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39" r:id="rId2"/>
    <p:sldMasterId id="2147483785" r:id="rId3"/>
    <p:sldMasterId id="2147483800" r:id="rId4"/>
    <p:sldMasterId id="2147483809" r:id="rId5"/>
    <p:sldMasterId id="2147483818" r:id="rId6"/>
    <p:sldMasterId id="2147483827" r:id="rId7"/>
    <p:sldMasterId id="2147483836" r:id="rId8"/>
    <p:sldMasterId id="2147483845" r:id="rId9"/>
    <p:sldMasterId id="2147483853" r:id="rId10"/>
    <p:sldMasterId id="2147483862" r:id="rId11"/>
  </p:sldMasterIdLst>
  <p:notesMasterIdLst>
    <p:notesMasterId r:id="rId93"/>
  </p:notesMasterIdLst>
  <p:sldIdLst>
    <p:sldId id="554" r:id="rId12"/>
    <p:sldId id="444" r:id="rId13"/>
    <p:sldId id="551" r:id="rId14"/>
    <p:sldId id="383" r:id="rId15"/>
    <p:sldId id="451" r:id="rId16"/>
    <p:sldId id="426" r:id="rId17"/>
    <p:sldId id="452" r:id="rId18"/>
    <p:sldId id="428" r:id="rId19"/>
    <p:sldId id="453" r:id="rId20"/>
    <p:sldId id="440" r:id="rId21"/>
    <p:sldId id="456" r:id="rId22"/>
    <p:sldId id="543" r:id="rId23"/>
    <p:sldId id="457" r:id="rId24"/>
    <p:sldId id="458" r:id="rId25"/>
    <p:sldId id="470" r:id="rId26"/>
    <p:sldId id="552" r:id="rId27"/>
    <p:sldId id="553" r:id="rId28"/>
    <p:sldId id="544" r:id="rId29"/>
    <p:sldId id="465" r:id="rId30"/>
    <p:sldId id="545" r:id="rId31"/>
    <p:sldId id="466" r:id="rId32"/>
    <p:sldId id="546" r:id="rId33"/>
    <p:sldId id="471" r:id="rId34"/>
    <p:sldId id="547" r:id="rId35"/>
    <p:sldId id="529" r:id="rId36"/>
    <p:sldId id="530" r:id="rId37"/>
    <p:sldId id="538" r:id="rId38"/>
    <p:sldId id="539" r:id="rId39"/>
    <p:sldId id="472" r:id="rId40"/>
    <p:sldId id="474" r:id="rId41"/>
    <p:sldId id="473" r:id="rId42"/>
    <p:sldId id="507" r:id="rId43"/>
    <p:sldId id="541" r:id="rId44"/>
    <p:sldId id="542" r:id="rId45"/>
    <p:sldId id="508" r:id="rId46"/>
    <p:sldId id="548" r:id="rId47"/>
    <p:sldId id="489" r:id="rId48"/>
    <p:sldId id="492" r:id="rId49"/>
    <p:sldId id="490" r:id="rId50"/>
    <p:sldId id="491" r:id="rId51"/>
    <p:sldId id="540" r:id="rId52"/>
    <p:sldId id="502" r:id="rId53"/>
    <p:sldId id="505" r:id="rId54"/>
    <p:sldId id="504" r:id="rId55"/>
    <p:sldId id="506" r:id="rId56"/>
    <p:sldId id="501" r:id="rId57"/>
    <p:sldId id="475" r:id="rId58"/>
    <p:sldId id="476" r:id="rId59"/>
    <p:sldId id="477" r:id="rId60"/>
    <p:sldId id="550" r:id="rId61"/>
    <p:sldId id="527" r:id="rId62"/>
    <p:sldId id="500" r:id="rId63"/>
    <p:sldId id="524" r:id="rId64"/>
    <p:sldId id="525" r:id="rId65"/>
    <p:sldId id="488" r:id="rId66"/>
    <p:sldId id="549" r:id="rId67"/>
    <p:sldId id="493" r:id="rId68"/>
    <p:sldId id="494" r:id="rId69"/>
    <p:sldId id="498" r:id="rId70"/>
    <p:sldId id="499" r:id="rId71"/>
    <p:sldId id="460" r:id="rId72"/>
    <p:sldId id="461" r:id="rId73"/>
    <p:sldId id="463" r:id="rId74"/>
    <p:sldId id="464" r:id="rId75"/>
    <p:sldId id="479" r:id="rId76"/>
    <p:sldId id="516" r:id="rId77"/>
    <p:sldId id="480" r:id="rId78"/>
    <p:sldId id="518" r:id="rId79"/>
    <p:sldId id="517" r:id="rId80"/>
    <p:sldId id="520" r:id="rId81"/>
    <p:sldId id="509" r:id="rId82"/>
    <p:sldId id="510" r:id="rId83"/>
    <p:sldId id="512" r:id="rId84"/>
    <p:sldId id="514" r:id="rId85"/>
    <p:sldId id="513" r:id="rId86"/>
    <p:sldId id="515" r:id="rId87"/>
    <p:sldId id="519" r:id="rId88"/>
    <p:sldId id="522" r:id="rId89"/>
    <p:sldId id="521" r:id="rId90"/>
    <p:sldId id="523" r:id="rId91"/>
    <p:sldId id="450" r:id="rId9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2438" indent="4763"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06463" indent="7938"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60488" indent="11113"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14513" indent="14288"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CC"/>
    <a:srgbClr val="000000"/>
    <a:srgbClr val="FFFF00"/>
    <a:srgbClr val="FF6600"/>
    <a:srgbClr val="00FF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86288" autoAdjust="0"/>
  </p:normalViewPr>
  <p:slideViewPr>
    <p:cSldViewPr>
      <p:cViewPr varScale="1">
        <p:scale>
          <a:sx n="98" d="100"/>
          <a:sy n="98" d="100"/>
        </p:scale>
        <p:origin x="1046" y="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88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viewProps" Target="viewProps.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1F31EDE2-7F23-483C-BF81-58F1AF09FEAE}" type="datetimeFigureOut">
              <a:rPr lang="en-US"/>
              <a:pPr>
                <a:defRPr/>
              </a:pPr>
              <a:t>3/18/2026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F8B43A3-0025-481A-A2F1-A97E4F1F9FD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2438" algn="l" rtl="0" eaLnBrk="0" fontAlgn="base" hangingPunct="0">
      <a:spcBef>
        <a:spcPct val="30000"/>
      </a:spcBef>
      <a:spcAft>
        <a:spcPct val="0"/>
      </a:spcAft>
      <a:defRPr sz="1300" kern="1200">
        <a:solidFill>
          <a:schemeClr val="tx1"/>
        </a:solidFill>
        <a:latin typeface="+mn-lt"/>
        <a:ea typeface="+mn-ea"/>
        <a:cs typeface="+mn-cs"/>
      </a:defRPr>
    </a:lvl2pPr>
    <a:lvl3pPr marL="906463" algn="l" rtl="0" eaLnBrk="0" fontAlgn="base" hangingPunct="0">
      <a:spcBef>
        <a:spcPct val="30000"/>
      </a:spcBef>
      <a:spcAft>
        <a:spcPct val="0"/>
      </a:spcAft>
      <a:defRPr sz="1300" kern="1200">
        <a:solidFill>
          <a:schemeClr val="tx1"/>
        </a:solidFill>
        <a:latin typeface="+mn-lt"/>
        <a:ea typeface="+mn-ea"/>
        <a:cs typeface="+mn-cs"/>
      </a:defRPr>
    </a:lvl3pPr>
    <a:lvl4pPr marL="1360488" algn="l" rtl="0" eaLnBrk="0" fontAlgn="base" hangingPunct="0">
      <a:spcBef>
        <a:spcPct val="30000"/>
      </a:spcBef>
      <a:spcAft>
        <a:spcPct val="0"/>
      </a:spcAft>
      <a:defRPr sz="1300" kern="1200">
        <a:solidFill>
          <a:schemeClr val="tx1"/>
        </a:solidFill>
        <a:latin typeface="+mn-lt"/>
        <a:ea typeface="+mn-ea"/>
        <a:cs typeface="+mn-cs"/>
      </a:defRPr>
    </a:lvl4pPr>
    <a:lvl5pPr marL="1814513" algn="l" rtl="0" eaLnBrk="0" fontAlgn="base" hangingPunct="0">
      <a:spcBef>
        <a:spcPct val="30000"/>
      </a:spcBef>
      <a:spcAft>
        <a:spcPct val="0"/>
      </a:spcAft>
      <a:defRPr sz="1300" kern="1200">
        <a:solidFill>
          <a:schemeClr val="tx1"/>
        </a:solidFill>
        <a:latin typeface="+mn-lt"/>
        <a:ea typeface="+mn-ea"/>
        <a:cs typeface="+mn-cs"/>
      </a:defRPr>
    </a:lvl5pPr>
    <a:lvl6pPr marL="2268774" algn="l" defTabSz="907518" rtl="0" eaLnBrk="1" latinLnBrk="0" hangingPunct="1">
      <a:defRPr sz="1300" kern="1200">
        <a:solidFill>
          <a:schemeClr val="tx1"/>
        </a:solidFill>
        <a:latin typeface="+mn-lt"/>
        <a:ea typeface="+mn-ea"/>
        <a:cs typeface="+mn-cs"/>
      </a:defRPr>
    </a:lvl6pPr>
    <a:lvl7pPr marL="2722523" algn="l" defTabSz="907518" rtl="0" eaLnBrk="1" latinLnBrk="0" hangingPunct="1">
      <a:defRPr sz="1300" kern="1200">
        <a:solidFill>
          <a:schemeClr val="tx1"/>
        </a:solidFill>
        <a:latin typeface="+mn-lt"/>
        <a:ea typeface="+mn-ea"/>
        <a:cs typeface="+mn-cs"/>
      </a:defRPr>
    </a:lvl7pPr>
    <a:lvl8pPr marL="3176275" algn="l" defTabSz="907518" rtl="0" eaLnBrk="1" latinLnBrk="0" hangingPunct="1">
      <a:defRPr sz="1300" kern="1200">
        <a:solidFill>
          <a:schemeClr val="tx1"/>
        </a:solidFill>
        <a:latin typeface="+mn-lt"/>
        <a:ea typeface="+mn-ea"/>
        <a:cs typeface="+mn-cs"/>
      </a:defRPr>
    </a:lvl8pPr>
    <a:lvl9pPr marL="3630031" algn="l" defTabSz="90751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0809512-0CD9-4A73-BC1F-4E4C6AF48F8B}" type="slidenum">
              <a:rPr lang="en-US" altLang="en-US" sz="1200">
                <a:latin typeface="Tahoma" panose="020B0604030504040204" pitchFamily="34" charset="0"/>
              </a:rPr>
              <a:pPr>
                <a:spcBef>
                  <a:spcPct val="0"/>
                </a:spcBef>
              </a:pPr>
              <a:t>2</a:t>
            </a:fld>
            <a:endParaRPr lang="en-US" altLang="en-US" sz="1200" dirty="0">
              <a:latin typeface="Tahoma" panose="020B0604030504040204"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D50E689-082F-4518-B761-23A85FCD6F93}" type="slidenum">
              <a:rPr lang="en-US" altLang="en-US" sz="1200">
                <a:latin typeface="Tahoma" panose="020B0604030504040204" pitchFamily="34" charset="0"/>
              </a:rPr>
              <a:pPr>
                <a:spcBef>
                  <a:spcPct val="0"/>
                </a:spcBef>
              </a:pPr>
              <a:t>20</a:t>
            </a:fld>
            <a:endParaRPr lang="en-US" altLang="en-US" sz="1200" dirty="0">
              <a:latin typeface="Tahoma" panose="020B0604030504040204"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424893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4C0111B-91EF-41F7-A558-72CFE70EEC5A}" type="slidenum">
              <a:rPr lang="en-US" altLang="en-US" sz="1200">
                <a:latin typeface="Tahoma" panose="020B0604030504040204" pitchFamily="34" charset="0"/>
              </a:rPr>
              <a:pPr>
                <a:spcBef>
                  <a:spcPct val="0"/>
                </a:spcBef>
              </a:pPr>
              <a:t>21</a:t>
            </a:fld>
            <a:endParaRPr lang="en-US" altLang="en-US" sz="1200" dirty="0">
              <a:latin typeface="Tahoma" panose="020B0604030504040204"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4C0111B-91EF-41F7-A558-72CFE70EEC5A}" type="slidenum">
              <a:rPr lang="en-US" altLang="en-US" sz="1200">
                <a:latin typeface="Tahoma" panose="020B0604030504040204" pitchFamily="34" charset="0"/>
              </a:rPr>
              <a:pPr>
                <a:spcBef>
                  <a:spcPct val="0"/>
                </a:spcBef>
              </a:pPr>
              <a:t>22</a:t>
            </a:fld>
            <a:endParaRPr lang="en-US" altLang="en-US" sz="1200" dirty="0">
              <a:latin typeface="Tahoma" panose="020B0604030504040204"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272737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CF4DEAB-7BF2-42E5-BFA2-2E310BC7BD03}" type="slidenum">
              <a:rPr lang="en-US" altLang="en-US" sz="1200">
                <a:latin typeface="Tahoma" panose="020B0604030504040204" pitchFamily="34" charset="0"/>
              </a:rPr>
              <a:pPr>
                <a:spcBef>
                  <a:spcPct val="0"/>
                </a:spcBef>
              </a:pPr>
              <a:t>23</a:t>
            </a:fld>
            <a:endParaRPr lang="en-US" altLang="en-US" sz="1200" dirty="0">
              <a:latin typeface="Tahoma" panose="020B0604030504040204"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CF4DEAB-7BF2-42E5-BFA2-2E310BC7BD03}" type="slidenum">
              <a:rPr lang="en-US" altLang="en-US" sz="1200">
                <a:latin typeface="Tahoma" panose="020B0604030504040204" pitchFamily="34" charset="0"/>
              </a:rPr>
              <a:pPr>
                <a:spcBef>
                  <a:spcPct val="0"/>
                </a:spcBef>
              </a:pPr>
              <a:t>24</a:t>
            </a:fld>
            <a:endParaRPr lang="en-US" altLang="en-US" sz="1200" dirty="0">
              <a:latin typeface="Tahoma" panose="020B0604030504040204"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104419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hangingPunct="1">
              <a:spcBef>
                <a:spcPts val="571"/>
              </a:spcBef>
              <a:defRPr/>
            </a:pPr>
            <a:r>
              <a:rPr lang="en-US" sz="1050" b="1" dirty="0"/>
              <a:t>Time ≈ 2 minutes</a:t>
            </a:r>
            <a:endParaRPr lang="en-US" b="1" dirty="0"/>
          </a:p>
          <a:p>
            <a:pPr eaLnBrk="1" hangingPunct="1">
              <a:defRPr/>
            </a:pPr>
            <a:r>
              <a:rPr lang="en-US" b="1" dirty="0"/>
              <a:t>Entry Audio: </a:t>
            </a:r>
            <a:r>
              <a:rPr lang="en-US" dirty="0"/>
              <a:t>Now apply your understanding of exothermic and endothermic processes to evaluate two chemical reactions carried out in a chemistry lab. In each case, a graph is shown that plots the change in potential energy as the reactants undergo reaction to form the products over the time needed for the reaction to occur.</a:t>
            </a:r>
          </a:p>
          <a:p>
            <a:pPr eaLnBrk="1" hangingPunct="1">
              <a:defRPr/>
            </a:pPr>
            <a:r>
              <a:rPr lang="en-US" b="1" dirty="0"/>
              <a:t>Hint1 Audio: </a:t>
            </a:r>
            <a:r>
              <a:rPr lang="en-US" dirty="0"/>
              <a:t>Remember that an exothermic reaction involves a transfer of heat to the surroundings from the reacting substances while an endothermic reaction involves a transfer of heat from the surroundings to the reacting substances. </a:t>
            </a:r>
          </a:p>
          <a:p>
            <a:pPr eaLnBrk="1" hangingPunct="1">
              <a:defRPr/>
            </a:pPr>
            <a:r>
              <a:rPr lang="en-US" b="1" dirty="0"/>
              <a:t>Hint2 Audio: </a:t>
            </a:r>
            <a:r>
              <a:rPr lang="en-US" dirty="0"/>
              <a:t>The change in potential energy as reactants go to form products will decrease if energy is released by the reacting system, and will increase if energy is absorbed by the reacting system.</a:t>
            </a:r>
          </a:p>
          <a:p>
            <a:pPr eaLnBrk="1" hangingPunct="1">
              <a:defRPr/>
            </a:pPr>
            <a:r>
              <a:rPr lang="en-US" b="1" dirty="0"/>
              <a:t>Exit Audio: </a:t>
            </a:r>
            <a:r>
              <a:rPr lang="en-US" dirty="0"/>
              <a:t>Remember that all chemical reactions begin with reactants, which are substances that react with one another, and become rearranged to form new substances called products. As reactants undergo rearrangement, they either release or absorb energy from the surroundings. As a result, every chemical reaction either releases energy and is exothermic, or absorbs energy and is endothermic. </a:t>
            </a:r>
          </a:p>
          <a:p>
            <a:pPr eaLnBrk="1" hangingPunct="1">
              <a:defRPr/>
            </a:pPr>
            <a:endParaRPr lang="en-US" dirty="0"/>
          </a:p>
          <a:p>
            <a:pPr eaLnBrk="1" hangingPunct="1">
              <a:defRPr/>
            </a:pPr>
            <a:r>
              <a:rPr lang="en-US" b="1" dirty="0"/>
              <a:t>Source of figures: </a:t>
            </a:r>
            <a:r>
              <a:rPr lang="en-US" dirty="0"/>
              <a:t>created by writer</a:t>
            </a:r>
          </a:p>
          <a:p>
            <a:pPr eaLnBrk="1" hangingPunct="1">
              <a:defRPr/>
            </a:pPr>
            <a:r>
              <a:rPr lang="en-US" b="1" dirty="0"/>
              <a:t>Source of thermochemical data: </a:t>
            </a:r>
            <a:r>
              <a:rPr lang="en-US" dirty="0"/>
              <a:t>Zumdahl, S.S. and Zumdahl, S.A., Chemistry, sixth edition, Houghton Mifflin, New York (2003)</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6F3332-D097-4309-9530-6F1954A49358}" type="slidenum">
              <a:rPr kumimoji="0" lang="en-US" altLang="en-US"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20766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hangingPunct="1">
              <a:spcBef>
                <a:spcPts val="571"/>
              </a:spcBef>
              <a:defRPr/>
            </a:pPr>
            <a:r>
              <a:rPr lang="en-US" sz="1050" b="1" dirty="0"/>
              <a:t>Time ≈ 2 minutes</a:t>
            </a:r>
            <a:endParaRPr lang="en-US" b="1" dirty="0"/>
          </a:p>
          <a:p>
            <a:pPr eaLnBrk="1" hangingPunct="1">
              <a:defRPr/>
            </a:pPr>
            <a:r>
              <a:rPr lang="en-US" b="1" dirty="0"/>
              <a:t>Entry Audio: </a:t>
            </a:r>
            <a:r>
              <a:rPr lang="en-US" dirty="0"/>
              <a:t>Now apply your understanding of exothermic and endothermic processes to evaluate two chemical reactions carried out in a chemistry lab. In each case, a graph is shown that plots the change in potential energy as the reactants undergo reaction to form the products over the time needed for the reaction to occur.</a:t>
            </a:r>
          </a:p>
          <a:p>
            <a:pPr eaLnBrk="1" hangingPunct="1">
              <a:defRPr/>
            </a:pPr>
            <a:r>
              <a:rPr lang="en-US" b="1" dirty="0"/>
              <a:t>Hint1 Audio: </a:t>
            </a:r>
            <a:r>
              <a:rPr lang="en-US" dirty="0"/>
              <a:t>Remember that an exothermic reaction involves a transfer of heat to the surroundings from the reacting substances while an endothermic reaction involves a transfer of heat from the surroundings to the reacting substances. </a:t>
            </a:r>
          </a:p>
          <a:p>
            <a:pPr eaLnBrk="1" hangingPunct="1">
              <a:defRPr/>
            </a:pPr>
            <a:r>
              <a:rPr lang="en-US" b="1" dirty="0"/>
              <a:t>Hint2 Audio: </a:t>
            </a:r>
            <a:r>
              <a:rPr lang="en-US" dirty="0"/>
              <a:t>The change in potential energy as reactants go to form products will decrease if energy is released by the reacting system, and will increase if energy is absorbed by the reacting system.</a:t>
            </a:r>
          </a:p>
          <a:p>
            <a:pPr eaLnBrk="1" hangingPunct="1">
              <a:defRPr/>
            </a:pPr>
            <a:r>
              <a:rPr lang="en-US" b="1" dirty="0"/>
              <a:t>Exit Audio: </a:t>
            </a:r>
            <a:r>
              <a:rPr lang="en-US" dirty="0"/>
              <a:t>Remember that all chemical reactions begin with reactants, which are substances that react with one another, and become rearranged to form new substances called products. As reactants undergo rearrangement, they either release or absorb energy from the surroundings. As a result, every chemical reaction either releases energy and is exothermic, or absorbs energy and is endothermic. </a:t>
            </a:r>
          </a:p>
          <a:p>
            <a:pPr eaLnBrk="1" hangingPunct="1">
              <a:defRPr/>
            </a:pPr>
            <a:endParaRPr lang="en-US" dirty="0"/>
          </a:p>
          <a:p>
            <a:pPr eaLnBrk="1" hangingPunct="1">
              <a:defRPr/>
            </a:pPr>
            <a:r>
              <a:rPr lang="en-US" b="1" dirty="0"/>
              <a:t>Source of figures: </a:t>
            </a:r>
            <a:r>
              <a:rPr lang="en-US" dirty="0"/>
              <a:t>created by writer</a:t>
            </a:r>
          </a:p>
          <a:p>
            <a:pPr eaLnBrk="1" hangingPunct="1">
              <a:defRPr/>
            </a:pPr>
            <a:r>
              <a:rPr lang="en-US" b="1" dirty="0"/>
              <a:t>Source of thermochemical data: </a:t>
            </a:r>
            <a:r>
              <a:rPr lang="en-US" dirty="0"/>
              <a:t>Zumdahl, S.S. and Zumdahl, S.A., Chemistry, sixth edition, Houghton Mifflin, New York (2003)</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65D77C-476A-4898-8EC8-8367300500F3}" type="slidenum">
              <a:rPr kumimoji="0" lang="en-US" altLang="en-US"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84584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hangingPunct="1">
              <a:spcBef>
                <a:spcPts val="571"/>
              </a:spcBef>
              <a:defRPr/>
            </a:pPr>
            <a:r>
              <a:rPr lang="en-US" sz="1050" b="1" dirty="0"/>
              <a:t>Time ≈ 2 minutes</a:t>
            </a:r>
            <a:endParaRPr lang="en-US" b="1" dirty="0"/>
          </a:p>
          <a:p>
            <a:pPr eaLnBrk="1" hangingPunct="1">
              <a:defRPr/>
            </a:pPr>
            <a:r>
              <a:rPr lang="en-US" b="1" dirty="0"/>
              <a:t>Entry Audio: </a:t>
            </a:r>
            <a:r>
              <a:rPr lang="en-US" dirty="0"/>
              <a:t>Now apply your understanding of exothermic and endothermic processes to evaluate two chemical reactions carried out in a chemistry lab. In each case, a graph is shown that plots the change in potential energy as the reactants undergo reaction to form the products over the time needed for the reaction to occur.</a:t>
            </a:r>
          </a:p>
          <a:p>
            <a:pPr eaLnBrk="1" hangingPunct="1">
              <a:defRPr/>
            </a:pPr>
            <a:r>
              <a:rPr lang="en-US" b="1" dirty="0"/>
              <a:t>Hint1 Audio: </a:t>
            </a:r>
            <a:r>
              <a:rPr lang="en-US" dirty="0"/>
              <a:t>Remember that an exothermic reaction involves a transfer of heat to the surroundings from the reacting substances while an endothermic reaction involves a transfer of heat from the surroundings to the reacting substances. </a:t>
            </a:r>
          </a:p>
          <a:p>
            <a:pPr eaLnBrk="1" hangingPunct="1">
              <a:defRPr/>
            </a:pPr>
            <a:r>
              <a:rPr lang="en-US" b="1" dirty="0"/>
              <a:t>Hint2 Audio: </a:t>
            </a:r>
            <a:r>
              <a:rPr lang="en-US" dirty="0"/>
              <a:t>The change in potential energy as reactants go to form products will decrease if energy is released by the reacting system, and will increase if energy is absorbed by the reacting system.</a:t>
            </a:r>
          </a:p>
          <a:p>
            <a:pPr eaLnBrk="1" hangingPunct="1">
              <a:defRPr/>
            </a:pPr>
            <a:r>
              <a:rPr lang="en-US" b="1" dirty="0"/>
              <a:t>Exit Audio: </a:t>
            </a:r>
            <a:r>
              <a:rPr lang="en-US" dirty="0"/>
              <a:t>Remember that all chemical reactions begin with reactants, which are substances that react with one another, and become rearranged to form new substances called products. As reactants undergo rearrangement, they either release or absorb energy from the surroundings. As a result, every chemical reaction either releases energy and is exothermic, or absorbs energy and is endothermic. </a:t>
            </a:r>
          </a:p>
          <a:p>
            <a:pPr eaLnBrk="1" hangingPunct="1">
              <a:defRPr/>
            </a:pPr>
            <a:endParaRPr lang="en-US" dirty="0"/>
          </a:p>
          <a:p>
            <a:pPr eaLnBrk="1" hangingPunct="1">
              <a:defRPr/>
            </a:pPr>
            <a:r>
              <a:rPr lang="en-US" b="1" dirty="0"/>
              <a:t>Source of figures: </a:t>
            </a:r>
            <a:r>
              <a:rPr lang="en-US" dirty="0"/>
              <a:t>created by writer</a:t>
            </a:r>
          </a:p>
          <a:p>
            <a:pPr eaLnBrk="1" hangingPunct="1">
              <a:defRPr/>
            </a:pPr>
            <a:r>
              <a:rPr lang="en-US" b="1" dirty="0"/>
              <a:t>Source of thermochemical data: </a:t>
            </a:r>
            <a:r>
              <a:rPr lang="en-US" dirty="0"/>
              <a:t>Zumdahl, S.S. and Zumdahl, S.A., Chemistry, sixth edition, Houghton Mifflin, New York (2003)</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6F3332-D097-4309-9530-6F1954A49358}" type="slidenum">
              <a:rPr kumimoji="0" lang="en-US" altLang="en-US"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71696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hangingPunct="1">
              <a:spcBef>
                <a:spcPts val="571"/>
              </a:spcBef>
              <a:defRPr/>
            </a:pPr>
            <a:r>
              <a:rPr lang="en-US" sz="1050" b="1" dirty="0"/>
              <a:t>Time ≈ 2 minutes</a:t>
            </a:r>
            <a:endParaRPr lang="en-US" b="1" dirty="0"/>
          </a:p>
          <a:p>
            <a:pPr eaLnBrk="1" hangingPunct="1">
              <a:defRPr/>
            </a:pPr>
            <a:r>
              <a:rPr lang="en-US" b="1" dirty="0"/>
              <a:t>Entry Audio: </a:t>
            </a:r>
            <a:r>
              <a:rPr lang="en-US" dirty="0"/>
              <a:t>Now apply your understanding of exothermic and endothermic processes to evaluate two chemical reactions carried out in a chemistry lab. In each case, a graph is shown that plots the change in potential energy as the reactants undergo reaction to form the products over the time needed for the reaction to occur.</a:t>
            </a:r>
          </a:p>
          <a:p>
            <a:pPr eaLnBrk="1" hangingPunct="1">
              <a:defRPr/>
            </a:pPr>
            <a:r>
              <a:rPr lang="en-US" b="1" dirty="0"/>
              <a:t>Hint1 Audio: </a:t>
            </a:r>
            <a:r>
              <a:rPr lang="en-US" dirty="0"/>
              <a:t>Remember that an exothermic reaction involves a transfer of heat to the surroundings from the reacting substances while an endothermic reaction involves a transfer of heat from the surroundings to the reacting substances. </a:t>
            </a:r>
          </a:p>
          <a:p>
            <a:pPr eaLnBrk="1" hangingPunct="1">
              <a:defRPr/>
            </a:pPr>
            <a:r>
              <a:rPr lang="en-US" b="1" dirty="0"/>
              <a:t>Hint2 Audio: </a:t>
            </a:r>
            <a:r>
              <a:rPr lang="en-US" dirty="0"/>
              <a:t>The change in potential energy as reactants go to form products will decrease if energy is released by the reacting system, and will increase if energy is absorbed by the reacting system.</a:t>
            </a:r>
          </a:p>
          <a:p>
            <a:pPr eaLnBrk="1" hangingPunct="1">
              <a:defRPr/>
            </a:pPr>
            <a:r>
              <a:rPr lang="en-US" b="1" dirty="0"/>
              <a:t>Exit Audio: </a:t>
            </a:r>
            <a:r>
              <a:rPr lang="en-US" dirty="0"/>
              <a:t>Remember that all chemical reactions begin with reactants, which are substances that react with one another, and become rearranged to form new substances called products. As reactants undergo rearrangement, they either release or absorb energy from the surroundings. As a result, every chemical reaction either releases energy and is exothermic, or absorbs energy and is endothermic. </a:t>
            </a:r>
          </a:p>
          <a:p>
            <a:pPr eaLnBrk="1" hangingPunct="1">
              <a:defRPr/>
            </a:pPr>
            <a:endParaRPr lang="en-US" dirty="0"/>
          </a:p>
          <a:p>
            <a:pPr eaLnBrk="1" hangingPunct="1">
              <a:defRPr/>
            </a:pPr>
            <a:r>
              <a:rPr lang="en-US" b="1" dirty="0"/>
              <a:t>Source of figures: </a:t>
            </a:r>
            <a:r>
              <a:rPr lang="en-US" dirty="0"/>
              <a:t>created by writer</a:t>
            </a:r>
          </a:p>
          <a:p>
            <a:pPr eaLnBrk="1" hangingPunct="1">
              <a:defRPr/>
            </a:pPr>
            <a:r>
              <a:rPr lang="en-US" b="1" dirty="0"/>
              <a:t>Source of thermochemical data: </a:t>
            </a:r>
            <a:r>
              <a:rPr lang="en-US" dirty="0"/>
              <a:t>Zumdahl, S.S. and Zumdahl, S.A., Chemistry, sixth edition, Houghton Mifflin, New York (2003)</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65D77C-476A-4898-8EC8-8367300500F3}" type="slidenum">
              <a:rPr kumimoji="0" lang="en-US" altLang="en-US"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46570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E997F2A-134F-45C9-808D-7AF96379896E}" type="slidenum">
              <a:rPr lang="en-US" altLang="en-US" sz="1200">
                <a:solidFill>
                  <a:srgbClr val="000000"/>
                </a:solidFill>
                <a:latin typeface="Tahoma" panose="020B0604030504040204" pitchFamily="34" charset="0"/>
              </a:rPr>
              <a:pPr>
                <a:spcBef>
                  <a:spcPct val="0"/>
                </a:spcBef>
              </a:pPr>
              <a:t>29</a:t>
            </a:fld>
            <a:endParaRPr lang="en-US" altLang="en-US" sz="1200" dirty="0">
              <a:solidFill>
                <a:srgbClr val="000000"/>
              </a:solidFill>
              <a:latin typeface="Tahoma" panose="020B060403050404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0809512-0CD9-4A73-BC1F-4E4C6AF48F8B}" type="slidenum">
              <a:rPr lang="en-US" altLang="en-US" sz="1200">
                <a:latin typeface="Tahoma" panose="020B0604030504040204" pitchFamily="34" charset="0"/>
              </a:rPr>
              <a:pPr>
                <a:spcBef>
                  <a:spcPct val="0"/>
                </a:spcBef>
              </a:pPr>
              <a:t>3</a:t>
            </a:fld>
            <a:endParaRPr lang="en-US" altLang="en-US" sz="1200" dirty="0">
              <a:latin typeface="Tahoma" panose="020B0604030504040204"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656799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326CA81-3E03-44B4-A4BF-865C85126D0E}" type="slidenum">
              <a:rPr lang="en-US" altLang="en-US" sz="1200">
                <a:solidFill>
                  <a:srgbClr val="000000"/>
                </a:solidFill>
                <a:latin typeface="Tahoma" panose="020B0604030504040204" pitchFamily="34" charset="0"/>
              </a:rPr>
              <a:pPr>
                <a:spcBef>
                  <a:spcPct val="0"/>
                </a:spcBef>
              </a:pPr>
              <a:t>30</a:t>
            </a:fld>
            <a:endParaRPr lang="en-US" altLang="en-US" sz="1200" dirty="0">
              <a:solidFill>
                <a:srgbClr val="000000"/>
              </a:solidFill>
              <a:latin typeface="Tahoma" panose="020B0604030504040204"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CF1C699-A000-44F1-BFDB-1AF43DFD046F}" type="slidenum">
              <a:rPr lang="en-US" altLang="en-US" sz="1200">
                <a:solidFill>
                  <a:srgbClr val="000000"/>
                </a:solidFill>
                <a:latin typeface="Tahoma" panose="020B0604030504040204" pitchFamily="34" charset="0"/>
              </a:rPr>
              <a:pPr>
                <a:spcBef>
                  <a:spcPct val="0"/>
                </a:spcBef>
              </a:pPr>
              <a:t>31</a:t>
            </a:fld>
            <a:endParaRPr lang="en-US" altLang="en-US" sz="1200" dirty="0">
              <a:solidFill>
                <a:srgbClr val="000000"/>
              </a:solidFill>
              <a:latin typeface="Tahoma" panose="020B0604030504040204" pitchFamily="34"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FC4801C-CA62-48C3-81CC-5126C4D55226}" type="slidenum">
              <a:rPr lang="en-US" altLang="en-US" sz="1200">
                <a:solidFill>
                  <a:srgbClr val="000000"/>
                </a:solidFill>
                <a:latin typeface="Tahoma" panose="020B0604030504040204" pitchFamily="34" charset="0"/>
              </a:rPr>
              <a:pPr>
                <a:spcBef>
                  <a:spcPct val="0"/>
                </a:spcBef>
              </a:pPr>
              <a:t>32</a:t>
            </a:fld>
            <a:endParaRPr lang="en-US" altLang="en-US" sz="1200" dirty="0">
              <a:solidFill>
                <a:srgbClr val="000000"/>
              </a:solidFill>
              <a:latin typeface="Tahoma" panose="020B0604030504040204"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7CCB95-9CF2-42B5-9341-E48018D8B96F}" type="slidenum">
              <a:rPr kumimoji="0" lang="en-US" altLang="en-US" sz="1200" b="0" i="0" u="none" strike="noStrike" kern="1200" cap="none" spc="0" normalizeH="0" baseline="0" noProof="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244782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a:t>Timing ~2 min</a:t>
            </a:r>
          </a:p>
          <a:p>
            <a:pPr marL="171450" indent="-171450">
              <a:buFont typeface="Arial" pitchFamily="34" charset="0"/>
              <a:buChar char="•"/>
              <a:defRPr/>
            </a:pPr>
            <a:r>
              <a:rPr lang="en-US" dirty="0"/>
              <a:t>Let's look at an example of how to calculate enthalpy of reaction. Consider the thermite reaction. How can we calculate enthalpy of reaction for this reaction?</a:t>
            </a:r>
          </a:p>
          <a:p>
            <a:pPr marL="171450" indent="-171450">
              <a:buFont typeface="Arial" pitchFamily="34" charset="0"/>
              <a:buChar char="•"/>
              <a:defRPr/>
            </a:pPr>
            <a:r>
              <a:rPr lang="en-US" dirty="0"/>
              <a:t>First, we have to calculate the total enthalpy of the reactants. (Al has 0 Hf because it's in its standard state (don't omit it from the equation, just enter it as zero), multiply by stoichiometric coefficients; answer = –3351.3 kJ)</a:t>
            </a:r>
          </a:p>
          <a:p>
            <a:pPr marL="171450" indent="-171450">
              <a:buFont typeface="Arial" pitchFamily="34" charset="0"/>
              <a:buChar char="•"/>
              <a:defRPr/>
            </a:pPr>
            <a:r>
              <a:rPr lang="en-US" dirty="0"/>
              <a:t>The total enthalpy of the products. (0 Hf for iron and multiply by stoichiometric coefficient; answer = –6679.2 kJ)</a:t>
            </a:r>
          </a:p>
          <a:p>
            <a:pPr marL="171450" indent="-171450">
              <a:buFont typeface="Arial" pitchFamily="34" charset="0"/>
              <a:buChar char="•"/>
              <a:defRPr/>
            </a:pPr>
            <a:r>
              <a:rPr lang="en-US" dirty="0"/>
              <a:t>calculate the enthalpy of reaction. </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6F8432-976C-4FB1-AF2F-332671620F78}" type="slidenum">
              <a:rPr kumimoji="0" lang="en-US" altLang="en-US"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66250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a:t>Timing ~2 min</a:t>
            </a:r>
          </a:p>
          <a:p>
            <a:pPr marL="171450" indent="-171450">
              <a:buFont typeface="Arial" pitchFamily="34" charset="0"/>
              <a:buChar char="•"/>
              <a:defRPr/>
            </a:pPr>
            <a:r>
              <a:rPr lang="en-US" dirty="0"/>
              <a:t>Let's look at an example of how to calculate enthalpy of reaction. Consider the thermite reaction. How can we calculate enthalpy of reaction for this reaction?</a:t>
            </a:r>
          </a:p>
          <a:p>
            <a:pPr marL="171450" indent="-171450">
              <a:buFont typeface="Arial" pitchFamily="34" charset="0"/>
              <a:buChar char="•"/>
              <a:defRPr/>
            </a:pPr>
            <a:r>
              <a:rPr lang="en-US" dirty="0"/>
              <a:t>First, we have to calculate the total enthalpy of the reactants. (Al has 0 Hf because it's in its standard state (don't omit it from the equation, just enter it as zero), multiply by stoichiometric coefficients; answer = –3351.3 kJ)</a:t>
            </a:r>
          </a:p>
          <a:p>
            <a:pPr marL="171450" indent="-171450">
              <a:buFont typeface="Arial" pitchFamily="34" charset="0"/>
              <a:buChar char="•"/>
              <a:defRPr/>
            </a:pPr>
            <a:r>
              <a:rPr lang="en-US" dirty="0"/>
              <a:t>The total enthalpy of the products. (0 Hf for iron and multiply by stoichiometric coefficient; answer = –6679.2 kJ)</a:t>
            </a:r>
          </a:p>
          <a:p>
            <a:pPr marL="171450" indent="-171450">
              <a:buFont typeface="Arial" pitchFamily="34" charset="0"/>
              <a:buChar char="•"/>
              <a:defRPr/>
            </a:pPr>
            <a:r>
              <a:rPr lang="en-US" dirty="0"/>
              <a:t>calculate the enthalpy of reaction. </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6F8432-976C-4FB1-AF2F-332671620F78}" type="slidenum">
              <a:rPr kumimoji="0" lang="en-US" altLang="en-US" sz="1200" b="0" i="0" u="none" strike="noStrike" kern="1200" cap="none" spc="0" normalizeH="0" baseline="0" noProof="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693739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EFAED7-444A-4954-9D86-7D0501843D9B}" type="slidenum">
              <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601568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EFAED7-444A-4954-9D86-7D0501843D9B}" type="slidenum">
              <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699737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BEAAB0-3916-4E82-B928-7F12E4B97606}" type="slidenum">
              <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897778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89D4DB-6B88-4927-BC5D-088B34322148}" type="slidenum">
              <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78919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26B2B1D-34EE-4214-98A0-CCEF43AA5587}" type="slidenum">
              <a:rPr lang="en-US" altLang="en-US" sz="1200">
                <a:latin typeface="Tahoma" panose="020B0604030504040204" pitchFamily="34" charset="0"/>
              </a:rPr>
              <a:pPr>
                <a:spcBef>
                  <a:spcPct val="0"/>
                </a:spcBef>
              </a:pPr>
              <a:t>13</a:t>
            </a:fld>
            <a:endParaRPr lang="en-US" altLang="en-US" sz="1200" dirty="0">
              <a:latin typeface="Tahoma" panose="020B060403050404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FC4801C-CA62-48C3-81CC-5126C4D55226}" type="slidenum">
              <a:rPr lang="en-US" altLang="en-US" sz="1200">
                <a:solidFill>
                  <a:srgbClr val="000000"/>
                </a:solidFill>
                <a:latin typeface="Tahoma" panose="020B0604030504040204" pitchFamily="34" charset="0"/>
              </a:rPr>
              <a:pPr>
                <a:spcBef>
                  <a:spcPct val="0"/>
                </a:spcBef>
              </a:pPr>
              <a:t>41</a:t>
            </a:fld>
            <a:endParaRPr lang="en-US" altLang="en-US" sz="1200" dirty="0">
              <a:solidFill>
                <a:srgbClr val="000000"/>
              </a:solidFill>
              <a:latin typeface="Tahoma" panose="020B0604030504040204"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264414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57A97D2-A45C-4F64-AACA-4F72CB8C9AE7}" type="slidenum">
              <a:rPr lang="en-US" altLang="en-US" sz="1200">
                <a:solidFill>
                  <a:srgbClr val="000000"/>
                </a:solidFill>
                <a:latin typeface="Tahoma" panose="020B0604030504040204" pitchFamily="34" charset="0"/>
              </a:rPr>
              <a:pPr>
                <a:spcBef>
                  <a:spcPct val="0"/>
                </a:spcBef>
              </a:pPr>
              <a:t>42</a:t>
            </a:fld>
            <a:endParaRPr lang="en-US" altLang="en-US" sz="1200" dirty="0">
              <a:solidFill>
                <a:srgbClr val="000000"/>
              </a:solidFill>
              <a:latin typeface="Tahoma" panose="020B0604030504040204" pitchFamily="34"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C1B8F78-41FA-4ED7-899E-2AD9E4D7589E}" type="slidenum">
              <a:rPr lang="en-US" altLang="en-US" sz="1200">
                <a:solidFill>
                  <a:srgbClr val="000000"/>
                </a:solidFill>
                <a:latin typeface="Tahoma" panose="020B0604030504040204" pitchFamily="34" charset="0"/>
              </a:rPr>
              <a:pPr>
                <a:spcBef>
                  <a:spcPct val="0"/>
                </a:spcBef>
              </a:pPr>
              <a:t>43</a:t>
            </a:fld>
            <a:endParaRPr lang="en-US" altLang="en-US" sz="1200" dirty="0">
              <a:solidFill>
                <a:srgbClr val="000000"/>
              </a:solidFill>
              <a:latin typeface="Tahoma" panose="020B0604030504040204" pitchFamily="34"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4F65254-F6E7-4F9D-9F5C-B1040828887F}" type="slidenum">
              <a:rPr lang="en-US" altLang="en-US" sz="1200">
                <a:solidFill>
                  <a:srgbClr val="000000"/>
                </a:solidFill>
                <a:latin typeface="Tahoma" panose="020B0604030504040204" pitchFamily="34" charset="0"/>
              </a:rPr>
              <a:pPr>
                <a:spcBef>
                  <a:spcPct val="0"/>
                </a:spcBef>
              </a:pPr>
              <a:t>44</a:t>
            </a:fld>
            <a:endParaRPr lang="en-US" altLang="en-US" sz="1200" dirty="0">
              <a:solidFill>
                <a:srgbClr val="000000"/>
              </a:solidFill>
              <a:latin typeface="Tahoma" panose="020B0604030504040204" pitchFamily="34"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D151CD2-5332-44E0-B062-4DD98603BE9C}" type="slidenum">
              <a:rPr lang="en-US" altLang="en-US" sz="1200">
                <a:solidFill>
                  <a:srgbClr val="000000"/>
                </a:solidFill>
                <a:latin typeface="Tahoma" panose="020B0604030504040204" pitchFamily="34" charset="0"/>
              </a:rPr>
              <a:pPr>
                <a:spcBef>
                  <a:spcPct val="0"/>
                </a:spcBef>
              </a:pPr>
              <a:t>45</a:t>
            </a:fld>
            <a:endParaRPr lang="en-US" altLang="en-US" sz="1200" dirty="0">
              <a:solidFill>
                <a:srgbClr val="000000"/>
              </a:solidFill>
              <a:latin typeface="Tahoma" panose="020B0604030504040204" pitchFamily="34"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5A07953-D362-4836-8BC2-B56B06623A52}" type="slidenum">
              <a:rPr lang="en-US" altLang="en-US" sz="1200">
                <a:solidFill>
                  <a:srgbClr val="000000"/>
                </a:solidFill>
                <a:latin typeface="Tahoma" panose="020B0604030504040204" pitchFamily="34" charset="0"/>
              </a:rPr>
              <a:pPr>
                <a:spcBef>
                  <a:spcPct val="0"/>
                </a:spcBef>
              </a:pPr>
              <a:t>46</a:t>
            </a:fld>
            <a:endParaRPr lang="en-US" altLang="en-US" sz="1200" dirty="0">
              <a:solidFill>
                <a:srgbClr val="000000"/>
              </a:solidFill>
              <a:latin typeface="Tahoma" panose="020B0604030504040204" pitchFamily="34"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D158093-66A4-424C-9B26-354663860DD0}" type="slidenum">
              <a:rPr lang="en-US" altLang="en-US" sz="1200">
                <a:latin typeface="Tahoma" panose="020B0604030504040204" pitchFamily="34" charset="0"/>
              </a:rPr>
              <a:pPr>
                <a:spcBef>
                  <a:spcPct val="0"/>
                </a:spcBef>
              </a:pPr>
              <a:t>47</a:t>
            </a:fld>
            <a:endParaRPr lang="en-US" altLang="en-US" sz="1200" dirty="0">
              <a:latin typeface="Tahoma" panose="020B0604030504040204"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0A65ED0-35AC-4D3B-8371-8C74BAD808A0}" type="slidenum">
              <a:rPr lang="en-US" altLang="en-US" sz="1200">
                <a:latin typeface="Tahoma" panose="020B0604030504040204" pitchFamily="34" charset="0"/>
              </a:rPr>
              <a:pPr>
                <a:spcBef>
                  <a:spcPct val="0"/>
                </a:spcBef>
              </a:pPr>
              <a:t>48</a:t>
            </a:fld>
            <a:endParaRPr lang="en-US" altLang="en-US" sz="1200" dirty="0">
              <a:latin typeface="Tahoma" panose="020B0604030504040204" pitchFamily="34"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8AFE438-A980-48B4-B39E-3E3DF4C35CA7}" type="slidenum">
              <a:rPr lang="en-US" altLang="en-US" sz="1200">
                <a:latin typeface="Tahoma" panose="020B0604030504040204" pitchFamily="34" charset="0"/>
              </a:rPr>
              <a:pPr>
                <a:spcBef>
                  <a:spcPct val="0"/>
                </a:spcBef>
              </a:pPr>
              <a:t>49</a:t>
            </a:fld>
            <a:endParaRPr lang="en-US" altLang="en-US" sz="1200" dirty="0">
              <a:latin typeface="Tahoma" panose="020B0604030504040204"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8AFE438-A980-48B4-B39E-3E3DF4C35CA7}" type="slidenum">
              <a:rPr lang="en-US" altLang="en-US" sz="1200">
                <a:latin typeface="Tahoma" panose="020B0604030504040204" pitchFamily="34" charset="0"/>
              </a:rPr>
              <a:pPr>
                <a:spcBef>
                  <a:spcPct val="0"/>
                </a:spcBef>
              </a:pPr>
              <a:t>50</a:t>
            </a:fld>
            <a:endParaRPr lang="en-US" altLang="en-US" sz="1200" dirty="0">
              <a:latin typeface="Tahoma" panose="020B0604030504040204"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80940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64E6325-2D06-4E7F-9D01-8848AD65C893}" type="slidenum">
              <a:rPr lang="en-US" altLang="en-US" sz="1200">
                <a:latin typeface="Tahoma" panose="020B0604030504040204" pitchFamily="34" charset="0"/>
              </a:rPr>
              <a:pPr>
                <a:spcBef>
                  <a:spcPct val="0"/>
                </a:spcBef>
              </a:pPr>
              <a:t>14</a:t>
            </a:fld>
            <a:endParaRPr lang="en-US" altLang="en-US" sz="1200" dirty="0">
              <a:latin typeface="Tahoma" panose="020B0604030504040204"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8AFE438-A980-48B4-B39E-3E3DF4C35CA7}" type="slidenum">
              <a:rPr lang="en-US" altLang="en-US" sz="1200">
                <a:latin typeface="Tahoma" panose="020B0604030504040204" pitchFamily="34" charset="0"/>
              </a:rPr>
              <a:pPr>
                <a:spcBef>
                  <a:spcPct val="0"/>
                </a:spcBef>
              </a:pPr>
              <a:t>51</a:t>
            </a:fld>
            <a:endParaRPr lang="en-US" altLang="en-US" sz="1200" dirty="0">
              <a:latin typeface="Tahoma" panose="020B0604030504040204"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623568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6036CE1-0589-471A-9763-9E3CD92E951A}" type="slidenum">
              <a:rPr lang="en-US" altLang="en-US" sz="1200">
                <a:latin typeface="Tahoma" panose="020B0604030504040204" pitchFamily="34" charset="0"/>
              </a:rPr>
              <a:pPr>
                <a:spcBef>
                  <a:spcPct val="0"/>
                </a:spcBef>
              </a:pPr>
              <a:t>52</a:t>
            </a:fld>
            <a:endParaRPr lang="en-US" altLang="en-US" sz="1200" dirty="0">
              <a:latin typeface="Tahoma" panose="020B0604030504040204" pitchFamily="34"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6036CE1-0589-471A-9763-9E3CD92E951A}" type="slidenum">
              <a:rPr lang="en-US" altLang="en-US" sz="1200">
                <a:latin typeface="Tahoma" panose="020B0604030504040204" pitchFamily="34" charset="0"/>
              </a:rPr>
              <a:pPr>
                <a:spcBef>
                  <a:spcPct val="0"/>
                </a:spcBef>
              </a:pPr>
              <a:t>53</a:t>
            </a:fld>
            <a:endParaRPr lang="en-US" altLang="en-US" sz="1200" dirty="0">
              <a:latin typeface="Tahoma" panose="020B0604030504040204" pitchFamily="34"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8339289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9518EFF-B6D0-4FE2-9DA6-6F478871FC09}" type="slidenum">
              <a:rPr lang="en-US" altLang="en-US" sz="1200">
                <a:latin typeface="Tahoma" panose="020B0604030504040204" pitchFamily="34" charset="0"/>
              </a:rPr>
              <a:pPr>
                <a:spcBef>
                  <a:spcPct val="0"/>
                </a:spcBef>
              </a:pPr>
              <a:t>54</a:t>
            </a:fld>
            <a:endParaRPr lang="en-US" altLang="en-US" sz="1200" dirty="0">
              <a:latin typeface="Tahoma" panose="020B0604030504040204" pitchFamily="34" charset="0"/>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1596091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9518EFF-B6D0-4FE2-9DA6-6F478871FC09}" type="slidenum">
              <a:rPr lang="en-US" altLang="en-US" sz="1200">
                <a:latin typeface="Tahoma" panose="020B0604030504040204" pitchFamily="34" charset="0"/>
              </a:rPr>
              <a:pPr>
                <a:spcBef>
                  <a:spcPct val="0"/>
                </a:spcBef>
              </a:pPr>
              <a:t>55</a:t>
            </a:fld>
            <a:endParaRPr lang="en-US" altLang="en-US" sz="1200" dirty="0">
              <a:latin typeface="Tahoma" panose="020B0604030504040204" pitchFamily="34" charset="0"/>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1275C75-950F-46A9-94EA-AECEB657EDC6}" type="slidenum">
              <a:rPr lang="en-US" altLang="en-US" sz="1200">
                <a:latin typeface="Tahoma" panose="020B0604030504040204" pitchFamily="34" charset="0"/>
              </a:rPr>
              <a:pPr>
                <a:spcBef>
                  <a:spcPct val="0"/>
                </a:spcBef>
              </a:pPr>
              <a:t>57</a:t>
            </a:fld>
            <a:endParaRPr lang="en-US" altLang="en-US" sz="1200" dirty="0">
              <a:latin typeface="Tahoma" panose="020B0604030504040204" pitchFamily="34" charset="0"/>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99AFCFA-0244-46C2-9A5D-5059B8460CFB}" type="slidenum">
              <a:rPr lang="en-US" altLang="en-US" sz="1200">
                <a:latin typeface="Tahoma" panose="020B0604030504040204" pitchFamily="34" charset="0"/>
              </a:rPr>
              <a:pPr>
                <a:spcBef>
                  <a:spcPct val="0"/>
                </a:spcBef>
              </a:pPr>
              <a:t>58</a:t>
            </a:fld>
            <a:endParaRPr lang="en-US" altLang="en-US" sz="1200" dirty="0">
              <a:latin typeface="Tahoma" panose="020B0604030504040204" pitchFamily="34"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2A1F397-B82C-44C9-8472-59A2C74B8717}" type="slidenum">
              <a:rPr lang="en-US" altLang="en-US" sz="1200">
                <a:latin typeface="Tahoma" panose="020B0604030504040204" pitchFamily="34" charset="0"/>
              </a:rPr>
              <a:pPr>
                <a:spcBef>
                  <a:spcPct val="0"/>
                </a:spcBef>
              </a:pPr>
              <a:t>59</a:t>
            </a:fld>
            <a:endParaRPr lang="en-US" altLang="en-US" sz="1200" dirty="0">
              <a:latin typeface="Tahoma" panose="020B0604030504040204" pitchFamily="34"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4FC9E65-44DE-454D-A8F2-7A2358AA13C3}" type="slidenum">
              <a:rPr lang="en-US" altLang="en-US" sz="1200">
                <a:latin typeface="Tahoma" panose="020B0604030504040204" pitchFamily="34" charset="0"/>
              </a:rPr>
              <a:pPr>
                <a:spcBef>
                  <a:spcPct val="0"/>
                </a:spcBef>
              </a:pPr>
              <a:t>60</a:t>
            </a:fld>
            <a:endParaRPr lang="en-US" altLang="en-US" sz="1200" dirty="0">
              <a:latin typeface="Tahoma" panose="020B0604030504040204" pitchFamily="34" charset="0"/>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8A0FCC1-0244-458A-A94C-C40DE083FF80}" type="slidenum">
              <a:rPr lang="en-US" altLang="en-US" sz="1200">
                <a:latin typeface="Tahoma" panose="020B0604030504040204" pitchFamily="34" charset="0"/>
              </a:rPr>
              <a:pPr>
                <a:spcBef>
                  <a:spcPct val="0"/>
                </a:spcBef>
              </a:pPr>
              <a:t>61</a:t>
            </a:fld>
            <a:endParaRPr lang="en-US" altLang="en-US" sz="1200" dirty="0">
              <a:latin typeface="Tahoma" panose="020B0604030504040204" pitchFamily="34" charset="0"/>
            </a:endParaRPr>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B467267-CBBA-46BF-9D22-C83A9C52DC00}" type="slidenum">
              <a:rPr lang="en-US" altLang="en-US" sz="1200">
                <a:solidFill>
                  <a:srgbClr val="000000"/>
                </a:solidFill>
                <a:latin typeface="Tahoma" panose="020B0604030504040204" pitchFamily="34" charset="0"/>
              </a:rPr>
              <a:pPr>
                <a:spcBef>
                  <a:spcPct val="0"/>
                </a:spcBef>
              </a:pPr>
              <a:t>15</a:t>
            </a:fld>
            <a:endParaRPr lang="en-US" altLang="en-US" sz="1200" dirty="0">
              <a:solidFill>
                <a:srgbClr val="000000"/>
              </a:solidFill>
              <a:latin typeface="Tahoma" panose="020B060403050404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51D3904-B87A-4296-8BE2-7FCFE926CE7C}" type="slidenum">
              <a:rPr lang="en-US" altLang="en-US" sz="1200">
                <a:latin typeface="Tahoma" panose="020B0604030504040204" pitchFamily="34" charset="0"/>
              </a:rPr>
              <a:pPr>
                <a:spcBef>
                  <a:spcPct val="0"/>
                </a:spcBef>
              </a:pPr>
              <a:t>62</a:t>
            </a:fld>
            <a:endParaRPr lang="en-US" altLang="en-US" sz="1200" dirty="0">
              <a:latin typeface="Tahoma" panose="020B0604030504040204" pitchFamily="34"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17395C1-B11F-4DD1-AE61-39E936668F79}" type="slidenum">
              <a:rPr lang="en-US" altLang="en-US" sz="1200">
                <a:latin typeface="Tahoma" panose="020B0604030504040204" pitchFamily="34" charset="0"/>
              </a:rPr>
              <a:pPr>
                <a:spcBef>
                  <a:spcPct val="0"/>
                </a:spcBef>
              </a:pPr>
              <a:t>63</a:t>
            </a:fld>
            <a:endParaRPr lang="en-US" altLang="en-US" sz="1200" dirty="0">
              <a:latin typeface="Tahoma" panose="020B0604030504040204" pitchFamily="34" charset="0"/>
            </a:endParaRPr>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6F1B09-CA63-451C-A127-0790C9D84829}" type="slidenum">
              <a:rPr lang="en-US" altLang="en-US" sz="1200">
                <a:latin typeface="Tahoma" panose="020B0604030504040204" pitchFamily="34" charset="0"/>
              </a:rPr>
              <a:pPr>
                <a:spcBef>
                  <a:spcPct val="0"/>
                </a:spcBef>
              </a:pPr>
              <a:t>64</a:t>
            </a:fld>
            <a:endParaRPr lang="en-US" altLang="en-US" sz="1200" dirty="0">
              <a:latin typeface="Tahoma" panose="020B0604030504040204" pitchFamily="34" charset="0"/>
            </a:endParaRPr>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Timing ≈ 1</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Entry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Review what you already know about heat, temperature, and energy.</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Hint1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Thermal energy depends on temperature and mass.</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Hint2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Temperature is a measure of the average kinetic energy of the particles in a substance.</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Hint3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Heat always flows from warmer areas to cooler ones.</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Hint4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Heat flow is driven by temperature differences.</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Exit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In this lesson, you will learn how to predict the final temperature of the cube and the container.</a:t>
            </a:r>
            <a:endParaRPr lang="en-US" altLang="en-US" sz="1000" b="1" dirty="0">
              <a:latin typeface="Book Antiqua" panose="02040602050305030304" pitchFamily="18" charset="0"/>
              <a:ea typeface="Book Antiqua" panose="02040602050305030304" pitchFamily="18" charset="0"/>
              <a:cs typeface="Book Antiqua" panose="02040602050305030304" pitchFamily="18" charset="0"/>
            </a:endParaRPr>
          </a:p>
          <a:p>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a:t>
            </a:r>
          </a:p>
          <a:p>
            <a:r>
              <a:rPr lang="en-US" altLang="en-US" sz="1000" b="1" u="sng" dirty="0">
                <a:latin typeface="Book Antiqua" panose="02040602050305030304" pitchFamily="18" charset="0"/>
                <a:ea typeface="Book Antiqua" panose="02040602050305030304" pitchFamily="18" charset="0"/>
                <a:cs typeface="Book Antiqua" panose="02040602050305030304" pitchFamily="18" charset="0"/>
              </a:rPr>
              <a:t>SOURCES:</a:t>
            </a:r>
            <a:endParaRPr lang="en-US" altLang="en-US" sz="1000" dirty="0">
              <a:latin typeface="Book Antiqua" panose="02040602050305030304" pitchFamily="18" charset="0"/>
              <a:ea typeface="Book Antiqua" panose="02040602050305030304" pitchFamily="18" charset="0"/>
              <a:cs typeface="Book Antiqua" panose="02040602050305030304" pitchFamily="18" charset="0"/>
            </a:endParaRP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0A2F549-251A-4724-8140-A3477C0278A9}" type="slidenum">
              <a:rPr lang="en-US" altLang="en-US" sz="1200">
                <a:solidFill>
                  <a:srgbClr val="000000"/>
                </a:solidFill>
                <a:latin typeface="Tahoma" panose="020B0604030504040204" pitchFamily="34" charset="0"/>
              </a:rPr>
              <a:pPr>
                <a:spcBef>
                  <a:spcPct val="0"/>
                </a:spcBef>
              </a:pPr>
              <a:t>65</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Timing ≈ 1</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Entry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Review what you already know about heat, temperature, and energy.</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Hint1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Thermal energy depends on temperature and mass.</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Hint2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Temperature is a measure of the average kinetic energy of the particles in a substance.</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Hint3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Heat always flows from warmer areas to cooler ones.</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Hint4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Heat flow is driven by temperature differences.</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Exit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In this lesson, you will learn how to predict the final temperature of the cube and the container.</a:t>
            </a:r>
            <a:endParaRPr lang="en-US" altLang="en-US" sz="1000" b="1" dirty="0">
              <a:latin typeface="Book Antiqua" panose="02040602050305030304" pitchFamily="18" charset="0"/>
              <a:ea typeface="Book Antiqua" panose="02040602050305030304" pitchFamily="18" charset="0"/>
              <a:cs typeface="Book Antiqua" panose="02040602050305030304" pitchFamily="18" charset="0"/>
            </a:endParaRPr>
          </a:p>
          <a:p>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a:t>
            </a:r>
          </a:p>
          <a:p>
            <a:r>
              <a:rPr lang="en-US" altLang="en-US" sz="1000" b="1" u="sng" dirty="0">
                <a:latin typeface="Book Antiqua" panose="02040602050305030304" pitchFamily="18" charset="0"/>
                <a:ea typeface="Book Antiqua" panose="02040602050305030304" pitchFamily="18" charset="0"/>
                <a:cs typeface="Book Antiqua" panose="02040602050305030304" pitchFamily="18" charset="0"/>
              </a:rPr>
              <a:t>SOURCES:</a:t>
            </a:r>
            <a:endParaRPr lang="en-US" altLang="en-US" sz="1000" dirty="0">
              <a:latin typeface="Book Antiqua" panose="02040602050305030304" pitchFamily="18" charset="0"/>
              <a:ea typeface="Book Antiqua" panose="02040602050305030304" pitchFamily="18" charset="0"/>
              <a:cs typeface="Book Antiqua" panose="02040602050305030304" pitchFamily="18" charset="0"/>
            </a:endParaRP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4734CE7-DBB8-43C1-8F94-0D0C1DB926C8}" type="slidenum">
              <a:rPr lang="en-US" altLang="en-US" sz="1200">
                <a:solidFill>
                  <a:srgbClr val="000000"/>
                </a:solidFill>
                <a:latin typeface="Tahoma" panose="020B0604030504040204" pitchFamily="34" charset="0"/>
              </a:rPr>
              <a:pPr>
                <a:spcBef>
                  <a:spcPct val="0"/>
                </a:spcBef>
              </a:pPr>
              <a:t>66</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Timing ~1.5 min</a:t>
            </a:r>
          </a:p>
          <a:p>
            <a:r>
              <a:rPr lang="en-US" altLang="en-US" b="1" dirty="0"/>
              <a:t>Entry audio:</a:t>
            </a:r>
            <a:r>
              <a:rPr lang="en-US" altLang="en-US" dirty="0"/>
              <a:t> Practice some calculations involving the heat equation.</a:t>
            </a:r>
          </a:p>
          <a:p>
            <a:r>
              <a:rPr lang="en-US" altLang="en-US" b="1" dirty="0"/>
              <a:t>Hint1 audio:</a:t>
            </a:r>
            <a:r>
              <a:rPr lang="en-US" altLang="en-US" dirty="0"/>
              <a:t> Make sure to use the correct number of significant figures.</a:t>
            </a:r>
          </a:p>
          <a:p>
            <a:r>
              <a:rPr lang="en-US" altLang="en-US" b="1" dirty="0"/>
              <a:t>Hint2 audio:</a:t>
            </a:r>
            <a:r>
              <a:rPr lang="en-US" altLang="en-US" dirty="0"/>
              <a:t> Use dimensional analysis to determine the units for each expression. Which units match the units of specific heat?</a:t>
            </a:r>
          </a:p>
          <a:p>
            <a:r>
              <a:rPr lang="en-US" altLang="en-US" b="1" dirty="0"/>
              <a:t>Hint3 audio:</a:t>
            </a:r>
            <a:r>
              <a:rPr lang="en-US" altLang="en-US" dirty="0"/>
              <a:t> Make sure to check that all your units are correct.</a:t>
            </a:r>
          </a:p>
          <a:p>
            <a:r>
              <a:rPr lang="en-US" altLang="en-US" b="1" dirty="0"/>
              <a:t>Hint4 audio:</a:t>
            </a:r>
            <a:r>
              <a:rPr lang="en-US" altLang="en-US" dirty="0"/>
              <a:t> Rearrange the heat equation to solve for mass. Then substitute the given values and solve for the mass of the cube.</a:t>
            </a:r>
            <a:endParaRPr lang="en-US" altLang="en-US" b="1" dirty="0"/>
          </a:p>
          <a:p>
            <a:r>
              <a:rPr lang="en-US" altLang="en-US" b="1" dirty="0"/>
              <a:t>Exit audio:</a:t>
            </a:r>
            <a:r>
              <a:rPr lang="en-US" altLang="en-US" dirty="0"/>
              <a:t> Specific heat can be very valuable in predicting temperature changes.</a:t>
            </a:r>
            <a:endParaRPr lang="en-US" altLang="en-US" b="1" dirty="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083D762-1445-410D-B68D-39FAA740DCF3}" type="slidenum">
              <a:rPr lang="en-US" altLang="en-US" sz="1200">
                <a:solidFill>
                  <a:srgbClr val="000000"/>
                </a:solidFill>
                <a:latin typeface="Tahoma" panose="020B0604030504040204" pitchFamily="34" charset="0"/>
              </a:rPr>
              <a:pPr>
                <a:spcBef>
                  <a:spcPct val="0"/>
                </a:spcBef>
              </a:pPr>
              <a:t>67</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Timing ~1.5 min</a:t>
            </a:r>
          </a:p>
          <a:p>
            <a:r>
              <a:rPr lang="en-US" altLang="en-US" b="1" dirty="0"/>
              <a:t>Entry audio:</a:t>
            </a:r>
            <a:r>
              <a:rPr lang="en-US" altLang="en-US" dirty="0"/>
              <a:t> Practice some calculations involving the heat equation.</a:t>
            </a:r>
          </a:p>
          <a:p>
            <a:r>
              <a:rPr lang="en-US" altLang="en-US" b="1" dirty="0"/>
              <a:t>Hint1 audio:</a:t>
            </a:r>
            <a:r>
              <a:rPr lang="en-US" altLang="en-US" dirty="0"/>
              <a:t> Make sure to use the correct number of significant figures.</a:t>
            </a:r>
          </a:p>
          <a:p>
            <a:r>
              <a:rPr lang="en-US" altLang="en-US" b="1" dirty="0"/>
              <a:t>Hint2 audio:</a:t>
            </a:r>
            <a:r>
              <a:rPr lang="en-US" altLang="en-US" dirty="0"/>
              <a:t> Use dimensional analysis to determine the units for each expression. Which units match the units of specific heat?</a:t>
            </a:r>
          </a:p>
          <a:p>
            <a:r>
              <a:rPr lang="en-US" altLang="en-US" b="1" dirty="0"/>
              <a:t>Hint3 audio:</a:t>
            </a:r>
            <a:r>
              <a:rPr lang="en-US" altLang="en-US" dirty="0"/>
              <a:t> Make sure to check that all your units are correct.</a:t>
            </a:r>
          </a:p>
          <a:p>
            <a:r>
              <a:rPr lang="en-US" altLang="en-US" b="1" dirty="0"/>
              <a:t>Hint4 audio:</a:t>
            </a:r>
            <a:r>
              <a:rPr lang="en-US" altLang="en-US" dirty="0"/>
              <a:t> Rearrange the heat equation to solve for mass. Then substitute the given values and solve for the mass of the cube.</a:t>
            </a:r>
            <a:endParaRPr lang="en-US" altLang="en-US" b="1" dirty="0"/>
          </a:p>
          <a:p>
            <a:r>
              <a:rPr lang="en-US" altLang="en-US" b="1" dirty="0"/>
              <a:t>Exit audio:</a:t>
            </a:r>
            <a:r>
              <a:rPr lang="en-US" altLang="en-US" dirty="0"/>
              <a:t> Specific heat can be very valuable in predicting temperature changes.</a:t>
            </a:r>
            <a:endParaRPr lang="en-US" altLang="en-US" b="1"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D114373-BF8F-487D-9A42-09936508AF4C}" type="slidenum">
              <a:rPr lang="en-US" altLang="en-US" sz="1200">
                <a:solidFill>
                  <a:srgbClr val="000000"/>
                </a:solidFill>
                <a:latin typeface="Tahoma" panose="020B0604030504040204" pitchFamily="34" charset="0"/>
              </a:rPr>
              <a:pPr>
                <a:spcBef>
                  <a:spcPct val="0"/>
                </a:spcBef>
              </a:pPr>
              <a:t>68</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Timing ~1.5 min</a:t>
            </a:r>
          </a:p>
          <a:p>
            <a:r>
              <a:rPr lang="en-US" altLang="en-US" b="1" dirty="0"/>
              <a:t>Entry audio:</a:t>
            </a:r>
            <a:r>
              <a:rPr lang="en-US" altLang="en-US" dirty="0"/>
              <a:t> Practice some calculations involving the heat equation.</a:t>
            </a:r>
          </a:p>
          <a:p>
            <a:r>
              <a:rPr lang="en-US" altLang="en-US" b="1" dirty="0"/>
              <a:t>Hint1 audio:</a:t>
            </a:r>
            <a:r>
              <a:rPr lang="en-US" altLang="en-US" dirty="0"/>
              <a:t> Make sure to use the correct number of significant figures.</a:t>
            </a:r>
          </a:p>
          <a:p>
            <a:r>
              <a:rPr lang="en-US" altLang="en-US" b="1" dirty="0"/>
              <a:t>Hint2 audio:</a:t>
            </a:r>
            <a:r>
              <a:rPr lang="en-US" altLang="en-US" dirty="0"/>
              <a:t> Use dimensional analysis to determine the units for each expression. Which units match the units of specific heat?</a:t>
            </a:r>
          </a:p>
          <a:p>
            <a:r>
              <a:rPr lang="en-US" altLang="en-US" b="1" dirty="0"/>
              <a:t>Hint3 audio:</a:t>
            </a:r>
            <a:r>
              <a:rPr lang="en-US" altLang="en-US" dirty="0"/>
              <a:t> Make sure to check that all your units are correct.</a:t>
            </a:r>
          </a:p>
          <a:p>
            <a:r>
              <a:rPr lang="en-US" altLang="en-US" b="1" dirty="0"/>
              <a:t>Hint4 audio:</a:t>
            </a:r>
            <a:r>
              <a:rPr lang="en-US" altLang="en-US" dirty="0"/>
              <a:t> Rearrange the heat equation to solve for mass. Then substitute the given values and solve for the mass of the cube.</a:t>
            </a:r>
            <a:endParaRPr lang="en-US" altLang="en-US" b="1" dirty="0"/>
          </a:p>
          <a:p>
            <a:r>
              <a:rPr lang="en-US" altLang="en-US" b="1" dirty="0"/>
              <a:t>Exit audio:</a:t>
            </a:r>
            <a:r>
              <a:rPr lang="en-US" altLang="en-US" dirty="0"/>
              <a:t> Specific heat can be very valuable in predicting temperature changes.</a:t>
            </a:r>
            <a:endParaRPr lang="en-US" altLang="en-US" b="1" dirty="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706F3FA-CB57-4E06-B987-2C3C9F569528}" type="slidenum">
              <a:rPr lang="en-US" altLang="en-US" sz="1200">
                <a:solidFill>
                  <a:srgbClr val="000000"/>
                </a:solidFill>
                <a:latin typeface="Tahoma" panose="020B0604030504040204" pitchFamily="34" charset="0"/>
              </a:rPr>
              <a:pPr>
                <a:spcBef>
                  <a:spcPct val="0"/>
                </a:spcBef>
              </a:pPr>
              <a:t>69</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Timing ~1.5 min</a:t>
            </a:r>
          </a:p>
          <a:p>
            <a:r>
              <a:rPr lang="en-US" altLang="en-US" b="1" dirty="0"/>
              <a:t>Entry audio:</a:t>
            </a:r>
            <a:r>
              <a:rPr lang="en-US" altLang="en-US" dirty="0"/>
              <a:t> Practice some calculations involving the heat equation.</a:t>
            </a:r>
          </a:p>
          <a:p>
            <a:r>
              <a:rPr lang="en-US" altLang="en-US" b="1" dirty="0"/>
              <a:t>Hint1 audio:</a:t>
            </a:r>
            <a:r>
              <a:rPr lang="en-US" altLang="en-US" dirty="0"/>
              <a:t> Make sure to use the correct number of significant figures.</a:t>
            </a:r>
          </a:p>
          <a:p>
            <a:r>
              <a:rPr lang="en-US" altLang="en-US" b="1" dirty="0"/>
              <a:t>Hint2 audio:</a:t>
            </a:r>
            <a:r>
              <a:rPr lang="en-US" altLang="en-US" dirty="0"/>
              <a:t> Use dimensional analysis to determine the units for each expression. Which units match the units of specific heat?</a:t>
            </a:r>
          </a:p>
          <a:p>
            <a:r>
              <a:rPr lang="en-US" altLang="en-US" b="1" dirty="0"/>
              <a:t>Hint3 audio:</a:t>
            </a:r>
            <a:r>
              <a:rPr lang="en-US" altLang="en-US" dirty="0"/>
              <a:t> Make sure to check that all your units are correct.</a:t>
            </a:r>
          </a:p>
          <a:p>
            <a:r>
              <a:rPr lang="en-US" altLang="en-US" b="1" dirty="0"/>
              <a:t>Hint4 audio:</a:t>
            </a:r>
            <a:r>
              <a:rPr lang="en-US" altLang="en-US" dirty="0"/>
              <a:t> Rearrange the heat equation to solve for mass. Then substitute the given values and solve for the mass of the cube.</a:t>
            </a:r>
            <a:endParaRPr lang="en-US" altLang="en-US" b="1" dirty="0"/>
          </a:p>
          <a:p>
            <a:r>
              <a:rPr lang="en-US" altLang="en-US" b="1" dirty="0"/>
              <a:t>Exit audio:</a:t>
            </a:r>
            <a:r>
              <a:rPr lang="en-US" altLang="en-US" dirty="0"/>
              <a:t> Specific heat can be very valuable in predicting temperature changes.</a:t>
            </a:r>
            <a:endParaRPr lang="en-US" altLang="en-US" b="1" dirty="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A4E37B9-1045-41AD-8B83-2CD8C3B38561}" type="slidenum">
              <a:rPr lang="en-US" altLang="en-US" sz="1200">
                <a:solidFill>
                  <a:srgbClr val="000000"/>
                </a:solidFill>
                <a:latin typeface="Tahoma" panose="020B0604030504040204" pitchFamily="34" charset="0"/>
              </a:rPr>
              <a:pPr>
                <a:spcBef>
                  <a:spcPct val="0"/>
                </a:spcBef>
              </a:pPr>
              <a:t>70</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2C3AD4E-8923-463C-AD38-D7DF5DC4746B}" type="slidenum">
              <a:rPr lang="en-US" altLang="en-US" sz="1200">
                <a:solidFill>
                  <a:srgbClr val="000000"/>
                </a:solidFill>
                <a:latin typeface="Tahoma" panose="020B0604030504040204" pitchFamily="34" charset="0"/>
              </a:rPr>
              <a:pPr>
                <a:spcBef>
                  <a:spcPct val="0"/>
                </a:spcBef>
              </a:pPr>
              <a:t>71</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B467267-CBBA-46BF-9D22-C83A9C52DC00}" type="slidenum">
              <a:rPr lang="en-US" altLang="en-US" sz="1200">
                <a:solidFill>
                  <a:srgbClr val="000000"/>
                </a:solidFill>
                <a:latin typeface="Tahoma" panose="020B0604030504040204" pitchFamily="34" charset="0"/>
              </a:rPr>
              <a:pPr>
                <a:spcBef>
                  <a:spcPct val="0"/>
                </a:spcBef>
              </a:pPr>
              <a:t>16</a:t>
            </a:fld>
            <a:endParaRPr lang="en-US" altLang="en-US" sz="1200" dirty="0">
              <a:solidFill>
                <a:srgbClr val="000000"/>
              </a:solidFill>
              <a:latin typeface="Tahoma" panose="020B060403050404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9250742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6FEC103-24C9-4F59-8F99-B15242FB04AB}" type="slidenum">
              <a:rPr lang="en-US" altLang="en-US" sz="1200">
                <a:solidFill>
                  <a:srgbClr val="000000"/>
                </a:solidFill>
                <a:latin typeface="Tahoma" panose="020B0604030504040204" pitchFamily="34" charset="0"/>
              </a:rPr>
              <a:pPr>
                <a:spcBef>
                  <a:spcPct val="0"/>
                </a:spcBef>
              </a:pPr>
              <a:t>72</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51B9ADD-5F63-4C2C-B2F8-C8918FFBF115}" type="slidenum">
              <a:rPr lang="en-US" altLang="en-US" sz="1200">
                <a:solidFill>
                  <a:srgbClr val="000000"/>
                </a:solidFill>
                <a:latin typeface="Tahoma" panose="020B0604030504040204" pitchFamily="34" charset="0"/>
              </a:rPr>
              <a:pPr>
                <a:spcBef>
                  <a:spcPct val="0"/>
                </a:spcBef>
              </a:pPr>
              <a:t>73</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235F235-1651-4214-8C50-9AE878029D83}" type="slidenum">
              <a:rPr lang="en-US" altLang="en-US" sz="1200">
                <a:solidFill>
                  <a:srgbClr val="000000"/>
                </a:solidFill>
                <a:latin typeface="Tahoma" panose="020B0604030504040204" pitchFamily="34" charset="0"/>
              </a:rPr>
              <a:pPr>
                <a:spcBef>
                  <a:spcPct val="0"/>
                </a:spcBef>
              </a:pPr>
              <a:t>74</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EFFB0A2-071C-4BE9-926F-6164E0B3DCE2}" type="slidenum">
              <a:rPr lang="en-US" altLang="en-US" sz="1200">
                <a:solidFill>
                  <a:srgbClr val="000000"/>
                </a:solidFill>
                <a:latin typeface="Tahoma" panose="020B0604030504040204" pitchFamily="34" charset="0"/>
              </a:rPr>
              <a:pPr>
                <a:spcBef>
                  <a:spcPct val="0"/>
                </a:spcBef>
              </a:pPr>
              <a:t>75</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59015C1-3411-4C2E-83D7-EBEC4DF28E77}" type="slidenum">
              <a:rPr lang="en-US" altLang="en-US" sz="1200">
                <a:solidFill>
                  <a:srgbClr val="000000"/>
                </a:solidFill>
                <a:latin typeface="Tahoma" panose="020B0604030504040204" pitchFamily="34" charset="0"/>
              </a:rPr>
              <a:pPr>
                <a:spcBef>
                  <a:spcPct val="0"/>
                </a:spcBef>
              </a:pPr>
              <a:t>76</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CCE74CF-B598-49A2-9A09-216267B22828}" type="slidenum">
              <a:rPr lang="en-US" altLang="en-US" sz="1200">
                <a:solidFill>
                  <a:srgbClr val="000000"/>
                </a:solidFill>
                <a:latin typeface="Tahoma" panose="020B0604030504040204" pitchFamily="34" charset="0"/>
              </a:rPr>
              <a:pPr>
                <a:spcBef>
                  <a:spcPct val="0"/>
                </a:spcBef>
              </a:pPr>
              <a:t>77</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D347EDA-70A7-40A8-9F04-9FA1EE01A0DA}" type="slidenum">
              <a:rPr lang="en-US" altLang="en-US" sz="1200">
                <a:solidFill>
                  <a:srgbClr val="000000"/>
                </a:solidFill>
                <a:latin typeface="Tahoma" panose="020B0604030504040204" pitchFamily="34" charset="0"/>
              </a:rPr>
              <a:pPr>
                <a:spcBef>
                  <a:spcPct val="0"/>
                </a:spcBef>
              </a:pPr>
              <a:t>78</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02DDEB7-A76D-4F12-9FE3-E18626663E11}" type="slidenum">
              <a:rPr lang="en-US" altLang="en-US" sz="1200">
                <a:solidFill>
                  <a:srgbClr val="000000"/>
                </a:solidFill>
                <a:latin typeface="Tahoma" panose="020B0604030504040204" pitchFamily="34" charset="0"/>
              </a:rPr>
              <a:pPr>
                <a:spcBef>
                  <a:spcPct val="0"/>
                </a:spcBef>
              </a:pPr>
              <a:t>79</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72D1C1A-425D-4DB8-98D1-A83EFD08DD04}" type="slidenum">
              <a:rPr lang="en-US" altLang="en-US" sz="1200">
                <a:solidFill>
                  <a:srgbClr val="000000"/>
                </a:solidFill>
                <a:latin typeface="Tahoma" panose="020B0604030504040204" pitchFamily="34" charset="0"/>
              </a:rPr>
              <a:pPr>
                <a:spcBef>
                  <a:spcPct val="0"/>
                </a:spcBef>
              </a:pPr>
              <a:t>80</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B467267-CBBA-46BF-9D22-C83A9C52DC00}" type="slidenum">
              <a:rPr lang="en-US" altLang="en-US" sz="1200">
                <a:solidFill>
                  <a:srgbClr val="000000"/>
                </a:solidFill>
                <a:latin typeface="Tahoma" panose="020B0604030504040204" pitchFamily="34" charset="0"/>
              </a:rPr>
              <a:pPr>
                <a:spcBef>
                  <a:spcPct val="0"/>
                </a:spcBef>
              </a:pPr>
              <a:t>17</a:t>
            </a:fld>
            <a:endParaRPr lang="en-US" altLang="en-US" sz="1200" dirty="0">
              <a:solidFill>
                <a:srgbClr val="000000"/>
              </a:solidFill>
              <a:latin typeface="Tahoma" panose="020B060403050404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987519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B467267-CBBA-46BF-9D22-C83A9C52DC00}" type="slidenum">
              <a:rPr lang="en-US" altLang="en-US" sz="1200">
                <a:solidFill>
                  <a:srgbClr val="000000"/>
                </a:solidFill>
                <a:latin typeface="Tahoma" panose="020B0604030504040204" pitchFamily="34" charset="0"/>
              </a:rPr>
              <a:pPr>
                <a:spcBef>
                  <a:spcPct val="0"/>
                </a:spcBef>
              </a:pPr>
              <a:t>18</a:t>
            </a:fld>
            <a:endParaRPr lang="en-US" altLang="en-US" sz="1200" dirty="0">
              <a:solidFill>
                <a:srgbClr val="000000"/>
              </a:solidFill>
              <a:latin typeface="Tahoma" panose="020B060403050404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158815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D50E689-082F-4518-B761-23A85FCD6F93}" type="slidenum">
              <a:rPr lang="en-US" altLang="en-US" sz="1200">
                <a:latin typeface="Tahoma" panose="020B0604030504040204" pitchFamily="34" charset="0"/>
              </a:rPr>
              <a:pPr>
                <a:spcBef>
                  <a:spcPct val="0"/>
                </a:spcBef>
              </a:pPr>
              <a:t>19</a:t>
            </a:fld>
            <a:endParaRPr lang="en-US" altLang="en-US" sz="1200" dirty="0">
              <a:latin typeface="Tahoma" panose="020B0604030504040204"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7698" name="Rectangle 2"/>
          <p:cNvSpPr>
            <a:spLocks noGrp="1" noChangeArrowheads="1"/>
          </p:cNvSpPr>
          <p:nvPr>
            <p:ph type="ctrTitle" sz="quarter"/>
          </p:nvPr>
        </p:nvSpPr>
        <p:spPr>
          <a:xfrm>
            <a:off x="685808" y="1676400"/>
            <a:ext cx="7772400" cy="1828800"/>
          </a:xfrm>
        </p:spPr>
        <p:txBody>
          <a:bodyPr/>
          <a:lstStyle>
            <a:lvl1pPr>
              <a:defRPr/>
            </a:lvl1pPr>
          </a:lstStyle>
          <a:p>
            <a:r>
              <a:rPr lang="en-US"/>
              <a:t>Click to edit Master title style</a:t>
            </a:r>
          </a:p>
        </p:txBody>
      </p:sp>
      <p:sp>
        <p:nvSpPr>
          <p:cNvPr id="157699" name="Rectangle 3"/>
          <p:cNvSpPr>
            <a:spLocks noGrp="1" noChangeArrowheads="1"/>
          </p:cNvSpPr>
          <p:nvPr>
            <p:ph type="subTitle" sz="quarter" idx="1"/>
          </p:nvPr>
        </p:nvSpPr>
        <p:spPr>
          <a:xfrm>
            <a:off x="1371600" y="3886200"/>
            <a:ext cx="6400801" cy="1752600"/>
          </a:xfrm>
        </p:spPr>
        <p:txBody>
          <a:bodyPr/>
          <a:lstStyle>
            <a:lvl1pPr marL="0" indent="0" algn="ctr">
              <a:buFont typeface="Wingdings" pitchFamily="2" charset="2"/>
              <a:buNone/>
              <a:defRPr/>
            </a:lvl1pPr>
          </a:lstStyle>
          <a:p>
            <a:r>
              <a:rPr lang="en-US"/>
              <a:t>Click to edit Master subtitle style</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5A61DD30-8FB4-41DD-8745-F420E9083AA3}" type="slidenum">
              <a:rPr lang="en-US" altLang="en-US"/>
              <a:pPr>
                <a:defRPr/>
              </a:pPr>
              <a:t>‹#›</a:t>
            </a:fld>
            <a:endParaRPr lang="en-US" altLang="en-US" dirty="0"/>
          </a:p>
        </p:txBody>
      </p:sp>
    </p:spTree>
    <p:extLst>
      <p:ext uri="{BB962C8B-B14F-4D97-AF65-F5344CB8AC3E}">
        <p14:creationId xmlns:p14="http://schemas.microsoft.com/office/powerpoint/2010/main" val="1860708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C310ED32-6C84-492C-9816-0DD9C2D5DA79}" type="slidenum">
              <a:rPr lang="en-US" altLang="en-US"/>
              <a:pPr>
                <a:defRPr/>
              </a:pPr>
              <a:t>‹#›</a:t>
            </a:fld>
            <a:endParaRPr lang="en-US" altLang="en-US" dirty="0"/>
          </a:p>
        </p:txBody>
      </p:sp>
    </p:spTree>
    <p:extLst>
      <p:ext uri="{BB962C8B-B14F-4D97-AF65-F5344CB8AC3E}">
        <p14:creationId xmlns:p14="http://schemas.microsoft.com/office/powerpoint/2010/main" val="27513308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lstStyle>
            <a:lvl1pPr marL="1365898" indent="-136589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0" y="4000500"/>
            <a:ext cx="9144000" cy="1143000"/>
          </a:xfrm>
          <a:prstGeom prst="rect">
            <a:avLst/>
          </a:prstGeom>
          <a:solidFill>
            <a:srgbClr val="4D4F58"/>
          </a:solidFill>
        </p:spPr>
        <p:txBody>
          <a:bodyPr lIns="384194" tIns="45688" rIns="384194" bIns="45688"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Thermochemical Equations</a:t>
            </a:r>
          </a:p>
        </p:txBody>
      </p:sp>
    </p:spTree>
    <p:extLst>
      <p:ext uri="{BB962C8B-B14F-4D97-AF65-F5344CB8AC3E}">
        <p14:creationId xmlns:p14="http://schemas.microsoft.com/office/powerpoint/2010/main" val="284111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1"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90C7A13A-8DF1-48C8-AB5A-29A66CACC19A}" type="slidenum">
              <a:rPr lang="en-US" altLang="en-US"/>
              <a:pPr>
                <a:defRPr/>
              </a:pPr>
              <a:t>‹#›</a:t>
            </a:fld>
            <a:endParaRPr lang="en-US" altLang="en-US" dirty="0"/>
          </a:p>
        </p:txBody>
      </p:sp>
    </p:spTree>
    <p:extLst>
      <p:ext uri="{BB962C8B-B14F-4D97-AF65-F5344CB8AC3E}">
        <p14:creationId xmlns:p14="http://schemas.microsoft.com/office/powerpoint/2010/main" val="3935033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60" y="381000"/>
            <a:ext cx="8229601" cy="1371600"/>
          </a:xfrm>
        </p:spPr>
        <p:txBody>
          <a:bodyPr/>
          <a:lstStyle/>
          <a:p>
            <a:r>
              <a:rPr lang="en-US"/>
              <a:t>Click to edit Master title style</a:t>
            </a:r>
          </a:p>
        </p:txBody>
      </p:sp>
      <p:sp>
        <p:nvSpPr>
          <p:cNvPr id="3" name="Content Placeholder 2"/>
          <p:cNvSpPr>
            <a:spLocks noGrp="1"/>
          </p:cNvSpPr>
          <p:nvPr>
            <p:ph sz="half" idx="1"/>
          </p:nvPr>
        </p:nvSpPr>
        <p:spPr>
          <a:xfrm>
            <a:off x="457260" y="1981200"/>
            <a:ext cx="8229601"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60" y="4114800"/>
            <a:ext cx="8229601"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5098AA66-A46F-47E4-8F6A-1F5B5D527C7F}" type="slidenum">
              <a:rPr lang="en-US" altLang="en-US"/>
              <a:pPr>
                <a:defRPr/>
              </a:pPr>
              <a:t>‹#›</a:t>
            </a:fld>
            <a:endParaRPr lang="en-US" altLang="en-US" dirty="0"/>
          </a:p>
        </p:txBody>
      </p:sp>
    </p:spTree>
    <p:extLst>
      <p:ext uri="{BB962C8B-B14F-4D97-AF65-F5344CB8AC3E}">
        <p14:creationId xmlns:p14="http://schemas.microsoft.com/office/powerpoint/2010/main" val="1057028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60" y="381000"/>
            <a:ext cx="8229601" cy="1371600"/>
          </a:xfrm>
        </p:spPr>
        <p:txBody>
          <a:bodyPr/>
          <a:lstStyle/>
          <a:p>
            <a:r>
              <a:rPr lang="en-US"/>
              <a:t>Click to edit Master title style</a:t>
            </a:r>
          </a:p>
        </p:txBody>
      </p:sp>
      <p:sp>
        <p:nvSpPr>
          <p:cNvPr id="3" name="Text Placeholder 2"/>
          <p:cNvSpPr>
            <a:spLocks noGrp="1"/>
          </p:cNvSpPr>
          <p:nvPr>
            <p:ph type="body" sz="half" idx="1"/>
          </p:nvPr>
        </p:nvSpPr>
        <p:spPr>
          <a:xfrm>
            <a:off x="457199" y="1981200"/>
            <a:ext cx="403860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466FF290-BE28-4EAC-B143-33D6B0D469F3}" type="slidenum">
              <a:rPr lang="en-US" altLang="en-US"/>
              <a:pPr>
                <a:defRPr/>
              </a:pPr>
              <a:t>‹#›</a:t>
            </a:fld>
            <a:endParaRPr lang="en-US" altLang="en-US" dirty="0"/>
          </a:p>
        </p:txBody>
      </p:sp>
    </p:spTree>
    <p:extLst>
      <p:ext uri="{BB962C8B-B14F-4D97-AF65-F5344CB8AC3E}">
        <p14:creationId xmlns:p14="http://schemas.microsoft.com/office/powerpoint/2010/main" val="307823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60" y="381000"/>
            <a:ext cx="8229601" cy="1371600"/>
          </a:xfrm>
        </p:spPr>
        <p:txBody>
          <a:bodyPr/>
          <a:lstStyle/>
          <a:p>
            <a:r>
              <a:rPr lang="en-US"/>
              <a:t>Click to edit Master title style</a:t>
            </a:r>
          </a:p>
        </p:txBody>
      </p:sp>
      <p:sp>
        <p:nvSpPr>
          <p:cNvPr id="3" name="Text Placeholder 2"/>
          <p:cNvSpPr>
            <a:spLocks noGrp="1"/>
          </p:cNvSpPr>
          <p:nvPr>
            <p:ph type="body" sz="half" idx="1"/>
          </p:nvPr>
        </p:nvSpPr>
        <p:spPr>
          <a:xfrm>
            <a:off x="457199" y="1981200"/>
            <a:ext cx="403860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1" cy="4114800"/>
          </a:xfrm>
        </p:spPr>
        <p:txBody>
          <a:bodyPr/>
          <a:lstStyle/>
          <a:p>
            <a:pPr lvl="0"/>
            <a:endParaRPr lang="en-US" noProof="0" dirty="0"/>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D8910545-8954-48CD-9E5D-FC4295C64DDC}" type="slidenum">
              <a:rPr lang="en-US" altLang="en-US"/>
              <a:pPr>
                <a:defRPr/>
              </a:pPr>
              <a:t>‹#›</a:t>
            </a:fld>
            <a:endParaRPr lang="en-US" altLang="en-US" dirty="0"/>
          </a:p>
        </p:txBody>
      </p:sp>
    </p:spTree>
    <p:extLst>
      <p:ext uri="{BB962C8B-B14F-4D97-AF65-F5344CB8AC3E}">
        <p14:creationId xmlns:p14="http://schemas.microsoft.com/office/powerpoint/2010/main" val="1891234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17911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63"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91669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63"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20" y="1658938"/>
            <a:ext cx="3937579" cy="4841875"/>
          </a:xfrm>
          <a:solidFill>
            <a:srgbClr val="FF0000"/>
          </a:solidFill>
        </p:spPr>
        <p:txBody>
          <a:bodyPr lIns="0" rIns="0"/>
          <a:lstStyle>
            <a:lvl1pPr algn="ctr" defTabSz="90731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6715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30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22" y="528630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12898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5769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B4FA5AF4-8122-44B1-A4F4-10811B3B0766}" type="slidenum">
              <a:rPr lang="en-US" altLang="en-US"/>
              <a:pPr>
                <a:defRPr/>
              </a:pPr>
              <a:t>‹#›</a:t>
            </a:fld>
            <a:endParaRPr lang="en-US" altLang="en-US" dirty="0"/>
          </a:p>
        </p:txBody>
      </p:sp>
    </p:spTree>
    <p:extLst>
      <p:ext uri="{BB962C8B-B14F-4D97-AF65-F5344CB8AC3E}">
        <p14:creationId xmlns:p14="http://schemas.microsoft.com/office/powerpoint/2010/main" val="2507661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7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7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7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7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821129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41"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18" y="213130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5234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5604" indent="-1355604"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0" y="4000500"/>
            <a:ext cx="9144000" cy="1143000"/>
          </a:xfrm>
          <a:prstGeom prst="rect">
            <a:avLst/>
          </a:prstGeom>
          <a:solidFill>
            <a:srgbClr val="4D4F58"/>
          </a:solidFill>
        </p:spPr>
        <p:txBody>
          <a:bodyPr lIns="381285" tIns="45342" rIns="381285" bIns="45342"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Example Deck</a:t>
            </a:r>
          </a:p>
        </p:txBody>
      </p:sp>
    </p:spTree>
    <p:extLst>
      <p:ext uri="{BB962C8B-B14F-4D97-AF65-F5344CB8AC3E}">
        <p14:creationId xmlns:p14="http://schemas.microsoft.com/office/powerpoint/2010/main" val="2331761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7698" name="Rectangle 2"/>
          <p:cNvSpPr>
            <a:spLocks noGrp="1" noChangeArrowheads="1"/>
          </p:cNvSpPr>
          <p:nvPr>
            <p:ph type="ctrTitle" sz="quarter"/>
          </p:nvPr>
        </p:nvSpPr>
        <p:spPr>
          <a:xfrm>
            <a:off x="685808" y="1676400"/>
            <a:ext cx="7772400" cy="1828800"/>
          </a:xfrm>
        </p:spPr>
        <p:txBody>
          <a:bodyPr/>
          <a:lstStyle>
            <a:lvl1pPr>
              <a:defRPr/>
            </a:lvl1pPr>
          </a:lstStyle>
          <a:p>
            <a:r>
              <a:rPr lang="en-US"/>
              <a:t>Click to edit Master title style</a:t>
            </a:r>
          </a:p>
        </p:txBody>
      </p:sp>
      <p:sp>
        <p:nvSpPr>
          <p:cNvPr id="157699" name="Rectangle 3"/>
          <p:cNvSpPr>
            <a:spLocks noGrp="1" noChangeArrowheads="1"/>
          </p:cNvSpPr>
          <p:nvPr>
            <p:ph type="subTitle" sz="quarter" idx="1"/>
          </p:nvPr>
        </p:nvSpPr>
        <p:spPr>
          <a:xfrm>
            <a:off x="1371600" y="3886200"/>
            <a:ext cx="6400801" cy="1752600"/>
          </a:xfrm>
        </p:spPr>
        <p:txBody>
          <a:bodyPr/>
          <a:lstStyle>
            <a:lvl1pPr marL="0" indent="0" algn="ctr">
              <a:buFont typeface="Wingdings" pitchFamily="2" charset="2"/>
              <a:buNone/>
              <a:defRPr/>
            </a:lvl1pPr>
          </a:lstStyle>
          <a:p>
            <a:r>
              <a:rPr lang="en-US"/>
              <a:t>Click to edit Master subtitle style</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F3F8ABC6-3E39-43DB-ABAD-B2DB5CBE9380}" type="slidenum">
              <a:rPr lang="en-US" altLang="en-US"/>
              <a:pPr>
                <a:defRPr/>
              </a:pPr>
              <a:t>‹#›</a:t>
            </a:fld>
            <a:endParaRPr lang="en-US" altLang="en-US" dirty="0"/>
          </a:p>
        </p:txBody>
      </p:sp>
    </p:spTree>
    <p:extLst>
      <p:ext uri="{BB962C8B-B14F-4D97-AF65-F5344CB8AC3E}">
        <p14:creationId xmlns:p14="http://schemas.microsoft.com/office/powerpoint/2010/main" val="2333138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352F0A6F-DD2F-4E8E-9471-5499EE597082}" type="slidenum">
              <a:rPr lang="en-US" altLang="en-US"/>
              <a:pPr>
                <a:defRPr/>
              </a:pPr>
              <a:t>‹#›</a:t>
            </a:fld>
            <a:endParaRPr lang="en-US" altLang="en-US" dirty="0"/>
          </a:p>
        </p:txBody>
      </p:sp>
    </p:spTree>
    <p:extLst>
      <p:ext uri="{BB962C8B-B14F-4D97-AF65-F5344CB8AC3E}">
        <p14:creationId xmlns:p14="http://schemas.microsoft.com/office/powerpoint/2010/main" val="1514282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53754" indent="0">
              <a:buNone/>
              <a:defRPr sz="1900"/>
            </a:lvl2pPr>
            <a:lvl3pPr marL="907518" indent="0">
              <a:buNone/>
              <a:defRPr sz="1700"/>
            </a:lvl3pPr>
            <a:lvl4pPr marL="1361264" indent="0">
              <a:buNone/>
              <a:defRPr sz="1500"/>
            </a:lvl4pPr>
            <a:lvl5pPr marL="1815028" indent="0">
              <a:buNone/>
              <a:defRPr sz="1500"/>
            </a:lvl5pPr>
            <a:lvl6pPr marL="2268774" indent="0">
              <a:buNone/>
              <a:defRPr sz="1500"/>
            </a:lvl6pPr>
            <a:lvl7pPr marL="2722523" indent="0">
              <a:buNone/>
              <a:defRPr sz="1500"/>
            </a:lvl7pPr>
            <a:lvl8pPr marL="3176275" indent="0">
              <a:buNone/>
              <a:defRPr sz="1500"/>
            </a:lvl8pPr>
            <a:lvl9pPr marL="3630031" indent="0">
              <a:buNone/>
              <a:defRPr sz="1500"/>
            </a:lvl9pPr>
          </a:lstStyle>
          <a:p>
            <a:pPr lvl="0"/>
            <a:r>
              <a:rPr lang="en-US"/>
              <a:t>Click to edit Master text styles</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7784D000-6479-41BD-8F7D-041053B801F6}" type="slidenum">
              <a:rPr lang="en-US" altLang="en-US"/>
              <a:pPr>
                <a:defRPr/>
              </a:pPr>
              <a:t>‹#›</a:t>
            </a:fld>
            <a:endParaRPr lang="en-US" altLang="en-US" dirty="0"/>
          </a:p>
        </p:txBody>
      </p:sp>
    </p:spTree>
    <p:extLst>
      <p:ext uri="{BB962C8B-B14F-4D97-AF65-F5344CB8AC3E}">
        <p14:creationId xmlns:p14="http://schemas.microsoft.com/office/powerpoint/2010/main" val="2959934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981200"/>
            <a:ext cx="4038601" cy="4114800"/>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1" cy="4114800"/>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0CDC887A-6767-4A3A-A785-A2A645E722AE}" type="slidenum">
              <a:rPr lang="en-US" altLang="en-US"/>
              <a:pPr>
                <a:defRPr/>
              </a:pPr>
              <a:t>‹#›</a:t>
            </a:fld>
            <a:endParaRPr lang="en-US" altLang="en-US" dirty="0"/>
          </a:p>
        </p:txBody>
      </p:sp>
    </p:spTree>
    <p:extLst>
      <p:ext uri="{BB962C8B-B14F-4D97-AF65-F5344CB8AC3E}">
        <p14:creationId xmlns:p14="http://schemas.microsoft.com/office/powerpoint/2010/main" val="3996284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60" y="274638"/>
            <a:ext cx="82296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194"/>
            <a:ext cx="4040188" cy="639763"/>
          </a:xfrm>
        </p:spPr>
        <p:txBody>
          <a:bodyPr anchor="b"/>
          <a:lstStyle>
            <a:lvl1pPr marL="0" indent="0">
              <a:buNone/>
              <a:defRPr sz="2300" b="1"/>
            </a:lvl1pPr>
            <a:lvl2pPr marL="453754" indent="0">
              <a:buNone/>
              <a:defRPr sz="2100" b="1"/>
            </a:lvl2pPr>
            <a:lvl3pPr marL="907518" indent="0">
              <a:buNone/>
              <a:defRPr sz="1900" b="1"/>
            </a:lvl3pPr>
            <a:lvl4pPr marL="1361264" indent="0">
              <a:buNone/>
              <a:defRPr sz="1700" b="1"/>
            </a:lvl4pPr>
            <a:lvl5pPr marL="1815028" indent="0">
              <a:buNone/>
              <a:defRPr sz="1700" b="1"/>
            </a:lvl5pPr>
            <a:lvl6pPr marL="2268774" indent="0">
              <a:buNone/>
              <a:defRPr sz="1700" b="1"/>
            </a:lvl6pPr>
            <a:lvl7pPr marL="2722523" indent="0">
              <a:buNone/>
              <a:defRPr sz="1700" b="1"/>
            </a:lvl7pPr>
            <a:lvl8pPr marL="3176275" indent="0">
              <a:buNone/>
              <a:defRPr sz="1700" b="1"/>
            </a:lvl8pPr>
            <a:lvl9pPr marL="3630031"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94"/>
            <a:ext cx="4041775" cy="639763"/>
          </a:xfrm>
        </p:spPr>
        <p:txBody>
          <a:bodyPr anchor="b"/>
          <a:lstStyle>
            <a:lvl1pPr marL="0" indent="0">
              <a:buNone/>
              <a:defRPr sz="2300" b="1"/>
            </a:lvl1pPr>
            <a:lvl2pPr marL="453754" indent="0">
              <a:buNone/>
              <a:defRPr sz="2100" b="1"/>
            </a:lvl2pPr>
            <a:lvl3pPr marL="907518" indent="0">
              <a:buNone/>
              <a:defRPr sz="1900" b="1"/>
            </a:lvl3pPr>
            <a:lvl4pPr marL="1361264" indent="0">
              <a:buNone/>
              <a:defRPr sz="1700" b="1"/>
            </a:lvl4pPr>
            <a:lvl5pPr marL="1815028" indent="0">
              <a:buNone/>
              <a:defRPr sz="1700" b="1"/>
            </a:lvl5pPr>
            <a:lvl6pPr marL="2268774" indent="0">
              <a:buNone/>
              <a:defRPr sz="1700" b="1"/>
            </a:lvl6pPr>
            <a:lvl7pPr marL="2722523" indent="0">
              <a:buNone/>
              <a:defRPr sz="1700" b="1"/>
            </a:lvl7pPr>
            <a:lvl8pPr marL="3176275" indent="0">
              <a:buNone/>
              <a:defRPr sz="1700" b="1"/>
            </a:lvl8pPr>
            <a:lvl9pPr marL="3630031"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8"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8EE31FEA-C888-45D7-AF4C-E2D28AED1B9B}" type="slidenum">
              <a:rPr lang="en-US" altLang="en-US"/>
              <a:pPr>
                <a:defRPr/>
              </a:pPr>
              <a:t>‹#›</a:t>
            </a:fld>
            <a:endParaRPr lang="en-US" altLang="en-US" dirty="0"/>
          </a:p>
        </p:txBody>
      </p:sp>
    </p:spTree>
    <p:extLst>
      <p:ext uri="{BB962C8B-B14F-4D97-AF65-F5344CB8AC3E}">
        <p14:creationId xmlns:p14="http://schemas.microsoft.com/office/powerpoint/2010/main" val="4164050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4" name="Slide Number Placeholder 3"/>
          <p:cNvSpPr>
            <a:spLocks noGrp="1" noChangeArrowheads="1"/>
          </p:cNvSpPr>
          <p:nvPr>
            <p:ph type="sldNum" sz="quarter" idx="11"/>
          </p:nvPr>
        </p:nvSpPr>
        <p:spPr>
          <a:xfrm>
            <a:off x="7010400" y="6477000"/>
            <a:ext cx="2133600" cy="379413"/>
          </a:xfrm>
        </p:spPr>
        <p:txBody>
          <a:bodyPr/>
          <a:lstStyle>
            <a:lvl1pPr>
              <a:defRPr smtClean="0"/>
            </a:lvl1pPr>
          </a:lstStyle>
          <a:p>
            <a:pPr>
              <a:defRPr/>
            </a:pPr>
            <a:fld id="{168921F6-EDF2-4EAF-8AF9-F00B4CD66ADB}" type="slidenum">
              <a:rPr lang="en-US" altLang="en-US"/>
              <a:pPr>
                <a:defRPr/>
              </a:pPr>
              <a:t>‹#›</a:t>
            </a:fld>
            <a:endParaRPr lang="en-US" altLang="en-US" dirty="0"/>
          </a:p>
        </p:txBody>
      </p:sp>
    </p:spTree>
    <p:extLst>
      <p:ext uri="{BB962C8B-B14F-4D97-AF65-F5344CB8AC3E}">
        <p14:creationId xmlns:p14="http://schemas.microsoft.com/office/powerpoint/2010/main" val="974138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3"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23EB44E8-FF6D-4C4E-B0DF-CC707D4E2A59}" type="slidenum">
              <a:rPr lang="en-US" altLang="en-US"/>
              <a:pPr>
                <a:defRPr/>
              </a:pPr>
              <a:t>‹#›</a:t>
            </a:fld>
            <a:endParaRPr lang="en-US" altLang="en-US" dirty="0"/>
          </a:p>
        </p:txBody>
      </p:sp>
    </p:spTree>
    <p:extLst>
      <p:ext uri="{BB962C8B-B14F-4D97-AF65-F5344CB8AC3E}">
        <p14:creationId xmlns:p14="http://schemas.microsoft.com/office/powerpoint/2010/main" val="244460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53754" indent="0">
              <a:buNone/>
              <a:defRPr sz="1900"/>
            </a:lvl2pPr>
            <a:lvl3pPr marL="907518" indent="0">
              <a:buNone/>
              <a:defRPr sz="1700"/>
            </a:lvl3pPr>
            <a:lvl4pPr marL="1361264" indent="0">
              <a:buNone/>
              <a:defRPr sz="1500"/>
            </a:lvl4pPr>
            <a:lvl5pPr marL="1815028" indent="0">
              <a:buNone/>
              <a:defRPr sz="1500"/>
            </a:lvl5pPr>
            <a:lvl6pPr marL="2268774" indent="0">
              <a:buNone/>
              <a:defRPr sz="1500"/>
            </a:lvl6pPr>
            <a:lvl7pPr marL="2722523" indent="0">
              <a:buNone/>
              <a:defRPr sz="1500"/>
            </a:lvl7pPr>
            <a:lvl8pPr marL="3176275" indent="0">
              <a:buNone/>
              <a:defRPr sz="1500"/>
            </a:lvl8pPr>
            <a:lvl9pPr marL="3630031" indent="0">
              <a:buNone/>
              <a:defRPr sz="1500"/>
            </a:lvl9pPr>
          </a:lstStyle>
          <a:p>
            <a:pPr lvl="0"/>
            <a:r>
              <a:rPr lang="en-US"/>
              <a:t>Click to edit Master text styles</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F49D122D-8677-416C-857E-784E9BF13630}" type="slidenum">
              <a:rPr lang="en-US" altLang="en-US"/>
              <a:pPr>
                <a:defRPr/>
              </a:pPr>
              <a:t>‹#›</a:t>
            </a:fld>
            <a:endParaRPr lang="en-US" altLang="en-US" dirty="0"/>
          </a:p>
        </p:txBody>
      </p:sp>
    </p:spTree>
    <p:extLst>
      <p:ext uri="{BB962C8B-B14F-4D97-AF65-F5344CB8AC3E}">
        <p14:creationId xmlns:p14="http://schemas.microsoft.com/office/powerpoint/2010/main" val="859118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62"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131"/>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62" y="1435123"/>
            <a:ext cx="3008313" cy="4691063"/>
          </a:xfrm>
        </p:spPr>
        <p:txBody>
          <a:bodyPr/>
          <a:lstStyle>
            <a:lvl1pPr marL="0" indent="0">
              <a:buNone/>
              <a:defRPr sz="1500"/>
            </a:lvl1pPr>
            <a:lvl2pPr marL="453754" indent="0">
              <a:buNone/>
              <a:defRPr sz="1300"/>
            </a:lvl2pPr>
            <a:lvl3pPr marL="907518" indent="0">
              <a:buNone/>
              <a:defRPr sz="1100"/>
            </a:lvl3pPr>
            <a:lvl4pPr marL="1361264" indent="0">
              <a:buNone/>
              <a:defRPr sz="800"/>
            </a:lvl4pPr>
            <a:lvl5pPr marL="1815028" indent="0">
              <a:buNone/>
              <a:defRPr sz="800"/>
            </a:lvl5pPr>
            <a:lvl6pPr marL="2268774" indent="0">
              <a:buNone/>
              <a:defRPr sz="800"/>
            </a:lvl6pPr>
            <a:lvl7pPr marL="2722523" indent="0">
              <a:buNone/>
              <a:defRPr sz="800"/>
            </a:lvl7pPr>
            <a:lvl8pPr marL="3176275" indent="0">
              <a:buNone/>
              <a:defRPr sz="800"/>
            </a:lvl8pPr>
            <a:lvl9pPr marL="3630031" indent="0">
              <a:buNone/>
              <a:defRPr sz="800"/>
            </a:lvl9pPr>
          </a:lstStyle>
          <a:p>
            <a:pPr lvl="0"/>
            <a:r>
              <a:rPr lang="en-US"/>
              <a:t>Click to edit Master text styles</a:t>
            </a:r>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BA016CCE-3F39-4F29-BA6C-41DE00B3BE84}" type="slidenum">
              <a:rPr lang="en-US" altLang="en-US"/>
              <a:pPr>
                <a:defRPr/>
              </a:pPr>
              <a:t>‹#›</a:t>
            </a:fld>
            <a:endParaRPr lang="en-US" altLang="en-US" dirty="0"/>
          </a:p>
        </p:txBody>
      </p:sp>
    </p:spTree>
    <p:extLst>
      <p:ext uri="{BB962C8B-B14F-4D97-AF65-F5344CB8AC3E}">
        <p14:creationId xmlns:p14="http://schemas.microsoft.com/office/powerpoint/2010/main" val="3661051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3754" indent="0">
              <a:buNone/>
              <a:defRPr sz="2700"/>
            </a:lvl2pPr>
            <a:lvl3pPr marL="907518" indent="0">
              <a:buNone/>
              <a:defRPr sz="2300"/>
            </a:lvl3pPr>
            <a:lvl4pPr marL="1361264" indent="0">
              <a:buNone/>
              <a:defRPr sz="2100"/>
            </a:lvl4pPr>
            <a:lvl5pPr marL="1815028" indent="0">
              <a:buNone/>
              <a:defRPr sz="2100"/>
            </a:lvl5pPr>
            <a:lvl6pPr marL="2268774" indent="0">
              <a:buNone/>
              <a:defRPr sz="2100"/>
            </a:lvl6pPr>
            <a:lvl7pPr marL="2722523" indent="0">
              <a:buNone/>
              <a:defRPr sz="2100"/>
            </a:lvl7pPr>
            <a:lvl8pPr marL="3176275" indent="0">
              <a:buNone/>
              <a:defRPr sz="2100"/>
            </a:lvl8pPr>
            <a:lvl9pPr marL="3630031" indent="0">
              <a:buNone/>
              <a:defRPr sz="2100"/>
            </a:lvl9pPr>
          </a:lstStyle>
          <a:p>
            <a:pPr lvl="0"/>
            <a:endParaRPr lang="en-US" noProof="0" dirty="0"/>
          </a:p>
        </p:txBody>
      </p:sp>
      <p:sp>
        <p:nvSpPr>
          <p:cNvPr id="4" name="Text Placeholder 3"/>
          <p:cNvSpPr>
            <a:spLocks noGrp="1"/>
          </p:cNvSpPr>
          <p:nvPr>
            <p:ph type="body" sz="half" idx="2"/>
          </p:nvPr>
        </p:nvSpPr>
        <p:spPr>
          <a:xfrm>
            <a:off x="1792293" y="5367419"/>
            <a:ext cx="5486400" cy="804863"/>
          </a:xfrm>
        </p:spPr>
        <p:txBody>
          <a:bodyPr/>
          <a:lstStyle>
            <a:lvl1pPr marL="0" indent="0">
              <a:buNone/>
              <a:defRPr sz="1500"/>
            </a:lvl1pPr>
            <a:lvl2pPr marL="453754" indent="0">
              <a:buNone/>
              <a:defRPr sz="1300"/>
            </a:lvl2pPr>
            <a:lvl3pPr marL="907518" indent="0">
              <a:buNone/>
              <a:defRPr sz="1100"/>
            </a:lvl3pPr>
            <a:lvl4pPr marL="1361264" indent="0">
              <a:buNone/>
              <a:defRPr sz="800"/>
            </a:lvl4pPr>
            <a:lvl5pPr marL="1815028" indent="0">
              <a:buNone/>
              <a:defRPr sz="800"/>
            </a:lvl5pPr>
            <a:lvl6pPr marL="2268774" indent="0">
              <a:buNone/>
              <a:defRPr sz="800"/>
            </a:lvl6pPr>
            <a:lvl7pPr marL="2722523" indent="0">
              <a:buNone/>
              <a:defRPr sz="800"/>
            </a:lvl7pPr>
            <a:lvl8pPr marL="3176275" indent="0">
              <a:buNone/>
              <a:defRPr sz="800"/>
            </a:lvl8pPr>
            <a:lvl9pPr marL="3630031" indent="0">
              <a:buNone/>
              <a:defRPr sz="800"/>
            </a:lvl9pPr>
          </a:lstStyle>
          <a:p>
            <a:pPr lvl="0"/>
            <a:r>
              <a:rPr lang="en-US"/>
              <a:t>Click to edit Master text styles</a:t>
            </a:r>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12BA53B6-9AE3-41B6-A798-C48B5889CAFB}" type="slidenum">
              <a:rPr lang="en-US" altLang="en-US"/>
              <a:pPr>
                <a:defRPr/>
              </a:pPr>
              <a:t>‹#›</a:t>
            </a:fld>
            <a:endParaRPr lang="en-US" altLang="en-US" dirty="0"/>
          </a:p>
        </p:txBody>
      </p:sp>
    </p:spTree>
    <p:extLst>
      <p:ext uri="{BB962C8B-B14F-4D97-AF65-F5344CB8AC3E}">
        <p14:creationId xmlns:p14="http://schemas.microsoft.com/office/powerpoint/2010/main" val="1244347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ED8B1541-94E2-4FC1-A9B9-0921879A6738}" type="slidenum">
              <a:rPr lang="en-US" altLang="en-US"/>
              <a:pPr>
                <a:defRPr/>
              </a:pPr>
              <a:t>‹#›</a:t>
            </a:fld>
            <a:endParaRPr lang="en-US" altLang="en-US" dirty="0"/>
          </a:p>
        </p:txBody>
      </p:sp>
    </p:spTree>
    <p:extLst>
      <p:ext uri="{BB962C8B-B14F-4D97-AF65-F5344CB8AC3E}">
        <p14:creationId xmlns:p14="http://schemas.microsoft.com/office/powerpoint/2010/main" val="88948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1"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DFA9F3FA-288A-4848-8DFD-43BCECEAF852}" type="slidenum">
              <a:rPr lang="en-US" altLang="en-US"/>
              <a:pPr>
                <a:defRPr/>
              </a:pPr>
              <a:t>‹#›</a:t>
            </a:fld>
            <a:endParaRPr lang="en-US" altLang="en-US" dirty="0"/>
          </a:p>
        </p:txBody>
      </p:sp>
    </p:spTree>
    <p:extLst>
      <p:ext uri="{BB962C8B-B14F-4D97-AF65-F5344CB8AC3E}">
        <p14:creationId xmlns:p14="http://schemas.microsoft.com/office/powerpoint/2010/main" val="2844776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60" y="381000"/>
            <a:ext cx="8229601" cy="1371600"/>
          </a:xfrm>
        </p:spPr>
        <p:txBody>
          <a:bodyPr/>
          <a:lstStyle/>
          <a:p>
            <a:r>
              <a:rPr lang="en-US"/>
              <a:t>Click to edit Master title style</a:t>
            </a:r>
          </a:p>
        </p:txBody>
      </p:sp>
      <p:sp>
        <p:nvSpPr>
          <p:cNvPr id="3" name="Content Placeholder 2"/>
          <p:cNvSpPr>
            <a:spLocks noGrp="1"/>
          </p:cNvSpPr>
          <p:nvPr>
            <p:ph sz="half" idx="1"/>
          </p:nvPr>
        </p:nvSpPr>
        <p:spPr>
          <a:xfrm>
            <a:off x="457260" y="1981200"/>
            <a:ext cx="8229601"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60" y="4114800"/>
            <a:ext cx="8229601"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3B1DA8BF-D9A5-4053-BC91-63E21971865E}" type="slidenum">
              <a:rPr lang="en-US" altLang="en-US"/>
              <a:pPr>
                <a:defRPr/>
              </a:pPr>
              <a:t>‹#›</a:t>
            </a:fld>
            <a:endParaRPr lang="en-US" altLang="en-US" dirty="0"/>
          </a:p>
        </p:txBody>
      </p:sp>
    </p:spTree>
    <p:extLst>
      <p:ext uri="{BB962C8B-B14F-4D97-AF65-F5344CB8AC3E}">
        <p14:creationId xmlns:p14="http://schemas.microsoft.com/office/powerpoint/2010/main" val="38574581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60" y="381000"/>
            <a:ext cx="8229601" cy="1371600"/>
          </a:xfrm>
        </p:spPr>
        <p:txBody>
          <a:bodyPr/>
          <a:lstStyle/>
          <a:p>
            <a:r>
              <a:rPr lang="en-US"/>
              <a:t>Click to edit Master title style</a:t>
            </a:r>
          </a:p>
        </p:txBody>
      </p:sp>
      <p:sp>
        <p:nvSpPr>
          <p:cNvPr id="3" name="Text Placeholder 2"/>
          <p:cNvSpPr>
            <a:spLocks noGrp="1"/>
          </p:cNvSpPr>
          <p:nvPr>
            <p:ph type="body" sz="half" idx="1"/>
          </p:nvPr>
        </p:nvSpPr>
        <p:spPr>
          <a:xfrm>
            <a:off x="457199" y="1981200"/>
            <a:ext cx="403860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334FB476-DA57-447A-91B3-69847BC271EE}" type="slidenum">
              <a:rPr lang="en-US" altLang="en-US"/>
              <a:pPr>
                <a:defRPr/>
              </a:pPr>
              <a:t>‹#›</a:t>
            </a:fld>
            <a:endParaRPr lang="en-US" altLang="en-US" dirty="0"/>
          </a:p>
        </p:txBody>
      </p:sp>
    </p:spTree>
    <p:extLst>
      <p:ext uri="{BB962C8B-B14F-4D97-AF65-F5344CB8AC3E}">
        <p14:creationId xmlns:p14="http://schemas.microsoft.com/office/powerpoint/2010/main" val="3925695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60" y="381000"/>
            <a:ext cx="8229601" cy="1371600"/>
          </a:xfrm>
        </p:spPr>
        <p:txBody>
          <a:bodyPr/>
          <a:lstStyle/>
          <a:p>
            <a:r>
              <a:rPr lang="en-US"/>
              <a:t>Click to edit Master title style</a:t>
            </a:r>
          </a:p>
        </p:txBody>
      </p:sp>
      <p:sp>
        <p:nvSpPr>
          <p:cNvPr id="3" name="Text Placeholder 2"/>
          <p:cNvSpPr>
            <a:spLocks noGrp="1"/>
          </p:cNvSpPr>
          <p:nvPr>
            <p:ph type="body" sz="half" idx="1"/>
          </p:nvPr>
        </p:nvSpPr>
        <p:spPr>
          <a:xfrm>
            <a:off x="457199" y="1981200"/>
            <a:ext cx="403860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1" cy="4114800"/>
          </a:xfrm>
        </p:spPr>
        <p:txBody>
          <a:bodyPr/>
          <a:lstStyle/>
          <a:p>
            <a:pPr lvl="0"/>
            <a:endParaRPr lang="en-US" noProof="0" dirty="0"/>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9778247E-D3C8-40CB-A298-33075F9BB32B}" type="slidenum">
              <a:rPr lang="en-US" altLang="en-US"/>
              <a:pPr>
                <a:defRPr/>
              </a:pPr>
              <a:t>‹#›</a:t>
            </a:fld>
            <a:endParaRPr lang="en-US" altLang="en-US" dirty="0"/>
          </a:p>
        </p:txBody>
      </p:sp>
    </p:spTree>
    <p:extLst>
      <p:ext uri="{BB962C8B-B14F-4D97-AF65-F5344CB8AC3E}">
        <p14:creationId xmlns:p14="http://schemas.microsoft.com/office/powerpoint/2010/main" val="1372654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0"/>
            <a:ext cx="8458200" cy="60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4114800" y="6553200"/>
            <a:ext cx="4267200" cy="304800"/>
          </a:xfrm>
        </p:spPr>
        <p:txBody>
          <a:bodyPr/>
          <a:lstStyle>
            <a:lvl1pPr>
              <a:defRPr>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Copyright © Pearson Education, Inc., or its affiliates. All Rights Reserved. </a:t>
            </a:r>
          </a:p>
        </p:txBody>
      </p:sp>
    </p:spTree>
    <p:extLst>
      <p:ext uri="{BB962C8B-B14F-4D97-AF65-F5344CB8AC3E}">
        <p14:creationId xmlns:p14="http://schemas.microsoft.com/office/powerpoint/2010/main" val="10182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65916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6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052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981200"/>
            <a:ext cx="4038601" cy="4114800"/>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1" cy="4114800"/>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4585CB76-5188-42AC-9DCF-345F58F73DFA}" type="slidenum">
              <a:rPr lang="en-US" altLang="en-US"/>
              <a:pPr>
                <a:defRPr/>
              </a:pPr>
              <a:t>‹#›</a:t>
            </a:fld>
            <a:endParaRPr lang="en-US" altLang="en-US" dirty="0"/>
          </a:p>
        </p:txBody>
      </p:sp>
    </p:spTree>
    <p:extLst>
      <p:ext uri="{BB962C8B-B14F-4D97-AF65-F5344CB8AC3E}">
        <p14:creationId xmlns:p14="http://schemas.microsoft.com/office/powerpoint/2010/main" val="2601314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6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18"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4778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30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20" y="528630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224502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528821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6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6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6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6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992801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3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16" y="213129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060321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5915" indent="-1355915"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0" y="4000500"/>
            <a:ext cx="9144000" cy="1143000"/>
          </a:xfrm>
          <a:prstGeom prst="rect">
            <a:avLst/>
          </a:prstGeom>
          <a:solidFill>
            <a:srgbClr val="4D4F58"/>
          </a:solidFill>
        </p:spPr>
        <p:txBody>
          <a:bodyPr lIns="381373" tIns="45352" rIns="381373" bIns="45352"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Calorimetry</a:t>
            </a:r>
          </a:p>
        </p:txBody>
      </p:sp>
    </p:spTree>
    <p:extLst>
      <p:ext uri="{BB962C8B-B14F-4D97-AF65-F5344CB8AC3E}">
        <p14:creationId xmlns:p14="http://schemas.microsoft.com/office/powerpoint/2010/main" val="240362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756265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663246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5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12"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18537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9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14" y="528629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2968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60" y="274638"/>
            <a:ext cx="82296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194"/>
            <a:ext cx="4040188" cy="639763"/>
          </a:xfrm>
        </p:spPr>
        <p:txBody>
          <a:bodyPr anchor="b"/>
          <a:lstStyle>
            <a:lvl1pPr marL="0" indent="0">
              <a:buNone/>
              <a:defRPr sz="2300" b="1"/>
            </a:lvl1pPr>
            <a:lvl2pPr marL="453754" indent="0">
              <a:buNone/>
              <a:defRPr sz="2100" b="1"/>
            </a:lvl2pPr>
            <a:lvl3pPr marL="907518" indent="0">
              <a:buNone/>
              <a:defRPr sz="1900" b="1"/>
            </a:lvl3pPr>
            <a:lvl4pPr marL="1361264" indent="0">
              <a:buNone/>
              <a:defRPr sz="1700" b="1"/>
            </a:lvl4pPr>
            <a:lvl5pPr marL="1815028" indent="0">
              <a:buNone/>
              <a:defRPr sz="1700" b="1"/>
            </a:lvl5pPr>
            <a:lvl6pPr marL="2268774" indent="0">
              <a:buNone/>
              <a:defRPr sz="1700" b="1"/>
            </a:lvl6pPr>
            <a:lvl7pPr marL="2722523" indent="0">
              <a:buNone/>
              <a:defRPr sz="1700" b="1"/>
            </a:lvl7pPr>
            <a:lvl8pPr marL="3176275" indent="0">
              <a:buNone/>
              <a:defRPr sz="1700" b="1"/>
            </a:lvl8pPr>
            <a:lvl9pPr marL="3630031"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94"/>
            <a:ext cx="4041775" cy="639763"/>
          </a:xfrm>
        </p:spPr>
        <p:txBody>
          <a:bodyPr anchor="b"/>
          <a:lstStyle>
            <a:lvl1pPr marL="0" indent="0">
              <a:buNone/>
              <a:defRPr sz="2300" b="1"/>
            </a:lvl1pPr>
            <a:lvl2pPr marL="453754" indent="0">
              <a:buNone/>
              <a:defRPr sz="2100" b="1"/>
            </a:lvl2pPr>
            <a:lvl3pPr marL="907518" indent="0">
              <a:buNone/>
              <a:defRPr sz="1900" b="1"/>
            </a:lvl3pPr>
            <a:lvl4pPr marL="1361264" indent="0">
              <a:buNone/>
              <a:defRPr sz="1700" b="1"/>
            </a:lvl4pPr>
            <a:lvl5pPr marL="1815028" indent="0">
              <a:buNone/>
              <a:defRPr sz="1700" b="1"/>
            </a:lvl5pPr>
            <a:lvl6pPr marL="2268774" indent="0">
              <a:buNone/>
              <a:defRPr sz="1700" b="1"/>
            </a:lvl6pPr>
            <a:lvl7pPr marL="2722523" indent="0">
              <a:buNone/>
              <a:defRPr sz="1700" b="1"/>
            </a:lvl7pPr>
            <a:lvl8pPr marL="3176275" indent="0">
              <a:buNone/>
              <a:defRPr sz="1700" b="1"/>
            </a:lvl8pPr>
            <a:lvl9pPr marL="3630031"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8"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F8969232-05B3-46BB-990D-39AC1164EA8B}" type="slidenum">
              <a:rPr lang="en-US" altLang="en-US"/>
              <a:pPr>
                <a:defRPr/>
              </a:pPr>
              <a:t>‹#›</a:t>
            </a:fld>
            <a:endParaRPr lang="en-US" altLang="en-US" dirty="0"/>
          </a:p>
        </p:txBody>
      </p:sp>
    </p:spTree>
    <p:extLst>
      <p:ext uri="{BB962C8B-B14F-4D97-AF65-F5344CB8AC3E}">
        <p14:creationId xmlns:p14="http://schemas.microsoft.com/office/powerpoint/2010/main" val="1058587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689250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6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6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6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6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438416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3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10" y="213129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971124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6848" indent="-135684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0" y="4000500"/>
            <a:ext cx="9144000" cy="1143000"/>
          </a:xfrm>
          <a:prstGeom prst="rect">
            <a:avLst/>
          </a:prstGeom>
          <a:solidFill>
            <a:srgbClr val="4D4F58"/>
          </a:solidFill>
        </p:spPr>
        <p:txBody>
          <a:bodyPr lIns="381636" tIns="45384" rIns="381636" bIns="45384"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Calorimetry</a:t>
            </a:r>
          </a:p>
        </p:txBody>
      </p:sp>
    </p:spTree>
    <p:extLst>
      <p:ext uri="{BB962C8B-B14F-4D97-AF65-F5344CB8AC3E}">
        <p14:creationId xmlns:p14="http://schemas.microsoft.com/office/powerpoint/2010/main" val="12578671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229994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48"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261523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48"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05"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3146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8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07" y="528628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3995987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6362257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5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5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5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5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8414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4" name="Slide Number Placeholder 3"/>
          <p:cNvSpPr>
            <a:spLocks noGrp="1" noChangeArrowheads="1"/>
          </p:cNvSpPr>
          <p:nvPr>
            <p:ph type="sldNum" sz="quarter" idx="11"/>
          </p:nvPr>
        </p:nvSpPr>
        <p:spPr>
          <a:xfrm>
            <a:off x="7010400" y="6477000"/>
            <a:ext cx="2133600" cy="379413"/>
          </a:xfrm>
        </p:spPr>
        <p:txBody>
          <a:bodyPr/>
          <a:lstStyle>
            <a:lvl1pPr>
              <a:defRPr smtClean="0"/>
            </a:lvl1pPr>
          </a:lstStyle>
          <a:p>
            <a:pPr>
              <a:defRPr/>
            </a:pPr>
            <a:fld id="{0101EF0D-5554-488F-B501-9E3F46A7931E}" type="slidenum">
              <a:rPr lang="en-US" altLang="en-US"/>
              <a:pPr>
                <a:defRPr/>
              </a:pPr>
              <a:t>‹#›</a:t>
            </a:fld>
            <a:endParaRPr lang="en-US" altLang="en-US" dirty="0"/>
          </a:p>
        </p:txBody>
      </p:sp>
    </p:spTree>
    <p:extLst>
      <p:ext uri="{BB962C8B-B14F-4D97-AF65-F5344CB8AC3E}">
        <p14:creationId xmlns:p14="http://schemas.microsoft.com/office/powerpoint/2010/main" val="4110605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26"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03" y="213128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88216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8092" indent="-1358092"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0" y="4000500"/>
            <a:ext cx="9144000" cy="1143000"/>
          </a:xfrm>
          <a:prstGeom prst="rect">
            <a:avLst/>
          </a:prstGeom>
          <a:solidFill>
            <a:srgbClr val="4D4F58"/>
          </a:solidFill>
        </p:spPr>
        <p:txBody>
          <a:bodyPr lIns="381988" tIns="45426" rIns="381988" bIns="45426"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Calorimetry</a:t>
            </a:r>
          </a:p>
        </p:txBody>
      </p:sp>
    </p:spTree>
    <p:extLst>
      <p:ext uri="{BB962C8B-B14F-4D97-AF65-F5344CB8AC3E}">
        <p14:creationId xmlns:p14="http://schemas.microsoft.com/office/powerpoint/2010/main" val="3010055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507747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8"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873129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8"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95"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28497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7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7" y="528627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4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907796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4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708183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4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3681442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6"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3" y="213126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995356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9646" indent="-135964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0" y="4000500"/>
            <a:ext cx="9144000" cy="1143000"/>
          </a:xfrm>
          <a:prstGeom prst="rect">
            <a:avLst/>
          </a:prstGeom>
          <a:solidFill>
            <a:srgbClr val="4D4F58"/>
          </a:solidFill>
        </p:spPr>
        <p:txBody>
          <a:bodyPr lIns="382430" tIns="45478" rIns="382430" bIns="45478"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Enthalpy and Phase Changes</a:t>
            </a:r>
          </a:p>
        </p:txBody>
      </p:sp>
    </p:spTree>
    <p:extLst>
      <p:ext uri="{BB962C8B-B14F-4D97-AF65-F5344CB8AC3E}">
        <p14:creationId xmlns:p14="http://schemas.microsoft.com/office/powerpoint/2010/main" val="412574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3"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6EECD1BF-AFDD-4241-891A-7E58E1C513A3}" type="slidenum">
              <a:rPr lang="en-US" altLang="en-US"/>
              <a:pPr>
                <a:defRPr/>
              </a:pPr>
              <a:t>‹#›</a:t>
            </a:fld>
            <a:endParaRPr lang="en-US" altLang="en-US" dirty="0"/>
          </a:p>
        </p:txBody>
      </p:sp>
    </p:spTree>
    <p:extLst>
      <p:ext uri="{BB962C8B-B14F-4D97-AF65-F5344CB8AC3E}">
        <p14:creationId xmlns:p14="http://schemas.microsoft.com/office/powerpoint/2010/main" val="3230921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770835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7"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010315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7"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84"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06402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6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5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86" y="528625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2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1458351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6594088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2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2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2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2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1082140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0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82" y="213125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331079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61516" indent="-136151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0" y="4000500"/>
            <a:ext cx="9144000" cy="1143000"/>
          </a:xfrm>
          <a:prstGeom prst="rect">
            <a:avLst/>
          </a:prstGeom>
          <a:solidFill>
            <a:srgbClr val="4D4F58"/>
          </a:solidFill>
        </p:spPr>
        <p:txBody>
          <a:bodyPr lIns="382959" tIns="45541" rIns="382959" bIns="45541"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Enthalpy and Phase Changes</a:t>
            </a:r>
          </a:p>
        </p:txBody>
      </p:sp>
    </p:spTree>
    <p:extLst>
      <p:ext uri="{BB962C8B-B14F-4D97-AF65-F5344CB8AC3E}">
        <p14:creationId xmlns:p14="http://schemas.microsoft.com/office/powerpoint/2010/main" val="38124009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0083889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7"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13098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62"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131"/>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62" y="1435123"/>
            <a:ext cx="3008313" cy="4691063"/>
          </a:xfrm>
        </p:spPr>
        <p:txBody>
          <a:bodyPr/>
          <a:lstStyle>
            <a:lvl1pPr marL="0" indent="0">
              <a:buNone/>
              <a:defRPr sz="1500"/>
            </a:lvl1pPr>
            <a:lvl2pPr marL="453754" indent="0">
              <a:buNone/>
              <a:defRPr sz="1300"/>
            </a:lvl2pPr>
            <a:lvl3pPr marL="907518" indent="0">
              <a:buNone/>
              <a:defRPr sz="1100"/>
            </a:lvl3pPr>
            <a:lvl4pPr marL="1361264" indent="0">
              <a:buNone/>
              <a:defRPr sz="800"/>
            </a:lvl4pPr>
            <a:lvl5pPr marL="1815028" indent="0">
              <a:buNone/>
              <a:defRPr sz="800"/>
            </a:lvl5pPr>
            <a:lvl6pPr marL="2268774" indent="0">
              <a:buNone/>
              <a:defRPr sz="800"/>
            </a:lvl6pPr>
            <a:lvl7pPr marL="2722523" indent="0">
              <a:buNone/>
              <a:defRPr sz="800"/>
            </a:lvl7pPr>
            <a:lvl8pPr marL="3176275" indent="0">
              <a:buNone/>
              <a:defRPr sz="800"/>
            </a:lvl8pPr>
            <a:lvl9pPr marL="3630031" indent="0">
              <a:buNone/>
              <a:defRPr sz="800"/>
            </a:lvl9pPr>
          </a:lstStyle>
          <a:p>
            <a:pPr lvl="0"/>
            <a:r>
              <a:rPr lang="en-US"/>
              <a:t>Click to edit Master text styles</a:t>
            </a:r>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737D2E49-6629-4E00-A916-19CAB128D4C8}" type="slidenum">
              <a:rPr lang="en-US" altLang="en-US"/>
              <a:pPr>
                <a:defRPr/>
              </a:pPr>
              <a:t>‹#›</a:t>
            </a:fld>
            <a:endParaRPr lang="en-US" altLang="en-US" dirty="0"/>
          </a:p>
        </p:txBody>
      </p:sp>
    </p:spTree>
    <p:extLst>
      <p:ext uri="{BB962C8B-B14F-4D97-AF65-F5344CB8AC3E}">
        <p14:creationId xmlns:p14="http://schemas.microsoft.com/office/powerpoint/2010/main" val="22320924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1"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02655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4" y="223526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2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901660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6" y="528625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2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03584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2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9398554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2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100147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068897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8"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995122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8"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75"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1658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51"/>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4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7" y="528624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16"/>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9898704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16"/>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55689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3754" indent="0">
              <a:buNone/>
              <a:defRPr sz="2700"/>
            </a:lvl2pPr>
            <a:lvl3pPr marL="907518" indent="0">
              <a:buNone/>
              <a:defRPr sz="2300"/>
            </a:lvl3pPr>
            <a:lvl4pPr marL="1361264" indent="0">
              <a:buNone/>
              <a:defRPr sz="2100"/>
            </a:lvl4pPr>
            <a:lvl5pPr marL="1815028" indent="0">
              <a:buNone/>
              <a:defRPr sz="2100"/>
            </a:lvl5pPr>
            <a:lvl6pPr marL="2268774" indent="0">
              <a:buNone/>
              <a:defRPr sz="2100"/>
            </a:lvl6pPr>
            <a:lvl7pPr marL="2722523" indent="0">
              <a:buNone/>
              <a:defRPr sz="2100"/>
            </a:lvl7pPr>
            <a:lvl8pPr marL="3176275" indent="0">
              <a:buNone/>
              <a:defRPr sz="2100"/>
            </a:lvl8pPr>
            <a:lvl9pPr marL="3630031" indent="0">
              <a:buNone/>
              <a:defRPr sz="2100"/>
            </a:lvl9pPr>
          </a:lstStyle>
          <a:p>
            <a:pPr lvl="0"/>
            <a:endParaRPr lang="en-US" noProof="0" dirty="0"/>
          </a:p>
        </p:txBody>
      </p:sp>
      <p:sp>
        <p:nvSpPr>
          <p:cNvPr id="4" name="Text Placeholder 3"/>
          <p:cNvSpPr>
            <a:spLocks noGrp="1"/>
          </p:cNvSpPr>
          <p:nvPr>
            <p:ph type="body" sz="half" idx="2"/>
          </p:nvPr>
        </p:nvSpPr>
        <p:spPr>
          <a:xfrm>
            <a:off x="1792293" y="5367419"/>
            <a:ext cx="5486400" cy="804863"/>
          </a:xfrm>
        </p:spPr>
        <p:txBody>
          <a:bodyPr/>
          <a:lstStyle>
            <a:lvl1pPr marL="0" indent="0">
              <a:buNone/>
              <a:defRPr sz="1500"/>
            </a:lvl1pPr>
            <a:lvl2pPr marL="453754" indent="0">
              <a:buNone/>
              <a:defRPr sz="1300"/>
            </a:lvl2pPr>
            <a:lvl3pPr marL="907518" indent="0">
              <a:buNone/>
              <a:defRPr sz="1100"/>
            </a:lvl3pPr>
            <a:lvl4pPr marL="1361264" indent="0">
              <a:buNone/>
              <a:defRPr sz="800"/>
            </a:lvl4pPr>
            <a:lvl5pPr marL="1815028" indent="0">
              <a:buNone/>
              <a:defRPr sz="800"/>
            </a:lvl5pPr>
            <a:lvl6pPr marL="2268774" indent="0">
              <a:buNone/>
              <a:defRPr sz="800"/>
            </a:lvl6pPr>
            <a:lvl7pPr marL="2722523" indent="0">
              <a:buNone/>
              <a:defRPr sz="800"/>
            </a:lvl7pPr>
            <a:lvl8pPr marL="3176275" indent="0">
              <a:buNone/>
              <a:defRPr sz="800"/>
            </a:lvl8pPr>
            <a:lvl9pPr marL="3630031" indent="0">
              <a:buNone/>
              <a:defRPr sz="800"/>
            </a:lvl9pPr>
          </a:lstStyle>
          <a:p>
            <a:pPr lvl="0"/>
            <a:r>
              <a:rPr lang="en-US"/>
              <a:t>Click to edit Master text styles</a:t>
            </a:r>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4D171F82-3213-476B-B577-32F67D50EFA8}" type="slidenum">
              <a:rPr lang="en-US" altLang="en-US"/>
              <a:pPr>
                <a:defRPr/>
              </a:pPr>
              <a:t>‹#›</a:t>
            </a:fld>
            <a:endParaRPr lang="en-US" altLang="en-US" dirty="0"/>
          </a:p>
        </p:txBody>
      </p:sp>
    </p:spTree>
    <p:extLst>
      <p:ext uri="{BB962C8B-B14F-4D97-AF65-F5344CB8AC3E}">
        <p14:creationId xmlns:p14="http://schemas.microsoft.com/office/powerpoint/2010/main" val="42875825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1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1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1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1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16"/>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2698584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6"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73" y="213124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442774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63081" indent="-1363081"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0" y="4000500"/>
            <a:ext cx="9144000" cy="1143000"/>
          </a:xfrm>
          <a:prstGeom prst="rect">
            <a:avLst/>
          </a:prstGeom>
          <a:solidFill>
            <a:srgbClr val="4D4F58"/>
          </a:solidFill>
        </p:spPr>
        <p:txBody>
          <a:bodyPr lIns="383400" tIns="45594" rIns="383400" bIns="45594"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Thermochemical Equations</a:t>
            </a:r>
          </a:p>
        </p:txBody>
      </p:sp>
    </p:spTree>
    <p:extLst>
      <p:ext uri="{BB962C8B-B14F-4D97-AF65-F5344CB8AC3E}">
        <p14:creationId xmlns:p14="http://schemas.microsoft.com/office/powerpoint/2010/main" val="3355366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674494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382594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58"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28003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6326925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2002382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5386401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1889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10" Type="http://schemas.openxmlformats.org/officeDocument/2006/relationships/image" Target="../media/image2.jpeg"/><Relationship Id="rId4" Type="http://schemas.openxmlformats.org/officeDocument/2006/relationships/slideLayout" Target="../slideLayouts/slideLayout88.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10" Type="http://schemas.openxmlformats.org/officeDocument/2006/relationships/image" Target="../media/image2.jpeg"/><Relationship Id="rId4" Type="http://schemas.openxmlformats.org/officeDocument/2006/relationships/slideLayout" Target="../slideLayouts/slideLayout96.xml"/><Relationship Id="rId9"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2.jpe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jpe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2.jpeg"/><Relationship Id="rId4" Type="http://schemas.openxmlformats.org/officeDocument/2006/relationships/slideLayout" Target="../slideLayouts/slideLayout4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image" Target="../media/image2.jpeg"/><Relationship Id="rId4" Type="http://schemas.openxmlformats.org/officeDocument/2006/relationships/slideLayout" Target="../slideLayouts/slideLayout49.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10" Type="http://schemas.openxmlformats.org/officeDocument/2006/relationships/image" Target="../media/image2.jpeg"/><Relationship Id="rId4" Type="http://schemas.openxmlformats.org/officeDocument/2006/relationships/slideLayout" Target="../slideLayouts/slideLayout57.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image" Target="../media/image2.jpeg"/><Relationship Id="rId4" Type="http://schemas.openxmlformats.org/officeDocument/2006/relationships/slideLayout" Target="../slideLayouts/slideLayout65.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10" Type="http://schemas.openxmlformats.org/officeDocument/2006/relationships/image" Target="../media/image2.jpeg"/><Relationship Id="rId4" Type="http://schemas.openxmlformats.org/officeDocument/2006/relationships/slideLayout" Target="../slideLayouts/slideLayout73.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10" Type="http://schemas.openxmlformats.org/officeDocument/2006/relationships/image" Target="../media/image3.png"/><Relationship Id="rId4" Type="http://schemas.openxmlformats.org/officeDocument/2006/relationships/slideLayout" Target="../slideLayouts/slideLayout81.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0746" tIns="45373" rIns="90746" bIns="45373" numCol="1" anchor="ctr" anchorCtr="0" compatLnSpc="1">
            <a:prstTxWarp prst="textNoShape">
              <a:avLst/>
            </a:prstTxWarp>
          </a:bodyPr>
          <a:lstStyle/>
          <a:p>
            <a:pPr lvl="0"/>
            <a:r>
              <a:rPr lang="en-US"/>
              <a:t>Click to edit Master title style</a:t>
            </a:r>
          </a:p>
        </p:txBody>
      </p:sp>
      <p:sp>
        <p:nvSpPr>
          <p:cNvPr id="15667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0746" tIns="45373" rIns="90746" bIns="453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6676" name="Rectangle 4"/>
          <p:cNvSpPr>
            <a:spLocks noGrp="1" noChangeArrowheads="1"/>
          </p:cNvSpPr>
          <p:nvPr>
            <p:ph type="dt" sz="half" idx="2"/>
          </p:nvPr>
        </p:nvSpPr>
        <p:spPr bwMode="auto">
          <a:xfrm>
            <a:off x="457200" y="6245225"/>
            <a:ext cx="1219200" cy="476250"/>
          </a:xfrm>
          <a:prstGeom prst="rect">
            <a:avLst/>
          </a:prstGeom>
          <a:noFill/>
          <a:ln w="9525">
            <a:noFill/>
            <a:miter lim="800000"/>
            <a:headEnd/>
            <a:tailEnd/>
          </a:ln>
          <a:effectLst/>
        </p:spPr>
        <p:txBody>
          <a:bodyPr vert="horz" wrap="square" lIns="90746" tIns="45373" rIns="90746" bIns="45373" numCol="1" anchor="b" anchorCtr="0" compatLnSpc="1">
            <a:prstTxWarp prst="textNoShape">
              <a:avLst/>
            </a:prstTxWarp>
          </a:bodyPr>
          <a:lstStyle>
            <a:lvl1pPr eaLnBrk="1" hangingPunct="1">
              <a:defRPr sz="1500">
                <a:effectLst>
                  <a:outerShdw blurRad="38100" dist="38100" dir="2700000" algn="tl">
                    <a:srgbClr val="000000"/>
                  </a:outerShdw>
                </a:effectLst>
                <a:latin typeface="Arial" charset="0"/>
              </a:defRPr>
            </a:lvl1pPr>
          </a:lstStyle>
          <a:p>
            <a:pPr>
              <a:defRPr/>
            </a:pPr>
            <a:r>
              <a:rPr lang="en-US" dirty="0"/>
              <a:t>9 / 2008</a:t>
            </a:r>
          </a:p>
        </p:txBody>
      </p:sp>
      <p:sp>
        <p:nvSpPr>
          <p:cNvPr id="156677" name="Rectangle 5"/>
          <p:cNvSpPr>
            <a:spLocks noGrp="1" noChangeArrowheads="1"/>
          </p:cNvSpPr>
          <p:nvPr>
            <p:ph type="ftr" sz="quarter" idx="3"/>
          </p:nvPr>
        </p:nvSpPr>
        <p:spPr bwMode="auto">
          <a:xfrm>
            <a:off x="7162800" y="6248400"/>
            <a:ext cx="1524000" cy="476250"/>
          </a:xfrm>
          <a:prstGeom prst="rect">
            <a:avLst/>
          </a:prstGeom>
          <a:noFill/>
          <a:ln w="9525">
            <a:noFill/>
            <a:miter lim="800000"/>
            <a:headEnd/>
            <a:tailEnd/>
          </a:ln>
          <a:effectLst/>
        </p:spPr>
        <p:txBody>
          <a:bodyPr vert="horz" wrap="square" lIns="90746" tIns="45373" rIns="90746" bIns="45373" numCol="1" anchor="b" anchorCtr="0" compatLnSpc="1">
            <a:prstTxWarp prst="textNoShape">
              <a:avLst/>
            </a:prstTxWarp>
          </a:bodyPr>
          <a:lstStyle>
            <a:lvl1pPr algn="ctr" eaLnBrk="1" hangingPunct="1">
              <a:defRPr sz="1500">
                <a:effectLst>
                  <a:outerShdw blurRad="38100" dist="38100" dir="2700000" algn="tl">
                    <a:srgbClr val="000000"/>
                  </a:outerShdw>
                </a:effectLst>
                <a:latin typeface="Arial" charset="0"/>
              </a:defRPr>
            </a:lvl1pPr>
          </a:lstStyle>
          <a:p>
            <a:pPr>
              <a:defRPr/>
            </a:pPr>
            <a:r>
              <a:rPr lang="en-US" dirty="0"/>
              <a:t>Thermochemistry</a:t>
            </a:r>
          </a:p>
        </p:txBody>
      </p:sp>
      <p:sp>
        <p:nvSpPr>
          <p:cNvPr id="156678" name="Rectangle 6"/>
          <p:cNvSpPr>
            <a:spLocks noGrp="1" noChangeArrowheads="1"/>
          </p:cNvSpPr>
          <p:nvPr>
            <p:ph type="sldNum" sz="quarter" idx="4"/>
          </p:nvPr>
        </p:nvSpPr>
        <p:spPr bwMode="auto">
          <a:xfrm>
            <a:off x="5486400" y="6229350"/>
            <a:ext cx="1676400" cy="476250"/>
          </a:xfrm>
          <a:prstGeom prst="rect">
            <a:avLst/>
          </a:prstGeom>
          <a:noFill/>
          <a:ln w="9525">
            <a:noFill/>
            <a:miter lim="800000"/>
            <a:headEnd/>
            <a:tailEnd/>
          </a:ln>
          <a:effectLst/>
        </p:spPr>
        <p:txBody>
          <a:bodyPr vert="horz" wrap="square" lIns="90746" tIns="45373" rIns="90746" bIns="45373" numCol="1" anchor="b" anchorCtr="0" compatLnSpc="1">
            <a:prstTxWarp prst="textNoShape">
              <a:avLst/>
            </a:prstTxWarp>
          </a:bodyPr>
          <a:lstStyle>
            <a:lvl1pPr algn="r" eaLnBrk="1" hangingPunct="1">
              <a:defRPr sz="1500" smtClean="0">
                <a:effectLst>
                  <a:outerShdw blurRad="38100" dist="38100" dir="2700000" algn="tl">
                    <a:srgbClr val="000000"/>
                  </a:outerShdw>
                </a:effectLst>
                <a:latin typeface="Arial" panose="020B0604020202020204" pitchFamily="34" charset="0"/>
              </a:defRPr>
            </a:lvl1pPr>
          </a:lstStyle>
          <a:p>
            <a:pPr>
              <a:defRPr/>
            </a:pPr>
            <a:fld id="{7A8DFE6D-2B5E-43A0-A2F0-6291C274D8FC}" type="slidenum">
              <a:rPr lang="en-US" altLang="en-US"/>
              <a:pPr>
                <a:defRPr/>
              </a:pPr>
              <a:t>‹#›</a:t>
            </a:fld>
            <a:endParaRPr lang="en-US" altLang="en-US" dirty="0"/>
          </a:p>
        </p:txBody>
      </p:sp>
      <p:sp>
        <p:nvSpPr>
          <p:cNvPr id="156679" name="Rectangle 7"/>
          <p:cNvSpPr>
            <a:spLocks noChangeArrowheads="1"/>
          </p:cNvSpPr>
          <p:nvPr/>
        </p:nvSpPr>
        <p:spPr bwMode="auto">
          <a:xfrm>
            <a:off x="3657600" y="6248400"/>
            <a:ext cx="1752600" cy="476250"/>
          </a:xfrm>
          <a:prstGeom prst="rect">
            <a:avLst/>
          </a:prstGeom>
          <a:noFill/>
          <a:ln w="9525">
            <a:noFill/>
            <a:miter lim="800000"/>
            <a:headEnd/>
            <a:tailEnd/>
          </a:ln>
          <a:effectLst/>
        </p:spPr>
        <p:txBody>
          <a:bodyPr lIns="90746" tIns="45373" rIns="90746" bIns="45373" anchor="b"/>
          <a:lstStyle/>
          <a:p>
            <a:pPr algn="ctr" eaLnBrk="1" hangingPunct="1">
              <a:defRPr/>
            </a:pPr>
            <a:r>
              <a:rPr lang="en-US" sz="1500" dirty="0">
                <a:effectLst>
                  <a:outerShdw blurRad="38100" dist="38100" dir="2700000" algn="tl">
                    <a:srgbClr val="000000"/>
                  </a:outerShdw>
                </a:effectLst>
                <a:latin typeface="Arial" charset="0"/>
              </a:rPr>
              <a:t>Heat / Kinetics</a:t>
            </a:r>
          </a:p>
        </p:txBody>
      </p:sp>
    </p:spTree>
  </p:cSld>
  <p:clrMap bg1="dk2" tx1="lt1" bg2="dk1" tx2="lt2" accent1="accent1" accent2="accent2" accent3="accent3" accent4="accent4" accent5="accent5" accent6="accent6" hlink="hlink" folHlink="folHlink"/>
  <p:sldLayoutIdLst>
    <p:sldLayoutId id="2147484794" r:id="rId1"/>
    <p:sldLayoutId id="2147484795" r:id="rId2"/>
    <p:sldLayoutId id="2147484796" r:id="rId3"/>
    <p:sldLayoutId id="2147484797" r:id="rId4"/>
    <p:sldLayoutId id="2147484798" r:id="rId5"/>
    <p:sldLayoutId id="2147484799" r:id="rId6"/>
    <p:sldLayoutId id="2147484800" r:id="rId7"/>
    <p:sldLayoutId id="2147484801" r:id="rId8"/>
    <p:sldLayoutId id="2147484802" r:id="rId9"/>
    <p:sldLayoutId id="2147484803" r:id="rId10"/>
    <p:sldLayoutId id="2147484804" r:id="rId11"/>
    <p:sldLayoutId id="2147484805" r:id="rId12"/>
    <p:sldLayoutId id="2147484806" r:id="rId13"/>
    <p:sldLayoutId id="2147484807" r:id="rId14"/>
  </p:sldLayoutIdLst>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3754"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07518"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61264"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15028"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39725" indent="-339725"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36600" indent="-282575" algn="l" rtl="0" eaLnBrk="0" fontAlgn="base" hangingPunct="0">
        <a:spcBef>
          <a:spcPct val="20000"/>
        </a:spcBef>
        <a:spcAft>
          <a:spcPct val="0"/>
        </a:spcAft>
        <a:buClr>
          <a:schemeClr val="folHlink"/>
        </a:buClr>
        <a:buSzPct val="65000"/>
        <a:buFont typeface="Wingdings" panose="05000000000000000000" pitchFamily="2" charset="2"/>
        <a:buChar char="n"/>
        <a:defRPr sz="2700">
          <a:solidFill>
            <a:schemeClr val="tx1"/>
          </a:solidFill>
          <a:effectLst>
            <a:outerShdw blurRad="38100" dist="38100" dir="2700000" algn="tl">
              <a:srgbClr val="000000"/>
            </a:outerShdw>
          </a:effectLst>
          <a:latin typeface="+mn-lt"/>
        </a:defRPr>
      </a:lvl2pPr>
      <a:lvl3pPr marL="1133475" indent="-225425" algn="l" rtl="0" eaLnBrk="0" fontAlgn="base" hangingPunct="0">
        <a:spcBef>
          <a:spcPct val="20000"/>
        </a:spcBef>
        <a:spcAft>
          <a:spcPct val="0"/>
        </a:spcAft>
        <a:buClr>
          <a:schemeClr val="hlink"/>
        </a:buClr>
        <a:buSzPct val="65000"/>
        <a:buFont typeface="Wingdings" panose="05000000000000000000" pitchFamily="2" charset="2"/>
        <a:buChar char="n"/>
        <a:defRPr sz="2300">
          <a:solidFill>
            <a:schemeClr val="tx1"/>
          </a:solidFill>
          <a:effectLst>
            <a:outerShdw blurRad="38100" dist="38100" dir="2700000" algn="tl">
              <a:srgbClr val="000000"/>
            </a:outerShdw>
          </a:effectLst>
          <a:latin typeface="+mn-lt"/>
        </a:defRPr>
      </a:lvl3pPr>
      <a:lvl4pPr marL="1587500" indent="-225425" algn="l" rtl="0" eaLnBrk="0" fontAlgn="base" hangingPunct="0">
        <a:spcBef>
          <a:spcPct val="20000"/>
        </a:spcBef>
        <a:spcAft>
          <a:spcPct val="0"/>
        </a:spcAft>
        <a:buClr>
          <a:schemeClr val="folHlink"/>
        </a:buClr>
        <a:buSzPct val="65000"/>
        <a:buFont typeface="Wingdings" panose="05000000000000000000" pitchFamily="2" charset="2"/>
        <a:buChar char="n"/>
        <a:defRPr sz="2100">
          <a:solidFill>
            <a:schemeClr val="tx1"/>
          </a:solidFill>
          <a:effectLst>
            <a:outerShdw blurRad="38100" dist="38100" dir="2700000" algn="tl">
              <a:srgbClr val="000000"/>
            </a:outerShdw>
          </a:effectLst>
          <a:latin typeface="+mn-lt"/>
        </a:defRPr>
      </a:lvl4pPr>
      <a:lvl5pPr marL="2041525" indent="-225425" algn="l" rtl="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effectLst>
            <a:outerShdw blurRad="38100" dist="38100" dir="2700000" algn="tl">
              <a:srgbClr val="000000"/>
            </a:outerShdw>
          </a:effectLst>
          <a:latin typeface="+mn-lt"/>
        </a:defRPr>
      </a:lvl5pPr>
      <a:lvl6pPr marL="249564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6pPr>
      <a:lvl7pPr marL="294939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7pPr>
      <a:lvl8pPr marL="340314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8pPr>
      <a:lvl9pPr marL="3856905"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9pPr>
    </p:bodyStyle>
    <p:otherStyle>
      <a:defPPr>
        <a:defRPr lang="en-US"/>
      </a:defPPr>
      <a:lvl1pPr marL="0" algn="l" defTabSz="907518" rtl="0" eaLnBrk="1" latinLnBrk="0" hangingPunct="1">
        <a:defRPr sz="1900" kern="1200">
          <a:solidFill>
            <a:schemeClr val="tx1"/>
          </a:solidFill>
          <a:latin typeface="+mn-lt"/>
          <a:ea typeface="+mn-ea"/>
          <a:cs typeface="+mn-cs"/>
        </a:defRPr>
      </a:lvl1pPr>
      <a:lvl2pPr marL="453754" algn="l" defTabSz="907518" rtl="0" eaLnBrk="1" latinLnBrk="0" hangingPunct="1">
        <a:defRPr sz="1900" kern="1200">
          <a:solidFill>
            <a:schemeClr val="tx1"/>
          </a:solidFill>
          <a:latin typeface="+mn-lt"/>
          <a:ea typeface="+mn-ea"/>
          <a:cs typeface="+mn-cs"/>
        </a:defRPr>
      </a:lvl2pPr>
      <a:lvl3pPr marL="907518" algn="l" defTabSz="907518" rtl="0" eaLnBrk="1" latinLnBrk="0" hangingPunct="1">
        <a:defRPr sz="1900" kern="1200">
          <a:solidFill>
            <a:schemeClr val="tx1"/>
          </a:solidFill>
          <a:latin typeface="+mn-lt"/>
          <a:ea typeface="+mn-ea"/>
          <a:cs typeface="+mn-cs"/>
        </a:defRPr>
      </a:lvl3pPr>
      <a:lvl4pPr marL="1361264" algn="l" defTabSz="907518" rtl="0" eaLnBrk="1" latinLnBrk="0" hangingPunct="1">
        <a:defRPr sz="1900" kern="1200">
          <a:solidFill>
            <a:schemeClr val="tx1"/>
          </a:solidFill>
          <a:latin typeface="+mn-lt"/>
          <a:ea typeface="+mn-ea"/>
          <a:cs typeface="+mn-cs"/>
        </a:defRPr>
      </a:lvl4pPr>
      <a:lvl5pPr marL="1815028" algn="l" defTabSz="907518" rtl="0" eaLnBrk="1" latinLnBrk="0" hangingPunct="1">
        <a:defRPr sz="1900" kern="1200">
          <a:solidFill>
            <a:schemeClr val="tx1"/>
          </a:solidFill>
          <a:latin typeface="+mn-lt"/>
          <a:ea typeface="+mn-ea"/>
          <a:cs typeface="+mn-cs"/>
        </a:defRPr>
      </a:lvl5pPr>
      <a:lvl6pPr marL="2268774" algn="l" defTabSz="907518" rtl="0" eaLnBrk="1" latinLnBrk="0" hangingPunct="1">
        <a:defRPr sz="1900" kern="1200">
          <a:solidFill>
            <a:schemeClr val="tx1"/>
          </a:solidFill>
          <a:latin typeface="+mn-lt"/>
          <a:ea typeface="+mn-ea"/>
          <a:cs typeface="+mn-cs"/>
        </a:defRPr>
      </a:lvl6pPr>
      <a:lvl7pPr marL="2722523" algn="l" defTabSz="907518" rtl="0" eaLnBrk="1" latinLnBrk="0" hangingPunct="1">
        <a:defRPr sz="1900" kern="1200">
          <a:solidFill>
            <a:schemeClr val="tx1"/>
          </a:solidFill>
          <a:latin typeface="+mn-lt"/>
          <a:ea typeface="+mn-ea"/>
          <a:cs typeface="+mn-cs"/>
        </a:defRPr>
      </a:lvl7pPr>
      <a:lvl8pPr marL="3176275" algn="l" defTabSz="907518" rtl="0" eaLnBrk="1" latinLnBrk="0" hangingPunct="1">
        <a:defRPr sz="1900" kern="1200">
          <a:solidFill>
            <a:schemeClr val="tx1"/>
          </a:solidFill>
          <a:latin typeface="+mn-lt"/>
          <a:ea typeface="+mn-ea"/>
          <a:cs typeface="+mn-cs"/>
        </a:defRPr>
      </a:lvl8pPr>
      <a:lvl9pPr marL="3630031" algn="l" defTabSz="907518"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5891" tIns="134184" rIns="325891" bIns="134184" numCol="1" anchor="ctr" anchorCtr="0" compatLnSpc="1">
            <a:prstTxWarp prst="textNoShape">
              <a:avLst/>
            </a:prstTxWarp>
            <a:noAutofit/>
          </a:bodyPr>
          <a:lstStyle/>
          <a:p>
            <a:pPr lvl="0"/>
            <a:r>
              <a:rPr lang="en-US" dirty="0"/>
              <a:t>Click to edit Master title style</a:t>
            </a:r>
          </a:p>
        </p:txBody>
      </p:sp>
      <p:sp>
        <p:nvSpPr>
          <p:cNvPr id="10243" name="Rectangle 3"/>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059" tIns="191700" rIns="345059" bIns="1917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44" name="TextBox 1"/>
          <p:cNvSpPr txBox="1">
            <a:spLocks noChangeArrowheads="1"/>
          </p:cNvSpPr>
          <p:nvPr userDrawn="1"/>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00" tIns="95860" rIns="191700" bIns="9586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latin typeface="Arial" pitchFamily="34" charset="0"/>
              </a:rPr>
              <a:t>*</a:t>
            </a:r>
          </a:p>
        </p:txBody>
      </p:sp>
    </p:spTree>
  </p:cSld>
  <p:clrMap bg1="lt1" tx1="dk1" bg2="lt2" tx2="dk2" accent1="accent1" accent2="accent2" accent3="accent3" accent4="accent4" accent5="accent5" accent6="accent6" hlink="hlink" folHlink="folHlink"/>
  <p:sldLayoutIdLst>
    <p:sldLayoutId id="2147484780" r:id="rId1"/>
    <p:sldLayoutId id="2147484781" r:id="rId2"/>
    <p:sldLayoutId id="2147484782" r:id="rId3"/>
    <p:sldLayoutId id="2147484783" r:id="rId4"/>
    <p:sldLayoutId id="2147484784" r:id="rId5"/>
    <p:sldLayoutId id="2147484785" r:id="rId6"/>
    <p:sldLayoutId id="2147484786" r:id="rId7"/>
    <p:sldLayoutId id="2147484829" r:id="rId8"/>
  </p:sldLayoutIdLst>
  <p:hf sldNum="0" hdr="0" dt="0"/>
  <p:txStyles>
    <p:titleStyle>
      <a:lvl1pPr marL="1141413" indent="-114141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1413" indent="-1141413" algn="l" rtl="0" eaLnBrk="0" fontAlgn="base" hangingPunct="0">
        <a:lnSpc>
          <a:spcPct val="95000"/>
        </a:lnSpc>
        <a:spcBef>
          <a:spcPct val="0"/>
        </a:spcBef>
        <a:spcAft>
          <a:spcPct val="0"/>
        </a:spcAft>
        <a:defRPr sz="2900" b="1">
          <a:solidFill>
            <a:schemeClr val="bg2"/>
          </a:solidFill>
          <a:latin typeface="Arial" charset="0"/>
        </a:defRPr>
      </a:lvl2pPr>
      <a:lvl3pPr marL="1141413" indent="-1141413" algn="l" rtl="0" eaLnBrk="0" fontAlgn="base" hangingPunct="0">
        <a:lnSpc>
          <a:spcPct val="95000"/>
        </a:lnSpc>
        <a:spcBef>
          <a:spcPct val="0"/>
        </a:spcBef>
        <a:spcAft>
          <a:spcPct val="0"/>
        </a:spcAft>
        <a:defRPr sz="2900" b="1">
          <a:solidFill>
            <a:schemeClr val="bg2"/>
          </a:solidFill>
          <a:latin typeface="Arial" charset="0"/>
        </a:defRPr>
      </a:lvl3pPr>
      <a:lvl4pPr marL="1141413" indent="-1141413" algn="l" rtl="0" eaLnBrk="0" fontAlgn="base" hangingPunct="0">
        <a:lnSpc>
          <a:spcPct val="95000"/>
        </a:lnSpc>
        <a:spcBef>
          <a:spcPct val="0"/>
        </a:spcBef>
        <a:spcAft>
          <a:spcPct val="0"/>
        </a:spcAft>
        <a:defRPr sz="2900" b="1">
          <a:solidFill>
            <a:schemeClr val="bg2"/>
          </a:solidFill>
          <a:latin typeface="Arial" charset="0"/>
        </a:defRPr>
      </a:lvl4pPr>
      <a:lvl5pPr marL="1141413" indent="-1141413" algn="l" rtl="0" eaLnBrk="0" fontAlgn="base" hangingPunct="0">
        <a:lnSpc>
          <a:spcPct val="95000"/>
        </a:lnSpc>
        <a:spcBef>
          <a:spcPct val="0"/>
        </a:spcBef>
        <a:spcAft>
          <a:spcPct val="0"/>
        </a:spcAft>
        <a:defRPr sz="2900" b="1">
          <a:solidFill>
            <a:schemeClr val="bg2"/>
          </a:solidFill>
          <a:latin typeface="Arial" charset="0"/>
        </a:defRPr>
      </a:lvl5pPr>
      <a:lvl6pPr marL="455939" algn="l" rtl="0" eaLnBrk="1" fontAlgn="base" hangingPunct="1">
        <a:spcBef>
          <a:spcPct val="0"/>
        </a:spcBef>
        <a:spcAft>
          <a:spcPct val="0"/>
        </a:spcAft>
        <a:defRPr sz="3200" b="1">
          <a:solidFill>
            <a:srgbClr val="2877C4"/>
          </a:solidFill>
          <a:latin typeface="Arial" charset="0"/>
        </a:defRPr>
      </a:lvl6pPr>
      <a:lvl7pPr marL="911886" algn="l" rtl="0" eaLnBrk="1" fontAlgn="base" hangingPunct="1">
        <a:spcBef>
          <a:spcPct val="0"/>
        </a:spcBef>
        <a:spcAft>
          <a:spcPct val="0"/>
        </a:spcAft>
        <a:defRPr sz="3200" b="1">
          <a:solidFill>
            <a:srgbClr val="2877C4"/>
          </a:solidFill>
          <a:latin typeface="Arial" charset="0"/>
        </a:defRPr>
      </a:lvl7pPr>
      <a:lvl8pPr marL="1367835" algn="l" rtl="0" eaLnBrk="1" fontAlgn="base" hangingPunct="1">
        <a:spcBef>
          <a:spcPct val="0"/>
        </a:spcBef>
        <a:spcAft>
          <a:spcPct val="0"/>
        </a:spcAft>
        <a:defRPr sz="3200" b="1">
          <a:solidFill>
            <a:srgbClr val="2877C4"/>
          </a:solidFill>
          <a:latin typeface="Arial" charset="0"/>
        </a:defRPr>
      </a:lvl8pPr>
      <a:lvl9pPr marL="1823782"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anose="020B0604020202020204" pitchFamily="34" charset="-128"/>
        <a:defRPr sz="1700">
          <a:solidFill>
            <a:srgbClr val="000000"/>
          </a:solidFill>
          <a:latin typeface="+mn-lt"/>
          <a:ea typeface="+mn-ea"/>
          <a:cs typeface="+mn-cs"/>
        </a:defRPr>
      </a:lvl1pPr>
      <a:lvl2pPr marL="234950" indent="-234950"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5125" indent="-365125"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89075"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49463" indent="-225425" algn="l" rtl="0" eaLnBrk="0" fontAlgn="base" hangingPunct="0">
        <a:lnSpc>
          <a:spcPct val="115000"/>
        </a:lnSpc>
        <a:spcBef>
          <a:spcPct val="20000"/>
        </a:spcBef>
        <a:spcAft>
          <a:spcPct val="0"/>
        </a:spcAft>
        <a:buChar char="»"/>
        <a:defRPr sz="2100">
          <a:solidFill>
            <a:srgbClr val="000000"/>
          </a:solidFill>
          <a:latin typeface="+mn-lt"/>
        </a:defRPr>
      </a:lvl5pPr>
      <a:lvl6pPr marL="2506105" indent="-226382" algn="l" rtl="0" eaLnBrk="1" fontAlgn="base" hangingPunct="1">
        <a:lnSpc>
          <a:spcPct val="115000"/>
        </a:lnSpc>
        <a:spcBef>
          <a:spcPct val="20000"/>
        </a:spcBef>
        <a:spcAft>
          <a:spcPct val="0"/>
        </a:spcAft>
        <a:buChar char="»"/>
        <a:defRPr sz="2100">
          <a:solidFill>
            <a:srgbClr val="000000"/>
          </a:solidFill>
          <a:latin typeface="+mn-lt"/>
        </a:defRPr>
      </a:lvl6pPr>
      <a:lvl7pPr marL="2962048" indent="-226382" algn="l" rtl="0" eaLnBrk="1" fontAlgn="base" hangingPunct="1">
        <a:lnSpc>
          <a:spcPct val="115000"/>
        </a:lnSpc>
        <a:spcBef>
          <a:spcPct val="20000"/>
        </a:spcBef>
        <a:spcAft>
          <a:spcPct val="0"/>
        </a:spcAft>
        <a:buChar char="»"/>
        <a:defRPr sz="2100">
          <a:solidFill>
            <a:srgbClr val="000000"/>
          </a:solidFill>
          <a:latin typeface="+mn-lt"/>
        </a:defRPr>
      </a:lvl7pPr>
      <a:lvl8pPr marL="3417995" indent="-226382" algn="l" rtl="0" eaLnBrk="1" fontAlgn="base" hangingPunct="1">
        <a:lnSpc>
          <a:spcPct val="115000"/>
        </a:lnSpc>
        <a:spcBef>
          <a:spcPct val="20000"/>
        </a:spcBef>
        <a:spcAft>
          <a:spcPct val="0"/>
        </a:spcAft>
        <a:buChar char="»"/>
        <a:defRPr sz="2100">
          <a:solidFill>
            <a:srgbClr val="000000"/>
          </a:solidFill>
          <a:latin typeface="+mn-lt"/>
        </a:defRPr>
      </a:lvl8pPr>
      <a:lvl9pPr marL="3873938" indent="-22638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886" rtl="0" eaLnBrk="1" latinLnBrk="0" hangingPunct="1">
        <a:defRPr sz="1900" kern="1200">
          <a:solidFill>
            <a:schemeClr val="tx1"/>
          </a:solidFill>
          <a:latin typeface="+mn-lt"/>
          <a:ea typeface="+mn-ea"/>
          <a:cs typeface="+mn-cs"/>
        </a:defRPr>
      </a:lvl1pPr>
      <a:lvl2pPr marL="455939" algn="l" defTabSz="911886" rtl="0" eaLnBrk="1" latinLnBrk="0" hangingPunct="1">
        <a:defRPr sz="1900" kern="1200">
          <a:solidFill>
            <a:schemeClr val="tx1"/>
          </a:solidFill>
          <a:latin typeface="+mn-lt"/>
          <a:ea typeface="+mn-ea"/>
          <a:cs typeface="+mn-cs"/>
        </a:defRPr>
      </a:lvl2pPr>
      <a:lvl3pPr marL="911886" algn="l" defTabSz="911886" rtl="0" eaLnBrk="1" latinLnBrk="0" hangingPunct="1">
        <a:defRPr sz="1900" kern="1200">
          <a:solidFill>
            <a:schemeClr val="tx1"/>
          </a:solidFill>
          <a:latin typeface="+mn-lt"/>
          <a:ea typeface="+mn-ea"/>
          <a:cs typeface="+mn-cs"/>
        </a:defRPr>
      </a:lvl3pPr>
      <a:lvl4pPr marL="1367835" algn="l" defTabSz="911886" rtl="0" eaLnBrk="1" latinLnBrk="0" hangingPunct="1">
        <a:defRPr sz="1900" kern="1200">
          <a:solidFill>
            <a:schemeClr val="tx1"/>
          </a:solidFill>
          <a:latin typeface="+mn-lt"/>
          <a:ea typeface="+mn-ea"/>
          <a:cs typeface="+mn-cs"/>
        </a:defRPr>
      </a:lvl4pPr>
      <a:lvl5pPr marL="1823782" algn="l" defTabSz="911886" rtl="0" eaLnBrk="1" latinLnBrk="0" hangingPunct="1">
        <a:defRPr sz="1900" kern="1200">
          <a:solidFill>
            <a:schemeClr val="tx1"/>
          </a:solidFill>
          <a:latin typeface="+mn-lt"/>
          <a:ea typeface="+mn-ea"/>
          <a:cs typeface="+mn-cs"/>
        </a:defRPr>
      </a:lvl5pPr>
      <a:lvl6pPr marL="2279721" algn="l" defTabSz="911886" rtl="0" eaLnBrk="1" latinLnBrk="0" hangingPunct="1">
        <a:defRPr sz="1900" kern="1200">
          <a:solidFill>
            <a:schemeClr val="tx1"/>
          </a:solidFill>
          <a:latin typeface="+mn-lt"/>
          <a:ea typeface="+mn-ea"/>
          <a:cs typeface="+mn-cs"/>
        </a:defRPr>
      </a:lvl6pPr>
      <a:lvl7pPr marL="2735662" algn="l" defTabSz="911886" rtl="0" eaLnBrk="1" latinLnBrk="0" hangingPunct="1">
        <a:defRPr sz="1900" kern="1200">
          <a:solidFill>
            <a:schemeClr val="tx1"/>
          </a:solidFill>
          <a:latin typeface="+mn-lt"/>
          <a:ea typeface="+mn-ea"/>
          <a:cs typeface="+mn-cs"/>
        </a:defRPr>
      </a:lvl7pPr>
      <a:lvl8pPr marL="3191605" algn="l" defTabSz="911886" rtl="0" eaLnBrk="1" latinLnBrk="0" hangingPunct="1">
        <a:defRPr sz="1900" kern="1200">
          <a:solidFill>
            <a:schemeClr val="tx1"/>
          </a:solidFill>
          <a:latin typeface="+mn-lt"/>
          <a:ea typeface="+mn-ea"/>
          <a:cs typeface="+mn-cs"/>
        </a:defRPr>
      </a:lvl8pPr>
      <a:lvl9pPr marL="3647552" algn="l" defTabSz="911886"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1267" name="Rectangle 3"/>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1268" name="TextBox 1"/>
          <p:cNvSpPr txBox="1">
            <a:spLocks noChangeArrowheads="1"/>
          </p:cNvSpPr>
          <p:nvPr userDrawn="1"/>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097" tIns="96049" rIns="192097" bIns="96049">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latin typeface="Arial" pitchFamily="34" charset="0"/>
              </a:rPr>
              <a:t>*</a:t>
            </a:r>
          </a:p>
        </p:txBody>
      </p:sp>
    </p:spTree>
  </p:cSld>
  <p:clrMap bg1="lt1" tx1="dk1" bg2="lt2" tx2="dk2" accent1="accent1" accent2="accent2" accent3="accent3" accent4="accent4" accent5="accent5" accent6="accent6" hlink="hlink" folHlink="folHlink"/>
  <p:sldLayoutIdLst>
    <p:sldLayoutId id="2147484787" r:id="rId1"/>
    <p:sldLayoutId id="2147484788" r:id="rId2"/>
    <p:sldLayoutId id="2147484789" r:id="rId3"/>
    <p:sldLayoutId id="2147484790" r:id="rId4"/>
    <p:sldLayoutId id="2147484791" r:id="rId5"/>
    <p:sldLayoutId id="2147484792" r:id="rId6"/>
    <p:sldLayoutId id="2147484793" r:id="rId7"/>
    <p:sldLayoutId id="2147484830" r:id="rId8"/>
  </p:sldLayoutIdLst>
  <p:hf sldNum="0" hdr="0" dt="0"/>
  <p:txStyles>
    <p:titleStyle>
      <a:lvl1pPr marL="1143000" indent="-1143000"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3000" indent="-1143000" algn="l" rtl="0" eaLnBrk="0" fontAlgn="base" hangingPunct="0">
        <a:lnSpc>
          <a:spcPct val="95000"/>
        </a:lnSpc>
        <a:spcBef>
          <a:spcPct val="0"/>
        </a:spcBef>
        <a:spcAft>
          <a:spcPct val="0"/>
        </a:spcAft>
        <a:defRPr sz="2900" b="1">
          <a:solidFill>
            <a:schemeClr val="bg2"/>
          </a:solidFill>
          <a:latin typeface="Arial" charset="0"/>
        </a:defRPr>
      </a:lvl2pPr>
      <a:lvl3pPr marL="1143000" indent="-1143000" algn="l" rtl="0" eaLnBrk="0" fontAlgn="base" hangingPunct="0">
        <a:lnSpc>
          <a:spcPct val="95000"/>
        </a:lnSpc>
        <a:spcBef>
          <a:spcPct val="0"/>
        </a:spcBef>
        <a:spcAft>
          <a:spcPct val="0"/>
        </a:spcAft>
        <a:defRPr sz="2900" b="1">
          <a:solidFill>
            <a:schemeClr val="bg2"/>
          </a:solidFill>
          <a:latin typeface="Arial" charset="0"/>
        </a:defRPr>
      </a:lvl3pPr>
      <a:lvl4pPr marL="1143000" indent="-1143000" algn="l" rtl="0" eaLnBrk="0" fontAlgn="base" hangingPunct="0">
        <a:lnSpc>
          <a:spcPct val="95000"/>
        </a:lnSpc>
        <a:spcBef>
          <a:spcPct val="0"/>
        </a:spcBef>
        <a:spcAft>
          <a:spcPct val="0"/>
        </a:spcAft>
        <a:defRPr sz="2900" b="1">
          <a:solidFill>
            <a:schemeClr val="bg2"/>
          </a:solidFill>
          <a:latin typeface="Arial" charset="0"/>
        </a:defRPr>
      </a:lvl4pPr>
      <a:lvl5pPr marL="1143000" indent="-1143000" algn="l" rtl="0" eaLnBrk="0" fontAlgn="base" hangingPunct="0">
        <a:lnSpc>
          <a:spcPct val="95000"/>
        </a:lnSpc>
        <a:spcBef>
          <a:spcPct val="0"/>
        </a:spcBef>
        <a:spcAft>
          <a:spcPct val="0"/>
        </a:spcAft>
        <a:defRPr sz="2900" b="1">
          <a:solidFill>
            <a:schemeClr val="bg2"/>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anose="020B0604020202020204" pitchFamily="34" charset="-128"/>
        <a:defRPr sz="1700">
          <a:solidFill>
            <a:srgbClr val="000000"/>
          </a:solidFill>
          <a:latin typeface="+mn-lt"/>
          <a:ea typeface="+mn-ea"/>
          <a:cs typeface="+mn-cs"/>
        </a:defRPr>
      </a:lvl1pPr>
      <a:lvl2pPr marL="236538" indent="-236538"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6713" indent="-366713"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92250"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54225" indent="-225425" algn="l" rtl="0" eaLnBrk="0" fontAlgn="base" hangingPunct="0">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4105" tIns="133434" rIns="324105" bIns="133434" numCol="1" anchor="ctr" anchorCtr="0" compatLnSpc="1">
            <a:prstTxWarp prst="textNoShape">
              <a:avLst/>
            </a:prstTxWarp>
            <a:noAutofit/>
          </a:bodyPr>
          <a:lstStyle/>
          <a:p>
            <a:pPr lvl="0"/>
            <a:r>
              <a:rPr lang="en-US" dirty="0"/>
              <a:t>Click to edit Master title style</a:t>
            </a:r>
          </a:p>
        </p:txBody>
      </p:sp>
      <p:sp>
        <p:nvSpPr>
          <p:cNvPr id="2051" name="Rectangle 3"/>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159" tIns="190641" rIns="343159" bIns="1906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052" name="TextBox 1"/>
          <p:cNvSpPr txBox="1">
            <a:spLocks noChangeArrowheads="1"/>
          </p:cNvSpPr>
          <p:nvPr/>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641" tIns="95347" rIns="190641" bIns="95347">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latin typeface="Arial" pitchFamily="34" charset="0"/>
              </a:rPr>
              <a:t>*</a:t>
            </a:r>
          </a:p>
        </p:txBody>
      </p:sp>
    </p:spTree>
  </p:cSld>
  <p:clrMap bg1="lt1" tx1="dk1" bg2="lt2" tx2="dk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808" r:id="rId8"/>
  </p:sldLayoutIdLst>
  <p:hf sldNum="0" hdr="0" dt="0"/>
  <p:txStyles>
    <p:titleStyle>
      <a:lvl1pPr marL="1133475" indent="-1133475"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3475" indent="-1133475" algn="l" rtl="0" eaLnBrk="0" fontAlgn="base" hangingPunct="0">
        <a:lnSpc>
          <a:spcPct val="95000"/>
        </a:lnSpc>
        <a:spcBef>
          <a:spcPct val="0"/>
        </a:spcBef>
        <a:spcAft>
          <a:spcPct val="0"/>
        </a:spcAft>
        <a:defRPr sz="2900" b="1">
          <a:solidFill>
            <a:schemeClr val="bg2"/>
          </a:solidFill>
          <a:latin typeface="Arial" charset="0"/>
        </a:defRPr>
      </a:lvl2pPr>
      <a:lvl3pPr marL="1133475" indent="-1133475" algn="l" rtl="0" eaLnBrk="0" fontAlgn="base" hangingPunct="0">
        <a:lnSpc>
          <a:spcPct val="95000"/>
        </a:lnSpc>
        <a:spcBef>
          <a:spcPct val="0"/>
        </a:spcBef>
        <a:spcAft>
          <a:spcPct val="0"/>
        </a:spcAft>
        <a:defRPr sz="2900" b="1">
          <a:solidFill>
            <a:schemeClr val="bg2"/>
          </a:solidFill>
          <a:latin typeface="Arial" charset="0"/>
        </a:defRPr>
      </a:lvl3pPr>
      <a:lvl4pPr marL="1133475" indent="-1133475" algn="l" rtl="0" eaLnBrk="0" fontAlgn="base" hangingPunct="0">
        <a:lnSpc>
          <a:spcPct val="95000"/>
        </a:lnSpc>
        <a:spcBef>
          <a:spcPct val="0"/>
        </a:spcBef>
        <a:spcAft>
          <a:spcPct val="0"/>
        </a:spcAft>
        <a:defRPr sz="2900" b="1">
          <a:solidFill>
            <a:schemeClr val="bg2"/>
          </a:solidFill>
          <a:latin typeface="Arial" charset="0"/>
        </a:defRPr>
      </a:lvl4pPr>
      <a:lvl5pPr marL="1133475" indent="-1133475" algn="l" rtl="0" eaLnBrk="0" fontAlgn="base" hangingPunct="0">
        <a:lnSpc>
          <a:spcPct val="95000"/>
        </a:lnSpc>
        <a:spcBef>
          <a:spcPct val="0"/>
        </a:spcBef>
        <a:spcAft>
          <a:spcPct val="0"/>
        </a:spcAft>
        <a:defRPr sz="2900" b="1">
          <a:solidFill>
            <a:schemeClr val="bg2"/>
          </a:solidFill>
          <a:latin typeface="Arial" charset="0"/>
        </a:defRPr>
      </a:lvl5pPr>
      <a:lvl6pPr marL="453443" algn="l" rtl="0" eaLnBrk="1" fontAlgn="base" hangingPunct="1">
        <a:spcBef>
          <a:spcPct val="0"/>
        </a:spcBef>
        <a:spcAft>
          <a:spcPct val="0"/>
        </a:spcAft>
        <a:defRPr sz="3200" b="1">
          <a:solidFill>
            <a:srgbClr val="2877C4"/>
          </a:solidFill>
          <a:latin typeface="Arial" charset="0"/>
        </a:defRPr>
      </a:lvl6pPr>
      <a:lvl7pPr marL="906894" algn="l" rtl="0" eaLnBrk="1" fontAlgn="base" hangingPunct="1">
        <a:spcBef>
          <a:spcPct val="0"/>
        </a:spcBef>
        <a:spcAft>
          <a:spcPct val="0"/>
        </a:spcAft>
        <a:defRPr sz="3200" b="1">
          <a:solidFill>
            <a:srgbClr val="2877C4"/>
          </a:solidFill>
          <a:latin typeface="Arial" charset="0"/>
        </a:defRPr>
      </a:lvl7pPr>
      <a:lvl8pPr marL="1360331" algn="l" rtl="0" eaLnBrk="1" fontAlgn="base" hangingPunct="1">
        <a:spcBef>
          <a:spcPct val="0"/>
        </a:spcBef>
        <a:spcAft>
          <a:spcPct val="0"/>
        </a:spcAft>
        <a:defRPr sz="3200" b="1">
          <a:solidFill>
            <a:srgbClr val="2877C4"/>
          </a:solidFill>
          <a:latin typeface="Arial" charset="0"/>
        </a:defRPr>
      </a:lvl8pPr>
      <a:lvl9pPr marL="1813780"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anose="020B0604020202020204" pitchFamily="34" charset="-128"/>
        <a:defRPr sz="1700">
          <a:solidFill>
            <a:srgbClr val="000000"/>
          </a:solidFill>
          <a:latin typeface="+mn-lt"/>
          <a:ea typeface="+mn-ea"/>
          <a:cs typeface="+mn-cs"/>
        </a:defRPr>
      </a:lvl1pPr>
      <a:lvl2pPr marL="233363" indent="-233363"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3538" indent="-363538"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79550"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38350" indent="-222250" algn="l" rtl="0" eaLnBrk="0" fontAlgn="base" hangingPunct="0">
        <a:lnSpc>
          <a:spcPct val="115000"/>
        </a:lnSpc>
        <a:spcBef>
          <a:spcPct val="20000"/>
        </a:spcBef>
        <a:spcAft>
          <a:spcPct val="0"/>
        </a:spcAft>
        <a:buChar char="»"/>
        <a:defRPr sz="2100">
          <a:solidFill>
            <a:srgbClr val="000000"/>
          </a:solidFill>
          <a:latin typeface="+mn-lt"/>
        </a:defRPr>
      </a:lvl5pPr>
      <a:lvl6pPr marL="2492351" indent="-225134" algn="l" rtl="0" eaLnBrk="1" fontAlgn="base" hangingPunct="1">
        <a:lnSpc>
          <a:spcPct val="115000"/>
        </a:lnSpc>
        <a:spcBef>
          <a:spcPct val="20000"/>
        </a:spcBef>
        <a:spcAft>
          <a:spcPct val="0"/>
        </a:spcAft>
        <a:buChar char="»"/>
        <a:defRPr sz="2100">
          <a:solidFill>
            <a:srgbClr val="000000"/>
          </a:solidFill>
          <a:latin typeface="+mn-lt"/>
        </a:defRPr>
      </a:lvl6pPr>
      <a:lvl7pPr marL="2945792" indent="-225134" algn="l" rtl="0" eaLnBrk="1" fontAlgn="base" hangingPunct="1">
        <a:lnSpc>
          <a:spcPct val="115000"/>
        </a:lnSpc>
        <a:spcBef>
          <a:spcPct val="20000"/>
        </a:spcBef>
        <a:spcAft>
          <a:spcPct val="0"/>
        </a:spcAft>
        <a:buChar char="»"/>
        <a:defRPr sz="2100">
          <a:solidFill>
            <a:srgbClr val="000000"/>
          </a:solidFill>
          <a:latin typeface="+mn-lt"/>
        </a:defRPr>
      </a:lvl7pPr>
      <a:lvl8pPr marL="3399237" indent="-225134" algn="l" rtl="0" eaLnBrk="1" fontAlgn="base" hangingPunct="1">
        <a:lnSpc>
          <a:spcPct val="115000"/>
        </a:lnSpc>
        <a:spcBef>
          <a:spcPct val="20000"/>
        </a:spcBef>
        <a:spcAft>
          <a:spcPct val="0"/>
        </a:spcAft>
        <a:buChar char="»"/>
        <a:defRPr sz="2100">
          <a:solidFill>
            <a:srgbClr val="000000"/>
          </a:solidFill>
          <a:latin typeface="+mn-lt"/>
        </a:defRPr>
      </a:lvl8pPr>
      <a:lvl9pPr marL="3852674" indent="-225134"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6894" rtl="0" eaLnBrk="1" latinLnBrk="0" hangingPunct="1">
        <a:defRPr sz="1900" kern="1200">
          <a:solidFill>
            <a:schemeClr val="tx1"/>
          </a:solidFill>
          <a:latin typeface="+mn-lt"/>
          <a:ea typeface="+mn-ea"/>
          <a:cs typeface="+mn-cs"/>
        </a:defRPr>
      </a:lvl1pPr>
      <a:lvl2pPr marL="453443" algn="l" defTabSz="906894" rtl="0" eaLnBrk="1" latinLnBrk="0" hangingPunct="1">
        <a:defRPr sz="1900" kern="1200">
          <a:solidFill>
            <a:schemeClr val="tx1"/>
          </a:solidFill>
          <a:latin typeface="+mn-lt"/>
          <a:ea typeface="+mn-ea"/>
          <a:cs typeface="+mn-cs"/>
        </a:defRPr>
      </a:lvl2pPr>
      <a:lvl3pPr marL="906894" algn="l" defTabSz="906894" rtl="0" eaLnBrk="1" latinLnBrk="0" hangingPunct="1">
        <a:defRPr sz="1900" kern="1200">
          <a:solidFill>
            <a:schemeClr val="tx1"/>
          </a:solidFill>
          <a:latin typeface="+mn-lt"/>
          <a:ea typeface="+mn-ea"/>
          <a:cs typeface="+mn-cs"/>
        </a:defRPr>
      </a:lvl3pPr>
      <a:lvl4pPr marL="1360331" algn="l" defTabSz="906894" rtl="0" eaLnBrk="1" latinLnBrk="0" hangingPunct="1">
        <a:defRPr sz="1900" kern="1200">
          <a:solidFill>
            <a:schemeClr val="tx1"/>
          </a:solidFill>
          <a:latin typeface="+mn-lt"/>
          <a:ea typeface="+mn-ea"/>
          <a:cs typeface="+mn-cs"/>
        </a:defRPr>
      </a:lvl4pPr>
      <a:lvl5pPr marL="1813780" algn="l" defTabSz="906894" rtl="0" eaLnBrk="1" latinLnBrk="0" hangingPunct="1">
        <a:defRPr sz="1900" kern="1200">
          <a:solidFill>
            <a:schemeClr val="tx1"/>
          </a:solidFill>
          <a:latin typeface="+mn-lt"/>
          <a:ea typeface="+mn-ea"/>
          <a:cs typeface="+mn-cs"/>
        </a:defRPr>
      </a:lvl5pPr>
      <a:lvl6pPr marL="2267217" algn="l" defTabSz="906894" rtl="0" eaLnBrk="1" latinLnBrk="0" hangingPunct="1">
        <a:defRPr sz="1900" kern="1200">
          <a:solidFill>
            <a:schemeClr val="tx1"/>
          </a:solidFill>
          <a:latin typeface="+mn-lt"/>
          <a:ea typeface="+mn-ea"/>
          <a:cs typeface="+mn-cs"/>
        </a:defRPr>
      </a:lvl6pPr>
      <a:lvl7pPr marL="2720652" algn="l" defTabSz="906894" rtl="0" eaLnBrk="1" latinLnBrk="0" hangingPunct="1">
        <a:defRPr sz="1900" kern="1200">
          <a:solidFill>
            <a:schemeClr val="tx1"/>
          </a:solidFill>
          <a:latin typeface="+mn-lt"/>
          <a:ea typeface="+mn-ea"/>
          <a:cs typeface="+mn-cs"/>
        </a:defRPr>
      </a:lvl7pPr>
      <a:lvl8pPr marL="3174088" algn="l" defTabSz="906894" rtl="0" eaLnBrk="1" latinLnBrk="0" hangingPunct="1">
        <a:defRPr sz="1900" kern="1200">
          <a:solidFill>
            <a:schemeClr val="tx1"/>
          </a:solidFill>
          <a:latin typeface="+mn-lt"/>
          <a:ea typeface="+mn-ea"/>
          <a:cs typeface="+mn-cs"/>
        </a:defRPr>
      </a:lvl8pPr>
      <a:lvl9pPr marL="3627535" algn="l" defTabSz="90689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0746" tIns="45373" rIns="90746" bIns="45373" numCol="1" anchor="ctr" anchorCtr="0" compatLnSpc="1">
            <a:prstTxWarp prst="textNoShape">
              <a:avLst/>
            </a:prstTxWarp>
          </a:bodyPr>
          <a:lstStyle/>
          <a:p>
            <a:pPr lvl="0"/>
            <a:r>
              <a:rPr lang="en-US"/>
              <a:t>Click to edit Master title style</a:t>
            </a:r>
          </a:p>
        </p:txBody>
      </p:sp>
      <p:sp>
        <p:nvSpPr>
          <p:cNvPr id="15667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0746" tIns="45373" rIns="90746" bIns="453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6676" name="Rectangle 4"/>
          <p:cNvSpPr>
            <a:spLocks noGrp="1" noChangeArrowheads="1"/>
          </p:cNvSpPr>
          <p:nvPr>
            <p:ph type="dt" sz="half" idx="2"/>
          </p:nvPr>
        </p:nvSpPr>
        <p:spPr bwMode="auto">
          <a:xfrm>
            <a:off x="457200" y="6245225"/>
            <a:ext cx="1219200" cy="476250"/>
          </a:xfrm>
          <a:prstGeom prst="rect">
            <a:avLst/>
          </a:prstGeom>
          <a:noFill/>
          <a:ln w="9525">
            <a:noFill/>
            <a:miter lim="800000"/>
            <a:headEnd/>
            <a:tailEnd/>
          </a:ln>
          <a:effectLst/>
        </p:spPr>
        <p:txBody>
          <a:bodyPr vert="horz" wrap="square" lIns="90746" tIns="45373" rIns="90746" bIns="45373" numCol="1" anchor="b" anchorCtr="0" compatLnSpc="1">
            <a:prstTxWarp prst="textNoShape">
              <a:avLst/>
            </a:prstTxWarp>
          </a:bodyPr>
          <a:lstStyle>
            <a:lvl1pPr eaLnBrk="1" hangingPunct="1">
              <a:defRPr sz="1500">
                <a:solidFill>
                  <a:srgbClr val="FFFFFF"/>
                </a:solidFill>
                <a:effectLst>
                  <a:outerShdw blurRad="38100" dist="38100" dir="2700000" algn="tl">
                    <a:srgbClr val="000000"/>
                  </a:outerShdw>
                </a:effectLst>
                <a:latin typeface="Arial" charset="0"/>
              </a:defRPr>
            </a:lvl1pPr>
          </a:lstStyle>
          <a:p>
            <a:pPr>
              <a:defRPr/>
            </a:pPr>
            <a:r>
              <a:rPr lang="en-US" dirty="0"/>
              <a:t>9 / 2008</a:t>
            </a:r>
          </a:p>
        </p:txBody>
      </p:sp>
      <p:sp>
        <p:nvSpPr>
          <p:cNvPr id="156677" name="Rectangle 5"/>
          <p:cNvSpPr>
            <a:spLocks noGrp="1" noChangeArrowheads="1"/>
          </p:cNvSpPr>
          <p:nvPr>
            <p:ph type="ftr" sz="quarter" idx="3"/>
          </p:nvPr>
        </p:nvSpPr>
        <p:spPr bwMode="auto">
          <a:xfrm>
            <a:off x="7162800" y="6248400"/>
            <a:ext cx="1524000" cy="476250"/>
          </a:xfrm>
          <a:prstGeom prst="rect">
            <a:avLst/>
          </a:prstGeom>
          <a:noFill/>
          <a:ln w="9525">
            <a:noFill/>
            <a:miter lim="800000"/>
            <a:headEnd/>
            <a:tailEnd/>
          </a:ln>
          <a:effectLst/>
        </p:spPr>
        <p:txBody>
          <a:bodyPr vert="horz" wrap="square" lIns="90746" tIns="45373" rIns="90746" bIns="45373" numCol="1" anchor="b" anchorCtr="0" compatLnSpc="1">
            <a:prstTxWarp prst="textNoShape">
              <a:avLst/>
            </a:prstTxWarp>
          </a:bodyPr>
          <a:lstStyle>
            <a:lvl1pPr algn="ctr" eaLnBrk="1" hangingPunct="1">
              <a:defRPr sz="1500">
                <a:solidFill>
                  <a:srgbClr val="FFFFFF"/>
                </a:solidFill>
                <a:effectLst>
                  <a:outerShdw blurRad="38100" dist="38100" dir="2700000" algn="tl">
                    <a:srgbClr val="000000"/>
                  </a:outerShdw>
                </a:effectLst>
                <a:latin typeface="Arial" charset="0"/>
              </a:defRPr>
            </a:lvl1pPr>
          </a:lstStyle>
          <a:p>
            <a:pPr>
              <a:defRPr/>
            </a:pPr>
            <a:r>
              <a:rPr lang="en-US" dirty="0"/>
              <a:t>Thermochemistry</a:t>
            </a:r>
          </a:p>
        </p:txBody>
      </p:sp>
      <p:sp>
        <p:nvSpPr>
          <p:cNvPr id="156678" name="Rectangle 6"/>
          <p:cNvSpPr>
            <a:spLocks noGrp="1" noChangeArrowheads="1"/>
          </p:cNvSpPr>
          <p:nvPr>
            <p:ph type="sldNum" sz="quarter" idx="4"/>
          </p:nvPr>
        </p:nvSpPr>
        <p:spPr bwMode="auto">
          <a:xfrm>
            <a:off x="5486400" y="6229350"/>
            <a:ext cx="1676400" cy="476250"/>
          </a:xfrm>
          <a:prstGeom prst="rect">
            <a:avLst/>
          </a:prstGeom>
          <a:noFill/>
          <a:ln w="9525">
            <a:noFill/>
            <a:miter lim="800000"/>
            <a:headEnd/>
            <a:tailEnd/>
          </a:ln>
          <a:effectLst/>
        </p:spPr>
        <p:txBody>
          <a:bodyPr vert="horz" wrap="square" lIns="90746" tIns="45373" rIns="90746" bIns="45373" numCol="1" anchor="b" anchorCtr="0" compatLnSpc="1">
            <a:prstTxWarp prst="textNoShape">
              <a:avLst/>
            </a:prstTxWarp>
          </a:bodyPr>
          <a:lstStyle>
            <a:lvl1pPr algn="r" eaLnBrk="1" hangingPunct="1">
              <a:defRPr sz="1500" smtClean="0">
                <a:solidFill>
                  <a:srgbClr val="FFFFFF"/>
                </a:solidFill>
                <a:effectLst>
                  <a:outerShdw blurRad="38100" dist="38100" dir="2700000" algn="tl">
                    <a:srgbClr val="000000"/>
                  </a:outerShdw>
                </a:effectLst>
                <a:latin typeface="Arial" panose="020B0604020202020204" pitchFamily="34" charset="0"/>
              </a:defRPr>
            </a:lvl1pPr>
          </a:lstStyle>
          <a:p>
            <a:pPr>
              <a:defRPr/>
            </a:pPr>
            <a:fld id="{C9BE0B85-D9A8-418B-A876-61AE8EA09E3B}" type="slidenum">
              <a:rPr lang="en-US" altLang="en-US"/>
              <a:pPr>
                <a:defRPr/>
              </a:pPr>
              <a:t>‹#›</a:t>
            </a:fld>
            <a:endParaRPr lang="en-US" altLang="en-US" dirty="0"/>
          </a:p>
        </p:txBody>
      </p:sp>
      <p:sp>
        <p:nvSpPr>
          <p:cNvPr id="156679" name="Rectangle 7"/>
          <p:cNvSpPr>
            <a:spLocks noChangeArrowheads="1"/>
          </p:cNvSpPr>
          <p:nvPr/>
        </p:nvSpPr>
        <p:spPr bwMode="auto">
          <a:xfrm>
            <a:off x="3657600" y="6248400"/>
            <a:ext cx="1752600" cy="476250"/>
          </a:xfrm>
          <a:prstGeom prst="rect">
            <a:avLst/>
          </a:prstGeom>
          <a:noFill/>
          <a:ln w="9525">
            <a:noFill/>
            <a:miter lim="800000"/>
            <a:headEnd/>
            <a:tailEnd/>
          </a:ln>
          <a:effectLst/>
        </p:spPr>
        <p:txBody>
          <a:bodyPr lIns="90746" tIns="45373" rIns="90746" bIns="45373" anchor="b"/>
          <a:lstStyle/>
          <a:p>
            <a:pPr algn="ctr" eaLnBrk="1" hangingPunct="1">
              <a:defRPr/>
            </a:pPr>
            <a:r>
              <a:rPr lang="en-US" sz="1500" dirty="0">
                <a:solidFill>
                  <a:srgbClr val="FFFFFF"/>
                </a:solidFill>
                <a:effectLst>
                  <a:outerShdw blurRad="38100" dist="38100" dir="2700000" algn="tl">
                    <a:srgbClr val="000000"/>
                  </a:outerShdw>
                </a:effectLst>
                <a:latin typeface="Arial" charset="0"/>
              </a:rPr>
              <a:t>Heat / Kinetics</a:t>
            </a:r>
          </a:p>
        </p:txBody>
      </p:sp>
    </p:spTree>
  </p:cSld>
  <p:clrMap bg1="dk2" tx1="lt1" bg2="dk1" tx2="lt2" accent1="accent1" accent2="accent2" accent3="accent3" accent4="accent4" accent5="accent5" accent6="accent6" hlink="hlink" folHlink="folHlink"/>
  <p:sldLayoutIdLst>
    <p:sldLayoutId id="2147484809" r:id="rId1"/>
    <p:sldLayoutId id="2147484810" r:id="rId2"/>
    <p:sldLayoutId id="2147484811" r:id="rId3"/>
    <p:sldLayoutId id="2147484812" r:id="rId4"/>
    <p:sldLayoutId id="2147484813" r:id="rId5"/>
    <p:sldLayoutId id="2147484814" r:id="rId6"/>
    <p:sldLayoutId id="2147484815" r:id="rId7"/>
    <p:sldLayoutId id="2147484816" r:id="rId8"/>
    <p:sldLayoutId id="2147484817" r:id="rId9"/>
    <p:sldLayoutId id="2147484818" r:id="rId10"/>
    <p:sldLayoutId id="2147484819" r:id="rId11"/>
    <p:sldLayoutId id="2147484820" r:id="rId12"/>
    <p:sldLayoutId id="2147484821" r:id="rId13"/>
    <p:sldLayoutId id="2147484822" r:id="rId14"/>
    <p:sldLayoutId id="2147484831" r:id="rId15"/>
  </p:sldLayoutIdLst>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3754"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07518"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61264"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15028"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39725" indent="-339725"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36600" indent="-282575" algn="l" rtl="0" eaLnBrk="0" fontAlgn="base" hangingPunct="0">
        <a:spcBef>
          <a:spcPct val="20000"/>
        </a:spcBef>
        <a:spcAft>
          <a:spcPct val="0"/>
        </a:spcAft>
        <a:buClr>
          <a:schemeClr val="folHlink"/>
        </a:buClr>
        <a:buSzPct val="65000"/>
        <a:buFont typeface="Wingdings" panose="05000000000000000000" pitchFamily="2" charset="2"/>
        <a:buChar char="n"/>
        <a:defRPr sz="2700">
          <a:solidFill>
            <a:schemeClr val="tx1"/>
          </a:solidFill>
          <a:effectLst>
            <a:outerShdw blurRad="38100" dist="38100" dir="2700000" algn="tl">
              <a:srgbClr val="000000"/>
            </a:outerShdw>
          </a:effectLst>
          <a:latin typeface="+mn-lt"/>
        </a:defRPr>
      </a:lvl2pPr>
      <a:lvl3pPr marL="1133475" indent="-225425" algn="l" rtl="0" eaLnBrk="0" fontAlgn="base" hangingPunct="0">
        <a:spcBef>
          <a:spcPct val="20000"/>
        </a:spcBef>
        <a:spcAft>
          <a:spcPct val="0"/>
        </a:spcAft>
        <a:buClr>
          <a:schemeClr val="hlink"/>
        </a:buClr>
        <a:buSzPct val="65000"/>
        <a:buFont typeface="Wingdings" panose="05000000000000000000" pitchFamily="2" charset="2"/>
        <a:buChar char="n"/>
        <a:defRPr sz="2300">
          <a:solidFill>
            <a:schemeClr val="tx1"/>
          </a:solidFill>
          <a:effectLst>
            <a:outerShdw blurRad="38100" dist="38100" dir="2700000" algn="tl">
              <a:srgbClr val="000000"/>
            </a:outerShdw>
          </a:effectLst>
          <a:latin typeface="+mn-lt"/>
        </a:defRPr>
      </a:lvl3pPr>
      <a:lvl4pPr marL="1587500" indent="-225425" algn="l" rtl="0" eaLnBrk="0" fontAlgn="base" hangingPunct="0">
        <a:spcBef>
          <a:spcPct val="20000"/>
        </a:spcBef>
        <a:spcAft>
          <a:spcPct val="0"/>
        </a:spcAft>
        <a:buClr>
          <a:schemeClr val="folHlink"/>
        </a:buClr>
        <a:buSzPct val="65000"/>
        <a:buFont typeface="Wingdings" panose="05000000000000000000" pitchFamily="2" charset="2"/>
        <a:buChar char="n"/>
        <a:defRPr sz="2100">
          <a:solidFill>
            <a:schemeClr val="tx1"/>
          </a:solidFill>
          <a:effectLst>
            <a:outerShdw blurRad="38100" dist="38100" dir="2700000" algn="tl">
              <a:srgbClr val="000000"/>
            </a:outerShdw>
          </a:effectLst>
          <a:latin typeface="+mn-lt"/>
        </a:defRPr>
      </a:lvl4pPr>
      <a:lvl5pPr marL="2041525" indent="-225425" algn="l" rtl="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effectLst>
            <a:outerShdw blurRad="38100" dist="38100" dir="2700000" algn="tl">
              <a:srgbClr val="000000"/>
            </a:outerShdw>
          </a:effectLst>
          <a:latin typeface="+mn-lt"/>
        </a:defRPr>
      </a:lvl5pPr>
      <a:lvl6pPr marL="249564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6pPr>
      <a:lvl7pPr marL="294939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7pPr>
      <a:lvl8pPr marL="340314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8pPr>
      <a:lvl9pPr marL="3856905"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9pPr>
    </p:bodyStyle>
    <p:otherStyle>
      <a:defPPr>
        <a:defRPr lang="en-US"/>
      </a:defPPr>
      <a:lvl1pPr marL="0" algn="l" defTabSz="907518" rtl="0" eaLnBrk="1" latinLnBrk="0" hangingPunct="1">
        <a:defRPr sz="1900" kern="1200">
          <a:solidFill>
            <a:schemeClr val="tx1"/>
          </a:solidFill>
          <a:latin typeface="+mn-lt"/>
          <a:ea typeface="+mn-ea"/>
          <a:cs typeface="+mn-cs"/>
        </a:defRPr>
      </a:lvl1pPr>
      <a:lvl2pPr marL="453754" algn="l" defTabSz="907518" rtl="0" eaLnBrk="1" latinLnBrk="0" hangingPunct="1">
        <a:defRPr sz="1900" kern="1200">
          <a:solidFill>
            <a:schemeClr val="tx1"/>
          </a:solidFill>
          <a:latin typeface="+mn-lt"/>
          <a:ea typeface="+mn-ea"/>
          <a:cs typeface="+mn-cs"/>
        </a:defRPr>
      </a:lvl2pPr>
      <a:lvl3pPr marL="907518" algn="l" defTabSz="907518" rtl="0" eaLnBrk="1" latinLnBrk="0" hangingPunct="1">
        <a:defRPr sz="1900" kern="1200">
          <a:solidFill>
            <a:schemeClr val="tx1"/>
          </a:solidFill>
          <a:latin typeface="+mn-lt"/>
          <a:ea typeface="+mn-ea"/>
          <a:cs typeface="+mn-cs"/>
        </a:defRPr>
      </a:lvl3pPr>
      <a:lvl4pPr marL="1361264" algn="l" defTabSz="907518" rtl="0" eaLnBrk="1" latinLnBrk="0" hangingPunct="1">
        <a:defRPr sz="1900" kern="1200">
          <a:solidFill>
            <a:schemeClr val="tx1"/>
          </a:solidFill>
          <a:latin typeface="+mn-lt"/>
          <a:ea typeface="+mn-ea"/>
          <a:cs typeface="+mn-cs"/>
        </a:defRPr>
      </a:lvl4pPr>
      <a:lvl5pPr marL="1815028" algn="l" defTabSz="907518" rtl="0" eaLnBrk="1" latinLnBrk="0" hangingPunct="1">
        <a:defRPr sz="1900" kern="1200">
          <a:solidFill>
            <a:schemeClr val="tx1"/>
          </a:solidFill>
          <a:latin typeface="+mn-lt"/>
          <a:ea typeface="+mn-ea"/>
          <a:cs typeface="+mn-cs"/>
        </a:defRPr>
      </a:lvl5pPr>
      <a:lvl6pPr marL="2268774" algn="l" defTabSz="907518" rtl="0" eaLnBrk="1" latinLnBrk="0" hangingPunct="1">
        <a:defRPr sz="1900" kern="1200">
          <a:solidFill>
            <a:schemeClr val="tx1"/>
          </a:solidFill>
          <a:latin typeface="+mn-lt"/>
          <a:ea typeface="+mn-ea"/>
          <a:cs typeface="+mn-cs"/>
        </a:defRPr>
      </a:lvl6pPr>
      <a:lvl7pPr marL="2722523" algn="l" defTabSz="907518" rtl="0" eaLnBrk="1" latinLnBrk="0" hangingPunct="1">
        <a:defRPr sz="1900" kern="1200">
          <a:solidFill>
            <a:schemeClr val="tx1"/>
          </a:solidFill>
          <a:latin typeface="+mn-lt"/>
          <a:ea typeface="+mn-ea"/>
          <a:cs typeface="+mn-cs"/>
        </a:defRPr>
      </a:lvl7pPr>
      <a:lvl8pPr marL="3176275" algn="l" defTabSz="907518" rtl="0" eaLnBrk="1" latinLnBrk="0" hangingPunct="1">
        <a:defRPr sz="1900" kern="1200">
          <a:solidFill>
            <a:schemeClr val="tx1"/>
          </a:solidFill>
          <a:latin typeface="+mn-lt"/>
          <a:ea typeface="+mn-ea"/>
          <a:cs typeface="+mn-cs"/>
        </a:defRPr>
      </a:lvl8pPr>
      <a:lvl9pPr marL="3630031" algn="l" defTabSz="907518"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4179" tIns="133464" rIns="324179" bIns="133464" numCol="1" anchor="ctr" anchorCtr="0" compatLnSpc="1">
            <a:prstTxWarp prst="textNoShape">
              <a:avLst/>
            </a:prstTxWarp>
            <a:noAutofit/>
          </a:bodyPr>
          <a:lstStyle/>
          <a:p>
            <a:pPr lvl="0"/>
            <a:r>
              <a:rPr lang="en-US" dirty="0"/>
              <a:t>Click to edit Master title style</a:t>
            </a:r>
          </a:p>
        </p:txBody>
      </p:sp>
      <p:sp>
        <p:nvSpPr>
          <p:cNvPr id="4099" name="Rectangle 3"/>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239" tIns="190685" rIns="343239" bIns="19068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4100" name="TextBox 1"/>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685" tIns="95368" rIns="190685" bIns="95368">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latin typeface="Arial" pitchFamily="34" charset="0"/>
              </a:rPr>
              <a:t>*</a:t>
            </a:r>
          </a:p>
        </p:txBody>
      </p:sp>
    </p:spTree>
  </p:cSld>
  <p:clrMap bg1="lt1" tx1="dk1" bg2="lt2" tx2="dk2" accent1="accent1" accent2="accent2" accent3="accent3" accent4="accent4" accent5="accent5" accent6="accent6" hlink="hlink" folHlink="folHlink"/>
  <p:sldLayoutIdLst>
    <p:sldLayoutId id="2147484738" r:id="rId1"/>
    <p:sldLayoutId id="2147484739" r:id="rId2"/>
    <p:sldLayoutId id="2147484740" r:id="rId3"/>
    <p:sldLayoutId id="2147484741" r:id="rId4"/>
    <p:sldLayoutId id="2147484742" r:id="rId5"/>
    <p:sldLayoutId id="2147484743" r:id="rId6"/>
    <p:sldLayoutId id="2147484744" r:id="rId7"/>
    <p:sldLayoutId id="2147484824" r:id="rId8"/>
  </p:sldLayoutIdLst>
  <p:hf sldNum="0" hdr="0" dt="0"/>
  <p:txStyles>
    <p:titleStyle>
      <a:lvl1pPr marL="1135063" indent="-113506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5063" indent="-1135063" algn="l" rtl="0" eaLnBrk="0" fontAlgn="base" hangingPunct="0">
        <a:lnSpc>
          <a:spcPct val="95000"/>
        </a:lnSpc>
        <a:spcBef>
          <a:spcPct val="0"/>
        </a:spcBef>
        <a:spcAft>
          <a:spcPct val="0"/>
        </a:spcAft>
        <a:defRPr sz="2900" b="1">
          <a:solidFill>
            <a:schemeClr val="bg2"/>
          </a:solidFill>
          <a:latin typeface="Arial" charset="0"/>
        </a:defRPr>
      </a:lvl2pPr>
      <a:lvl3pPr marL="1135063" indent="-1135063" algn="l" rtl="0" eaLnBrk="0" fontAlgn="base" hangingPunct="0">
        <a:lnSpc>
          <a:spcPct val="95000"/>
        </a:lnSpc>
        <a:spcBef>
          <a:spcPct val="0"/>
        </a:spcBef>
        <a:spcAft>
          <a:spcPct val="0"/>
        </a:spcAft>
        <a:defRPr sz="2900" b="1">
          <a:solidFill>
            <a:schemeClr val="bg2"/>
          </a:solidFill>
          <a:latin typeface="Arial" charset="0"/>
        </a:defRPr>
      </a:lvl3pPr>
      <a:lvl4pPr marL="1135063" indent="-1135063" algn="l" rtl="0" eaLnBrk="0" fontAlgn="base" hangingPunct="0">
        <a:lnSpc>
          <a:spcPct val="95000"/>
        </a:lnSpc>
        <a:spcBef>
          <a:spcPct val="0"/>
        </a:spcBef>
        <a:spcAft>
          <a:spcPct val="0"/>
        </a:spcAft>
        <a:defRPr sz="2900" b="1">
          <a:solidFill>
            <a:schemeClr val="bg2"/>
          </a:solidFill>
          <a:latin typeface="Arial" charset="0"/>
        </a:defRPr>
      </a:lvl4pPr>
      <a:lvl5pPr marL="1135063" indent="-1135063" algn="l" rtl="0" eaLnBrk="0" fontAlgn="base" hangingPunct="0">
        <a:lnSpc>
          <a:spcPct val="95000"/>
        </a:lnSpc>
        <a:spcBef>
          <a:spcPct val="0"/>
        </a:spcBef>
        <a:spcAft>
          <a:spcPct val="0"/>
        </a:spcAft>
        <a:defRPr sz="2900" b="1">
          <a:solidFill>
            <a:schemeClr val="bg2"/>
          </a:solidFill>
          <a:latin typeface="Arial" charset="0"/>
        </a:defRPr>
      </a:lvl5pPr>
      <a:lvl6pPr marL="453548" algn="l" rtl="0" eaLnBrk="1" fontAlgn="base" hangingPunct="1">
        <a:spcBef>
          <a:spcPct val="0"/>
        </a:spcBef>
        <a:spcAft>
          <a:spcPct val="0"/>
        </a:spcAft>
        <a:defRPr sz="3200" b="1">
          <a:solidFill>
            <a:srgbClr val="2877C4"/>
          </a:solidFill>
          <a:latin typeface="Arial" charset="0"/>
        </a:defRPr>
      </a:lvl6pPr>
      <a:lvl7pPr marL="907102" algn="l" rtl="0" eaLnBrk="1" fontAlgn="base" hangingPunct="1">
        <a:spcBef>
          <a:spcPct val="0"/>
        </a:spcBef>
        <a:spcAft>
          <a:spcPct val="0"/>
        </a:spcAft>
        <a:defRPr sz="3200" b="1">
          <a:solidFill>
            <a:srgbClr val="2877C4"/>
          </a:solidFill>
          <a:latin typeface="Arial" charset="0"/>
        </a:defRPr>
      </a:lvl7pPr>
      <a:lvl8pPr marL="1360642" algn="l" rtl="0" eaLnBrk="1" fontAlgn="base" hangingPunct="1">
        <a:spcBef>
          <a:spcPct val="0"/>
        </a:spcBef>
        <a:spcAft>
          <a:spcPct val="0"/>
        </a:spcAft>
        <a:defRPr sz="3200" b="1">
          <a:solidFill>
            <a:srgbClr val="2877C4"/>
          </a:solidFill>
          <a:latin typeface="Arial" charset="0"/>
        </a:defRPr>
      </a:lvl8pPr>
      <a:lvl9pPr marL="1814196"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anose="020B0604020202020204" pitchFamily="34" charset="-128"/>
        <a:defRPr sz="1700">
          <a:solidFill>
            <a:srgbClr val="000000"/>
          </a:solidFill>
          <a:latin typeface="+mn-lt"/>
          <a:ea typeface="+mn-ea"/>
          <a:cs typeface="+mn-cs"/>
        </a:defRPr>
      </a:lvl1pPr>
      <a:lvl2pPr marL="234950" indent="-234950"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3538" indent="-363538"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81138" indent="-231775"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38350" indent="-223838" algn="l" rtl="0" eaLnBrk="0" fontAlgn="base" hangingPunct="0">
        <a:lnSpc>
          <a:spcPct val="115000"/>
        </a:lnSpc>
        <a:spcBef>
          <a:spcPct val="20000"/>
        </a:spcBef>
        <a:spcAft>
          <a:spcPct val="0"/>
        </a:spcAft>
        <a:buChar char="»"/>
        <a:defRPr sz="2100">
          <a:solidFill>
            <a:srgbClr val="000000"/>
          </a:solidFill>
          <a:latin typeface="+mn-lt"/>
        </a:defRPr>
      </a:lvl5pPr>
      <a:lvl6pPr marL="2492923" indent="-225187" algn="l" rtl="0" eaLnBrk="1" fontAlgn="base" hangingPunct="1">
        <a:lnSpc>
          <a:spcPct val="115000"/>
        </a:lnSpc>
        <a:spcBef>
          <a:spcPct val="20000"/>
        </a:spcBef>
        <a:spcAft>
          <a:spcPct val="0"/>
        </a:spcAft>
        <a:buChar char="»"/>
        <a:defRPr sz="2100">
          <a:solidFill>
            <a:srgbClr val="000000"/>
          </a:solidFill>
          <a:latin typeface="+mn-lt"/>
        </a:defRPr>
      </a:lvl6pPr>
      <a:lvl7pPr marL="2946467" indent="-225187" algn="l" rtl="0" eaLnBrk="1" fontAlgn="base" hangingPunct="1">
        <a:lnSpc>
          <a:spcPct val="115000"/>
        </a:lnSpc>
        <a:spcBef>
          <a:spcPct val="20000"/>
        </a:spcBef>
        <a:spcAft>
          <a:spcPct val="0"/>
        </a:spcAft>
        <a:buChar char="»"/>
        <a:defRPr sz="2100">
          <a:solidFill>
            <a:srgbClr val="000000"/>
          </a:solidFill>
          <a:latin typeface="+mn-lt"/>
        </a:defRPr>
      </a:lvl7pPr>
      <a:lvl8pPr marL="3400017" indent="-225187" algn="l" rtl="0" eaLnBrk="1" fontAlgn="base" hangingPunct="1">
        <a:lnSpc>
          <a:spcPct val="115000"/>
        </a:lnSpc>
        <a:spcBef>
          <a:spcPct val="20000"/>
        </a:spcBef>
        <a:spcAft>
          <a:spcPct val="0"/>
        </a:spcAft>
        <a:buChar char="»"/>
        <a:defRPr sz="2100">
          <a:solidFill>
            <a:srgbClr val="000000"/>
          </a:solidFill>
          <a:latin typeface="+mn-lt"/>
        </a:defRPr>
      </a:lvl8pPr>
      <a:lvl9pPr marL="3853558" indent="-22518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7102" rtl="0" eaLnBrk="1" latinLnBrk="0" hangingPunct="1">
        <a:defRPr sz="1900" kern="1200">
          <a:solidFill>
            <a:schemeClr val="tx1"/>
          </a:solidFill>
          <a:latin typeface="+mn-lt"/>
          <a:ea typeface="+mn-ea"/>
          <a:cs typeface="+mn-cs"/>
        </a:defRPr>
      </a:lvl1pPr>
      <a:lvl2pPr marL="453548" algn="l" defTabSz="907102" rtl="0" eaLnBrk="1" latinLnBrk="0" hangingPunct="1">
        <a:defRPr sz="1900" kern="1200">
          <a:solidFill>
            <a:schemeClr val="tx1"/>
          </a:solidFill>
          <a:latin typeface="+mn-lt"/>
          <a:ea typeface="+mn-ea"/>
          <a:cs typeface="+mn-cs"/>
        </a:defRPr>
      </a:lvl2pPr>
      <a:lvl3pPr marL="907102" algn="l" defTabSz="907102" rtl="0" eaLnBrk="1" latinLnBrk="0" hangingPunct="1">
        <a:defRPr sz="1900" kern="1200">
          <a:solidFill>
            <a:schemeClr val="tx1"/>
          </a:solidFill>
          <a:latin typeface="+mn-lt"/>
          <a:ea typeface="+mn-ea"/>
          <a:cs typeface="+mn-cs"/>
        </a:defRPr>
      </a:lvl3pPr>
      <a:lvl4pPr marL="1360642" algn="l" defTabSz="907102" rtl="0" eaLnBrk="1" latinLnBrk="0" hangingPunct="1">
        <a:defRPr sz="1900" kern="1200">
          <a:solidFill>
            <a:schemeClr val="tx1"/>
          </a:solidFill>
          <a:latin typeface="+mn-lt"/>
          <a:ea typeface="+mn-ea"/>
          <a:cs typeface="+mn-cs"/>
        </a:defRPr>
      </a:lvl4pPr>
      <a:lvl5pPr marL="1814196" algn="l" defTabSz="907102" rtl="0" eaLnBrk="1" latinLnBrk="0" hangingPunct="1">
        <a:defRPr sz="1900" kern="1200">
          <a:solidFill>
            <a:schemeClr val="tx1"/>
          </a:solidFill>
          <a:latin typeface="+mn-lt"/>
          <a:ea typeface="+mn-ea"/>
          <a:cs typeface="+mn-cs"/>
        </a:defRPr>
      </a:lvl5pPr>
      <a:lvl6pPr marL="2267736" algn="l" defTabSz="907102" rtl="0" eaLnBrk="1" latinLnBrk="0" hangingPunct="1">
        <a:defRPr sz="1900" kern="1200">
          <a:solidFill>
            <a:schemeClr val="tx1"/>
          </a:solidFill>
          <a:latin typeface="+mn-lt"/>
          <a:ea typeface="+mn-ea"/>
          <a:cs typeface="+mn-cs"/>
        </a:defRPr>
      </a:lvl6pPr>
      <a:lvl7pPr marL="2721275" algn="l" defTabSz="907102" rtl="0" eaLnBrk="1" latinLnBrk="0" hangingPunct="1">
        <a:defRPr sz="1900" kern="1200">
          <a:solidFill>
            <a:schemeClr val="tx1"/>
          </a:solidFill>
          <a:latin typeface="+mn-lt"/>
          <a:ea typeface="+mn-ea"/>
          <a:cs typeface="+mn-cs"/>
        </a:defRPr>
      </a:lvl7pPr>
      <a:lvl8pPr marL="3174817" algn="l" defTabSz="907102" rtl="0" eaLnBrk="1" latinLnBrk="0" hangingPunct="1">
        <a:defRPr sz="1900" kern="1200">
          <a:solidFill>
            <a:schemeClr val="tx1"/>
          </a:solidFill>
          <a:latin typeface="+mn-lt"/>
          <a:ea typeface="+mn-ea"/>
          <a:cs typeface="+mn-cs"/>
        </a:defRPr>
      </a:lvl8pPr>
      <a:lvl9pPr marL="3628367" algn="l" defTabSz="907102"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4401" tIns="133558" rIns="324401" bIns="133558" numCol="1" anchor="ctr" anchorCtr="0" compatLnSpc="1">
            <a:prstTxWarp prst="textNoShape">
              <a:avLst/>
            </a:prstTxWarp>
            <a:noAutofit/>
          </a:bodyPr>
          <a:lstStyle/>
          <a:p>
            <a:pPr lvl="0"/>
            <a:r>
              <a:rPr lang="en-US" dirty="0"/>
              <a:t>Click to edit Master title style</a:t>
            </a:r>
          </a:p>
        </p:txBody>
      </p:sp>
      <p:sp>
        <p:nvSpPr>
          <p:cNvPr id="5123" name="Rectangle 3"/>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474" tIns="190818" rIns="343474" bIns="1908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124" name="TextBox 1"/>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818" tIns="95431" rIns="190818" bIns="95431">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latin typeface="Arial" pitchFamily="34" charset="0"/>
              </a:rPr>
              <a:t>*</a:t>
            </a:r>
          </a:p>
        </p:txBody>
      </p:sp>
    </p:spTree>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825" r:id="rId8"/>
  </p:sldLayoutIdLst>
  <p:hf sldNum="0" hdr="0" dt="0"/>
  <p:txStyles>
    <p:titleStyle>
      <a:lvl1pPr marL="1135063" indent="-113506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5063" indent="-1135063" algn="l" rtl="0" eaLnBrk="0" fontAlgn="base" hangingPunct="0">
        <a:lnSpc>
          <a:spcPct val="95000"/>
        </a:lnSpc>
        <a:spcBef>
          <a:spcPct val="0"/>
        </a:spcBef>
        <a:spcAft>
          <a:spcPct val="0"/>
        </a:spcAft>
        <a:defRPr sz="2900" b="1">
          <a:solidFill>
            <a:schemeClr val="bg2"/>
          </a:solidFill>
          <a:latin typeface="Arial" charset="0"/>
        </a:defRPr>
      </a:lvl2pPr>
      <a:lvl3pPr marL="1135063" indent="-1135063" algn="l" rtl="0" eaLnBrk="0" fontAlgn="base" hangingPunct="0">
        <a:lnSpc>
          <a:spcPct val="95000"/>
        </a:lnSpc>
        <a:spcBef>
          <a:spcPct val="0"/>
        </a:spcBef>
        <a:spcAft>
          <a:spcPct val="0"/>
        </a:spcAft>
        <a:defRPr sz="2900" b="1">
          <a:solidFill>
            <a:schemeClr val="bg2"/>
          </a:solidFill>
          <a:latin typeface="Arial" charset="0"/>
        </a:defRPr>
      </a:lvl3pPr>
      <a:lvl4pPr marL="1135063" indent="-1135063" algn="l" rtl="0" eaLnBrk="0" fontAlgn="base" hangingPunct="0">
        <a:lnSpc>
          <a:spcPct val="95000"/>
        </a:lnSpc>
        <a:spcBef>
          <a:spcPct val="0"/>
        </a:spcBef>
        <a:spcAft>
          <a:spcPct val="0"/>
        </a:spcAft>
        <a:defRPr sz="2900" b="1">
          <a:solidFill>
            <a:schemeClr val="bg2"/>
          </a:solidFill>
          <a:latin typeface="Arial" charset="0"/>
        </a:defRPr>
      </a:lvl4pPr>
      <a:lvl5pPr marL="1135063" indent="-1135063" algn="l" rtl="0" eaLnBrk="0" fontAlgn="base" hangingPunct="0">
        <a:lnSpc>
          <a:spcPct val="95000"/>
        </a:lnSpc>
        <a:spcBef>
          <a:spcPct val="0"/>
        </a:spcBef>
        <a:spcAft>
          <a:spcPct val="0"/>
        </a:spcAft>
        <a:defRPr sz="2900" b="1">
          <a:solidFill>
            <a:schemeClr val="bg2"/>
          </a:solidFill>
          <a:latin typeface="Arial" charset="0"/>
        </a:defRPr>
      </a:lvl5pPr>
      <a:lvl6pPr marL="453859" algn="l" rtl="0" eaLnBrk="1" fontAlgn="base" hangingPunct="1">
        <a:spcBef>
          <a:spcPct val="0"/>
        </a:spcBef>
        <a:spcAft>
          <a:spcPct val="0"/>
        </a:spcAft>
        <a:defRPr sz="3200" b="1">
          <a:solidFill>
            <a:srgbClr val="2877C4"/>
          </a:solidFill>
          <a:latin typeface="Arial" charset="0"/>
        </a:defRPr>
      </a:lvl6pPr>
      <a:lvl7pPr marL="907726" algn="l" rtl="0" eaLnBrk="1" fontAlgn="base" hangingPunct="1">
        <a:spcBef>
          <a:spcPct val="0"/>
        </a:spcBef>
        <a:spcAft>
          <a:spcPct val="0"/>
        </a:spcAft>
        <a:defRPr sz="3200" b="1">
          <a:solidFill>
            <a:srgbClr val="2877C4"/>
          </a:solidFill>
          <a:latin typeface="Arial" charset="0"/>
        </a:defRPr>
      </a:lvl7pPr>
      <a:lvl8pPr marL="1361575" algn="l" rtl="0" eaLnBrk="1" fontAlgn="base" hangingPunct="1">
        <a:spcBef>
          <a:spcPct val="0"/>
        </a:spcBef>
        <a:spcAft>
          <a:spcPct val="0"/>
        </a:spcAft>
        <a:defRPr sz="3200" b="1">
          <a:solidFill>
            <a:srgbClr val="2877C4"/>
          </a:solidFill>
          <a:latin typeface="Arial" charset="0"/>
        </a:defRPr>
      </a:lvl8pPr>
      <a:lvl9pPr marL="181544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anose="020B0604020202020204" pitchFamily="34" charset="-128"/>
        <a:defRPr sz="1700">
          <a:solidFill>
            <a:srgbClr val="000000"/>
          </a:solidFill>
          <a:latin typeface="+mn-lt"/>
          <a:ea typeface="+mn-ea"/>
          <a:cs typeface="+mn-cs"/>
        </a:defRPr>
      </a:lvl1pPr>
      <a:lvl2pPr marL="234950" indent="-234950"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3538" indent="-363538"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82725" indent="-231775"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39938" indent="-223838" algn="l" rtl="0" eaLnBrk="0" fontAlgn="base" hangingPunct="0">
        <a:lnSpc>
          <a:spcPct val="115000"/>
        </a:lnSpc>
        <a:spcBef>
          <a:spcPct val="20000"/>
        </a:spcBef>
        <a:spcAft>
          <a:spcPct val="0"/>
        </a:spcAft>
        <a:buChar char="»"/>
        <a:defRPr sz="2100">
          <a:solidFill>
            <a:srgbClr val="000000"/>
          </a:solidFill>
          <a:latin typeface="+mn-lt"/>
        </a:defRPr>
      </a:lvl5pPr>
      <a:lvl6pPr marL="2494637" indent="-225342" algn="l" rtl="0" eaLnBrk="1" fontAlgn="base" hangingPunct="1">
        <a:lnSpc>
          <a:spcPct val="115000"/>
        </a:lnSpc>
        <a:spcBef>
          <a:spcPct val="20000"/>
        </a:spcBef>
        <a:spcAft>
          <a:spcPct val="0"/>
        </a:spcAft>
        <a:buChar char="»"/>
        <a:defRPr sz="2100">
          <a:solidFill>
            <a:srgbClr val="000000"/>
          </a:solidFill>
          <a:latin typeface="+mn-lt"/>
        </a:defRPr>
      </a:lvl6pPr>
      <a:lvl7pPr marL="2948496" indent="-225342" algn="l" rtl="0" eaLnBrk="1" fontAlgn="base" hangingPunct="1">
        <a:lnSpc>
          <a:spcPct val="115000"/>
        </a:lnSpc>
        <a:spcBef>
          <a:spcPct val="20000"/>
        </a:spcBef>
        <a:spcAft>
          <a:spcPct val="0"/>
        </a:spcAft>
        <a:buChar char="»"/>
        <a:defRPr sz="2100">
          <a:solidFill>
            <a:srgbClr val="000000"/>
          </a:solidFill>
          <a:latin typeface="+mn-lt"/>
        </a:defRPr>
      </a:lvl7pPr>
      <a:lvl8pPr marL="3402355" indent="-225342" algn="l" rtl="0" eaLnBrk="1" fontAlgn="base" hangingPunct="1">
        <a:lnSpc>
          <a:spcPct val="115000"/>
        </a:lnSpc>
        <a:spcBef>
          <a:spcPct val="20000"/>
        </a:spcBef>
        <a:spcAft>
          <a:spcPct val="0"/>
        </a:spcAft>
        <a:buChar char="»"/>
        <a:defRPr sz="2100">
          <a:solidFill>
            <a:srgbClr val="000000"/>
          </a:solidFill>
          <a:latin typeface="+mn-lt"/>
        </a:defRPr>
      </a:lvl8pPr>
      <a:lvl9pPr marL="3856212" indent="-22534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7726" rtl="0" eaLnBrk="1" latinLnBrk="0" hangingPunct="1">
        <a:defRPr sz="1900" kern="1200">
          <a:solidFill>
            <a:schemeClr val="tx1"/>
          </a:solidFill>
          <a:latin typeface="+mn-lt"/>
          <a:ea typeface="+mn-ea"/>
          <a:cs typeface="+mn-cs"/>
        </a:defRPr>
      </a:lvl1pPr>
      <a:lvl2pPr marL="453859" algn="l" defTabSz="907726" rtl="0" eaLnBrk="1" latinLnBrk="0" hangingPunct="1">
        <a:defRPr sz="1900" kern="1200">
          <a:solidFill>
            <a:schemeClr val="tx1"/>
          </a:solidFill>
          <a:latin typeface="+mn-lt"/>
          <a:ea typeface="+mn-ea"/>
          <a:cs typeface="+mn-cs"/>
        </a:defRPr>
      </a:lvl2pPr>
      <a:lvl3pPr marL="907726" algn="l" defTabSz="907726" rtl="0" eaLnBrk="1" latinLnBrk="0" hangingPunct="1">
        <a:defRPr sz="1900" kern="1200">
          <a:solidFill>
            <a:schemeClr val="tx1"/>
          </a:solidFill>
          <a:latin typeface="+mn-lt"/>
          <a:ea typeface="+mn-ea"/>
          <a:cs typeface="+mn-cs"/>
        </a:defRPr>
      </a:lvl3pPr>
      <a:lvl4pPr marL="1361575" algn="l" defTabSz="907726" rtl="0" eaLnBrk="1" latinLnBrk="0" hangingPunct="1">
        <a:defRPr sz="1900" kern="1200">
          <a:solidFill>
            <a:schemeClr val="tx1"/>
          </a:solidFill>
          <a:latin typeface="+mn-lt"/>
          <a:ea typeface="+mn-ea"/>
          <a:cs typeface="+mn-cs"/>
        </a:defRPr>
      </a:lvl4pPr>
      <a:lvl5pPr marL="1815444" algn="l" defTabSz="907726" rtl="0" eaLnBrk="1" latinLnBrk="0" hangingPunct="1">
        <a:defRPr sz="1900" kern="1200">
          <a:solidFill>
            <a:schemeClr val="tx1"/>
          </a:solidFill>
          <a:latin typeface="+mn-lt"/>
          <a:ea typeface="+mn-ea"/>
          <a:cs typeface="+mn-cs"/>
        </a:defRPr>
      </a:lvl5pPr>
      <a:lvl6pPr marL="2269295" algn="l" defTabSz="907726" rtl="0" eaLnBrk="1" latinLnBrk="0" hangingPunct="1">
        <a:defRPr sz="1900" kern="1200">
          <a:solidFill>
            <a:schemeClr val="tx1"/>
          </a:solidFill>
          <a:latin typeface="+mn-lt"/>
          <a:ea typeface="+mn-ea"/>
          <a:cs typeface="+mn-cs"/>
        </a:defRPr>
      </a:lvl6pPr>
      <a:lvl7pPr marL="2723147" algn="l" defTabSz="907726" rtl="0" eaLnBrk="1" latinLnBrk="0" hangingPunct="1">
        <a:defRPr sz="1900" kern="1200">
          <a:solidFill>
            <a:schemeClr val="tx1"/>
          </a:solidFill>
          <a:latin typeface="+mn-lt"/>
          <a:ea typeface="+mn-ea"/>
          <a:cs typeface="+mn-cs"/>
        </a:defRPr>
      </a:lvl7pPr>
      <a:lvl8pPr marL="3177004" algn="l" defTabSz="907726" rtl="0" eaLnBrk="1" latinLnBrk="0" hangingPunct="1">
        <a:defRPr sz="1900" kern="1200">
          <a:solidFill>
            <a:schemeClr val="tx1"/>
          </a:solidFill>
          <a:latin typeface="+mn-lt"/>
          <a:ea typeface="+mn-ea"/>
          <a:cs typeface="+mn-cs"/>
        </a:defRPr>
      </a:lvl8pPr>
      <a:lvl9pPr marL="3630863" algn="l" defTabSz="907726"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4698" tIns="133682" rIns="324698" bIns="133682" numCol="1" anchor="ctr" anchorCtr="0" compatLnSpc="1">
            <a:prstTxWarp prst="textNoShape">
              <a:avLst/>
            </a:prstTxWarp>
            <a:noAutofit/>
          </a:bodyPr>
          <a:lstStyle/>
          <a:p>
            <a:pPr lvl="0"/>
            <a:r>
              <a:rPr lang="en-US" dirty="0"/>
              <a:t>Click to edit Master title style</a:t>
            </a:r>
          </a:p>
        </p:txBody>
      </p:sp>
      <p:sp>
        <p:nvSpPr>
          <p:cNvPr id="6147" name="Rectangle 3"/>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790" tIns="190994" rIns="343790" bIns="19099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6148" name="TextBox 1"/>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994" tIns="95515" rIns="190994" bIns="95515">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latin typeface="Arial" pitchFamily="34" charset="0"/>
              </a:rPr>
              <a:t>*</a:t>
            </a:r>
          </a:p>
        </p:txBody>
      </p:sp>
    </p:spTree>
  </p:cSld>
  <p:clrMap bg1="lt1" tx1="dk1" bg2="lt2" tx2="dk2" accent1="accent1" accent2="accent2" accent3="accent3" accent4="accent4" accent5="accent5" accent6="accent6" hlink="hlink" folHlink="folHlink"/>
  <p:sldLayoutIdLst>
    <p:sldLayoutId id="2147484752" r:id="rId1"/>
    <p:sldLayoutId id="2147484753" r:id="rId2"/>
    <p:sldLayoutId id="2147484754" r:id="rId3"/>
    <p:sldLayoutId id="2147484755" r:id="rId4"/>
    <p:sldLayoutId id="2147484756" r:id="rId5"/>
    <p:sldLayoutId id="2147484757" r:id="rId6"/>
    <p:sldLayoutId id="2147484758" r:id="rId7"/>
    <p:sldLayoutId id="2147484826" r:id="rId8"/>
  </p:sldLayoutIdLst>
  <p:hf sldNum="0" hdr="0" dt="0"/>
  <p:txStyles>
    <p:titleStyle>
      <a:lvl1pPr marL="1136650" indent="-1136650"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6650" indent="-1136650" algn="l" rtl="0" eaLnBrk="0" fontAlgn="base" hangingPunct="0">
        <a:lnSpc>
          <a:spcPct val="95000"/>
        </a:lnSpc>
        <a:spcBef>
          <a:spcPct val="0"/>
        </a:spcBef>
        <a:spcAft>
          <a:spcPct val="0"/>
        </a:spcAft>
        <a:defRPr sz="2900" b="1">
          <a:solidFill>
            <a:schemeClr val="bg2"/>
          </a:solidFill>
          <a:latin typeface="Arial" charset="0"/>
        </a:defRPr>
      </a:lvl2pPr>
      <a:lvl3pPr marL="1136650" indent="-1136650" algn="l" rtl="0" eaLnBrk="0" fontAlgn="base" hangingPunct="0">
        <a:lnSpc>
          <a:spcPct val="95000"/>
        </a:lnSpc>
        <a:spcBef>
          <a:spcPct val="0"/>
        </a:spcBef>
        <a:spcAft>
          <a:spcPct val="0"/>
        </a:spcAft>
        <a:defRPr sz="2900" b="1">
          <a:solidFill>
            <a:schemeClr val="bg2"/>
          </a:solidFill>
          <a:latin typeface="Arial" charset="0"/>
        </a:defRPr>
      </a:lvl3pPr>
      <a:lvl4pPr marL="1136650" indent="-1136650" algn="l" rtl="0" eaLnBrk="0" fontAlgn="base" hangingPunct="0">
        <a:lnSpc>
          <a:spcPct val="95000"/>
        </a:lnSpc>
        <a:spcBef>
          <a:spcPct val="0"/>
        </a:spcBef>
        <a:spcAft>
          <a:spcPct val="0"/>
        </a:spcAft>
        <a:defRPr sz="2900" b="1">
          <a:solidFill>
            <a:schemeClr val="bg2"/>
          </a:solidFill>
          <a:latin typeface="Arial" charset="0"/>
        </a:defRPr>
      </a:lvl4pPr>
      <a:lvl5pPr marL="1136650" indent="-1136650" algn="l" rtl="0" eaLnBrk="0" fontAlgn="base" hangingPunct="0">
        <a:lnSpc>
          <a:spcPct val="95000"/>
        </a:lnSpc>
        <a:spcBef>
          <a:spcPct val="0"/>
        </a:spcBef>
        <a:spcAft>
          <a:spcPct val="0"/>
        </a:spcAft>
        <a:defRPr sz="2900" b="1">
          <a:solidFill>
            <a:schemeClr val="bg2"/>
          </a:solidFill>
          <a:latin typeface="Arial" charset="0"/>
        </a:defRPr>
      </a:lvl5pPr>
      <a:lvl6pPr marL="454273" algn="l" rtl="0" eaLnBrk="1" fontAlgn="base" hangingPunct="1">
        <a:spcBef>
          <a:spcPct val="0"/>
        </a:spcBef>
        <a:spcAft>
          <a:spcPct val="0"/>
        </a:spcAft>
        <a:defRPr sz="3200" b="1">
          <a:solidFill>
            <a:srgbClr val="2877C4"/>
          </a:solidFill>
          <a:latin typeface="Arial" charset="0"/>
        </a:defRPr>
      </a:lvl6pPr>
      <a:lvl7pPr marL="908558" algn="l" rtl="0" eaLnBrk="1" fontAlgn="base" hangingPunct="1">
        <a:spcBef>
          <a:spcPct val="0"/>
        </a:spcBef>
        <a:spcAft>
          <a:spcPct val="0"/>
        </a:spcAft>
        <a:defRPr sz="3200" b="1">
          <a:solidFill>
            <a:srgbClr val="2877C4"/>
          </a:solidFill>
          <a:latin typeface="Arial" charset="0"/>
        </a:defRPr>
      </a:lvl7pPr>
      <a:lvl8pPr marL="1362827" algn="l" rtl="0" eaLnBrk="1" fontAlgn="base" hangingPunct="1">
        <a:spcBef>
          <a:spcPct val="0"/>
        </a:spcBef>
        <a:spcAft>
          <a:spcPct val="0"/>
        </a:spcAft>
        <a:defRPr sz="3200" b="1">
          <a:solidFill>
            <a:srgbClr val="2877C4"/>
          </a:solidFill>
          <a:latin typeface="Arial" charset="0"/>
        </a:defRPr>
      </a:lvl8pPr>
      <a:lvl9pPr marL="181710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anose="020B0604020202020204" pitchFamily="34" charset="-128"/>
        <a:defRPr sz="1700">
          <a:solidFill>
            <a:srgbClr val="000000"/>
          </a:solidFill>
          <a:latin typeface="+mn-lt"/>
          <a:ea typeface="+mn-ea"/>
          <a:cs typeface="+mn-cs"/>
        </a:defRPr>
      </a:lvl1pPr>
      <a:lvl2pPr marL="234950" indent="-234950"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3538" indent="-363538"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82725"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41525" indent="-225425" algn="l" rtl="0" eaLnBrk="0" fontAlgn="base" hangingPunct="0">
        <a:lnSpc>
          <a:spcPct val="115000"/>
        </a:lnSpc>
        <a:spcBef>
          <a:spcPct val="20000"/>
        </a:spcBef>
        <a:spcAft>
          <a:spcPct val="0"/>
        </a:spcAft>
        <a:buChar char="»"/>
        <a:defRPr sz="2100">
          <a:solidFill>
            <a:srgbClr val="000000"/>
          </a:solidFill>
          <a:latin typeface="+mn-lt"/>
        </a:defRPr>
      </a:lvl5pPr>
      <a:lvl6pPr marL="2496927" indent="-225550" algn="l" rtl="0" eaLnBrk="1" fontAlgn="base" hangingPunct="1">
        <a:lnSpc>
          <a:spcPct val="115000"/>
        </a:lnSpc>
        <a:spcBef>
          <a:spcPct val="20000"/>
        </a:spcBef>
        <a:spcAft>
          <a:spcPct val="0"/>
        </a:spcAft>
        <a:buChar char="»"/>
        <a:defRPr sz="2100">
          <a:solidFill>
            <a:srgbClr val="000000"/>
          </a:solidFill>
          <a:latin typeface="+mn-lt"/>
        </a:defRPr>
      </a:lvl6pPr>
      <a:lvl7pPr marL="2951202" indent="-225550" algn="l" rtl="0" eaLnBrk="1" fontAlgn="base" hangingPunct="1">
        <a:lnSpc>
          <a:spcPct val="115000"/>
        </a:lnSpc>
        <a:spcBef>
          <a:spcPct val="20000"/>
        </a:spcBef>
        <a:spcAft>
          <a:spcPct val="0"/>
        </a:spcAft>
        <a:buChar char="»"/>
        <a:defRPr sz="2100">
          <a:solidFill>
            <a:srgbClr val="000000"/>
          </a:solidFill>
          <a:latin typeface="+mn-lt"/>
        </a:defRPr>
      </a:lvl7pPr>
      <a:lvl8pPr marL="3405477" indent="-225550" algn="l" rtl="0" eaLnBrk="1" fontAlgn="base" hangingPunct="1">
        <a:lnSpc>
          <a:spcPct val="115000"/>
        </a:lnSpc>
        <a:spcBef>
          <a:spcPct val="20000"/>
        </a:spcBef>
        <a:spcAft>
          <a:spcPct val="0"/>
        </a:spcAft>
        <a:buChar char="»"/>
        <a:defRPr sz="2100">
          <a:solidFill>
            <a:srgbClr val="000000"/>
          </a:solidFill>
          <a:latin typeface="+mn-lt"/>
        </a:defRPr>
      </a:lvl8pPr>
      <a:lvl9pPr marL="3859749" indent="-22555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8558" rtl="0" eaLnBrk="1" latinLnBrk="0" hangingPunct="1">
        <a:defRPr sz="1900" kern="1200">
          <a:solidFill>
            <a:schemeClr val="tx1"/>
          </a:solidFill>
          <a:latin typeface="+mn-lt"/>
          <a:ea typeface="+mn-ea"/>
          <a:cs typeface="+mn-cs"/>
        </a:defRPr>
      </a:lvl1pPr>
      <a:lvl2pPr marL="454273" algn="l" defTabSz="908558" rtl="0" eaLnBrk="1" latinLnBrk="0" hangingPunct="1">
        <a:defRPr sz="1900" kern="1200">
          <a:solidFill>
            <a:schemeClr val="tx1"/>
          </a:solidFill>
          <a:latin typeface="+mn-lt"/>
          <a:ea typeface="+mn-ea"/>
          <a:cs typeface="+mn-cs"/>
        </a:defRPr>
      </a:lvl2pPr>
      <a:lvl3pPr marL="908558" algn="l" defTabSz="908558" rtl="0" eaLnBrk="1" latinLnBrk="0" hangingPunct="1">
        <a:defRPr sz="1900" kern="1200">
          <a:solidFill>
            <a:schemeClr val="tx1"/>
          </a:solidFill>
          <a:latin typeface="+mn-lt"/>
          <a:ea typeface="+mn-ea"/>
          <a:cs typeface="+mn-cs"/>
        </a:defRPr>
      </a:lvl3pPr>
      <a:lvl4pPr marL="1362827" algn="l" defTabSz="908558" rtl="0" eaLnBrk="1" latinLnBrk="0" hangingPunct="1">
        <a:defRPr sz="1900" kern="1200">
          <a:solidFill>
            <a:schemeClr val="tx1"/>
          </a:solidFill>
          <a:latin typeface="+mn-lt"/>
          <a:ea typeface="+mn-ea"/>
          <a:cs typeface="+mn-cs"/>
        </a:defRPr>
      </a:lvl4pPr>
      <a:lvl5pPr marL="1817108" algn="l" defTabSz="908558" rtl="0" eaLnBrk="1" latinLnBrk="0" hangingPunct="1">
        <a:defRPr sz="1900" kern="1200">
          <a:solidFill>
            <a:schemeClr val="tx1"/>
          </a:solidFill>
          <a:latin typeface="+mn-lt"/>
          <a:ea typeface="+mn-ea"/>
          <a:cs typeface="+mn-cs"/>
        </a:defRPr>
      </a:lvl5pPr>
      <a:lvl6pPr marL="2271379" algn="l" defTabSz="908558" rtl="0" eaLnBrk="1" latinLnBrk="0" hangingPunct="1">
        <a:defRPr sz="1900" kern="1200">
          <a:solidFill>
            <a:schemeClr val="tx1"/>
          </a:solidFill>
          <a:latin typeface="+mn-lt"/>
          <a:ea typeface="+mn-ea"/>
          <a:cs typeface="+mn-cs"/>
        </a:defRPr>
      </a:lvl6pPr>
      <a:lvl7pPr marL="2725645" algn="l" defTabSz="908558" rtl="0" eaLnBrk="1" latinLnBrk="0" hangingPunct="1">
        <a:defRPr sz="1900" kern="1200">
          <a:solidFill>
            <a:schemeClr val="tx1"/>
          </a:solidFill>
          <a:latin typeface="+mn-lt"/>
          <a:ea typeface="+mn-ea"/>
          <a:cs typeface="+mn-cs"/>
        </a:defRPr>
      </a:lvl7pPr>
      <a:lvl8pPr marL="3179920" algn="l" defTabSz="908558" rtl="0" eaLnBrk="1" latinLnBrk="0" hangingPunct="1">
        <a:defRPr sz="1900" kern="1200">
          <a:solidFill>
            <a:schemeClr val="tx1"/>
          </a:solidFill>
          <a:latin typeface="+mn-lt"/>
          <a:ea typeface="+mn-ea"/>
          <a:cs typeface="+mn-cs"/>
        </a:defRPr>
      </a:lvl8pPr>
      <a:lvl9pPr marL="3634193" algn="l" defTabSz="908558"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5071" tIns="133838" rIns="325071" bIns="133838" numCol="1" anchor="ctr" anchorCtr="0" compatLnSpc="1">
            <a:prstTxWarp prst="textNoShape">
              <a:avLst/>
            </a:prstTxWarp>
            <a:noAutofit/>
          </a:bodyPr>
          <a:lstStyle/>
          <a:p>
            <a:pPr lvl="0"/>
            <a:r>
              <a:rPr lang="en-US" dirty="0"/>
              <a:t>Click to edit Master title style</a:t>
            </a:r>
          </a:p>
        </p:txBody>
      </p:sp>
      <p:sp>
        <p:nvSpPr>
          <p:cNvPr id="7171" name="Rectangle 3"/>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185" tIns="191215" rIns="344185" bIns="1912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7172" name="TextBox 1"/>
          <p:cNvSpPr txBox="1">
            <a:spLocks noChangeArrowheads="1"/>
          </p:cNvSpPr>
          <p:nvPr userDrawn="1"/>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215" tIns="95620" rIns="191215" bIns="9562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latin typeface="Arial" pitchFamily="34" charset="0"/>
              </a:rPr>
              <a:t>*</a:t>
            </a:r>
          </a:p>
        </p:txBody>
      </p:sp>
    </p:spTree>
  </p:cSld>
  <p:clrMap bg1="lt1" tx1="dk1" bg2="lt2" tx2="dk2" accent1="accent1" accent2="accent2" accent3="accent3" accent4="accent4" accent5="accent5" accent6="accent6" hlink="hlink" folHlink="folHlink"/>
  <p:sldLayoutIdLst>
    <p:sldLayoutId id="2147484759" r:id="rId1"/>
    <p:sldLayoutId id="2147484760" r:id="rId2"/>
    <p:sldLayoutId id="2147484761" r:id="rId3"/>
    <p:sldLayoutId id="2147484762" r:id="rId4"/>
    <p:sldLayoutId id="2147484763" r:id="rId5"/>
    <p:sldLayoutId id="2147484764" r:id="rId6"/>
    <p:sldLayoutId id="2147484765" r:id="rId7"/>
    <p:sldLayoutId id="2147484827" r:id="rId8"/>
  </p:sldLayoutIdLst>
  <p:hf sldNum="0" hdr="0" dt="0"/>
  <p:txStyles>
    <p:titleStyle>
      <a:lvl1pPr marL="1138238" indent="-11382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8238" indent="-1138238" algn="l" rtl="0" eaLnBrk="0" fontAlgn="base" hangingPunct="0">
        <a:lnSpc>
          <a:spcPct val="95000"/>
        </a:lnSpc>
        <a:spcBef>
          <a:spcPct val="0"/>
        </a:spcBef>
        <a:spcAft>
          <a:spcPct val="0"/>
        </a:spcAft>
        <a:defRPr sz="2900" b="1">
          <a:solidFill>
            <a:schemeClr val="bg2"/>
          </a:solidFill>
          <a:latin typeface="Arial" charset="0"/>
        </a:defRPr>
      </a:lvl2pPr>
      <a:lvl3pPr marL="1138238" indent="-1138238" algn="l" rtl="0" eaLnBrk="0" fontAlgn="base" hangingPunct="0">
        <a:lnSpc>
          <a:spcPct val="95000"/>
        </a:lnSpc>
        <a:spcBef>
          <a:spcPct val="0"/>
        </a:spcBef>
        <a:spcAft>
          <a:spcPct val="0"/>
        </a:spcAft>
        <a:defRPr sz="2900" b="1">
          <a:solidFill>
            <a:schemeClr val="bg2"/>
          </a:solidFill>
          <a:latin typeface="Arial" charset="0"/>
        </a:defRPr>
      </a:lvl3pPr>
      <a:lvl4pPr marL="1138238" indent="-1138238" algn="l" rtl="0" eaLnBrk="0" fontAlgn="base" hangingPunct="0">
        <a:lnSpc>
          <a:spcPct val="95000"/>
        </a:lnSpc>
        <a:spcBef>
          <a:spcPct val="0"/>
        </a:spcBef>
        <a:spcAft>
          <a:spcPct val="0"/>
        </a:spcAft>
        <a:defRPr sz="2900" b="1">
          <a:solidFill>
            <a:schemeClr val="bg2"/>
          </a:solidFill>
          <a:latin typeface="Arial" charset="0"/>
        </a:defRPr>
      </a:lvl4pPr>
      <a:lvl5pPr marL="1138238" indent="-1138238" algn="l" rtl="0" eaLnBrk="0" fontAlgn="base" hangingPunct="0">
        <a:lnSpc>
          <a:spcPct val="95000"/>
        </a:lnSpc>
        <a:spcBef>
          <a:spcPct val="0"/>
        </a:spcBef>
        <a:spcAft>
          <a:spcPct val="0"/>
        </a:spcAft>
        <a:defRPr sz="2900" b="1">
          <a:solidFill>
            <a:schemeClr val="bg2"/>
          </a:solidFill>
          <a:latin typeface="Arial" charset="0"/>
        </a:defRPr>
      </a:lvl5pPr>
      <a:lvl6pPr marL="454792" algn="l" rtl="0" eaLnBrk="1" fontAlgn="base" hangingPunct="1">
        <a:spcBef>
          <a:spcPct val="0"/>
        </a:spcBef>
        <a:spcAft>
          <a:spcPct val="0"/>
        </a:spcAft>
        <a:defRPr sz="3200" b="1">
          <a:solidFill>
            <a:srgbClr val="2877C4"/>
          </a:solidFill>
          <a:latin typeface="Arial" charset="0"/>
        </a:defRPr>
      </a:lvl6pPr>
      <a:lvl7pPr marL="909598" algn="l" rtl="0" eaLnBrk="1" fontAlgn="base" hangingPunct="1">
        <a:spcBef>
          <a:spcPct val="0"/>
        </a:spcBef>
        <a:spcAft>
          <a:spcPct val="0"/>
        </a:spcAft>
        <a:defRPr sz="3200" b="1">
          <a:solidFill>
            <a:srgbClr val="2877C4"/>
          </a:solidFill>
          <a:latin typeface="Arial" charset="0"/>
        </a:defRPr>
      </a:lvl7pPr>
      <a:lvl8pPr marL="1364392" algn="l" rtl="0" eaLnBrk="1" fontAlgn="base" hangingPunct="1">
        <a:spcBef>
          <a:spcPct val="0"/>
        </a:spcBef>
        <a:spcAft>
          <a:spcPct val="0"/>
        </a:spcAft>
        <a:defRPr sz="3200" b="1">
          <a:solidFill>
            <a:srgbClr val="2877C4"/>
          </a:solidFill>
          <a:latin typeface="Arial" charset="0"/>
        </a:defRPr>
      </a:lvl8pPr>
      <a:lvl9pPr marL="181918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anose="020B0604020202020204" pitchFamily="34" charset="-128"/>
        <a:defRPr sz="1700">
          <a:solidFill>
            <a:srgbClr val="000000"/>
          </a:solidFill>
          <a:latin typeface="+mn-lt"/>
          <a:ea typeface="+mn-ea"/>
          <a:cs typeface="+mn-cs"/>
        </a:defRPr>
      </a:lvl1pPr>
      <a:lvl2pPr marL="234950" indent="-234950"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5125" indent="-365125"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85900"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44700" indent="-225425" algn="l" rtl="0" eaLnBrk="0" fontAlgn="base" hangingPunct="0">
        <a:lnSpc>
          <a:spcPct val="115000"/>
        </a:lnSpc>
        <a:spcBef>
          <a:spcPct val="20000"/>
        </a:spcBef>
        <a:spcAft>
          <a:spcPct val="0"/>
        </a:spcAft>
        <a:buChar char="»"/>
        <a:defRPr sz="2100">
          <a:solidFill>
            <a:srgbClr val="000000"/>
          </a:solidFill>
          <a:latin typeface="+mn-lt"/>
        </a:defRPr>
      </a:lvl5pPr>
      <a:lvl6pPr marL="2499794" indent="-225809" algn="l" rtl="0" eaLnBrk="1" fontAlgn="base" hangingPunct="1">
        <a:lnSpc>
          <a:spcPct val="115000"/>
        </a:lnSpc>
        <a:spcBef>
          <a:spcPct val="20000"/>
        </a:spcBef>
        <a:spcAft>
          <a:spcPct val="0"/>
        </a:spcAft>
        <a:buChar char="»"/>
        <a:defRPr sz="2100">
          <a:solidFill>
            <a:srgbClr val="000000"/>
          </a:solidFill>
          <a:latin typeface="+mn-lt"/>
        </a:defRPr>
      </a:lvl6pPr>
      <a:lvl7pPr marL="2954586" indent="-225809" algn="l" rtl="0" eaLnBrk="1" fontAlgn="base" hangingPunct="1">
        <a:lnSpc>
          <a:spcPct val="115000"/>
        </a:lnSpc>
        <a:spcBef>
          <a:spcPct val="20000"/>
        </a:spcBef>
        <a:spcAft>
          <a:spcPct val="0"/>
        </a:spcAft>
        <a:buChar char="»"/>
        <a:defRPr sz="2100">
          <a:solidFill>
            <a:srgbClr val="000000"/>
          </a:solidFill>
          <a:latin typeface="+mn-lt"/>
        </a:defRPr>
      </a:lvl7pPr>
      <a:lvl8pPr marL="3409384" indent="-225809" algn="l" rtl="0" eaLnBrk="1" fontAlgn="base" hangingPunct="1">
        <a:lnSpc>
          <a:spcPct val="115000"/>
        </a:lnSpc>
        <a:spcBef>
          <a:spcPct val="20000"/>
        </a:spcBef>
        <a:spcAft>
          <a:spcPct val="0"/>
        </a:spcAft>
        <a:buChar char="»"/>
        <a:defRPr sz="2100">
          <a:solidFill>
            <a:srgbClr val="000000"/>
          </a:solidFill>
          <a:latin typeface="+mn-lt"/>
        </a:defRPr>
      </a:lvl8pPr>
      <a:lvl9pPr marL="3864178" indent="-22580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598" rtl="0" eaLnBrk="1" latinLnBrk="0" hangingPunct="1">
        <a:defRPr sz="1900" kern="1200">
          <a:solidFill>
            <a:schemeClr val="tx1"/>
          </a:solidFill>
          <a:latin typeface="+mn-lt"/>
          <a:ea typeface="+mn-ea"/>
          <a:cs typeface="+mn-cs"/>
        </a:defRPr>
      </a:lvl1pPr>
      <a:lvl2pPr marL="454792" algn="l" defTabSz="909598" rtl="0" eaLnBrk="1" latinLnBrk="0" hangingPunct="1">
        <a:defRPr sz="1900" kern="1200">
          <a:solidFill>
            <a:schemeClr val="tx1"/>
          </a:solidFill>
          <a:latin typeface="+mn-lt"/>
          <a:ea typeface="+mn-ea"/>
          <a:cs typeface="+mn-cs"/>
        </a:defRPr>
      </a:lvl2pPr>
      <a:lvl3pPr marL="909598" algn="l" defTabSz="909598" rtl="0" eaLnBrk="1" latinLnBrk="0" hangingPunct="1">
        <a:defRPr sz="1900" kern="1200">
          <a:solidFill>
            <a:schemeClr val="tx1"/>
          </a:solidFill>
          <a:latin typeface="+mn-lt"/>
          <a:ea typeface="+mn-ea"/>
          <a:cs typeface="+mn-cs"/>
        </a:defRPr>
      </a:lvl3pPr>
      <a:lvl4pPr marL="1364392" algn="l" defTabSz="909598" rtl="0" eaLnBrk="1" latinLnBrk="0" hangingPunct="1">
        <a:defRPr sz="1900" kern="1200">
          <a:solidFill>
            <a:schemeClr val="tx1"/>
          </a:solidFill>
          <a:latin typeface="+mn-lt"/>
          <a:ea typeface="+mn-ea"/>
          <a:cs typeface="+mn-cs"/>
        </a:defRPr>
      </a:lvl4pPr>
      <a:lvl5pPr marL="1819188" algn="l" defTabSz="909598" rtl="0" eaLnBrk="1" latinLnBrk="0" hangingPunct="1">
        <a:defRPr sz="1900" kern="1200">
          <a:solidFill>
            <a:schemeClr val="tx1"/>
          </a:solidFill>
          <a:latin typeface="+mn-lt"/>
          <a:ea typeface="+mn-ea"/>
          <a:cs typeface="+mn-cs"/>
        </a:defRPr>
      </a:lvl5pPr>
      <a:lvl6pPr marL="2273984" algn="l" defTabSz="909598" rtl="0" eaLnBrk="1" latinLnBrk="0" hangingPunct="1">
        <a:defRPr sz="1900" kern="1200">
          <a:solidFill>
            <a:schemeClr val="tx1"/>
          </a:solidFill>
          <a:latin typeface="+mn-lt"/>
          <a:ea typeface="+mn-ea"/>
          <a:cs typeface="+mn-cs"/>
        </a:defRPr>
      </a:lvl6pPr>
      <a:lvl7pPr marL="2728775" algn="l" defTabSz="909598" rtl="0" eaLnBrk="1" latinLnBrk="0" hangingPunct="1">
        <a:defRPr sz="1900" kern="1200">
          <a:solidFill>
            <a:schemeClr val="tx1"/>
          </a:solidFill>
          <a:latin typeface="+mn-lt"/>
          <a:ea typeface="+mn-ea"/>
          <a:cs typeface="+mn-cs"/>
        </a:defRPr>
      </a:lvl7pPr>
      <a:lvl8pPr marL="3183565" algn="l" defTabSz="909598" rtl="0" eaLnBrk="1" latinLnBrk="0" hangingPunct="1">
        <a:defRPr sz="1900" kern="1200">
          <a:solidFill>
            <a:schemeClr val="tx1"/>
          </a:solidFill>
          <a:latin typeface="+mn-lt"/>
          <a:ea typeface="+mn-ea"/>
          <a:cs typeface="+mn-cs"/>
        </a:defRPr>
      </a:lvl8pPr>
      <a:lvl9pPr marL="3638363" algn="l" defTabSz="909598"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5517" tIns="134027" rIns="325517" bIns="134027" numCol="1" anchor="ctr" anchorCtr="0" compatLnSpc="1">
            <a:prstTxWarp prst="textNoShape">
              <a:avLst/>
            </a:prstTxWarp>
            <a:noAutofit/>
          </a:bodyPr>
          <a:lstStyle/>
          <a:p>
            <a:pPr lvl="0"/>
            <a:r>
              <a:rPr lang="en-US" dirty="0"/>
              <a:t>Click to edit Master title style</a:t>
            </a:r>
          </a:p>
        </p:txBody>
      </p:sp>
      <p:sp>
        <p:nvSpPr>
          <p:cNvPr id="8195" name="Rectangle 3"/>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8196" name="TextBox 1"/>
          <p:cNvSpPr txBox="1">
            <a:spLocks noChangeArrowheads="1"/>
          </p:cNvSpPr>
          <p:nvPr userDrawn="1"/>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480" tIns="95746" rIns="191480" bIns="95746">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latin typeface="Arial" pitchFamily="34" charset="0"/>
              </a:rPr>
              <a:t>*</a:t>
            </a:r>
          </a:p>
        </p:txBody>
      </p:sp>
    </p:spTree>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 id="2147484769" r:id="rId4"/>
    <p:sldLayoutId id="2147484770" r:id="rId5"/>
    <p:sldLayoutId id="2147484771" r:id="rId6"/>
    <p:sldLayoutId id="2147484772" r:id="rId7"/>
    <p:sldLayoutId id="2147484828" r:id="rId8"/>
  </p:sldLayoutIdLst>
  <p:hf sldNum="0" hdr="0" dt="0"/>
  <p:txStyles>
    <p:titleStyle>
      <a:lvl1pPr marL="1139825" indent="-1139825"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9825" indent="-1139825" algn="l" rtl="0" eaLnBrk="0" fontAlgn="base" hangingPunct="0">
        <a:lnSpc>
          <a:spcPct val="95000"/>
        </a:lnSpc>
        <a:spcBef>
          <a:spcPct val="0"/>
        </a:spcBef>
        <a:spcAft>
          <a:spcPct val="0"/>
        </a:spcAft>
        <a:defRPr sz="2900" b="1">
          <a:solidFill>
            <a:schemeClr val="bg2"/>
          </a:solidFill>
          <a:latin typeface="Arial" charset="0"/>
        </a:defRPr>
      </a:lvl2pPr>
      <a:lvl3pPr marL="1139825" indent="-1139825" algn="l" rtl="0" eaLnBrk="0" fontAlgn="base" hangingPunct="0">
        <a:lnSpc>
          <a:spcPct val="95000"/>
        </a:lnSpc>
        <a:spcBef>
          <a:spcPct val="0"/>
        </a:spcBef>
        <a:spcAft>
          <a:spcPct val="0"/>
        </a:spcAft>
        <a:defRPr sz="2900" b="1">
          <a:solidFill>
            <a:schemeClr val="bg2"/>
          </a:solidFill>
          <a:latin typeface="Arial" charset="0"/>
        </a:defRPr>
      </a:lvl3pPr>
      <a:lvl4pPr marL="1139825" indent="-1139825" algn="l" rtl="0" eaLnBrk="0" fontAlgn="base" hangingPunct="0">
        <a:lnSpc>
          <a:spcPct val="95000"/>
        </a:lnSpc>
        <a:spcBef>
          <a:spcPct val="0"/>
        </a:spcBef>
        <a:spcAft>
          <a:spcPct val="0"/>
        </a:spcAft>
        <a:defRPr sz="2900" b="1">
          <a:solidFill>
            <a:schemeClr val="bg2"/>
          </a:solidFill>
          <a:latin typeface="Arial" charset="0"/>
        </a:defRPr>
      </a:lvl4pPr>
      <a:lvl5pPr marL="1139825" indent="-1139825" algn="l" rtl="0" eaLnBrk="0" fontAlgn="base" hangingPunct="0">
        <a:lnSpc>
          <a:spcPct val="95000"/>
        </a:lnSpc>
        <a:spcBef>
          <a:spcPct val="0"/>
        </a:spcBef>
        <a:spcAft>
          <a:spcPct val="0"/>
        </a:spcAft>
        <a:defRPr sz="2900" b="1">
          <a:solidFill>
            <a:schemeClr val="bg2"/>
          </a:solidFill>
          <a:latin typeface="Arial" charset="0"/>
        </a:defRPr>
      </a:lvl5pPr>
      <a:lvl6pPr marL="455414" algn="l" rtl="0" eaLnBrk="1" fontAlgn="base" hangingPunct="1">
        <a:spcBef>
          <a:spcPct val="0"/>
        </a:spcBef>
        <a:spcAft>
          <a:spcPct val="0"/>
        </a:spcAft>
        <a:defRPr sz="3200" b="1">
          <a:solidFill>
            <a:srgbClr val="2877C4"/>
          </a:solidFill>
          <a:latin typeface="Arial" charset="0"/>
        </a:defRPr>
      </a:lvl6pPr>
      <a:lvl7pPr marL="910846" algn="l" rtl="0" eaLnBrk="1" fontAlgn="base" hangingPunct="1">
        <a:spcBef>
          <a:spcPct val="0"/>
        </a:spcBef>
        <a:spcAft>
          <a:spcPct val="0"/>
        </a:spcAft>
        <a:defRPr sz="3200" b="1">
          <a:solidFill>
            <a:srgbClr val="2877C4"/>
          </a:solidFill>
          <a:latin typeface="Arial" charset="0"/>
        </a:defRPr>
      </a:lvl7pPr>
      <a:lvl8pPr marL="1366270" algn="l" rtl="0" eaLnBrk="1" fontAlgn="base" hangingPunct="1">
        <a:spcBef>
          <a:spcPct val="0"/>
        </a:spcBef>
        <a:spcAft>
          <a:spcPct val="0"/>
        </a:spcAft>
        <a:defRPr sz="3200" b="1">
          <a:solidFill>
            <a:srgbClr val="2877C4"/>
          </a:solidFill>
          <a:latin typeface="Arial" charset="0"/>
        </a:defRPr>
      </a:lvl8pPr>
      <a:lvl9pPr marL="1821692"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anose="020B0604020202020204" pitchFamily="34" charset="-128"/>
        <a:defRPr sz="1700">
          <a:solidFill>
            <a:srgbClr val="000000"/>
          </a:solidFill>
          <a:latin typeface="+mn-lt"/>
          <a:ea typeface="+mn-ea"/>
          <a:cs typeface="+mn-cs"/>
        </a:defRPr>
      </a:lvl1pPr>
      <a:lvl2pPr marL="234950" indent="-234950"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5125" indent="-365125"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87488"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46288" indent="-225425" algn="l" rtl="0" eaLnBrk="0" fontAlgn="base" hangingPunct="0">
        <a:lnSpc>
          <a:spcPct val="115000"/>
        </a:lnSpc>
        <a:spcBef>
          <a:spcPct val="20000"/>
        </a:spcBef>
        <a:spcAft>
          <a:spcPct val="0"/>
        </a:spcAft>
        <a:buChar char="»"/>
        <a:defRPr sz="2100">
          <a:solidFill>
            <a:srgbClr val="000000"/>
          </a:solidFill>
          <a:latin typeface="+mn-lt"/>
        </a:defRPr>
      </a:lvl5pPr>
      <a:lvl6pPr marL="2503236" indent="-226120" algn="l" rtl="0" eaLnBrk="1" fontAlgn="base" hangingPunct="1">
        <a:lnSpc>
          <a:spcPct val="115000"/>
        </a:lnSpc>
        <a:spcBef>
          <a:spcPct val="20000"/>
        </a:spcBef>
        <a:spcAft>
          <a:spcPct val="0"/>
        </a:spcAft>
        <a:buChar char="»"/>
        <a:defRPr sz="2100">
          <a:solidFill>
            <a:srgbClr val="000000"/>
          </a:solidFill>
          <a:latin typeface="+mn-lt"/>
        </a:defRPr>
      </a:lvl6pPr>
      <a:lvl7pPr marL="2958655" indent="-226120" algn="l" rtl="0" eaLnBrk="1" fontAlgn="base" hangingPunct="1">
        <a:lnSpc>
          <a:spcPct val="115000"/>
        </a:lnSpc>
        <a:spcBef>
          <a:spcPct val="20000"/>
        </a:spcBef>
        <a:spcAft>
          <a:spcPct val="0"/>
        </a:spcAft>
        <a:buChar char="»"/>
        <a:defRPr sz="2100">
          <a:solidFill>
            <a:srgbClr val="000000"/>
          </a:solidFill>
          <a:latin typeface="+mn-lt"/>
        </a:defRPr>
      </a:lvl7pPr>
      <a:lvl8pPr marL="3414077" indent="-226120" algn="l" rtl="0" eaLnBrk="1" fontAlgn="base" hangingPunct="1">
        <a:lnSpc>
          <a:spcPct val="115000"/>
        </a:lnSpc>
        <a:spcBef>
          <a:spcPct val="20000"/>
        </a:spcBef>
        <a:spcAft>
          <a:spcPct val="0"/>
        </a:spcAft>
        <a:buChar char="»"/>
        <a:defRPr sz="2100">
          <a:solidFill>
            <a:srgbClr val="000000"/>
          </a:solidFill>
          <a:latin typeface="+mn-lt"/>
        </a:defRPr>
      </a:lvl8pPr>
      <a:lvl9pPr marL="3869497" indent="-22612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846" rtl="0" eaLnBrk="1" latinLnBrk="0" hangingPunct="1">
        <a:defRPr sz="1900" kern="1200">
          <a:solidFill>
            <a:schemeClr val="tx1"/>
          </a:solidFill>
          <a:latin typeface="+mn-lt"/>
          <a:ea typeface="+mn-ea"/>
          <a:cs typeface="+mn-cs"/>
        </a:defRPr>
      </a:lvl1pPr>
      <a:lvl2pPr marL="455414" algn="l" defTabSz="910846" rtl="0" eaLnBrk="1" latinLnBrk="0" hangingPunct="1">
        <a:defRPr sz="1900" kern="1200">
          <a:solidFill>
            <a:schemeClr val="tx1"/>
          </a:solidFill>
          <a:latin typeface="+mn-lt"/>
          <a:ea typeface="+mn-ea"/>
          <a:cs typeface="+mn-cs"/>
        </a:defRPr>
      </a:lvl2pPr>
      <a:lvl3pPr marL="910846" algn="l" defTabSz="910846" rtl="0" eaLnBrk="1" latinLnBrk="0" hangingPunct="1">
        <a:defRPr sz="1900" kern="1200">
          <a:solidFill>
            <a:schemeClr val="tx1"/>
          </a:solidFill>
          <a:latin typeface="+mn-lt"/>
          <a:ea typeface="+mn-ea"/>
          <a:cs typeface="+mn-cs"/>
        </a:defRPr>
      </a:lvl3pPr>
      <a:lvl4pPr marL="1366270" algn="l" defTabSz="910846" rtl="0" eaLnBrk="1" latinLnBrk="0" hangingPunct="1">
        <a:defRPr sz="1900" kern="1200">
          <a:solidFill>
            <a:schemeClr val="tx1"/>
          </a:solidFill>
          <a:latin typeface="+mn-lt"/>
          <a:ea typeface="+mn-ea"/>
          <a:cs typeface="+mn-cs"/>
        </a:defRPr>
      </a:lvl4pPr>
      <a:lvl5pPr marL="1821692" algn="l" defTabSz="910846" rtl="0" eaLnBrk="1" latinLnBrk="0" hangingPunct="1">
        <a:defRPr sz="1900" kern="1200">
          <a:solidFill>
            <a:schemeClr val="tx1"/>
          </a:solidFill>
          <a:latin typeface="+mn-lt"/>
          <a:ea typeface="+mn-ea"/>
          <a:cs typeface="+mn-cs"/>
        </a:defRPr>
      </a:lvl5pPr>
      <a:lvl6pPr marL="2277110" algn="l" defTabSz="910846" rtl="0" eaLnBrk="1" latinLnBrk="0" hangingPunct="1">
        <a:defRPr sz="1900" kern="1200">
          <a:solidFill>
            <a:schemeClr val="tx1"/>
          </a:solidFill>
          <a:latin typeface="+mn-lt"/>
          <a:ea typeface="+mn-ea"/>
          <a:cs typeface="+mn-cs"/>
        </a:defRPr>
      </a:lvl6pPr>
      <a:lvl7pPr marL="2732532" algn="l" defTabSz="910846" rtl="0" eaLnBrk="1" latinLnBrk="0" hangingPunct="1">
        <a:defRPr sz="1900" kern="1200">
          <a:solidFill>
            <a:schemeClr val="tx1"/>
          </a:solidFill>
          <a:latin typeface="+mn-lt"/>
          <a:ea typeface="+mn-ea"/>
          <a:cs typeface="+mn-cs"/>
        </a:defRPr>
      </a:lvl7pPr>
      <a:lvl8pPr marL="3187949" algn="l" defTabSz="910846" rtl="0" eaLnBrk="1" latinLnBrk="0" hangingPunct="1">
        <a:defRPr sz="1900" kern="1200">
          <a:solidFill>
            <a:schemeClr val="tx1"/>
          </a:solidFill>
          <a:latin typeface="+mn-lt"/>
          <a:ea typeface="+mn-ea"/>
          <a:cs typeface="+mn-cs"/>
        </a:defRPr>
      </a:lvl8pPr>
      <a:lvl9pPr marL="3643371" algn="l" defTabSz="910846"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5517" tIns="134027" rIns="325517" bIns="134027" numCol="1" anchor="ctr" anchorCtr="0" compatLnSpc="1">
            <a:prstTxWarp prst="textNoShape">
              <a:avLst/>
            </a:prstTxWarp>
            <a:noAutofit/>
          </a:bodyPr>
          <a:lstStyle/>
          <a:p>
            <a:pPr lvl="0"/>
            <a:r>
              <a:rPr lang="en-US" dirty="0"/>
              <a:t>Click to edit Master title style</a:t>
            </a:r>
          </a:p>
        </p:txBody>
      </p:sp>
      <p:sp>
        <p:nvSpPr>
          <p:cNvPr id="9219" name="Rectangle 3"/>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9220" name="Picture 2" descr="\\Storage\content_dev\Team_Folders\charliep\Templates-cs5\e2020\Templates-cs5\images\on-screen-bg_smaller-003.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 id="2147484778" r:id="rId6"/>
    <p:sldLayoutId id="2147484779" r:id="rId7"/>
  </p:sldLayoutIdLst>
  <p:hf sldNum="0" hdr="0" dt="0"/>
  <p:txStyles>
    <p:titleStyle>
      <a:lvl1pPr marL="1139825" indent="-1139825"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9825" indent="-1139825" algn="l" rtl="0" eaLnBrk="0" fontAlgn="base" hangingPunct="0">
        <a:lnSpc>
          <a:spcPct val="95000"/>
        </a:lnSpc>
        <a:spcBef>
          <a:spcPct val="0"/>
        </a:spcBef>
        <a:spcAft>
          <a:spcPct val="0"/>
        </a:spcAft>
        <a:defRPr sz="2900" b="1">
          <a:solidFill>
            <a:schemeClr val="bg2"/>
          </a:solidFill>
          <a:latin typeface="Arial" charset="0"/>
        </a:defRPr>
      </a:lvl2pPr>
      <a:lvl3pPr marL="1139825" indent="-1139825" algn="l" rtl="0" eaLnBrk="0" fontAlgn="base" hangingPunct="0">
        <a:lnSpc>
          <a:spcPct val="95000"/>
        </a:lnSpc>
        <a:spcBef>
          <a:spcPct val="0"/>
        </a:spcBef>
        <a:spcAft>
          <a:spcPct val="0"/>
        </a:spcAft>
        <a:defRPr sz="2900" b="1">
          <a:solidFill>
            <a:schemeClr val="bg2"/>
          </a:solidFill>
          <a:latin typeface="Arial" charset="0"/>
        </a:defRPr>
      </a:lvl3pPr>
      <a:lvl4pPr marL="1139825" indent="-1139825" algn="l" rtl="0" eaLnBrk="0" fontAlgn="base" hangingPunct="0">
        <a:lnSpc>
          <a:spcPct val="95000"/>
        </a:lnSpc>
        <a:spcBef>
          <a:spcPct val="0"/>
        </a:spcBef>
        <a:spcAft>
          <a:spcPct val="0"/>
        </a:spcAft>
        <a:defRPr sz="2900" b="1">
          <a:solidFill>
            <a:schemeClr val="bg2"/>
          </a:solidFill>
          <a:latin typeface="Arial" charset="0"/>
        </a:defRPr>
      </a:lvl4pPr>
      <a:lvl5pPr marL="1139825" indent="-1139825" algn="l" rtl="0" eaLnBrk="0" fontAlgn="base" hangingPunct="0">
        <a:lnSpc>
          <a:spcPct val="95000"/>
        </a:lnSpc>
        <a:spcBef>
          <a:spcPct val="0"/>
        </a:spcBef>
        <a:spcAft>
          <a:spcPct val="0"/>
        </a:spcAft>
        <a:defRPr sz="2900" b="1">
          <a:solidFill>
            <a:schemeClr val="bg2"/>
          </a:solidFill>
          <a:latin typeface="Arial" charset="0"/>
        </a:defRPr>
      </a:lvl5pPr>
      <a:lvl6pPr marL="455414" algn="l" rtl="0" eaLnBrk="1" fontAlgn="base" hangingPunct="1">
        <a:spcBef>
          <a:spcPct val="0"/>
        </a:spcBef>
        <a:spcAft>
          <a:spcPct val="0"/>
        </a:spcAft>
        <a:defRPr sz="3200" b="1">
          <a:solidFill>
            <a:srgbClr val="2877C4"/>
          </a:solidFill>
          <a:latin typeface="Arial" charset="0"/>
        </a:defRPr>
      </a:lvl6pPr>
      <a:lvl7pPr marL="910846" algn="l" rtl="0" eaLnBrk="1" fontAlgn="base" hangingPunct="1">
        <a:spcBef>
          <a:spcPct val="0"/>
        </a:spcBef>
        <a:spcAft>
          <a:spcPct val="0"/>
        </a:spcAft>
        <a:defRPr sz="3200" b="1">
          <a:solidFill>
            <a:srgbClr val="2877C4"/>
          </a:solidFill>
          <a:latin typeface="Arial" charset="0"/>
        </a:defRPr>
      </a:lvl7pPr>
      <a:lvl8pPr marL="1366270" algn="l" rtl="0" eaLnBrk="1" fontAlgn="base" hangingPunct="1">
        <a:spcBef>
          <a:spcPct val="0"/>
        </a:spcBef>
        <a:spcAft>
          <a:spcPct val="0"/>
        </a:spcAft>
        <a:defRPr sz="3200" b="1">
          <a:solidFill>
            <a:srgbClr val="2877C4"/>
          </a:solidFill>
          <a:latin typeface="Arial" charset="0"/>
        </a:defRPr>
      </a:lvl8pPr>
      <a:lvl9pPr marL="1821692"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anose="020B0604020202020204" pitchFamily="34" charset="-128"/>
        <a:defRPr sz="2300">
          <a:solidFill>
            <a:srgbClr val="000000"/>
          </a:solidFill>
          <a:latin typeface="+mn-lt"/>
          <a:ea typeface="+mn-ea"/>
          <a:cs typeface="+mn-cs"/>
        </a:defRPr>
      </a:lvl1pPr>
      <a:lvl2pPr marL="228600" indent="-227013"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82625" indent="-225425"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87488"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46288" indent="-225425" algn="l" rtl="0" eaLnBrk="0" fontAlgn="base" hangingPunct="0">
        <a:lnSpc>
          <a:spcPct val="115000"/>
        </a:lnSpc>
        <a:spcBef>
          <a:spcPct val="20000"/>
        </a:spcBef>
        <a:spcAft>
          <a:spcPct val="0"/>
        </a:spcAft>
        <a:buChar char="»"/>
        <a:defRPr sz="2100">
          <a:solidFill>
            <a:srgbClr val="000000"/>
          </a:solidFill>
          <a:latin typeface="+mn-lt"/>
        </a:defRPr>
      </a:lvl5pPr>
      <a:lvl6pPr marL="2503236" indent="-226120" algn="l" rtl="0" eaLnBrk="1" fontAlgn="base" hangingPunct="1">
        <a:lnSpc>
          <a:spcPct val="115000"/>
        </a:lnSpc>
        <a:spcBef>
          <a:spcPct val="20000"/>
        </a:spcBef>
        <a:spcAft>
          <a:spcPct val="0"/>
        </a:spcAft>
        <a:buChar char="»"/>
        <a:defRPr sz="2100">
          <a:solidFill>
            <a:srgbClr val="000000"/>
          </a:solidFill>
          <a:latin typeface="+mn-lt"/>
        </a:defRPr>
      </a:lvl6pPr>
      <a:lvl7pPr marL="2958655" indent="-226120" algn="l" rtl="0" eaLnBrk="1" fontAlgn="base" hangingPunct="1">
        <a:lnSpc>
          <a:spcPct val="115000"/>
        </a:lnSpc>
        <a:spcBef>
          <a:spcPct val="20000"/>
        </a:spcBef>
        <a:spcAft>
          <a:spcPct val="0"/>
        </a:spcAft>
        <a:buChar char="»"/>
        <a:defRPr sz="2100">
          <a:solidFill>
            <a:srgbClr val="000000"/>
          </a:solidFill>
          <a:latin typeface="+mn-lt"/>
        </a:defRPr>
      </a:lvl7pPr>
      <a:lvl8pPr marL="3414077" indent="-226120" algn="l" rtl="0" eaLnBrk="1" fontAlgn="base" hangingPunct="1">
        <a:lnSpc>
          <a:spcPct val="115000"/>
        </a:lnSpc>
        <a:spcBef>
          <a:spcPct val="20000"/>
        </a:spcBef>
        <a:spcAft>
          <a:spcPct val="0"/>
        </a:spcAft>
        <a:buChar char="»"/>
        <a:defRPr sz="2100">
          <a:solidFill>
            <a:srgbClr val="000000"/>
          </a:solidFill>
          <a:latin typeface="+mn-lt"/>
        </a:defRPr>
      </a:lvl8pPr>
      <a:lvl9pPr marL="3869497" indent="-22612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846" rtl="0" eaLnBrk="1" latinLnBrk="0" hangingPunct="1">
        <a:defRPr sz="1900" kern="1200">
          <a:solidFill>
            <a:schemeClr val="tx1"/>
          </a:solidFill>
          <a:latin typeface="+mn-lt"/>
          <a:ea typeface="+mn-ea"/>
          <a:cs typeface="+mn-cs"/>
        </a:defRPr>
      </a:lvl1pPr>
      <a:lvl2pPr marL="455414" algn="l" defTabSz="910846" rtl="0" eaLnBrk="1" latinLnBrk="0" hangingPunct="1">
        <a:defRPr sz="1900" kern="1200">
          <a:solidFill>
            <a:schemeClr val="tx1"/>
          </a:solidFill>
          <a:latin typeface="+mn-lt"/>
          <a:ea typeface="+mn-ea"/>
          <a:cs typeface="+mn-cs"/>
        </a:defRPr>
      </a:lvl2pPr>
      <a:lvl3pPr marL="910846" algn="l" defTabSz="910846" rtl="0" eaLnBrk="1" latinLnBrk="0" hangingPunct="1">
        <a:defRPr sz="1900" kern="1200">
          <a:solidFill>
            <a:schemeClr val="tx1"/>
          </a:solidFill>
          <a:latin typeface="+mn-lt"/>
          <a:ea typeface="+mn-ea"/>
          <a:cs typeface="+mn-cs"/>
        </a:defRPr>
      </a:lvl3pPr>
      <a:lvl4pPr marL="1366270" algn="l" defTabSz="910846" rtl="0" eaLnBrk="1" latinLnBrk="0" hangingPunct="1">
        <a:defRPr sz="1900" kern="1200">
          <a:solidFill>
            <a:schemeClr val="tx1"/>
          </a:solidFill>
          <a:latin typeface="+mn-lt"/>
          <a:ea typeface="+mn-ea"/>
          <a:cs typeface="+mn-cs"/>
        </a:defRPr>
      </a:lvl4pPr>
      <a:lvl5pPr marL="1821692" algn="l" defTabSz="910846" rtl="0" eaLnBrk="1" latinLnBrk="0" hangingPunct="1">
        <a:defRPr sz="1900" kern="1200">
          <a:solidFill>
            <a:schemeClr val="tx1"/>
          </a:solidFill>
          <a:latin typeface="+mn-lt"/>
          <a:ea typeface="+mn-ea"/>
          <a:cs typeface="+mn-cs"/>
        </a:defRPr>
      </a:lvl5pPr>
      <a:lvl6pPr marL="2277110" algn="l" defTabSz="910846" rtl="0" eaLnBrk="1" latinLnBrk="0" hangingPunct="1">
        <a:defRPr sz="1900" kern="1200">
          <a:solidFill>
            <a:schemeClr val="tx1"/>
          </a:solidFill>
          <a:latin typeface="+mn-lt"/>
          <a:ea typeface="+mn-ea"/>
          <a:cs typeface="+mn-cs"/>
        </a:defRPr>
      </a:lvl6pPr>
      <a:lvl7pPr marL="2732532" algn="l" defTabSz="910846" rtl="0" eaLnBrk="1" latinLnBrk="0" hangingPunct="1">
        <a:defRPr sz="1900" kern="1200">
          <a:solidFill>
            <a:schemeClr val="tx1"/>
          </a:solidFill>
          <a:latin typeface="+mn-lt"/>
          <a:ea typeface="+mn-ea"/>
          <a:cs typeface="+mn-cs"/>
        </a:defRPr>
      </a:lvl7pPr>
      <a:lvl8pPr marL="3187949" algn="l" defTabSz="910846" rtl="0" eaLnBrk="1" latinLnBrk="0" hangingPunct="1">
        <a:defRPr sz="1900" kern="1200">
          <a:solidFill>
            <a:schemeClr val="tx1"/>
          </a:solidFill>
          <a:latin typeface="+mn-lt"/>
          <a:ea typeface="+mn-ea"/>
          <a:cs typeface="+mn-cs"/>
        </a:defRPr>
      </a:lvl8pPr>
      <a:lvl9pPr marL="3643371" algn="l" defTabSz="91084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10.emf"/><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10.emf"/><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openxmlformats.org/officeDocument/2006/relationships/image" Target="../media/image10.emf"/><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8.xml"/><Relationship Id="rId1" Type="http://schemas.openxmlformats.org/officeDocument/2006/relationships/slideLayout" Target="../slideLayouts/slideLayout21.xml"/><Relationship Id="rId5" Type="http://schemas.openxmlformats.org/officeDocument/2006/relationships/image" Target="../media/image10.emf"/><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media/image23.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3.xml"/><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4.xml"/><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5.xml"/><Relationship Id="rId1" Type="http://schemas.openxmlformats.org/officeDocument/2006/relationships/slideLayout" Target="../slideLayouts/slideLayout47.xml"/></Relationships>
</file>

<file path=ppt/slides/_rels/slide6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6.xml"/><Relationship Id="rId1" Type="http://schemas.openxmlformats.org/officeDocument/2006/relationships/slideLayout" Target="../slideLayouts/slideLayout47.xml"/></Relationships>
</file>

<file path=ppt/slides/_rels/slide6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7.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8.xml"/><Relationship Id="rId1" Type="http://schemas.openxmlformats.org/officeDocument/2006/relationships/slideLayout" Target="../slideLayouts/slideLayout47.xml"/></Relationships>
</file>

<file path=ppt/slides/_rels/slide7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9.xml"/><Relationship Id="rId1" Type="http://schemas.openxmlformats.org/officeDocument/2006/relationships/slideLayout" Target="../slideLayouts/slideLayout86.xml"/></Relationships>
</file>

<file path=ppt/slides/_rels/slide7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0.xml"/><Relationship Id="rId1" Type="http://schemas.openxmlformats.org/officeDocument/2006/relationships/slideLayout" Target="../slideLayouts/slideLayout86.xml"/></Relationships>
</file>

<file path=ppt/slides/_rels/slide7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1.xml"/><Relationship Id="rId1" Type="http://schemas.openxmlformats.org/officeDocument/2006/relationships/slideLayout" Target="../slideLayouts/slideLayout94.xml"/></Relationships>
</file>

<file path=ppt/slides/_rels/slide7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2.xml"/><Relationship Id="rId1" Type="http://schemas.openxmlformats.org/officeDocument/2006/relationships/slideLayout" Target="../slideLayouts/slideLayout94.xml"/></Relationships>
</file>

<file path=ppt/slides/_rels/slide7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3.xml"/><Relationship Id="rId1" Type="http://schemas.openxmlformats.org/officeDocument/2006/relationships/slideLayout" Target="../slideLayouts/slideLayout94.xml"/></Relationships>
</file>

<file path=ppt/slides/_rels/slide7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4.xml"/><Relationship Id="rId1" Type="http://schemas.openxmlformats.org/officeDocument/2006/relationships/slideLayout" Target="../slideLayouts/slideLayout94.xml"/></Relationships>
</file>

<file path=ppt/slides/_rels/slide7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5.xml"/><Relationship Id="rId1" Type="http://schemas.openxmlformats.org/officeDocument/2006/relationships/slideLayout" Target="../slideLayouts/slideLayout86.xml"/></Relationships>
</file>

<file path=ppt/slides/_rels/slide7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6.xml"/><Relationship Id="rId1" Type="http://schemas.openxmlformats.org/officeDocument/2006/relationships/slideLayout" Target="../slideLayouts/slideLayout86.xml"/></Relationships>
</file>

<file path=ppt/slides/_rels/slide7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7.xml"/><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8.xml"/><Relationship Id="rId1" Type="http://schemas.openxmlformats.org/officeDocument/2006/relationships/slideLayout" Target="../slideLayouts/slideLayout8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C3A2-DE61-884C-284C-2569683FDE09}"/>
              </a:ext>
            </a:extLst>
          </p:cNvPr>
          <p:cNvSpPr>
            <a:spLocks noGrp="1"/>
          </p:cNvSpPr>
          <p:nvPr>
            <p:ph type="ctrTitle" sz="quarter"/>
          </p:nvPr>
        </p:nvSpPr>
        <p:spPr>
          <a:xfrm>
            <a:off x="533400" y="838200"/>
            <a:ext cx="7772400" cy="1828800"/>
          </a:xfrm>
        </p:spPr>
        <p:txBody>
          <a:bodyPr/>
          <a:lstStyle/>
          <a:p>
            <a:r>
              <a:rPr lang="en-US" dirty="0"/>
              <a:t>Click “Slide Show”</a:t>
            </a:r>
          </a:p>
        </p:txBody>
      </p:sp>
      <p:sp>
        <p:nvSpPr>
          <p:cNvPr id="3" name="Subtitle 2">
            <a:extLst>
              <a:ext uri="{FF2B5EF4-FFF2-40B4-BE49-F238E27FC236}">
                <a16:creationId xmlns:a16="http://schemas.microsoft.com/office/drawing/2014/main" id="{09F73642-F49D-5D4F-043C-A70B070999C8}"/>
              </a:ext>
            </a:extLst>
          </p:cNvPr>
          <p:cNvSpPr>
            <a:spLocks noGrp="1"/>
          </p:cNvSpPr>
          <p:nvPr>
            <p:ph type="subTitle" sz="quarter" idx="1"/>
          </p:nvPr>
        </p:nvSpPr>
        <p:spPr>
          <a:xfrm>
            <a:off x="1219199" y="2857500"/>
            <a:ext cx="6400801" cy="1752600"/>
          </a:xfrm>
        </p:spPr>
        <p:txBody>
          <a:bodyPr/>
          <a:lstStyle/>
          <a:p>
            <a:r>
              <a:rPr lang="en-US" dirty="0"/>
              <a:t>Click “From Beginning”</a:t>
            </a:r>
          </a:p>
          <a:p>
            <a:r>
              <a:rPr lang="en-US" dirty="0"/>
              <a:t>Or</a:t>
            </a:r>
          </a:p>
          <a:p>
            <a:r>
              <a:rPr lang="en-US" dirty="0"/>
              <a:t>“From Current Slide”</a:t>
            </a:r>
          </a:p>
        </p:txBody>
      </p:sp>
      <p:sp>
        <p:nvSpPr>
          <p:cNvPr id="4" name="Footer Placeholder 3">
            <a:extLst>
              <a:ext uri="{FF2B5EF4-FFF2-40B4-BE49-F238E27FC236}">
                <a16:creationId xmlns:a16="http://schemas.microsoft.com/office/drawing/2014/main" id="{575B7E1F-676D-B342-C55C-AFF9A8DE5594}"/>
              </a:ext>
            </a:extLst>
          </p:cNvPr>
          <p:cNvSpPr>
            <a:spLocks noGrp="1"/>
          </p:cNvSpPr>
          <p:nvPr>
            <p:ph type="ftr" sz="quarter" idx="10"/>
          </p:nvPr>
        </p:nvSpPr>
        <p:spPr/>
        <p:txBody>
          <a:bodyPr/>
          <a:lstStyle/>
          <a:p>
            <a:pPr>
              <a:defRPr/>
            </a:pPr>
            <a:r>
              <a:rPr lang="en-US"/>
              <a:t>Thermochemistry</a:t>
            </a:r>
            <a:endParaRPr lang="en-US" dirty="0"/>
          </a:p>
        </p:txBody>
      </p:sp>
      <p:sp>
        <p:nvSpPr>
          <p:cNvPr id="5" name="Slide Number Placeholder 4">
            <a:extLst>
              <a:ext uri="{FF2B5EF4-FFF2-40B4-BE49-F238E27FC236}">
                <a16:creationId xmlns:a16="http://schemas.microsoft.com/office/drawing/2014/main" id="{25F1D616-5AA7-D684-F9A4-540B402ED76B}"/>
              </a:ext>
            </a:extLst>
          </p:cNvPr>
          <p:cNvSpPr>
            <a:spLocks noGrp="1"/>
          </p:cNvSpPr>
          <p:nvPr>
            <p:ph type="sldNum" sz="quarter" idx="11"/>
          </p:nvPr>
        </p:nvSpPr>
        <p:spPr/>
        <p:txBody>
          <a:bodyPr/>
          <a:lstStyle/>
          <a:p>
            <a:pPr>
              <a:defRPr/>
            </a:pPr>
            <a:fld id="{5A61DD30-8FB4-41DD-8745-F420E9083AA3}" type="slidenum">
              <a:rPr lang="en-US" altLang="en-US" smtClean="0"/>
              <a:pPr>
                <a:defRPr/>
              </a:pPr>
              <a:t>1</a:t>
            </a:fld>
            <a:endParaRPr lang="en-US" altLang="en-US" dirty="0"/>
          </a:p>
        </p:txBody>
      </p:sp>
    </p:spTree>
    <p:extLst>
      <p:ext uri="{BB962C8B-B14F-4D97-AF65-F5344CB8AC3E}">
        <p14:creationId xmlns:p14="http://schemas.microsoft.com/office/powerpoint/2010/main" val="4251717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 y="0"/>
            <a:ext cx="9067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b="1" dirty="0">
                <a:solidFill>
                  <a:srgbClr val="FF6600"/>
                </a:solidFill>
                <a:effectLst/>
              </a:rPr>
              <a:t>Quantitative Heat Measurements</a:t>
            </a:r>
            <a:r>
              <a:rPr lang="en-US" altLang="en-US" sz="4000" dirty="0">
                <a:solidFill>
                  <a:srgbClr val="FF6600"/>
                </a:solidFill>
                <a:effectLst/>
              </a:rPr>
              <a:t> </a:t>
            </a:r>
          </a:p>
        </p:txBody>
      </p:sp>
      <p:sp>
        <p:nvSpPr>
          <p:cNvPr id="86019" name="Rectangle 3"/>
          <p:cNvSpPr>
            <a:spLocks noGrp="1" noChangeArrowheads="1"/>
          </p:cNvSpPr>
          <p:nvPr>
            <p:ph type="body" idx="1"/>
          </p:nvPr>
        </p:nvSpPr>
        <p:spPr>
          <a:xfrm>
            <a:off x="22225" y="1066800"/>
            <a:ext cx="9045575"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15875">
              <a:lnSpc>
                <a:spcPct val="80000"/>
              </a:lnSpc>
              <a:buFont typeface="Wingdings" panose="05000000000000000000" pitchFamily="2" charset="2"/>
              <a:buNone/>
            </a:pPr>
            <a:r>
              <a:rPr lang="en-US" altLang="en-US" sz="2700" b="1" dirty="0">
                <a:solidFill>
                  <a:srgbClr val="FFFF00"/>
                </a:solidFill>
                <a:effectLst/>
              </a:rPr>
              <a:t>How much heat flows when 42.3 g of ice at 0.00° C melts and is heated to 40.0° C? (Endo/Exothermic?)</a:t>
            </a:r>
          </a:p>
        </p:txBody>
      </p:sp>
      <p:sp>
        <p:nvSpPr>
          <p:cNvPr id="7" name="Slide Number Placeholder 6"/>
          <p:cNvSpPr>
            <a:spLocks noGrp="1" noChangeArrowheads="1"/>
          </p:cNvSpPr>
          <p:nvPr>
            <p:ph type="sldNum" sz="quarter" idx="11"/>
          </p:nvPr>
        </p:nvSpPr>
        <p:spPr/>
        <p:txBody>
          <a:bodyPr/>
          <a:lstStyle/>
          <a:p>
            <a:pPr>
              <a:defRPr/>
            </a:pPr>
            <a:fld id="{846E3E1F-561A-41F7-9959-B840CB6D7FF2}" type="slidenum">
              <a:rPr lang="en-US" altLang="en-US"/>
              <a:pPr>
                <a:defRPr/>
              </a:pPr>
              <a:t>10</a:t>
            </a:fld>
            <a:endParaRPr lang="en-US" altLang="en-US" dirty="0"/>
          </a:p>
        </p:txBody>
      </p:sp>
      <p:pic>
        <p:nvPicPr>
          <p:cNvPr id="59397" name="Picture 4" descr="quick_check-01.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5999163"/>
            <a:ext cx="11430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wipe(left)">
                                      <p:cBhvr>
                                        <p:cTn id="7" dur="500"/>
                                        <p:tgtEl>
                                          <p:spTgt spid="860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0"/>
            <a:ext cx="9067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b="1" dirty="0">
                <a:solidFill>
                  <a:srgbClr val="FF6600"/>
                </a:solidFill>
                <a:effectLst/>
              </a:rPr>
              <a:t>Quantitative Heat Measurements</a:t>
            </a:r>
            <a:r>
              <a:rPr lang="en-US" altLang="en-US" sz="4000" dirty="0">
                <a:solidFill>
                  <a:srgbClr val="FF6600"/>
                </a:solidFill>
                <a:effectLst/>
              </a:rPr>
              <a:t> </a:t>
            </a:r>
          </a:p>
        </p:txBody>
      </p:sp>
      <p:sp>
        <p:nvSpPr>
          <p:cNvPr id="86019" name="Rectangle 3"/>
          <p:cNvSpPr>
            <a:spLocks noGrp="1" noChangeArrowheads="1"/>
          </p:cNvSpPr>
          <p:nvPr>
            <p:ph type="body" idx="1"/>
          </p:nvPr>
        </p:nvSpPr>
        <p:spPr>
          <a:xfrm>
            <a:off x="98425" y="838200"/>
            <a:ext cx="9045575" cy="598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15875">
              <a:lnSpc>
                <a:spcPct val="80000"/>
              </a:lnSpc>
              <a:buFont typeface="Wingdings" panose="05000000000000000000" pitchFamily="2" charset="2"/>
              <a:buNone/>
            </a:pPr>
            <a:r>
              <a:rPr lang="en-US" altLang="en-US" sz="2700" b="1" dirty="0">
                <a:solidFill>
                  <a:srgbClr val="FFFF00"/>
                </a:solidFill>
                <a:effectLst/>
              </a:rPr>
              <a:t>How much </a:t>
            </a:r>
            <a:r>
              <a:rPr lang="en-US" altLang="en-US" sz="2700" b="1" dirty="0">
                <a:solidFill>
                  <a:srgbClr val="FF66CC"/>
                </a:solidFill>
                <a:effectLst/>
              </a:rPr>
              <a:t>heat flows </a:t>
            </a:r>
            <a:r>
              <a:rPr lang="en-US" altLang="en-US" sz="2700" b="1" dirty="0">
                <a:solidFill>
                  <a:srgbClr val="FFFF00"/>
                </a:solidFill>
                <a:effectLst/>
              </a:rPr>
              <a:t>when </a:t>
            </a:r>
            <a:r>
              <a:rPr lang="en-US" altLang="en-US" sz="2700" b="1" dirty="0">
                <a:solidFill>
                  <a:srgbClr val="FF66CC"/>
                </a:solidFill>
                <a:effectLst/>
              </a:rPr>
              <a:t>42.3 g</a:t>
            </a:r>
            <a:r>
              <a:rPr lang="en-US" altLang="en-US" sz="2700" b="1" dirty="0">
                <a:solidFill>
                  <a:srgbClr val="FFFF00"/>
                </a:solidFill>
                <a:effectLst/>
              </a:rPr>
              <a:t> of ice at </a:t>
            </a:r>
            <a:r>
              <a:rPr lang="en-US" altLang="en-US" sz="2700" b="1" dirty="0">
                <a:solidFill>
                  <a:srgbClr val="FF66CC"/>
                </a:solidFill>
                <a:effectLst/>
              </a:rPr>
              <a:t>0.00° C </a:t>
            </a:r>
            <a:r>
              <a:rPr lang="en-US" altLang="en-US" sz="2700" b="1" dirty="0">
                <a:solidFill>
                  <a:srgbClr val="FFFF00"/>
                </a:solidFill>
                <a:effectLst/>
              </a:rPr>
              <a:t>melts and is heated to </a:t>
            </a:r>
            <a:r>
              <a:rPr lang="en-US" altLang="en-US" sz="2700" b="1" dirty="0">
                <a:solidFill>
                  <a:srgbClr val="FF66CC"/>
                </a:solidFill>
                <a:effectLst/>
              </a:rPr>
              <a:t>40.0° C</a:t>
            </a:r>
            <a:r>
              <a:rPr lang="en-US" altLang="en-US" sz="2700" b="1" dirty="0">
                <a:solidFill>
                  <a:srgbClr val="FFFF00"/>
                </a:solidFill>
                <a:effectLst/>
              </a:rPr>
              <a:t>? (Endo/Exothermic?)</a:t>
            </a:r>
          </a:p>
          <a:p>
            <a:pPr marL="0" indent="15875">
              <a:spcBef>
                <a:spcPts val="1200"/>
              </a:spcBef>
              <a:buFont typeface="Wingdings" panose="05000000000000000000" pitchFamily="2" charset="2"/>
              <a:buNone/>
            </a:pPr>
            <a:r>
              <a:rPr lang="en-US" altLang="en-US" sz="2300" b="1" dirty="0">
                <a:effectLst/>
              </a:rPr>
              <a:t>There is a phase change involved so you need 2 steps</a:t>
            </a:r>
          </a:p>
          <a:p>
            <a:pPr marL="0" indent="15875">
              <a:spcBef>
                <a:spcPts val="1200"/>
              </a:spcBef>
              <a:buFont typeface="Wingdings" panose="05000000000000000000" pitchFamily="2" charset="2"/>
              <a:buNone/>
            </a:pPr>
            <a:endParaRPr lang="en-US" altLang="en-US" b="1" dirty="0">
              <a:solidFill>
                <a:srgbClr val="0070C0"/>
              </a:solidFill>
              <a:effectLst>
                <a:outerShdw blurRad="38100" dist="38100" dir="2700000" algn="tl">
                  <a:srgbClr val="000000">
                    <a:alpha val="43137"/>
                  </a:srgbClr>
                </a:outerShdw>
              </a:effectLst>
            </a:endParaRPr>
          </a:p>
          <a:p>
            <a:pPr marL="0" indent="15875">
              <a:spcBef>
                <a:spcPts val="1200"/>
              </a:spcBef>
              <a:buFont typeface="Wingdings" panose="05000000000000000000" pitchFamily="2" charset="2"/>
              <a:buNone/>
            </a:pPr>
            <a:endParaRPr lang="en-US" altLang="en-US" sz="800" b="1" dirty="0">
              <a:solidFill>
                <a:srgbClr val="0070C0"/>
              </a:solidFill>
              <a:effectLst>
                <a:outerShdw blurRad="38100" dist="38100" dir="2700000" algn="tl">
                  <a:srgbClr val="000000">
                    <a:alpha val="43137"/>
                  </a:srgbClr>
                </a:outerShdw>
              </a:effectLst>
            </a:endParaRPr>
          </a:p>
          <a:p>
            <a:pPr marL="0" indent="15875">
              <a:spcBef>
                <a:spcPts val="1200"/>
              </a:spcBef>
              <a:buFont typeface="Wingdings" panose="05000000000000000000" pitchFamily="2" charset="2"/>
              <a:buNone/>
            </a:pPr>
            <a:r>
              <a:rPr lang="en-US" altLang="en-US" b="1" dirty="0">
                <a:solidFill>
                  <a:srgbClr val="FF66CC"/>
                </a:solidFill>
                <a:effectLst>
                  <a:outerShdw blurRad="38100" dist="38100" dir="2700000" algn="tl">
                    <a:srgbClr val="000000">
                      <a:alpha val="43137"/>
                    </a:srgbClr>
                  </a:outerShdw>
                </a:effectLst>
              </a:rPr>
              <a:t>Step 1</a:t>
            </a:r>
            <a:r>
              <a:rPr lang="en-US" altLang="en-US" b="1" dirty="0">
                <a:solidFill>
                  <a:srgbClr val="0070C0"/>
                </a:solidFill>
                <a:effectLst>
                  <a:outerShdw blurRad="38100" dist="38100" dir="2700000" algn="tl">
                    <a:srgbClr val="000000">
                      <a:alpha val="43137"/>
                    </a:srgbClr>
                  </a:outerShdw>
                </a:effectLst>
              </a:rPr>
              <a:t>  ice melting </a:t>
            </a:r>
          </a:p>
          <a:p>
            <a:pPr marL="0" indent="15875">
              <a:spcBef>
                <a:spcPts val="1200"/>
              </a:spcBef>
              <a:buFont typeface="Wingdings" panose="05000000000000000000" pitchFamily="2" charset="2"/>
              <a:buNone/>
            </a:pPr>
            <a:r>
              <a:rPr lang="en-US" altLang="en-US" b="1" dirty="0">
                <a:solidFill>
                  <a:srgbClr val="0070C0"/>
                </a:solidFill>
                <a:effectLst>
                  <a:outerShdw blurRad="38100" dist="38100" dir="2700000" algn="tl">
                    <a:srgbClr val="000000">
                      <a:alpha val="43137"/>
                    </a:srgbClr>
                  </a:outerShdw>
                </a:effectLst>
                <a:sym typeface="Wingdings" panose="05000000000000000000" pitchFamily="2" charset="2"/>
              </a:rPr>
              <a:t> q = m H</a:t>
            </a:r>
            <a:r>
              <a:rPr lang="en-US" altLang="en-US" b="1" baseline="-25000" dirty="0">
                <a:solidFill>
                  <a:srgbClr val="0070C0"/>
                </a:solidFill>
                <a:effectLst>
                  <a:outerShdw blurRad="38100" dist="38100" dir="2700000" algn="tl">
                    <a:srgbClr val="000000">
                      <a:alpha val="43137"/>
                    </a:srgbClr>
                  </a:outerShdw>
                </a:effectLst>
                <a:sym typeface="Wingdings" panose="05000000000000000000" pitchFamily="2" charset="2"/>
              </a:rPr>
              <a:t>fus</a:t>
            </a:r>
            <a:r>
              <a:rPr lang="en-US" altLang="en-US" b="1" dirty="0">
                <a:solidFill>
                  <a:srgbClr val="0070C0"/>
                </a:solidFill>
                <a:effectLst>
                  <a:outerShdw blurRad="38100" dist="38100" dir="2700000" algn="tl">
                    <a:srgbClr val="000000">
                      <a:alpha val="43137"/>
                    </a:srgbClr>
                  </a:outerShdw>
                </a:effectLst>
                <a:sym typeface="Wingdings" panose="05000000000000000000" pitchFamily="2" charset="2"/>
              </a:rPr>
              <a:t>  = 42.3 g (80.0 cal/g)</a:t>
            </a:r>
          </a:p>
          <a:p>
            <a:pPr marL="0" indent="15875">
              <a:spcBef>
                <a:spcPts val="1200"/>
              </a:spcBef>
              <a:buFont typeface="Wingdings" panose="05000000000000000000" pitchFamily="2" charset="2"/>
              <a:buNone/>
            </a:pPr>
            <a:r>
              <a:rPr lang="en-US" altLang="en-US" b="1" dirty="0">
                <a:solidFill>
                  <a:srgbClr val="0070C0"/>
                </a:solidFill>
                <a:effectLst>
                  <a:outerShdw blurRad="38100" dist="38100" dir="2700000" algn="tl">
                    <a:srgbClr val="000000">
                      <a:alpha val="43137"/>
                    </a:srgbClr>
                  </a:outerShdw>
                </a:effectLst>
                <a:sym typeface="Wingdings" panose="05000000000000000000" pitchFamily="2" charset="2"/>
              </a:rPr>
              <a:t>	q</a:t>
            </a:r>
            <a:r>
              <a:rPr lang="en-US" altLang="en-US" b="1" baseline="-25000" dirty="0">
                <a:solidFill>
                  <a:srgbClr val="0070C0"/>
                </a:solidFill>
                <a:effectLst>
                  <a:outerShdw blurRad="38100" dist="38100" dir="2700000" algn="tl">
                    <a:srgbClr val="000000">
                      <a:alpha val="43137"/>
                    </a:srgbClr>
                  </a:outerShdw>
                </a:effectLst>
                <a:sym typeface="Wingdings" panose="05000000000000000000" pitchFamily="2" charset="2"/>
              </a:rPr>
              <a:t>ice</a:t>
            </a:r>
            <a:r>
              <a:rPr lang="en-US" altLang="en-US" b="1" dirty="0">
                <a:solidFill>
                  <a:srgbClr val="0070C0"/>
                </a:solidFill>
                <a:effectLst>
                  <a:outerShdw blurRad="38100" dist="38100" dir="2700000" algn="tl">
                    <a:srgbClr val="000000">
                      <a:alpha val="43137"/>
                    </a:srgbClr>
                  </a:outerShdw>
                </a:effectLst>
                <a:sym typeface="Wingdings" panose="05000000000000000000" pitchFamily="2" charset="2"/>
              </a:rPr>
              <a:t> = +3384 cal  = +3.38 kcal</a:t>
            </a:r>
          </a:p>
          <a:p>
            <a:pPr marL="0" indent="15875" algn="ctr">
              <a:spcBef>
                <a:spcPts val="1200"/>
              </a:spcBef>
              <a:buFont typeface="Wingdings" panose="05000000000000000000" pitchFamily="2" charset="2"/>
              <a:buNone/>
            </a:pPr>
            <a:r>
              <a:rPr lang="en-US" altLang="en-US" b="1"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Endothermic (heat is added or absorbed)</a:t>
            </a:r>
          </a:p>
        </p:txBody>
      </p:sp>
      <p:sp>
        <p:nvSpPr>
          <p:cNvPr id="7" name="Slide Number Placeholder 6"/>
          <p:cNvSpPr>
            <a:spLocks noGrp="1" noChangeArrowheads="1"/>
          </p:cNvSpPr>
          <p:nvPr>
            <p:ph type="sldNum" sz="quarter" idx="11"/>
          </p:nvPr>
        </p:nvSpPr>
        <p:spPr/>
        <p:txBody>
          <a:bodyPr/>
          <a:lstStyle/>
          <a:p>
            <a:pPr>
              <a:defRPr/>
            </a:pPr>
            <a:fld id="{95B446B5-F32A-4341-AACE-A50BF4C2854B}" type="slidenum">
              <a:rPr lang="en-US" altLang="en-US"/>
              <a:pPr>
                <a:defRPr/>
              </a:pPr>
              <a:t>11</a:t>
            </a:fld>
            <a:endParaRPr lang="en-US" altLang="en-US" dirty="0"/>
          </a:p>
        </p:txBody>
      </p:sp>
      <p:pic>
        <p:nvPicPr>
          <p:cNvPr id="60421" name="Picture 4" descr="quick_check-01.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5999163"/>
            <a:ext cx="11430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2" name="Group 10"/>
          <p:cNvGrpSpPr>
            <a:grpSpLocks/>
          </p:cNvGrpSpPr>
          <p:nvPr/>
        </p:nvGrpSpPr>
        <p:grpSpPr bwMode="auto">
          <a:xfrm>
            <a:off x="6553200" y="2438400"/>
            <a:ext cx="2133600" cy="1524000"/>
            <a:chOff x="6781800" y="2895600"/>
            <a:chExt cx="1371600" cy="990600"/>
          </a:xfrm>
        </p:grpSpPr>
        <p:cxnSp>
          <p:nvCxnSpPr>
            <p:cNvPr id="3" name="Straight Connector 2"/>
            <p:cNvCxnSpPr/>
            <p:nvPr/>
          </p:nvCxnSpPr>
          <p:spPr>
            <a:xfrm>
              <a:off x="6781800" y="2895600"/>
              <a:ext cx="0" cy="99060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Straight Connector 7"/>
            <p:cNvCxnSpPr>
              <a:cxnSpLocks/>
            </p:cNvCxnSpPr>
            <p:nvPr/>
          </p:nvCxnSpPr>
          <p:spPr>
            <a:xfrm>
              <a:off x="6781800" y="3886200"/>
              <a:ext cx="13716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Straight Connector 9"/>
            <p:cNvCxnSpPr>
              <a:cxnSpLocks/>
            </p:cNvCxnSpPr>
            <p:nvPr/>
          </p:nvCxnSpPr>
          <p:spPr>
            <a:xfrm>
              <a:off x="6781800" y="3581400"/>
              <a:ext cx="609600" cy="0"/>
            </a:xfrm>
            <a:prstGeom prst="line">
              <a:avLst/>
            </a:prstGeom>
            <a:ln w="38100">
              <a:prstDash val="sysDot"/>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a:cxnSpLocks/>
            </p:cNvCxnSpPr>
            <p:nvPr/>
          </p:nvCxnSpPr>
          <p:spPr>
            <a:xfrm flipV="1">
              <a:off x="7315200" y="3048000"/>
              <a:ext cx="609600" cy="533400"/>
            </a:xfrm>
            <a:prstGeom prst="line">
              <a:avLst/>
            </a:prstGeom>
            <a:ln w="38100">
              <a:prstDash val="sysDot"/>
            </a:ln>
          </p:spPr>
          <p:style>
            <a:lnRef idx="1">
              <a:schemeClr val="accent2"/>
            </a:lnRef>
            <a:fillRef idx="0">
              <a:schemeClr val="accent2"/>
            </a:fillRef>
            <a:effectRef idx="0">
              <a:schemeClr val="accent2"/>
            </a:effectRef>
            <a:fontRef idx="minor">
              <a:schemeClr val="tx1"/>
            </a:fontRef>
          </p:style>
        </p:cxnSp>
      </p:grpSp>
      <p:sp>
        <p:nvSpPr>
          <p:cNvPr id="60423" name="TextBox 12"/>
          <p:cNvSpPr txBox="1">
            <a:spLocks noChangeArrowheads="1"/>
          </p:cNvSpPr>
          <p:nvPr/>
        </p:nvSpPr>
        <p:spPr bwMode="auto">
          <a:xfrm>
            <a:off x="6858000" y="31242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dirty="0"/>
              <a:t>1</a:t>
            </a:r>
          </a:p>
        </p:txBody>
      </p:sp>
      <p:sp>
        <p:nvSpPr>
          <p:cNvPr id="60424" name="TextBox 16"/>
          <p:cNvSpPr txBox="1">
            <a:spLocks noChangeArrowheads="1"/>
          </p:cNvSpPr>
          <p:nvPr/>
        </p:nvSpPr>
        <p:spPr bwMode="auto">
          <a:xfrm>
            <a:off x="7620000" y="2743200"/>
            <a:ext cx="22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dirty="0"/>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animEffect transition="in" filter="wipe(left)">
                                      <p:cBhvr>
                                        <p:cTn id="7" dur="500"/>
                                        <p:tgtEl>
                                          <p:spTgt spid="860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6019">
                                            <p:txEl>
                                              <p:pRg st="4" end="4"/>
                                            </p:txEl>
                                          </p:spTgt>
                                        </p:tgtEl>
                                        <p:attrNameLst>
                                          <p:attrName>style.visibility</p:attrName>
                                        </p:attrNameLst>
                                      </p:cBhvr>
                                      <p:to>
                                        <p:strVal val="visible"/>
                                      </p:to>
                                    </p:set>
                                    <p:animEffect transition="in" filter="wipe(left)">
                                      <p:cBhvr>
                                        <p:cTn id="12" dur="500"/>
                                        <p:tgtEl>
                                          <p:spTgt spid="8601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6019">
                                            <p:txEl>
                                              <p:pRg st="5" end="5"/>
                                            </p:txEl>
                                          </p:spTgt>
                                        </p:tgtEl>
                                        <p:attrNameLst>
                                          <p:attrName>style.visibility</p:attrName>
                                        </p:attrNameLst>
                                      </p:cBhvr>
                                      <p:to>
                                        <p:strVal val="visible"/>
                                      </p:to>
                                    </p:set>
                                    <p:animEffect transition="in" filter="wipe(left)">
                                      <p:cBhvr>
                                        <p:cTn id="17" dur="500"/>
                                        <p:tgtEl>
                                          <p:spTgt spid="86019">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6019">
                                            <p:txEl>
                                              <p:pRg st="6" end="6"/>
                                            </p:txEl>
                                          </p:spTgt>
                                        </p:tgtEl>
                                        <p:attrNameLst>
                                          <p:attrName>style.visibility</p:attrName>
                                        </p:attrNameLst>
                                      </p:cBhvr>
                                      <p:to>
                                        <p:strVal val="visible"/>
                                      </p:to>
                                    </p:set>
                                    <p:animEffect transition="in" filter="wipe(left)">
                                      <p:cBhvr>
                                        <p:cTn id="22" dur="500"/>
                                        <p:tgtEl>
                                          <p:spTgt spid="8601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6019">
                                            <p:txEl>
                                              <p:pRg st="7" end="7"/>
                                            </p:txEl>
                                          </p:spTgt>
                                        </p:tgtEl>
                                        <p:attrNameLst>
                                          <p:attrName>style.visibility</p:attrName>
                                        </p:attrNameLst>
                                      </p:cBhvr>
                                      <p:to>
                                        <p:strVal val="visible"/>
                                      </p:to>
                                    </p:set>
                                    <p:animEffect transition="in" filter="wipe(left)">
                                      <p:cBhvr>
                                        <p:cTn id="27" dur="500"/>
                                        <p:tgtEl>
                                          <p:spTgt spid="860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0"/>
            <a:ext cx="9067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b="1" dirty="0">
                <a:solidFill>
                  <a:srgbClr val="FF6600"/>
                </a:solidFill>
                <a:effectLst/>
              </a:rPr>
              <a:t>Quantitative Heat Measurements</a:t>
            </a:r>
            <a:r>
              <a:rPr lang="en-US" altLang="en-US" sz="4000" dirty="0">
                <a:solidFill>
                  <a:srgbClr val="FF6600"/>
                </a:solidFill>
                <a:effectLst/>
              </a:rPr>
              <a:t> </a:t>
            </a:r>
          </a:p>
        </p:txBody>
      </p:sp>
      <p:sp>
        <p:nvSpPr>
          <p:cNvPr id="86019" name="Rectangle 3"/>
          <p:cNvSpPr>
            <a:spLocks noGrp="1" noChangeArrowheads="1"/>
          </p:cNvSpPr>
          <p:nvPr>
            <p:ph type="body" idx="1"/>
          </p:nvPr>
        </p:nvSpPr>
        <p:spPr>
          <a:xfrm>
            <a:off x="98425" y="793750"/>
            <a:ext cx="9045575" cy="598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15875">
              <a:lnSpc>
                <a:spcPct val="80000"/>
              </a:lnSpc>
              <a:buFont typeface="Wingdings" panose="05000000000000000000" pitchFamily="2" charset="2"/>
              <a:buNone/>
            </a:pPr>
            <a:r>
              <a:rPr lang="en-US" altLang="en-US" sz="2700" b="1" dirty="0">
                <a:solidFill>
                  <a:srgbClr val="FFFF00"/>
                </a:solidFill>
                <a:effectLst/>
              </a:rPr>
              <a:t>How much heat flows when 42.3 g of ice at 0.00° C melts and is heated to 40.0° C? (Endo/Exothermic?)</a:t>
            </a:r>
          </a:p>
          <a:p>
            <a:pPr marL="0" indent="15875">
              <a:spcBef>
                <a:spcPts val="1200"/>
              </a:spcBef>
              <a:buFont typeface="Wingdings" panose="05000000000000000000" pitchFamily="2" charset="2"/>
              <a:buNone/>
            </a:pPr>
            <a:r>
              <a:rPr lang="en-US" altLang="en-US" sz="2300" b="1" dirty="0">
                <a:effectLst/>
              </a:rPr>
              <a:t>There is a phase change involved so you need 2 steps</a:t>
            </a:r>
          </a:p>
          <a:p>
            <a:pPr marL="0" indent="15875">
              <a:spcBef>
                <a:spcPts val="1200"/>
              </a:spcBef>
              <a:buFont typeface="Wingdings" panose="05000000000000000000" pitchFamily="2" charset="2"/>
              <a:buNone/>
            </a:pPr>
            <a:r>
              <a:rPr lang="en-US" altLang="en-US" sz="1600" b="1" dirty="0">
                <a:solidFill>
                  <a:srgbClr val="0070C0"/>
                </a:solidFill>
                <a:effectLst>
                  <a:outerShdw blurRad="38100" dist="38100" dir="2700000" algn="tl">
                    <a:srgbClr val="000000">
                      <a:alpha val="43137"/>
                    </a:srgbClr>
                  </a:outerShdw>
                </a:effectLst>
              </a:rPr>
              <a:t>Step 1:  ice melting </a:t>
            </a:r>
            <a:r>
              <a:rPr lang="en-US" altLang="en-US" sz="1600" b="1" dirty="0">
                <a:solidFill>
                  <a:srgbClr val="0070C0"/>
                </a:solidFill>
                <a:effectLst>
                  <a:outerShdw blurRad="38100" dist="38100" dir="2700000" algn="tl">
                    <a:srgbClr val="000000">
                      <a:alpha val="43137"/>
                    </a:srgbClr>
                  </a:outerShdw>
                </a:effectLst>
                <a:sym typeface="Wingdings" panose="05000000000000000000" pitchFamily="2" charset="2"/>
              </a:rPr>
              <a:t> q = m H</a:t>
            </a:r>
            <a:r>
              <a:rPr lang="en-US" altLang="en-US" sz="1600" b="1" baseline="-25000" dirty="0">
                <a:solidFill>
                  <a:srgbClr val="0070C0"/>
                </a:solidFill>
                <a:effectLst>
                  <a:outerShdw blurRad="38100" dist="38100" dir="2700000" algn="tl">
                    <a:srgbClr val="000000">
                      <a:alpha val="43137"/>
                    </a:srgbClr>
                  </a:outerShdw>
                </a:effectLst>
                <a:sym typeface="Wingdings" panose="05000000000000000000" pitchFamily="2" charset="2"/>
              </a:rPr>
              <a:t>fus</a:t>
            </a:r>
            <a:r>
              <a:rPr lang="en-US" altLang="en-US" sz="1600" b="1" dirty="0">
                <a:solidFill>
                  <a:srgbClr val="0070C0"/>
                </a:solidFill>
                <a:effectLst>
                  <a:outerShdw blurRad="38100" dist="38100" dir="2700000" algn="tl">
                    <a:srgbClr val="000000">
                      <a:alpha val="43137"/>
                    </a:srgbClr>
                  </a:outerShdw>
                </a:effectLst>
                <a:sym typeface="Wingdings" panose="05000000000000000000" pitchFamily="2" charset="2"/>
              </a:rPr>
              <a:t>  = 42.3 g (80.0 cal/g)</a:t>
            </a:r>
          </a:p>
          <a:p>
            <a:pPr marL="0" indent="15875">
              <a:spcBef>
                <a:spcPts val="1200"/>
              </a:spcBef>
              <a:buFont typeface="Wingdings" panose="05000000000000000000" pitchFamily="2" charset="2"/>
              <a:buNone/>
            </a:pPr>
            <a:r>
              <a:rPr lang="en-US" altLang="en-US" sz="1600" b="1" dirty="0">
                <a:solidFill>
                  <a:srgbClr val="0070C0"/>
                </a:solidFill>
                <a:effectLst>
                  <a:outerShdw blurRad="38100" dist="38100" dir="2700000" algn="tl">
                    <a:srgbClr val="000000">
                      <a:alpha val="43137"/>
                    </a:srgbClr>
                  </a:outerShdw>
                </a:effectLst>
                <a:sym typeface="Wingdings" panose="05000000000000000000" pitchFamily="2" charset="2"/>
              </a:rPr>
              <a:t>	q</a:t>
            </a:r>
            <a:r>
              <a:rPr lang="en-US" altLang="en-US" sz="1600" b="1" baseline="-25000" dirty="0">
                <a:solidFill>
                  <a:srgbClr val="0070C0"/>
                </a:solidFill>
                <a:effectLst>
                  <a:outerShdw blurRad="38100" dist="38100" dir="2700000" algn="tl">
                    <a:srgbClr val="000000">
                      <a:alpha val="43137"/>
                    </a:srgbClr>
                  </a:outerShdw>
                </a:effectLst>
                <a:sym typeface="Wingdings" panose="05000000000000000000" pitchFamily="2" charset="2"/>
              </a:rPr>
              <a:t>ice</a:t>
            </a:r>
            <a:r>
              <a:rPr lang="en-US" altLang="en-US" sz="1600" b="1" dirty="0">
                <a:solidFill>
                  <a:srgbClr val="0070C0"/>
                </a:solidFill>
                <a:effectLst>
                  <a:outerShdw blurRad="38100" dist="38100" dir="2700000" algn="tl">
                    <a:srgbClr val="000000">
                      <a:alpha val="43137"/>
                    </a:srgbClr>
                  </a:outerShdw>
                </a:effectLst>
                <a:sym typeface="Wingdings" panose="05000000000000000000" pitchFamily="2" charset="2"/>
              </a:rPr>
              <a:t> = +3384 cal  = +3.38 kcal</a:t>
            </a:r>
          </a:p>
          <a:p>
            <a:pPr marL="0" indent="15875">
              <a:spcBef>
                <a:spcPts val="1200"/>
              </a:spcBef>
              <a:buFont typeface="Wingdings" panose="05000000000000000000" pitchFamily="2" charset="2"/>
              <a:buNone/>
            </a:pPr>
            <a:r>
              <a:rPr lang="en-US" altLang="en-US" sz="2300" b="1" dirty="0">
                <a:solidFill>
                  <a:srgbClr val="FF66CC"/>
                </a:solidFill>
                <a:effectLst>
                  <a:outerShdw blurRad="38100" dist="38100" dir="2700000" algn="tl">
                    <a:srgbClr val="000000">
                      <a:alpha val="43137"/>
                    </a:srgbClr>
                  </a:outerShdw>
                </a:effectLst>
              </a:rPr>
              <a:t>Step 2</a:t>
            </a:r>
            <a:r>
              <a:rPr lang="en-US" altLang="en-US" sz="2300" b="1" dirty="0">
                <a:solidFill>
                  <a:srgbClr val="000000"/>
                </a:solidFill>
                <a:effectLst>
                  <a:outerShdw blurRad="38100" dist="38100" dir="2700000" algn="tl">
                    <a:srgbClr val="000000">
                      <a:alpha val="43137"/>
                    </a:srgbClr>
                  </a:outerShdw>
                </a:effectLst>
              </a:rPr>
              <a:t>  heating water </a:t>
            </a:r>
            <a:r>
              <a:rPr lang="en-US" altLang="en-US" sz="2300" b="1" dirty="0">
                <a:solidFill>
                  <a:srgbClr val="000000"/>
                </a:solidFill>
                <a:effectLst>
                  <a:outerShdw blurRad="38100" dist="38100" dir="2700000" algn="tl">
                    <a:srgbClr val="000000">
                      <a:alpha val="43137"/>
                    </a:srgbClr>
                  </a:outerShdw>
                </a:effectLst>
                <a:sym typeface="Wingdings" panose="05000000000000000000" pitchFamily="2" charset="2"/>
              </a:rPr>
              <a:t> q</a:t>
            </a:r>
            <a:r>
              <a:rPr lang="en-US" altLang="en-US" sz="2300" b="1" baseline="-25000" dirty="0">
                <a:solidFill>
                  <a:srgbClr val="000000"/>
                </a:solidFill>
                <a:effectLst>
                  <a:outerShdw blurRad="38100" dist="38100" dir="2700000" algn="tl">
                    <a:srgbClr val="000000">
                      <a:alpha val="43137"/>
                    </a:srgbClr>
                  </a:outerShdw>
                </a:effectLst>
                <a:sym typeface="Wingdings" panose="05000000000000000000" pitchFamily="2" charset="2"/>
              </a:rPr>
              <a:t>water</a:t>
            </a:r>
            <a:r>
              <a:rPr lang="en-US" altLang="en-US" sz="2300" b="1" dirty="0">
                <a:solidFill>
                  <a:srgbClr val="000000"/>
                </a:solidFill>
                <a:effectLst>
                  <a:outerShdw blurRad="38100" dist="38100" dir="2700000" algn="tl">
                    <a:srgbClr val="000000">
                      <a:alpha val="43137"/>
                    </a:srgbClr>
                  </a:outerShdw>
                </a:effectLst>
                <a:sym typeface="Wingdings" panose="05000000000000000000" pitchFamily="2" charset="2"/>
              </a:rPr>
              <a:t> = m c ∆T  </a:t>
            </a:r>
          </a:p>
          <a:p>
            <a:pPr marL="0" indent="15875">
              <a:spcBef>
                <a:spcPts val="1200"/>
              </a:spcBef>
              <a:buFont typeface="Wingdings" panose="05000000000000000000" pitchFamily="2" charset="2"/>
              <a:buNone/>
            </a:pPr>
            <a:r>
              <a:rPr lang="en-US" altLang="en-US" sz="2300" b="1" dirty="0">
                <a:solidFill>
                  <a:srgbClr val="000000"/>
                </a:solidFill>
                <a:effectLst>
                  <a:outerShdw blurRad="38100" dist="38100" dir="2700000" algn="tl">
                    <a:srgbClr val="000000">
                      <a:alpha val="43137"/>
                    </a:srgbClr>
                  </a:outerShdw>
                </a:effectLst>
                <a:sym typeface="Wingdings" panose="05000000000000000000" pitchFamily="2" charset="2"/>
              </a:rPr>
              <a:t>	q</a:t>
            </a:r>
            <a:r>
              <a:rPr lang="en-US" altLang="en-US" sz="2300" b="1" baseline="-25000" dirty="0">
                <a:solidFill>
                  <a:srgbClr val="000000"/>
                </a:solidFill>
                <a:effectLst>
                  <a:outerShdw blurRad="38100" dist="38100" dir="2700000" algn="tl">
                    <a:srgbClr val="000000">
                      <a:alpha val="43137"/>
                    </a:srgbClr>
                  </a:outerShdw>
                </a:effectLst>
                <a:sym typeface="Wingdings" panose="05000000000000000000" pitchFamily="2" charset="2"/>
              </a:rPr>
              <a:t>water</a:t>
            </a:r>
            <a:r>
              <a:rPr lang="en-US" altLang="en-US" sz="2300" b="1" dirty="0">
                <a:solidFill>
                  <a:srgbClr val="000000"/>
                </a:solidFill>
                <a:effectLst>
                  <a:outerShdw blurRad="38100" dist="38100" dir="2700000" algn="tl">
                    <a:srgbClr val="000000">
                      <a:alpha val="43137"/>
                    </a:srgbClr>
                  </a:outerShdw>
                </a:effectLst>
                <a:sym typeface="Wingdings" panose="05000000000000000000" pitchFamily="2" charset="2"/>
              </a:rPr>
              <a:t> = (42.3 g)(1.00 cal/g·°C)(40.0° C – 0.00°C)</a:t>
            </a:r>
          </a:p>
          <a:p>
            <a:pPr marL="0" indent="15875">
              <a:spcBef>
                <a:spcPts val="1200"/>
              </a:spcBef>
              <a:buFont typeface="Wingdings" panose="05000000000000000000" pitchFamily="2" charset="2"/>
              <a:buNone/>
            </a:pPr>
            <a:r>
              <a:rPr lang="en-US" altLang="en-US" sz="2300" b="1" dirty="0">
                <a:solidFill>
                  <a:srgbClr val="000000"/>
                </a:solidFill>
                <a:effectLst>
                  <a:outerShdw blurRad="38100" dist="38100" dir="2700000" algn="tl">
                    <a:srgbClr val="000000">
                      <a:alpha val="43137"/>
                    </a:srgbClr>
                  </a:outerShdw>
                </a:effectLst>
                <a:sym typeface="Wingdings" panose="05000000000000000000" pitchFamily="2" charset="2"/>
              </a:rPr>
              <a:t>	 q</a:t>
            </a:r>
            <a:r>
              <a:rPr lang="en-US" altLang="en-US" sz="2300" b="1" baseline="-25000" dirty="0">
                <a:solidFill>
                  <a:srgbClr val="000000"/>
                </a:solidFill>
                <a:effectLst>
                  <a:outerShdw blurRad="38100" dist="38100" dir="2700000" algn="tl">
                    <a:srgbClr val="000000">
                      <a:alpha val="43137"/>
                    </a:srgbClr>
                  </a:outerShdw>
                </a:effectLst>
                <a:sym typeface="Wingdings" panose="05000000000000000000" pitchFamily="2" charset="2"/>
              </a:rPr>
              <a:t>water</a:t>
            </a:r>
            <a:r>
              <a:rPr lang="en-US" altLang="en-US" sz="2300" b="1" dirty="0">
                <a:solidFill>
                  <a:srgbClr val="000000"/>
                </a:solidFill>
                <a:effectLst>
                  <a:outerShdw blurRad="38100" dist="38100" dir="2700000" algn="tl">
                    <a:srgbClr val="000000">
                      <a:alpha val="43137"/>
                    </a:srgbClr>
                  </a:outerShdw>
                </a:effectLst>
                <a:sym typeface="Wingdings" panose="05000000000000000000" pitchFamily="2" charset="2"/>
              </a:rPr>
              <a:t> = +1692 cal  = +1.69 kcal</a:t>
            </a:r>
          </a:p>
          <a:p>
            <a:pPr marL="0" indent="15875" algn="ctr">
              <a:spcBef>
                <a:spcPts val="1200"/>
              </a:spcBef>
              <a:buFont typeface="Wingdings" panose="05000000000000000000" pitchFamily="2" charset="2"/>
              <a:buNone/>
            </a:pPr>
            <a:r>
              <a:rPr lang="en-US" altLang="en-US" sz="2300" b="1" dirty="0">
                <a:effectLst>
                  <a:outerShdw blurRad="38100" dist="38100" dir="2700000" algn="tl">
                    <a:srgbClr val="000000">
                      <a:alpha val="43137"/>
                    </a:srgbClr>
                  </a:outerShdw>
                </a:effectLst>
              </a:rPr>
              <a:t>The total heat flow is the sum of the heat in the 2 steps</a:t>
            </a:r>
            <a:r>
              <a:rPr lang="en-US" altLang="en-US" sz="2300" b="1" dirty="0">
                <a:solidFill>
                  <a:srgbClr val="FF66CC"/>
                </a:solidFill>
                <a:effectLst>
                  <a:outerShdw blurRad="38100" dist="38100" dir="2700000" algn="tl">
                    <a:srgbClr val="000000">
                      <a:alpha val="43137"/>
                    </a:srgbClr>
                  </a:outerShdw>
                </a:effectLst>
                <a:sym typeface="Wingdings" panose="05000000000000000000" pitchFamily="2" charset="2"/>
              </a:rPr>
              <a:t>	        </a:t>
            </a:r>
            <a:r>
              <a:rPr lang="en-US" altLang="en-US" sz="2300" b="1" dirty="0">
                <a:solidFill>
                  <a:srgbClr val="0070C0"/>
                </a:solidFill>
                <a:effectLst>
                  <a:outerShdw blurRad="38100" dist="38100" dir="2700000" algn="tl">
                    <a:srgbClr val="000000">
                      <a:alpha val="43137"/>
                    </a:srgbClr>
                  </a:outerShdw>
                </a:effectLst>
                <a:sym typeface="Wingdings" panose="05000000000000000000" pitchFamily="2" charset="2"/>
              </a:rPr>
              <a:t>q</a:t>
            </a:r>
            <a:r>
              <a:rPr lang="en-US" altLang="en-US" sz="2300" b="1" baseline="-25000" dirty="0">
                <a:solidFill>
                  <a:srgbClr val="0070C0"/>
                </a:solidFill>
                <a:effectLst>
                  <a:outerShdw blurRad="38100" dist="38100" dir="2700000" algn="tl">
                    <a:srgbClr val="000000">
                      <a:alpha val="43137"/>
                    </a:srgbClr>
                  </a:outerShdw>
                </a:effectLst>
                <a:sym typeface="Wingdings" panose="05000000000000000000" pitchFamily="2" charset="2"/>
              </a:rPr>
              <a:t>ice</a:t>
            </a:r>
            <a:r>
              <a:rPr lang="en-US" altLang="en-US" sz="2300" b="1" baseline="-25000" dirty="0">
                <a:solidFill>
                  <a:srgbClr val="00B0F0"/>
                </a:solidFill>
                <a:effectLst>
                  <a:outerShdw blurRad="38100" dist="38100" dir="2700000" algn="tl">
                    <a:srgbClr val="000000">
                      <a:alpha val="43137"/>
                    </a:srgbClr>
                  </a:outerShdw>
                </a:effectLst>
                <a:sym typeface="Wingdings" panose="05000000000000000000" pitchFamily="2" charset="2"/>
              </a:rPr>
              <a:t>         </a:t>
            </a:r>
            <a:r>
              <a:rPr lang="en-US" altLang="en-US" sz="2300" b="1" dirty="0">
                <a:solidFill>
                  <a:srgbClr val="FFFF00"/>
                </a:solidFill>
                <a:effectLst>
                  <a:outerShdw blurRad="38100" dist="38100" dir="2700000" algn="tl">
                    <a:srgbClr val="000000">
                      <a:alpha val="43137"/>
                    </a:srgbClr>
                  </a:outerShdw>
                </a:effectLst>
                <a:sym typeface="Wingdings" panose="05000000000000000000" pitchFamily="2" charset="2"/>
              </a:rPr>
              <a:t>+</a:t>
            </a:r>
            <a:r>
              <a:rPr lang="en-US" altLang="en-US" sz="2300" b="1" baseline="-25000" dirty="0">
                <a:solidFill>
                  <a:srgbClr val="00B0F0"/>
                </a:solidFill>
                <a:effectLst>
                  <a:outerShdw blurRad="38100" dist="38100" dir="2700000" algn="tl">
                    <a:srgbClr val="000000">
                      <a:alpha val="43137"/>
                    </a:srgbClr>
                  </a:outerShdw>
                </a:effectLst>
                <a:sym typeface="Wingdings" panose="05000000000000000000" pitchFamily="2" charset="2"/>
              </a:rPr>
              <a:t>       </a:t>
            </a:r>
            <a:r>
              <a:rPr lang="en-US" altLang="en-US" sz="2300" b="1" dirty="0">
                <a:solidFill>
                  <a:srgbClr val="000000"/>
                </a:solidFill>
                <a:effectLst>
                  <a:outerShdw blurRad="38100" dist="38100" dir="2700000" algn="tl">
                    <a:srgbClr val="000000">
                      <a:alpha val="43137"/>
                    </a:srgbClr>
                  </a:outerShdw>
                </a:effectLst>
                <a:sym typeface="Wingdings" panose="05000000000000000000" pitchFamily="2" charset="2"/>
              </a:rPr>
              <a:t>q</a:t>
            </a:r>
            <a:r>
              <a:rPr lang="en-US" altLang="en-US" sz="2300" b="1" baseline="-25000" dirty="0">
                <a:solidFill>
                  <a:srgbClr val="000000"/>
                </a:solidFill>
                <a:effectLst>
                  <a:outerShdw blurRad="38100" dist="38100" dir="2700000" algn="tl">
                    <a:srgbClr val="000000">
                      <a:alpha val="43137"/>
                    </a:srgbClr>
                  </a:outerShdw>
                </a:effectLst>
                <a:sym typeface="Wingdings" panose="05000000000000000000" pitchFamily="2" charset="2"/>
              </a:rPr>
              <a:t>water</a:t>
            </a:r>
            <a:r>
              <a:rPr lang="en-US" altLang="en-US" sz="2300" b="1" dirty="0">
                <a:solidFill>
                  <a:srgbClr val="000000"/>
                </a:solidFill>
                <a:effectLst>
                  <a:outerShdw blurRad="38100" dist="38100" dir="2700000" algn="tl">
                    <a:srgbClr val="000000">
                      <a:alpha val="43137"/>
                    </a:srgbClr>
                  </a:outerShdw>
                </a:effectLst>
                <a:sym typeface="Wingdings" panose="05000000000000000000" pitchFamily="2" charset="2"/>
              </a:rPr>
              <a:t>   </a:t>
            </a:r>
            <a:r>
              <a:rPr lang="en-US" altLang="en-US" sz="2300" b="1" dirty="0">
                <a:solidFill>
                  <a:srgbClr val="FF66CC"/>
                </a:solidFill>
                <a:effectLst>
                  <a:outerShdw blurRad="38100" dist="38100" dir="2700000" algn="tl">
                    <a:srgbClr val="000000">
                      <a:alpha val="43137"/>
                    </a:srgbClr>
                  </a:outerShdw>
                </a:effectLst>
                <a:sym typeface="Wingdings" panose="05000000000000000000" pitchFamily="2" charset="2"/>
              </a:rPr>
              <a:t>   </a:t>
            </a:r>
            <a:r>
              <a:rPr lang="en-US" altLang="en-US" sz="2300" b="1" dirty="0">
                <a:solidFill>
                  <a:srgbClr val="FFFF00"/>
                </a:solidFill>
                <a:effectLst>
                  <a:outerShdw blurRad="38100" dist="38100" dir="2700000" algn="tl">
                    <a:srgbClr val="000000">
                      <a:alpha val="43137"/>
                    </a:srgbClr>
                  </a:outerShdw>
                </a:effectLst>
                <a:sym typeface="Wingdings" panose="05000000000000000000" pitchFamily="2" charset="2"/>
              </a:rPr>
              <a:t>= total heat flow</a:t>
            </a:r>
          </a:p>
          <a:p>
            <a:pPr marL="0" indent="15875">
              <a:spcBef>
                <a:spcPts val="1200"/>
              </a:spcBef>
              <a:buFont typeface="Wingdings" panose="05000000000000000000" pitchFamily="2" charset="2"/>
              <a:buNone/>
            </a:pPr>
            <a:r>
              <a:rPr lang="en-US" altLang="en-US" sz="2300" b="1" dirty="0">
                <a:solidFill>
                  <a:srgbClr val="00B0F0"/>
                </a:solidFill>
                <a:effectLst>
                  <a:outerShdw blurRad="38100" dist="38100" dir="2700000" algn="tl">
                    <a:srgbClr val="000000">
                      <a:alpha val="43137"/>
                    </a:srgbClr>
                  </a:outerShdw>
                </a:effectLst>
                <a:sym typeface="Wingdings" panose="05000000000000000000" pitchFamily="2" charset="2"/>
              </a:rPr>
              <a:t>	   </a:t>
            </a:r>
            <a:r>
              <a:rPr lang="en-US" altLang="en-US" sz="2300" b="1" dirty="0">
                <a:solidFill>
                  <a:srgbClr val="0070C0"/>
                </a:solidFill>
                <a:effectLst>
                  <a:outerShdw blurRad="38100" dist="38100" dir="2700000" algn="tl">
                    <a:srgbClr val="000000">
                      <a:alpha val="43137"/>
                    </a:srgbClr>
                  </a:outerShdw>
                </a:effectLst>
                <a:sym typeface="Wingdings" panose="05000000000000000000" pitchFamily="2" charset="2"/>
              </a:rPr>
              <a:t>+3.38 kcal </a:t>
            </a:r>
            <a:r>
              <a:rPr lang="en-US" altLang="en-US" sz="2300" b="1" dirty="0">
                <a:solidFill>
                  <a:srgbClr val="FFFF00"/>
                </a:solidFill>
                <a:effectLst>
                  <a:outerShdw blurRad="38100" dist="38100" dir="2700000" algn="tl">
                    <a:srgbClr val="000000">
                      <a:alpha val="43137"/>
                    </a:srgbClr>
                  </a:outerShdw>
                </a:effectLst>
                <a:sym typeface="Wingdings" panose="05000000000000000000" pitchFamily="2" charset="2"/>
              </a:rPr>
              <a:t>+ </a:t>
            </a:r>
            <a:r>
              <a:rPr lang="en-US" altLang="en-US" sz="2300" b="1" dirty="0">
                <a:solidFill>
                  <a:srgbClr val="000000"/>
                </a:solidFill>
                <a:effectLst>
                  <a:outerShdw blurRad="38100" dist="38100" dir="2700000" algn="tl">
                    <a:srgbClr val="000000">
                      <a:alpha val="43137"/>
                    </a:srgbClr>
                  </a:outerShdw>
                </a:effectLst>
                <a:sym typeface="Wingdings" panose="05000000000000000000" pitchFamily="2" charset="2"/>
              </a:rPr>
              <a:t>+1.69 kcal </a:t>
            </a:r>
            <a:r>
              <a:rPr lang="en-US" altLang="en-US" sz="2300" b="1" dirty="0">
                <a:solidFill>
                  <a:srgbClr val="FFFF00"/>
                </a:solidFill>
                <a:effectLst>
                  <a:outerShdw blurRad="38100" dist="38100" dir="2700000" algn="tl">
                    <a:srgbClr val="000000">
                      <a:alpha val="43137"/>
                    </a:srgbClr>
                  </a:outerShdw>
                </a:effectLst>
                <a:sym typeface="Wingdings" panose="05000000000000000000" pitchFamily="2" charset="2"/>
              </a:rPr>
              <a:t>= +5.07 kcal</a:t>
            </a:r>
          </a:p>
          <a:p>
            <a:pPr marL="0" indent="15875" algn="ctr">
              <a:spcBef>
                <a:spcPts val="1200"/>
              </a:spcBef>
              <a:buFont typeface="Wingdings" panose="05000000000000000000" pitchFamily="2" charset="2"/>
              <a:buNone/>
            </a:pPr>
            <a:r>
              <a:rPr lang="en-US" altLang="en-US" sz="2300" b="1"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Endothermic (heat is added or absorbed)</a:t>
            </a:r>
          </a:p>
        </p:txBody>
      </p:sp>
      <p:sp>
        <p:nvSpPr>
          <p:cNvPr id="7" name="Slide Number Placeholder 6"/>
          <p:cNvSpPr>
            <a:spLocks noGrp="1" noChangeArrowheads="1"/>
          </p:cNvSpPr>
          <p:nvPr>
            <p:ph type="sldNum" sz="quarter" idx="11"/>
          </p:nvPr>
        </p:nvSpPr>
        <p:spPr/>
        <p:txBody>
          <a:bodyPr/>
          <a:lstStyle/>
          <a:p>
            <a:pPr>
              <a:defRPr/>
            </a:pPr>
            <a:fld id="{95B446B5-F32A-4341-AACE-A50BF4C2854B}" type="slidenum">
              <a:rPr lang="en-US" altLang="en-US"/>
              <a:pPr>
                <a:defRPr/>
              </a:pPr>
              <a:t>12</a:t>
            </a:fld>
            <a:endParaRPr lang="en-US" altLang="en-US" dirty="0"/>
          </a:p>
        </p:txBody>
      </p:sp>
      <p:pic>
        <p:nvPicPr>
          <p:cNvPr id="60421" name="Picture 4" descr="quick_check-01.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5999163"/>
            <a:ext cx="11430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2" name="Group 10"/>
          <p:cNvGrpSpPr>
            <a:grpSpLocks/>
          </p:cNvGrpSpPr>
          <p:nvPr/>
        </p:nvGrpSpPr>
        <p:grpSpPr bwMode="auto">
          <a:xfrm>
            <a:off x="6781800" y="2667000"/>
            <a:ext cx="1371600" cy="990600"/>
            <a:chOff x="6781800" y="2895600"/>
            <a:chExt cx="1371600" cy="990600"/>
          </a:xfrm>
        </p:grpSpPr>
        <p:cxnSp>
          <p:nvCxnSpPr>
            <p:cNvPr id="3" name="Straight Connector 2"/>
            <p:cNvCxnSpPr/>
            <p:nvPr/>
          </p:nvCxnSpPr>
          <p:spPr>
            <a:xfrm>
              <a:off x="6781800" y="2895600"/>
              <a:ext cx="0" cy="99060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Straight Connector 7"/>
            <p:cNvCxnSpPr>
              <a:cxnSpLocks/>
            </p:cNvCxnSpPr>
            <p:nvPr/>
          </p:nvCxnSpPr>
          <p:spPr>
            <a:xfrm>
              <a:off x="6781800" y="3886200"/>
              <a:ext cx="13716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Straight Connector 9"/>
            <p:cNvCxnSpPr>
              <a:cxnSpLocks/>
            </p:cNvCxnSpPr>
            <p:nvPr/>
          </p:nvCxnSpPr>
          <p:spPr>
            <a:xfrm>
              <a:off x="6781800" y="3581400"/>
              <a:ext cx="609600" cy="0"/>
            </a:xfrm>
            <a:prstGeom prst="line">
              <a:avLst/>
            </a:prstGeom>
            <a:ln w="38100">
              <a:prstDash val="sysDot"/>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a:cxnSpLocks/>
            </p:cNvCxnSpPr>
            <p:nvPr/>
          </p:nvCxnSpPr>
          <p:spPr>
            <a:xfrm flipV="1">
              <a:off x="7315200" y="3048000"/>
              <a:ext cx="609600" cy="533400"/>
            </a:xfrm>
            <a:prstGeom prst="line">
              <a:avLst/>
            </a:prstGeom>
            <a:ln w="38100">
              <a:prstDash val="sysDot"/>
            </a:ln>
          </p:spPr>
          <p:style>
            <a:lnRef idx="1">
              <a:schemeClr val="accent2"/>
            </a:lnRef>
            <a:fillRef idx="0">
              <a:schemeClr val="accent2"/>
            </a:fillRef>
            <a:effectRef idx="0">
              <a:schemeClr val="accent2"/>
            </a:effectRef>
            <a:fontRef idx="minor">
              <a:schemeClr val="tx1"/>
            </a:fontRef>
          </p:style>
        </p:cxnSp>
      </p:grpSp>
      <p:sp>
        <p:nvSpPr>
          <p:cNvPr id="60423" name="TextBox 12"/>
          <p:cNvSpPr txBox="1">
            <a:spLocks noChangeArrowheads="1"/>
          </p:cNvSpPr>
          <p:nvPr/>
        </p:nvSpPr>
        <p:spPr bwMode="auto">
          <a:xfrm>
            <a:off x="6858000" y="29718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dirty="0"/>
              <a:t>1</a:t>
            </a:r>
          </a:p>
        </p:txBody>
      </p:sp>
      <p:sp>
        <p:nvSpPr>
          <p:cNvPr id="60424" name="TextBox 16"/>
          <p:cNvSpPr txBox="1">
            <a:spLocks noChangeArrowheads="1"/>
          </p:cNvSpPr>
          <p:nvPr/>
        </p:nvSpPr>
        <p:spPr bwMode="auto">
          <a:xfrm>
            <a:off x="7391400" y="2754313"/>
            <a:ext cx="22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dirty="0"/>
              <a:t>2</a:t>
            </a:r>
          </a:p>
        </p:txBody>
      </p:sp>
    </p:spTree>
    <p:extLst>
      <p:ext uri="{BB962C8B-B14F-4D97-AF65-F5344CB8AC3E}">
        <p14:creationId xmlns:p14="http://schemas.microsoft.com/office/powerpoint/2010/main" val="3948392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6019">
                                            <p:txEl>
                                              <p:pRg st="2" end="2"/>
                                            </p:txEl>
                                          </p:spTgt>
                                        </p:tgtEl>
                                        <p:attrNameLst>
                                          <p:attrName>style.visibility</p:attrName>
                                        </p:attrNameLst>
                                      </p:cBhvr>
                                      <p:to>
                                        <p:strVal val="visible"/>
                                      </p:to>
                                    </p:set>
                                    <p:animEffect transition="in" filter="wipe(left)">
                                      <p:cBhvr>
                                        <p:cTn id="7" dur="500"/>
                                        <p:tgtEl>
                                          <p:spTgt spid="8601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6019">
                                            <p:txEl>
                                              <p:pRg st="3" end="3"/>
                                            </p:txEl>
                                          </p:spTgt>
                                        </p:tgtEl>
                                        <p:attrNameLst>
                                          <p:attrName>style.visibility</p:attrName>
                                        </p:attrNameLst>
                                      </p:cBhvr>
                                      <p:to>
                                        <p:strVal val="visible"/>
                                      </p:to>
                                    </p:set>
                                    <p:animEffect transition="in" filter="wipe(left)">
                                      <p:cBhvr>
                                        <p:cTn id="12" dur="500"/>
                                        <p:tgtEl>
                                          <p:spTgt spid="8601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6019">
                                            <p:txEl>
                                              <p:pRg st="4" end="4"/>
                                            </p:txEl>
                                          </p:spTgt>
                                        </p:tgtEl>
                                        <p:attrNameLst>
                                          <p:attrName>style.visibility</p:attrName>
                                        </p:attrNameLst>
                                      </p:cBhvr>
                                      <p:to>
                                        <p:strVal val="visible"/>
                                      </p:to>
                                    </p:set>
                                    <p:animEffect transition="in" filter="wipe(left)">
                                      <p:cBhvr>
                                        <p:cTn id="17" dur="500"/>
                                        <p:tgtEl>
                                          <p:spTgt spid="8601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6019">
                                            <p:txEl>
                                              <p:pRg st="5" end="5"/>
                                            </p:txEl>
                                          </p:spTgt>
                                        </p:tgtEl>
                                        <p:attrNameLst>
                                          <p:attrName>style.visibility</p:attrName>
                                        </p:attrNameLst>
                                      </p:cBhvr>
                                      <p:to>
                                        <p:strVal val="visible"/>
                                      </p:to>
                                    </p:set>
                                    <p:animEffect transition="in" filter="wipe(left)">
                                      <p:cBhvr>
                                        <p:cTn id="22" dur="500"/>
                                        <p:tgtEl>
                                          <p:spTgt spid="8601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6019">
                                            <p:txEl>
                                              <p:pRg st="6" end="6"/>
                                            </p:txEl>
                                          </p:spTgt>
                                        </p:tgtEl>
                                        <p:attrNameLst>
                                          <p:attrName>style.visibility</p:attrName>
                                        </p:attrNameLst>
                                      </p:cBhvr>
                                      <p:to>
                                        <p:strVal val="visible"/>
                                      </p:to>
                                    </p:set>
                                    <p:animEffect transition="in" filter="wipe(left)">
                                      <p:cBhvr>
                                        <p:cTn id="27" dur="500"/>
                                        <p:tgtEl>
                                          <p:spTgt spid="8601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6019">
                                            <p:txEl>
                                              <p:pRg st="7" end="7"/>
                                            </p:txEl>
                                          </p:spTgt>
                                        </p:tgtEl>
                                        <p:attrNameLst>
                                          <p:attrName>style.visibility</p:attrName>
                                        </p:attrNameLst>
                                      </p:cBhvr>
                                      <p:to>
                                        <p:strVal val="visible"/>
                                      </p:to>
                                    </p:set>
                                    <p:animEffect transition="in" filter="wipe(left)">
                                      <p:cBhvr>
                                        <p:cTn id="32" dur="500"/>
                                        <p:tgtEl>
                                          <p:spTgt spid="8601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6019">
                                            <p:txEl>
                                              <p:pRg st="8" end="8"/>
                                            </p:txEl>
                                          </p:spTgt>
                                        </p:tgtEl>
                                        <p:attrNameLst>
                                          <p:attrName>style.visibility</p:attrName>
                                        </p:attrNameLst>
                                      </p:cBhvr>
                                      <p:to>
                                        <p:strVal val="visible"/>
                                      </p:to>
                                    </p:set>
                                    <p:animEffect transition="in" filter="wipe(left)">
                                      <p:cBhvr>
                                        <p:cTn id="37" dur="500"/>
                                        <p:tgtEl>
                                          <p:spTgt spid="86019">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86019">
                                            <p:txEl>
                                              <p:pRg st="9" end="9"/>
                                            </p:txEl>
                                          </p:spTgt>
                                        </p:tgtEl>
                                        <p:attrNameLst>
                                          <p:attrName>style.visibility</p:attrName>
                                        </p:attrNameLst>
                                      </p:cBhvr>
                                      <p:to>
                                        <p:strVal val="visible"/>
                                      </p:to>
                                    </p:set>
                                    <p:animEffect transition="in" filter="wipe(left)">
                                      <p:cBhvr>
                                        <p:cTn id="42" dur="500"/>
                                        <p:tgtEl>
                                          <p:spTgt spid="860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17463" y="762000"/>
            <a:ext cx="8305800" cy="2819400"/>
          </a:xfrm>
        </p:spPr>
        <p:txBody>
          <a:bodyPr/>
          <a:lstStyle/>
          <a:p>
            <a:pPr marL="0" indent="0">
              <a:buFont typeface="Wingdings" panose="05000000000000000000" pitchFamily="2" charset="2"/>
              <a:buNone/>
              <a:defRPr/>
            </a:pPr>
            <a:r>
              <a:rPr lang="en-US" altLang="en-US" sz="2700" dirty="0"/>
              <a:t>The temperature of a 95.4 g piece of copper increases from 25.0</a:t>
            </a:r>
            <a:r>
              <a:rPr lang="en-US" altLang="en-US" sz="2700" dirty="0">
                <a:latin typeface="Calibri"/>
                <a:cs typeface="Arial" panose="020B0604020202020204" pitchFamily="34" charset="0"/>
              </a:rPr>
              <a:t> ⁰</a:t>
            </a:r>
            <a:r>
              <a:rPr lang="en-US" altLang="en-US" sz="2700" dirty="0"/>
              <a:t>C to 48.0</a:t>
            </a:r>
            <a:r>
              <a:rPr lang="en-US" altLang="en-US" sz="2700" dirty="0">
                <a:latin typeface="Calibri"/>
                <a:cs typeface="Arial" panose="020B0604020202020204" pitchFamily="34" charset="0"/>
              </a:rPr>
              <a:t> ⁰</a:t>
            </a:r>
            <a:r>
              <a:rPr lang="en-US" altLang="en-US" sz="2700" dirty="0"/>
              <a:t>C when the copper absorbs 849 J of heat. What is the specific heat of copper?</a:t>
            </a:r>
          </a:p>
          <a:p>
            <a:pPr marL="0" indent="0">
              <a:spcBef>
                <a:spcPts val="1200"/>
              </a:spcBef>
              <a:buFont typeface="Wingdings" panose="05000000000000000000" pitchFamily="2" charset="2"/>
              <a:buNone/>
              <a:defRPr/>
            </a:pPr>
            <a:r>
              <a:rPr lang="en-US" altLang="en-US" sz="2300" dirty="0">
                <a:solidFill>
                  <a:schemeClr val="accent1">
                    <a:lumMod val="50000"/>
                  </a:schemeClr>
                </a:solidFill>
              </a:rPr>
              <a:t>		</a:t>
            </a:r>
            <a:endParaRPr lang="en-US" altLang="en-US" sz="2500" dirty="0"/>
          </a:p>
        </p:txBody>
      </p:sp>
      <p:sp>
        <p:nvSpPr>
          <p:cNvPr id="65540" name="Text Box 4"/>
          <p:cNvSpPr txBox="1">
            <a:spLocks noChangeArrowheads="1"/>
          </p:cNvSpPr>
          <p:nvPr/>
        </p:nvSpPr>
        <p:spPr bwMode="auto">
          <a:xfrm>
            <a:off x="0" y="88900"/>
            <a:ext cx="87630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ct val="50000"/>
              </a:spcBef>
              <a:defRPr/>
            </a:pPr>
            <a:r>
              <a:rPr lang="en-US" altLang="en-US" sz="2700" b="1" dirty="0">
                <a:solidFill>
                  <a:schemeClr val="accent1">
                    <a:lumMod val="50000"/>
                  </a:schemeClr>
                </a:solidFill>
              </a:rPr>
              <a:t>Calculating the Specific Heat of a Substance</a:t>
            </a:r>
          </a:p>
        </p:txBody>
      </p:sp>
      <p:pic>
        <p:nvPicPr>
          <p:cNvPr id="614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33338"/>
            <a:ext cx="8382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p:txBody>
          <a:bodyPr/>
          <a:lstStyle/>
          <a:p>
            <a:pPr>
              <a:defRPr/>
            </a:pPr>
            <a:fld id="{6212A668-72AF-4F73-AE9F-AAF697BF2E67}" type="slidenum">
              <a:rPr lang="en-US" altLang="en-US"/>
              <a:pPr>
                <a:defRPr/>
              </a:pPr>
              <a:t>13</a:t>
            </a:fld>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33338"/>
            <a:ext cx="8382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0" y="933450"/>
            <a:ext cx="9144000" cy="5086350"/>
          </a:xfrm>
          <a:prstGeom prst="rect">
            <a:avLst/>
          </a:prstGeom>
          <a:noFill/>
          <a:ln w="9525">
            <a:noFill/>
            <a:miter lim="800000"/>
            <a:headEnd/>
            <a:tailEnd/>
          </a:ln>
          <a:effectLst/>
        </p:spPr>
        <p:txBody>
          <a:bodyPr lIns="90746" tIns="45373" rIns="90746" bIns="45373"/>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buFont typeface="Wingdings" pitchFamily="2" charset="2"/>
              <a:buNone/>
              <a:defRPr/>
            </a:pPr>
            <a:r>
              <a:rPr lang="en-US" altLang="en-US" sz="2700" kern="0" dirty="0"/>
              <a:t>The temperature of a </a:t>
            </a:r>
            <a:r>
              <a:rPr lang="en-US" altLang="en-US" sz="2700" kern="0" dirty="0">
                <a:solidFill>
                  <a:srgbClr val="FF66CC"/>
                </a:solidFill>
              </a:rPr>
              <a:t>95.4 g</a:t>
            </a:r>
            <a:r>
              <a:rPr lang="en-US" altLang="en-US" sz="2700" kern="0" dirty="0"/>
              <a:t> piece of copper increases from </a:t>
            </a:r>
            <a:r>
              <a:rPr lang="en-US" altLang="en-US" sz="2700" kern="0" dirty="0">
                <a:solidFill>
                  <a:srgbClr val="002060"/>
                </a:solidFill>
              </a:rPr>
              <a:t>25.0</a:t>
            </a:r>
            <a:r>
              <a:rPr lang="en-US" altLang="en-US" sz="2700" kern="0" dirty="0">
                <a:solidFill>
                  <a:srgbClr val="002060"/>
                </a:solidFill>
                <a:latin typeface="Calibri"/>
                <a:cs typeface="Arial" panose="020B0604020202020204" pitchFamily="34" charset="0"/>
              </a:rPr>
              <a:t> ⁰</a:t>
            </a:r>
            <a:r>
              <a:rPr lang="en-US" altLang="en-US" sz="2700" kern="0" dirty="0">
                <a:solidFill>
                  <a:srgbClr val="002060"/>
                </a:solidFill>
              </a:rPr>
              <a:t>C</a:t>
            </a:r>
            <a:r>
              <a:rPr lang="en-US" altLang="en-US" sz="2700" kern="0" dirty="0"/>
              <a:t> to </a:t>
            </a:r>
            <a:r>
              <a:rPr lang="en-US" altLang="en-US" sz="2700" kern="0" dirty="0">
                <a:solidFill>
                  <a:srgbClr val="002060"/>
                </a:solidFill>
              </a:rPr>
              <a:t>48.0</a:t>
            </a:r>
            <a:r>
              <a:rPr lang="en-US" altLang="en-US" sz="2700" kern="0" dirty="0">
                <a:solidFill>
                  <a:srgbClr val="002060"/>
                </a:solidFill>
                <a:latin typeface="Calibri"/>
                <a:cs typeface="Arial" panose="020B0604020202020204" pitchFamily="34" charset="0"/>
              </a:rPr>
              <a:t> ⁰</a:t>
            </a:r>
            <a:r>
              <a:rPr lang="en-US" altLang="en-US" sz="2700" kern="0" dirty="0">
                <a:solidFill>
                  <a:srgbClr val="002060"/>
                </a:solidFill>
              </a:rPr>
              <a:t>C</a:t>
            </a:r>
            <a:r>
              <a:rPr lang="en-US" altLang="en-US" sz="2700" kern="0" dirty="0"/>
              <a:t> when the copper absorbs </a:t>
            </a:r>
            <a:r>
              <a:rPr lang="en-US" altLang="en-US" sz="2700" kern="0" dirty="0">
                <a:solidFill>
                  <a:srgbClr val="FF6600"/>
                </a:solidFill>
              </a:rPr>
              <a:t>849 J</a:t>
            </a:r>
            <a:r>
              <a:rPr lang="en-US" altLang="en-US" sz="2700" kern="0" dirty="0"/>
              <a:t> of heat. What is the </a:t>
            </a:r>
            <a:r>
              <a:rPr lang="en-US" altLang="en-US" sz="2700" kern="0" dirty="0">
                <a:solidFill>
                  <a:srgbClr val="FF66CC"/>
                </a:solidFill>
              </a:rPr>
              <a:t>specific heat </a:t>
            </a:r>
            <a:r>
              <a:rPr lang="en-US" altLang="en-US" sz="2700" kern="0" dirty="0"/>
              <a:t>of copper?</a:t>
            </a:r>
          </a:p>
          <a:p>
            <a:pPr marL="0" indent="0" algn="ctr">
              <a:spcBef>
                <a:spcPct val="50000"/>
              </a:spcBef>
              <a:buFont typeface="Wingdings" pitchFamily="2" charset="2"/>
              <a:buNone/>
              <a:defRPr/>
            </a:pPr>
            <a:r>
              <a:rPr lang="en-US" altLang="en-US" sz="3600" dirty="0">
                <a:solidFill>
                  <a:srgbClr val="FF6600"/>
                </a:solidFill>
              </a:rPr>
              <a:t>q</a:t>
            </a:r>
            <a:r>
              <a:rPr lang="en-US" altLang="en-US" sz="3600" dirty="0">
                <a:solidFill>
                  <a:srgbClr val="002060"/>
                </a:solidFill>
              </a:rPr>
              <a:t> </a:t>
            </a:r>
            <a:r>
              <a:rPr lang="en-US" altLang="en-US" sz="3600" dirty="0"/>
              <a:t>=</a:t>
            </a:r>
            <a:r>
              <a:rPr lang="en-US" altLang="en-US" sz="3600" dirty="0">
                <a:solidFill>
                  <a:srgbClr val="002060"/>
                </a:solidFill>
              </a:rPr>
              <a:t> </a:t>
            </a:r>
            <a:r>
              <a:rPr lang="en-US" altLang="en-US" sz="3600" dirty="0">
                <a:solidFill>
                  <a:srgbClr val="FF66CC"/>
                </a:solidFill>
              </a:rPr>
              <a:t>m</a:t>
            </a:r>
            <a:r>
              <a:rPr lang="en-US" altLang="en-US" sz="3600" dirty="0">
                <a:solidFill>
                  <a:srgbClr val="FFFF00"/>
                </a:solidFill>
              </a:rPr>
              <a:t>c</a:t>
            </a:r>
            <a:r>
              <a:rPr lang="en-US" altLang="en-US" sz="3600" dirty="0">
                <a:solidFill>
                  <a:srgbClr val="002060"/>
                </a:solidFill>
              </a:rPr>
              <a:t>∆T</a:t>
            </a:r>
          </a:p>
          <a:p>
            <a:pPr marL="0" indent="0" algn="ctr">
              <a:spcBef>
                <a:spcPct val="50000"/>
              </a:spcBef>
              <a:buFont typeface="Wingdings" pitchFamily="2" charset="2"/>
              <a:buNone/>
              <a:defRPr/>
            </a:pPr>
            <a:r>
              <a:rPr lang="en-US" altLang="en-US" sz="3600" dirty="0"/>
              <a:t>Rearrange &amp; solve for “</a:t>
            </a:r>
            <a:r>
              <a:rPr lang="en-US" altLang="en-US" sz="3600" dirty="0">
                <a:solidFill>
                  <a:srgbClr val="FFFF00"/>
                </a:solidFill>
              </a:rPr>
              <a:t>c</a:t>
            </a:r>
            <a:r>
              <a:rPr lang="en-US" altLang="en-US" sz="3600" dirty="0"/>
              <a:t>” </a:t>
            </a:r>
            <a:r>
              <a:rPr lang="en-US" altLang="en-US" sz="3600" dirty="0">
                <a:sym typeface="Wingdings" panose="05000000000000000000" pitchFamily="2" charset="2"/>
              </a:rPr>
              <a:t>   </a:t>
            </a:r>
            <a:r>
              <a:rPr lang="en-US" altLang="en-US" sz="3600" dirty="0">
                <a:solidFill>
                  <a:srgbClr val="FFFF00"/>
                </a:solidFill>
              </a:rPr>
              <a:t>c</a:t>
            </a:r>
            <a:r>
              <a:rPr lang="en-US" altLang="en-US" sz="3600" dirty="0">
                <a:solidFill>
                  <a:srgbClr val="FF6600"/>
                </a:solidFill>
                <a:sym typeface="Wingdings" panose="05000000000000000000" pitchFamily="2" charset="2"/>
              </a:rPr>
              <a:t>  </a:t>
            </a:r>
            <a:r>
              <a:rPr lang="en-US" altLang="en-US" sz="3600" dirty="0">
                <a:sym typeface="Wingdings" panose="05000000000000000000" pitchFamily="2" charset="2"/>
              </a:rPr>
              <a:t>=</a:t>
            </a:r>
            <a:r>
              <a:rPr lang="en-US" altLang="en-US" sz="3600" dirty="0">
                <a:solidFill>
                  <a:srgbClr val="002060"/>
                </a:solidFill>
                <a:sym typeface="Wingdings" panose="05000000000000000000" pitchFamily="2" charset="2"/>
              </a:rPr>
              <a:t> </a:t>
            </a:r>
            <a:r>
              <a:rPr lang="en-US" altLang="en-US" sz="3600" dirty="0">
                <a:solidFill>
                  <a:srgbClr val="FF6600"/>
                </a:solidFill>
                <a:sym typeface="Wingdings" panose="05000000000000000000" pitchFamily="2" charset="2"/>
              </a:rPr>
              <a:t>q</a:t>
            </a:r>
            <a:r>
              <a:rPr lang="en-US" altLang="en-US" sz="3600" dirty="0">
                <a:solidFill>
                  <a:srgbClr val="002060"/>
                </a:solidFill>
                <a:sym typeface="Wingdings" panose="05000000000000000000" pitchFamily="2" charset="2"/>
              </a:rPr>
              <a:t>/</a:t>
            </a:r>
            <a:r>
              <a:rPr lang="en-US" altLang="en-US" sz="3600" dirty="0">
                <a:solidFill>
                  <a:srgbClr val="FF66CC"/>
                </a:solidFill>
              </a:rPr>
              <a:t>m</a:t>
            </a:r>
            <a:r>
              <a:rPr lang="en-US" altLang="en-US" sz="3600" dirty="0">
                <a:solidFill>
                  <a:srgbClr val="002060"/>
                </a:solidFill>
              </a:rPr>
              <a:t>∆</a:t>
            </a:r>
            <a:r>
              <a:rPr lang="en-US" altLang="en-US" sz="3600" dirty="0">
                <a:solidFill>
                  <a:srgbClr val="002060"/>
                </a:solidFill>
                <a:sym typeface="Wingdings" panose="05000000000000000000" pitchFamily="2" charset="2"/>
              </a:rPr>
              <a:t>T</a:t>
            </a:r>
            <a:endParaRPr lang="en-US" altLang="en-US" sz="3600" dirty="0">
              <a:solidFill>
                <a:srgbClr val="002060"/>
              </a:solidFill>
            </a:endParaRPr>
          </a:p>
          <a:p>
            <a:pPr marL="0" indent="0" algn="ctr">
              <a:spcBef>
                <a:spcPct val="50000"/>
              </a:spcBef>
              <a:buFont typeface="Wingdings" pitchFamily="2" charset="2"/>
              <a:buNone/>
              <a:defRPr/>
            </a:pPr>
            <a:r>
              <a:rPr lang="en-US" altLang="en-US" sz="3600" dirty="0">
                <a:solidFill>
                  <a:srgbClr val="FFFF00"/>
                </a:solidFill>
              </a:rPr>
              <a:t>c</a:t>
            </a:r>
            <a:r>
              <a:rPr lang="en-US" altLang="en-US" sz="3600" baseline="-25000" dirty="0">
                <a:solidFill>
                  <a:srgbClr val="FFFF00"/>
                </a:solidFill>
              </a:rPr>
              <a:t>Cu</a:t>
            </a:r>
            <a:r>
              <a:rPr lang="en-US" altLang="en-US" sz="3600" dirty="0">
                <a:solidFill>
                  <a:srgbClr val="FFFF00"/>
                </a:solidFill>
                <a:sym typeface="Wingdings" panose="05000000000000000000" pitchFamily="2" charset="2"/>
              </a:rPr>
              <a:t> </a:t>
            </a:r>
            <a:r>
              <a:rPr lang="en-US" altLang="en-US" sz="3600" dirty="0">
                <a:sym typeface="Wingdings" panose="05000000000000000000" pitchFamily="2" charset="2"/>
              </a:rPr>
              <a:t>=</a:t>
            </a:r>
            <a:r>
              <a:rPr lang="en-US" altLang="en-US" sz="3600" dirty="0">
                <a:solidFill>
                  <a:srgbClr val="FF6600"/>
                </a:solidFill>
                <a:sym typeface="Wingdings" panose="05000000000000000000" pitchFamily="2" charset="2"/>
              </a:rPr>
              <a:t> </a:t>
            </a:r>
            <a:r>
              <a:rPr lang="en-US" altLang="en-US" sz="3600" dirty="0">
                <a:sym typeface="Wingdings" panose="05000000000000000000" pitchFamily="2" charset="2"/>
              </a:rPr>
              <a:t>(</a:t>
            </a:r>
            <a:r>
              <a:rPr lang="en-US" altLang="en-US" sz="3600" dirty="0">
                <a:solidFill>
                  <a:srgbClr val="FF6600"/>
                </a:solidFill>
                <a:sym typeface="Wingdings" panose="05000000000000000000" pitchFamily="2" charset="2"/>
              </a:rPr>
              <a:t>849 J</a:t>
            </a:r>
            <a:r>
              <a:rPr lang="en-US" altLang="en-US" sz="3600" dirty="0">
                <a:sym typeface="Wingdings" panose="05000000000000000000" pitchFamily="2" charset="2"/>
              </a:rPr>
              <a:t>)</a:t>
            </a:r>
            <a:r>
              <a:rPr lang="en-US" altLang="en-US" sz="3600" dirty="0">
                <a:solidFill>
                  <a:schemeClr val="bg1">
                    <a:lumMod val="50000"/>
                  </a:schemeClr>
                </a:solidFill>
                <a:sym typeface="Wingdings" panose="05000000000000000000" pitchFamily="2" charset="2"/>
              </a:rPr>
              <a:t>/</a:t>
            </a:r>
            <a:r>
              <a:rPr lang="en-US" altLang="en-US" sz="3600" dirty="0">
                <a:sym typeface="Wingdings" panose="05000000000000000000" pitchFamily="2" charset="2"/>
              </a:rPr>
              <a:t>(</a:t>
            </a:r>
            <a:r>
              <a:rPr lang="en-US" altLang="en-US" sz="3600" dirty="0">
                <a:solidFill>
                  <a:srgbClr val="FF66CC"/>
                </a:solidFill>
                <a:sym typeface="Wingdings" panose="05000000000000000000" pitchFamily="2" charset="2"/>
              </a:rPr>
              <a:t>95.4 g</a:t>
            </a:r>
            <a:r>
              <a:rPr lang="en-US" altLang="en-US" sz="3600" dirty="0">
                <a:sym typeface="Wingdings" panose="05000000000000000000" pitchFamily="2" charset="2"/>
              </a:rPr>
              <a:t>)(</a:t>
            </a:r>
            <a:r>
              <a:rPr lang="en-US" altLang="en-US" sz="3600" dirty="0">
                <a:solidFill>
                  <a:srgbClr val="002060"/>
                </a:solidFill>
                <a:sym typeface="Wingdings" panose="05000000000000000000" pitchFamily="2" charset="2"/>
              </a:rPr>
              <a:t>48.0° C – 25.0° C</a:t>
            </a:r>
            <a:r>
              <a:rPr lang="en-US" altLang="en-US" sz="3600" dirty="0">
                <a:sym typeface="Wingdings" panose="05000000000000000000" pitchFamily="2" charset="2"/>
              </a:rPr>
              <a:t>)</a:t>
            </a:r>
          </a:p>
          <a:p>
            <a:pPr marL="0" indent="0" algn="ctr">
              <a:spcBef>
                <a:spcPct val="50000"/>
              </a:spcBef>
              <a:buFont typeface="Wingdings" pitchFamily="2" charset="2"/>
              <a:buNone/>
              <a:defRPr/>
            </a:pPr>
            <a:r>
              <a:rPr lang="en-US" altLang="en-US" sz="3600" dirty="0">
                <a:solidFill>
                  <a:srgbClr val="FFFF00"/>
                </a:solidFill>
              </a:rPr>
              <a:t>c</a:t>
            </a:r>
            <a:r>
              <a:rPr lang="en-US" altLang="en-US" sz="3600" baseline="-25000" dirty="0">
                <a:solidFill>
                  <a:srgbClr val="FFFF00"/>
                </a:solidFill>
              </a:rPr>
              <a:t>Cu</a:t>
            </a:r>
            <a:r>
              <a:rPr lang="en-US" altLang="en-US" sz="3600" dirty="0">
                <a:solidFill>
                  <a:srgbClr val="FFFF00"/>
                </a:solidFill>
                <a:sym typeface="Wingdings" panose="05000000000000000000" pitchFamily="2" charset="2"/>
              </a:rPr>
              <a:t> </a:t>
            </a:r>
            <a:r>
              <a:rPr lang="en-US" altLang="en-US" sz="3600" dirty="0">
                <a:solidFill>
                  <a:srgbClr val="FF6600"/>
                </a:solidFill>
                <a:sym typeface="Wingdings" panose="05000000000000000000" pitchFamily="2" charset="2"/>
              </a:rPr>
              <a:t> </a:t>
            </a:r>
            <a:r>
              <a:rPr lang="en-US" altLang="en-US" sz="3600" dirty="0">
                <a:sym typeface="Wingdings" panose="05000000000000000000" pitchFamily="2" charset="2"/>
              </a:rPr>
              <a:t>=</a:t>
            </a:r>
            <a:r>
              <a:rPr lang="en-US" altLang="en-US" sz="3600" dirty="0">
                <a:solidFill>
                  <a:srgbClr val="00B050"/>
                </a:solidFill>
                <a:sym typeface="Wingdings" panose="05000000000000000000" pitchFamily="2" charset="2"/>
              </a:rPr>
              <a:t> </a:t>
            </a:r>
            <a:r>
              <a:rPr lang="en-US" altLang="en-US" sz="3600" dirty="0">
                <a:solidFill>
                  <a:srgbClr val="FFFF00"/>
                </a:solidFill>
                <a:sym typeface="Wingdings" panose="05000000000000000000" pitchFamily="2" charset="2"/>
              </a:rPr>
              <a:t>0.387 J/g°C</a:t>
            </a:r>
            <a:endParaRPr lang="en-US" altLang="en-US" sz="3600" dirty="0">
              <a:solidFill>
                <a:srgbClr val="FFFF00"/>
              </a:solidFill>
            </a:endParaRPr>
          </a:p>
          <a:p>
            <a:pPr marL="0" indent="0" algn="ctr">
              <a:buFont typeface="Wingdings" pitchFamily="2" charset="2"/>
              <a:buNone/>
              <a:defRPr/>
            </a:pPr>
            <a:endParaRPr lang="en-US" altLang="en-US" sz="3600" dirty="0">
              <a:solidFill>
                <a:srgbClr val="FF66CC"/>
              </a:solidFill>
            </a:endParaRPr>
          </a:p>
          <a:p>
            <a:pPr marL="0" indent="0">
              <a:spcBef>
                <a:spcPts val="1200"/>
              </a:spcBef>
              <a:buFont typeface="Wingdings" pitchFamily="2" charset="2"/>
              <a:buNone/>
              <a:defRPr/>
            </a:pPr>
            <a:endParaRPr lang="en-US" altLang="en-US" sz="2500" kern="0" dirty="0"/>
          </a:p>
        </p:txBody>
      </p:sp>
      <p:sp>
        <p:nvSpPr>
          <p:cNvPr id="10" name="Text Box 4"/>
          <p:cNvSpPr txBox="1">
            <a:spLocks noChangeArrowheads="1"/>
          </p:cNvSpPr>
          <p:nvPr/>
        </p:nvSpPr>
        <p:spPr bwMode="auto">
          <a:xfrm>
            <a:off x="0" y="88900"/>
            <a:ext cx="87630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ct val="50000"/>
              </a:spcBef>
              <a:defRPr/>
            </a:pPr>
            <a:r>
              <a:rPr lang="en-US" altLang="en-US" sz="2700" b="1" dirty="0">
                <a:solidFill>
                  <a:schemeClr val="accent1">
                    <a:lumMod val="50000"/>
                  </a:schemeClr>
                </a:solidFill>
              </a:rPr>
              <a:t>Calculating the Specific Heat of a Substance</a:t>
            </a:r>
          </a:p>
        </p:txBody>
      </p:sp>
      <p:sp>
        <p:nvSpPr>
          <p:cNvPr id="5"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p:txBody>
          <a:bodyPr/>
          <a:lstStyle/>
          <a:p>
            <a:pPr>
              <a:defRPr/>
            </a:pPr>
            <a:fld id="{D7FB0910-087F-4B37-8D5A-E6C33D3B0E5E}" type="slidenum">
              <a:rPr lang="en-US" altLang="en-US"/>
              <a:pPr>
                <a:defRPr/>
              </a:pPr>
              <a:t>14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ext Box 8"/>
          <p:cNvSpPr txBox="1">
            <a:spLocks noChangeArrowheads="1"/>
          </p:cNvSpPr>
          <p:nvPr/>
        </p:nvSpPr>
        <p:spPr bwMode="auto">
          <a:xfrm>
            <a:off x="25400" y="1066800"/>
            <a:ext cx="8966200"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50000"/>
              </a:spcBef>
              <a:buClrTx/>
              <a:buSzTx/>
              <a:buFontTx/>
              <a:buNone/>
            </a:pPr>
            <a:r>
              <a:rPr lang="en-US" altLang="en-US" sz="2700" dirty="0">
                <a:latin typeface="Arial" panose="020B0604020202020204" pitchFamily="34" charset="0"/>
                <a:ea typeface="MS PGothic" panose="020B0600070205080204" pitchFamily="34" charset="-128"/>
              </a:rPr>
              <a:t>Thermochemical equations are balanced stoichiometric chemical </a:t>
            </a:r>
            <a:r>
              <a:rPr lang="en-US" altLang="en-US" sz="2700" b="1" dirty="0">
                <a:solidFill>
                  <a:schemeClr val="bg1">
                    <a:lumMod val="50000"/>
                  </a:schemeClr>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equations</a:t>
            </a:r>
            <a:r>
              <a:rPr lang="en-US" altLang="en-US" sz="2700" dirty="0">
                <a:latin typeface="Arial" panose="020B0604020202020204" pitchFamily="34" charset="0"/>
                <a:ea typeface="MS PGothic" panose="020B0600070205080204" pitchFamily="34" charset="-128"/>
              </a:rPr>
              <a:t> that include the </a:t>
            </a:r>
            <a:r>
              <a:rPr lang="en-US" altLang="en-US" sz="2700" dirty="0">
                <a:solidFill>
                  <a:srgbClr val="92D05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enthalpy change </a:t>
            </a:r>
            <a:r>
              <a:rPr lang="en-US" altLang="en-US" sz="2700" dirty="0">
                <a:latin typeface="Arial" panose="020B0604020202020204" pitchFamily="34" charset="0"/>
                <a:ea typeface="MS PGothic" panose="020B0600070205080204" pitchFamily="34" charset="-128"/>
              </a:rPr>
              <a:t>(</a:t>
            </a:r>
            <a:r>
              <a:rPr lang="en-US" altLang="en-US" sz="2700" dirty="0">
                <a:solidFill>
                  <a:srgbClr val="FF66CC"/>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heat of reaction ΔH</a:t>
            </a:r>
            <a:r>
              <a:rPr lang="en-US" altLang="en-US" sz="2700" dirty="0">
                <a:latin typeface="Arial" panose="020B0604020202020204" pitchFamily="34" charset="0"/>
                <a:ea typeface="MS PGothic" panose="020B0600070205080204" pitchFamily="34" charset="-128"/>
              </a:rPr>
              <a:t>).</a:t>
            </a:r>
          </a:p>
        </p:txBody>
      </p:sp>
      <p:sp>
        <p:nvSpPr>
          <p:cNvPr id="4" name="Rectangle 2"/>
          <p:cNvSpPr>
            <a:spLocks noGrp="1" noChangeArrowheads="1"/>
          </p:cNvSpPr>
          <p:nvPr>
            <p:ph type="title"/>
          </p:nvPr>
        </p:nvSpPr>
        <p:spPr>
          <a:xfrm>
            <a:off x="457200" y="76200"/>
            <a:ext cx="8229600" cy="838200"/>
          </a:xfrm>
        </p:spPr>
        <p:txBody>
          <a:bodyPr/>
          <a:lstStyle/>
          <a:p>
            <a:pPr>
              <a:defRPr/>
            </a:pPr>
            <a:r>
              <a:rPr lang="en-US" altLang="en-US" dirty="0">
                <a:solidFill>
                  <a:srgbClr val="C00000"/>
                </a:solidFill>
              </a:rPr>
              <a:t>Thermochemical Equations</a:t>
            </a:r>
          </a:p>
        </p:txBody>
      </p:sp>
      <p:sp>
        <p:nvSpPr>
          <p:cNvPr id="7" name="Text Box 7">
            <a:extLst>
              <a:ext uri="{FF2B5EF4-FFF2-40B4-BE49-F238E27FC236}">
                <a16:creationId xmlns:a16="http://schemas.microsoft.com/office/drawing/2014/main" id="{0679FAA7-D752-4EC3-8794-7A6799148ACD}"/>
              </a:ext>
            </a:extLst>
          </p:cNvPr>
          <p:cNvSpPr txBox="1">
            <a:spLocks noChangeArrowheads="1"/>
          </p:cNvSpPr>
          <p:nvPr/>
        </p:nvSpPr>
        <p:spPr bwMode="auto">
          <a:xfrm>
            <a:off x="914400" y="5562600"/>
            <a:ext cx="7010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50000"/>
              </a:spcBef>
              <a:buClrTx/>
              <a:buSzTx/>
              <a:buFontTx/>
              <a:buNone/>
            </a:pPr>
            <a:r>
              <a:rPr lang="el-GR" altLang="en-US" sz="4800" dirty="0">
                <a:solidFill>
                  <a:srgbClr val="FF66CC"/>
                </a:solidFill>
                <a:cs typeface="Arial" panose="020B0604020202020204" pitchFamily="34" charset="0"/>
              </a:rPr>
              <a:t>Δ</a:t>
            </a:r>
            <a:r>
              <a:rPr lang="en-US" altLang="en-US" sz="4800" i="1" dirty="0">
                <a:solidFill>
                  <a:srgbClr val="FF66CC"/>
                </a:solidFill>
                <a:cs typeface="Arial" panose="020B0604020202020204" pitchFamily="34" charset="0"/>
              </a:rPr>
              <a:t>H</a:t>
            </a:r>
            <a:r>
              <a:rPr lang="en-US" altLang="en-US" sz="4800" i="1" baseline="-25000" dirty="0">
                <a:solidFill>
                  <a:srgbClr val="FF66CC"/>
                </a:solidFill>
                <a:cs typeface="Arial" panose="020B0604020202020204" pitchFamily="34" charset="0"/>
              </a:rPr>
              <a:t>rxn</a:t>
            </a:r>
            <a:r>
              <a:rPr lang="en-US" altLang="en-US" sz="4800" dirty="0">
                <a:solidFill>
                  <a:srgbClr val="FF66CC"/>
                </a:solidFill>
                <a:cs typeface="Arial" panose="020B0604020202020204" pitchFamily="34" charset="0"/>
              </a:rPr>
              <a:t> = </a:t>
            </a:r>
            <a:r>
              <a:rPr lang="el-GR" altLang="en-US" sz="4800" dirty="0">
                <a:solidFill>
                  <a:srgbClr val="002060"/>
                </a:solidFill>
                <a:cs typeface="Arial" panose="020B0604020202020204" pitchFamily="34" charset="0"/>
              </a:rPr>
              <a:t>Δ</a:t>
            </a:r>
            <a:r>
              <a:rPr lang="en-US" altLang="en-US" sz="4800" i="1" dirty="0">
                <a:solidFill>
                  <a:srgbClr val="002060"/>
                </a:solidFill>
                <a:cs typeface="Arial" panose="020B0604020202020204" pitchFamily="34" charset="0"/>
              </a:rPr>
              <a:t>H</a:t>
            </a:r>
            <a:r>
              <a:rPr lang="en-US" altLang="en-US" sz="4800" baseline="-25000" dirty="0">
                <a:solidFill>
                  <a:srgbClr val="002060"/>
                </a:solidFill>
                <a:cs typeface="Arial" panose="020B0604020202020204" pitchFamily="34" charset="0"/>
              </a:rPr>
              <a:t>final</a:t>
            </a:r>
            <a:r>
              <a:rPr lang="en-US" altLang="en-US" sz="4800" dirty="0">
                <a:solidFill>
                  <a:srgbClr val="002060"/>
                </a:solidFill>
                <a:cs typeface="Arial" panose="020B0604020202020204" pitchFamily="34" charset="0"/>
              </a:rPr>
              <a:t> </a:t>
            </a:r>
            <a:r>
              <a:rPr lang="el-GR" altLang="en-US" sz="4800" dirty="0">
                <a:solidFill>
                  <a:srgbClr val="FF66CC"/>
                </a:solidFill>
                <a:cs typeface="Arial" panose="020B0604020202020204" pitchFamily="34" charset="0"/>
              </a:rPr>
              <a:t>–</a:t>
            </a:r>
            <a:r>
              <a:rPr lang="en-US" altLang="en-US" sz="4800" dirty="0">
                <a:solidFill>
                  <a:srgbClr val="FF66CC"/>
                </a:solidFill>
                <a:cs typeface="Arial" panose="020B0604020202020204" pitchFamily="34" charset="0"/>
              </a:rPr>
              <a:t> </a:t>
            </a:r>
            <a:r>
              <a:rPr lang="el-GR" altLang="en-US" sz="4800" dirty="0">
                <a:solidFill>
                  <a:srgbClr val="FFFF00"/>
                </a:solidFill>
                <a:cs typeface="Arial" panose="020B0604020202020204" pitchFamily="34" charset="0"/>
              </a:rPr>
              <a:t>Δ</a:t>
            </a:r>
            <a:r>
              <a:rPr lang="en-US" altLang="en-US" sz="4800" i="1" dirty="0">
                <a:solidFill>
                  <a:srgbClr val="FFFF00"/>
                </a:solidFill>
                <a:cs typeface="Arial" panose="020B0604020202020204" pitchFamily="34" charset="0"/>
              </a:rPr>
              <a:t>H</a:t>
            </a:r>
            <a:r>
              <a:rPr lang="en-US" altLang="en-US" sz="4800" i="1" baseline="-25000" dirty="0">
                <a:solidFill>
                  <a:srgbClr val="FFFF00"/>
                </a:solidFill>
                <a:cs typeface="Arial" panose="020B0604020202020204" pitchFamily="34" charset="0"/>
              </a:rPr>
              <a:t>initial</a:t>
            </a:r>
            <a:endParaRPr lang="el-GR" altLang="en-US" sz="4800" baseline="-25000" dirty="0">
              <a:solidFill>
                <a:srgbClr val="FFFF00"/>
              </a:solidFill>
              <a:cs typeface="Arial" panose="020B0604020202020204" pitchFamily="34" charset="0"/>
            </a:endParaRPr>
          </a:p>
        </p:txBody>
      </p:sp>
      <p:grpSp>
        <p:nvGrpSpPr>
          <p:cNvPr id="6" name="Group 5">
            <a:extLst>
              <a:ext uri="{FF2B5EF4-FFF2-40B4-BE49-F238E27FC236}">
                <a16:creationId xmlns:a16="http://schemas.microsoft.com/office/drawing/2014/main" id="{D45D54C5-C4C3-4AF7-9C36-B6CA6B9CDADA}"/>
              </a:ext>
            </a:extLst>
          </p:cNvPr>
          <p:cNvGrpSpPr/>
          <p:nvPr/>
        </p:nvGrpSpPr>
        <p:grpSpPr>
          <a:xfrm>
            <a:off x="990600" y="2507935"/>
            <a:ext cx="3103822" cy="2951792"/>
            <a:chOff x="1508789" y="2441506"/>
            <a:chExt cx="3103822" cy="2951792"/>
          </a:xfrm>
        </p:grpSpPr>
        <p:pic>
          <p:nvPicPr>
            <p:cNvPr id="2" name="Picture 1">
              <a:extLst>
                <a:ext uri="{FF2B5EF4-FFF2-40B4-BE49-F238E27FC236}">
                  <a16:creationId xmlns:a16="http://schemas.microsoft.com/office/drawing/2014/main" id="{12292FB0-9C74-407F-A226-603A30B39707}"/>
                </a:ext>
              </a:extLst>
            </p:cNvPr>
            <p:cNvPicPr>
              <a:picLocks noChangeAspect="1"/>
            </p:cNvPicPr>
            <p:nvPr/>
          </p:nvPicPr>
          <p:blipFill rotWithShape="1">
            <a:blip r:embed="rId3"/>
            <a:srcRect r="48265"/>
            <a:stretch/>
          </p:blipFill>
          <p:spPr>
            <a:xfrm>
              <a:off x="1508789" y="2441506"/>
              <a:ext cx="3103822" cy="2951792"/>
            </a:xfrm>
            <a:prstGeom prst="rect">
              <a:avLst/>
            </a:prstGeom>
          </p:spPr>
        </p:pic>
        <p:pic>
          <p:nvPicPr>
            <p:cNvPr id="3" name="Picture 2">
              <a:extLst>
                <a:ext uri="{FF2B5EF4-FFF2-40B4-BE49-F238E27FC236}">
                  <a16:creationId xmlns:a16="http://schemas.microsoft.com/office/drawing/2014/main" id="{1D084025-861F-4E68-A016-D20F6898A6CE}"/>
                </a:ext>
              </a:extLst>
            </p:cNvPr>
            <p:cNvPicPr>
              <a:picLocks noChangeAspect="1"/>
            </p:cNvPicPr>
            <p:nvPr/>
          </p:nvPicPr>
          <p:blipFill>
            <a:blip r:embed="rId4"/>
            <a:stretch>
              <a:fillRect/>
            </a:stretch>
          </p:blipFill>
          <p:spPr>
            <a:xfrm>
              <a:off x="1508789" y="5030061"/>
              <a:ext cx="381033" cy="363237"/>
            </a:xfrm>
            <a:prstGeom prst="rect">
              <a:avLst/>
            </a:prstGeom>
          </p:spPr>
        </p:pic>
      </p:grpSp>
      <p:grpSp>
        <p:nvGrpSpPr>
          <p:cNvPr id="9" name="Group 8">
            <a:extLst>
              <a:ext uri="{FF2B5EF4-FFF2-40B4-BE49-F238E27FC236}">
                <a16:creationId xmlns:a16="http://schemas.microsoft.com/office/drawing/2014/main" id="{5511B62E-2541-4E7E-960E-91FB12FFC942}"/>
              </a:ext>
            </a:extLst>
          </p:cNvPr>
          <p:cNvGrpSpPr/>
          <p:nvPr/>
        </p:nvGrpSpPr>
        <p:grpSpPr>
          <a:xfrm>
            <a:off x="4820978" y="2507935"/>
            <a:ext cx="3103822" cy="2951792"/>
            <a:chOff x="4404389" y="2441506"/>
            <a:chExt cx="3103822" cy="2951792"/>
          </a:xfrm>
        </p:grpSpPr>
        <p:pic>
          <p:nvPicPr>
            <p:cNvPr id="10" name="Picture 9">
              <a:extLst>
                <a:ext uri="{FF2B5EF4-FFF2-40B4-BE49-F238E27FC236}">
                  <a16:creationId xmlns:a16="http://schemas.microsoft.com/office/drawing/2014/main" id="{978EA9FA-3098-4678-939A-71684C05CB11}"/>
                </a:ext>
              </a:extLst>
            </p:cNvPr>
            <p:cNvPicPr>
              <a:picLocks noChangeAspect="1"/>
            </p:cNvPicPr>
            <p:nvPr/>
          </p:nvPicPr>
          <p:blipFill rotWithShape="1">
            <a:blip r:embed="rId3"/>
            <a:srcRect l="48265"/>
            <a:stretch/>
          </p:blipFill>
          <p:spPr>
            <a:xfrm>
              <a:off x="4404389" y="2441506"/>
              <a:ext cx="3103822" cy="2951792"/>
            </a:xfrm>
            <a:prstGeom prst="rect">
              <a:avLst/>
            </a:prstGeom>
          </p:spPr>
        </p:pic>
        <p:pic>
          <p:nvPicPr>
            <p:cNvPr id="12" name="Picture 11">
              <a:extLst>
                <a:ext uri="{FF2B5EF4-FFF2-40B4-BE49-F238E27FC236}">
                  <a16:creationId xmlns:a16="http://schemas.microsoft.com/office/drawing/2014/main" id="{35B0B00D-1BBB-4728-BF0D-59AE5D2E53FB}"/>
                </a:ext>
              </a:extLst>
            </p:cNvPr>
            <p:cNvPicPr>
              <a:picLocks noChangeAspect="1"/>
            </p:cNvPicPr>
            <p:nvPr/>
          </p:nvPicPr>
          <p:blipFill>
            <a:blip r:embed="rId4"/>
            <a:stretch>
              <a:fillRect/>
            </a:stretch>
          </p:blipFill>
          <p:spPr>
            <a:xfrm>
              <a:off x="4572000" y="5055455"/>
              <a:ext cx="381033" cy="337843"/>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500"/>
                                        <p:tgtEl>
                                          <p:spTgt spid="655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434" y="76200"/>
            <a:ext cx="7010166" cy="838200"/>
          </a:xfrm>
        </p:spPr>
        <p:txBody>
          <a:bodyPr/>
          <a:lstStyle/>
          <a:p>
            <a:pPr>
              <a:defRPr/>
            </a:pPr>
            <a:r>
              <a:rPr lang="en-US" altLang="en-US" dirty="0">
                <a:solidFill>
                  <a:srgbClr val="C00000"/>
                </a:solidFill>
              </a:rPr>
              <a:t>Thermochemical Equations</a:t>
            </a:r>
          </a:p>
        </p:txBody>
      </p:sp>
      <p:pic>
        <p:nvPicPr>
          <p:cNvPr id="11" name="Picture 10">
            <a:extLst>
              <a:ext uri="{FF2B5EF4-FFF2-40B4-BE49-F238E27FC236}">
                <a16:creationId xmlns:a16="http://schemas.microsoft.com/office/drawing/2014/main" id="{800ACD0E-C333-4B71-90F0-841EADB2893D}"/>
              </a:ext>
            </a:extLst>
          </p:cNvPr>
          <p:cNvPicPr>
            <a:picLocks noChangeAspect="1"/>
          </p:cNvPicPr>
          <p:nvPr/>
        </p:nvPicPr>
        <p:blipFill rotWithShape="1">
          <a:blip r:embed="rId3"/>
          <a:srcRect r="49601"/>
          <a:stretch/>
        </p:blipFill>
        <p:spPr>
          <a:xfrm>
            <a:off x="228600" y="1066800"/>
            <a:ext cx="4082708" cy="3147333"/>
          </a:xfrm>
          <a:prstGeom prst="rect">
            <a:avLst/>
          </a:prstGeom>
        </p:spPr>
      </p:pic>
      <p:sp>
        <p:nvSpPr>
          <p:cNvPr id="13" name="Text Box 7">
            <a:extLst>
              <a:ext uri="{FF2B5EF4-FFF2-40B4-BE49-F238E27FC236}">
                <a16:creationId xmlns:a16="http://schemas.microsoft.com/office/drawing/2014/main" id="{DF797D52-B59E-458F-A6B7-83376DBF343E}"/>
              </a:ext>
            </a:extLst>
          </p:cNvPr>
          <p:cNvSpPr txBox="1">
            <a:spLocks noChangeArrowheads="1"/>
          </p:cNvSpPr>
          <p:nvPr/>
        </p:nvSpPr>
        <p:spPr bwMode="auto">
          <a:xfrm>
            <a:off x="304800" y="4495800"/>
            <a:ext cx="8229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800" dirty="0">
                <a:solidFill>
                  <a:schemeClr val="bg1"/>
                </a:solidFill>
                <a:cs typeface="Arial" panose="020B0604020202020204" pitchFamily="34" charset="0"/>
              </a:rPr>
              <a:t>Compare heat of products to reactants.</a:t>
            </a:r>
            <a:endParaRPr lang="en-US" altLang="en-US" sz="2800" i="1" baseline="-25000" dirty="0">
              <a:solidFill>
                <a:schemeClr val="bg1"/>
              </a:solidFill>
              <a:cs typeface="Arial" panose="020B0604020202020204" pitchFamily="34" charset="0"/>
            </a:endParaRPr>
          </a:p>
          <a:p>
            <a:pPr algn="ctr" eaLnBrk="1" hangingPunct="1">
              <a:spcBef>
                <a:spcPct val="50000"/>
              </a:spcBef>
              <a:buClrTx/>
              <a:buSzTx/>
              <a:buNone/>
            </a:pPr>
            <a:r>
              <a:rPr lang="en-US" altLang="en-US" sz="2800" i="1" dirty="0">
                <a:solidFill>
                  <a:schemeClr val="bg1"/>
                </a:solidFill>
                <a:cs typeface="Arial" panose="020B0604020202020204" pitchFamily="34" charset="0"/>
              </a:rPr>
              <a:t>Compare stability of Products reactants.</a:t>
            </a:r>
          </a:p>
          <a:p>
            <a:pPr algn="ctr" eaLnBrk="1" hangingPunct="1">
              <a:spcBef>
                <a:spcPct val="50000"/>
              </a:spcBef>
              <a:buClrTx/>
              <a:buSzTx/>
              <a:buNone/>
            </a:pPr>
            <a:r>
              <a:rPr lang="en-US" altLang="en-US" sz="2800" dirty="0">
                <a:solidFill>
                  <a:schemeClr val="bg1"/>
                </a:solidFill>
                <a:cs typeface="Arial" panose="020B0604020202020204" pitchFamily="34" charset="0"/>
              </a:rPr>
              <a:t>Is Enthalpy + or – (exo or endothermic)?</a:t>
            </a:r>
            <a:endParaRPr lang="el-GR" altLang="en-US" sz="2800" baseline="-25000" dirty="0">
              <a:solidFill>
                <a:schemeClr val="bg1"/>
              </a:solidFill>
              <a:cs typeface="Arial" panose="020B0604020202020204" pitchFamily="34" charset="0"/>
            </a:endParaRPr>
          </a:p>
        </p:txBody>
      </p:sp>
      <p:pic>
        <p:nvPicPr>
          <p:cNvPr id="14" name="Picture 13">
            <a:extLst>
              <a:ext uri="{FF2B5EF4-FFF2-40B4-BE49-F238E27FC236}">
                <a16:creationId xmlns:a16="http://schemas.microsoft.com/office/drawing/2014/main" id="{0BBFD265-C55D-4BAD-8D45-1A1781267212}"/>
              </a:ext>
            </a:extLst>
          </p:cNvPr>
          <p:cNvPicPr>
            <a:picLocks noChangeAspect="1"/>
          </p:cNvPicPr>
          <p:nvPr/>
        </p:nvPicPr>
        <p:blipFill rotWithShape="1">
          <a:blip r:embed="rId3"/>
          <a:srcRect l="50000"/>
          <a:stretch/>
        </p:blipFill>
        <p:spPr>
          <a:xfrm>
            <a:off x="4753947" y="1076024"/>
            <a:ext cx="4050381" cy="3147333"/>
          </a:xfrm>
          <a:prstGeom prst="rect">
            <a:avLst/>
          </a:prstGeom>
        </p:spPr>
      </p:pic>
      <p:pic>
        <p:nvPicPr>
          <p:cNvPr id="15" name="Picture 14" descr="think_about_it-01.eps">
            <a:extLst>
              <a:ext uri="{FF2B5EF4-FFF2-40B4-BE49-F238E27FC236}">
                <a16:creationId xmlns:a16="http://schemas.microsoft.com/office/drawing/2014/main" id="{8678B2E3-530B-48CA-8FFF-385AABAD43B5}"/>
              </a:ext>
            </a:extLst>
          </p:cNvPr>
          <p:cNvPicPr/>
          <p:nvPr/>
        </p:nvPicPr>
        <p:blipFill>
          <a:blip r:embed="rId4">
            <a:extLst>
              <a:ext uri="{28A0092B-C50C-407E-A947-70E740481C1C}">
                <a14:useLocalDpi xmlns:a14="http://schemas.microsoft.com/office/drawing/2010/main" val="0"/>
              </a:ext>
            </a:extLst>
          </a:blip>
          <a:stretch>
            <a:fillRect/>
          </a:stretch>
        </p:blipFill>
        <p:spPr>
          <a:xfrm>
            <a:off x="7924800" y="55418"/>
            <a:ext cx="1142766" cy="858982"/>
          </a:xfrm>
          <a:prstGeom prst="rect">
            <a:avLst/>
          </a:prstGeom>
        </p:spPr>
      </p:pic>
    </p:spTree>
    <p:extLst>
      <p:ext uri="{BB962C8B-B14F-4D97-AF65-F5344CB8AC3E}">
        <p14:creationId xmlns:p14="http://schemas.microsoft.com/office/powerpoint/2010/main" val="373492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63236" y="76200"/>
            <a:ext cx="7010400" cy="838200"/>
          </a:xfrm>
        </p:spPr>
        <p:txBody>
          <a:bodyPr/>
          <a:lstStyle/>
          <a:p>
            <a:pPr>
              <a:defRPr/>
            </a:pPr>
            <a:r>
              <a:rPr lang="en-US" altLang="en-US" dirty="0">
                <a:solidFill>
                  <a:srgbClr val="C00000"/>
                </a:solidFill>
              </a:rPr>
              <a:t>Thermochemical Equations</a:t>
            </a:r>
          </a:p>
        </p:txBody>
      </p:sp>
      <p:sp>
        <p:nvSpPr>
          <p:cNvPr id="7" name="Text Box 7">
            <a:extLst>
              <a:ext uri="{FF2B5EF4-FFF2-40B4-BE49-F238E27FC236}">
                <a16:creationId xmlns:a16="http://schemas.microsoft.com/office/drawing/2014/main" id="{0679FAA7-D752-4EC3-8794-7A6799148ACD}"/>
              </a:ext>
            </a:extLst>
          </p:cNvPr>
          <p:cNvSpPr txBox="1">
            <a:spLocks noChangeArrowheads="1"/>
          </p:cNvSpPr>
          <p:nvPr/>
        </p:nvSpPr>
        <p:spPr bwMode="auto">
          <a:xfrm>
            <a:off x="263236" y="4301499"/>
            <a:ext cx="4114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50000"/>
              </a:spcBef>
              <a:buClrTx/>
              <a:buSzTx/>
              <a:buFontTx/>
              <a:buNone/>
            </a:pPr>
            <a:r>
              <a:rPr lang="el-GR" altLang="en-US" sz="2800" dirty="0">
                <a:solidFill>
                  <a:srgbClr val="FF66CC"/>
                </a:solidFill>
                <a:cs typeface="Arial" panose="020B0604020202020204" pitchFamily="34" charset="0"/>
              </a:rPr>
              <a:t>Δ</a:t>
            </a:r>
            <a:r>
              <a:rPr lang="en-US" altLang="en-US" sz="2800" i="1" dirty="0">
                <a:solidFill>
                  <a:srgbClr val="FF66CC"/>
                </a:solidFill>
                <a:cs typeface="Arial" panose="020B0604020202020204" pitchFamily="34" charset="0"/>
              </a:rPr>
              <a:t>H</a:t>
            </a:r>
            <a:r>
              <a:rPr lang="en-US" altLang="en-US" sz="2800" i="1" baseline="-25000" dirty="0">
                <a:solidFill>
                  <a:srgbClr val="FF66CC"/>
                </a:solidFill>
                <a:cs typeface="Arial" panose="020B0604020202020204" pitchFamily="34" charset="0"/>
              </a:rPr>
              <a:t>rxn</a:t>
            </a:r>
            <a:r>
              <a:rPr lang="en-US" altLang="en-US" sz="2800" dirty="0">
                <a:solidFill>
                  <a:srgbClr val="FF66CC"/>
                </a:solidFill>
                <a:cs typeface="Arial" panose="020B0604020202020204" pitchFamily="34" charset="0"/>
              </a:rPr>
              <a:t> = </a:t>
            </a:r>
            <a:r>
              <a:rPr lang="el-GR" altLang="en-US" sz="2800" dirty="0">
                <a:solidFill>
                  <a:srgbClr val="002060"/>
                </a:solidFill>
                <a:cs typeface="Arial" panose="020B0604020202020204" pitchFamily="34" charset="0"/>
              </a:rPr>
              <a:t>Δ</a:t>
            </a:r>
            <a:r>
              <a:rPr lang="en-US" altLang="en-US" sz="2800" i="1" dirty="0">
                <a:solidFill>
                  <a:srgbClr val="002060"/>
                </a:solidFill>
                <a:cs typeface="Arial" panose="020B0604020202020204" pitchFamily="34" charset="0"/>
              </a:rPr>
              <a:t>H</a:t>
            </a:r>
            <a:r>
              <a:rPr lang="en-US" altLang="en-US" sz="2800" baseline="-25000" dirty="0">
                <a:solidFill>
                  <a:srgbClr val="002060"/>
                </a:solidFill>
                <a:cs typeface="Arial" panose="020B0604020202020204" pitchFamily="34" charset="0"/>
              </a:rPr>
              <a:t>final</a:t>
            </a:r>
            <a:r>
              <a:rPr lang="en-US" altLang="en-US" sz="2800" dirty="0">
                <a:solidFill>
                  <a:srgbClr val="002060"/>
                </a:solidFill>
                <a:cs typeface="Arial" panose="020B0604020202020204" pitchFamily="34" charset="0"/>
              </a:rPr>
              <a:t> </a:t>
            </a:r>
            <a:r>
              <a:rPr lang="en-US" altLang="en-US" sz="2800" dirty="0">
                <a:solidFill>
                  <a:srgbClr val="FF66CC"/>
                </a:solidFill>
                <a:cs typeface="Arial" panose="020B0604020202020204" pitchFamily="34" charset="0"/>
              </a:rPr>
              <a:t>&lt; </a:t>
            </a:r>
            <a:r>
              <a:rPr lang="el-GR" altLang="en-US" sz="2800" dirty="0">
                <a:solidFill>
                  <a:srgbClr val="FFFF00"/>
                </a:solidFill>
                <a:cs typeface="Arial" panose="020B0604020202020204" pitchFamily="34" charset="0"/>
              </a:rPr>
              <a:t>Δ</a:t>
            </a:r>
            <a:r>
              <a:rPr lang="en-US" altLang="en-US" sz="2800" i="1" dirty="0">
                <a:solidFill>
                  <a:srgbClr val="FFFF00"/>
                </a:solidFill>
                <a:cs typeface="Arial" panose="020B0604020202020204" pitchFamily="34" charset="0"/>
              </a:rPr>
              <a:t>H</a:t>
            </a:r>
            <a:r>
              <a:rPr lang="en-US" altLang="en-US" sz="2800" i="1" baseline="-25000" dirty="0">
                <a:solidFill>
                  <a:srgbClr val="FFFF00"/>
                </a:solidFill>
                <a:cs typeface="Arial" panose="020B0604020202020204" pitchFamily="34" charset="0"/>
              </a:rPr>
              <a:t>initial</a:t>
            </a:r>
            <a:endParaRPr lang="en-US" altLang="en-US" sz="2800" i="1" dirty="0">
              <a:solidFill>
                <a:srgbClr val="FFFF00"/>
              </a:solidFill>
              <a:cs typeface="Arial" panose="020B0604020202020204" pitchFamily="34" charset="0"/>
            </a:endParaRPr>
          </a:p>
          <a:p>
            <a:pPr marL="457200" indent="-457200" eaLnBrk="1" hangingPunct="1">
              <a:spcBef>
                <a:spcPct val="50000"/>
              </a:spcBef>
              <a:buClrTx/>
              <a:buSzTx/>
            </a:pPr>
            <a:r>
              <a:rPr lang="en-US" altLang="en-US" sz="2800" i="1" dirty="0">
                <a:solidFill>
                  <a:srgbClr val="7030A0"/>
                </a:solidFill>
                <a:cs typeface="Arial" panose="020B0604020202020204" pitchFamily="34" charset="0"/>
              </a:rPr>
              <a:t>Products MORE stable than reactants</a:t>
            </a:r>
          </a:p>
          <a:p>
            <a:pPr marL="457200" indent="-457200" eaLnBrk="1" hangingPunct="1">
              <a:spcBef>
                <a:spcPct val="50000"/>
              </a:spcBef>
              <a:buClrTx/>
              <a:buSzTx/>
            </a:pPr>
            <a:r>
              <a:rPr lang="el-GR" altLang="en-US" sz="2800" dirty="0">
                <a:solidFill>
                  <a:srgbClr val="7030A0"/>
                </a:solidFill>
                <a:cs typeface="Arial" panose="020B0604020202020204" pitchFamily="34" charset="0"/>
              </a:rPr>
              <a:t>Δ</a:t>
            </a:r>
            <a:r>
              <a:rPr lang="en-US" altLang="en-US" sz="2800" i="1" dirty="0">
                <a:solidFill>
                  <a:srgbClr val="7030A0"/>
                </a:solidFill>
                <a:cs typeface="Arial" panose="020B0604020202020204" pitchFamily="34" charset="0"/>
              </a:rPr>
              <a:t>H</a:t>
            </a:r>
            <a:r>
              <a:rPr lang="en-US" altLang="en-US" sz="2800" i="1" baseline="-25000" dirty="0">
                <a:solidFill>
                  <a:srgbClr val="7030A0"/>
                </a:solidFill>
                <a:cs typeface="Arial" panose="020B0604020202020204" pitchFamily="34" charset="0"/>
              </a:rPr>
              <a:t>rxn</a:t>
            </a:r>
            <a:r>
              <a:rPr lang="en-US" altLang="en-US" sz="2800" dirty="0">
                <a:solidFill>
                  <a:srgbClr val="7030A0"/>
                </a:solidFill>
                <a:cs typeface="Arial" panose="020B0604020202020204" pitchFamily="34" charset="0"/>
              </a:rPr>
              <a:t> = -</a:t>
            </a:r>
            <a:endParaRPr lang="el-GR" altLang="en-US" sz="2800" baseline="-25000" dirty="0">
              <a:solidFill>
                <a:srgbClr val="7030A0"/>
              </a:solidFill>
              <a:cs typeface="Arial" panose="020B0604020202020204" pitchFamily="34" charset="0"/>
            </a:endParaRPr>
          </a:p>
        </p:txBody>
      </p:sp>
      <p:pic>
        <p:nvPicPr>
          <p:cNvPr id="11" name="Picture 10">
            <a:extLst>
              <a:ext uri="{FF2B5EF4-FFF2-40B4-BE49-F238E27FC236}">
                <a16:creationId xmlns:a16="http://schemas.microsoft.com/office/drawing/2014/main" id="{800ACD0E-C333-4B71-90F0-841EADB2893D}"/>
              </a:ext>
            </a:extLst>
          </p:cNvPr>
          <p:cNvPicPr>
            <a:picLocks noChangeAspect="1"/>
          </p:cNvPicPr>
          <p:nvPr/>
        </p:nvPicPr>
        <p:blipFill rotWithShape="1">
          <a:blip r:embed="rId3"/>
          <a:srcRect r="49601"/>
          <a:stretch/>
        </p:blipFill>
        <p:spPr>
          <a:xfrm>
            <a:off x="228600" y="1066800"/>
            <a:ext cx="4082708" cy="3147333"/>
          </a:xfrm>
          <a:prstGeom prst="rect">
            <a:avLst/>
          </a:prstGeom>
        </p:spPr>
      </p:pic>
      <p:sp>
        <p:nvSpPr>
          <p:cNvPr id="13" name="Text Box 7">
            <a:extLst>
              <a:ext uri="{FF2B5EF4-FFF2-40B4-BE49-F238E27FC236}">
                <a16:creationId xmlns:a16="http://schemas.microsoft.com/office/drawing/2014/main" id="{DF797D52-B59E-458F-A6B7-83376DBF343E}"/>
              </a:ext>
            </a:extLst>
          </p:cNvPr>
          <p:cNvSpPr txBox="1">
            <a:spLocks noChangeArrowheads="1"/>
          </p:cNvSpPr>
          <p:nvPr/>
        </p:nvSpPr>
        <p:spPr bwMode="auto">
          <a:xfrm>
            <a:off x="4687219" y="4301499"/>
            <a:ext cx="4114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50000"/>
              </a:spcBef>
              <a:buClrTx/>
              <a:buSzTx/>
              <a:buFontTx/>
              <a:buNone/>
            </a:pPr>
            <a:r>
              <a:rPr lang="el-GR" altLang="en-US" sz="2800" dirty="0">
                <a:solidFill>
                  <a:srgbClr val="FF66CC"/>
                </a:solidFill>
                <a:cs typeface="Arial" panose="020B0604020202020204" pitchFamily="34" charset="0"/>
              </a:rPr>
              <a:t>Δ</a:t>
            </a:r>
            <a:r>
              <a:rPr lang="en-US" altLang="en-US" sz="2800" i="1" dirty="0">
                <a:solidFill>
                  <a:srgbClr val="FF66CC"/>
                </a:solidFill>
                <a:cs typeface="Arial" panose="020B0604020202020204" pitchFamily="34" charset="0"/>
              </a:rPr>
              <a:t>H</a:t>
            </a:r>
            <a:r>
              <a:rPr lang="en-US" altLang="en-US" sz="2800" i="1" baseline="-25000" dirty="0">
                <a:solidFill>
                  <a:srgbClr val="FF66CC"/>
                </a:solidFill>
                <a:cs typeface="Arial" panose="020B0604020202020204" pitchFamily="34" charset="0"/>
              </a:rPr>
              <a:t>rxn</a:t>
            </a:r>
            <a:r>
              <a:rPr lang="en-US" altLang="en-US" sz="2800" dirty="0">
                <a:solidFill>
                  <a:srgbClr val="FF66CC"/>
                </a:solidFill>
                <a:cs typeface="Arial" panose="020B0604020202020204" pitchFamily="34" charset="0"/>
              </a:rPr>
              <a:t> = </a:t>
            </a:r>
            <a:r>
              <a:rPr lang="el-GR" altLang="en-US" sz="2800" dirty="0">
                <a:solidFill>
                  <a:srgbClr val="002060"/>
                </a:solidFill>
                <a:cs typeface="Arial" panose="020B0604020202020204" pitchFamily="34" charset="0"/>
              </a:rPr>
              <a:t>Δ</a:t>
            </a:r>
            <a:r>
              <a:rPr lang="en-US" altLang="en-US" sz="2800" i="1" dirty="0">
                <a:solidFill>
                  <a:srgbClr val="002060"/>
                </a:solidFill>
                <a:cs typeface="Arial" panose="020B0604020202020204" pitchFamily="34" charset="0"/>
              </a:rPr>
              <a:t>H</a:t>
            </a:r>
            <a:r>
              <a:rPr lang="en-US" altLang="en-US" sz="2800" baseline="-25000" dirty="0">
                <a:solidFill>
                  <a:srgbClr val="002060"/>
                </a:solidFill>
                <a:cs typeface="Arial" panose="020B0604020202020204" pitchFamily="34" charset="0"/>
              </a:rPr>
              <a:t>final</a:t>
            </a:r>
            <a:r>
              <a:rPr lang="en-US" altLang="en-US" sz="2800" dirty="0">
                <a:solidFill>
                  <a:srgbClr val="002060"/>
                </a:solidFill>
                <a:cs typeface="Arial" panose="020B0604020202020204" pitchFamily="34" charset="0"/>
              </a:rPr>
              <a:t> </a:t>
            </a:r>
            <a:r>
              <a:rPr lang="en-US" altLang="en-US" sz="2800" dirty="0">
                <a:solidFill>
                  <a:srgbClr val="FF66CC"/>
                </a:solidFill>
                <a:cs typeface="Arial" panose="020B0604020202020204" pitchFamily="34" charset="0"/>
              </a:rPr>
              <a:t>&gt; </a:t>
            </a:r>
            <a:r>
              <a:rPr lang="el-GR" altLang="en-US" sz="2800" dirty="0">
                <a:solidFill>
                  <a:srgbClr val="FFFF00"/>
                </a:solidFill>
                <a:cs typeface="Arial" panose="020B0604020202020204" pitchFamily="34" charset="0"/>
              </a:rPr>
              <a:t>Δ</a:t>
            </a:r>
            <a:r>
              <a:rPr lang="en-US" altLang="en-US" sz="2800" i="1" dirty="0">
                <a:solidFill>
                  <a:srgbClr val="FFFF00"/>
                </a:solidFill>
                <a:cs typeface="Arial" panose="020B0604020202020204" pitchFamily="34" charset="0"/>
              </a:rPr>
              <a:t>H</a:t>
            </a:r>
            <a:r>
              <a:rPr lang="en-US" altLang="en-US" sz="2800" i="1" baseline="-25000" dirty="0">
                <a:solidFill>
                  <a:srgbClr val="FFFF00"/>
                </a:solidFill>
                <a:cs typeface="Arial" panose="020B0604020202020204" pitchFamily="34" charset="0"/>
              </a:rPr>
              <a:t>initial</a:t>
            </a:r>
          </a:p>
          <a:p>
            <a:pPr marL="457200" indent="-457200" eaLnBrk="1" hangingPunct="1">
              <a:spcBef>
                <a:spcPct val="50000"/>
              </a:spcBef>
              <a:buClrTx/>
              <a:buSzTx/>
            </a:pPr>
            <a:r>
              <a:rPr lang="en-US" altLang="en-US" sz="2800" i="1" dirty="0">
                <a:solidFill>
                  <a:srgbClr val="7030A0"/>
                </a:solidFill>
                <a:cs typeface="Arial" panose="020B0604020202020204" pitchFamily="34" charset="0"/>
              </a:rPr>
              <a:t>Products LESS stable than reactants</a:t>
            </a:r>
          </a:p>
          <a:p>
            <a:pPr marL="457200" indent="-457200" eaLnBrk="1" hangingPunct="1">
              <a:spcBef>
                <a:spcPct val="50000"/>
              </a:spcBef>
              <a:buClrTx/>
              <a:buSzTx/>
            </a:pPr>
            <a:r>
              <a:rPr lang="el-GR" altLang="en-US" sz="2800" dirty="0">
                <a:solidFill>
                  <a:srgbClr val="7030A0"/>
                </a:solidFill>
                <a:cs typeface="Arial" panose="020B0604020202020204" pitchFamily="34" charset="0"/>
              </a:rPr>
              <a:t>Δ</a:t>
            </a:r>
            <a:r>
              <a:rPr lang="en-US" altLang="en-US" sz="2800" i="1" dirty="0">
                <a:solidFill>
                  <a:srgbClr val="7030A0"/>
                </a:solidFill>
                <a:cs typeface="Arial" panose="020B0604020202020204" pitchFamily="34" charset="0"/>
              </a:rPr>
              <a:t>H</a:t>
            </a:r>
            <a:r>
              <a:rPr lang="en-US" altLang="en-US" sz="2800" i="1" baseline="-25000" dirty="0">
                <a:solidFill>
                  <a:srgbClr val="7030A0"/>
                </a:solidFill>
                <a:cs typeface="Arial" panose="020B0604020202020204" pitchFamily="34" charset="0"/>
              </a:rPr>
              <a:t>rxn</a:t>
            </a:r>
            <a:r>
              <a:rPr lang="en-US" altLang="en-US" sz="2800" dirty="0">
                <a:solidFill>
                  <a:srgbClr val="7030A0"/>
                </a:solidFill>
                <a:cs typeface="Arial" panose="020B0604020202020204" pitchFamily="34" charset="0"/>
              </a:rPr>
              <a:t> = +</a:t>
            </a:r>
            <a:endParaRPr lang="el-GR" altLang="en-US" sz="2800" baseline="-25000" dirty="0">
              <a:solidFill>
                <a:srgbClr val="7030A0"/>
              </a:solidFill>
              <a:cs typeface="Arial" panose="020B0604020202020204" pitchFamily="34" charset="0"/>
            </a:endParaRPr>
          </a:p>
        </p:txBody>
      </p:sp>
      <p:pic>
        <p:nvPicPr>
          <p:cNvPr id="14" name="Picture 13">
            <a:extLst>
              <a:ext uri="{FF2B5EF4-FFF2-40B4-BE49-F238E27FC236}">
                <a16:creationId xmlns:a16="http://schemas.microsoft.com/office/drawing/2014/main" id="{0BBFD265-C55D-4BAD-8D45-1A1781267212}"/>
              </a:ext>
            </a:extLst>
          </p:cNvPr>
          <p:cNvPicPr>
            <a:picLocks noChangeAspect="1"/>
          </p:cNvPicPr>
          <p:nvPr/>
        </p:nvPicPr>
        <p:blipFill rotWithShape="1">
          <a:blip r:embed="rId3"/>
          <a:srcRect l="50000"/>
          <a:stretch/>
        </p:blipFill>
        <p:spPr>
          <a:xfrm>
            <a:off x="4753947" y="1076024"/>
            <a:ext cx="4050381" cy="3147333"/>
          </a:xfrm>
          <a:prstGeom prst="rect">
            <a:avLst/>
          </a:prstGeom>
        </p:spPr>
      </p:pic>
      <p:pic>
        <p:nvPicPr>
          <p:cNvPr id="8" name="Picture 7" descr="think_about_it-01.eps">
            <a:extLst>
              <a:ext uri="{FF2B5EF4-FFF2-40B4-BE49-F238E27FC236}">
                <a16:creationId xmlns:a16="http://schemas.microsoft.com/office/drawing/2014/main" id="{52F180E9-D173-46F8-8AA1-FDAD09B2AFB6}"/>
              </a:ext>
            </a:extLst>
          </p:cNvPr>
          <p:cNvPicPr/>
          <p:nvPr/>
        </p:nvPicPr>
        <p:blipFill>
          <a:blip r:embed="rId4">
            <a:extLst>
              <a:ext uri="{28A0092B-C50C-407E-A947-70E740481C1C}">
                <a14:useLocalDpi xmlns:a14="http://schemas.microsoft.com/office/drawing/2010/main" val="0"/>
              </a:ext>
            </a:extLst>
          </a:blip>
          <a:stretch>
            <a:fillRect/>
          </a:stretch>
        </p:blipFill>
        <p:spPr>
          <a:xfrm>
            <a:off x="7924800" y="55418"/>
            <a:ext cx="1142766" cy="858982"/>
          </a:xfrm>
          <a:prstGeom prst="rect">
            <a:avLst/>
          </a:prstGeom>
        </p:spPr>
      </p:pic>
    </p:spTree>
    <p:extLst>
      <p:ext uri="{BB962C8B-B14F-4D97-AF65-F5344CB8AC3E}">
        <p14:creationId xmlns:p14="http://schemas.microsoft.com/office/powerpoint/2010/main" val="29833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76200"/>
            <a:ext cx="8229600" cy="838200"/>
          </a:xfrm>
        </p:spPr>
        <p:txBody>
          <a:bodyPr/>
          <a:lstStyle/>
          <a:p>
            <a:pPr>
              <a:defRPr/>
            </a:pPr>
            <a:r>
              <a:rPr lang="en-US" altLang="en-US" dirty="0">
                <a:solidFill>
                  <a:srgbClr val="C00000"/>
                </a:solidFill>
              </a:rPr>
              <a:t>Thermochemical Equations</a:t>
            </a:r>
          </a:p>
        </p:txBody>
      </p:sp>
      <p:sp>
        <p:nvSpPr>
          <p:cNvPr id="65541" name="Rectangle 1"/>
          <p:cNvSpPr>
            <a:spLocks noChangeArrowheads="1"/>
          </p:cNvSpPr>
          <p:nvPr/>
        </p:nvSpPr>
        <p:spPr bwMode="auto">
          <a:xfrm>
            <a:off x="1" y="1066800"/>
            <a:ext cx="3199898"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en-US" altLang="en-US" sz="2600" dirty="0">
                <a:solidFill>
                  <a:srgbClr val="FFFF00"/>
                </a:solidFill>
                <a:latin typeface="Arial" panose="020B0604020202020204" pitchFamily="34" charset="0"/>
                <a:ea typeface="MS PGothic" panose="020B0600070205080204" pitchFamily="34" charset="-128"/>
                <a:cs typeface="Arial" panose="020B0604020202020204" pitchFamily="34" charset="0"/>
              </a:rPr>
              <a:t>The physical </a:t>
            </a:r>
            <a:r>
              <a:rPr lang="en-US" altLang="en-US" sz="3200" dirty="0">
                <a:solidFill>
                  <a:srgbClr val="FF66CC"/>
                </a:solidFill>
                <a:latin typeface="Arial" panose="020B0604020202020204" pitchFamily="34" charset="0"/>
                <a:ea typeface="MS PGothic" panose="020B0600070205080204" pitchFamily="34" charset="-128"/>
                <a:cs typeface="Arial" panose="020B0604020202020204" pitchFamily="34" charset="0"/>
              </a:rPr>
              <a:t>states (s, l, g)</a:t>
            </a:r>
            <a:r>
              <a:rPr lang="en-US" altLang="en-US" sz="2600" dirty="0">
                <a:solidFill>
                  <a:srgbClr val="FF66CC"/>
                </a:solidFill>
                <a:latin typeface="Arial" panose="020B0604020202020204" pitchFamily="34" charset="0"/>
                <a:ea typeface="MS PGothic" panose="020B0600070205080204" pitchFamily="34" charset="-128"/>
                <a:cs typeface="Arial" panose="020B0604020202020204" pitchFamily="34" charset="0"/>
              </a:rPr>
              <a:t> </a:t>
            </a:r>
            <a:r>
              <a:rPr lang="en-US" altLang="en-US" sz="2600" dirty="0">
                <a:solidFill>
                  <a:srgbClr val="FFFF00"/>
                </a:solidFill>
                <a:latin typeface="Arial" panose="020B0604020202020204" pitchFamily="34" charset="0"/>
                <a:ea typeface="MS PGothic" panose="020B0600070205080204" pitchFamily="34" charset="-128"/>
                <a:cs typeface="Arial" panose="020B0604020202020204" pitchFamily="34" charset="0"/>
              </a:rPr>
              <a:t>of reactants and products must always be included in thermochemical equations, because the </a:t>
            </a:r>
            <a:r>
              <a:rPr lang="en-US" altLang="en-US" sz="2600" dirty="0">
                <a:solidFill>
                  <a:srgbClr val="0070C0"/>
                </a:solidFill>
                <a:latin typeface="Arial" panose="020B0604020202020204" pitchFamily="34" charset="0"/>
                <a:ea typeface="MS PGothic" panose="020B0600070205080204" pitchFamily="34" charset="-128"/>
                <a:cs typeface="Arial" panose="020B0604020202020204" pitchFamily="34" charset="0"/>
              </a:rPr>
              <a:t>states</a:t>
            </a:r>
            <a:r>
              <a:rPr lang="en-US" altLang="en-US" sz="2600" dirty="0">
                <a:solidFill>
                  <a:srgbClr val="FFFF00"/>
                </a:solidFill>
                <a:latin typeface="Arial" panose="020B0604020202020204" pitchFamily="34" charset="0"/>
                <a:ea typeface="MS PGothic" panose="020B0600070205080204" pitchFamily="34" charset="-128"/>
                <a:cs typeface="Arial" panose="020B0604020202020204" pitchFamily="34" charset="0"/>
              </a:rPr>
              <a:t> of reactants and products influence the overall amount of energy exchanged.</a:t>
            </a:r>
          </a:p>
        </p:txBody>
      </p:sp>
      <p:pic>
        <p:nvPicPr>
          <p:cNvPr id="5" name="Picture 4">
            <a:extLst>
              <a:ext uri="{FF2B5EF4-FFF2-40B4-BE49-F238E27FC236}">
                <a16:creationId xmlns:a16="http://schemas.microsoft.com/office/drawing/2014/main" id="{3DE59716-2B65-467F-84F1-EE63D3CDCE19}"/>
              </a:ext>
            </a:extLst>
          </p:cNvPr>
          <p:cNvPicPr>
            <a:picLocks noChangeAspect="1"/>
          </p:cNvPicPr>
          <p:nvPr/>
        </p:nvPicPr>
        <p:blipFill>
          <a:blip r:embed="rId3"/>
          <a:stretch>
            <a:fillRect/>
          </a:stretch>
        </p:blipFill>
        <p:spPr>
          <a:xfrm>
            <a:off x="3199898" y="1200733"/>
            <a:ext cx="5791702" cy="5128704"/>
          </a:xfrm>
          <a:prstGeom prst="rect">
            <a:avLst/>
          </a:prstGeom>
        </p:spPr>
      </p:pic>
    </p:spTree>
    <p:extLst>
      <p:ext uri="{BB962C8B-B14F-4D97-AF65-F5344CB8AC3E}">
        <p14:creationId xmlns:p14="http://schemas.microsoft.com/office/powerpoint/2010/main" val="4712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animEffect transition="in" filter="fade">
                                      <p:cBhvr>
                                        <p:cTn id="7" dur="5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76200"/>
            <a:ext cx="8229600" cy="838200"/>
          </a:xfrm>
        </p:spPr>
        <p:txBody>
          <a:bodyPr/>
          <a:lstStyle/>
          <a:p>
            <a:pPr>
              <a:defRPr/>
            </a:pPr>
            <a:r>
              <a:rPr lang="en-US" altLang="en-US" dirty="0">
                <a:solidFill>
                  <a:srgbClr val="C00000"/>
                </a:solidFill>
              </a:rPr>
              <a:t>Thermochemical Equations</a:t>
            </a:r>
          </a:p>
        </p:txBody>
      </p:sp>
      <p:sp>
        <p:nvSpPr>
          <p:cNvPr id="91139" name="Text Box 3"/>
          <p:cNvSpPr txBox="1">
            <a:spLocks noChangeArrowheads="1"/>
          </p:cNvSpPr>
          <p:nvPr/>
        </p:nvSpPr>
        <p:spPr bwMode="auto">
          <a:xfrm>
            <a:off x="23813" y="927100"/>
            <a:ext cx="9120187"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ct val="50000"/>
              </a:spcBef>
              <a:defRPr/>
            </a:pPr>
            <a:r>
              <a:rPr lang="en-US" altLang="en-US" sz="2700" dirty="0"/>
              <a:t>In any chemical equation, the </a:t>
            </a:r>
            <a:r>
              <a:rPr lang="en-US" altLang="en-US" sz="2700" b="1" dirty="0">
                <a:solidFill>
                  <a:srgbClr val="FFFF00"/>
                </a:solidFill>
                <a:effectLst>
                  <a:outerShdw blurRad="38100" dist="38100" dir="2700000" algn="tl">
                    <a:srgbClr val="000000">
                      <a:alpha val="43137"/>
                    </a:srgbClr>
                  </a:outerShdw>
                </a:effectLst>
              </a:rPr>
              <a:t>heat of reaction</a:t>
            </a:r>
            <a:r>
              <a:rPr lang="en-US" altLang="en-US" sz="2700" dirty="0"/>
              <a:t> (</a:t>
            </a:r>
            <a:r>
              <a:rPr lang="en-US" altLang="en-US" sz="2700" b="1" dirty="0">
                <a:solidFill>
                  <a:srgbClr val="FFFF00"/>
                </a:solidFill>
                <a:effectLst>
                  <a:outerShdw blurRad="38100" dist="38100" dir="2700000" algn="tl">
                    <a:srgbClr val="000000">
                      <a:alpha val="43137"/>
                    </a:srgbClr>
                  </a:outerShdw>
                </a:effectLst>
              </a:rPr>
              <a:t>∆H</a:t>
            </a:r>
            <a:r>
              <a:rPr lang="en-US" altLang="en-US" sz="2700" dirty="0">
                <a:effectLst>
                  <a:outerShdw blurRad="38100" dist="38100" dir="2700000" algn="tl">
                    <a:srgbClr val="000000">
                      <a:alpha val="43137"/>
                    </a:srgbClr>
                  </a:outerShdw>
                </a:effectLst>
              </a:rPr>
              <a:t>)</a:t>
            </a:r>
            <a:r>
              <a:rPr lang="en-US" altLang="en-US" sz="2700" dirty="0"/>
              <a:t> is based on the </a:t>
            </a:r>
            <a:r>
              <a:rPr lang="en-US" altLang="en-US" sz="2700" b="1" dirty="0">
                <a:solidFill>
                  <a:srgbClr val="FF66CC"/>
                </a:solidFill>
                <a:effectLst>
                  <a:outerShdw blurRad="38100" dist="38100" dir="2700000" algn="tl">
                    <a:srgbClr val="000000">
                      <a:alpha val="43137"/>
                    </a:srgbClr>
                  </a:outerShdw>
                </a:effectLst>
              </a:rPr>
              <a:t>enthalpy</a:t>
            </a:r>
            <a:r>
              <a:rPr lang="en-US" altLang="en-US" sz="2700" dirty="0"/>
              <a:t> difference of the products and reactants. It is written as either a reactant or a product, depending on whether the reaction is </a:t>
            </a:r>
            <a:r>
              <a:rPr lang="en-US" altLang="en-US" sz="2700" b="1" dirty="0">
                <a:solidFill>
                  <a:srgbClr val="FF0000"/>
                </a:solidFill>
                <a:effectLst>
                  <a:outerShdw blurRad="38100" dist="38100" dir="2700000" algn="tl">
                    <a:srgbClr val="000000">
                      <a:alpha val="43137"/>
                    </a:srgbClr>
                  </a:outerShdw>
                </a:effectLst>
              </a:rPr>
              <a:t>endothermic (+∆H) </a:t>
            </a:r>
            <a:r>
              <a:rPr lang="en-US" altLang="en-US" sz="2700" dirty="0"/>
              <a:t>or </a:t>
            </a:r>
            <a:r>
              <a:rPr lang="en-US" altLang="en-US" sz="2700" b="1" dirty="0">
                <a:solidFill>
                  <a:srgbClr val="00B0F0"/>
                </a:solidFill>
                <a:effectLst>
                  <a:outerShdw blurRad="38100" dist="38100" dir="2700000" algn="tl">
                    <a:srgbClr val="000000">
                      <a:alpha val="43137"/>
                    </a:srgbClr>
                  </a:outerShdw>
                </a:effectLst>
              </a:rPr>
              <a:t>exothermic (-∆H)</a:t>
            </a:r>
            <a:r>
              <a:rPr lang="en-US" altLang="en-US" sz="2700" dirty="0"/>
              <a:t>.</a:t>
            </a:r>
          </a:p>
          <a:p>
            <a:pPr eaLnBrk="1" hangingPunct="1">
              <a:spcBef>
                <a:spcPts val="0"/>
              </a:spcBef>
              <a:defRPr/>
            </a:pPr>
            <a:endParaRPr lang="en-US" altLang="en-US" sz="2700" dirty="0"/>
          </a:p>
        </p:txBody>
      </p:sp>
      <p:pic>
        <p:nvPicPr>
          <p:cNvPr id="675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36913"/>
            <a:ext cx="433387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 y="3192463"/>
            <a:ext cx="4395787" cy="336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noChangeArrowheads="1"/>
          </p:cNvSpPr>
          <p:nvPr>
            <p:ph type="ftr" sz="quarter" idx="10"/>
          </p:nvPr>
        </p:nvSpPr>
        <p:spPr/>
        <p:txBody>
          <a:bodyPr/>
          <a:lstStyle>
            <a:lvl1pPr>
              <a:defRPr/>
            </a:lvl1pPr>
          </a:lstStyle>
          <a:p>
            <a:pPr>
              <a:defRPr/>
            </a:pPr>
            <a:r>
              <a:rPr lang="en-US" dirty="0"/>
              <a:t>Thermochemistry</a:t>
            </a:r>
          </a:p>
        </p:txBody>
      </p:sp>
      <p:sp>
        <p:nvSpPr>
          <p:cNvPr id="7" name="Slide Number Placeholder 6"/>
          <p:cNvSpPr>
            <a:spLocks noGrp="1" noChangeArrowheads="1"/>
          </p:cNvSpPr>
          <p:nvPr>
            <p:ph type="sldNum" sz="quarter" idx="11"/>
          </p:nvPr>
        </p:nvSpPr>
        <p:spPr/>
        <p:txBody>
          <a:bodyPr/>
          <a:lstStyle/>
          <a:p>
            <a:pPr>
              <a:defRPr/>
            </a:pPr>
            <a:fld id="{37A3E2BD-1BB7-4704-800B-CC533C71A9AC}" type="slidenum">
              <a:rPr lang="en-US" altLang="en-US"/>
              <a:pPr>
                <a:defRPr/>
              </a:pPr>
              <a:t>19</a:t>
            </a:fld>
            <a:endParaRPr lang="en-US" altLang="en-US" dirty="0"/>
          </a:p>
        </p:txBody>
      </p:sp>
      <p:sp>
        <p:nvSpPr>
          <p:cNvPr id="2" name="TextBox 1">
            <a:extLst>
              <a:ext uri="{FF2B5EF4-FFF2-40B4-BE49-F238E27FC236}">
                <a16:creationId xmlns:a16="http://schemas.microsoft.com/office/drawing/2014/main" id="{195CA56D-2F86-4133-989F-FD96778DF5A0}"/>
              </a:ext>
            </a:extLst>
          </p:cNvPr>
          <p:cNvSpPr txBox="1"/>
          <p:nvPr/>
        </p:nvSpPr>
        <p:spPr>
          <a:xfrm>
            <a:off x="152400" y="3236913"/>
            <a:ext cx="8829675" cy="369332"/>
          </a:xfrm>
          <a:prstGeom prst="rect">
            <a:avLst/>
          </a:prstGeom>
          <a:solidFill>
            <a:schemeClr val="tx1"/>
          </a:solidFill>
        </p:spPr>
        <p:txBody>
          <a:bodyPr wrap="square" rtlCol="0">
            <a:spAutoFit/>
          </a:bodyPr>
          <a:lstStyle/>
          <a:p>
            <a:pPr algn="ctr"/>
            <a:r>
              <a:rPr lang="en-US" dirty="0">
                <a:solidFill>
                  <a:srgbClr val="000000"/>
                </a:solidFill>
              </a:rPr>
              <a:t>Which graph shows an endothermic heat of reaction? Exothermic?</a:t>
            </a:r>
          </a:p>
        </p:txBody>
      </p:sp>
      <p:pic>
        <p:nvPicPr>
          <p:cNvPr id="9" name="Picture 4" descr="quick_check-01.eps">
            <a:extLst>
              <a:ext uri="{FF2B5EF4-FFF2-40B4-BE49-F238E27FC236}">
                <a16:creationId xmlns:a16="http://schemas.microsoft.com/office/drawing/2014/main" id="{D69E7703-B941-401C-B09A-13BEBBAC04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5665" y="2651659"/>
            <a:ext cx="808797" cy="58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AutoShape 6"/>
          <p:cNvSpPr>
            <a:spLocks noChangeArrowheads="1"/>
          </p:cNvSpPr>
          <p:nvPr/>
        </p:nvSpPr>
        <p:spPr bwMode="auto">
          <a:xfrm>
            <a:off x="4953000" y="1981200"/>
            <a:ext cx="4022725"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181494" tIns="45373" rIns="90746" bIns="45373"/>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900" dirty="0">
                <a:solidFill>
                  <a:srgbClr val="FFB732"/>
                </a:solidFill>
                <a:ea typeface="ヒラギノ角ゴ Pro W3"/>
                <a:cs typeface="ヒラギノ角ゴ Pro W3"/>
              </a:rPr>
              <a:t>Chapter 17B</a:t>
            </a:r>
            <a:endParaRPr lang="en-US" altLang="en-US" sz="2300" dirty="0">
              <a:solidFill>
                <a:schemeClr val="bg1"/>
              </a:solidFill>
              <a:ea typeface="ヒラギノ角ゴ Pro W3"/>
              <a:cs typeface="ヒラギノ角ゴ Pro W3"/>
            </a:endParaRPr>
          </a:p>
          <a:p>
            <a:pPr eaLnBrk="1" hangingPunct="1">
              <a:spcBef>
                <a:spcPct val="0"/>
              </a:spcBef>
              <a:buClrTx/>
              <a:buSzTx/>
              <a:buFontTx/>
              <a:buNone/>
            </a:pPr>
            <a:r>
              <a:rPr lang="en-US" altLang="en-US" sz="2300" dirty="0">
                <a:solidFill>
                  <a:schemeClr val="bg1"/>
                </a:solidFill>
                <a:ea typeface="ヒラギノ角ゴ Pro W3"/>
                <a:cs typeface="ヒラギノ角ゴ Pro W3"/>
              </a:rPr>
              <a:t>Thermochemistry</a:t>
            </a:r>
          </a:p>
          <a:p>
            <a:pPr eaLnBrk="1" hangingPunct="1">
              <a:spcBef>
                <a:spcPct val="0"/>
              </a:spcBef>
              <a:buClrTx/>
              <a:buSzTx/>
              <a:buFontTx/>
              <a:buNone/>
            </a:pPr>
            <a:endParaRPr lang="en-US" altLang="en-US" sz="2300" dirty="0">
              <a:solidFill>
                <a:schemeClr val="bg1"/>
              </a:solidFill>
              <a:ea typeface="ヒラギノ角ゴ Pro W3"/>
              <a:cs typeface="ヒラギノ角ゴ Pro W3"/>
            </a:endParaRPr>
          </a:p>
          <a:p>
            <a:pPr eaLnBrk="1" hangingPunct="1">
              <a:spcBef>
                <a:spcPts val="1200"/>
              </a:spcBef>
              <a:buClrTx/>
              <a:buSzTx/>
              <a:buFont typeface="Wingdings" panose="05000000000000000000" pitchFamily="2" charset="2"/>
              <a:buNone/>
            </a:pPr>
            <a:r>
              <a:rPr lang="en-US" altLang="en-US" sz="2100" dirty="0">
                <a:solidFill>
                  <a:schemeClr val="bg1"/>
                </a:solidFill>
                <a:ea typeface="ヒラギノ角ゴ Pro W3"/>
                <a:cs typeface="ヒラギノ角ゴ Pro W3"/>
              </a:rPr>
              <a:t>The Flow of Energy</a:t>
            </a:r>
            <a:endParaRPr lang="en-US" altLang="en-US" sz="2300" b="1" dirty="0">
              <a:solidFill>
                <a:srgbClr val="FFB732"/>
              </a:solidFill>
              <a:ea typeface="ヒラギノ角ゴ Pro W3"/>
              <a:cs typeface="ヒラギノ角ゴ Pro W3"/>
            </a:endParaRPr>
          </a:p>
          <a:p>
            <a:pPr eaLnBrk="1" hangingPunct="1">
              <a:spcBef>
                <a:spcPts val="1200"/>
              </a:spcBef>
              <a:buClrTx/>
              <a:buSzTx/>
              <a:buFont typeface="Wingdings" panose="05000000000000000000" pitchFamily="2" charset="2"/>
              <a:buNone/>
            </a:pPr>
            <a:r>
              <a:rPr lang="en-US" altLang="en-US" sz="2100" dirty="0">
                <a:solidFill>
                  <a:srgbClr val="FF0000"/>
                </a:solidFill>
                <a:ea typeface="ヒラギノ角ゴ Pro W3"/>
                <a:cs typeface="ヒラギノ角ゴ Pro W3"/>
              </a:rPr>
              <a:t>Measuring and Expressing</a:t>
            </a:r>
          </a:p>
          <a:p>
            <a:pPr eaLnBrk="1" hangingPunct="1">
              <a:spcBef>
                <a:spcPts val="1200"/>
              </a:spcBef>
              <a:buClrTx/>
              <a:buSzTx/>
              <a:buFont typeface="Wingdings" panose="05000000000000000000" pitchFamily="2" charset="2"/>
              <a:buNone/>
            </a:pPr>
            <a:r>
              <a:rPr lang="en-US" altLang="en-US" sz="2100" dirty="0">
                <a:solidFill>
                  <a:srgbClr val="FF0000"/>
                </a:solidFill>
                <a:ea typeface="ヒラギノ角ゴ Pro W3"/>
                <a:cs typeface="ヒラギノ角ゴ Pro W3"/>
              </a:rPr>
              <a:t>        Enthalpy Changes</a:t>
            </a:r>
          </a:p>
          <a:p>
            <a:pPr eaLnBrk="1" hangingPunct="1">
              <a:spcBef>
                <a:spcPts val="1200"/>
              </a:spcBef>
              <a:buClrTx/>
              <a:buSzTx/>
              <a:buFont typeface="Wingdings" panose="05000000000000000000" pitchFamily="2" charset="2"/>
              <a:buNone/>
            </a:pPr>
            <a:r>
              <a:rPr lang="en-US" altLang="en-US" sz="2100" dirty="0">
                <a:solidFill>
                  <a:schemeClr val="bg1"/>
                </a:solidFill>
                <a:ea typeface="ヒラギノ角ゴ Pro W3"/>
                <a:cs typeface="ヒラギノ角ゴ Pro W3"/>
              </a:rPr>
              <a:t>Heat in Changes of State</a:t>
            </a:r>
          </a:p>
          <a:p>
            <a:pPr eaLnBrk="1" hangingPunct="1">
              <a:spcBef>
                <a:spcPts val="1200"/>
              </a:spcBef>
              <a:buClrTx/>
              <a:buSzTx/>
              <a:buFont typeface="Wingdings" panose="05000000000000000000" pitchFamily="2" charset="2"/>
              <a:buNone/>
            </a:pPr>
            <a:r>
              <a:rPr lang="en-US" altLang="en-US" sz="2100" dirty="0">
                <a:solidFill>
                  <a:srgbClr val="FF0000"/>
                </a:solidFill>
                <a:ea typeface="ヒラギノ角ゴ Pro W3"/>
                <a:cs typeface="ヒラギノ角ゴ Pro W3"/>
              </a:rPr>
              <a:t>Calculating Heats of Reaction</a:t>
            </a:r>
          </a:p>
          <a:p>
            <a:pPr eaLnBrk="1" hangingPunct="1">
              <a:spcBef>
                <a:spcPct val="0"/>
              </a:spcBef>
              <a:buClrTx/>
              <a:buSzTx/>
              <a:buFontTx/>
              <a:buNone/>
            </a:pPr>
            <a:endParaRPr lang="en-US" altLang="en-US" sz="2100" b="1" dirty="0">
              <a:solidFill>
                <a:srgbClr val="B7BD5B"/>
              </a:solidFill>
              <a:ea typeface="ヒラギノ角ゴ Pro W3"/>
              <a:cs typeface="ヒラギノ角ゴ Pro W3"/>
            </a:endParaRPr>
          </a:p>
        </p:txBody>
      </p:sp>
      <p:pic>
        <p:nvPicPr>
          <p:cNvPr id="51203"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16"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27952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038" y="1981200"/>
            <a:ext cx="48196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a:xfrm>
            <a:off x="2819400" y="6248400"/>
            <a:ext cx="2667000" cy="476250"/>
          </a:xfrm>
        </p:spPr>
        <p:txBody>
          <a:bodyPr/>
          <a:lstStyle/>
          <a:p>
            <a:pPr>
              <a:defRPr/>
            </a:pPr>
            <a:r>
              <a:rPr lang="en-US" dirty="0"/>
              <a:t>Thermochemistry</a:t>
            </a:r>
          </a:p>
        </p:txBody>
      </p:sp>
      <p:sp>
        <p:nvSpPr>
          <p:cNvPr id="3" name="Slide Number Placeholder 2"/>
          <p:cNvSpPr>
            <a:spLocks noGrp="1"/>
          </p:cNvSpPr>
          <p:nvPr>
            <p:ph type="sldNum" sz="quarter" idx="11"/>
          </p:nvPr>
        </p:nvSpPr>
        <p:spPr>
          <a:xfrm>
            <a:off x="7440613" y="6365875"/>
            <a:ext cx="1676400" cy="476250"/>
          </a:xfrm>
        </p:spPr>
        <p:txBody>
          <a:bodyPr/>
          <a:lstStyle/>
          <a:p>
            <a:pPr>
              <a:defRPr/>
            </a:pPr>
            <a:fld id="{534D54E7-3774-4664-A920-269594A79189}" type="slidenum">
              <a:rPr lang="en-US" altLang="en-US"/>
              <a:pPr>
                <a:defRPr/>
              </a:pPr>
              <a:t>2</a:t>
            </a:fld>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76200"/>
            <a:ext cx="8229600" cy="838200"/>
          </a:xfrm>
        </p:spPr>
        <p:txBody>
          <a:bodyPr/>
          <a:lstStyle/>
          <a:p>
            <a:pPr>
              <a:defRPr/>
            </a:pPr>
            <a:r>
              <a:rPr lang="en-US" altLang="en-US" dirty="0">
                <a:solidFill>
                  <a:srgbClr val="C00000"/>
                </a:solidFill>
              </a:rPr>
              <a:t>Thermochemical Equations</a:t>
            </a:r>
          </a:p>
        </p:txBody>
      </p:sp>
      <p:sp>
        <p:nvSpPr>
          <p:cNvPr id="91139" name="Text Box 3"/>
          <p:cNvSpPr txBox="1">
            <a:spLocks noChangeArrowheads="1"/>
          </p:cNvSpPr>
          <p:nvPr/>
        </p:nvSpPr>
        <p:spPr bwMode="auto">
          <a:xfrm>
            <a:off x="23813" y="927100"/>
            <a:ext cx="9120187"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ct val="50000"/>
              </a:spcBef>
              <a:defRPr/>
            </a:pPr>
            <a:r>
              <a:rPr lang="en-US" altLang="en-US" sz="2700" dirty="0"/>
              <a:t>In any chemical equation, the </a:t>
            </a:r>
            <a:r>
              <a:rPr lang="en-US" altLang="en-US" sz="2700" b="1" dirty="0">
                <a:solidFill>
                  <a:srgbClr val="FFFF00"/>
                </a:solidFill>
                <a:effectLst>
                  <a:outerShdw blurRad="38100" dist="38100" dir="2700000" algn="tl">
                    <a:srgbClr val="000000">
                      <a:alpha val="43137"/>
                    </a:srgbClr>
                  </a:outerShdw>
                </a:effectLst>
              </a:rPr>
              <a:t>heat of reaction</a:t>
            </a:r>
            <a:r>
              <a:rPr lang="en-US" altLang="en-US" sz="2700" dirty="0"/>
              <a:t> (</a:t>
            </a:r>
            <a:r>
              <a:rPr lang="en-US" altLang="en-US" sz="2700" b="1" dirty="0">
                <a:solidFill>
                  <a:srgbClr val="FFFF00"/>
                </a:solidFill>
                <a:effectLst>
                  <a:outerShdw blurRad="38100" dist="38100" dir="2700000" algn="tl">
                    <a:srgbClr val="000000">
                      <a:alpha val="43137"/>
                    </a:srgbClr>
                  </a:outerShdw>
                </a:effectLst>
              </a:rPr>
              <a:t>∆H</a:t>
            </a:r>
            <a:r>
              <a:rPr lang="en-US" altLang="en-US" sz="2700" dirty="0">
                <a:effectLst>
                  <a:outerShdw blurRad="38100" dist="38100" dir="2700000" algn="tl">
                    <a:srgbClr val="000000">
                      <a:alpha val="43137"/>
                    </a:srgbClr>
                  </a:outerShdw>
                </a:effectLst>
              </a:rPr>
              <a:t>)</a:t>
            </a:r>
            <a:r>
              <a:rPr lang="en-US" altLang="en-US" sz="2700" dirty="0"/>
              <a:t> is based on the </a:t>
            </a:r>
            <a:r>
              <a:rPr lang="en-US" altLang="en-US" sz="2700" b="1" dirty="0">
                <a:solidFill>
                  <a:srgbClr val="FF66CC"/>
                </a:solidFill>
                <a:effectLst>
                  <a:outerShdw blurRad="38100" dist="38100" dir="2700000" algn="tl">
                    <a:srgbClr val="000000">
                      <a:alpha val="43137"/>
                    </a:srgbClr>
                  </a:outerShdw>
                </a:effectLst>
              </a:rPr>
              <a:t>enthalpy</a:t>
            </a:r>
            <a:r>
              <a:rPr lang="en-US" altLang="en-US" sz="2700" dirty="0"/>
              <a:t> difference of the products and reactants. It is written as either a reactant or a product, depending on whether the reaction is </a:t>
            </a:r>
            <a:r>
              <a:rPr lang="en-US" altLang="en-US" sz="2700" b="1" dirty="0">
                <a:solidFill>
                  <a:srgbClr val="FF0000"/>
                </a:solidFill>
                <a:effectLst>
                  <a:outerShdw blurRad="38100" dist="38100" dir="2700000" algn="tl">
                    <a:srgbClr val="000000">
                      <a:alpha val="43137"/>
                    </a:srgbClr>
                  </a:outerShdw>
                </a:effectLst>
              </a:rPr>
              <a:t>endothermic (+∆H) </a:t>
            </a:r>
            <a:r>
              <a:rPr lang="en-US" altLang="en-US" sz="2700" dirty="0"/>
              <a:t>or </a:t>
            </a:r>
            <a:r>
              <a:rPr lang="en-US" altLang="en-US" sz="2700" b="1" dirty="0">
                <a:solidFill>
                  <a:srgbClr val="00B0F0"/>
                </a:solidFill>
                <a:effectLst>
                  <a:outerShdw blurRad="38100" dist="38100" dir="2700000" algn="tl">
                    <a:srgbClr val="000000">
                      <a:alpha val="43137"/>
                    </a:srgbClr>
                  </a:outerShdw>
                </a:effectLst>
              </a:rPr>
              <a:t>exothermic (-∆H)</a:t>
            </a:r>
            <a:r>
              <a:rPr lang="en-US" altLang="en-US" sz="2700" dirty="0"/>
              <a:t>.</a:t>
            </a:r>
          </a:p>
          <a:p>
            <a:pPr eaLnBrk="1" hangingPunct="1">
              <a:spcBef>
                <a:spcPts val="0"/>
              </a:spcBef>
              <a:defRPr/>
            </a:pPr>
            <a:endParaRPr lang="en-US" altLang="en-US" sz="2700" dirty="0"/>
          </a:p>
        </p:txBody>
      </p:sp>
      <p:pic>
        <p:nvPicPr>
          <p:cNvPr id="675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36913"/>
            <a:ext cx="433387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 y="3192463"/>
            <a:ext cx="4395787" cy="336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noChangeArrowheads="1"/>
          </p:cNvSpPr>
          <p:nvPr>
            <p:ph type="ftr" sz="quarter" idx="10"/>
          </p:nvPr>
        </p:nvSpPr>
        <p:spPr/>
        <p:txBody>
          <a:bodyPr/>
          <a:lstStyle>
            <a:lvl1pPr>
              <a:defRPr/>
            </a:lvl1pPr>
          </a:lstStyle>
          <a:p>
            <a:pPr>
              <a:defRPr/>
            </a:pPr>
            <a:r>
              <a:rPr lang="en-US" dirty="0"/>
              <a:t>Thermochemistry</a:t>
            </a:r>
          </a:p>
        </p:txBody>
      </p:sp>
      <p:sp>
        <p:nvSpPr>
          <p:cNvPr id="7" name="Slide Number Placeholder 6"/>
          <p:cNvSpPr>
            <a:spLocks noGrp="1" noChangeArrowheads="1"/>
          </p:cNvSpPr>
          <p:nvPr>
            <p:ph type="sldNum" sz="quarter" idx="11"/>
          </p:nvPr>
        </p:nvSpPr>
        <p:spPr/>
        <p:txBody>
          <a:bodyPr/>
          <a:lstStyle/>
          <a:p>
            <a:pPr>
              <a:defRPr/>
            </a:pPr>
            <a:fld id="{37A3E2BD-1BB7-4704-800B-CC533C71A9AC}" type="slidenum">
              <a:rPr lang="en-US" altLang="en-US"/>
              <a:pPr>
                <a:defRPr/>
              </a:pPr>
              <a:t>20</a:t>
            </a:fld>
            <a:endParaRPr lang="en-US" altLang="en-US" dirty="0"/>
          </a:p>
        </p:txBody>
      </p:sp>
      <p:pic>
        <p:nvPicPr>
          <p:cNvPr id="8" name="Picture 4" descr="quick_check-01.eps">
            <a:extLst>
              <a:ext uri="{FF2B5EF4-FFF2-40B4-BE49-F238E27FC236}">
                <a16:creationId xmlns:a16="http://schemas.microsoft.com/office/drawing/2014/main" id="{BB07ECDB-F1C6-46FB-8146-3D991C7106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5665" y="2651659"/>
            <a:ext cx="808797" cy="58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164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44450" y="685800"/>
            <a:ext cx="8947150" cy="188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ts val="0"/>
              </a:spcBef>
              <a:defRPr/>
            </a:pPr>
            <a:r>
              <a:rPr lang="en-US" altLang="en-US" sz="2300" dirty="0"/>
              <a:t>In </a:t>
            </a:r>
            <a:r>
              <a:rPr lang="en-US" altLang="en-US" sz="3600" u="sng" dirty="0">
                <a:solidFill>
                  <a:srgbClr val="00B0F0"/>
                </a:solidFill>
                <a:effectLst>
                  <a:outerShdw blurRad="38100" dist="38100" dir="2700000" algn="tl">
                    <a:srgbClr val="000000">
                      <a:alpha val="43137"/>
                    </a:srgbClr>
                  </a:outerShdw>
                </a:effectLst>
              </a:rPr>
              <a:t>exo</a:t>
            </a:r>
            <a:r>
              <a:rPr lang="en-US" altLang="en-US" sz="2300" dirty="0">
                <a:solidFill>
                  <a:srgbClr val="00B0F0"/>
                </a:solidFill>
                <a:effectLst>
                  <a:outerShdw blurRad="38100" dist="38100" dir="2700000" algn="tl">
                    <a:srgbClr val="000000">
                      <a:alpha val="43137"/>
                    </a:srgbClr>
                  </a:outerShdw>
                </a:effectLst>
              </a:rPr>
              <a:t>thermic processes</a:t>
            </a:r>
            <a:r>
              <a:rPr lang="en-US" altLang="en-US" sz="2300" dirty="0"/>
              <a:t>, the chemical potential energy of the reactants is </a:t>
            </a:r>
            <a:r>
              <a:rPr lang="en-US" altLang="en-US" sz="2300" dirty="0">
                <a:solidFill>
                  <a:srgbClr val="FF0000"/>
                </a:solidFill>
                <a:effectLst>
                  <a:outerShdw blurRad="38100" dist="38100" dir="2700000" algn="tl">
                    <a:srgbClr val="000000">
                      <a:alpha val="43137"/>
                    </a:srgbClr>
                  </a:outerShdw>
                </a:effectLst>
              </a:rPr>
              <a:t>HIGHER</a:t>
            </a:r>
            <a:r>
              <a:rPr lang="en-US" altLang="en-US" sz="2300" dirty="0">
                <a:solidFill>
                  <a:srgbClr val="FF0000"/>
                </a:solidFill>
              </a:rPr>
              <a:t> </a:t>
            </a:r>
            <a:r>
              <a:rPr lang="en-US" altLang="en-US" sz="2300" dirty="0"/>
              <a:t>than the chemical potential energy of the products. This is a “</a:t>
            </a:r>
            <a:r>
              <a:rPr lang="en-US" altLang="en-US" sz="2300" dirty="0">
                <a:solidFill>
                  <a:srgbClr val="FF6600"/>
                </a:solidFill>
                <a:effectLst>
                  <a:outerShdw blurRad="38100" dist="38100" dir="2700000" algn="tl">
                    <a:srgbClr val="000000">
                      <a:alpha val="43137"/>
                    </a:srgbClr>
                  </a:outerShdw>
                </a:effectLst>
              </a:rPr>
              <a:t>DOWNHILL</a:t>
            </a:r>
            <a:r>
              <a:rPr lang="en-US" altLang="en-US" sz="2300" dirty="0"/>
              <a:t>” Reaction.</a:t>
            </a:r>
          </a:p>
          <a:p>
            <a:pPr algn="ctr" eaLnBrk="1" hangingPunct="1">
              <a:spcBef>
                <a:spcPct val="50000"/>
              </a:spcBef>
              <a:defRPr/>
            </a:pPr>
            <a:r>
              <a:rPr lang="en-US" altLang="en-US" sz="2300" dirty="0">
                <a:solidFill>
                  <a:srgbClr val="FFC000"/>
                </a:solidFill>
              </a:rPr>
              <a:t>CaO(</a:t>
            </a:r>
            <a:r>
              <a:rPr lang="en-US" altLang="en-US" sz="2300" i="1" dirty="0">
                <a:solidFill>
                  <a:srgbClr val="FFC000"/>
                </a:solidFill>
              </a:rPr>
              <a:t>s</a:t>
            </a:r>
            <a:r>
              <a:rPr lang="en-US" altLang="en-US" sz="2300" dirty="0">
                <a:solidFill>
                  <a:srgbClr val="FFC000"/>
                </a:solidFill>
              </a:rPr>
              <a:t>) + H</a:t>
            </a:r>
            <a:r>
              <a:rPr lang="en-US" altLang="en-US" sz="2300" baseline="-25000" dirty="0">
                <a:solidFill>
                  <a:srgbClr val="FFC000"/>
                </a:solidFill>
              </a:rPr>
              <a:t>2</a:t>
            </a:r>
            <a:r>
              <a:rPr lang="en-US" altLang="en-US" sz="2300" dirty="0">
                <a:solidFill>
                  <a:srgbClr val="FFC000"/>
                </a:solidFill>
              </a:rPr>
              <a:t>O(</a:t>
            </a:r>
            <a:r>
              <a:rPr lang="en-US" altLang="en-US" sz="2300" i="1" dirty="0">
                <a:solidFill>
                  <a:srgbClr val="FFC000"/>
                </a:solidFill>
              </a:rPr>
              <a:t>l</a:t>
            </a:r>
            <a:r>
              <a:rPr lang="en-US" altLang="en-US" sz="2300" dirty="0">
                <a:solidFill>
                  <a:srgbClr val="FFC000"/>
                </a:solidFill>
              </a:rPr>
              <a:t>) </a:t>
            </a:r>
            <a:r>
              <a:rPr lang="en-US" altLang="en-US" sz="2300" dirty="0">
                <a:solidFill>
                  <a:srgbClr val="FFC000"/>
                </a:solidFill>
                <a:cs typeface="Arial" panose="020B0604020202020204" pitchFamily="34" charset="0"/>
              </a:rPr>
              <a:t>→ </a:t>
            </a:r>
            <a:r>
              <a:rPr lang="en-US" altLang="en-US" sz="2300" dirty="0">
                <a:solidFill>
                  <a:srgbClr val="FFC000"/>
                </a:solidFill>
              </a:rPr>
              <a:t>Ca(OH)</a:t>
            </a:r>
            <a:r>
              <a:rPr lang="en-US" altLang="en-US" sz="2300" baseline="-25000" dirty="0">
                <a:solidFill>
                  <a:srgbClr val="FFC000"/>
                </a:solidFill>
              </a:rPr>
              <a:t>2</a:t>
            </a:r>
            <a:r>
              <a:rPr lang="en-US" altLang="en-US" sz="2300" dirty="0">
                <a:solidFill>
                  <a:srgbClr val="FFC000"/>
                </a:solidFill>
              </a:rPr>
              <a:t>(</a:t>
            </a:r>
            <a:r>
              <a:rPr lang="en-US" altLang="en-US" sz="2300" i="1" dirty="0">
                <a:solidFill>
                  <a:srgbClr val="FFC000"/>
                </a:solidFill>
              </a:rPr>
              <a:t>s</a:t>
            </a:r>
            <a:r>
              <a:rPr lang="en-US" altLang="en-US" sz="2300" dirty="0">
                <a:solidFill>
                  <a:srgbClr val="FFC000"/>
                </a:solidFill>
              </a:rPr>
              <a:t>)      </a:t>
            </a:r>
            <a:r>
              <a:rPr lang="el-GR" altLang="en-US" sz="23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Δ</a:t>
            </a:r>
            <a:r>
              <a:rPr lang="en-US" altLang="en-US" sz="2300" i="1"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H</a:t>
            </a:r>
            <a:r>
              <a:rPr lang="en-US" altLang="en-US" sz="23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 = – 65.2 kJ</a:t>
            </a:r>
            <a:endParaRPr lang="en-US" altLang="en-US" sz="2300" dirty="0">
              <a:effectLst>
                <a:outerShdw blurRad="38100" dist="38100" dir="2700000" algn="tl">
                  <a:srgbClr val="000000">
                    <a:alpha val="43137"/>
                  </a:srgbClr>
                </a:outerShdw>
              </a:effectLst>
            </a:endParaRPr>
          </a:p>
        </p:txBody>
      </p:sp>
      <p:pic>
        <p:nvPicPr>
          <p:cNvPr id="69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2657475"/>
            <a:ext cx="433387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85775" y="0"/>
            <a:ext cx="8229600" cy="990600"/>
          </a:xfrm>
        </p:spPr>
        <p:txBody>
          <a:bodyPr/>
          <a:lstStyle/>
          <a:p>
            <a:pPr>
              <a:defRPr/>
            </a:pPr>
            <a:r>
              <a:rPr lang="en-US" dirty="0">
                <a:solidFill>
                  <a:srgbClr val="FF66CC"/>
                </a:solidFill>
              </a:rPr>
              <a:t>Heats of Reaction </a:t>
            </a:r>
            <a:r>
              <a:rPr lang="en-US" dirty="0">
                <a:solidFill>
                  <a:srgbClr val="00B0F0"/>
                </a:solidFill>
              </a:rPr>
              <a:t>-</a:t>
            </a:r>
            <a:r>
              <a:rPr lang="en-US" altLang="en-US" dirty="0">
                <a:solidFill>
                  <a:srgbClr val="00B0F0"/>
                </a:solidFill>
                <a:latin typeface="Cambria Math" panose="02040503050406030204" pitchFamily="18" charset="0"/>
                <a:ea typeface="Cambria Math" panose="02040503050406030204" pitchFamily="18" charset="0"/>
                <a:cs typeface="Times New Roman" panose="02020603050405020304" pitchFamily="18" charset="0"/>
              </a:rPr>
              <a:t>∆</a:t>
            </a:r>
            <a:r>
              <a:rPr lang="en-US" altLang="en-US" b="1" dirty="0">
                <a:solidFill>
                  <a:srgbClr val="00B0F0"/>
                </a:solidFill>
              </a:rPr>
              <a:t>H</a:t>
            </a:r>
            <a:endParaRPr lang="en-US" dirty="0">
              <a:solidFill>
                <a:srgbClr val="00B0F0"/>
              </a:solidFill>
            </a:endParaRPr>
          </a:p>
        </p:txBody>
      </p:sp>
      <p:sp>
        <p:nvSpPr>
          <p:cNvPr id="3" name="Rectangle 2"/>
          <p:cNvSpPr/>
          <p:nvPr/>
        </p:nvSpPr>
        <p:spPr>
          <a:xfrm>
            <a:off x="4457700" y="2667000"/>
            <a:ext cx="4572000" cy="2969343"/>
          </a:xfrm>
          <a:prstGeom prst="rect">
            <a:avLst/>
          </a:prstGeom>
        </p:spPr>
        <p:txBody>
          <a:bodyPr lIns="90746" tIns="45373" rIns="90746" bIns="45373">
            <a:spAutoFit/>
          </a:bodyPr>
          <a:lstStyle/>
          <a:p>
            <a:pPr eaLnBrk="1" hangingPunct="1">
              <a:spcBef>
                <a:spcPts val="0"/>
              </a:spcBef>
              <a:defRPr/>
            </a:pPr>
            <a:r>
              <a:rPr lang="en-US" altLang="en-US" sz="2300" dirty="0">
                <a:solidFill>
                  <a:srgbClr val="FFC000"/>
                </a:solidFill>
                <a:effectLst>
                  <a:outerShdw blurRad="38100" dist="38100" dir="2700000" algn="tl">
                    <a:srgbClr val="000000">
                      <a:alpha val="43137"/>
                    </a:srgbClr>
                  </a:outerShdw>
                </a:effectLst>
              </a:rPr>
              <a:t>The reactants produce calcium hydroxide and release 65.2 kJ/mol of heat.</a:t>
            </a:r>
          </a:p>
          <a:p>
            <a:pPr eaLnBrk="1" hangingPunct="1">
              <a:spcBef>
                <a:spcPts val="1200"/>
              </a:spcBef>
              <a:defRPr/>
            </a:pPr>
            <a:r>
              <a:rPr lang="en-US" altLang="en-US" sz="3600" dirty="0"/>
              <a:t>Is the enthalpy change considered a reactant or product?</a:t>
            </a:r>
          </a:p>
        </p:txBody>
      </p:sp>
      <p:sp>
        <p:nvSpPr>
          <p:cNvPr id="63494" name="Rectangle 3"/>
          <p:cNvSpPr>
            <a:spLocks noChangeArrowheads="1"/>
          </p:cNvSpPr>
          <p:nvPr/>
        </p:nvSpPr>
        <p:spPr bwMode="auto">
          <a:xfrm>
            <a:off x="44450" y="6078537"/>
            <a:ext cx="1637188" cy="50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46" tIns="45373" rIns="90746" bIns="45373">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defRPr/>
            </a:pPr>
            <a:r>
              <a:rPr lang="en-US" altLang="en-US" sz="2700" dirty="0">
                <a:solidFill>
                  <a:srgbClr val="FFC000"/>
                </a:solidFill>
              </a:rPr>
              <a:t>Equation:</a:t>
            </a:r>
            <a:endParaRPr lang="en-US" altLang="en-US" sz="2700" dirty="0">
              <a:solidFill>
                <a:srgbClr val="0070C0"/>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6230977F-7960-4E7F-B7EE-F487CA563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780805"/>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fade">
                                      <p:cBhvr>
                                        <p:cTn id="7" dur="500"/>
                                        <p:tgtEl>
                                          <p:spTgt spid="624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gtEl>
                                        <p:attrNameLst>
                                          <p:attrName>style.visibility</p:attrName>
                                        </p:attrNameLst>
                                      </p:cBhvr>
                                      <p:to>
                                        <p:strVal val="visible"/>
                                      </p:to>
                                    </p:set>
                                    <p:animEffect transition="in" filter="fade">
                                      <p:cBhvr>
                                        <p:cTn id="12" dur="500"/>
                                        <p:tgtEl>
                                          <p:spTgt spid="696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3494"/>
                                        </p:tgtEl>
                                        <p:attrNameLst>
                                          <p:attrName>style.visibility</p:attrName>
                                        </p:attrNameLst>
                                      </p:cBhvr>
                                      <p:to>
                                        <p:strVal val="visible"/>
                                      </p:to>
                                    </p:set>
                                    <p:animEffect transition="in" filter="fade">
                                      <p:cBhvr>
                                        <p:cTn id="27"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6349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44450" y="838200"/>
            <a:ext cx="8947150" cy="168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ts val="0"/>
              </a:spcBef>
              <a:defRPr/>
            </a:pPr>
            <a:r>
              <a:rPr lang="en-US" altLang="en-US" sz="2300" dirty="0"/>
              <a:t>In </a:t>
            </a:r>
            <a:r>
              <a:rPr lang="en-US" altLang="en-US" sz="2300" u="sng" dirty="0">
                <a:solidFill>
                  <a:srgbClr val="00B0F0"/>
                </a:solidFill>
                <a:effectLst>
                  <a:outerShdw blurRad="38100" dist="38100" dir="2700000" algn="tl">
                    <a:srgbClr val="000000">
                      <a:alpha val="43137"/>
                    </a:srgbClr>
                  </a:outerShdw>
                </a:effectLst>
              </a:rPr>
              <a:t>exo</a:t>
            </a:r>
            <a:r>
              <a:rPr lang="en-US" altLang="en-US" sz="2300" dirty="0">
                <a:solidFill>
                  <a:srgbClr val="00B0F0"/>
                </a:solidFill>
                <a:effectLst>
                  <a:outerShdw blurRad="38100" dist="38100" dir="2700000" algn="tl">
                    <a:srgbClr val="000000">
                      <a:alpha val="43137"/>
                    </a:srgbClr>
                  </a:outerShdw>
                </a:effectLst>
              </a:rPr>
              <a:t>thermic processes</a:t>
            </a:r>
            <a:r>
              <a:rPr lang="en-US" altLang="en-US" sz="2300" dirty="0"/>
              <a:t>, the chemical potential energy of the reactants is </a:t>
            </a:r>
            <a:r>
              <a:rPr lang="en-US" altLang="en-US" sz="2300" dirty="0">
                <a:solidFill>
                  <a:srgbClr val="FF0000"/>
                </a:solidFill>
                <a:effectLst>
                  <a:outerShdw blurRad="38100" dist="38100" dir="2700000" algn="tl">
                    <a:srgbClr val="000000">
                      <a:alpha val="43137"/>
                    </a:srgbClr>
                  </a:outerShdw>
                </a:effectLst>
              </a:rPr>
              <a:t>HIGHER</a:t>
            </a:r>
            <a:r>
              <a:rPr lang="en-US" altLang="en-US" sz="2300" dirty="0">
                <a:solidFill>
                  <a:srgbClr val="FF0000"/>
                </a:solidFill>
              </a:rPr>
              <a:t> </a:t>
            </a:r>
            <a:r>
              <a:rPr lang="en-US" altLang="en-US" sz="2300" dirty="0"/>
              <a:t>than the chemical potential energy of the products. This is a “</a:t>
            </a:r>
            <a:r>
              <a:rPr lang="en-US" altLang="en-US" sz="2300" dirty="0">
                <a:solidFill>
                  <a:srgbClr val="FF6600"/>
                </a:solidFill>
                <a:effectLst>
                  <a:outerShdw blurRad="38100" dist="38100" dir="2700000" algn="tl">
                    <a:srgbClr val="000000">
                      <a:alpha val="43137"/>
                    </a:srgbClr>
                  </a:outerShdw>
                </a:effectLst>
              </a:rPr>
              <a:t>DOWNHILL</a:t>
            </a:r>
            <a:r>
              <a:rPr lang="en-US" altLang="en-US" sz="2300" dirty="0"/>
              <a:t>” Reaction.</a:t>
            </a:r>
          </a:p>
          <a:p>
            <a:pPr algn="ctr" eaLnBrk="1" hangingPunct="1">
              <a:spcBef>
                <a:spcPct val="50000"/>
              </a:spcBef>
              <a:defRPr/>
            </a:pPr>
            <a:r>
              <a:rPr lang="en-US" altLang="en-US" sz="2300" dirty="0">
                <a:solidFill>
                  <a:srgbClr val="FFC000"/>
                </a:solidFill>
              </a:rPr>
              <a:t>CaO(</a:t>
            </a:r>
            <a:r>
              <a:rPr lang="en-US" altLang="en-US" sz="2300" i="1" dirty="0">
                <a:solidFill>
                  <a:srgbClr val="FFC000"/>
                </a:solidFill>
              </a:rPr>
              <a:t>s</a:t>
            </a:r>
            <a:r>
              <a:rPr lang="en-US" altLang="en-US" sz="2300" dirty="0">
                <a:solidFill>
                  <a:srgbClr val="FFC000"/>
                </a:solidFill>
              </a:rPr>
              <a:t>) + H</a:t>
            </a:r>
            <a:r>
              <a:rPr lang="en-US" altLang="en-US" sz="2300" baseline="-25000" dirty="0">
                <a:solidFill>
                  <a:srgbClr val="FFC000"/>
                </a:solidFill>
              </a:rPr>
              <a:t>2</a:t>
            </a:r>
            <a:r>
              <a:rPr lang="en-US" altLang="en-US" sz="2300" dirty="0">
                <a:solidFill>
                  <a:srgbClr val="FFC000"/>
                </a:solidFill>
              </a:rPr>
              <a:t>O(</a:t>
            </a:r>
            <a:r>
              <a:rPr lang="en-US" altLang="en-US" sz="2300" i="1" dirty="0">
                <a:solidFill>
                  <a:srgbClr val="FFC000"/>
                </a:solidFill>
              </a:rPr>
              <a:t>l</a:t>
            </a:r>
            <a:r>
              <a:rPr lang="en-US" altLang="en-US" sz="2300" dirty="0">
                <a:solidFill>
                  <a:srgbClr val="FFC000"/>
                </a:solidFill>
              </a:rPr>
              <a:t>) </a:t>
            </a:r>
            <a:r>
              <a:rPr lang="en-US" altLang="en-US" sz="2300" dirty="0">
                <a:solidFill>
                  <a:srgbClr val="FFC000"/>
                </a:solidFill>
                <a:cs typeface="Arial" panose="020B0604020202020204" pitchFamily="34" charset="0"/>
              </a:rPr>
              <a:t>→ </a:t>
            </a:r>
            <a:r>
              <a:rPr lang="en-US" altLang="en-US" sz="2300" dirty="0">
                <a:solidFill>
                  <a:srgbClr val="FFC000"/>
                </a:solidFill>
              </a:rPr>
              <a:t>Ca(OH)</a:t>
            </a:r>
            <a:r>
              <a:rPr lang="en-US" altLang="en-US" sz="2300" baseline="-25000" dirty="0">
                <a:solidFill>
                  <a:srgbClr val="FFC000"/>
                </a:solidFill>
              </a:rPr>
              <a:t>2</a:t>
            </a:r>
            <a:r>
              <a:rPr lang="en-US" altLang="en-US" sz="2300" dirty="0">
                <a:solidFill>
                  <a:srgbClr val="FFC000"/>
                </a:solidFill>
              </a:rPr>
              <a:t>(</a:t>
            </a:r>
            <a:r>
              <a:rPr lang="en-US" altLang="en-US" sz="2300" i="1" dirty="0">
                <a:solidFill>
                  <a:srgbClr val="FFC000"/>
                </a:solidFill>
              </a:rPr>
              <a:t>s</a:t>
            </a:r>
            <a:r>
              <a:rPr lang="en-US" altLang="en-US" sz="2300" dirty="0">
                <a:solidFill>
                  <a:srgbClr val="FFC000"/>
                </a:solidFill>
              </a:rPr>
              <a:t>)      </a:t>
            </a:r>
            <a:r>
              <a:rPr lang="el-GR" altLang="en-US" sz="23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Δ</a:t>
            </a:r>
            <a:r>
              <a:rPr lang="en-US" altLang="en-US" sz="2300" i="1"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H</a:t>
            </a:r>
            <a:r>
              <a:rPr lang="en-US" altLang="en-US" sz="23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 = – 65.2 kJ</a:t>
            </a:r>
            <a:endParaRPr lang="en-US" altLang="en-US" sz="2300" dirty="0">
              <a:effectLst>
                <a:outerShdw blurRad="38100" dist="38100" dir="2700000" algn="tl">
                  <a:srgbClr val="000000">
                    <a:alpha val="43137"/>
                  </a:srgbClr>
                </a:outerShdw>
              </a:effectLst>
            </a:endParaRPr>
          </a:p>
        </p:txBody>
      </p:sp>
      <p:pic>
        <p:nvPicPr>
          <p:cNvPr id="69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2657475"/>
            <a:ext cx="433387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85775" y="0"/>
            <a:ext cx="8229600" cy="990600"/>
          </a:xfrm>
        </p:spPr>
        <p:txBody>
          <a:bodyPr/>
          <a:lstStyle/>
          <a:p>
            <a:pPr>
              <a:defRPr/>
            </a:pPr>
            <a:r>
              <a:rPr lang="en-US" dirty="0">
                <a:solidFill>
                  <a:srgbClr val="FF66CC"/>
                </a:solidFill>
              </a:rPr>
              <a:t>Heats of Reaction </a:t>
            </a:r>
            <a:r>
              <a:rPr lang="en-US" dirty="0">
                <a:solidFill>
                  <a:srgbClr val="00B0F0"/>
                </a:solidFill>
              </a:rPr>
              <a:t>-</a:t>
            </a:r>
            <a:r>
              <a:rPr lang="en-US" altLang="en-US" dirty="0">
                <a:solidFill>
                  <a:srgbClr val="00B0F0"/>
                </a:solidFill>
                <a:latin typeface="Cambria Math" panose="02040503050406030204" pitchFamily="18" charset="0"/>
                <a:ea typeface="Cambria Math" panose="02040503050406030204" pitchFamily="18" charset="0"/>
                <a:cs typeface="Times New Roman" panose="02020603050405020304" pitchFamily="18" charset="0"/>
              </a:rPr>
              <a:t>∆</a:t>
            </a:r>
            <a:r>
              <a:rPr lang="en-US" altLang="en-US" b="1" dirty="0">
                <a:solidFill>
                  <a:srgbClr val="00B0F0"/>
                </a:solidFill>
              </a:rPr>
              <a:t>H</a:t>
            </a:r>
            <a:endParaRPr lang="en-US" dirty="0">
              <a:solidFill>
                <a:srgbClr val="00B0F0"/>
              </a:solidFill>
            </a:endParaRPr>
          </a:p>
        </p:txBody>
      </p:sp>
      <p:sp>
        <p:nvSpPr>
          <p:cNvPr id="3" name="Rectangle 2"/>
          <p:cNvSpPr/>
          <p:nvPr/>
        </p:nvSpPr>
        <p:spPr>
          <a:xfrm>
            <a:off x="4457700" y="2667000"/>
            <a:ext cx="4572000" cy="3154009"/>
          </a:xfrm>
          <a:prstGeom prst="rect">
            <a:avLst/>
          </a:prstGeom>
        </p:spPr>
        <p:txBody>
          <a:bodyPr lIns="90746" tIns="45373" rIns="90746" bIns="45373">
            <a:spAutoFit/>
          </a:bodyPr>
          <a:lstStyle/>
          <a:p>
            <a:pPr eaLnBrk="1" hangingPunct="1">
              <a:spcBef>
                <a:spcPts val="0"/>
              </a:spcBef>
              <a:defRPr/>
            </a:pPr>
            <a:r>
              <a:rPr lang="en-US" altLang="en-US" sz="2300" dirty="0">
                <a:solidFill>
                  <a:srgbClr val="FFC000"/>
                </a:solidFill>
                <a:effectLst>
                  <a:outerShdw blurRad="38100" dist="38100" dir="2700000" algn="tl">
                    <a:srgbClr val="000000">
                      <a:alpha val="43137"/>
                    </a:srgbClr>
                  </a:outerShdw>
                </a:effectLst>
              </a:rPr>
              <a:t>The reactants produce calcium hydroxide and release 65.2 kJ/mol of heat.</a:t>
            </a:r>
          </a:p>
          <a:p>
            <a:pPr eaLnBrk="1" hangingPunct="1">
              <a:spcBef>
                <a:spcPts val="1200"/>
              </a:spcBef>
              <a:defRPr/>
            </a:pPr>
            <a:r>
              <a:rPr lang="en-US" altLang="en-US" sz="2300" dirty="0">
                <a:solidFill>
                  <a:srgbClr val="0070C0"/>
                </a:solidFill>
                <a:effectLst>
                  <a:outerShdw blurRad="38100" dist="38100" dir="2700000" algn="tl">
                    <a:srgbClr val="000000">
                      <a:alpha val="43137"/>
                    </a:srgbClr>
                  </a:outerShdw>
                </a:effectLst>
              </a:rPr>
              <a:t>∆H</a:t>
            </a:r>
            <a:r>
              <a:rPr lang="en-US" altLang="en-US" sz="2300" dirty="0">
                <a:solidFill>
                  <a:srgbClr val="00B0F0"/>
                </a:solidFill>
                <a:effectLst>
                  <a:outerShdw blurRad="38100" dist="38100" dir="2700000" algn="tl">
                    <a:srgbClr val="000000">
                      <a:alpha val="43137"/>
                    </a:srgbClr>
                  </a:outerShdw>
                </a:effectLst>
              </a:rPr>
              <a:t> </a:t>
            </a:r>
            <a:r>
              <a:rPr lang="en-US" altLang="en-US" sz="2300" dirty="0"/>
              <a:t>is </a:t>
            </a:r>
            <a:r>
              <a:rPr lang="en-US" altLang="en-US" sz="2800" dirty="0">
                <a:solidFill>
                  <a:srgbClr val="FFFF00"/>
                </a:solidFill>
                <a:effectLst>
                  <a:outerShdw blurRad="38100" dist="38100" dir="2700000" algn="tl">
                    <a:srgbClr val="000000">
                      <a:alpha val="43137"/>
                    </a:srgbClr>
                  </a:outerShdw>
                </a:effectLst>
              </a:rPr>
              <a:t>-</a:t>
            </a:r>
            <a:r>
              <a:rPr lang="en-US" altLang="en-US" sz="2300" dirty="0">
                <a:solidFill>
                  <a:srgbClr val="0070C0"/>
                </a:solidFill>
                <a:effectLst>
                  <a:outerShdw blurRad="38100" dist="38100" dir="2700000" algn="tl">
                    <a:srgbClr val="000000">
                      <a:alpha val="43137"/>
                    </a:srgbClr>
                  </a:outerShdw>
                </a:effectLst>
              </a:rPr>
              <a:t>65.2 KJ</a:t>
            </a:r>
            <a:r>
              <a:rPr lang="en-US" altLang="en-US" sz="2300" dirty="0">
                <a:solidFill>
                  <a:srgbClr val="0070C0"/>
                </a:solidFill>
              </a:rPr>
              <a:t> </a:t>
            </a:r>
            <a:r>
              <a:rPr lang="en-US" altLang="en-US" sz="2300" dirty="0"/>
              <a:t>because heat energy (enthalpy) is given off or released. Therefore, the enthalpy change can be considered a </a:t>
            </a:r>
            <a:r>
              <a:rPr lang="en-US" altLang="en-US" sz="2300" b="1" dirty="0">
                <a:solidFill>
                  <a:srgbClr val="FF66CC"/>
                </a:solidFill>
                <a:effectLst>
                  <a:outerShdw blurRad="38100" dist="38100" dir="2700000" algn="tl">
                    <a:srgbClr val="000000">
                      <a:alpha val="43137"/>
                    </a:srgbClr>
                  </a:outerShdw>
                </a:effectLst>
              </a:rPr>
              <a:t>PRODUCT</a:t>
            </a:r>
            <a:r>
              <a:rPr lang="en-US" altLang="en-US" sz="2300" dirty="0"/>
              <a:t>:</a:t>
            </a:r>
          </a:p>
        </p:txBody>
      </p:sp>
      <p:sp>
        <p:nvSpPr>
          <p:cNvPr id="63494" name="Rectangle 3"/>
          <p:cNvSpPr>
            <a:spLocks noChangeArrowheads="1"/>
          </p:cNvSpPr>
          <p:nvPr/>
        </p:nvSpPr>
        <p:spPr bwMode="auto">
          <a:xfrm>
            <a:off x="1166813" y="6091238"/>
            <a:ext cx="64722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46" tIns="45373" rIns="90746" bIns="45373">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defRPr/>
            </a:pPr>
            <a:r>
              <a:rPr lang="en-US" altLang="en-US" sz="2700" dirty="0">
                <a:solidFill>
                  <a:srgbClr val="FFC000"/>
                </a:solidFill>
              </a:rPr>
              <a:t>CaO(</a:t>
            </a:r>
            <a:r>
              <a:rPr lang="en-US" altLang="en-US" sz="2700" i="1" dirty="0">
                <a:solidFill>
                  <a:srgbClr val="FFC000"/>
                </a:solidFill>
              </a:rPr>
              <a:t>s</a:t>
            </a:r>
            <a:r>
              <a:rPr lang="en-US" altLang="en-US" sz="2700" dirty="0">
                <a:solidFill>
                  <a:srgbClr val="FFC000"/>
                </a:solidFill>
              </a:rPr>
              <a:t>) + H</a:t>
            </a:r>
            <a:r>
              <a:rPr lang="en-US" altLang="en-US" sz="2700" baseline="-25000" dirty="0">
                <a:solidFill>
                  <a:srgbClr val="FFC000"/>
                </a:solidFill>
              </a:rPr>
              <a:t>2</a:t>
            </a:r>
            <a:r>
              <a:rPr lang="en-US" altLang="en-US" sz="2700" dirty="0">
                <a:solidFill>
                  <a:srgbClr val="FFC000"/>
                </a:solidFill>
              </a:rPr>
              <a:t>O(</a:t>
            </a:r>
            <a:r>
              <a:rPr lang="en-US" altLang="en-US" sz="2700" i="1" dirty="0">
                <a:solidFill>
                  <a:srgbClr val="FFC000"/>
                </a:solidFill>
              </a:rPr>
              <a:t>l</a:t>
            </a:r>
            <a:r>
              <a:rPr lang="en-US" altLang="en-US" sz="2700" dirty="0">
                <a:solidFill>
                  <a:srgbClr val="FFC000"/>
                </a:solidFill>
              </a:rPr>
              <a:t>) </a:t>
            </a:r>
            <a:r>
              <a:rPr lang="en-US" altLang="en-US" sz="2700" dirty="0">
                <a:solidFill>
                  <a:srgbClr val="FFC000"/>
                </a:solidFill>
                <a:cs typeface="Arial" panose="020B0604020202020204" pitchFamily="34" charset="0"/>
              </a:rPr>
              <a:t>→ </a:t>
            </a:r>
            <a:r>
              <a:rPr lang="en-US" altLang="en-US" sz="2700" dirty="0">
                <a:solidFill>
                  <a:srgbClr val="FFC000"/>
                </a:solidFill>
              </a:rPr>
              <a:t>Ca(OH)</a:t>
            </a:r>
            <a:r>
              <a:rPr lang="en-US" altLang="en-US" sz="2700" baseline="-25000" dirty="0">
                <a:solidFill>
                  <a:srgbClr val="FFC000"/>
                </a:solidFill>
              </a:rPr>
              <a:t>2</a:t>
            </a:r>
            <a:r>
              <a:rPr lang="en-US" altLang="en-US" sz="2700" dirty="0">
                <a:solidFill>
                  <a:srgbClr val="FFC000"/>
                </a:solidFill>
              </a:rPr>
              <a:t>(</a:t>
            </a:r>
            <a:r>
              <a:rPr lang="en-US" altLang="en-US" sz="2700" i="1" dirty="0">
                <a:solidFill>
                  <a:srgbClr val="FFC000"/>
                </a:solidFill>
              </a:rPr>
              <a:t>s</a:t>
            </a:r>
            <a:r>
              <a:rPr lang="en-US" altLang="en-US" sz="2700" dirty="0">
                <a:solidFill>
                  <a:srgbClr val="FFC000"/>
                </a:solidFill>
              </a:rPr>
              <a:t>) + </a:t>
            </a:r>
            <a:r>
              <a:rPr lang="en-US" altLang="en-US" sz="2700" dirty="0">
                <a:solidFill>
                  <a:srgbClr val="0070C0"/>
                </a:solidFill>
                <a:effectLst>
                  <a:outerShdw blurRad="38100" dist="38100" dir="2700000" algn="tl">
                    <a:srgbClr val="000000">
                      <a:alpha val="43137"/>
                    </a:srgbClr>
                  </a:outerShdw>
                </a:effectLst>
              </a:rPr>
              <a:t>65.2 kJ</a:t>
            </a:r>
          </a:p>
        </p:txBody>
      </p:sp>
      <p:pic>
        <p:nvPicPr>
          <p:cNvPr id="8" name="Picture 7">
            <a:extLst>
              <a:ext uri="{FF2B5EF4-FFF2-40B4-BE49-F238E27FC236}">
                <a16:creationId xmlns:a16="http://schemas.microsoft.com/office/drawing/2014/main" id="{C0DB5C86-FFE6-4829-83AE-FD2C54F48D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780805"/>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37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94"/>
                                        </p:tgtEl>
                                        <p:attrNameLst>
                                          <p:attrName>style.visibility</p:attrName>
                                        </p:attrNameLst>
                                      </p:cBhvr>
                                      <p:to>
                                        <p:strVal val="visible"/>
                                      </p:to>
                                    </p:set>
                                    <p:animEffect transition="in" filter="fade">
                                      <p:cBhvr>
                                        <p:cTn id="12"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44450" y="762000"/>
            <a:ext cx="8947150" cy="182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ts val="0"/>
              </a:spcBef>
              <a:defRPr/>
            </a:pPr>
            <a:r>
              <a:rPr lang="en-US" altLang="en-US" sz="2300" dirty="0"/>
              <a:t>In </a:t>
            </a:r>
            <a:r>
              <a:rPr lang="en-US" altLang="en-US" sz="3200" u="sng" dirty="0">
                <a:solidFill>
                  <a:srgbClr val="FF0000"/>
                </a:solidFill>
                <a:effectLst>
                  <a:outerShdw blurRad="38100" dist="38100" dir="2700000" algn="tl">
                    <a:srgbClr val="000000">
                      <a:alpha val="43137"/>
                    </a:srgbClr>
                  </a:outerShdw>
                </a:effectLst>
              </a:rPr>
              <a:t>endo</a:t>
            </a:r>
            <a:r>
              <a:rPr lang="en-US" altLang="en-US" sz="2300" dirty="0">
                <a:solidFill>
                  <a:srgbClr val="FF0000"/>
                </a:solidFill>
                <a:effectLst>
                  <a:outerShdw blurRad="38100" dist="38100" dir="2700000" algn="tl">
                    <a:srgbClr val="000000">
                      <a:alpha val="43137"/>
                    </a:srgbClr>
                  </a:outerShdw>
                </a:effectLst>
              </a:rPr>
              <a:t>thermic processes</a:t>
            </a:r>
            <a:r>
              <a:rPr lang="en-US" altLang="en-US" sz="2300" dirty="0"/>
              <a:t>, the chemical potential energy of the reactants is </a:t>
            </a:r>
            <a:r>
              <a:rPr lang="en-US" altLang="en-US" sz="2300" dirty="0">
                <a:solidFill>
                  <a:srgbClr val="FFFF00"/>
                </a:solidFill>
                <a:effectLst>
                  <a:outerShdw blurRad="38100" dist="38100" dir="2700000" algn="tl">
                    <a:srgbClr val="000000">
                      <a:alpha val="43137"/>
                    </a:srgbClr>
                  </a:outerShdw>
                </a:effectLst>
              </a:rPr>
              <a:t>LOWER</a:t>
            </a:r>
            <a:r>
              <a:rPr lang="en-US" altLang="en-US" sz="2300" dirty="0">
                <a:solidFill>
                  <a:srgbClr val="FFFF00"/>
                </a:solidFill>
              </a:rPr>
              <a:t> </a:t>
            </a:r>
            <a:r>
              <a:rPr lang="en-US" altLang="en-US" sz="2300" dirty="0"/>
              <a:t>than the chemical potential energy of the products. This is an “</a:t>
            </a:r>
            <a:r>
              <a:rPr lang="en-US" altLang="en-US" sz="2300" dirty="0">
                <a:solidFill>
                  <a:srgbClr val="FFFF00"/>
                </a:solidFill>
                <a:effectLst>
                  <a:outerShdw blurRad="38100" dist="38100" dir="2700000" algn="tl">
                    <a:srgbClr val="000000">
                      <a:alpha val="43137"/>
                    </a:srgbClr>
                  </a:outerShdw>
                </a:effectLst>
              </a:rPr>
              <a:t>UPHILL</a:t>
            </a:r>
            <a:r>
              <a:rPr lang="en-US" altLang="en-US" sz="2300" dirty="0"/>
              <a:t>” Reaction.</a:t>
            </a:r>
          </a:p>
          <a:p>
            <a:pPr algn="ctr" eaLnBrk="1" hangingPunct="1">
              <a:spcBef>
                <a:spcPct val="50000"/>
              </a:spcBef>
              <a:defRPr/>
            </a:pPr>
            <a:r>
              <a:rPr lang="en-US" altLang="en-US" sz="2300" dirty="0">
                <a:solidFill>
                  <a:srgbClr val="0070C0"/>
                </a:solidFill>
              </a:rPr>
              <a:t>2NaHCO</a:t>
            </a:r>
            <a:r>
              <a:rPr lang="en-US" altLang="en-US" sz="2300" baseline="-25000" dirty="0">
                <a:solidFill>
                  <a:srgbClr val="0070C0"/>
                </a:solidFill>
              </a:rPr>
              <a:t>3</a:t>
            </a:r>
            <a:r>
              <a:rPr lang="en-US" altLang="en-US" sz="2300" dirty="0">
                <a:solidFill>
                  <a:srgbClr val="0070C0"/>
                </a:solidFill>
              </a:rPr>
              <a:t>(</a:t>
            </a:r>
            <a:r>
              <a:rPr lang="en-US" altLang="en-US" sz="2300" i="1" dirty="0">
                <a:solidFill>
                  <a:srgbClr val="0070C0"/>
                </a:solidFill>
              </a:rPr>
              <a:t>s</a:t>
            </a:r>
            <a:r>
              <a:rPr lang="en-US" altLang="en-US" sz="2300" dirty="0">
                <a:solidFill>
                  <a:srgbClr val="0070C0"/>
                </a:solidFill>
              </a:rPr>
              <a:t>) </a:t>
            </a:r>
            <a:r>
              <a:rPr lang="en-US" altLang="en-US" sz="2300" dirty="0">
                <a:solidFill>
                  <a:srgbClr val="0070C0"/>
                </a:solidFill>
                <a:cs typeface="Arial" panose="020B0604020202020204" pitchFamily="34" charset="0"/>
              </a:rPr>
              <a:t>→ </a:t>
            </a:r>
            <a:r>
              <a:rPr lang="en-US" altLang="en-US" sz="2300" dirty="0">
                <a:solidFill>
                  <a:srgbClr val="0070C0"/>
                </a:solidFill>
              </a:rPr>
              <a:t>Na</a:t>
            </a:r>
            <a:r>
              <a:rPr lang="en-US" altLang="en-US" sz="2300" baseline="-25000" dirty="0">
                <a:solidFill>
                  <a:srgbClr val="0070C0"/>
                </a:solidFill>
              </a:rPr>
              <a:t>2</a:t>
            </a:r>
            <a:r>
              <a:rPr lang="en-US" altLang="en-US" sz="2300" dirty="0">
                <a:solidFill>
                  <a:srgbClr val="0070C0"/>
                </a:solidFill>
              </a:rPr>
              <a:t>CO</a:t>
            </a:r>
            <a:r>
              <a:rPr lang="en-US" altLang="en-US" sz="2300" baseline="-25000" dirty="0">
                <a:solidFill>
                  <a:srgbClr val="0070C0"/>
                </a:solidFill>
              </a:rPr>
              <a:t>3</a:t>
            </a:r>
            <a:r>
              <a:rPr lang="en-US" altLang="en-US" sz="2300" dirty="0">
                <a:solidFill>
                  <a:srgbClr val="0070C0"/>
                </a:solidFill>
              </a:rPr>
              <a:t>(</a:t>
            </a:r>
            <a:r>
              <a:rPr lang="en-US" altLang="en-US" sz="2300" i="1" dirty="0">
                <a:solidFill>
                  <a:srgbClr val="0070C0"/>
                </a:solidFill>
              </a:rPr>
              <a:t>s</a:t>
            </a:r>
            <a:r>
              <a:rPr lang="en-US" altLang="en-US" sz="2300" dirty="0">
                <a:solidFill>
                  <a:srgbClr val="0070C0"/>
                </a:solidFill>
              </a:rPr>
              <a:t>) + H</a:t>
            </a:r>
            <a:r>
              <a:rPr lang="en-US" altLang="en-US" sz="2300" baseline="-25000" dirty="0">
                <a:solidFill>
                  <a:srgbClr val="0070C0"/>
                </a:solidFill>
              </a:rPr>
              <a:t>2</a:t>
            </a:r>
            <a:r>
              <a:rPr lang="en-US" altLang="en-US" sz="2300" dirty="0">
                <a:solidFill>
                  <a:srgbClr val="0070C0"/>
                </a:solidFill>
              </a:rPr>
              <a:t>O(</a:t>
            </a:r>
            <a:r>
              <a:rPr lang="en-US" altLang="en-US" sz="2300" i="1" dirty="0">
                <a:solidFill>
                  <a:srgbClr val="0070C0"/>
                </a:solidFill>
              </a:rPr>
              <a:t>l</a:t>
            </a:r>
            <a:r>
              <a:rPr lang="en-US" altLang="en-US" sz="2300" dirty="0">
                <a:solidFill>
                  <a:srgbClr val="0070C0"/>
                </a:solidFill>
              </a:rPr>
              <a:t>) + CO</a:t>
            </a:r>
            <a:r>
              <a:rPr lang="en-US" altLang="en-US" sz="2300" baseline="-25000" dirty="0">
                <a:solidFill>
                  <a:srgbClr val="0070C0"/>
                </a:solidFill>
              </a:rPr>
              <a:t>2</a:t>
            </a:r>
            <a:r>
              <a:rPr lang="en-US" altLang="en-US" sz="2300" dirty="0">
                <a:solidFill>
                  <a:srgbClr val="0070C0"/>
                </a:solidFill>
              </a:rPr>
              <a:t>(</a:t>
            </a:r>
            <a:r>
              <a:rPr lang="en-US" altLang="en-US" sz="2300" i="1" dirty="0">
                <a:solidFill>
                  <a:srgbClr val="0070C0"/>
                </a:solidFill>
              </a:rPr>
              <a:t>g</a:t>
            </a:r>
            <a:r>
              <a:rPr lang="en-US" altLang="en-US" sz="2300" dirty="0">
                <a:solidFill>
                  <a:srgbClr val="0070C0"/>
                </a:solidFill>
              </a:rPr>
              <a:t>)   </a:t>
            </a:r>
            <a:r>
              <a:rPr lang="el-GR" altLang="en-US" sz="23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Δ</a:t>
            </a:r>
            <a:r>
              <a:rPr lang="en-US" altLang="en-US" sz="2300" i="1"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H</a:t>
            </a:r>
            <a:r>
              <a:rPr lang="en-US" altLang="en-US" sz="23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 = +85 kJ</a:t>
            </a:r>
            <a:endParaRPr lang="en-US" altLang="en-US" sz="2300"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485775" y="0"/>
            <a:ext cx="8229600" cy="990600"/>
          </a:xfrm>
        </p:spPr>
        <p:txBody>
          <a:bodyPr/>
          <a:lstStyle/>
          <a:p>
            <a:pPr>
              <a:defRPr/>
            </a:pPr>
            <a:r>
              <a:rPr lang="en-US" dirty="0">
                <a:solidFill>
                  <a:srgbClr val="FF66CC"/>
                </a:solidFill>
              </a:rPr>
              <a:t>Heats of Reaction </a:t>
            </a:r>
            <a:r>
              <a:rPr lang="en-US" dirty="0">
                <a:solidFill>
                  <a:srgbClr val="FF0000"/>
                </a:solidFill>
              </a:rPr>
              <a:t>+</a:t>
            </a:r>
            <a:r>
              <a:rPr lang="en-US" altLang="en-US"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altLang="en-US" b="1" dirty="0">
                <a:solidFill>
                  <a:srgbClr val="FF0000"/>
                </a:solidFill>
              </a:rPr>
              <a:t>H</a:t>
            </a:r>
            <a:endParaRPr lang="en-US" dirty="0">
              <a:solidFill>
                <a:srgbClr val="FF0000"/>
              </a:solidFill>
            </a:endParaRPr>
          </a:p>
        </p:txBody>
      </p:sp>
      <p:sp>
        <p:nvSpPr>
          <p:cNvPr id="3" name="Rectangle 2"/>
          <p:cNvSpPr/>
          <p:nvPr/>
        </p:nvSpPr>
        <p:spPr>
          <a:xfrm>
            <a:off x="4457700" y="2667000"/>
            <a:ext cx="4572000" cy="3076575"/>
          </a:xfrm>
          <a:prstGeom prst="rect">
            <a:avLst/>
          </a:prstGeom>
        </p:spPr>
        <p:txBody>
          <a:bodyPr lIns="90746" tIns="45373" rIns="90746" bIns="45373">
            <a:spAutoFit/>
          </a:bodyPr>
          <a:lstStyle/>
          <a:p>
            <a:pPr eaLnBrk="1" hangingPunct="1">
              <a:spcBef>
                <a:spcPts val="0"/>
              </a:spcBef>
              <a:defRPr/>
            </a:pPr>
            <a:r>
              <a:rPr lang="en-US" altLang="en-US" sz="2300" dirty="0">
                <a:solidFill>
                  <a:srgbClr val="FFC000"/>
                </a:solidFill>
                <a:effectLst>
                  <a:outerShdw blurRad="38100" dist="38100" dir="2700000" algn="tl">
                    <a:srgbClr val="000000">
                      <a:alpha val="43137"/>
                    </a:srgbClr>
                  </a:outerShdw>
                </a:effectLst>
              </a:rPr>
              <a:t>The reactants produce baking soda, water, and CO</a:t>
            </a:r>
            <a:r>
              <a:rPr lang="en-US" altLang="en-US" sz="2300" baseline="-25000" dirty="0">
                <a:solidFill>
                  <a:srgbClr val="FFC000"/>
                </a:solidFill>
                <a:effectLst>
                  <a:outerShdw blurRad="38100" dist="38100" dir="2700000" algn="tl">
                    <a:srgbClr val="000000">
                      <a:alpha val="43137"/>
                    </a:srgbClr>
                  </a:outerShdw>
                </a:effectLst>
              </a:rPr>
              <a:t>2</a:t>
            </a:r>
            <a:r>
              <a:rPr lang="en-US" altLang="en-US" sz="2300" dirty="0">
                <a:solidFill>
                  <a:srgbClr val="FFC000"/>
                </a:solidFill>
                <a:effectLst>
                  <a:outerShdw blurRad="38100" dist="38100" dir="2700000" algn="tl">
                    <a:srgbClr val="000000">
                      <a:alpha val="43137"/>
                    </a:srgbClr>
                  </a:outerShdw>
                </a:effectLst>
              </a:rPr>
              <a:t>(g) but require 85 kJ/mol of heat.</a:t>
            </a:r>
          </a:p>
          <a:p>
            <a:pPr lvl="0" eaLnBrk="1" hangingPunct="1">
              <a:spcBef>
                <a:spcPts val="1200"/>
              </a:spcBef>
              <a:defRPr/>
            </a:pPr>
            <a:r>
              <a:rPr lang="en-US" altLang="en-US" sz="3600" dirty="0">
                <a:solidFill>
                  <a:srgbClr val="FFFFFF"/>
                </a:solidFill>
              </a:rPr>
              <a:t>Is the enthalpy change considered a reactant or product?</a:t>
            </a:r>
          </a:p>
        </p:txBody>
      </p:sp>
      <p:pic>
        <p:nvPicPr>
          <p:cNvPr id="716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2667000"/>
            <a:ext cx="418623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a:extLst>
              <a:ext uri="{FF2B5EF4-FFF2-40B4-BE49-F238E27FC236}">
                <a16:creationId xmlns:a16="http://schemas.microsoft.com/office/drawing/2014/main" id="{C0C820D2-0B35-48BF-B59B-5DED4B356B6E}"/>
              </a:ext>
            </a:extLst>
          </p:cNvPr>
          <p:cNvSpPr>
            <a:spLocks noChangeArrowheads="1"/>
          </p:cNvSpPr>
          <p:nvPr/>
        </p:nvSpPr>
        <p:spPr bwMode="auto">
          <a:xfrm>
            <a:off x="44450" y="6022539"/>
            <a:ext cx="1637189" cy="50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46" tIns="45373" rIns="90746" bIns="45373">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defRPr/>
            </a:pPr>
            <a:r>
              <a:rPr lang="en-US" altLang="en-US" sz="2700" dirty="0">
                <a:solidFill>
                  <a:srgbClr val="FFC000"/>
                </a:solidFill>
              </a:rPr>
              <a:t>Equation:</a:t>
            </a:r>
            <a:endParaRPr lang="en-US" altLang="en-US" sz="2700" dirty="0">
              <a:solidFill>
                <a:srgbClr val="0070C0"/>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7AB57D0B-7972-4931-8023-1D5CC32C6B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780805"/>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fade">
                                      <p:cBhvr>
                                        <p:cTn id="7" dur="500"/>
                                        <p:tgtEl>
                                          <p:spTgt spid="624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685"/>
                                        </p:tgtEl>
                                        <p:attrNameLst>
                                          <p:attrName>style.visibility</p:attrName>
                                        </p:attrNameLst>
                                      </p:cBhvr>
                                      <p:to>
                                        <p:strVal val="visible"/>
                                      </p:to>
                                    </p:set>
                                    <p:animEffect transition="in" filter="fade">
                                      <p:cBhvr>
                                        <p:cTn id="12" dur="500"/>
                                        <p:tgtEl>
                                          <p:spTgt spid="716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44450" y="838200"/>
            <a:ext cx="8947150" cy="168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ts val="0"/>
              </a:spcBef>
              <a:defRPr/>
            </a:pPr>
            <a:r>
              <a:rPr lang="en-US" altLang="en-US" sz="2300" dirty="0"/>
              <a:t>In </a:t>
            </a:r>
            <a:r>
              <a:rPr lang="en-US" altLang="en-US" sz="2300" u="sng" dirty="0">
                <a:solidFill>
                  <a:srgbClr val="FF0000"/>
                </a:solidFill>
                <a:effectLst>
                  <a:outerShdw blurRad="38100" dist="38100" dir="2700000" algn="tl">
                    <a:srgbClr val="000000">
                      <a:alpha val="43137"/>
                    </a:srgbClr>
                  </a:outerShdw>
                </a:effectLst>
              </a:rPr>
              <a:t>endo</a:t>
            </a:r>
            <a:r>
              <a:rPr lang="en-US" altLang="en-US" sz="2300" dirty="0">
                <a:solidFill>
                  <a:srgbClr val="FF0000"/>
                </a:solidFill>
                <a:effectLst>
                  <a:outerShdw blurRad="38100" dist="38100" dir="2700000" algn="tl">
                    <a:srgbClr val="000000">
                      <a:alpha val="43137"/>
                    </a:srgbClr>
                  </a:outerShdw>
                </a:effectLst>
              </a:rPr>
              <a:t>thermic processes</a:t>
            </a:r>
            <a:r>
              <a:rPr lang="en-US" altLang="en-US" sz="2300" dirty="0"/>
              <a:t>, the chemical potential energy of the reactants is </a:t>
            </a:r>
            <a:r>
              <a:rPr lang="en-US" altLang="en-US" sz="2300" dirty="0">
                <a:solidFill>
                  <a:srgbClr val="FFFF00"/>
                </a:solidFill>
                <a:effectLst>
                  <a:outerShdw blurRad="38100" dist="38100" dir="2700000" algn="tl">
                    <a:srgbClr val="000000">
                      <a:alpha val="43137"/>
                    </a:srgbClr>
                  </a:outerShdw>
                </a:effectLst>
              </a:rPr>
              <a:t>LOWER</a:t>
            </a:r>
            <a:r>
              <a:rPr lang="en-US" altLang="en-US" sz="2300" dirty="0">
                <a:solidFill>
                  <a:srgbClr val="FFFF00"/>
                </a:solidFill>
              </a:rPr>
              <a:t> </a:t>
            </a:r>
            <a:r>
              <a:rPr lang="en-US" altLang="en-US" sz="2300" dirty="0"/>
              <a:t>than the chemical potential energy of the products. This is an “</a:t>
            </a:r>
            <a:r>
              <a:rPr lang="en-US" altLang="en-US" sz="2300" dirty="0">
                <a:solidFill>
                  <a:srgbClr val="FFFF00"/>
                </a:solidFill>
                <a:effectLst>
                  <a:outerShdw blurRad="38100" dist="38100" dir="2700000" algn="tl">
                    <a:srgbClr val="000000">
                      <a:alpha val="43137"/>
                    </a:srgbClr>
                  </a:outerShdw>
                </a:effectLst>
              </a:rPr>
              <a:t>UPHILL</a:t>
            </a:r>
            <a:r>
              <a:rPr lang="en-US" altLang="en-US" sz="2300" dirty="0"/>
              <a:t>” Reaction.</a:t>
            </a:r>
          </a:p>
          <a:p>
            <a:pPr algn="ctr" eaLnBrk="1" hangingPunct="1">
              <a:spcBef>
                <a:spcPct val="50000"/>
              </a:spcBef>
              <a:defRPr/>
            </a:pPr>
            <a:r>
              <a:rPr lang="en-US" altLang="en-US" sz="2300" dirty="0">
                <a:solidFill>
                  <a:srgbClr val="0070C0"/>
                </a:solidFill>
              </a:rPr>
              <a:t>2NaHCO</a:t>
            </a:r>
            <a:r>
              <a:rPr lang="en-US" altLang="en-US" sz="2300" baseline="-25000" dirty="0">
                <a:solidFill>
                  <a:srgbClr val="0070C0"/>
                </a:solidFill>
              </a:rPr>
              <a:t>3</a:t>
            </a:r>
            <a:r>
              <a:rPr lang="en-US" altLang="en-US" sz="2300" dirty="0">
                <a:solidFill>
                  <a:srgbClr val="0070C0"/>
                </a:solidFill>
              </a:rPr>
              <a:t>(</a:t>
            </a:r>
            <a:r>
              <a:rPr lang="en-US" altLang="en-US" sz="2300" i="1" dirty="0">
                <a:solidFill>
                  <a:srgbClr val="0070C0"/>
                </a:solidFill>
              </a:rPr>
              <a:t>s</a:t>
            </a:r>
            <a:r>
              <a:rPr lang="en-US" altLang="en-US" sz="2300" dirty="0">
                <a:solidFill>
                  <a:srgbClr val="0070C0"/>
                </a:solidFill>
              </a:rPr>
              <a:t>) </a:t>
            </a:r>
            <a:r>
              <a:rPr lang="en-US" altLang="en-US" sz="2300" dirty="0">
                <a:solidFill>
                  <a:srgbClr val="0070C0"/>
                </a:solidFill>
                <a:cs typeface="Arial" panose="020B0604020202020204" pitchFamily="34" charset="0"/>
              </a:rPr>
              <a:t>→ </a:t>
            </a:r>
            <a:r>
              <a:rPr lang="en-US" altLang="en-US" sz="2300" dirty="0">
                <a:solidFill>
                  <a:srgbClr val="0070C0"/>
                </a:solidFill>
              </a:rPr>
              <a:t>Na</a:t>
            </a:r>
            <a:r>
              <a:rPr lang="en-US" altLang="en-US" sz="2300" baseline="-25000" dirty="0">
                <a:solidFill>
                  <a:srgbClr val="0070C0"/>
                </a:solidFill>
              </a:rPr>
              <a:t>2</a:t>
            </a:r>
            <a:r>
              <a:rPr lang="en-US" altLang="en-US" sz="2300" dirty="0">
                <a:solidFill>
                  <a:srgbClr val="0070C0"/>
                </a:solidFill>
              </a:rPr>
              <a:t>CO</a:t>
            </a:r>
            <a:r>
              <a:rPr lang="en-US" altLang="en-US" sz="2300" baseline="-25000" dirty="0">
                <a:solidFill>
                  <a:srgbClr val="0070C0"/>
                </a:solidFill>
              </a:rPr>
              <a:t>3</a:t>
            </a:r>
            <a:r>
              <a:rPr lang="en-US" altLang="en-US" sz="2300" dirty="0">
                <a:solidFill>
                  <a:srgbClr val="0070C0"/>
                </a:solidFill>
              </a:rPr>
              <a:t>(</a:t>
            </a:r>
            <a:r>
              <a:rPr lang="en-US" altLang="en-US" sz="2300" i="1" dirty="0">
                <a:solidFill>
                  <a:srgbClr val="0070C0"/>
                </a:solidFill>
              </a:rPr>
              <a:t>s</a:t>
            </a:r>
            <a:r>
              <a:rPr lang="en-US" altLang="en-US" sz="2300" dirty="0">
                <a:solidFill>
                  <a:srgbClr val="0070C0"/>
                </a:solidFill>
              </a:rPr>
              <a:t>) + H</a:t>
            </a:r>
            <a:r>
              <a:rPr lang="en-US" altLang="en-US" sz="2300" baseline="-25000" dirty="0">
                <a:solidFill>
                  <a:srgbClr val="0070C0"/>
                </a:solidFill>
              </a:rPr>
              <a:t>2</a:t>
            </a:r>
            <a:r>
              <a:rPr lang="en-US" altLang="en-US" sz="2300" dirty="0">
                <a:solidFill>
                  <a:srgbClr val="0070C0"/>
                </a:solidFill>
              </a:rPr>
              <a:t>O(</a:t>
            </a:r>
            <a:r>
              <a:rPr lang="en-US" altLang="en-US" sz="2300" i="1" dirty="0">
                <a:solidFill>
                  <a:srgbClr val="0070C0"/>
                </a:solidFill>
              </a:rPr>
              <a:t>l</a:t>
            </a:r>
            <a:r>
              <a:rPr lang="en-US" altLang="en-US" sz="2300" dirty="0">
                <a:solidFill>
                  <a:srgbClr val="0070C0"/>
                </a:solidFill>
              </a:rPr>
              <a:t>) + CO</a:t>
            </a:r>
            <a:r>
              <a:rPr lang="en-US" altLang="en-US" sz="2300" baseline="-25000" dirty="0">
                <a:solidFill>
                  <a:srgbClr val="0070C0"/>
                </a:solidFill>
              </a:rPr>
              <a:t>2</a:t>
            </a:r>
            <a:r>
              <a:rPr lang="en-US" altLang="en-US" sz="2300" dirty="0">
                <a:solidFill>
                  <a:srgbClr val="0070C0"/>
                </a:solidFill>
              </a:rPr>
              <a:t>(</a:t>
            </a:r>
            <a:r>
              <a:rPr lang="en-US" altLang="en-US" sz="2300" i="1" dirty="0">
                <a:solidFill>
                  <a:srgbClr val="0070C0"/>
                </a:solidFill>
              </a:rPr>
              <a:t>g</a:t>
            </a:r>
            <a:r>
              <a:rPr lang="en-US" altLang="en-US" sz="2300" dirty="0">
                <a:solidFill>
                  <a:srgbClr val="0070C0"/>
                </a:solidFill>
              </a:rPr>
              <a:t>)   </a:t>
            </a:r>
            <a:r>
              <a:rPr lang="el-GR" altLang="en-US" sz="23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Δ</a:t>
            </a:r>
            <a:r>
              <a:rPr lang="en-US" altLang="en-US" sz="2300" i="1"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H</a:t>
            </a:r>
            <a:r>
              <a:rPr lang="en-US" altLang="en-US" sz="23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 = +85 kJ</a:t>
            </a:r>
            <a:endParaRPr lang="en-US" altLang="en-US" sz="2300"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485775" y="0"/>
            <a:ext cx="8229600" cy="990600"/>
          </a:xfrm>
        </p:spPr>
        <p:txBody>
          <a:bodyPr/>
          <a:lstStyle/>
          <a:p>
            <a:pPr>
              <a:defRPr/>
            </a:pPr>
            <a:r>
              <a:rPr lang="en-US" dirty="0">
                <a:solidFill>
                  <a:srgbClr val="FF66CC"/>
                </a:solidFill>
              </a:rPr>
              <a:t>Heats of Reaction </a:t>
            </a:r>
            <a:r>
              <a:rPr lang="en-US" dirty="0">
                <a:solidFill>
                  <a:srgbClr val="FF0000"/>
                </a:solidFill>
              </a:rPr>
              <a:t>+</a:t>
            </a:r>
            <a:r>
              <a:rPr lang="en-US" altLang="en-US"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altLang="en-US" b="1" dirty="0">
                <a:solidFill>
                  <a:srgbClr val="FF0000"/>
                </a:solidFill>
              </a:rPr>
              <a:t>H</a:t>
            </a:r>
            <a:endParaRPr lang="en-US" dirty="0">
              <a:solidFill>
                <a:srgbClr val="FF0000"/>
              </a:solidFill>
            </a:endParaRPr>
          </a:p>
        </p:txBody>
      </p:sp>
      <p:sp>
        <p:nvSpPr>
          <p:cNvPr id="3" name="Rectangle 2"/>
          <p:cNvSpPr/>
          <p:nvPr/>
        </p:nvSpPr>
        <p:spPr>
          <a:xfrm>
            <a:off x="4457700" y="2667000"/>
            <a:ext cx="4572000" cy="3076575"/>
          </a:xfrm>
          <a:prstGeom prst="rect">
            <a:avLst/>
          </a:prstGeom>
        </p:spPr>
        <p:txBody>
          <a:bodyPr lIns="90746" tIns="45373" rIns="90746" bIns="45373">
            <a:spAutoFit/>
          </a:bodyPr>
          <a:lstStyle/>
          <a:p>
            <a:pPr eaLnBrk="1" hangingPunct="1">
              <a:spcBef>
                <a:spcPts val="0"/>
              </a:spcBef>
              <a:defRPr/>
            </a:pPr>
            <a:r>
              <a:rPr lang="en-US" altLang="en-US" sz="2300" dirty="0">
                <a:solidFill>
                  <a:srgbClr val="FFC000"/>
                </a:solidFill>
                <a:effectLst>
                  <a:outerShdw blurRad="38100" dist="38100" dir="2700000" algn="tl">
                    <a:srgbClr val="000000">
                      <a:alpha val="43137"/>
                    </a:srgbClr>
                  </a:outerShdw>
                </a:effectLst>
              </a:rPr>
              <a:t>The reactants produce baking soda, water, and CO</a:t>
            </a:r>
            <a:r>
              <a:rPr lang="en-US" altLang="en-US" sz="2300" baseline="-25000" dirty="0">
                <a:solidFill>
                  <a:srgbClr val="FFC000"/>
                </a:solidFill>
                <a:effectLst>
                  <a:outerShdw blurRad="38100" dist="38100" dir="2700000" algn="tl">
                    <a:srgbClr val="000000">
                      <a:alpha val="43137"/>
                    </a:srgbClr>
                  </a:outerShdw>
                </a:effectLst>
              </a:rPr>
              <a:t>2</a:t>
            </a:r>
            <a:r>
              <a:rPr lang="en-US" altLang="en-US" sz="2300" dirty="0">
                <a:solidFill>
                  <a:srgbClr val="FFC000"/>
                </a:solidFill>
                <a:effectLst>
                  <a:outerShdw blurRad="38100" dist="38100" dir="2700000" algn="tl">
                    <a:srgbClr val="000000">
                      <a:alpha val="43137"/>
                    </a:srgbClr>
                  </a:outerShdw>
                </a:effectLst>
              </a:rPr>
              <a:t>(g) but require 85 kJ/mol of heat.</a:t>
            </a:r>
          </a:p>
          <a:p>
            <a:pPr eaLnBrk="1" hangingPunct="1">
              <a:spcBef>
                <a:spcPts val="1200"/>
              </a:spcBef>
              <a:defRPr/>
            </a:pPr>
            <a:r>
              <a:rPr lang="en-US" altLang="en-US" sz="2300" dirty="0">
                <a:solidFill>
                  <a:srgbClr val="FF0000"/>
                </a:solidFill>
                <a:effectLst>
                  <a:outerShdw blurRad="38100" dist="38100" dir="2700000" algn="tl">
                    <a:srgbClr val="000000">
                      <a:alpha val="43137"/>
                    </a:srgbClr>
                  </a:outerShdw>
                </a:effectLst>
              </a:rPr>
              <a:t>∆H</a:t>
            </a:r>
            <a:r>
              <a:rPr lang="en-US" altLang="en-US" sz="2300" dirty="0">
                <a:solidFill>
                  <a:srgbClr val="00B0F0"/>
                </a:solidFill>
                <a:effectLst>
                  <a:outerShdw blurRad="38100" dist="38100" dir="2700000" algn="tl">
                    <a:srgbClr val="000000">
                      <a:alpha val="43137"/>
                    </a:srgbClr>
                  </a:outerShdw>
                </a:effectLst>
              </a:rPr>
              <a:t> </a:t>
            </a:r>
            <a:r>
              <a:rPr lang="en-US" altLang="en-US" sz="2300" dirty="0"/>
              <a:t>is </a:t>
            </a:r>
            <a:r>
              <a:rPr lang="en-US" altLang="en-US" sz="2300" dirty="0">
                <a:solidFill>
                  <a:srgbClr val="FFFF00"/>
                </a:solidFill>
                <a:effectLst>
                  <a:outerShdw blurRad="38100" dist="38100" dir="2700000" algn="tl">
                    <a:srgbClr val="000000">
                      <a:alpha val="43137"/>
                    </a:srgbClr>
                  </a:outerShdw>
                </a:effectLst>
              </a:rPr>
              <a:t>+</a:t>
            </a:r>
            <a:r>
              <a:rPr lang="en-US" altLang="en-US" sz="2300" dirty="0">
                <a:solidFill>
                  <a:srgbClr val="FF0000"/>
                </a:solidFill>
                <a:effectLst>
                  <a:outerShdw blurRad="38100" dist="38100" dir="2700000" algn="tl">
                    <a:srgbClr val="000000">
                      <a:alpha val="43137"/>
                    </a:srgbClr>
                  </a:outerShdw>
                </a:effectLst>
              </a:rPr>
              <a:t>85 KJ</a:t>
            </a:r>
            <a:r>
              <a:rPr lang="en-US" altLang="en-US" sz="2300" dirty="0">
                <a:solidFill>
                  <a:srgbClr val="FF0000"/>
                </a:solidFill>
              </a:rPr>
              <a:t> </a:t>
            </a:r>
            <a:r>
              <a:rPr lang="en-US" altLang="en-US" sz="2300" dirty="0"/>
              <a:t>because heat energy (enthalpy) is taken in or absorbed. Therefore, the enthalpy change can be considered a </a:t>
            </a:r>
            <a:r>
              <a:rPr lang="en-US" altLang="en-US" sz="2300" b="1" dirty="0">
                <a:solidFill>
                  <a:srgbClr val="FF66CC"/>
                </a:solidFill>
                <a:effectLst>
                  <a:outerShdw blurRad="38100" dist="38100" dir="2700000" algn="tl">
                    <a:srgbClr val="000000">
                      <a:alpha val="43137"/>
                    </a:srgbClr>
                  </a:outerShdw>
                </a:effectLst>
              </a:rPr>
              <a:t>REACTANT</a:t>
            </a:r>
            <a:r>
              <a:rPr lang="en-US" altLang="en-US" sz="2300" dirty="0"/>
              <a:t>:</a:t>
            </a:r>
          </a:p>
        </p:txBody>
      </p:sp>
      <p:pic>
        <p:nvPicPr>
          <p:cNvPr id="716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2667000"/>
            <a:ext cx="418623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4"/>
          <p:cNvSpPr txBox="1">
            <a:spLocks noChangeArrowheads="1"/>
          </p:cNvSpPr>
          <p:nvPr/>
        </p:nvSpPr>
        <p:spPr bwMode="auto">
          <a:xfrm>
            <a:off x="80963" y="6096000"/>
            <a:ext cx="894873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algn="ctr" eaLnBrk="1" hangingPunct="1">
              <a:spcBef>
                <a:spcPct val="50000"/>
              </a:spcBef>
              <a:defRPr/>
            </a:pPr>
            <a:r>
              <a:rPr lang="en-US" altLang="en-US" sz="2700" dirty="0">
                <a:solidFill>
                  <a:schemeClr val="accent1">
                    <a:lumMod val="50000"/>
                  </a:schemeClr>
                </a:solidFill>
              </a:rPr>
              <a:t>2NaHCO</a:t>
            </a:r>
            <a:r>
              <a:rPr lang="en-US" altLang="en-US" sz="2700" baseline="-25000" dirty="0">
                <a:solidFill>
                  <a:schemeClr val="accent1">
                    <a:lumMod val="50000"/>
                  </a:schemeClr>
                </a:solidFill>
              </a:rPr>
              <a:t>3</a:t>
            </a:r>
            <a:r>
              <a:rPr lang="en-US" altLang="en-US" sz="2700" dirty="0">
                <a:solidFill>
                  <a:schemeClr val="accent1">
                    <a:lumMod val="50000"/>
                  </a:schemeClr>
                </a:solidFill>
              </a:rPr>
              <a:t>(</a:t>
            </a:r>
            <a:r>
              <a:rPr lang="en-US" altLang="en-US" sz="2700" i="1" dirty="0">
                <a:solidFill>
                  <a:schemeClr val="accent1">
                    <a:lumMod val="50000"/>
                  </a:schemeClr>
                </a:solidFill>
              </a:rPr>
              <a:t>s</a:t>
            </a:r>
            <a:r>
              <a:rPr lang="en-US" altLang="en-US" sz="2700" dirty="0">
                <a:solidFill>
                  <a:schemeClr val="accent1">
                    <a:lumMod val="50000"/>
                  </a:schemeClr>
                </a:solidFill>
              </a:rPr>
              <a:t>) + </a:t>
            </a:r>
            <a:r>
              <a:rPr lang="en-US" altLang="en-US" sz="2700" dirty="0">
                <a:solidFill>
                  <a:srgbClr val="FF0000"/>
                </a:solidFill>
                <a:effectLst>
                  <a:outerShdw blurRad="38100" dist="38100" dir="2700000" algn="tl">
                    <a:srgbClr val="000000">
                      <a:alpha val="43137"/>
                    </a:srgbClr>
                  </a:outerShdw>
                </a:effectLst>
              </a:rPr>
              <a:t>85 kJ/mol </a:t>
            </a:r>
            <a:r>
              <a:rPr lang="en-US" altLang="en-US" sz="2700" dirty="0">
                <a:solidFill>
                  <a:schemeClr val="accent1">
                    <a:lumMod val="50000"/>
                  </a:schemeClr>
                </a:solidFill>
                <a:cs typeface="Arial" panose="020B0604020202020204" pitchFamily="34" charset="0"/>
              </a:rPr>
              <a:t>→ </a:t>
            </a:r>
            <a:r>
              <a:rPr lang="en-US" altLang="en-US" sz="2700" dirty="0">
                <a:solidFill>
                  <a:schemeClr val="accent1">
                    <a:lumMod val="50000"/>
                  </a:schemeClr>
                </a:solidFill>
              </a:rPr>
              <a:t>Na</a:t>
            </a:r>
            <a:r>
              <a:rPr lang="en-US" altLang="en-US" sz="2700" baseline="-25000" dirty="0">
                <a:solidFill>
                  <a:schemeClr val="accent1">
                    <a:lumMod val="50000"/>
                  </a:schemeClr>
                </a:solidFill>
              </a:rPr>
              <a:t>2</a:t>
            </a:r>
            <a:r>
              <a:rPr lang="en-US" altLang="en-US" sz="2700" dirty="0">
                <a:solidFill>
                  <a:schemeClr val="accent1">
                    <a:lumMod val="50000"/>
                  </a:schemeClr>
                </a:solidFill>
              </a:rPr>
              <a:t>CO</a:t>
            </a:r>
            <a:r>
              <a:rPr lang="en-US" altLang="en-US" sz="2700" baseline="-25000" dirty="0">
                <a:solidFill>
                  <a:schemeClr val="accent1">
                    <a:lumMod val="50000"/>
                  </a:schemeClr>
                </a:solidFill>
              </a:rPr>
              <a:t>3</a:t>
            </a:r>
            <a:r>
              <a:rPr lang="en-US" altLang="en-US" sz="2700" dirty="0">
                <a:solidFill>
                  <a:schemeClr val="accent1">
                    <a:lumMod val="50000"/>
                  </a:schemeClr>
                </a:solidFill>
              </a:rPr>
              <a:t>(</a:t>
            </a:r>
            <a:r>
              <a:rPr lang="en-US" altLang="en-US" sz="2700" i="1" dirty="0">
                <a:solidFill>
                  <a:schemeClr val="accent1">
                    <a:lumMod val="50000"/>
                  </a:schemeClr>
                </a:solidFill>
              </a:rPr>
              <a:t>s</a:t>
            </a:r>
            <a:r>
              <a:rPr lang="en-US" altLang="en-US" sz="2700" dirty="0">
                <a:solidFill>
                  <a:schemeClr val="accent1">
                    <a:lumMod val="50000"/>
                  </a:schemeClr>
                </a:solidFill>
              </a:rPr>
              <a:t>) + H</a:t>
            </a:r>
            <a:r>
              <a:rPr lang="en-US" altLang="en-US" sz="2700" baseline="-25000" dirty="0">
                <a:solidFill>
                  <a:schemeClr val="accent1">
                    <a:lumMod val="50000"/>
                  </a:schemeClr>
                </a:solidFill>
              </a:rPr>
              <a:t>2</a:t>
            </a:r>
            <a:r>
              <a:rPr lang="en-US" altLang="en-US" sz="2700" dirty="0">
                <a:solidFill>
                  <a:schemeClr val="accent1">
                    <a:lumMod val="50000"/>
                  </a:schemeClr>
                </a:solidFill>
              </a:rPr>
              <a:t>O(</a:t>
            </a:r>
            <a:r>
              <a:rPr lang="en-US" altLang="en-US" sz="2700" i="1" dirty="0">
                <a:solidFill>
                  <a:schemeClr val="accent1">
                    <a:lumMod val="50000"/>
                  </a:schemeClr>
                </a:solidFill>
              </a:rPr>
              <a:t>l</a:t>
            </a:r>
            <a:r>
              <a:rPr lang="en-US" altLang="en-US" sz="2700" dirty="0">
                <a:solidFill>
                  <a:schemeClr val="accent1">
                    <a:lumMod val="50000"/>
                  </a:schemeClr>
                </a:solidFill>
              </a:rPr>
              <a:t>) + CO</a:t>
            </a:r>
            <a:r>
              <a:rPr lang="en-US" altLang="en-US" sz="2700" baseline="-25000" dirty="0">
                <a:solidFill>
                  <a:schemeClr val="accent1">
                    <a:lumMod val="50000"/>
                  </a:schemeClr>
                </a:solidFill>
              </a:rPr>
              <a:t>2</a:t>
            </a:r>
            <a:r>
              <a:rPr lang="en-US" altLang="en-US" sz="2700" dirty="0">
                <a:solidFill>
                  <a:schemeClr val="accent1">
                    <a:lumMod val="50000"/>
                  </a:schemeClr>
                </a:solidFill>
              </a:rPr>
              <a:t>(</a:t>
            </a:r>
            <a:r>
              <a:rPr lang="en-US" altLang="en-US" sz="2700" i="1" dirty="0">
                <a:solidFill>
                  <a:schemeClr val="accent1">
                    <a:lumMod val="50000"/>
                  </a:schemeClr>
                </a:solidFill>
              </a:rPr>
              <a:t>g</a:t>
            </a:r>
            <a:r>
              <a:rPr lang="en-US" altLang="en-US" sz="2700" dirty="0">
                <a:solidFill>
                  <a:schemeClr val="accent1">
                    <a:lumMod val="50000"/>
                  </a:schemeClr>
                </a:solidFill>
              </a:rPr>
              <a:t>)</a:t>
            </a:r>
          </a:p>
        </p:txBody>
      </p:sp>
    </p:spTree>
    <p:extLst>
      <p:ext uri="{BB962C8B-B14F-4D97-AF65-F5344CB8AC3E}">
        <p14:creationId xmlns:p14="http://schemas.microsoft.com/office/powerpoint/2010/main" val="271845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0"/>
            <a:ext cx="9144000" cy="1377950"/>
          </a:xfrm>
        </p:spPr>
        <p:txBody>
          <a:bodyPr/>
          <a:lstStyle/>
          <a:p>
            <a:pPr marL="0" indent="0" eaLnBrk="1" hangingPunct="1"/>
            <a:r>
              <a:rPr lang="en-US" altLang="en-US" dirty="0"/>
              <a:t>What Heat flow is involved in the Reactions? </a:t>
            </a:r>
          </a:p>
        </p:txBody>
      </p:sp>
      <p:sp>
        <p:nvSpPr>
          <p:cNvPr id="73731" name="Text Placeholder 12"/>
          <p:cNvSpPr>
            <a:spLocks noGrp="1"/>
          </p:cNvSpPr>
          <p:nvPr>
            <p:ph type="body" sz="quarter" idx="12"/>
          </p:nvPr>
        </p:nvSpPr>
        <p:spPr>
          <a:xfrm>
            <a:off x="322263" y="1376363"/>
            <a:ext cx="8512175" cy="755650"/>
          </a:xfrm>
        </p:spPr>
        <p:txBody>
          <a:bodyPr/>
          <a:lstStyle/>
          <a:p>
            <a:pPr eaLnBrk="1" hangingPunct="1"/>
            <a:r>
              <a:rPr lang="en-US" altLang="en-US" dirty="0">
                <a:solidFill>
                  <a:srgbClr val="7030A0"/>
                </a:solidFill>
              </a:rPr>
              <a:t>Label “reactants”, “products”, and “Heat of Reaction”.</a:t>
            </a:r>
          </a:p>
          <a:p>
            <a:pPr eaLnBrk="1" hangingPunct="1"/>
            <a:endParaRPr lang="en-US" altLang="en-US" dirty="0"/>
          </a:p>
        </p:txBody>
      </p:sp>
      <p:sp>
        <p:nvSpPr>
          <p:cNvPr id="73732" name="Text Placeholder 13"/>
          <p:cNvSpPr>
            <a:spLocks noGrp="1"/>
          </p:cNvSpPr>
          <p:nvPr>
            <p:ph type="body" sz="quarter" idx="13"/>
          </p:nvPr>
        </p:nvSpPr>
        <p:spPr>
          <a:xfrm>
            <a:off x="322263" y="2132013"/>
            <a:ext cx="3927475" cy="4368800"/>
          </a:xfrm>
        </p:spPr>
        <p:txBody>
          <a:bodyPr/>
          <a:lstStyle/>
          <a:p>
            <a:pPr lvl="1" algn="ctr" eaLnBrk="1" hangingPunct="1">
              <a:buFont typeface="Wingdings" panose="05000000000000000000" pitchFamily="2" charset="2"/>
              <a:buNone/>
            </a:pPr>
            <a:r>
              <a:rPr lang="en-US" altLang="en-US" sz="2100" dirty="0"/>
              <a:t>2H</a:t>
            </a:r>
            <a:r>
              <a:rPr lang="en-US" altLang="en-US" sz="2100" baseline="-25000" dirty="0"/>
              <a:t>2</a:t>
            </a:r>
            <a:r>
              <a:rPr lang="en-US" altLang="en-US" sz="2100" dirty="0"/>
              <a:t>O + 572 kJ </a:t>
            </a:r>
            <a:r>
              <a:rPr lang="en-US" altLang="en-US" sz="2100" dirty="0">
                <a:sym typeface="Wingdings" panose="05000000000000000000" pitchFamily="2" charset="2"/>
              </a:rPr>
              <a:t> 2H</a:t>
            </a:r>
            <a:r>
              <a:rPr lang="en-US" altLang="en-US" sz="2100" baseline="-25000" dirty="0">
                <a:sym typeface="Wingdings" panose="05000000000000000000" pitchFamily="2" charset="2"/>
              </a:rPr>
              <a:t>2</a:t>
            </a:r>
            <a:r>
              <a:rPr lang="en-US" altLang="en-US" sz="2100" dirty="0">
                <a:sym typeface="Wingdings" panose="05000000000000000000" pitchFamily="2" charset="2"/>
              </a:rPr>
              <a:t> + O</a:t>
            </a:r>
            <a:r>
              <a:rPr lang="en-US" altLang="en-US" sz="2100" baseline="-25000" dirty="0">
                <a:sym typeface="Wingdings" panose="05000000000000000000" pitchFamily="2" charset="2"/>
              </a:rPr>
              <a:t>2</a:t>
            </a:r>
            <a:r>
              <a:rPr lang="en-US" altLang="en-US" sz="2100" dirty="0"/>
              <a:t> </a:t>
            </a:r>
          </a:p>
          <a:p>
            <a:pPr lvl="1" algn="ctr" eaLnBrk="1" hangingPunct="1">
              <a:buFont typeface="Wingdings" panose="05000000000000000000" pitchFamily="2" charset="2"/>
              <a:buNone/>
            </a:pPr>
            <a:endParaRPr lang="en-US" altLang="en-US" dirty="0"/>
          </a:p>
          <a:p>
            <a:pPr lvl="1" eaLnBrk="1" hangingPunct="1">
              <a:buFont typeface="Wingdings" panose="05000000000000000000" pitchFamily="2" charset="2"/>
              <a:buNone/>
            </a:pPr>
            <a:endParaRPr lang="en-US" altLang="en-US" dirty="0"/>
          </a:p>
          <a:p>
            <a:pPr lvl="1" eaLnBrk="1" hangingPunct="1">
              <a:buFont typeface="Wingdings" panose="05000000000000000000" pitchFamily="2" charset="2"/>
              <a:buNone/>
            </a:pPr>
            <a:endParaRPr lang="en-US" altLang="en-US" dirty="0"/>
          </a:p>
          <a:p>
            <a:pPr lvl="1" eaLnBrk="1" hangingPunct="1">
              <a:buFont typeface="Wingdings" panose="05000000000000000000" pitchFamily="2" charset="2"/>
              <a:buNone/>
            </a:pPr>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buFont typeface="Wingdings" panose="05000000000000000000" pitchFamily="2" charset="2"/>
              <a:buNone/>
            </a:pPr>
            <a:endParaRPr lang="en-US" altLang="en-US" dirty="0"/>
          </a:p>
          <a:p>
            <a:pPr lvl="1" eaLnBrk="1" hangingPunct="1">
              <a:buFont typeface="Wingdings" panose="05000000000000000000" pitchFamily="2" charset="2"/>
              <a:buNone/>
            </a:pPr>
            <a:r>
              <a:rPr lang="en-US" altLang="en-US" dirty="0"/>
              <a:t>	O exothermic      </a:t>
            </a:r>
          </a:p>
          <a:p>
            <a:pPr lvl="1" eaLnBrk="1" hangingPunct="1">
              <a:buFont typeface="Wingdings" panose="05000000000000000000" pitchFamily="2" charset="2"/>
              <a:buNone/>
            </a:pPr>
            <a:r>
              <a:rPr lang="en-US" altLang="en-US" dirty="0"/>
              <a:t>	O endothermic</a:t>
            </a:r>
          </a:p>
          <a:p>
            <a:pPr lvl="1" eaLnBrk="1" hangingPunct="1">
              <a:buFont typeface="Wingdings" panose="05000000000000000000" pitchFamily="2" charset="2"/>
              <a:buNone/>
            </a:pPr>
            <a:endParaRPr lang="en-US" altLang="en-US" sz="1900" dirty="0"/>
          </a:p>
        </p:txBody>
      </p:sp>
      <p:graphicFrame>
        <p:nvGraphicFramePr>
          <p:cNvPr id="73735" name="Object 15"/>
          <p:cNvGraphicFramePr>
            <a:graphicFrameLocks noChangeAspect="1"/>
          </p:cNvGraphicFramePr>
          <p:nvPr/>
        </p:nvGraphicFramePr>
        <p:xfrm>
          <a:off x="322263" y="2792413"/>
          <a:ext cx="3460750" cy="2970212"/>
        </p:xfrm>
        <a:graphic>
          <a:graphicData uri="http://schemas.openxmlformats.org/presentationml/2006/ole">
            <mc:AlternateContent xmlns:mc="http://schemas.openxmlformats.org/markup-compatibility/2006">
              <mc:Choice xmlns:v="urn:schemas-microsoft-com:vml" Requires="v">
                <p:oleObj name="Document" r:id="rId3" imgW="5999552" imgH="3864515" progId="Word.Document.12">
                  <p:embed/>
                </p:oleObj>
              </mc:Choice>
              <mc:Fallback>
                <p:oleObj name="Document" r:id="rId3" imgW="5999552" imgH="3864515" progId="Word.Document.12">
                  <p:embed/>
                  <p:pic>
                    <p:nvPicPr>
                      <p:cNvPr id="73735"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2792413"/>
                        <a:ext cx="3460750"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3736" name="Picture 9" descr="quick_check-01.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990600"/>
            <a:ext cx="1143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378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0"/>
            <a:ext cx="9144000" cy="1377950"/>
          </a:xfrm>
        </p:spPr>
        <p:txBody>
          <a:bodyPr/>
          <a:lstStyle/>
          <a:p>
            <a:pPr marL="0" indent="0" eaLnBrk="1" hangingPunct="1"/>
            <a:r>
              <a:rPr lang="en-US" altLang="en-US" dirty="0"/>
              <a:t>What Heat flow is involved in the Reactions? </a:t>
            </a:r>
          </a:p>
        </p:txBody>
      </p:sp>
      <p:sp>
        <p:nvSpPr>
          <p:cNvPr id="75779" name="Text Placeholder 12"/>
          <p:cNvSpPr>
            <a:spLocks noGrp="1"/>
          </p:cNvSpPr>
          <p:nvPr>
            <p:ph type="body" sz="quarter" idx="12"/>
          </p:nvPr>
        </p:nvSpPr>
        <p:spPr>
          <a:xfrm>
            <a:off x="322263" y="1219200"/>
            <a:ext cx="8512175" cy="755650"/>
          </a:xfrm>
        </p:spPr>
        <p:txBody>
          <a:bodyPr/>
          <a:lstStyle/>
          <a:p>
            <a:pPr eaLnBrk="1" hangingPunct="1"/>
            <a:r>
              <a:rPr lang="en-US" altLang="en-US" dirty="0">
                <a:solidFill>
                  <a:srgbClr val="7030A0"/>
                </a:solidFill>
              </a:rPr>
              <a:t>Label “reactants”, “products”, and “Heat of Reaction”.</a:t>
            </a:r>
          </a:p>
          <a:p>
            <a:pPr eaLnBrk="1" hangingPunct="1"/>
            <a:endParaRPr lang="en-US" altLang="en-US" dirty="0"/>
          </a:p>
        </p:txBody>
      </p:sp>
      <p:sp>
        <p:nvSpPr>
          <p:cNvPr id="75780" name="Text Placeholder 13"/>
          <p:cNvSpPr>
            <a:spLocks noGrp="1"/>
          </p:cNvSpPr>
          <p:nvPr>
            <p:ph type="body" sz="quarter" idx="13"/>
          </p:nvPr>
        </p:nvSpPr>
        <p:spPr>
          <a:xfrm>
            <a:off x="322263" y="1981200"/>
            <a:ext cx="3927475" cy="4572000"/>
          </a:xfrm>
        </p:spPr>
        <p:txBody>
          <a:bodyPr/>
          <a:lstStyle/>
          <a:p>
            <a:pPr lvl="1" algn="ctr" eaLnBrk="1" hangingPunct="1">
              <a:buFont typeface="Wingdings" panose="05000000000000000000" pitchFamily="2" charset="2"/>
              <a:buNone/>
            </a:pPr>
            <a:r>
              <a:rPr lang="en-US" altLang="en-US" sz="3200" b="1" dirty="0">
                <a:solidFill>
                  <a:srgbClr val="00B0F0"/>
                </a:solidFill>
                <a:effectLst>
                  <a:outerShdw blurRad="38100" dist="38100" dir="2700000" algn="tl">
                    <a:srgbClr val="000000">
                      <a:alpha val="43137"/>
                    </a:srgbClr>
                  </a:outerShdw>
                </a:effectLst>
              </a:rPr>
              <a:t>2</a:t>
            </a:r>
            <a:r>
              <a:rPr lang="en-US" altLang="en-US" sz="2100" dirty="0"/>
              <a:t>H</a:t>
            </a:r>
            <a:r>
              <a:rPr lang="en-US" altLang="en-US" sz="2100" baseline="-25000" dirty="0"/>
              <a:t>2</a:t>
            </a:r>
            <a:r>
              <a:rPr lang="en-US" altLang="en-US" sz="2100" dirty="0"/>
              <a:t>O + 572 kJ </a:t>
            </a:r>
            <a:r>
              <a:rPr lang="en-US" altLang="en-US" sz="2100" dirty="0">
                <a:sym typeface="Wingdings" panose="05000000000000000000" pitchFamily="2" charset="2"/>
              </a:rPr>
              <a:t> 2H</a:t>
            </a:r>
            <a:r>
              <a:rPr lang="en-US" altLang="en-US" sz="2100" baseline="-25000" dirty="0">
                <a:sym typeface="Wingdings" panose="05000000000000000000" pitchFamily="2" charset="2"/>
              </a:rPr>
              <a:t>2</a:t>
            </a:r>
            <a:r>
              <a:rPr lang="en-US" altLang="en-US" sz="2100" dirty="0">
                <a:sym typeface="Wingdings" panose="05000000000000000000" pitchFamily="2" charset="2"/>
              </a:rPr>
              <a:t> + O</a:t>
            </a:r>
            <a:r>
              <a:rPr lang="en-US" altLang="en-US" sz="2100" baseline="-25000" dirty="0">
                <a:sym typeface="Wingdings" panose="05000000000000000000" pitchFamily="2" charset="2"/>
              </a:rPr>
              <a:t>2</a:t>
            </a:r>
            <a:r>
              <a:rPr lang="en-US" altLang="en-US" sz="2100" dirty="0"/>
              <a:t> </a:t>
            </a:r>
          </a:p>
          <a:p>
            <a:pPr lvl="1" algn="ctr" eaLnBrk="1" hangingPunct="1">
              <a:buFont typeface="Wingdings" panose="05000000000000000000" pitchFamily="2" charset="2"/>
              <a:buNone/>
            </a:pPr>
            <a:endParaRPr lang="en-US" altLang="en-US" dirty="0"/>
          </a:p>
          <a:p>
            <a:pPr lvl="1" eaLnBrk="1" hangingPunct="1">
              <a:buFont typeface="Wingdings" panose="05000000000000000000" pitchFamily="2" charset="2"/>
              <a:buNone/>
            </a:pPr>
            <a:endParaRPr lang="en-US" altLang="en-US" dirty="0"/>
          </a:p>
          <a:p>
            <a:pPr lvl="1" eaLnBrk="1" hangingPunct="1">
              <a:buFont typeface="Wingdings" panose="05000000000000000000" pitchFamily="2" charset="2"/>
              <a:buNone/>
            </a:pPr>
            <a:endParaRPr lang="en-US" altLang="en-US" dirty="0"/>
          </a:p>
          <a:p>
            <a:pPr lvl="1" eaLnBrk="1" hangingPunct="1">
              <a:buFont typeface="Wingdings" panose="05000000000000000000" pitchFamily="2" charset="2"/>
              <a:buNone/>
            </a:pPr>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buFont typeface="Wingdings" panose="05000000000000000000" pitchFamily="2" charset="2"/>
              <a:buNone/>
            </a:pPr>
            <a:endParaRPr lang="en-US" altLang="en-US" dirty="0"/>
          </a:p>
          <a:p>
            <a:pPr lvl="1" eaLnBrk="1" hangingPunct="1">
              <a:buFont typeface="Wingdings" panose="05000000000000000000" pitchFamily="2" charset="2"/>
              <a:buNone/>
            </a:pPr>
            <a:r>
              <a:rPr lang="en-US" altLang="en-US" dirty="0"/>
              <a:t>	</a:t>
            </a:r>
            <a:r>
              <a:rPr lang="en-US" altLang="en-US" sz="3200" dirty="0">
                <a:solidFill>
                  <a:srgbClr val="7030A0"/>
                </a:solidFill>
              </a:rPr>
              <a:t>endothermic</a:t>
            </a:r>
          </a:p>
          <a:p>
            <a:pPr lvl="1" eaLnBrk="1" hangingPunct="1">
              <a:buFont typeface="Wingdings" panose="05000000000000000000" pitchFamily="2" charset="2"/>
              <a:buNone/>
            </a:pPr>
            <a:endParaRPr lang="en-US" altLang="en-US" sz="1900" dirty="0"/>
          </a:p>
        </p:txBody>
      </p:sp>
      <p:graphicFrame>
        <p:nvGraphicFramePr>
          <p:cNvPr id="75783" name="Object 15"/>
          <p:cNvGraphicFramePr>
            <a:graphicFrameLocks noChangeAspect="1"/>
          </p:cNvGraphicFramePr>
          <p:nvPr/>
        </p:nvGraphicFramePr>
        <p:xfrm>
          <a:off x="322263" y="2792413"/>
          <a:ext cx="3460750" cy="2970212"/>
        </p:xfrm>
        <a:graphic>
          <a:graphicData uri="http://schemas.openxmlformats.org/presentationml/2006/ole">
            <mc:AlternateContent xmlns:mc="http://schemas.openxmlformats.org/markup-compatibility/2006">
              <mc:Choice xmlns:v="urn:schemas-microsoft-com:vml" Requires="v">
                <p:oleObj name="Document" r:id="rId3" imgW="5999552" imgH="3864515" progId="Word.Document.12">
                  <p:embed/>
                </p:oleObj>
              </mc:Choice>
              <mc:Fallback>
                <p:oleObj name="Document" r:id="rId3" imgW="5999552" imgH="3864515" progId="Word.Document.12">
                  <p:embed/>
                  <p:pic>
                    <p:nvPicPr>
                      <p:cNvPr id="75783"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2792413"/>
                        <a:ext cx="3460750"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84" name="TextBox 2"/>
          <p:cNvSpPr txBox="1">
            <a:spLocks noChangeArrowheads="1"/>
          </p:cNvSpPr>
          <p:nvPr/>
        </p:nvSpPr>
        <p:spPr bwMode="auto">
          <a:xfrm>
            <a:off x="914400" y="4876800"/>
            <a:ext cx="1219200"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lnSpc>
                <a:spcPct val="113000"/>
              </a:lnSpc>
              <a:spcBef>
                <a:spcPts val="950"/>
              </a:spcBef>
              <a:buClr>
                <a:srgbClr val="2877C4"/>
              </a:buClr>
              <a:buFont typeface="Arial Unicode MS" panose="020B0604020202020204" pitchFamily="34" charset="-128"/>
              <a:defRPr sz="1700">
                <a:solidFill>
                  <a:srgbClr val="000000"/>
                </a:solidFill>
                <a:latin typeface="Arial" panose="020B0604020202020204" pitchFamily="34" charset="0"/>
              </a:defRPr>
            </a:lvl1pPr>
            <a:lvl2pPr marL="742950" indent="-28575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reactant</a:t>
            </a:r>
          </a:p>
        </p:txBody>
      </p:sp>
      <p:sp>
        <p:nvSpPr>
          <p:cNvPr id="13" name="TextBox 12"/>
          <p:cNvSpPr txBox="1"/>
          <p:nvPr/>
        </p:nvSpPr>
        <p:spPr>
          <a:xfrm>
            <a:off x="2971800" y="2590800"/>
            <a:ext cx="1219200" cy="368300"/>
          </a:xfrm>
          <a:prstGeom prst="rect">
            <a:avLst/>
          </a:prstGeom>
          <a:solidFill>
            <a:schemeClr val="tx2">
              <a:lumMod val="60000"/>
              <a:lumOff val="40000"/>
            </a:schemeClr>
          </a:solidFill>
        </p:spPr>
        <p:txBody>
          <a:bodyPr lIns="90746" tIns="45373" rIns="90746" bIns="45373">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products</a:t>
            </a:r>
          </a:p>
        </p:txBody>
      </p:sp>
      <p:sp>
        <p:nvSpPr>
          <p:cNvPr id="75788" name="Up-Down Arrow 6"/>
          <p:cNvSpPr>
            <a:spLocks noChangeArrowheads="1"/>
          </p:cNvSpPr>
          <p:nvPr/>
        </p:nvSpPr>
        <p:spPr bwMode="auto">
          <a:xfrm>
            <a:off x="3200400" y="3200400"/>
            <a:ext cx="152400" cy="1512888"/>
          </a:xfrm>
          <a:prstGeom prst="upDownArrow">
            <a:avLst>
              <a:gd name="adj1" fmla="val 50000"/>
              <a:gd name="adj2" fmla="val 50003"/>
            </a:avLst>
          </a:prstGeom>
          <a:solidFill>
            <a:srgbClr val="FFFF00"/>
          </a:solidFill>
          <a:ln w="9525" algn="ctr">
            <a:solidFill>
              <a:schemeClr val="tx1"/>
            </a:solidFill>
            <a:round/>
            <a:headEnd/>
            <a:tailEnd/>
          </a:ln>
        </p:spPr>
        <p:txBody>
          <a:bodyPr lIns="272241" tIns="45373" rIns="272241" bIns="45373"/>
          <a:lstStyle>
            <a:lvl1pPr defTabSz="906463">
              <a:lnSpc>
                <a:spcPct val="113000"/>
              </a:lnSpc>
              <a:spcBef>
                <a:spcPts val="950"/>
              </a:spcBef>
              <a:buClr>
                <a:srgbClr val="2877C4"/>
              </a:buClr>
              <a:buFont typeface="Arial Unicode MS" panose="020B0604020202020204" pitchFamily="34" charset="-128"/>
              <a:defRPr sz="1700">
                <a:solidFill>
                  <a:srgbClr val="000000"/>
                </a:solidFill>
                <a:latin typeface="Arial" panose="020B0604020202020204" pitchFamily="34" charset="0"/>
              </a:defRPr>
            </a:lvl1pPr>
            <a:lvl2pPr marL="742950" indent="-285750" defTabSz="906463">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defTabSz="906463">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defTabSz="906463">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906463">
              <a:lnSpc>
                <a:spcPct val="115000"/>
              </a:lnSpc>
              <a:spcBef>
                <a:spcPct val="20000"/>
              </a:spcBef>
              <a:buChar char="»"/>
              <a:defRPr sz="2100">
                <a:solidFill>
                  <a:srgbClr val="000000"/>
                </a:solidFill>
                <a:latin typeface="Arial" panose="020B0604020202020204" pitchFamily="34" charset="0"/>
              </a:defRPr>
            </a:lvl5pPr>
            <a:lvl6pPr marL="2514600" indent="-228600" defTabSz="90646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90646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90646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90646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marR="0" lvl="0" indent="0" algn="l" defTabSz="906463" rtl="0" eaLnBrk="1" fontAlgn="base" latinLnBrk="0" hangingPunct="1">
              <a:lnSpc>
                <a:spcPct val="115000"/>
              </a:lnSpc>
              <a:spcBef>
                <a:spcPct val="20000"/>
              </a:spcBef>
              <a:spcAft>
                <a:spcPct val="0"/>
              </a:spcAft>
              <a:buClr>
                <a:srgbClr val="2877C4"/>
              </a:buClr>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75789" name="Straight Connector 8"/>
          <p:cNvCxnSpPr>
            <a:cxnSpLocks noChangeShapeType="1"/>
          </p:cNvCxnSpPr>
          <p:nvPr/>
        </p:nvCxnSpPr>
        <p:spPr bwMode="auto">
          <a:xfrm>
            <a:off x="1524000" y="4713288"/>
            <a:ext cx="220980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792" name="TextBox 21"/>
          <p:cNvSpPr txBox="1">
            <a:spLocks noChangeArrowheads="1"/>
          </p:cNvSpPr>
          <p:nvPr/>
        </p:nvSpPr>
        <p:spPr bwMode="auto">
          <a:xfrm>
            <a:off x="3429000" y="3771900"/>
            <a:ext cx="7620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lnSpc>
                <a:spcPct val="113000"/>
              </a:lnSpc>
              <a:spcBef>
                <a:spcPts val="950"/>
              </a:spcBef>
              <a:buClr>
                <a:srgbClr val="2877C4"/>
              </a:buClr>
              <a:buFont typeface="Arial Unicode MS" panose="020B0604020202020204" pitchFamily="34" charset="-128"/>
              <a:defRPr sz="1700">
                <a:solidFill>
                  <a:srgbClr val="000000"/>
                </a:solidFill>
                <a:latin typeface="Arial" panose="020B0604020202020204" pitchFamily="34" charset="0"/>
              </a:defRPr>
            </a:lvl1pPr>
            <a:lvl2pPr marL="742950" indent="-28575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+∆H</a:t>
            </a:r>
          </a:p>
        </p:txBody>
      </p:sp>
      <p:pic>
        <p:nvPicPr>
          <p:cNvPr id="75794" name="Picture 23" descr="quick_check-01.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990600"/>
            <a:ext cx="1143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41">
            <a:extLst>
              <a:ext uri="{FF2B5EF4-FFF2-40B4-BE49-F238E27FC236}">
                <a16:creationId xmlns:a16="http://schemas.microsoft.com/office/drawing/2014/main" id="{9FEBE8BC-00CD-4405-8588-00608C20FEA6}"/>
              </a:ext>
            </a:extLst>
          </p:cNvPr>
          <p:cNvSpPr txBox="1">
            <a:spLocks noChangeArrowheads="1"/>
          </p:cNvSpPr>
          <p:nvPr/>
        </p:nvSpPr>
        <p:spPr bwMode="auto">
          <a:xfrm>
            <a:off x="4642827" y="3477300"/>
            <a:ext cx="3346450" cy="800219"/>
          </a:xfrm>
          <a:prstGeom prst="rect">
            <a:avLst/>
          </a:prstGeom>
          <a:solidFill>
            <a:srgbClr val="FFC000"/>
          </a:solidFill>
          <a:ln>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∆H = +572 kJ / 2 mol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mn-cs"/>
              </a:rPr>
              <a:t>∆H = +286 kJ/mol</a:t>
            </a:r>
          </a:p>
        </p:txBody>
      </p:sp>
    </p:spTree>
    <p:extLst>
      <p:ext uri="{BB962C8B-B14F-4D97-AF65-F5344CB8AC3E}">
        <p14:creationId xmlns:p14="http://schemas.microsoft.com/office/powerpoint/2010/main" val="207094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84"/>
                                        </p:tgtEl>
                                        <p:attrNameLst>
                                          <p:attrName>style.visibility</p:attrName>
                                        </p:attrNameLst>
                                      </p:cBhvr>
                                      <p:to>
                                        <p:strVal val="visible"/>
                                      </p:to>
                                    </p:set>
                                    <p:animEffect transition="in" filter="fade">
                                      <p:cBhvr>
                                        <p:cTn id="7" dur="500"/>
                                        <p:tgtEl>
                                          <p:spTgt spid="757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788"/>
                                        </p:tgtEl>
                                        <p:attrNameLst>
                                          <p:attrName>style.visibility</p:attrName>
                                        </p:attrNameLst>
                                      </p:cBhvr>
                                      <p:to>
                                        <p:strVal val="visible"/>
                                      </p:to>
                                    </p:set>
                                    <p:animEffect transition="in" filter="fade">
                                      <p:cBhvr>
                                        <p:cTn id="17" dur="500"/>
                                        <p:tgtEl>
                                          <p:spTgt spid="7578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5792"/>
                                        </p:tgtEl>
                                        <p:attrNameLst>
                                          <p:attrName>style.visibility</p:attrName>
                                        </p:attrNameLst>
                                      </p:cBhvr>
                                      <p:to>
                                        <p:strVal val="visible"/>
                                      </p:to>
                                    </p:set>
                                    <p:animEffect transition="in" filter="fade">
                                      <p:cBhvr>
                                        <p:cTn id="20" dur="500"/>
                                        <p:tgtEl>
                                          <p:spTgt spid="7579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4" grpId="0" animBg="1"/>
      <p:bldP spid="13" grpId="0" animBg="1"/>
      <p:bldP spid="75788" grpId="0" animBg="1"/>
      <p:bldP spid="75792"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0"/>
            <a:ext cx="9144000" cy="1377950"/>
          </a:xfrm>
        </p:spPr>
        <p:txBody>
          <a:bodyPr/>
          <a:lstStyle/>
          <a:p>
            <a:pPr marL="0" indent="0" eaLnBrk="1" hangingPunct="1"/>
            <a:r>
              <a:rPr lang="en-US" altLang="en-US" dirty="0"/>
              <a:t>What Heat flow is involved in the Reactions? </a:t>
            </a:r>
          </a:p>
        </p:txBody>
      </p:sp>
      <p:sp>
        <p:nvSpPr>
          <p:cNvPr id="73731" name="Text Placeholder 12"/>
          <p:cNvSpPr>
            <a:spLocks noGrp="1"/>
          </p:cNvSpPr>
          <p:nvPr>
            <p:ph type="body" sz="quarter" idx="12"/>
          </p:nvPr>
        </p:nvSpPr>
        <p:spPr>
          <a:xfrm>
            <a:off x="322263" y="1376363"/>
            <a:ext cx="8512175" cy="755650"/>
          </a:xfrm>
        </p:spPr>
        <p:txBody>
          <a:bodyPr/>
          <a:lstStyle/>
          <a:p>
            <a:pPr eaLnBrk="1" hangingPunct="1"/>
            <a:r>
              <a:rPr lang="en-US" altLang="en-US" dirty="0">
                <a:solidFill>
                  <a:srgbClr val="7030A0"/>
                </a:solidFill>
              </a:rPr>
              <a:t>Label “reactants”, “products”, and “Heat of Reaction”.</a:t>
            </a:r>
          </a:p>
          <a:p>
            <a:pPr eaLnBrk="1" hangingPunct="1"/>
            <a:endParaRPr lang="en-US" altLang="en-US" dirty="0"/>
          </a:p>
        </p:txBody>
      </p:sp>
      <p:sp>
        <p:nvSpPr>
          <p:cNvPr id="6" name="Content Placeholder 5"/>
          <p:cNvSpPr>
            <a:spLocks noGrp="1"/>
          </p:cNvSpPr>
          <p:nvPr>
            <p:ph sz="quarter" idx="14"/>
          </p:nvPr>
        </p:nvSpPr>
        <p:spPr>
          <a:xfrm>
            <a:off x="4495800" y="2132013"/>
            <a:ext cx="4495800" cy="4368800"/>
          </a:xfrm>
        </p:spPr>
        <p:txBody>
          <a:bodyPr/>
          <a:lstStyle/>
          <a:p>
            <a:pPr marL="476527" lvl="1" indent="-476527" algn="ctr" eaLnBrk="1" hangingPunct="1">
              <a:spcBef>
                <a:spcPts val="945"/>
              </a:spcBef>
              <a:spcAft>
                <a:spcPts val="0"/>
              </a:spcAft>
              <a:buClr>
                <a:srgbClr val="2877C4"/>
              </a:buClr>
              <a:buFont typeface="Wingdings" panose="05000000000000000000" pitchFamily="2" charset="2"/>
              <a:buNone/>
              <a:defRPr/>
            </a:pPr>
            <a:r>
              <a:rPr lang="en-US" sz="2100" dirty="0"/>
              <a:t>HCl  +  NaOH </a:t>
            </a:r>
            <a:r>
              <a:rPr lang="en-US" sz="2100" dirty="0">
                <a:sym typeface="Wingdings" pitchFamily="2" charset="2"/>
              </a:rPr>
              <a:t> NaCl + H</a:t>
            </a:r>
            <a:r>
              <a:rPr lang="en-US" sz="2100" baseline="-25000" dirty="0">
                <a:sym typeface="Wingdings" pitchFamily="2" charset="2"/>
              </a:rPr>
              <a:t>2</a:t>
            </a:r>
            <a:r>
              <a:rPr lang="en-US" sz="2100" dirty="0">
                <a:sym typeface="Wingdings" pitchFamily="2" charset="2"/>
              </a:rPr>
              <a:t>O + 58 kJ</a:t>
            </a:r>
            <a:r>
              <a:rPr lang="en-US" sz="2100" dirty="0"/>
              <a:t>  </a:t>
            </a:r>
          </a:p>
          <a:p>
            <a:pPr marL="476527" lvl="1" indent="-476527" algn="ctr"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algn="ctr" eaLnBrk="1" hangingPunct="1">
              <a:spcBef>
                <a:spcPts val="945"/>
              </a:spcBef>
              <a:spcAft>
                <a:spcPts val="0"/>
              </a:spcAft>
              <a:buClr>
                <a:srgbClr val="2877C4"/>
              </a:buClr>
              <a:buFont typeface="Wingdings" panose="05000000000000000000" pitchFamily="2" charset="2"/>
              <a:buNone/>
              <a:defRPr/>
            </a:pPr>
            <a:r>
              <a:rPr lang="en-US" dirty="0"/>
              <a:t>  </a:t>
            </a:r>
          </a:p>
          <a:p>
            <a:pPr marL="476527" lvl="1" indent="-476527"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eaLnBrk="1" hangingPunct="1">
              <a:spcBef>
                <a:spcPts val="945"/>
              </a:spcBef>
              <a:spcAft>
                <a:spcPts val="0"/>
              </a:spcAft>
              <a:buClr>
                <a:srgbClr val="2877C4"/>
              </a:buClr>
              <a:buFont typeface="Wingdings" panose="05000000000000000000" pitchFamily="2" charset="2"/>
              <a:buNone/>
              <a:defRPr/>
            </a:pPr>
            <a:r>
              <a:rPr lang="en-US" dirty="0"/>
              <a:t>   </a:t>
            </a:r>
          </a:p>
          <a:p>
            <a:pPr marL="476527" lvl="1" indent="-476527" eaLnBrk="1" hangingPunct="1">
              <a:spcBef>
                <a:spcPts val="945"/>
              </a:spcBef>
              <a:spcAft>
                <a:spcPts val="0"/>
              </a:spcAft>
              <a:buClr>
                <a:srgbClr val="2877C4"/>
              </a:buClr>
              <a:buFont typeface="Wingdings" panose="05000000000000000000" pitchFamily="2" charset="2"/>
              <a:buNone/>
              <a:defRPr/>
            </a:pPr>
            <a:r>
              <a:rPr lang="en-US" dirty="0"/>
              <a:t>O exothermic    </a:t>
            </a:r>
          </a:p>
          <a:p>
            <a:pPr marL="476527" lvl="1" indent="-476527" eaLnBrk="1" hangingPunct="1">
              <a:spcBef>
                <a:spcPts val="945"/>
              </a:spcBef>
              <a:spcAft>
                <a:spcPts val="0"/>
              </a:spcAft>
              <a:buClr>
                <a:srgbClr val="2877C4"/>
              </a:buClr>
              <a:buFont typeface="Wingdings" panose="05000000000000000000" pitchFamily="2" charset="2"/>
              <a:buNone/>
              <a:defRPr/>
            </a:pPr>
            <a:r>
              <a:rPr lang="en-US" dirty="0"/>
              <a:t>O endothermic</a:t>
            </a:r>
          </a:p>
          <a:p>
            <a:pPr marL="476527" lvl="1" indent="-476527" eaLnBrk="1" hangingPunct="1">
              <a:spcBef>
                <a:spcPts val="945"/>
              </a:spcBef>
              <a:spcAft>
                <a:spcPts val="0"/>
              </a:spcAft>
              <a:buClr>
                <a:srgbClr val="2877C4"/>
              </a:buClr>
              <a:buFont typeface="Wingdings" panose="05000000000000000000" pitchFamily="2" charset="2"/>
              <a:buNone/>
              <a:defRPr/>
            </a:pPr>
            <a:endParaRPr lang="en-US" sz="1900" dirty="0"/>
          </a:p>
          <a:p>
            <a:pPr marL="476527" indent="-476527" eaLnBrk="1" hangingPunct="1">
              <a:spcBef>
                <a:spcPts val="945"/>
              </a:spcBef>
              <a:spcAft>
                <a:spcPts val="0"/>
              </a:spcAft>
              <a:defRPr/>
            </a:pPr>
            <a:endParaRPr lang="en-US" dirty="0"/>
          </a:p>
          <a:p>
            <a:pPr eaLnBrk="1" hangingPunct="1">
              <a:spcBef>
                <a:spcPts val="945"/>
              </a:spcBef>
              <a:spcAft>
                <a:spcPts val="0"/>
              </a:spcAft>
              <a:defRPr/>
            </a:pPr>
            <a:endParaRPr lang="en-US" dirty="0"/>
          </a:p>
        </p:txBody>
      </p:sp>
      <p:graphicFrame>
        <p:nvGraphicFramePr>
          <p:cNvPr id="73734" name="Object 14"/>
          <p:cNvGraphicFramePr>
            <a:graphicFrameLocks noChangeAspect="1"/>
          </p:cNvGraphicFramePr>
          <p:nvPr/>
        </p:nvGraphicFramePr>
        <p:xfrm>
          <a:off x="4724400" y="2722563"/>
          <a:ext cx="3606800" cy="3095625"/>
        </p:xfrm>
        <a:graphic>
          <a:graphicData uri="http://schemas.openxmlformats.org/presentationml/2006/ole">
            <mc:AlternateContent xmlns:mc="http://schemas.openxmlformats.org/markup-compatibility/2006">
              <mc:Choice xmlns:v="urn:schemas-microsoft-com:vml" Requires="v">
                <p:oleObj name="Document" r:id="rId3" imgW="5999552" imgH="3864515" progId="Word.Document.12">
                  <p:embed/>
                </p:oleObj>
              </mc:Choice>
              <mc:Fallback>
                <p:oleObj name="Document" r:id="rId3" imgW="5999552" imgH="3864515" progId="Word.Document.12">
                  <p:embed/>
                  <p:pic>
                    <p:nvPicPr>
                      <p:cNvPr id="73734"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722563"/>
                        <a:ext cx="36068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3736" name="Picture 9" descr="quick_check-01.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990600"/>
            <a:ext cx="1143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803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0"/>
            <a:ext cx="9144000" cy="1377950"/>
          </a:xfrm>
        </p:spPr>
        <p:txBody>
          <a:bodyPr/>
          <a:lstStyle/>
          <a:p>
            <a:pPr marL="0" indent="0" eaLnBrk="1" hangingPunct="1"/>
            <a:r>
              <a:rPr lang="en-US" altLang="en-US" dirty="0"/>
              <a:t>What Heat flow is involved in the Reactions? </a:t>
            </a:r>
          </a:p>
        </p:txBody>
      </p:sp>
      <p:sp>
        <p:nvSpPr>
          <p:cNvPr id="75779" name="Text Placeholder 12"/>
          <p:cNvSpPr>
            <a:spLocks noGrp="1"/>
          </p:cNvSpPr>
          <p:nvPr>
            <p:ph type="body" sz="quarter" idx="12"/>
          </p:nvPr>
        </p:nvSpPr>
        <p:spPr>
          <a:xfrm>
            <a:off x="322263" y="1219200"/>
            <a:ext cx="8512175" cy="755650"/>
          </a:xfrm>
        </p:spPr>
        <p:txBody>
          <a:bodyPr/>
          <a:lstStyle/>
          <a:p>
            <a:pPr eaLnBrk="1" hangingPunct="1"/>
            <a:r>
              <a:rPr lang="en-US" altLang="en-US" dirty="0">
                <a:solidFill>
                  <a:srgbClr val="7030A0"/>
                </a:solidFill>
              </a:rPr>
              <a:t>Label “reactants”, “products”, and “Heat of Reaction”.</a:t>
            </a:r>
          </a:p>
          <a:p>
            <a:pPr eaLnBrk="1" hangingPunct="1"/>
            <a:endParaRPr lang="en-US" altLang="en-US" dirty="0"/>
          </a:p>
        </p:txBody>
      </p:sp>
      <p:sp>
        <p:nvSpPr>
          <p:cNvPr id="6" name="Content Placeholder 5"/>
          <p:cNvSpPr>
            <a:spLocks noGrp="1"/>
          </p:cNvSpPr>
          <p:nvPr>
            <p:ph sz="quarter" idx="14"/>
          </p:nvPr>
        </p:nvSpPr>
        <p:spPr>
          <a:xfrm>
            <a:off x="4745038" y="2132013"/>
            <a:ext cx="4246562" cy="4573587"/>
          </a:xfrm>
        </p:spPr>
        <p:txBody>
          <a:bodyPr/>
          <a:lstStyle/>
          <a:p>
            <a:pPr marL="476527" lvl="1" indent="-476527" algn="ctr" eaLnBrk="1" hangingPunct="1">
              <a:spcBef>
                <a:spcPts val="945"/>
              </a:spcBef>
              <a:spcAft>
                <a:spcPts val="0"/>
              </a:spcAft>
              <a:buClr>
                <a:srgbClr val="2877C4"/>
              </a:buClr>
              <a:buFont typeface="Wingdings" panose="05000000000000000000" pitchFamily="2" charset="2"/>
              <a:buNone/>
              <a:defRPr/>
            </a:pPr>
            <a:r>
              <a:rPr lang="en-US" sz="2100" dirty="0"/>
              <a:t>HCl + NaOH </a:t>
            </a:r>
            <a:r>
              <a:rPr lang="en-US" sz="2100" dirty="0">
                <a:sym typeface="Wingdings" pitchFamily="2" charset="2"/>
              </a:rPr>
              <a:t> NaCl + H</a:t>
            </a:r>
            <a:r>
              <a:rPr lang="en-US" sz="2100" baseline="-25000" dirty="0">
                <a:sym typeface="Wingdings" pitchFamily="2" charset="2"/>
              </a:rPr>
              <a:t>2</a:t>
            </a:r>
            <a:r>
              <a:rPr lang="en-US" sz="2100" dirty="0">
                <a:sym typeface="Wingdings" pitchFamily="2" charset="2"/>
              </a:rPr>
              <a:t>O + 58 kJ</a:t>
            </a:r>
            <a:r>
              <a:rPr lang="en-US" sz="2100" dirty="0"/>
              <a:t>  </a:t>
            </a:r>
          </a:p>
          <a:p>
            <a:pPr marL="476527" lvl="1" indent="-476527" algn="ctr"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algn="ctr" eaLnBrk="1" hangingPunct="1">
              <a:spcBef>
                <a:spcPts val="945"/>
              </a:spcBef>
              <a:spcAft>
                <a:spcPts val="0"/>
              </a:spcAft>
              <a:buClr>
                <a:srgbClr val="2877C4"/>
              </a:buClr>
              <a:buFont typeface="Wingdings" panose="05000000000000000000" pitchFamily="2" charset="2"/>
              <a:buNone/>
              <a:defRPr/>
            </a:pPr>
            <a:r>
              <a:rPr lang="en-US" dirty="0"/>
              <a:t>  </a:t>
            </a:r>
          </a:p>
          <a:p>
            <a:pPr marL="476527" lvl="1" indent="-476527"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eaLnBrk="1" hangingPunct="1">
              <a:spcBef>
                <a:spcPts val="945"/>
              </a:spcBef>
              <a:spcAft>
                <a:spcPts val="0"/>
              </a:spcAft>
              <a:buClr>
                <a:srgbClr val="2877C4"/>
              </a:buClr>
              <a:buFont typeface="Wingdings" panose="05000000000000000000" pitchFamily="2" charset="2"/>
              <a:buNone/>
              <a:defRPr/>
            </a:pPr>
            <a:r>
              <a:rPr lang="en-US" dirty="0"/>
              <a:t>   </a:t>
            </a:r>
          </a:p>
          <a:p>
            <a:pPr marL="476527" lvl="1" indent="-476527" eaLnBrk="1" hangingPunct="1">
              <a:spcBef>
                <a:spcPts val="945"/>
              </a:spcBef>
              <a:spcAft>
                <a:spcPts val="0"/>
              </a:spcAft>
              <a:buClr>
                <a:srgbClr val="2877C4"/>
              </a:buClr>
              <a:buFont typeface="Wingdings" panose="05000000000000000000" pitchFamily="2" charset="2"/>
              <a:buNone/>
              <a:defRPr/>
            </a:pPr>
            <a:r>
              <a:rPr lang="en-US" sz="3200" dirty="0">
                <a:solidFill>
                  <a:srgbClr val="7030A0"/>
                </a:solidFill>
              </a:rPr>
              <a:t>exothermic    </a:t>
            </a:r>
            <a:endParaRPr lang="en-US" sz="3200" dirty="0"/>
          </a:p>
          <a:p>
            <a:pPr marL="476527" indent="-476527" eaLnBrk="1" hangingPunct="1">
              <a:spcBef>
                <a:spcPts val="945"/>
              </a:spcBef>
              <a:spcAft>
                <a:spcPts val="0"/>
              </a:spcAft>
              <a:defRPr/>
            </a:pPr>
            <a:endParaRPr lang="en-US" dirty="0"/>
          </a:p>
          <a:p>
            <a:pPr eaLnBrk="1" hangingPunct="1">
              <a:spcBef>
                <a:spcPts val="945"/>
              </a:spcBef>
              <a:spcAft>
                <a:spcPts val="0"/>
              </a:spcAft>
              <a:defRPr/>
            </a:pPr>
            <a:endParaRPr lang="en-US" dirty="0"/>
          </a:p>
        </p:txBody>
      </p:sp>
      <p:graphicFrame>
        <p:nvGraphicFramePr>
          <p:cNvPr id="75782" name="Object 14"/>
          <p:cNvGraphicFramePr>
            <a:graphicFrameLocks noChangeAspect="1"/>
          </p:cNvGraphicFramePr>
          <p:nvPr>
            <p:extLst>
              <p:ext uri="{D42A27DB-BD31-4B8C-83A1-F6EECF244321}">
                <p14:modId xmlns:p14="http://schemas.microsoft.com/office/powerpoint/2010/main" val="1171136015"/>
              </p:ext>
            </p:extLst>
          </p:nvPr>
        </p:nvGraphicFramePr>
        <p:xfrm>
          <a:off x="4897438" y="2722563"/>
          <a:ext cx="3606800" cy="3068637"/>
        </p:xfrm>
        <a:graphic>
          <a:graphicData uri="http://schemas.openxmlformats.org/presentationml/2006/ole">
            <mc:AlternateContent xmlns:mc="http://schemas.openxmlformats.org/markup-compatibility/2006">
              <mc:Choice xmlns:v="urn:schemas-microsoft-com:vml" Requires="v">
                <p:oleObj name="Document" r:id="rId3" imgW="5999552" imgH="3864515" progId="Word.Document.12">
                  <p:embed/>
                </p:oleObj>
              </mc:Choice>
              <mc:Fallback>
                <p:oleObj name="Document" r:id="rId3" imgW="5999552" imgH="3864515" progId="Word.Document.12">
                  <p:embed/>
                  <p:pic>
                    <p:nvPicPr>
                      <p:cNvPr id="75782"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38" y="2722563"/>
                        <a:ext cx="3606800" cy="3068637"/>
                      </a:xfrm>
                      <a:prstGeom prst="rect">
                        <a:avLst/>
                      </a:prstGeom>
                      <a:noFill/>
                      <a:ln>
                        <a:noFill/>
                      </a:ln>
                    </p:spPr>
                  </p:pic>
                </p:oleObj>
              </mc:Fallback>
            </mc:AlternateContent>
          </a:graphicData>
        </a:graphic>
      </p:graphicFrame>
      <p:sp>
        <p:nvSpPr>
          <p:cNvPr id="75785" name="TextBox 10"/>
          <p:cNvSpPr txBox="1">
            <a:spLocks noChangeArrowheads="1"/>
          </p:cNvSpPr>
          <p:nvPr/>
        </p:nvSpPr>
        <p:spPr bwMode="auto">
          <a:xfrm>
            <a:off x="5029200" y="2590800"/>
            <a:ext cx="1219200"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lnSpc>
                <a:spcPct val="113000"/>
              </a:lnSpc>
              <a:spcBef>
                <a:spcPts val="950"/>
              </a:spcBef>
              <a:buClr>
                <a:srgbClr val="2877C4"/>
              </a:buClr>
              <a:buFont typeface="Arial Unicode MS" panose="020B0604020202020204" pitchFamily="34" charset="-128"/>
              <a:defRPr sz="1700">
                <a:solidFill>
                  <a:srgbClr val="000000"/>
                </a:solidFill>
                <a:latin typeface="Arial" panose="020B0604020202020204" pitchFamily="34" charset="0"/>
              </a:defRPr>
            </a:lvl1pPr>
            <a:lvl2pPr marL="742950" indent="-28575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reactants</a:t>
            </a:r>
          </a:p>
        </p:txBody>
      </p:sp>
      <p:sp>
        <p:nvSpPr>
          <p:cNvPr id="14" name="TextBox 13"/>
          <p:cNvSpPr txBox="1"/>
          <p:nvPr/>
        </p:nvSpPr>
        <p:spPr>
          <a:xfrm>
            <a:off x="7391400" y="4343400"/>
            <a:ext cx="1219200" cy="368300"/>
          </a:xfrm>
          <a:prstGeom prst="rect">
            <a:avLst/>
          </a:prstGeom>
          <a:solidFill>
            <a:schemeClr val="tx2">
              <a:lumMod val="60000"/>
              <a:lumOff val="40000"/>
            </a:schemeClr>
          </a:solidFill>
        </p:spPr>
        <p:txBody>
          <a:bodyPr lIns="90746" tIns="45373" rIns="90746" bIns="45373">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products</a:t>
            </a:r>
          </a:p>
        </p:txBody>
      </p:sp>
      <p:sp>
        <p:nvSpPr>
          <p:cNvPr id="75790" name="Up-Down Arrow 19"/>
          <p:cNvSpPr>
            <a:spLocks noChangeArrowheads="1"/>
          </p:cNvSpPr>
          <p:nvPr/>
        </p:nvSpPr>
        <p:spPr bwMode="auto">
          <a:xfrm>
            <a:off x="5867400" y="3295650"/>
            <a:ext cx="152400" cy="1581150"/>
          </a:xfrm>
          <a:prstGeom prst="upDownArrow">
            <a:avLst>
              <a:gd name="adj1" fmla="val 50000"/>
              <a:gd name="adj2" fmla="val 50002"/>
            </a:avLst>
          </a:prstGeom>
          <a:solidFill>
            <a:srgbClr val="FFFF00"/>
          </a:solidFill>
          <a:ln w="9525" algn="ctr">
            <a:solidFill>
              <a:schemeClr val="tx1"/>
            </a:solidFill>
            <a:round/>
            <a:headEnd/>
            <a:tailEnd/>
          </a:ln>
        </p:spPr>
        <p:txBody>
          <a:bodyPr lIns="272241" tIns="45373" rIns="272241" bIns="45373"/>
          <a:lstStyle>
            <a:lvl1pPr defTabSz="906463">
              <a:lnSpc>
                <a:spcPct val="113000"/>
              </a:lnSpc>
              <a:spcBef>
                <a:spcPts val="950"/>
              </a:spcBef>
              <a:buClr>
                <a:srgbClr val="2877C4"/>
              </a:buClr>
              <a:buFont typeface="Arial Unicode MS" panose="020B0604020202020204" pitchFamily="34" charset="-128"/>
              <a:defRPr sz="1700">
                <a:solidFill>
                  <a:srgbClr val="000000"/>
                </a:solidFill>
                <a:latin typeface="Arial" panose="020B0604020202020204" pitchFamily="34" charset="0"/>
              </a:defRPr>
            </a:lvl1pPr>
            <a:lvl2pPr marL="742950" indent="-285750" defTabSz="906463">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defTabSz="906463">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defTabSz="906463">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906463">
              <a:lnSpc>
                <a:spcPct val="115000"/>
              </a:lnSpc>
              <a:spcBef>
                <a:spcPct val="20000"/>
              </a:spcBef>
              <a:buChar char="»"/>
              <a:defRPr sz="2100">
                <a:solidFill>
                  <a:srgbClr val="000000"/>
                </a:solidFill>
                <a:latin typeface="Arial" panose="020B0604020202020204" pitchFamily="34" charset="0"/>
              </a:defRPr>
            </a:lvl5pPr>
            <a:lvl6pPr marL="2514600" indent="-228600" defTabSz="90646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90646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90646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90646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marR="0" lvl="0" indent="0" algn="l" defTabSz="906463" rtl="0" eaLnBrk="1" fontAlgn="base" latinLnBrk="0" hangingPunct="1">
              <a:lnSpc>
                <a:spcPct val="115000"/>
              </a:lnSpc>
              <a:spcBef>
                <a:spcPct val="20000"/>
              </a:spcBef>
              <a:spcAft>
                <a:spcPct val="0"/>
              </a:spcAft>
              <a:buClr>
                <a:srgbClr val="2877C4"/>
              </a:buClr>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75791" name="Straight Connector 20"/>
          <p:cNvCxnSpPr>
            <a:cxnSpLocks noChangeShapeType="1"/>
          </p:cNvCxnSpPr>
          <p:nvPr/>
        </p:nvCxnSpPr>
        <p:spPr bwMode="auto">
          <a:xfrm>
            <a:off x="5791200" y="4953000"/>
            <a:ext cx="220980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793" name="TextBox 22"/>
          <p:cNvSpPr txBox="1">
            <a:spLocks noChangeArrowheads="1"/>
          </p:cNvSpPr>
          <p:nvPr/>
        </p:nvSpPr>
        <p:spPr bwMode="auto">
          <a:xfrm>
            <a:off x="6072188" y="3902075"/>
            <a:ext cx="6096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lnSpc>
                <a:spcPct val="113000"/>
              </a:lnSpc>
              <a:spcBef>
                <a:spcPts val="950"/>
              </a:spcBef>
              <a:buClr>
                <a:srgbClr val="2877C4"/>
              </a:buClr>
              <a:buFont typeface="Arial Unicode MS" panose="020B0604020202020204" pitchFamily="34" charset="-128"/>
              <a:defRPr sz="1700">
                <a:solidFill>
                  <a:srgbClr val="000000"/>
                </a:solidFill>
                <a:latin typeface="Arial" panose="020B0604020202020204" pitchFamily="34" charset="0"/>
              </a:defRPr>
            </a:lvl1pPr>
            <a:lvl2pPr marL="742950" indent="-28575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-∆H</a:t>
            </a:r>
          </a:p>
        </p:txBody>
      </p:sp>
      <p:pic>
        <p:nvPicPr>
          <p:cNvPr id="75794" name="Picture 23" descr="quick_check-01.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990600"/>
            <a:ext cx="1143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41">
            <a:extLst>
              <a:ext uri="{FF2B5EF4-FFF2-40B4-BE49-F238E27FC236}">
                <a16:creationId xmlns:a16="http://schemas.microsoft.com/office/drawing/2014/main" id="{72BA6786-7F18-4A38-8017-055DE40C547E}"/>
              </a:ext>
            </a:extLst>
          </p:cNvPr>
          <p:cNvSpPr txBox="1">
            <a:spLocks noChangeArrowheads="1"/>
          </p:cNvSpPr>
          <p:nvPr/>
        </p:nvSpPr>
        <p:spPr bwMode="auto">
          <a:xfrm>
            <a:off x="838200" y="3758625"/>
            <a:ext cx="3206750" cy="584775"/>
          </a:xfrm>
          <a:prstGeom prst="rect">
            <a:avLst/>
          </a:prstGeom>
          <a:solidFill>
            <a:srgbClr val="FFC000"/>
          </a:solidFill>
          <a:ln>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∆H = -58 kJ/mol</a:t>
            </a:r>
          </a:p>
        </p:txBody>
      </p:sp>
    </p:spTree>
    <p:extLst>
      <p:ext uri="{BB962C8B-B14F-4D97-AF65-F5344CB8AC3E}">
        <p14:creationId xmlns:p14="http://schemas.microsoft.com/office/powerpoint/2010/main" val="225855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85"/>
                                        </p:tgtEl>
                                        <p:attrNameLst>
                                          <p:attrName>style.visibility</p:attrName>
                                        </p:attrNameLst>
                                      </p:cBhvr>
                                      <p:to>
                                        <p:strVal val="visible"/>
                                      </p:to>
                                    </p:set>
                                    <p:animEffect transition="in" filter="fade">
                                      <p:cBhvr>
                                        <p:cTn id="7" dur="500"/>
                                        <p:tgtEl>
                                          <p:spTgt spid="757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793"/>
                                        </p:tgtEl>
                                        <p:attrNameLst>
                                          <p:attrName>style.visibility</p:attrName>
                                        </p:attrNameLst>
                                      </p:cBhvr>
                                      <p:to>
                                        <p:strVal val="visible"/>
                                      </p:to>
                                    </p:set>
                                    <p:animEffect transition="in" filter="fade">
                                      <p:cBhvr>
                                        <p:cTn id="17" dur="500"/>
                                        <p:tgtEl>
                                          <p:spTgt spid="7579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5790"/>
                                        </p:tgtEl>
                                        <p:attrNameLst>
                                          <p:attrName>style.visibility</p:attrName>
                                        </p:attrNameLst>
                                      </p:cBhvr>
                                      <p:to>
                                        <p:strVal val="visible"/>
                                      </p:to>
                                    </p:set>
                                    <p:animEffect transition="in" filter="fade">
                                      <p:cBhvr>
                                        <p:cTn id="20" dur="500"/>
                                        <p:tgtEl>
                                          <p:spTgt spid="7579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5" grpId="0" animBg="1"/>
      <p:bldP spid="14" grpId="0" animBg="1"/>
      <p:bldP spid="75790" grpId="0" animBg="1"/>
      <p:bldP spid="75793"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Text Box 6"/>
          <p:cNvSpPr txBox="1">
            <a:spLocks noChangeArrowheads="1"/>
          </p:cNvSpPr>
          <p:nvPr/>
        </p:nvSpPr>
        <p:spPr bwMode="auto">
          <a:xfrm>
            <a:off x="1066800" y="173038"/>
            <a:ext cx="8018463" cy="327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50000"/>
              </a:spcBef>
              <a:buClrTx/>
              <a:buSzTx/>
              <a:buFontTx/>
              <a:buNone/>
            </a:pPr>
            <a:r>
              <a:rPr lang="en-US" altLang="en-US" sz="2300" dirty="0">
                <a:solidFill>
                  <a:srgbClr val="FFFF00"/>
                </a:solidFill>
              </a:rPr>
              <a:t>Previously, we used the decomposition reaction of bicarbonate and found that 85 KJ/mol of heat were needed. </a:t>
            </a:r>
          </a:p>
          <a:p>
            <a:pPr eaLnBrk="1" hangingPunct="1">
              <a:spcBef>
                <a:spcPct val="50000"/>
              </a:spcBef>
              <a:buClrTx/>
              <a:buSzTx/>
              <a:buFontTx/>
              <a:buNone/>
            </a:pPr>
            <a:r>
              <a:rPr lang="en-US" altLang="en-US" sz="2300" dirty="0">
                <a:solidFill>
                  <a:srgbClr val="FFFFFF"/>
                </a:solidFill>
              </a:rPr>
              <a:t>2NaHCO</a:t>
            </a:r>
            <a:r>
              <a:rPr lang="en-US" altLang="en-US" sz="2300" baseline="-25000" dirty="0">
                <a:solidFill>
                  <a:srgbClr val="FFFFFF"/>
                </a:solidFill>
              </a:rPr>
              <a:t>3</a:t>
            </a:r>
            <a:r>
              <a:rPr lang="en-US" altLang="en-US" sz="2300" dirty="0">
                <a:solidFill>
                  <a:srgbClr val="FFFFFF"/>
                </a:solidFill>
              </a:rPr>
              <a:t>(</a:t>
            </a:r>
            <a:r>
              <a:rPr lang="en-US" altLang="en-US" sz="2300" i="1" dirty="0">
                <a:solidFill>
                  <a:srgbClr val="FFFFFF"/>
                </a:solidFill>
              </a:rPr>
              <a:t>s</a:t>
            </a:r>
            <a:r>
              <a:rPr lang="en-US" altLang="en-US" sz="2300" dirty="0">
                <a:solidFill>
                  <a:srgbClr val="FFFFFF"/>
                </a:solidFill>
              </a:rPr>
              <a:t>) + </a:t>
            </a:r>
            <a:r>
              <a:rPr lang="en-US" altLang="en-US" sz="2300" dirty="0">
                <a:solidFill>
                  <a:srgbClr val="FF0000"/>
                </a:solidFill>
                <a:effectLst>
                  <a:outerShdw blurRad="38100" dist="38100" dir="2700000" algn="tl">
                    <a:srgbClr val="000000">
                      <a:alpha val="43137"/>
                    </a:srgbClr>
                  </a:outerShdw>
                </a:effectLst>
              </a:rPr>
              <a:t>85 kJ/mol </a:t>
            </a:r>
            <a:r>
              <a:rPr lang="en-US" altLang="en-US" sz="2300" dirty="0">
                <a:solidFill>
                  <a:srgbClr val="FFFFFF"/>
                </a:solidFill>
                <a:cs typeface="Arial" panose="020B0604020202020204" pitchFamily="34" charset="0"/>
              </a:rPr>
              <a:t>→ </a:t>
            </a:r>
            <a:r>
              <a:rPr lang="en-US" altLang="en-US" sz="2300" dirty="0">
                <a:solidFill>
                  <a:srgbClr val="FFFFFF"/>
                </a:solidFill>
              </a:rPr>
              <a:t>Na</a:t>
            </a:r>
            <a:r>
              <a:rPr lang="en-US" altLang="en-US" sz="2300" baseline="-25000" dirty="0">
                <a:solidFill>
                  <a:srgbClr val="FFFFFF"/>
                </a:solidFill>
              </a:rPr>
              <a:t>2</a:t>
            </a:r>
            <a:r>
              <a:rPr lang="en-US" altLang="en-US" sz="2300" dirty="0">
                <a:solidFill>
                  <a:srgbClr val="FFFFFF"/>
                </a:solidFill>
              </a:rPr>
              <a:t>CO</a:t>
            </a:r>
            <a:r>
              <a:rPr lang="en-US" altLang="en-US" sz="2300" baseline="-25000" dirty="0">
                <a:solidFill>
                  <a:srgbClr val="FFFFFF"/>
                </a:solidFill>
              </a:rPr>
              <a:t>3</a:t>
            </a:r>
            <a:r>
              <a:rPr lang="en-US" altLang="en-US" sz="2300" dirty="0">
                <a:solidFill>
                  <a:srgbClr val="FFFFFF"/>
                </a:solidFill>
              </a:rPr>
              <a:t>(</a:t>
            </a:r>
            <a:r>
              <a:rPr lang="en-US" altLang="en-US" sz="2300" i="1" dirty="0">
                <a:solidFill>
                  <a:srgbClr val="FFFFFF"/>
                </a:solidFill>
              </a:rPr>
              <a:t>s</a:t>
            </a:r>
            <a:r>
              <a:rPr lang="en-US" altLang="en-US" sz="2300" dirty="0">
                <a:solidFill>
                  <a:srgbClr val="FFFFFF"/>
                </a:solidFill>
              </a:rPr>
              <a:t>) + H</a:t>
            </a:r>
            <a:r>
              <a:rPr lang="en-US" altLang="en-US" sz="2300" baseline="-25000" dirty="0">
                <a:solidFill>
                  <a:srgbClr val="FFFFFF"/>
                </a:solidFill>
              </a:rPr>
              <a:t>2</a:t>
            </a:r>
            <a:r>
              <a:rPr lang="en-US" altLang="en-US" sz="2300" dirty="0">
                <a:solidFill>
                  <a:srgbClr val="FFFFFF"/>
                </a:solidFill>
              </a:rPr>
              <a:t>O(</a:t>
            </a:r>
            <a:r>
              <a:rPr lang="en-US" altLang="en-US" sz="2300" i="1" dirty="0">
                <a:solidFill>
                  <a:srgbClr val="FFFFFF"/>
                </a:solidFill>
              </a:rPr>
              <a:t>l</a:t>
            </a:r>
            <a:r>
              <a:rPr lang="en-US" altLang="en-US" sz="2300" dirty="0">
                <a:solidFill>
                  <a:srgbClr val="FFFFFF"/>
                </a:solidFill>
              </a:rPr>
              <a:t>) + CO</a:t>
            </a:r>
            <a:r>
              <a:rPr lang="en-US" altLang="en-US" sz="2300" baseline="-25000" dirty="0">
                <a:solidFill>
                  <a:srgbClr val="FFFFFF"/>
                </a:solidFill>
              </a:rPr>
              <a:t>2</a:t>
            </a:r>
            <a:r>
              <a:rPr lang="en-US" altLang="en-US" sz="2300" dirty="0">
                <a:solidFill>
                  <a:srgbClr val="FFFFFF"/>
                </a:solidFill>
              </a:rPr>
              <a:t>(</a:t>
            </a:r>
            <a:r>
              <a:rPr lang="en-US" altLang="en-US" sz="2300" i="1" dirty="0">
                <a:solidFill>
                  <a:srgbClr val="FFFFFF"/>
                </a:solidFill>
              </a:rPr>
              <a:t>g</a:t>
            </a:r>
            <a:r>
              <a:rPr lang="en-US" altLang="en-US" sz="2300" dirty="0">
                <a:solidFill>
                  <a:srgbClr val="FFFFFF"/>
                </a:solidFill>
              </a:rPr>
              <a:t>)</a:t>
            </a:r>
          </a:p>
          <a:p>
            <a:pPr eaLnBrk="1" hangingPunct="1">
              <a:spcBef>
                <a:spcPct val="50000"/>
              </a:spcBef>
              <a:buClrTx/>
              <a:buSzTx/>
              <a:buFontTx/>
              <a:buNone/>
            </a:pPr>
            <a:r>
              <a:rPr lang="en-US" altLang="en-US" sz="2300" dirty="0"/>
              <a:t>Calculate the amount of heat (in kJ) required to decompose 4.24 mol NaHCO</a:t>
            </a:r>
            <a:r>
              <a:rPr lang="en-US" altLang="en-US" sz="2300" baseline="-25000" dirty="0"/>
              <a:t>3</a:t>
            </a:r>
            <a:r>
              <a:rPr lang="en-US" altLang="en-US" sz="2300" dirty="0"/>
              <a:t>(</a:t>
            </a:r>
            <a:r>
              <a:rPr lang="en-US" altLang="en-US" sz="2300" i="1" dirty="0"/>
              <a:t>s</a:t>
            </a:r>
            <a:r>
              <a:rPr lang="en-US" altLang="en-US" sz="2300" dirty="0"/>
              <a:t>).</a:t>
            </a:r>
          </a:p>
          <a:p>
            <a:pPr eaLnBrk="1" hangingPunct="1">
              <a:spcBef>
                <a:spcPct val="50000"/>
              </a:spcBef>
              <a:buClrTx/>
              <a:buSzTx/>
              <a:buFontTx/>
              <a:buNone/>
            </a:pPr>
            <a:endParaRPr lang="en-US" altLang="en-US" sz="2300" dirty="0">
              <a:solidFill>
                <a:srgbClr val="FF66CC"/>
              </a:solidFill>
            </a:endParaRPr>
          </a:p>
          <a:p>
            <a:pPr eaLnBrk="1" hangingPunct="1">
              <a:spcBef>
                <a:spcPct val="50000"/>
              </a:spcBef>
              <a:buClrTx/>
              <a:buSzTx/>
              <a:buFontTx/>
              <a:buNone/>
            </a:pPr>
            <a:endParaRPr lang="en-US" altLang="en-US" sz="2300" dirty="0"/>
          </a:p>
        </p:txBody>
      </p:sp>
      <p:pic>
        <p:nvPicPr>
          <p:cNvPr id="7782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3"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16"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27952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a:xfrm>
            <a:off x="2819400" y="6248400"/>
            <a:ext cx="2667000" cy="476250"/>
          </a:xfrm>
        </p:spPr>
        <p:txBody>
          <a:bodyPr/>
          <a:lstStyle/>
          <a:p>
            <a:pPr>
              <a:defRPr/>
            </a:pPr>
            <a:r>
              <a:rPr lang="en-US" dirty="0"/>
              <a:t>Thermochemistry</a:t>
            </a:r>
          </a:p>
        </p:txBody>
      </p:sp>
      <p:sp>
        <p:nvSpPr>
          <p:cNvPr id="3" name="Slide Number Placeholder 2"/>
          <p:cNvSpPr>
            <a:spLocks noGrp="1"/>
          </p:cNvSpPr>
          <p:nvPr>
            <p:ph type="sldNum" sz="quarter" idx="11"/>
          </p:nvPr>
        </p:nvSpPr>
        <p:spPr>
          <a:xfrm>
            <a:off x="7440613" y="6365875"/>
            <a:ext cx="1676400" cy="476250"/>
          </a:xfrm>
        </p:spPr>
        <p:txBody>
          <a:bodyPr/>
          <a:lstStyle/>
          <a:p>
            <a:pPr>
              <a:defRPr/>
            </a:pPr>
            <a:fld id="{534D54E7-3774-4664-A920-269594A79189}" type="slidenum">
              <a:rPr lang="en-US" altLang="en-US"/>
              <a:pPr>
                <a:defRPr/>
              </a:pPr>
              <a:t>3</a:t>
            </a:fld>
            <a:endParaRPr lang="en-US" altLang="en-US" dirty="0"/>
          </a:p>
        </p:txBody>
      </p:sp>
      <p:pic>
        <p:nvPicPr>
          <p:cNvPr id="4" name="Picture 3">
            <a:extLst>
              <a:ext uri="{FF2B5EF4-FFF2-40B4-BE49-F238E27FC236}">
                <a16:creationId xmlns:a16="http://schemas.microsoft.com/office/drawing/2014/main" id="{62EBAD47-7F82-486E-8A06-74734197F457}"/>
              </a:ext>
            </a:extLst>
          </p:cNvPr>
          <p:cNvPicPr>
            <a:picLocks noChangeAspect="1"/>
          </p:cNvPicPr>
          <p:nvPr/>
        </p:nvPicPr>
        <p:blipFill>
          <a:blip r:embed="rId5"/>
          <a:stretch>
            <a:fillRect/>
          </a:stretch>
        </p:blipFill>
        <p:spPr>
          <a:xfrm>
            <a:off x="533400" y="1260726"/>
            <a:ext cx="7635902" cy="5098222"/>
          </a:xfrm>
          <a:prstGeom prst="rect">
            <a:avLst/>
          </a:prstGeom>
        </p:spPr>
      </p:pic>
    </p:spTree>
    <p:extLst>
      <p:ext uri="{BB962C8B-B14F-4D97-AF65-F5344CB8AC3E}">
        <p14:creationId xmlns:p14="http://schemas.microsoft.com/office/powerpoint/2010/main" val="2327312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4" name="Text Box 6"/>
          <p:cNvSpPr txBox="1">
            <a:spLocks noChangeArrowheads="1"/>
          </p:cNvSpPr>
          <p:nvPr/>
        </p:nvSpPr>
        <p:spPr bwMode="auto">
          <a:xfrm>
            <a:off x="1066800" y="173038"/>
            <a:ext cx="8018463" cy="637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ct val="50000"/>
              </a:spcBef>
              <a:defRPr/>
            </a:pPr>
            <a:r>
              <a:rPr lang="en-US" altLang="en-US" sz="2300" dirty="0">
                <a:solidFill>
                  <a:srgbClr val="FFFF00"/>
                </a:solidFill>
              </a:rPr>
              <a:t>Previously, we used the decomposition reaction equation of bicarbonate and found that 85 KJ of heat were needed. </a:t>
            </a:r>
          </a:p>
          <a:p>
            <a:pPr eaLnBrk="1" hangingPunct="1">
              <a:spcBef>
                <a:spcPct val="50000"/>
              </a:spcBef>
              <a:defRPr/>
            </a:pPr>
            <a:r>
              <a:rPr lang="en-US" altLang="en-US" sz="3200" dirty="0">
                <a:solidFill>
                  <a:srgbClr val="000000"/>
                </a:solidFill>
              </a:rPr>
              <a:t>2</a:t>
            </a:r>
            <a:r>
              <a:rPr lang="en-US" altLang="en-US" sz="2300" dirty="0">
                <a:solidFill>
                  <a:srgbClr val="FFFFFF"/>
                </a:solidFill>
              </a:rPr>
              <a:t>NaHCO</a:t>
            </a:r>
            <a:r>
              <a:rPr lang="en-US" altLang="en-US" sz="2300" baseline="-25000" dirty="0">
                <a:solidFill>
                  <a:srgbClr val="FFFFFF"/>
                </a:solidFill>
              </a:rPr>
              <a:t>3</a:t>
            </a:r>
            <a:r>
              <a:rPr lang="en-US" altLang="en-US" sz="2300" dirty="0">
                <a:solidFill>
                  <a:srgbClr val="FFFFFF"/>
                </a:solidFill>
              </a:rPr>
              <a:t>(</a:t>
            </a:r>
            <a:r>
              <a:rPr lang="en-US" altLang="en-US" sz="2300" i="1" dirty="0">
                <a:solidFill>
                  <a:srgbClr val="FFFFFF"/>
                </a:solidFill>
              </a:rPr>
              <a:t>s</a:t>
            </a:r>
            <a:r>
              <a:rPr lang="en-US" altLang="en-US" sz="2300" dirty="0">
                <a:solidFill>
                  <a:srgbClr val="FFFFFF"/>
                </a:solidFill>
              </a:rPr>
              <a:t>) + </a:t>
            </a:r>
            <a:r>
              <a:rPr lang="en-US" altLang="en-US" sz="2300" dirty="0">
                <a:solidFill>
                  <a:srgbClr val="FF0000"/>
                </a:solidFill>
                <a:effectLst>
                  <a:outerShdw blurRad="38100" dist="38100" dir="2700000" algn="tl">
                    <a:srgbClr val="000000">
                      <a:alpha val="43137"/>
                    </a:srgbClr>
                  </a:outerShdw>
                </a:effectLst>
              </a:rPr>
              <a:t>85 kJ </a:t>
            </a:r>
            <a:r>
              <a:rPr lang="en-US" altLang="en-US" sz="2300" dirty="0">
                <a:solidFill>
                  <a:srgbClr val="FFFFFF"/>
                </a:solidFill>
                <a:cs typeface="Arial" panose="020B0604020202020204" pitchFamily="34" charset="0"/>
              </a:rPr>
              <a:t>→ </a:t>
            </a:r>
            <a:r>
              <a:rPr lang="en-US" altLang="en-US" sz="2300" dirty="0">
                <a:solidFill>
                  <a:srgbClr val="FFFFFF"/>
                </a:solidFill>
              </a:rPr>
              <a:t>Na</a:t>
            </a:r>
            <a:r>
              <a:rPr lang="en-US" altLang="en-US" sz="2300" baseline="-25000" dirty="0">
                <a:solidFill>
                  <a:srgbClr val="FFFFFF"/>
                </a:solidFill>
              </a:rPr>
              <a:t>2</a:t>
            </a:r>
            <a:r>
              <a:rPr lang="en-US" altLang="en-US" sz="2300" dirty="0">
                <a:solidFill>
                  <a:srgbClr val="FFFFFF"/>
                </a:solidFill>
              </a:rPr>
              <a:t>CO</a:t>
            </a:r>
            <a:r>
              <a:rPr lang="en-US" altLang="en-US" sz="2300" baseline="-25000" dirty="0">
                <a:solidFill>
                  <a:srgbClr val="FFFFFF"/>
                </a:solidFill>
              </a:rPr>
              <a:t>3</a:t>
            </a:r>
            <a:r>
              <a:rPr lang="en-US" altLang="en-US" sz="2300" dirty="0">
                <a:solidFill>
                  <a:srgbClr val="FFFFFF"/>
                </a:solidFill>
              </a:rPr>
              <a:t>(</a:t>
            </a:r>
            <a:r>
              <a:rPr lang="en-US" altLang="en-US" sz="2300" i="1" dirty="0">
                <a:solidFill>
                  <a:srgbClr val="FFFFFF"/>
                </a:solidFill>
              </a:rPr>
              <a:t>s</a:t>
            </a:r>
            <a:r>
              <a:rPr lang="en-US" altLang="en-US" sz="2300" dirty="0">
                <a:solidFill>
                  <a:srgbClr val="FFFFFF"/>
                </a:solidFill>
              </a:rPr>
              <a:t>) + H</a:t>
            </a:r>
            <a:r>
              <a:rPr lang="en-US" altLang="en-US" sz="2300" baseline="-25000" dirty="0">
                <a:solidFill>
                  <a:srgbClr val="FFFFFF"/>
                </a:solidFill>
              </a:rPr>
              <a:t>2</a:t>
            </a:r>
            <a:r>
              <a:rPr lang="en-US" altLang="en-US" sz="2300" dirty="0">
                <a:solidFill>
                  <a:srgbClr val="FFFFFF"/>
                </a:solidFill>
              </a:rPr>
              <a:t>O(</a:t>
            </a:r>
            <a:r>
              <a:rPr lang="en-US" altLang="en-US" sz="2300" i="1" dirty="0">
                <a:solidFill>
                  <a:srgbClr val="FFFFFF"/>
                </a:solidFill>
              </a:rPr>
              <a:t>l</a:t>
            </a:r>
            <a:r>
              <a:rPr lang="en-US" altLang="en-US" sz="2300" dirty="0">
                <a:solidFill>
                  <a:srgbClr val="FFFFFF"/>
                </a:solidFill>
              </a:rPr>
              <a:t>) + CO</a:t>
            </a:r>
            <a:r>
              <a:rPr lang="en-US" altLang="en-US" sz="2300" baseline="-25000" dirty="0">
                <a:solidFill>
                  <a:srgbClr val="FFFFFF"/>
                </a:solidFill>
              </a:rPr>
              <a:t>2</a:t>
            </a:r>
            <a:r>
              <a:rPr lang="en-US" altLang="en-US" sz="2300" dirty="0">
                <a:solidFill>
                  <a:srgbClr val="FFFFFF"/>
                </a:solidFill>
              </a:rPr>
              <a:t>(</a:t>
            </a:r>
            <a:r>
              <a:rPr lang="en-US" altLang="en-US" sz="2300" i="1" dirty="0">
                <a:solidFill>
                  <a:srgbClr val="FFFFFF"/>
                </a:solidFill>
              </a:rPr>
              <a:t>g</a:t>
            </a:r>
            <a:r>
              <a:rPr lang="en-US" altLang="en-US" sz="2300" dirty="0">
                <a:solidFill>
                  <a:srgbClr val="FFFFFF"/>
                </a:solidFill>
              </a:rPr>
              <a:t>)</a:t>
            </a:r>
          </a:p>
          <a:p>
            <a:pPr eaLnBrk="1" hangingPunct="1">
              <a:spcBef>
                <a:spcPct val="50000"/>
              </a:spcBef>
              <a:defRPr/>
            </a:pPr>
            <a:r>
              <a:rPr lang="en-US" altLang="en-US" sz="2300" dirty="0"/>
              <a:t>Calculate the amount of heat (in kJ) required to decompose 4.24 mol NaHCO</a:t>
            </a:r>
            <a:r>
              <a:rPr lang="en-US" altLang="en-US" sz="2300" baseline="-25000" dirty="0"/>
              <a:t>3</a:t>
            </a:r>
            <a:r>
              <a:rPr lang="en-US" altLang="en-US" sz="2300" dirty="0"/>
              <a:t>(</a:t>
            </a:r>
            <a:r>
              <a:rPr lang="en-US" altLang="en-US" sz="2300" i="1" dirty="0"/>
              <a:t>s</a:t>
            </a:r>
            <a:r>
              <a:rPr lang="en-US" altLang="en-US" sz="2300" dirty="0"/>
              <a:t>).</a:t>
            </a:r>
          </a:p>
          <a:p>
            <a:pPr eaLnBrk="1" hangingPunct="1">
              <a:spcBef>
                <a:spcPct val="50000"/>
              </a:spcBef>
              <a:defRPr/>
            </a:pPr>
            <a:endParaRPr lang="en-US" altLang="en-US" sz="2300" dirty="0">
              <a:solidFill>
                <a:srgbClr val="FF66CC"/>
              </a:solidFill>
            </a:endParaRPr>
          </a:p>
          <a:p>
            <a:pPr eaLnBrk="1" hangingPunct="1">
              <a:spcBef>
                <a:spcPct val="50000"/>
              </a:spcBef>
              <a:defRPr/>
            </a:pPr>
            <a:r>
              <a:rPr lang="en-US" altLang="en-US" sz="2300" dirty="0">
                <a:solidFill>
                  <a:srgbClr val="FF66CC"/>
                </a:solidFill>
                <a:effectLst>
                  <a:outerShdw blurRad="38100" dist="38100" dir="2700000" algn="tl">
                    <a:srgbClr val="000000">
                      <a:alpha val="43137"/>
                    </a:srgbClr>
                  </a:outerShdw>
                </a:effectLst>
              </a:rPr>
              <a:t>Since 85 KJ/mol are required to decompose </a:t>
            </a:r>
            <a:r>
              <a:rPr lang="en-US" altLang="en-US" sz="2300" dirty="0">
                <a:solidFill>
                  <a:srgbClr val="000000"/>
                </a:solidFill>
                <a:effectLst>
                  <a:outerShdw blurRad="38100" dist="38100" dir="2700000" algn="tl">
                    <a:srgbClr val="000000">
                      <a:alpha val="43137"/>
                    </a:srgbClr>
                  </a:outerShdw>
                </a:effectLst>
              </a:rPr>
              <a:t>2</a:t>
            </a:r>
            <a:r>
              <a:rPr lang="en-US" altLang="en-US" sz="2300" dirty="0">
                <a:solidFill>
                  <a:srgbClr val="FF66CC"/>
                </a:solidFill>
                <a:effectLst>
                  <a:outerShdw blurRad="38100" dist="38100" dir="2700000" algn="tl">
                    <a:srgbClr val="000000">
                      <a:alpha val="43137"/>
                    </a:srgbClr>
                  </a:outerShdw>
                </a:effectLst>
              </a:rPr>
              <a:t> mol </a:t>
            </a:r>
            <a:r>
              <a:rPr lang="en-US" altLang="en-US" sz="2300" dirty="0">
                <a:solidFill>
                  <a:srgbClr val="FFFFFF"/>
                </a:solidFill>
                <a:effectLst>
                  <a:outerShdw blurRad="38100" dist="38100" dir="2700000" algn="tl">
                    <a:srgbClr val="000000">
                      <a:alpha val="43137"/>
                    </a:srgbClr>
                  </a:outerShdw>
                </a:effectLst>
              </a:rPr>
              <a:t>NaHCO</a:t>
            </a:r>
            <a:r>
              <a:rPr lang="en-US" altLang="en-US" sz="2300" baseline="-25000" dirty="0">
                <a:solidFill>
                  <a:srgbClr val="FFFFFF"/>
                </a:solidFill>
                <a:effectLst>
                  <a:outerShdw blurRad="38100" dist="38100" dir="2700000" algn="tl">
                    <a:srgbClr val="000000">
                      <a:alpha val="43137"/>
                    </a:srgbClr>
                  </a:outerShdw>
                </a:effectLst>
              </a:rPr>
              <a:t>3</a:t>
            </a:r>
            <a:r>
              <a:rPr lang="en-US" altLang="en-US" sz="2300" dirty="0">
                <a:solidFill>
                  <a:srgbClr val="FFFFFF"/>
                </a:solidFill>
                <a:effectLst>
                  <a:outerShdw blurRad="38100" dist="38100" dir="2700000" algn="tl">
                    <a:srgbClr val="000000">
                      <a:alpha val="43137"/>
                    </a:srgbClr>
                  </a:outerShdw>
                </a:effectLst>
              </a:rPr>
              <a:t>(</a:t>
            </a:r>
            <a:r>
              <a:rPr lang="en-US" altLang="en-US" sz="2300" i="1" dirty="0">
                <a:solidFill>
                  <a:srgbClr val="FFFFFF"/>
                </a:solidFill>
                <a:effectLst>
                  <a:outerShdw blurRad="38100" dist="38100" dir="2700000" algn="tl">
                    <a:srgbClr val="000000">
                      <a:alpha val="43137"/>
                    </a:srgbClr>
                  </a:outerShdw>
                </a:effectLst>
              </a:rPr>
              <a:t>s</a:t>
            </a:r>
            <a:r>
              <a:rPr lang="en-US" altLang="en-US" sz="2300" dirty="0">
                <a:solidFill>
                  <a:srgbClr val="FFFFFF"/>
                </a:solidFill>
                <a:effectLst>
                  <a:outerShdw blurRad="38100" dist="38100" dir="2700000" algn="tl">
                    <a:srgbClr val="000000">
                      <a:alpha val="43137"/>
                    </a:srgbClr>
                  </a:outerShdw>
                </a:effectLst>
              </a:rPr>
              <a:t>)</a:t>
            </a:r>
            <a:endParaRPr lang="en-US" altLang="en-US" sz="2300" dirty="0">
              <a:solidFill>
                <a:srgbClr val="FF66CC"/>
              </a:solidFill>
              <a:effectLst>
                <a:outerShdw blurRad="38100" dist="38100" dir="2700000" algn="tl">
                  <a:srgbClr val="000000">
                    <a:alpha val="43137"/>
                  </a:srgbClr>
                </a:outerShdw>
              </a:effectLst>
            </a:endParaRPr>
          </a:p>
          <a:p>
            <a:pPr eaLnBrk="1" hangingPunct="1">
              <a:spcBef>
                <a:spcPct val="50000"/>
              </a:spcBef>
              <a:defRPr/>
            </a:pPr>
            <a:r>
              <a:rPr lang="en-US" altLang="en-US" sz="2300" dirty="0">
                <a:solidFill>
                  <a:srgbClr val="FF66CC"/>
                </a:solidFill>
                <a:effectLst>
                  <a:outerShdw blurRad="38100" dist="38100" dir="2700000" algn="tl">
                    <a:srgbClr val="000000">
                      <a:alpha val="43137"/>
                    </a:srgbClr>
                  </a:outerShdw>
                </a:effectLst>
              </a:rPr>
              <a:t>Use mole ratios of “actual/theoretical” mol:</a:t>
            </a:r>
          </a:p>
          <a:p>
            <a:pPr eaLnBrk="1" hangingPunct="1">
              <a:spcBef>
                <a:spcPct val="50000"/>
              </a:spcBef>
              <a:defRPr/>
            </a:pPr>
            <a:r>
              <a:rPr lang="el-GR" altLang="en-US" sz="32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Δ</a:t>
            </a:r>
            <a:r>
              <a:rPr lang="en-US" altLang="en-US" sz="3200" i="1"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H</a:t>
            </a:r>
            <a:r>
              <a:rPr lang="en-US" altLang="en-US" sz="32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 </a:t>
            </a:r>
            <a:r>
              <a:rPr lang="en-US" altLang="en-US" sz="32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sym typeface="Wingdings" panose="05000000000000000000" pitchFamily="2" charset="2"/>
              </a:rPr>
              <a:t></a:t>
            </a:r>
            <a:r>
              <a:rPr lang="en-US" altLang="en-US" sz="32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  4.24 mol / 2 mol = ? / +85 kJ </a:t>
            </a:r>
          </a:p>
          <a:p>
            <a:pPr eaLnBrk="1" hangingPunct="1">
              <a:spcBef>
                <a:spcPct val="50000"/>
              </a:spcBef>
              <a:defRPr/>
            </a:pPr>
            <a:r>
              <a:rPr lang="el-GR" altLang="en-US" sz="32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Δ</a:t>
            </a:r>
            <a:r>
              <a:rPr lang="en-US" altLang="en-US" sz="3200" i="1"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H</a:t>
            </a:r>
            <a:r>
              <a:rPr lang="en-US" altLang="en-US" sz="32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 = </a:t>
            </a:r>
            <a:r>
              <a:rPr lang="en-US" altLang="en-US" sz="3200" dirty="0">
                <a:solidFill>
                  <a:srgbClr val="FF0000"/>
                </a:solidFill>
                <a:effectLst>
                  <a:outerShdw blurRad="38100" dist="38100" dir="2700000" algn="tl">
                    <a:srgbClr val="000000">
                      <a:alpha val="43137"/>
                    </a:srgbClr>
                  </a:outerShdw>
                </a:effectLst>
                <a:cs typeface="Arial" panose="020B0604020202020204" pitchFamily="34" charset="0"/>
              </a:rPr>
              <a:t>+180 KJ</a:t>
            </a:r>
            <a:endParaRPr lang="en-US" altLang="en-US" sz="3200" dirty="0">
              <a:solidFill>
                <a:srgbClr val="FF0000"/>
              </a:solidFill>
              <a:effectLst>
                <a:outerShdw blurRad="38100" dist="38100" dir="2700000" algn="tl">
                  <a:srgbClr val="000000">
                    <a:alpha val="43137"/>
                  </a:srgbClr>
                </a:outerShdw>
              </a:effectLst>
            </a:endParaRPr>
          </a:p>
          <a:p>
            <a:pPr eaLnBrk="1" hangingPunct="1">
              <a:spcBef>
                <a:spcPct val="50000"/>
              </a:spcBef>
              <a:defRPr/>
            </a:pPr>
            <a:endParaRPr lang="en-US" altLang="en-US" sz="2300" dirty="0"/>
          </a:p>
        </p:txBody>
      </p:sp>
      <p:pic>
        <p:nvPicPr>
          <p:cNvPr id="7987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p:txBody>
          <a:bodyPr/>
          <a:lstStyle/>
          <a:p>
            <a:pPr>
              <a:defRPr/>
            </a:pPr>
            <a:fld id="{0D6E7260-47BE-4A7A-B9F3-F42B08789AA1}" type="slidenum">
              <a:rPr lang="en-US" altLang="en-US"/>
              <a:pPr>
                <a:defRPr/>
              </a:pPr>
              <a:t>30</a:t>
            </a:fld>
            <a:endParaRPr lang="en-US" altLang="en-US" dirty="0"/>
          </a:p>
        </p:txBody>
      </p:sp>
      <p:cxnSp>
        <p:nvCxnSpPr>
          <p:cNvPr id="3" name="Straight Arrow Connector 2">
            <a:extLst>
              <a:ext uri="{FF2B5EF4-FFF2-40B4-BE49-F238E27FC236}">
                <a16:creationId xmlns:a16="http://schemas.microsoft.com/office/drawing/2014/main" id="{6F2D1A7F-2E13-46F5-B781-BF2DA8A39082}"/>
              </a:ext>
            </a:extLst>
          </p:cNvPr>
          <p:cNvCxnSpPr>
            <a:cxnSpLocks/>
          </p:cNvCxnSpPr>
          <p:nvPr/>
        </p:nvCxnSpPr>
        <p:spPr>
          <a:xfrm>
            <a:off x="1417983" y="1653209"/>
            <a:ext cx="5363817" cy="1547191"/>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14">
                                            <p:txEl>
                                              <p:pRg st="1" end="1"/>
                                            </p:txEl>
                                          </p:spTgt>
                                        </p:tgtEl>
                                        <p:attrNameLst>
                                          <p:attrName>style.visibility</p:attrName>
                                        </p:attrNameLst>
                                      </p:cBhvr>
                                      <p:to>
                                        <p:strVal val="visible"/>
                                      </p:to>
                                    </p:set>
                                    <p:animEffect transition="in" filter="fade">
                                      <p:cBhvr>
                                        <p:cTn id="7" dur="500"/>
                                        <p:tgtEl>
                                          <p:spTgt spid="686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614">
                                            <p:txEl>
                                              <p:pRg st="2" end="2"/>
                                            </p:txEl>
                                          </p:spTgt>
                                        </p:tgtEl>
                                        <p:attrNameLst>
                                          <p:attrName>style.visibility</p:attrName>
                                        </p:attrNameLst>
                                      </p:cBhvr>
                                      <p:to>
                                        <p:strVal val="visible"/>
                                      </p:to>
                                    </p:set>
                                    <p:animEffect transition="in" filter="fade">
                                      <p:cBhvr>
                                        <p:cTn id="12" dur="500"/>
                                        <p:tgtEl>
                                          <p:spTgt spid="686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614">
                                            <p:txEl>
                                              <p:pRg st="4" end="4"/>
                                            </p:txEl>
                                          </p:spTgt>
                                        </p:tgtEl>
                                        <p:attrNameLst>
                                          <p:attrName>style.visibility</p:attrName>
                                        </p:attrNameLst>
                                      </p:cBhvr>
                                      <p:to>
                                        <p:strVal val="visible"/>
                                      </p:to>
                                    </p:set>
                                    <p:animEffect transition="in" filter="fade">
                                      <p:cBhvr>
                                        <p:cTn id="17" dur="500"/>
                                        <p:tgtEl>
                                          <p:spTgt spid="686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614">
                                            <p:txEl>
                                              <p:pRg st="5" end="5"/>
                                            </p:txEl>
                                          </p:spTgt>
                                        </p:tgtEl>
                                        <p:attrNameLst>
                                          <p:attrName>style.visibility</p:attrName>
                                        </p:attrNameLst>
                                      </p:cBhvr>
                                      <p:to>
                                        <p:strVal val="visible"/>
                                      </p:to>
                                    </p:set>
                                    <p:animEffect transition="in" filter="fade">
                                      <p:cBhvr>
                                        <p:cTn id="27" dur="500"/>
                                        <p:tgtEl>
                                          <p:spTgt spid="686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614">
                                            <p:txEl>
                                              <p:pRg st="6" end="6"/>
                                            </p:txEl>
                                          </p:spTgt>
                                        </p:tgtEl>
                                        <p:attrNameLst>
                                          <p:attrName>style.visibility</p:attrName>
                                        </p:attrNameLst>
                                      </p:cBhvr>
                                      <p:to>
                                        <p:strVal val="visible"/>
                                      </p:to>
                                    </p:set>
                                    <p:animEffect transition="in" filter="fade">
                                      <p:cBhvr>
                                        <p:cTn id="32" dur="500"/>
                                        <p:tgtEl>
                                          <p:spTgt spid="686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8614">
                                            <p:txEl>
                                              <p:pRg st="7" end="7"/>
                                            </p:txEl>
                                          </p:spTgt>
                                        </p:tgtEl>
                                        <p:attrNameLst>
                                          <p:attrName>style.visibility</p:attrName>
                                        </p:attrNameLst>
                                      </p:cBhvr>
                                      <p:to>
                                        <p:strVal val="visible"/>
                                      </p:to>
                                    </p:set>
                                    <p:animEffect transition="in" filter="fade">
                                      <p:cBhvr>
                                        <p:cTn id="37" dur="500"/>
                                        <p:tgtEl>
                                          <p:spTgt spid="686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2225" y="0"/>
            <a:ext cx="8229600" cy="990600"/>
          </a:xfrm>
        </p:spPr>
        <p:txBody>
          <a:bodyPr/>
          <a:lstStyle/>
          <a:p>
            <a:pPr>
              <a:defRPr/>
            </a:pPr>
            <a:r>
              <a:rPr lang="en-US" altLang="en-US" dirty="0">
                <a:solidFill>
                  <a:srgbClr val="C00000"/>
                </a:solidFill>
              </a:rPr>
              <a:t>Heat (Enthalpy) of Reaction</a:t>
            </a:r>
            <a:endParaRPr lang="en-US" altLang="en-US" dirty="0">
              <a:solidFill>
                <a:schemeClr val="accent1">
                  <a:lumMod val="50000"/>
                </a:schemeClr>
              </a:solidFill>
            </a:endParaRPr>
          </a:p>
        </p:txBody>
      </p:sp>
      <p:sp>
        <p:nvSpPr>
          <p:cNvPr id="69635" name="Text Box 4"/>
          <p:cNvSpPr txBox="1">
            <a:spLocks noChangeArrowheads="1"/>
          </p:cNvSpPr>
          <p:nvPr/>
        </p:nvSpPr>
        <p:spPr bwMode="auto">
          <a:xfrm>
            <a:off x="76200" y="990600"/>
            <a:ext cx="8915400"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7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3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1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1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9pPr>
          </a:lstStyle>
          <a:p>
            <a:pPr>
              <a:buFont typeface="Wingdings" pitchFamily="2" charset="2"/>
              <a:buNone/>
              <a:defRPr/>
            </a:pPr>
            <a:r>
              <a:rPr lang="en-US" sz="2800" dirty="0">
                <a:solidFill>
                  <a:srgbClr val="92D050"/>
                </a:solidFill>
                <a:effectLst>
                  <a:outerShdw blurRad="38100" dist="38100" dir="2700000" algn="tl">
                    <a:srgbClr val="000000">
                      <a:alpha val="43137"/>
                    </a:srgbClr>
                  </a:outerShdw>
                </a:effectLst>
              </a:rPr>
              <a:t>Heat of reaction refers to Enthalpy Change (∆H), which is the Enthalpy or heat content of a system.</a:t>
            </a:r>
          </a:p>
          <a:p>
            <a:pPr>
              <a:spcBef>
                <a:spcPts val="1800"/>
              </a:spcBef>
              <a:buFont typeface="Wingdings" pitchFamily="2" charset="2"/>
              <a:buNone/>
              <a:defRPr/>
            </a:pPr>
            <a:r>
              <a:rPr lang="en-US" sz="2800" dirty="0">
                <a:effectLst>
                  <a:outerShdw blurRad="38100" dist="38100" dir="2700000" algn="tl">
                    <a:srgbClr val="000000">
                      <a:alpha val="43137"/>
                    </a:srgbClr>
                  </a:outerShdw>
                </a:effectLst>
              </a:rPr>
              <a:t>For any reaction carried out directly at constant pressure, the heat flow (∆H = mc∆T) is exactly equal to the difference between the </a:t>
            </a:r>
            <a:r>
              <a:rPr lang="en-US" sz="2800" dirty="0">
                <a:solidFill>
                  <a:srgbClr val="002060"/>
                </a:solidFill>
                <a:effectLst>
                  <a:outerShdw blurRad="38100" dist="38100" dir="2700000" algn="tl">
                    <a:srgbClr val="000000">
                      <a:alpha val="43137"/>
                    </a:srgbClr>
                  </a:outerShdw>
                </a:effectLst>
              </a:rPr>
              <a:t>enthalpy of the products </a:t>
            </a:r>
            <a:r>
              <a:rPr lang="en-US" sz="2800" dirty="0">
                <a:effectLst>
                  <a:outerShdw blurRad="38100" dist="38100" dir="2700000" algn="tl">
                    <a:srgbClr val="000000">
                      <a:alpha val="43137"/>
                    </a:srgbClr>
                  </a:outerShdw>
                </a:effectLst>
              </a:rPr>
              <a:t>and the </a:t>
            </a:r>
            <a:r>
              <a:rPr lang="en-US" sz="2800" dirty="0">
                <a:solidFill>
                  <a:srgbClr val="FFFF00"/>
                </a:solidFill>
                <a:effectLst>
                  <a:outerShdw blurRad="38100" dist="38100" dir="2700000" algn="tl">
                    <a:srgbClr val="000000">
                      <a:alpha val="43137"/>
                    </a:srgbClr>
                  </a:outerShdw>
                </a:effectLst>
              </a:rPr>
              <a:t>enthalpy of the reactants</a:t>
            </a:r>
            <a:r>
              <a:rPr lang="en-US" sz="2800" dirty="0">
                <a:effectLst>
                  <a:outerShdw blurRad="38100" dist="38100" dir="2700000" algn="tl">
                    <a:srgbClr val="000000">
                      <a:alpha val="43137"/>
                    </a:srgbClr>
                  </a:outerShdw>
                </a:effectLst>
              </a:rPr>
              <a:t>.</a:t>
            </a:r>
          </a:p>
        </p:txBody>
      </p:sp>
      <p:pic>
        <p:nvPicPr>
          <p:cNvPr id="81924" name="Picture 12" descr="strategy-01.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25" y="17463"/>
            <a:ext cx="12001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13" name="Rectangle 6"/>
          <p:cNvSpPr>
            <a:spLocks noGrp="1" noChangeArrowheads="1"/>
          </p:cNvSpPr>
          <p:nvPr>
            <p:ph type="sldNum" sz="quarter" idx="11"/>
          </p:nvPr>
        </p:nvSpPr>
        <p:spPr/>
        <p:txBody>
          <a:bodyPr/>
          <a:lstStyle/>
          <a:p>
            <a:pPr>
              <a:defRPr/>
            </a:pPr>
            <a:fld id="{89F909B5-7D95-41C9-9959-CE6781AF0E4F}" type="slidenum">
              <a:rPr lang="en-US" altLang="en-US"/>
              <a:pPr>
                <a:defRPr/>
              </a:pPr>
              <a:t>31</a:t>
            </a:fld>
            <a:endParaRPr lang="en-US" altLang="en-US" dirty="0"/>
          </a:p>
        </p:txBody>
      </p:sp>
      <p:grpSp>
        <p:nvGrpSpPr>
          <p:cNvPr id="81927" name="Group 9"/>
          <p:cNvGrpSpPr>
            <a:grpSpLocks/>
          </p:cNvGrpSpPr>
          <p:nvPr/>
        </p:nvGrpSpPr>
        <p:grpSpPr bwMode="auto">
          <a:xfrm>
            <a:off x="990600" y="4343400"/>
            <a:ext cx="7162800" cy="1016000"/>
            <a:chOff x="624" y="3312"/>
            <a:chExt cx="4512" cy="480"/>
          </a:xfrm>
        </p:grpSpPr>
        <p:sp>
          <p:nvSpPr>
            <p:cNvPr id="81928" name="AutoShape 8"/>
            <p:cNvSpPr>
              <a:spLocks noChangeArrowheads="1"/>
            </p:cNvSpPr>
            <p:nvPr/>
          </p:nvSpPr>
          <p:spPr bwMode="auto">
            <a:xfrm>
              <a:off x="624" y="3312"/>
              <a:ext cx="4512" cy="480"/>
            </a:xfrm>
            <a:prstGeom prst="roundRect">
              <a:avLst>
                <a:gd name="adj" fmla="val 16667"/>
              </a:avLst>
            </a:prstGeom>
            <a:solidFill>
              <a:srgbClr val="658B92"/>
            </a:solidFill>
            <a:ln w="9525">
              <a:solidFill>
                <a:srgbClr val="658B9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p>
          </p:txBody>
        </p:sp>
        <p:sp>
          <p:nvSpPr>
            <p:cNvPr id="81929" name="Text Box 7"/>
            <p:cNvSpPr txBox="1">
              <a:spLocks noChangeArrowheads="1"/>
            </p:cNvSpPr>
            <p:nvPr/>
          </p:nvSpPr>
          <p:spPr bwMode="auto">
            <a:xfrm>
              <a:off x="672" y="3424"/>
              <a:ext cx="4416"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50000"/>
                </a:spcBef>
                <a:buClrTx/>
                <a:buSzTx/>
                <a:buFontTx/>
                <a:buNone/>
              </a:pPr>
              <a:r>
                <a:rPr lang="el-GR" altLang="en-US" dirty="0">
                  <a:solidFill>
                    <a:srgbClr val="FF66CC"/>
                  </a:solidFill>
                  <a:cs typeface="Arial" panose="020B0604020202020204" pitchFamily="34" charset="0"/>
                </a:rPr>
                <a:t>Δ</a:t>
              </a:r>
              <a:r>
                <a:rPr lang="en-US" altLang="en-US" i="1" dirty="0">
                  <a:solidFill>
                    <a:srgbClr val="FF66CC"/>
                  </a:solidFill>
                  <a:cs typeface="Arial" panose="020B0604020202020204" pitchFamily="34" charset="0"/>
                </a:rPr>
                <a:t>H</a:t>
              </a:r>
              <a:r>
                <a:rPr lang="en-US" altLang="en-US" dirty="0">
                  <a:solidFill>
                    <a:srgbClr val="FF66CC"/>
                  </a:solidFill>
                  <a:cs typeface="Arial" panose="020B0604020202020204" pitchFamily="34" charset="0"/>
                </a:rPr>
                <a:t> = ∑</a:t>
              </a:r>
              <a:r>
                <a:rPr lang="el-GR" altLang="en-US" dirty="0">
                  <a:solidFill>
                    <a:srgbClr val="002060"/>
                  </a:solidFill>
                  <a:cs typeface="Arial" panose="020B0604020202020204" pitchFamily="34" charset="0"/>
                </a:rPr>
                <a:t>Δ</a:t>
              </a:r>
              <a:r>
                <a:rPr lang="en-US" altLang="en-US" i="1" dirty="0">
                  <a:solidFill>
                    <a:srgbClr val="002060"/>
                  </a:solidFill>
                  <a:cs typeface="Arial" panose="020B0604020202020204" pitchFamily="34" charset="0"/>
                </a:rPr>
                <a:t>H</a:t>
              </a:r>
              <a:r>
                <a:rPr lang="en-US" altLang="en-US" baseline="-25000" dirty="0">
                  <a:solidFill>
                    <a:srgbClr val="002060"/>
                  </a:solidFill>
                  <a:cs typeface="Arial" panose="020B0604020202020204" pitchFamily="34" charset="0"/>
                </a:rPr>
                <a:t>products</a:t>
              </a:r>
              <a:r>
                <a:rPr lang="en-US" altLang="en-US" dirty="0">
                  <a:solidFill>
                    <a:srgbClr val="002060"/>
                  </a:solidFill>
                  <a:cs typeface="Arial" panose="020B0604020202020204" pitchFamily="34" charset="0"/>
                </a:rPr>
                <a:t> </a:t>
              </a:r>
              <a:r>
                <a:rPr lang="el-GR" altLang="en-US" dirty="0">
                  <a:solidFill>
                    <a:srgbClr val="FF66CC"/>
                  </a:solidFill>
                  <a:cs typeface="Arial" panose="020B0604020202020204" pitchFamily="34" charset="0"/>
                </a:rPr>
                <a:t>–</a:t>
              </a:r>
              <a:r>
                <a:rPr lang="en-US" altLang="en-US" dirty="0">
                  <a:solidFill>
                    <a:srgbClr val="FF66CC"/>
                  </a:solidFill>
                  <a:cs typeface="Arial" panose="020B0604020202020204" pitchFamily="34" charset="0"/>
                </a:rPr>
                <a:t> ∑</a:t>
              </a:r>
              <a:r>
                <a:rPr lang="el-GR" altLang="en-US" dirty="0">
                  <a:solidFill>
                    <a:srgbClr val="FFFF00"/>
                  </a:solidFill>
                  <a:cs typeface="Arial" panose="020B0604020202020204" pitchFamily="34" charset="0"/>
                </a:rPr>
                <a:t>Δ</a:t>
              </a:r>
              <a:r>
                <a:rPr lang="en-US" altLang="en-US" i="1" dirty="0">
                  <a:solidFill>
                    <a:srgbClr val="FFFF00"/>
                  </a:solidFill>
                  <a:cs typeface="Arial" panose="020B0604020202020204" pitchFamily="34" charset="0"/>
                </a:rPr>
                <a:t>H</a:t>
              </a:r>
              <a:r>
                <a:rPr lang="en-US" altLang="en-US" baseline="-25000" dirty="0">
                  <a:solidFill>
                    <a:srgbClr val="FFFF00"/>
                  </a:solidFill>
                  <a:cs typeface="Arial" panose="020B0604020202020204" pitchFamily="34" charset="0"/>
                </a:rPr>
                <a:t>reactants</a:t>
              </a:r>
              <a:endParaRPr lang="el-GR" altLang="en-US" baseline="-25000" dirty="0">
                <a:solidFill>
                  <a:srgbClr val="FFFF00"/>
                </a:solidFill>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fade">
                                      <p:cBhvr>
                                        <p:cTn id="12" dur="500"/>
                                        <p:tgtEl>
                                          <p:spTgt spid="69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27"/>
                                        </p:tgtEl>
                                        <p:attrNameLst>
                                          <p:attrName>style.visibility</p:attrName>
                                        </p:attrNameLst>
                                      </p:cBhvr>
                                      <p:to>
                                        <p:strVal val="visible"/>
                                      </p:to>
                                    </p:set>
                                    <p:animEffect transition="in" filter="fade">
                                      <p:cBhvr>
                                        <p:cTn id="17" dur="500"/>
                                        <p:tgtEl>
                                          <p:spTgt spid="81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313" y="0"/>
            <a:ext cx="8229600" cy="990600"/>
          </a:xfrm>
        </p:spPr>
        <p:txBody>
          <a:bodyPr/>
          <a:lstStyle/>
          <a:p>
            <a:pPr>
              <a:defRPr/>
            </a:pPr>
            <a:r>
              <a:rPr lang="en-US" altLang="en-US" dirty="0">
                <a:solidFill>
                  <a:srgbClr val="C00000"/>
                </a:solidFill>
              </a:rPr>
              <a:t>Heat (Enthalpy) of Reaction</a:t>
            </a:r>
            <a:endParaRPr lang="en-US" altLang="en-US" dirty="0">
              <a:solidFill>
                <a:schemeClr val="accent1">
                  <a:lumMod val="50000"/>
                </a:schemeClr>
              </a:solidFill>
            </a:endParaRPr>
          </a:p>
        </p:txBody>
      </p:sp>
      <p:sp>
        <p:nvSpPr>
          <p:cNvPr id="69635" name="Text Box 4"/>
          <p:cNvSpPr txBox="1">
            <a:spLocks noChangeArrowheads="1"/>
          </p:cNvSpPr>
          <p:nvPr/>
        </p:nvSpPr>
        <p:spPr bwMode="auto">
          <a:xfrm>
            <a:off x="76200" y="990600"/>
            <a:ext cx="8915400" cy="338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7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3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1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1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9pPr>
          </a:lstStyle>
          <a:p>
            <a:pPr>
              <a:buFont typeface="Wingdings" pitchFamily="2" charset="2"/>
              <a:buNone/>
              <a:defRPr/>
            </a:pPr>
            <a:r>
              <a:rPr lang="en-US" sz="2800" dirty="0">
                <a:solidFill>
                  <a:srgbClr val="92D050"/>
                </a:solidFill>
                <a:effectLst>
                  <a:outerShdw blurRad="38100" dist="38100" dir="2700000" algn="tl">
                    <a:srgbClr val="000000">
                      <a:alpha val="43137"/>
                    </a:srgbClr>
                  </a:outerShdw>
                </a:effectLst>
              </a:rPr>
              <a:t>One can calculate the overall Heat of reaction by expanding the enthalpy equation:</a:t>
            </a:r>
          </a:p>
          <a:p>
            <a:pPr>
              <a:buFont typeface="Wingdings" pitchFamily="2" charset="2"/>
              <a:buNone/>
              <a:defRPr/>
            </a:pPr>
            <a:endParaRPr lang="en-US" sz="2800" dirty="0">
              <a:solidFill>
                <a:srgbClr val="92D050"/>
              </a:solidFill>
              <a:effectLst>
                <a:outerShdw blurRad="38100" dist="38100" dir="2700000" algn="tl">
                  <a:srgbClr val="000000">
                    <a:alpha val="43137"/>
                  </a:srgbClr>
                </a:outerShdw>
              </a:effectLst>
            </a:endParaRPr>
          </a:p>
          <a:p>
            <a:pPr>
              <a:buFont typeface="Wingdings" pitchFamily="2" charset="2"/>
              <a:buNone/>
              <a:defRPr/>
            </a:pPr>
            <a:endParaRPr lang="en-US" sz="2800" dirty="0">
              <a:solidFill>
                <a:srgbClr val="92D050"/>
              </a:solidFill>
              <a:effectLst>
                <a:outerShdw blurRad="38100" dist="38100" dir="2700000" algn="tl">
                  <a:srgbClr val="000000">
                    <a:alpha val="43137"/>
                  </a:srgbClr>
                </a:outerShdw>
              </a:effectLst>
            </a:endParaRPr>
          </a:p>
          <a:p>
            <a:pPr>
              <a:buFont typeface="Wingdings" pitchFamily="2" charset="2"/>
              <a:buNone/>
              <a:defRPr/>
            </a:pPr>
            <a:endParaRPr lang="en-US" sz="2800" dirty="0">
              <a:solidFill>
                <a:srgbClr val="92D050"/>
              </a:solidFill>
              <a:effectLst>
                <a:outerShdw blurRad="38100" dist="38100" dir="2700000" algn="tl">
                  <a:srgbClr val="000000">
                    <a:alpha val="43137"/>
                  </a:srgbClr>
                </a:outerShdw>
              </a:effectLst>
            </a:endParaRPr>
          </a:p>
          <a:p>
            <a:pPr>
              <a:buFont typeface="Wingdings" pitchFamily="2" charset="2"/>
              <a:buNone/>
              <a:defRPr/>
            </a:pPr>
            <a:endParaRPr lang="en-US" sz="2800" dirty="0">
              <a:solidFill>
                <a:srgbClr val="92D050"/>
              </a:solidFill>
              <a:effectLst>
                <a:outerShdw blurRad="38100" dist="38100" dir="2700000" algn="tl">
                  <a:srgbClr val="000000">
                    <a:alpha val="43137"/>
                  </a:srgbClr>
                </a:outerShdw>
              </a:effectLst>
            </a:endParaRPr>
          </a:p>
          <a:p>
            <a:pPr>
              <a:lnSpc>
                <a:spcPct val="105000"/>
              </a:lnSpc>
              <a:spcBef>
                <a:spcPct val="0"/>
              </a:spcBef>
              <a:buSzTx/>
              <a:buFont typeface="Wingdings" pitchFamily="2" charset="2"/>
              <a:buNone/>
              <a:defRPr/>
            </a:pPr>
            <a:r>
              <a:rPr lang="en-US" altLang="en-US" sz="2400" dirty="0">
                <a:solidFill>
                  <a:srgbClr val="FF66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2400" dirty="0">
                <a:solidFill>
                  <a:srgbClr val="FF66CC"/>
                </a:solidFill>
                <a:effectLst>
                  <a:outerShdw blurRad="38100" dist="38100" dir="2700000" algn="tl">
                    <a:srgbClr val="000000">
                      <a:alpha val="43137"/>
                    </a:srgbClr>
                  </a:outerShdw>
                </a:effectLst>
                <a:cs typeface="Times New Roman" panose="02020603050405020304" pitchFamily="18" charset="0"/>
              </a:rPr>
              <a:t>H </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 </a:t>
            </a:r>
            <a:r>
              <a:rPr lang="en-US" altLang="en-US" sz="2400" dirty="0">
                <a:solidFill>
                  <a:srgbClr val="FF66CC"/>
                </a:solidFill>
                <a:cs typeface="Arial" pitchFamily="34" charset="0"/>
              </a:rPr>
              <a:t>∑</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a:t>
            </a:r>
            <a:r>
              <a:rPr lang="en-US" altLang="en-US"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2400" dirty="0">
                <a:solidFill>
                  <a:srgbClr val="002060"/>
                </a:solidFill>
                <a:effectLst>
                  <a:outerShdw blurRad="38100" dist="38100" dir="2700000" algn="tl">
                    <a:srgbClr val="000000">
                      <a:alpha val="43137"/>
                    </a:srgbClr>
                  </a:outerShdw>
                </a:effectLst>
                <a:cs typeface="Times New Roman" panose="02020603050405020304" pitchFamily="18" charset="0"/>
              </a:rPr>
              <a:t>H</a:t>
            </a:r>
            <a:r>
              <a:rPr lang="en-US" altLang="en-US" sz="2400" baseline="-25000" dirty="0">
                <a:solidFill>
                  <a:srgbClr val="002060"/>
                </a:solidFill>
                <a:cs typeface="Arial" pitchFamily="34" charset="0"/>
              </a:rPr>
              <a:t>products</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 × (</a:t>
            </a:r>
            <a:r>
              <a:rPr lang="en-US" altLang="en-US" sz="2400" dirty="0">
                <a:solidFill>
                  <a:srgbClr val="002060"/>
                </a:solidFill>
                <a:effectLst>
                  <a:outerShdw blurRad="38100" dist="38100" dir="2700000" algn="tl">
                    <a:srgbClr val="000000">
                      <a:alpha val="43137"/>
                    </a:srgbClr>
                  </a:outerShdw>
                </a:effectLst>
                <a:cs typeface="Times New Roman" panose="02020603050405020304" pitchFamily="18" charset="0"/>
              </a:rPr>
              <a:t>mol</a:t>
            </a:r>
            <a:r>
              <a:rPr lang="en-US" altLang="en-US" sz="2400" baseline="-25000" dirty="0">
                <a:solidFill>
                  <a:srgbClr val="002060"/>
                </a:solidFill>
                <a:cs typeface="Arial" pitchFamily="34" charset="0"/>
              </a:rPr>
              <a:t>products</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 </a:t>
            </a:r>
            <a:r>
              <a:rPr lang="en-US" altLang="en-US" sz="2400" dirty="0">
                <a:solidFill>
                  <a:schemeClr val="accent5">
                    <a:lumMod val="50000"/>
                  </a:schemeClr>
                </a:solidFill>
                <a:effectLst>
                  <a:outerShdw blurRad="38100" dist="38100" dir="2700000" algn="tl">
                    <a:srgbClr val="000000">
                      <a:alpha val="43137"/>
                    </a:srgbClr>
                  </a:outerShdw>
                </a:effectLst>
                <a:cs typeface="Arial" panose="020B0604020202020204" pitchFamily="34" charset="0"/>
              </a:rPr>
              <a:t>– </a:t>
            </a:r>
            <a:r>
              <a:rPr lang="en-US" altLang="en-US" sz="2400" dirty="0">
                <a:solidFill>
                  <a:srgbClr val="FF66CC"/>
                </a:solidFill>
                <a:cs typeface="Arial" pitchFamily="34" charset="0"/>
              </a:rPr>
              <a:t>∑</a:t>
            </a:r>
            <a:r>
              <a:rPr lang="en-US" altLang="en-US" sz="2400" dirty="0">
                <a:solidFill>
                  <a:schemeClr val="accent5">
                    <a:lumMod val="50000"/>
                  </a:schemeClr>
                </a:solidFill>
                <a:effectLst>
                  <a:outerShdw blurRad="38100" dist="38100" dir="2700000" algn="tl">
                    <a:srgbClr val="000000">
                      <a:alpha val="43137"/>
                    </a:srgbClr>
                  </a:outerShdw>
                </a:effectLst>
                <a:cs typeface="Arial" panose="020B0604020202020204" pitchFamily="34" charset="0"/>
              </a:rPr>
              <a:t>[(</a:t>
            </a:r>
            <a:r>
              <a:rPr lang="el-GR" altLang="en-US" sz="2400" dirty="0">
                <a:solidFill>
                  <a:srgbClr val="FFFF00"/>
                </a:solidFill>
                <a:cs typeface="Arial" pitchFamily="34" charset="0"/>
              </a:rPr>
              <a:t>Δ</a:t>
            </a:r>
            <a:r>
              <a:rPr lang="en-US" altLang="en-US" sz="2400" i="1" dirty="0">
                <a:solidFill>
                  <a:srgbClr val="FFFF00"/>
                </a:solidFill>
                <a:cs typeface="Arial" pitchFamily="34" charset="0"/>
              </a:rPr>
              <a:t>H</a:t>
            </a:r>
            <a:r>
              <a:rPr lang="en-US" altLang="en-US" sz="2400" baseline="-25000" dirty="0">
                <a:solidFill>
                  <a:srgbClr val="FFFF00"/>
                </a:solidFill>
                <a:cs typeface="Arial" pitchFamily="34" charset="0"/>
              </a:rPr>
              <a:t>reactants</a:t>
            </a:r>
            <a:r>
              <a:rPr lang="en-US" altLang="en-US" sz="2400" dirty="0">
                <a:solidFill>
                  <a:schemeClr val="accent5">
                    <a:lumMod val="50000"/>
                  </a:schemeClr>
                </a:solidFill>
                <a:effectLst>
                  <a:outerShdw blurRad="38100" dist="38100" dir="2700000" algn="tl">
                    <a:srgbClr val="000000">
                      <a:alpha val="43137"/>
                    </a:srgbClr>
                  </a:outerShdw>
                </a:effectLst>
                <a:cs typeface="Arial" panose="020B0604020202020204" pitchFamily="34" charset="0"/>
              </a:rPr>
              <a:t>) </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 (</a:t>
            </a:r>
            <a:r>
              <a:rPr lang="en-US" altLang="en-US" sz="2400" dirty="0">
                <a:solidFill>
                  <a:srgbClr val="FFFF00"/>
                </a:solidFill>
                <a:cs typeface="Arial" pitchFamily="34" charset="0"/>
              </a:rPr>
              <a:t>mol</a:t>
            </a:r>
            <a:r>
              <a:rPr lang="en-US" altLang="en-US" sz="2400" baseline="-25000" dirty="0">
                <a:solidFill>
                  <a:srgbClr val="FFFF00"/>
                </a:solidFill>
                <a:cs typeface="Arial" pitchFamily="34" charset="0"/>
              </a:rPr>
              <a:t>reactants</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a:t>
            </a:r>
          </a:p>
        </p:txBody>
      </p:sp>
      <p:pic>
        <p:nvPicPr>
          <p:cNvPr id="83972" name="Picture 12" descr="strategy-01.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25" y="17463"/>
            <a:ext cx="12001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a:spLocks noGrp="1" noChangeArrowheads="1"/>
          </p:cNvSpPr>
          <p:nvPr>
            <p:ph type="sldNum" sz="quarter" idx="11"/>
          </p:nvPr>
        </p:nvSpPr>
        <p:spPr/>
        <p:txBody>
          <a:bodyPr/>
          <a:lstStyle/>
          <a:p>
            <a:pPr>
              <a:defRPr/>
            </a:pPr>
            <a:fld id="{36146C61-F293-439F-A365-CE660D7C22B4}" type="slidenum">
              <a:rPr lang="en-US" altLang="en-US"/>
              <a:pPr>
                <a:defRPr/>
              </a:pPr>
              <a:t>32</a:t>
            </a:fld>
            <a:endParaRPr lang="en-US" altLang="en-US" dirty="0"/>
          </a:p>
        </p:txBody>
      </p:sp>
      <p:grpSp>
        <p:nvGrpSpPr>
          <p:cNvPr id="83974" name="Group 9"/>
          <p:cNvGrpSpPr>
            <a:grpSpLocks/>
          </p:cNvGrpSpPr>
          <p:nvPr/>
        </p:nvGrpSpPr>
        <p:grpSpPr bwMode="auto">
          <a:xfrm>
            <a:off x="1054100" y="2108200"/>
            <a:ext cx="7162800" cy="1016000"/>
            <a:chOff x="624" y="3312"/>
            <a:chExt cx="4512" cy="480"/>
          </a:xfrm>
        </p:grpSpPr>
        <p:sp>
          <p:nvSpPr>
            <p:cNvPr id="83976" name="AutoShape 8"/>
            <p:cNvSpPr>
              <a:spLocks noChangeArrowheads="1"/>
            </p:cNvSpPr>
            <p:nvPr/>
          </p:nvSpPr>
          <p:spPr bwMode="auto">
            <a:xfrm>
              <a:off x="624" y="3312"/>
              <a:ext cx="4512" cy="480"/>
            </a:xfrm>
            <a:prstGeom prst="roundRect">
              <a:avLst>
                <a:gd name="adj" fmla="val 16667"/>
              </a:avLst>
            </a:prstGeom>
            <a:solidFill>
              <a:srgbClr val="658B92"/>
            </a:solidFill>
            <a:ln w="9525">
              <a:solidFill>
                <a:srgbClr val="658B9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p>
          </p:txBody>
        </p:sp>
        <p:sp>
          <p:nvSpPr>
            <p:cNvPr id="83977" name="Text Box 7"/>
            <p:cNvSpPr txBox="1">
              <a:spLocks noChangeArrowheads="1"/>
            </p:cNvSpPr>
            <p:nvPr/>
          </p:nvSpPr>
          <p:spPr bwMode="auto">
            <a:xfrm>
              <a:off x="672" y="3424"/>
              <a:ext cx="4416"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50000"/>
                </a:spcBef>
                <a:buClrTx/>
                <a:buSzTx/>
                <a:buFontTx/>
                <a:buNone/>
              </a:pPr>
              <a:r>
                <a:rPr lang="el-GR" altLang="en-US" dirty="0">
                  <a:solidFill>
                    <a:srgbClr val="FF66CC"/>
                  </a:solidFill>
                  <a:cs typeface="Arial" panose="020B0604020202020204" pitchFamily="34" charset="0"/>
                </a:rPr>
                <a:t>Δ</a:t>
              </a:r>
              <a:r>
                <a:rPr lang="en-US" altLang="en-US" i="1" dirty="0">
                  <a:solidFill>
                    <a:srgbClr val="FF66CC"/>
                  </a:solidFill>
                  <a:cs typeface="Arial" panose="020B0604020202020204" pitchFamily="34" charset="0"/>
                </a:rPr>
                <a:t>H</a:t>
              </a:r>
              <a:r>
                <a:rPr lang="en-US" altLang="en-US" dirty="0">
                  <a:solidFill>
                    <a:srgbClr val="FF66CC"/>
                  </a:solidFill>
                  <a:cs typeface="Arial" panose="020B0604020202020204" pitchFamily="34" charset="0"/>
                </a:rPr>
                <a:t> = ∑</a:t>
              </a:r>
              <a:r>
                <a:rPr lang="el-GR" altLang="en-US" dirty="0">
                  <a:solidFill>
                    <a:srgbClr val="002060"/>
                  </a:solidFill>
                  <a:cs typeface="Arial" panose="020B0604020202020204" pitchFamily="34" charset="0"/>
                </a:rPr>
                <a:t>Δ</a:t>
              </a:r>
              <a:r>
                <a:rPr lang="en-US" altLang="en-US" i="1" dirty="0">
                  <a:solidFill>
                    <a:srgbClr val="002060"/>
                  </a:solidFill>
                  <a:cs typeface="Arial" panose="020B0604020202020204" pitchFamily="34" charset="0"/>
                </a:rPr>
                <a:t>H</a:t>
              </a:r>
              <a:r>
                <a:rPr lang="en-US" altLang="en-US" baseline="-25000" dirty="0">
                  <a:solidFill>
                    <a:srgbClr val="002060"/>
                  </a:solidFill>
                  <a:cs typeface="Arial" panose="020B0604020202020204" pitchFamily="34" charset="0"/>
                </a:rPr>
                <a:t>products</a:t>
              </a:r>
              <a:r>
                <a:rPr lang="en-US" altLang="en-US" dirty="0">
                  <a:solidFill>
                    <a:srgbClr val="002060"/>
                  </a:solidFill>
                  <a:cs typeface="Arial" panose="020B0604020202020204" pitchFamily="34" charset="0"/>
                </a:rPr>
                <a:t> </a:t>
              </a:r>
              <a:r>
                <a:rPr lang="el-GR" altLang="en-US" dirty="0">
                  <a:solidFill>
                    <a:srgbClr val="FF66CC"/>
                  </a:solidFill>
                  <a:cs typeface="Arial" panose="020B0604020202020204" pitchFamily="34" charset="0"/>
                </a:rPr>
                <a:t>–</a:t>
              </a:r>
              <a:r>
                <a:rPr lang="en-US" altLang="en-US" dirty="0">
                  <a:solidFill>
                    <a:srgbClr val="FF66CC"/>
                  </a:solidFill>
                  <a:cs typeface="Arial" panose="020B0604020202020204" pitchFamily="34" charset="0"/>
                </a:rPr>
                <a:t> ∑</a:t>
              </a:r>
              <a:r>
                <a:rPr lang="el-GR" altLang="en-US" dirty="0">
                  <a:solidFill>
                    <a:srgbClr val="FFFF00"/>
                  </a:solidFill>
                  <a:cs typeface="Arial" panose="020B0604020202020204" pitchFamily="34" charset="0"/>
                </a:rPr>
                <a:t>Δ</a:t>
              </a:r>
              <a:r>
                <a:rPr lang="en-US" altLang="en-US" i="1" dirty="0">
                  <a:solidFill>
                    <a:srgbClr val="FFFF00"/>
                  </a:solidFill>
                  <a:cs typeface="Arial" panose="020B0604020202020204" pitchFamily="34" charset="0"/>
                </a:rPr>
                <a:t>H</a:t>
              </a:r>
              <a:r>
                <a:rPr lang="en-US" altLang="en-US" baseline="-25000" dirty="0">
                  <a:solidFill>
                    <a:srgbClr val="FFFF00"/>
                  </a:solidFill>
                  <a:cs typeface="Arial" panose="020B0604020202020204" pitchFamily="34" charset="0"/>
                </a:rPr>
                <a:t>reactants</a:t>
              </a:r>
              <a:endParaRPr lang="el-GR" altLang="en-US" baseline="-25000" dirty="0">
                <a:solidFill>
                  <a:srgbClr val="FFFF00"/>
                </a:solidFill>
                <a:cs typeface="Arial" panose="020B0604020202020204" pitchFamily="34" charset="0"/>
              </a:endParaRPr>
            </a:p>
          </p:txBody>
        </p:sp>
      </p:grpSp>
      <p:sp>
        <p:nvSpPr>
          <p:cNvPr id="2" name="TextBox 1">
            <a:extLst>
              <a:ext uri="{FF2B5EF4-FFF2-40B4-BE49-F238E27FC236}">
                <a16:creationId xmlns:a16="http://schemas.microsoft.com/office/drawing/2014/main" id="{224A261A-92B6-482C-9C25-02C9BE1D67FF}"/>
              </a:ext>
            </a:extLst>
          </p:cNvPr>
          <p:cNvSpPr txBox="1"/>
          <p:nvPr/>
        </p:nvSpPr>
        <p:spPr>
          <a:xfrm>
            <a:off x="3081683" y="3521698"/>
            <a:ext cx="1524000" cy="369332"/>
          </a:xfrm>
          <a:prstGeom prst="rect">
            <a:avLst/>
          </a:prstGeom>
          <a:solidFill>
            <a:schemeClr val="accent2"/>
          </a:solidFill>
        </p:spPr>
        <p:txBody>
          <a:bodyPr wrap="square" rtlCol="0">
            <a:spAutoFit/>
          </a:bodyPr>
          <a:lstStyle/>
          <a:p>
            <a:pPr algn="ctr"/>
            <a:r>
              <a:rPr lang="en-US" dirty="0"/>
              <a:t>coefficients</a:t>
            </a:r>
          </a:p>
        </p:txBody>
      </p:sp>
      <p:sp>
        <p:nvSpPr>
          <p:cNvPr id="11" name="TextBox 10">
            <a:extLst>
              <a:ext uri="{FF2B5EF4-FFF2-40B4-BE49-F238E27FC236}">
                <a16:creationId xmlns:a16="http://schemas.microsoft.com/office/drawing/2014/main" id="{C0C1079B-B97E-4E6F-AA8B-C15580AEA637}"/>
              </a:ext>
            </a:extLst>
          </p:cNvPr>
          <p:cNvSpPr txBox="1"/>
          <p:nvPr/>
        </p:nvSpPr>
        <p:spPr>
          <a:xfrm>
            <a:off x="7159625" y="3518224"/>
            <a:ext cx="1524000" cy="369332"/>
          </a:xfrm>
          <a:prstGeom prst="rect">
            <a:avLst/>
          </a:prstGeom>
          <a:solidFill>
            <a:schemeClr val="accent2"/>
          </a:solidFill>
        </p:spPr>
        <p:txBody>
          <a:bodyPr wrap="square" rtlCol="0">
            <a:spAutoFit/>
          </a:bodyPr>
          <a:lstStyle/>
          <a:p>
            <a:pPr algn="ctr"/>
            <a:r>
              <a:rPr lang="en-US" dirty="0"/>
              <a:t>coefficients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974"/>
                                        </p:tgtEl>
                                        <p:attrNameLst>
                                          <p:attrName>style.visibility</p:attrName>
                                        </p:attrNameLst>
                                      </p:cBhvr>
                                      <p:to>
                                        <p:strVal val="visible"/>
                                      </p:to>
                                    </p:set>
                                    <p:animEffect transition="in" filter="fade">
                                      <p:cBhvr>
                                        <p:cTn id="7" dur="500"/>
                                        <p:tgtEl>
                                          <p:spTgt spid="839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5" end="5"/>
                                            </p:txEl>
                                          </p:spTgt>
                                        </p:tgtEl>
                                        <p:attrNameLst>
                                          <p:attrName>style.visibility</p:attrName>
                                        </p:attrNameLst>
                                      </p:cBhvr>
                                      <p:to>
                                        <p:strVal val="visible"/>
                                      </p:to>
                                    </p:set>
                                    <p:animEffect transition="in" filter="fade">
                                      <p:cBhvr>
                                        <p:cTn id="12" dur="500"/>
                                        <p:tgtEl>
                                          <p:spTgt spid="6963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Placeholder 10"/>
          <p:cNvSpPr>
            <a:spLocks noGrp="1"/>
          </p:cNvSpPr>
          <p:nvPr>
            <p:ph type="body" sz="quarter" idx="12"/>
          </p:nvPr>
        </p:nvSpPr>
        <p:spPr>
          <a:xfrm>
            <a:off x="0" y="1376363"/>
            <a:ext cx="9144000" cy="5481637"/>
          </a:xfrm>
        </p:spPr>
        <p:txBody>
          <a:bodyPr lIns="182880" tIns="91440"/>
          <a:lstStyle/>
          <a:p>
            <a:pPr marL="0" lvl="1" indent="0" eaLnBrk="1" hangingPunct="1">
              <a:buFont typeface="Wingdings" panose="05000000000000000000" pitchFamily="2" charset="2"/>
              <a:buNone/>
            </a:pPr>
            <a:r>
              <a:rPr lang="en-US" altLang="en-US" dirty="0"/>
              <a:t>Iron(III) oxide (Fe</a:t>
            </a:r>
            <a:r>
              <a:rPr lang="en-US" altLang="en-US" baseline="-25000" dirty="0"/>
              <a:t>3</a:t>
            </a:r>
            <a:r>
              <a:rPr lang="en-US" altLang="en-US" dirty="0"/>
              <a:t>O</a:t>
            </a:r>
            <a:r>
              <a:rPr lang="en-US" altLang="en-US" baseline="-25000" dirty="0"/>
              <a:t>4</a:t>
            </a:r>
            <a:r>
              <a:rPr lang="en-US" altLang="en-US" dirty="0"/>
              <a:t>(</a:t>
            </a:r>
            <a:r>
              <a:rPr lang="en-US" altLang="en-US" i="1" dirty="0"/>
              <a:t>s</a:t>
            </a:r>
            <a:r>
              <a:rPr lang="en-US" altLang="en-US" dirty="0"/>
              <a:t>), </a:t>
            </a:r>
            <a:r>
              <a:rPr lang="en-US" altLang="en-US" dirty="0">
                <a:solidFill>
                  <a:schemeClr val="tx1"/>
                </a:solidFill>
                <a:sym typeface="Symbol" panose="05050102010706020507" pitchFamily="18" charset="2"/>
              </a:rPr>
              <a:t></a:t>
            </a:r>
            <a:r>
              <a:rPr lang="en-US" altLang="en-US" i="1" dirty="0">
                <a:solidFill>
                  <a:schemeClr val="tx1"/>
                </a:solidFill>
                <a:sym typeface="Symbol" panose="05050102010706020507" pitchFamily="18" charset="2"/>
              </a:rPr>
              <a:t>H</a:t>
            </a:r>
            <a:r>
              <a:rPr lang="en-US" altLang="en-US" i="1" baseline="-25000" dirty="0">
                <a:solidFill>
                  <a:schemeClr val="tx1"/>
                </a:solidFill>
                <a:sym typeface="Symbol" panose="05050102010706020507" pitchFamily="18" charset="2"/>
              </a:rPr>
              <a:t>f</a:t>
            </a:r>
            <a:r>
              <a:rPr lang="en-US" altLang="en-US" dirty="0">
                <a:solidFill>
                  <a:schemeClr val="tx1"/>
                </a:solidFill>
                <a:sym typeface="Symbol" panose="05050102010706020507" pitchFamily="18" charset="2"/>
              </a:rPr>
              <a:t> = –1117.1 kJ/mol) can react with aluminum powder to form aluminum oxide (Al</a:t>
            </a:r>
            <a:r>
              <a:rPr lang="en-US" altLang="en-US" baseline="-25000" dirty="0">
                <a:solidFill>
                  <a:schemeClr val="tx1"/>
                </a:solidFill>
                <a:sym typeface="Symbol" panose="05050102010706020507" pitchFamily="18" charset="2"/>
              </a:rPr>
              <a:t>2</a:t>
            </a:r>
            <a:r>
              <a:rPr lang="en-US" altLang="en-US" dirty="0">
                <a:solidFill>
                  <a:schemeClr val="tx1"/>
                </a:solidFill>
                <a:sym typeface="Symbol" panose="05050102010706020507" pitchFamily="18" charset="2"/>
              </a:rPr>
              <a:t>O</a:t>
            </a:r>
            <a:r>
              <a:rPr lang="en-US" altLang="en-US" baseline="-25000" dirty="0">
                <a:solidFill>
                  <a:schemeClr val="tx1"/>
                </a:solidFill>
                <a:sym typeface="Symbol" panose="05050102010706020507" pitchFamily="18" charset="2"/>
              </a:rPr>
              <a:t>3</a:t>
            </a:r>
            <a:r>
              <a:rPr lang="en-US" altLang="en-US" dirty="0">
                <a:solidFill>
                  <a:schemeClr val="tx1"/>
                </a:solidFill>
                <a:sym typeface="Symbol" panose="05050102010706020507" pitchFamily="18" charset="2"/>
              </a:rPr>
              <a:t>(</a:t>
            </a:r>
            <a:r>
              <a:rPr lang="en-US" altLang="en-US" i="1" dirty="0">
                <a:solidFill>
                  <a:schemeClr val="tx1"/>
                </a:solidFill>
                <a:sym typeface="Symbol" panose="05050102010706020507" pitchFamily="18" charset="2"/>
              </a:rPr>
              <a:t>s</a:t>
            </a:r>
            <a:r>
              <a:rPr lang="en-US" altLang="en-US" dirty="0">
                <a:solidFill>
                  <a:schemeClr val="tx1"/>
                </a:solidFill>
                <a:sym typeface="Symbol" panose="05050102010706020507" pitchFamily="18" charset="2"/>
              </a:rPr>
              <a:t>), </a:t>
            </a:r>
            <a:r>
              <a:rPr lang="en-US" altLang="en-US" i="1" dirty="0">
                <a:solidFill>
                  <a:schemeClr val="tx1"/>
                </a:solidFill>
                <a:sym typeface="Symbol" panose="05050102010706020507" pitchFamily="18" charset="2"/>
              </a:rPr>
              <a:t>H</a:t>
            </a:r>
            <a:r>
              <a:rPr lang="en-US" altLang="en-US" i="1" baseline="-25000" dirty="0">
                <a:solidFill>
                  <a:schemeClr val="tx1"/>
                </a:solidFill>
                <a:sym typeface="Symbol" panose="05050102010706020507" pitchFamily="18" charset="2"/>
              </a:rPr>
              <a:t>f</a:t>
            </a:r>
            <a:r>
              <a:rPr lang="en-US" altLang="en-US" dirty="0">
                <a:solidFill>
                  <a:schemeClr val="tx1"/>
                </a:solidFill>
                <a:sym typeface="Symbol" panose="05050102010706020507" pitchFamily="18" charset="2"/>
              </a:rPr>
              <a:t> = –1669.8 kJ/mol) and iron according to the equation below:</a:t>
            </a:r>
          </a:p>
          <a:p>
            <a:pPr marL="0" lvl="1" indent="0" algn="ctr" eaLnBrk="1" hangingPunct="1">
              <a:buFont typeface="Wingdings" panose="05000000000000000000" pitchFamily="2" charset="2"/>
              <a:buNone/>
            </a:pPr>
            <a:r>
              <a:rPr lang="en-US" altLang="en-US" dirty="0">
                <a:solidFill>
                  <a:schemeClr val="tx1"/>
                </a:solidFill>
                <a:sym typeface="Symbol" panose="05050102010706020507" pitchFamily="18" charset="2"/>
              </a:rPr>
              <a:t>3Fe</a:t>
            </a:r>
            <a:r>
              <a:rPr lang="en-US" altLang="en-US" baseline="-25000" dirty="0">
                <a:solidFill>
                  <a:schemeClr val="tx1"/>
                </a:solidFill>
                <a:sym typeface="Symbol" panose="05050102010706020507" pitchFamily="18" charset="2"/>
              </a:rPr>
              <a:t>3</a:t>
            </a:r>
            <a:r>
              <a:rPr lang="en-US" altLang="en-US" dirty="0">
                <a:solidFill>
                  <a:schemeClr val="tx1"/>
                </a:solidFill>
                <a:sym typeface="Symbol" panose="05050102010706020507" pitchFamily="18" charset="2"/>
              </a:rPr>
              <a:t>O</a:t>
            </a:r>
            <a:r>
              <a:rPr lang="en-US" altLang="en-US" baseline="-25000" dirty="0">
                <a:solidFill>
                  <a:schemeClr val="tx1"/>
                </a:solidFill>
                <a:sym typeface="Symbol" panose="05050102010706020507" pitchFamily="18" charset="2"/>
              </a:rPr>
              <a:t>4</a:t>
            </a:r>
            <a:r>
              <a:rPr lang="en-US" altLang="en-US" dirty="0">
                <a:solidFill>
                  <a:schemeClr val="tx1"/>
                </a:solidFill>
                <a:sym typeface="Symbol" panose="05050102010706020507" pitchFamily="18" charset="2"/>
              </a:rPr>
              <a:t>(</a:t>
            </a:r>
            <a:r>
              <a:rPr lang="en-US" altLang="en-US" i="1" dirty="0">
                <a:solidFill>
                  <a:schemeClr val="tx1"/>
                </a:solidFill>
                <a:sym typeface="Symbol" panose="05050102010706020507" pitchFamily="18" charset="2"/>
              </a:rPr>
              <a:t>s</a:t>
            </a:r>
            <a:r>
              <a:rPr lang="en-US" altLang="en-US" dirty="0">
                <a:solidFill>
                  <a:schemeClr val="tx1"/>
                </a:solidFill>
                <a:sym typeface="Symbol" panose="05050102010706020507" pitchFamily="18" charset="2"/>
              </a:rPr>
              <a:t>) + 8Al(</a:t>
            </a:r>
            <a:r>
              <a:rPr lang="en-US" altLang="en-US" i="1" dirty="0">
                <a:solidFill>
                  <a:schemeClr val="tx1"/>
                </a:solidFill>
                <a:sym typeface="Symbol" panose="05050102010706020507" pitchFamily="18" charset="2"/>
              </a:rPr>
              <a:t>s</a:t>
            </a:r>
            <a:r>
              <a:rPr lang="en-US" altLang="en-US" dirty="0">
                <a:solidFill>
                  <a:schemeClr val="tx1"/>
                </a:solidFill>
                <a:sym typeface="Symbol" panose="05050102010706020507" pitchFamily="18" charset="2"/>
              </a:rPr>
              <a:t>) </a:t>
            </a:r>
            <a:r>
              <a:rPr lang="en-US" altLang="en-US" dirty="0"/>
              <a:t>→ 4Al</a:t>
            </a:r>
            <a:r>
              <a:rPr lang="en-US" altLang="en-US" baseline="-25000" dirty="0"/>
              <a:t>2</a:t>
            </a:r>
            <a:r>
              <a:rPr lang="en-US" altLang="en-US" dirty="0"/>
              <a:t>O</a:t>
            </a:r>
            <a:r>
              <a:rPr lang="en-US" altLang="en-US" baseline="-25000" dirty="0"/>
              <a:t>3</a:t>
            </a:r>
            <a:r>
              <a:rPr lang="en-US" altLang="en-US" dirty="0"/>
              <a:t>(</a:t>
            </a:r>
            <a:r>
              <a:rPr lang="en-US" altLang="en-US" i="1" dirty="0"/>
              <a:t>s</a:t>
            </a:r>
            <a:r>
              <a:rPr lang="en-US" altLang="en-US" dirty="0"/>
              <a:t>) + 9Fe(</a:t>
            </a:r>
            <a:r>
              <a:rPr lang="en-US" altLang="en-US" i="1" dirty="0"/>
              <a:t>s</a:t>
            </a:r>
            <a:r>
              <a:rPr lang="en-US" altLang="en-US" dirty="0"/>
              <a:t>)</a:t>
            </a:r>
          </a:p>
          <a:p>
            <a:pPr eaLnBrk="1" hangingPunct="1">
              <a:spcBef>
                <a:spcPts val="1200"/>
              </a:spcBef>
            </a:pPr>
            <a:r>
              <a:rPr lang="en-US" altLang="en-US" sz="2000" dirty="0">
                <a:sym typeface="Symbol" panose="05050102010706020507" pitchFamily="18" charset="2"/>
              </a:rPr>
              <a:t>What is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rxn</a:t>
            </a:r>
            <a:r>
              <a:rPr lang="en-US" altLang="en-US" sz="2000" dirty="0">
                <a:solidFill>
                  <a:schemeClr val="tx1"/>
                </a:solidFill>
                <a:sym typeface="Symbol" panose="05050102010706020507" pitchFamily="18" charset="2"/>
              </a:rPr>
              <a:t> for this reaction? </a:t>
            </a:r>
            <a:endParaRPr lang="en-US" altLang="en-US" sz="2400" dirty="0">
              <a:ea typeface="MS PGothic" panose="020B0600070205080204" pitchFamily="34" charset="-128"/>
            </a:endParaRPr>
          </a:p>
        </p:txBody>
      </p:sp>
      <p:sp>
        <p:nvSpPr>
          <p:cNvPr id="121859" name="Title 1"/>
          <p:cNvSpPr>
            <a:spLocks noGrp="1"/>
          </p:cNvSpPr>
          <p:nvPr>
            <p:ph type="title"/>
          </p:nvPr>
        </p:nvSpPr>
        <p:spPr>
          <a:xfrm>
            <a:off x="0" y="0"/>
            <a:ext cx="9144000" cy="1371600"/>
          </a:xfrm>
        </p:spPr>
        <p:txBody>
          <a:bodyPr/>
          <a:lstStyle/>
          <a:p>
            <a:pPr eaLnBrk="1" hangingPunct="1"/>
            <a:r>
              <a:rPr lang="en-US" altLang="en-US" dirty="0"/>
              <a:t>	Calculating Enthalpy of Reaction</a:t>
            </a:r>
          </a:p>
        </p:txBody>
      </p:sp>
      <p:pic>
        <p:nvPicPr>
          <p:cNvPr id="121860" name="Picture 8" descr="example-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30188"/>
            <a:ext cx="8826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409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Placeholder 10"/>
          <p:cNvSpPr>
            <a:spLocks noGrp="1"/>
          </p:cNvSpPr>
          <p:nvPr>
            <p:ph type="body" sz="quarter" idx="12"/>
          </p:nvPr>
        </p:nvSpPr>
        <p:spPr>
          <a:xfrm>
            <a:off x="0" y="1376363"/>
            <a:ext cx="9144000" cy="5481637"/>
          </a:xfrm>
        </p:spPr>
        <p:txBody>
          <a:bodyPr lIns="182880" tIns="91440"/>
          <a:lstStyle/>
          <a:p>
            <a:pPr marL="0" lvl="1" indent="0" eaLnBrk="1" hangingPunct="1">
              <a:buFont typeface="Wingdings" panose="05000000000000000000" pitchFamily="2" charset="2"/>
              <a:buNone/>
            </a:pPr>
            <a:r>
              <a:rPr lang="en-US" altLang="en-US" sz="2000" dirty="0"/>
              <a:t>Iron(III) oxide (Fe</a:t>
            </a:r>
            <a:r>
              <a:rPr lang="en-US" altLang="en-US" sz="2000" baseline="-25000" dirty="0"/>
              <a:t>3</a:t>
            </a:r>
            <a:r>
              <a:rPr lang="en-US" altLang="en-US" sz="2000" dirty="0"/>
              <a:t>O</a:t>
            </a:r>
            <a:r>
              <a:rPr lang="en-US" altLang="en-US" sz="2000" baseline="-25000" dirty="0"/>
              <a:t>4</a:t>
            </a:r>
            <a:r>
              <a:rPr lang="en-US" altLang="en-US" sz="2000" dirty="0"/>
              <a:t>(</a:t>
            </a:r>
            <a:r>
              <a:rPr lang="en-US" altLang="en-US" sz="2000" i="1" dirty="0"/>
              <a:t>s</a:t>
            </a:r>
            <a:r>
              <a:rPr lang="en-US" altLang="en-US" sz="2000" dirty="0"/>
              <a:t>),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–1117.1 kJ/mol) can react with aluminum powder to form aluminum oxide (Al</a:t>
            </a:r>
            <a:r>
              <a:rPr lang="en-US" altLang="en-US" sz="2000" baseline="-25000" dirty="0">
                <a:solidFill>
                  <a:schemeClr val="tx1"/>
                </a:solidFill>
                <a:sym typeface="Symbol" panose="05050102010706020507" pitchFamily="18" charset="2"/>
              </a:rPr>
              <a:t>2</a:t>
            </a:r>
            <a:r>
              <a:rPr lang="en-US" altLang="en-US" sz="2000" dirty="0">
                <a:solidFill>
                  <a:schemeClr val="tx1"/>
                </a:solidFill>
                <a:sym typeface="Symbol" panose="05050102010706020507" pitchFamily="18" charset="2"/>
              </a:rPr>
              <a:t>O</a:t>
            </a:r>
            <a:r>
              <a:rPr lang="en-US" altLang="en-US" sz="2000" baseline="-25000" dirty="0">
                <a:solidFill>
                  <a:schemeClr val="tx1"/>
                </a:solidFill>
                <a:sym typeface="Symbol" panose="05050102010706020507" pitchFamily="18" charset="2"/>
              </a:rPr>
              <a:t>3</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s</a:t>
            </a:r>
            <a:r>
              <a:rPr lang="en-US" altLang="en-US" sz="2000" dirty="0">
                <a:solidFill>
                  <a:schemeClr val="tx1"/>
                </a:solidFill>
                <a:sym typeface="Symbol" panose="05050102010706020507" pitchFamily="18" charset="2"/>
              </a:rPr>
              <a:t>),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–1669.8 kJ/mol) and iron according to the equation below:</a:t>
            </a:r>
          </a:p>
          <a:p>
            <a:pPr marL="0" lvl="1" indent="0" algn="ctr" eaLnBrk="1" hangingPunct="1">
              <a:buFont typeface="Wingdings" panose="05000000000000000000" pitchFamily="2" charset="2"/>
              <a:buNone/>
            </a:pPr>
            <a:r>
              <a:rPr lang="en-US" altLang="en-US" sz="2000" dirty="0">
                <a:solidFill>
                  <a:schemeClr val="tx1"/>
                </a:solidFill>
                <a:sym typeface="Symbol" panose="05050102010706020507" pitchFamily="18" charset="2"/>
              </a:rPr>
              <a:t>3Fe</a:t>
            </a:r>
            <a:r>
              <a:rPr lang="en-US" altLang="en-US" sz="2000" baseline="-25000" dirty="0">
                <a:solidFill>
                  <a:schemeClr val="tx1"/>
                </a:solidFill>
                <a:sym typeface="Symbol" panose="05050102010706020507" pitchFamily="18" charset="2"/>
              </a:rPr>
              <a:t>3</a:t>
            </a:r>
            <a:r>
              <a:rPr lang="en-US" altLang="en-US" sz="2000" dirty="0">
                <a:solidFill>
                  <a:schemeClr val="tx1"/>
                </a:solidFill>
                <a:sym typeface="Symbol" panose="05050102010706020507" pitchFamily="18" charset="2"/>
              </a:rPr>
              <a:t>O</a:t>
            </a:r>
            <a:r>
              <a:rPr lang="en-US" altLang="en-US" sz="2000" baseline="-25000" dirty="0">
                <a:solidFill>
                  <a:schemeClr val="tx1"/>
                </a:solidFill>
                <a:sym typeface="Symbol" panose="05050102010706020507" pitchFamily="18" charset="2"/>
              </a:rPr>
              <a:t>4</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s</a:t>
            </a:r>
            <a:r>
              <a:rPr lang="en-US" altLang="en-US" sz="2000" dirty="0">
                <a:solidFill>
                  <a:schemeClr val="tx1"/>
                </a:solidFill>
                <a:sym typeface="Symbol" panose="05050102010706020507" pitchFamily="18" charset="2"/>
              </a:rPr>
              <a:t>) + 8Al(</a:t>
            </a:r>
            <a:r>
              <a:rPr lang="en-US" altLang="en-US" sz="2000" i="1" dirty="0">
                <a:solidFill>
                  <a:schemeClr val="tx1"/>
                </a:solidFill>
                <a:sym typeface="Symbol" panose="05050102010706020507" pitchFamily="18" charset="2"/>
              </a:rPr>
              <a:t>s</a:t>
            </a:r>
            <a:r>
              <a:rPr lang="en-US" altLang="en-US" sz="2000" dirty="0">
                <a:solidFill>
                  <a:schemeClr val="tx1"/>
                </a:solidFill>
                <a:sym typeface="Symbol" panose="05050102010706020507" pitchFamily="18" charset="2"/>
              </a:rPr>
              <a:t>) </a:t>
            </a:r>
            <a:r>
              <a:rPr lang="en-US" altLang="en-US" sz="2000" dirty="0"/>
              <a:t>→ 4Al</a:t>
            </a:r>
            <a:r>
              <a:rPr lang="en-US" altLang="en-US" sz="2000" baseline="-25000" dirty="0"/>
              <a:t>2</a:t>
            </a:r>
            <a:r>
              <a:rPr lang="en-US" altLang="en-US" sz="2000" dirty="0"/>
              <a:t>O</a:t>
            </a:r>
            <a:r>
              <a:rPr lang="en-US" altLang="en-US" sz="2000" baseline="-25000" dirty="0"/>
              <a:t>3</a:t>
            </a:r>
            <a:r>
              <a:rPr lang="en-US" altLang="en-US" sz="2000" dirty="0"/>
              <a:t>(</a:t>
            </a:r>
            <a:r>
              <a:rPr lang="en-US" altLang="en-US" sz="2000" i="1" dirty="0"/>
              <a:t>s</a:t>
            </a:r>
            <a:r>
              <a:rPr lang="en-US" altLang="en-US" sz="2000" dirty="0"/>
              <a:t>) + 9Fe(</a:t>
            </a:r>
            <a:r>
              <a:rPr lang="en-US" altLang="en-US" sz="2000" i="1" dirty="0"/>
              <a:t>s</a:t>
            </a:r>
            <a:r>
              <a:rPr lang="en-US" altLang="en-US" sz="2000" dirty="0"/>
              <a:t>)</a:t>
            </a:r>
          </a:p>
          <a:p>
            <a:pPr eaLnBrk="1" hangingPunct="1">
              <a:spcBef>
                <a:spcPts val="1200"/>
              </a:spcBef>
            </a:pPr>
            <a:r>
              <a:rPr lang="en-US" altLang="en-US" sz="2000" dirty="0">
                <a:sym typeface="Symbol" panose="05050102010706020507" pitchFamily="18" charset="2"/>
              </a:rPr>
              <a:t>What is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rxn</a:t>
            </a:r>
            <a:r>
              <a:rPr lang="en-US" altLang="en-US" sz="2000" dirty="0">
                <a:solidFill>
                  <a:schemeClr val="tx1"/>
                </a:solidFill>
                <a:sym typeface="Symbol" panose="05050102010706020507" pitchFamily="18" charset="2"/>
              </a:rPr>
              <a:t> for this reaction?  </a:t>
            </a:r>
            <a:endParaRPr lang="en-US" altLang="en-US" sz="2000" dirty="0">
              <a:ea typeface="MS PGothic" panose="020B0600070205080204" pitchFamily="34" charset="-128"/>
              <a:cs typeface="Arial" panose="020B0604020202020204" pitchFamily="34" charset="0"/>
            </a:endParaRPr>
          </a:p>
          <a:p>
            <a:pPr eaLnBrk="1" hangingPunct="1">
              <a:spcBef>
                <a:spcPts val="1200"/>
              </a:spcBef>
            </a:pPr>
            <a:endParaRPr lang="en-US" sz="800" kern="1200" dirty="0">
              <a:solidFill>
                <a:srgbClr val="92D050"/>
              </a:solidFill>
              <a:effectLst>
                <a:outerShdw blurRad="38100" dist="38100" dir="2700000" algn="tl">
                  <a:srgbClr val="000000">
                    <a:alpha val="43137"/>
                  </a:srgbClr>
                </a:outerShdw>
              </a:effectLst>
              <a:latin typeface="Tahoma" pitchFamily="34" charset="0"/>
              <a:ea typeface="ＭＳ Ｐゴシック" panose="020B0600070205080204" pitchFamily="34" charset="-128"/>
            </a:endParaRPr>
          </a:p>
          <a:p>
            <a:pPr lvl="0">
              <a:lnSpc>
                <a:spcPct val="105000"/>
              </a:lnSpc>
              <a:spcBef>
                <a:spcPct val="0"/>
              </a:spcBef>
              <a:buClr>
                <a:srgbClr val="00CCFF"/>
              </a:buClr>
              <a:defRPr/>
            </a:pPr>
            <a:r>
              <a:rPr lang="en-US" altLang="en-US" sz="2400" kern="1200" dirty="0">
                <a:solidFill>
                  <a:srgbClr val="FF66CC"/>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en-US" sz="2400" kern="1200" dirty="0">
                <a:solidFill>
                  <a:srgbClr val="FF66CC"/>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Times New Roman" panose="02020603050405020304" pitchFamily="18" charset="0"/>
              </a:rPr>
              <a:t>H </a:t>
            </a:r>
            <a:r>
              <a:rPr lang="en-US" altLang="en-US" sz="2400" kern="1200" dirty="0">
                <a:solidFill>
                  <a:srgbClr val="AACACA">
                    <a:lumMod val="50000"/>
                  </a:srgbClr>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Times New Roman" panose="02020603050405020304" pitchFamily="18" charset="0"/>
              </a:rPr>
              <a:t>= </a:t>
            </a:r>
            <a:r>
              <a:rPr lang="en-US" altLang="en-US" sz="2400" kern="1200" dirty="0">
                <a:solidFill>
                  <a:srgbClr val="FF66CC"/>
                </a:solidFill>
                <a:latin typeface="Tahoma" pitchFamily="34" charset="0"/>
                <a:ea typeface="ＭＳ Ｐゴシック" panose="020B0600070205080204" pitchFamily="34" charset="-128"/>
                <a:cs typeface="Arial" pitchFamily="34" charset="0"/>
              </a:rPr>
              <a:t>∑</a:t>
            </a:r>
            <a:r>
              <a:rPr lang="en-US" altLang="en-US" sz="2400" kern="1200" dirty="0">
                <a:solidFill>
                  <a:srgbClr val="AACACA">
                    <a:lumMod val="50000"/>
                  </a:srgbClr>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Times New Roman" panose="02020603050405020304" pitchFamily="18" charset="0"/>
              </a:rPr>
              <a:t>[(</a:t>
            </a:r>
            <a:r>
              <a:rPr lang="en-US" altLang="en-US" sz="2400" kern="1200" dirty="0">
                <a:solidFill>
                  <a:srgbClr val="00206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en-US" sz="2400" kern="1200" dirty="0">
                <a:solidFill>
                  <a:srgbClr val="002060"/>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Times New Roman" panose="02020603050405020304" pitchFamily="18" charset="0"/>
              </a:rPr>
              <a:t>H</a:t>
            </a:r>
            <a:r>
              <a:rPr lang="en-US" altLang="en-US" sz="2400" kern="1200" baseline="-25000" dirty="0">
                <a:solidFill>
                  <a:srgbClr val="002060"/>
                </a:solidFill>
                <a:latin typeface="Tahoma" pitchFamily="34" charset="0"/>
                <a:ea typeface="ＭＳ Ｐゴシック" panose="020B0600070205080204" pitchFamily="34" charset="-128"/>
                <a:cs typeface="Arial" pitchFamily="34" charset="0"/>
              </a:rPr>
              <a:t>products</a:t>
            </a:r>
            <a:r>
              <a:rPr lang="en-US" altLang="en-US" sz="2400" kern="1200" dirty="0">
                <a:solidFill>
                  <a:srgbClr val="AACACA">
                    <a:lumMod val="50000"/>
                  </a:srgbClr>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Times New Roman" panose="02020603050405020304" pitchFamily="18" charset="0"/>
              </a:rPr>
              <a:t>) × (</a:t>
            </a:r>
            <a:r>
              <a:rPr lang="en-US" altLang="en-US" sz="2400" kern="1200" dirty="0">
                <a:solidFill>
                  <a:srgbClr val="002060"/>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Times New Roman" panose="02020603050405020304" pitchFamily="18" charset="0"/>
              </a:rPr>
              <a:t>mol</a:t>
            </a:r>
            <a:r>
              <a:rPr lang="en-US" altLang="en-US" sz="2400" kern="1200" baseline="-25000" dirty="0">
                <a:solidFill>
                  <a:srgbClr val="002060"/>
                </a:solidFill>
                <a:latin typeface="Tahoma" pitchFamily="34" charset="0"/>
                <a:ea typeface="ＭＳ Ｐゴシック" panose="020B0600070205080204" pitchFamily="34" charset="-128"/>
                <a:cs typeface="Arial" pitchFamily="34" charset="0"/>
              </a:rPr>
              <a:t>products</a:t>
            </a:r>
            <a:r>
              <a:rPr lang="en-US" altLang="en-US" sz="2400" kern="1200" dirty="0">
                <a:solidFill>
                  <a:srgbClr val="AACACA">
                    <a:lumMod val="50000"/>
                  </a:srgbClr>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Times New Roman" panose="02020603050405020304" pitchFamily="18" charset="0"/>
              </a:rPr>
              <a:t>)] </a:t>
            </a:r>
            <a:r>
              <a:rPr lang="en-US" altLang="en-US" sz="2400" kern="1200" dirty="0">
                <a:solidFill>
                  <a:srgbClr val="AACACA">
                    <a:lumMod val="50000"/>
                  </a:srgbClr>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Arial" panose="020B0604020202020204" pitchFamily="34" charset="0"/>
              </a:rPr>
              <a:t>– </a:t>
            </a:r>
            <a:r>
              <a:rPr lang="en-US" altLang="en-US" sz="2400" kern="1200" dirty="0">
                <a:solidFill>
                  <a:srgbClr val="FF66CC"/>
                </a:solidFill>
                <a:latin typeface="Tahoma" pitchFamily="34" charset="0"/>
                <a:ea typeface="ＭＳ Ｐゴシック" panose="020B0600070205080204" pitchFamily="34" charset="-128"/>
                <a:cs typeface="Arial" pitchFamily="34" charset="0"/>
              </a:rPr>
              <a:t>∑</a:t>
            </a:r>
            <a:r>
              <a:rPr lang="en-US" altLang="en-US" sz="2400" kern="1200" dirty="0">
                <a:solidFill>
                  <a:srgbClr val="AACACA">
                    <a:lumMod val="50000"/>
                  </a:srgbClr>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Arial" panose="020B0604020202020204" pitchFamily="34" charset="0"/>
              </a:rPr>
              <a:t>[(</a:t>
            </a:r>
            <a:r>
              <a:rPr lang="el-GR" altLang="en-US" sz="2400" kern="1200" dirty="0">
                <a:solidFill>
                  <a:srgbClr val="00B050"/>
                </a:solidFill>
                <a:latin typeface="Tahoma" pitchFamily="34" charset="0"/>
                <a:ea typeface="ＭＳ Ｐゴシック" panose="020B0600070205080204" pitchFamily="34" charset="-128"/>
                <a:cs typeface="Arial" pitchFamily="34" charset="0"/>
              </a:rPr>
              <a:t>Δ</a:t>
            </a:r>
            <a:r>
              <a:rPr lang="en-US" altLang="en-US" sz="2400" i="1" kern="1200" dirty="0">
                <a:solidFill>
                  <a:srgbClr val="00B050"/>
                </a:solidFill>
                <a:latin typeface="Tahoma" pitchFamily="34" charset="0"/>
                <a:ea typeface="ＭＳ Ｐゴシック" panose="020B0600070205080204" pitchFamily="34" charset="-128"/>
                <a:cs typeface="Arial" pitchFamily="34" charset="0"/>
              </a:rPr>
              <a:t>H</a:t>
            </a:r>
            <a:r>
              <a:rPr lang="en-US" altLang="en-US" sz="2400" kern="1200" baseline="-25000" dirty="0">
                <a:solidFill>
                  <a:srgbClr val="00B050"/>
                </a:solidFill>
                <a:latin typeface="Tahoma" pitchFamily="34" charset="0"/>
                <a:ea typeface="ＭＳ Ｐゴシック" panose="020B0600070205080204" pitchFamily="34" charset="-128"/>
                <a:cs typeface="Arial" pitchFamily="34" charset="0"/>
              </a:rPr>
              <a:t>reactants</a:t>
            </a:r>
            <a:r>
              <a:rPr lang="en-US" altLang="en-US" sz="2400" kern="1200" dirty="0">
                <a:solidFill>
                  <a:srgbClr val="AACACA">
                    <a:lumMod val="50000"/>
                  </a:srgbClr>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Arial" panose="020B0604020202020204" pitchFamily="34" charset="0"/>
              </a:rPr>
              <a:t>) </a:t>
            </a:r>
            <a:r>
              <a:rPr lang="en-US" altLang="en-US" sz="2400" kern="1200" dirty="0">
                <a:solidFill>
                  <a:srgbClr val="AACACA">
                    <a:lumMod val="50000"/>
                  </a:srgbClr>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Times New Roman" panose="02020603050405020304" pitchFamily="18" charset="0"/>
              </a:rPr>
              <a:t>× (</a:t>
            </a:r>
            <a:r>
              <a:rPr lang="en-US" altLang="en-US" sz="2400" kern="1200" dirty="0">
                <a:solidFill>
                  <a:srgbClr val="00B050"/>
                </a:solidFill>
                <a:latin typeface="Tahoma" pitchFamily="34" charset="0"/>
                <a:ea typeface="ＭＳ Ｐゴシック" panose="020B0600070205080204" pitchFamily="34" charset="-128"/>
                <a:cs typeface="Arial" pitchFamily="34" charset="0"/>
              </a:rPr>
              <a:t>mol</a:t>
            </a:r>
            <a:r>
              <a:rPr lang="en-US" altLang="en-US" sz="2400" kern="1200" baseline="-25000" dirty="0">
                <a:solidFill>
                  <a:srgbClr val="00B050"/>
                </a:solidFill>
                <a:latin typeface="Tahoma" pitchFamily="34" charset="0"/>
                <a:ea typeface="ＭＳ Ｐゴシック" panose="020B0600070205080204" pitchFamily="34" charset="-128"/>
                <a:cs typeface="Arial" pitchFamily="34" charset="0"/>
              </a:rPr>
              <a:t>reactants</a:t>
            </a:r>
            <a:r>
              <a:rPr lang="en-US" altLang="en-US" sz="2400" kern="1200" dirty="0">
                <a:solidFill>
                  <a:srgbClr val="AACACA">
                    <a:lumMod val="50000"/>
                  </a:srgbClr>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Times New Roman" panose="02020603050405020304" pitchFamily="18" charset="0"/>
              </a:rPr>
              <a:t>)]</a:t>
            </a:r>
          </a:p>
          <a:p>
            <a:pPr eaLnBrk="1" hangingPunct="1">
              <a:lnSpc>
                <a:spcPct val="100000"/>
              </a:lnSpc>
              <a:spcBef>
                <a:spcPts val="1800"/>
              </a:spcBef>
            </a:pPr>
            <a:r>
              <a:rPr lang="el-GR" altLang="en-US" sz="2200" dirty="0">
                <a:latin typeface="Times New Roman" panose="02020603050405020304" pitchFamily="18" charset="0"/>
                <a:ea typeface="MS PGothic" panose="020B0600070205080204" pitchFamily="34" charset="-128"/>
              </a:rPr>
              <a:t>Δ</a:t>
            </a:r>
            <a:r>
              <a:rPr lang="en-US" altLang="en-US" sz="2200" i="1" dirty="0">
                <a:latin typeface="Times New Roman" panose="02020603050405020304" pitchFamily="18" charset="0"/>
                <a:ea typeface="MS PGothic" panose="020B0600070205080204" pitchFamily="34" charset="-128"/>
              </a:rPr>
              <a:t>H</a:t>
            </a:r>
            <a:r>
              <a:rPr lang="en-US" altLang="en-US" sz="2200" baseline="-25000" dirty="0">
                <a:latin typeface="Times New Roman" panose="02020603050405020304" pitchFamily="18" charset="0"/>
                <a:ea typeface="MS PGothic" panose="020B0600070205080204" pitchFamily="34" charset="-128"/>
              </a:rPr>
              <a:t>f</a:t>
            </a:r>
            <a:r>
              <a:rPr lang="en-US" altLang="en-US" sz="2200" dirty="0">
                <a:latin typeface="Times New Roman" panose="02020603050405020304" pitchFamily="18" charset="0"/>
                <a:ea typeface="MS PGothic" panose="020B0600070205080204" pitchFamily="34" charset="-128"/>
              </a:rPr>
              <a:t>  (prod) </a:t>
            </a:r>
            <a:r>
              <a:rPr lang="en-US" altLang="en-US" sz="2200" dirty="0">
                <a:solidFill>
                  <a:srgbClr val="FF0000"/>
                </a:solidFill>
                <a:latin typeface="Times New Roman" panose="02020603050405020304" pitchFamily="18" charset="0"/>
                <a:ea typeface="MS PGothic" panose="020B0600070205080204" pitchFamily="34" charset="-128"/>
              </a:rPr>
              <a:t>= [</a:t>
            </a:r>
            <a:r>
              <a:rPr lang="en-US" altLang="en-US" sz="2200" b="1" dirty="0">
                <a:solidFill>
                  <a:srgbClr val="7030A0"/>
                </a:solidFill>
                <a:latin typeface="Times New Roman" panose="02020603050405020304" pitchFamily="18" charset="0"/>
                <a:ea typeface="MS PGothic" panose="020B0600070205080204" pitchFamily="34" charset="-128"/>
              </a:rPr>
              <a:t>4 mol </a:t>
            </a:r>
            <a:r>
              <a:rPr lang="en-US" altLang="en-US" sz="2200" dirty="0">
                <a:solidFill>
                  <a:srgbClr val="FF0000"/>
                </a:solidFill>
                <a:latin typeface="Times New Roman" panose="02020603050405020304" pitchFamily="18" charset="0"/>
                <a:ea typeface="MS PGothic" panose="020B0600070205080204" pitchFamily="34" charset="-128"/>
              </a:rPr>
              <a:t>Al</a:t>
            </a:r>
            <a:r>
              <a:rPr lang="en-US" altLang="en-US" sz="2200" baseline="-25000" dirty="0">
                <a:solidFill>
                  <a:srgbClr val="FF0000"/>
                </a:solidFill>
                <a:latin typeface="Times New Roman" panose="02020603050405020304" pitchFamily="18" charset="0"/>
                <a:ea typeface="MS PGothic" panose="020B0600070205080204" pitchFamily="34" charset="-128"/>
              </a:rPr>
              <a:t>2</a:t>
            </a:r>
            <a:r>
              <a:rPr lang="en-US" altLang="en-US" sz="2200" dirty="0">
                <a:solidFill>
                  <a:srgbClr val="FF0000"/>
                </a:solidFill>
                <a:latin typeface="Times New Roman" panose="02020603050405020304" pitchFamily="18" charset="0"/>
                <a:ea typeface="MS PGothic" panose="020B0600070205080204" pitchFamily="34" charset="-128"/>
              </a:rPr>
              <a:t>O</a:t>
            </a:r>
            <a:r>
              <a:rPr lang="en-US" altLang="en-US" sz="2200" baseline="-25000" dirty="0">
                <a:solidFill>
                  <a:srgbClr val="FF0000"/>
                </a:solidFill>
                <a:latin typeface="Times New Roman" panose="02020603050405020304" pitchFamily="18" charset="0"/>
                <a:ea typeface="MS PGothic" panose="020B0600070205080204" pitchFamily="34" charset="-128"/>
              </a:rPr>
              <a:t>3</a:t>
            </a:r>
            <a:r>
              <a:rPr lang="en-US" altLang="en-US" sz="2200" dirty="0">
                <a:solidFill>
                  <a:srgbClr val="FF0000"/>
                </a:solidFill>
                <a:latin typeface="Times New Roman" panose="02020603050405020304" pitchFamily="18" charset="0"/>
                <a:ea typeface="MS PGothic" panose="020B0600070205080204" pitchFamily="34" charset="-128"/>
              </a:rPr>
              <a:t>(</a:t>
            </a:r>
            <a:r>
              <a:rPr lang="en-US" altLang="en-US" sz="2200" i="1" dirty="0">
                <a:solidFill>
                  <a:srgbClr val="FF0000"/>
                </a:solidFill>
                <a:latin typeface="Times New Roman" panose="02020603050405020304" pitchFamily="18" charset="0"/>
                <a:ea typeface="MS PGothic" panose="020B0600070205080204" pitchFamily="34" charset="-128"/>
              </a:rPr>
              <a:t>s</a:t>
            </a:r>
            <a:r>
              <a:rPr lang="en-US" altLang="en-US" sz="2200" dirty="0">
                <a:solidFill>
                  <a:srgbClr val="FF0000"/>
                </a:solidFill>
                <a:latin typeface="Times New Roman" panose="02020603050405020304" pitchFamily="18" charset="0"/>
                <a:ea typeface="MS PGothic" panose="020B0600070205080204" pitchFamily="34" charset="-128"/>
              </a:rPr>
              <a:t>) </a:t>
            </a:r>
            <a:r>
              <a:rPr lang="en-US"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2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2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200" dirty="0">
                <a:solidFill>
                  <a:srgbClr val="FF0000"/>
                </a:solidFill>
                <a:latin typeface="Times New Roman" panose="02020603050405020304" pitchFamily="18" charset="0"/>
                <a:ea typeface="MS PGothic" panose="020B0600070205080204" pitchFamily="34" charset="-128"/>
              </a:rPr>
              <a:t>⁰ Al</a:t>
            </a:r>
            <a:r>
              <a:rPr lang="en-US" altLang="en-US" sz="2200" baseline="-25000" dirty="0">
                <a:solidFill>
                  <a:srgbClr val="FF0000"/>
                </a:solidFill>
                <a:latin typeface="Times New Roman" panose="02020603050405020304" pitchFamily="18" charset="0"/>
                <a:ea typeface="MS PGothic" panose="020B0600070205080204" pitchFamily="34" charset="-128"/>
              </a:rPr>
              <a:t>2</a:t>
            </a:r>
            <a:r>
              <a:rPr lang="en-US" altLang="en-US" sz="2200" dirty="0">
                <a:solidFill>
                  <a:srgbClr val="FF0000"/>
                </a:solidFill>
                <a:latin typeface="Times New Roman" panose="02020603050405020304" pitchFamily="18" charset="0"/>
                <a:ea typeface="MS PGothic" panose="020B0600070205080204" pitchFamily="34" charset="-128"/>
              </a:rPr>
              <a:t>O</a:t>
            </a:r>
            <a:r>
              <a:rPr lang="en-US" altLang="en-US" sz="2200" baseline="-25000" dirty="0">
                <a:solidFill>
                  <a:srgbClr val="FF0000"/>
                </a:solidFill>
                <a:latin typeface="Times New Roman" panose="02020603050405020304" pitchFamily="18" charset="0"/>
                <a:ea typeface="MS PGothic" panose="020B0600070205080204" pitchFamily="34" charset="-128"/>
              </a:rPr>
              <a:t>3</a:t>
            </a:r>
            <a:r>
              <a:rPr lang="en-US"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22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s</a:t>
            </a:r>
            <a:r>
              <a:rPr lang="en-US"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a:t>
            </a:r>
            <a:r>
              <a:rPr lang="en-US" altLang="en-US" sz="2200" b="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9 mol </a:t>
            </a:r>
            <a:r>
              <a:rPr lang="en-US"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Fe(s) </a:t>
            </a:r>
            <a:r>
              <a:rPr lang="el-GR"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2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2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200" dirty="0">
                <a:solidFill>
                  <a:srgbClr val="FF0000"/>
                </a:solidFill>
                <a:latin typeface="Times New Roman" panose="02020603050405020304" pitchFamily="18" charset="0"/>
                <a:ea typeface="MS PGothic" panose="020B0600070205080204" pitchFamily="34" charset="-128"/>
              </a:rPr>
              <a:t> ⁰ Fe</a:t>
            </a:r>
            <a:r>
              <a:rPr lang="en-US"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(s)]</a:t>
            </a:r>
          </a:p>
          <a:p>
            <a:pPr eaLnBrk="1" hangingPunct="1">
              <a:spcBef>
                <a:spcPts val="600"/>
              </a:spcBef>
            </a:pPr>
            <a:r>
              <a:rPr lang="en-US"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a:t>
            </a:r>
            <a:r>
              <a:rPr lang="en-US" altLang="en-US" sz="2200" b="1" dirty="0">
                <a:solidFill>
                  <a:srgbClr val="874B98"/>
                </a:solidFill>
                <a:latin typeface="Times New Roman" panose="02020603050405020304" pitchFamily="18" charset="0"/>
                <a:ea typeface="MS PGothic" panose="020B0600070205080204" pitchFamily="34" charset="-128"/>
                <a:sym typeface="Symbol" panose="05050102010706020507" pitchFamily="18" charset="2"/>
              </a:rPr>
              <a:t>4</a:t>
            </a:r>
            <a:r>
              <a:rPr lang="en-US"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–1669.8 kJ) + (</a:t>
            </a:r>
            <a:r>
              <a:rPr lang="en-US" altLang="en-US" sz="2200" b="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9</a:t>
            </a:r>
            <a:r>
              <a:rPr lang="en-US"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x 0.00 KJ) = –6679.2 kJ</a:t>
            </a:r>
          </a:p>
          <a:p>
            <a:pPr eaLnBrk="1" hangingPunct="1">
              <a:lnSpc>
                <a:spcPct val="100000"/>
              </a:lnSpc>
              <a:spcBef>
                <a:spcPts val="1800"/>
              </a:spcBef>
            </a:pPr>
            <a:r>
              <a:rPr lang="el-GR" altLang="en-US" sz="2200" dirty="0">
                <a:latin typeface="Times New Roman" panose="02020603050405020304" pitchFamily="18" charset="0"/>
                <a:ea typeface="MS PGothic" panose="020B0600070205080204" pitchFamily="34" charset="-128"/>
              </a:rPr>
              <a:t>Δ</a:t>
            </a:r>
            <a:r>
              <a:rPr lang="en-US" altLang="en-US" sz="2200" i="1" dirty="0">
                <a:latin typeface="Times New Roman" panose="02020603050405020304" pitchFamily="18" charset="0"/>
                <a:ea typeface="MS PGothic" panose="020B0600070205080204" pitchFamily="34" charset="-128"/>
              </a:rPr>
              <a:t>H</a:t>
            </a:r>
            <a:r>
              <a:rPr lang="en-US" altLang="en-US" sz="2200" baseline="-25000" dirty="0">
                <a:latin typeface="Times New Roman" panose="02020603050405020304" pitchFamily="18" charset="0"/>
                <a:ea typeface="MS PGothic" panose="020B0600070205080204" pitchFamily="34" charset="-128"/>
              </a:rPr>
              <a:t>f</a:t>
            </a:r>
            <a:r>
              <a:rPr lang="en-US" altLang="en-US" sz="2200" dirty="0">
                <a:latin typeface="Times New Roman" panose="02020603050405020304" pitchFamily="18" charset="0"/>
                <a:ea typeface="MS PGothic" panose="020B0600070205080204" pitchFamily="34" charset="-128"/>
              </a:rPr>
              <a:t>  (react) </a:t>
            </a:r>
            <a:r>
              <a:rPr lang="en-US" altLang="en-US" sz="2200" dirty="0">
                <a:solidFill>
                  <a:srgbClr val="7030A0"/>
                </a:solidFill>
                <a:latin typeface="Times New Roman" panose="02020603050405020304" pitchFamily="18" charset="0"/>
                <a:ea typeface="MS PGothic" panose="020B0600070205080204" pitchFamily="34" charset="-128"/>
              </a:rPr>
              <a:t>= [</a:t>
            </a:r>
            <a:r>
              <a:rPr lang="en-US" altLang="en-US" sz="2200" b="1" dirty="0">
                <a:solidFill>
                  <a:srgbClr val="00B050"/>
                </a:solidFill>
                <a:latin typeface="Times New Roman" panose="02020603050405020304" pitchFamily="18" charset="0"/>
                <a:ea typeface="MS PGothic" panose="020B0600070205080204" pitchFamily="34" charset="-128"/>
              </a:rPr>
              <a:t>3 mol </a:t>
            </a:r>
            <a:r>
              <a:rPr lang="en-US" altLang="en-US" sz="22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Fe</a:t>
            </a:r>
            <a:r>
              <a:rPr lang="en-US" altLang="en-US" sz="2200" baseline="-250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3</a:t>
            </a:r>
            <a:r>
              <a:rPr lang="en-US" altLang="en-US" sz="22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O</a:t>
            </a:r>
            <a:r>
              <a:rPr lang="en-US" altLang="en-US" sz="2200" baseline="-250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4</a:t>
            </a:r>
            <a:r>
              <a:rPr lang="en-US" altLang="en-US" sz="2200" dirty="0">
                <a:solidFill>
                  <a:srgbClr val="7030A0"/>
                </a:solidFill>
                <a:latin typeface="Times New Roman" panose="02020603050405020304" pitchFamily="18" charset="0"/>
                <a:ea typeface="MS PGothic" panose="020B0600070205080204" pitchFamily="34" charset="-128"/>
              </a:rPr>
              <a:t>(s) </a:t>
            </a:r>
            <a:r>
              <a:rPr lang="en-US"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2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2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200" dirty="0">
                <a:solidFill>
                  <a:srgbClr val="7030A0"/>
                </a:solidFill>
                <a:latin typeface="Times New Roman" panose="02020603050405020304" pitchFamily="18" charset="0"/>
                <a:ea typeface="MS PGothic" panose="020B0600070205080204" pitchFamily="34" charset="-128"/>
              </a:rPr>
              <a:t>⁰ </a:t>
            </a:r>
            <a:r>
              <a:rPr lang="en-US" altLang="en-US" sz="22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Fe</a:t>
            </a:r>
            <a:r>
              <a:rPr lang="en-US" altLang="en-US" sz="2200" baseline="-250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3</a:t>
            </a:r>
            <a:r>
              <a:rPr lang="en-US" altLang="en-US" sz="22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O</a:t>
            </a:r>
            <a:r>
              <a:rPr lang="en-US" altLang="en-US" sz="2200" baseline="-250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4 </a:t>
            </a:r>
            <a:r>
              <a:rPr lang="en-US"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(s)] + [</a:t>
            </a:r>
            <a:r>
              <a:rPr lang="en-US" altLang="en-US" sz="2200" b="1" dirty="0">
                <a:solidFill>
                  <a:srgbClr val="00B050"/>
                </a:solidFill>
                <a:latin typeface="Times New Roman" panose="02020603050405020304" pitchFamily="18" charset="0"/>
                <a:ea typeface="MS PGothic" panose="020B0600070205080204" pitchFamily="34" charset="-128"/>
                <a:sym typeface="Symbol" panose="05050102010706020507" pitchFamily="18" charset="2"/>
              </a:rPr>
              <a:t>8 mol</a:t>
            </a:r>
            <a:r>
              <a:rPr lang="en-US" altLang="en-US" sz="2200" dirty="0">
                <a:solidFill>
                  <a:srgbClr val="00B050"/>
                </a:solidFill>
                <a:latin typeface="Times New Roman" panose="02020603050405020304" pitchFamily="18" charset="0"/>
                <a:ea typeface="MS PGothic" panose="020B0600070205080204" pitchFamily="34" charset="-128"/>
                <a:sym typeface="Symbol" panose="05050102010706020507" pitchFamily="18" charset="2"/>
              </a:rPr>
              <a:t> </a:t>
            </a:r>
            <a:r>
              <a:rPr lang="en-US"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Al </a:t>
            </a:r>
            <a:r>
              <a:rPr lang="el-GR"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2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2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200" dirty="0">
                <a:solidFill>
                  <a:srgbClr val="7030A0"/>
                </a:solidFill>
                <a:latin typeface="Times New Roman" panose="02020603050405020304" pitchFamily="18" charset="0"/>
                <a:ea typeface="MS PGothic" panose="020B0600070205080204" pitchFamily="34" charset="-128"/>
              </a:rPr>
              <a:t>⁰ </a:t>
            </a:r>
            <a:r>
              <a:rPr lang="en-US"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Al(s)]</a:t>
            </a:r>
          </a:p>
          <a:p>
            <a:pPr eaLnBrk="1" hangingPunct="1">
              <a:spcBef>
                <a:spcPct val="25000"/>
              </a:spcBef>
            </a:pPr>
            <a:r>
              <a:rPr lang="en-US"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a:t>
            </a:r>
            <a:r>
              <a:rPr lang="en-US" altLang="en-US" sz="2200" b="1" dirty="0">
                <a:solidFill>
                  <a:srgbClr val="00B050"/>
                </a:solidFill>
                <a:latin typeface="Times New Roman" panose="02020603050405020304" pitchFamily="18" charset="0"/>
                <a:ea typeface="MS PGothic" panose="020B0600070205080204" pitchFamily="34" charset="-128"/>
                <a:sym typeface="Symbol" panose="05050102010706020507" pitchFamily="18" charset="2"/>
              </a:rPr>
              <a:t>3</a:t>
            </a:r>
            <a:r>
              <a:rPr lang="en-US"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–1117.1 kJ) + (</a:t>
            </a:r>
            <a:r>
              <a:rPr lang="en-US" altLang="en-US" sz="2200" b="1" dirty="0">
                <a:solidFill>
                  <a:srgbClr val="00B050"/>
                </a:solidFill>
                <a:latin typeface="Times New Roman" panose="02020603050405020304" pitchFamily="18" charset="0"/>
                <a:ea typeface="MS PGothic" panose="020B0600070205080204" pitchFamily="34" charset="-128"/>
                <a:sym typeface="Symbol" panose="05050102010706020507" pitchFamily="18" charset="2"/>
              </a:rPr>
              <a:t>8</a:t>
            </a:r>
            <a:r>
              <a:rPr lang="en-US"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x 0.00 kJ) = –3351.3 kJ</a:t>
            </a:r>
          </a:p>
        </p:txBody>
      </p:sp>
      <p:sp>
        <p:nvSpPr>
          <p:cNvPr id="123907" name="Title 1"/>
          <p:cNvSpPr>
            <a:spLocks noGrp="1"/>
          </p:cNvSpPr>
          <p:nvPr>
            <p:ph type="title"/>
          </p:nvPr>
        </p:nvSpPr>
        <p:spPr>
          <a:xfrm>
            <a:off x="0" y="0"/>
            <a:ext cx="9144000" cy="1371600"/>
          </a:xfrm>
        </p:spPr>
        <p:txBody>
          <a:bodyPr/>
          <a:lstStyle/>
          <a:p>
            <a:pPr eaLnBrk="1" hangingPunct="1"/>
            <a:r>
              <a:rPr lang="en-US" altLang="en-US" dirty="0"/>
              <a:t>	Calculating Enthalpy of Reaction</a:t>
            </a:r>
          </a:p>
        </p:txBody>
      </p:sp>
      <p:pic>
        <p:nvPicPr>
          <p:cNvPr id="123908" name="Picture 8" descr="example-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30188"/>
            <a:ext cx="8826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20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906">
                                            <p:txEl>
                                              <p:pRg st="4" end="4"/>
                                            </p:txEl>
                                          </p:spTgt>
                                        </p:tgtEl>
                                        <p:attrNameLst>
                                          <p:attrName>style.visibility</p:attrName>
                                        </p:attrNameLst>
                                      </p:cBhvr>
                                      <p:to>
                                        <p:strVal val="visible"/>
                                      </p:to>
                                    </p:set>
                                    <p:animEffect transition="in" filter="fade">
                                      <p:cBhvr>
                                        <p:cTn id="7" dur="500"/>
                                        <p:tgtEl>
                                          <p:spTgt spid="12390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06">
                                            <p:txEl>
                                              <p:pRg st="5" end="5"/>
                                            </p:txEl>
                                          </p:spTgt>
                                        </p:tgtEl>
                                        <p:attrNameLst>
                                          <p:attrName>style.visibility</p:attrName>
                                        </p:attrNameLst>
                                      </p:cBhvr>
                                      <p:to>
                                        <p:strVal val="visible"/>
                                      </p:to>
                                    </p:set>
                                    <p:animEffect transition="in" filter="fade">
                                      <p:cBhvr>
                                        <p:cTn id="12" dur="500"/>
                                        <p:tgtEl>
                                          <p:spTgt spid="12390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906">
                                            <p:txEl>
                                              <p:pRg st="6" end="6"/>
                                            </p:txEl>
                                          </p:spTgt>
                                        </p:tgtEl>
                                        <p:attrNameLst>
                                          <p:attrName>style.visibility</p:attrName>
                                        </p:attrNameLst>
                                      </p:cBhvr>
                                      <p:to>
                                        <p:strVal val="visible"/>
                                      </p:to>
                                    </p:set>
                                    <p:animEffect transition="in" filter="fade">
                                      <p:cBhvr>
                                        <p:cTn id="17" dur="500"/>
                                        <p:tgtEl>
                                          <p:spTgt spid="12390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906">
                                            <p:txEl>
                                              <p:pRg st="7" end="7"/>
                                            </p:txEl>
                                          </p:spTgt>
                                        </p:tgtEl>
                                        <p:attrNameLst>
                                          <p:attrName>style.visibility</p:attrName>
                                        </p:attrNameLst>
                                      </p:cBhvr>
                                      <p:to>
                                        <p:strVal val="visible"/>
                                      </p:to>
                                    </p:set>
                                    <p:animEffect transition="in" filter="fade">
                                      <p:cBhvr>
                                        <p:cTn id="22" dur="500"/>
                                        <p:tgtEl>
                                          <p:spTgt spid="12390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3906">
                                            <p:txEl>
                                              <p:pRg st="8" end="8"/>
                                            </p:txEl>
                                          </p:spTgt>
                                        </p:tgtEl>
                                        <p:attrNameLst>
                                          <p:attrName>style.visibility</p:attrName>
                                        </p:attrNameLst>
                                      </p:cBhvr>
                                      <p:to>
                                        <p:strVal val="visible"/>
                                      </p:to>
                                    </p:set>
                                    <p:animEffect transition="in" filter="fade">
                                      <p:cBhvr>
                                        <p:cTn id="27" dur="500"/>
                                        <p:tgtEl>
                                          <p:spTgt spid="1239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Placeholder 10"/>
          <p:cNvSpPr>
            <a:spLocks noGrp="1"/>
          </p:cNvSpPr>
          <p:nvPr>
            <p:ph type="body" sz="quarter" idx="12"/>
          </p:nvPr>
        </p:nvSpPr>
        <p:spPr>
          <a:xfrm>
            <a:off x="0" y="1376363"/>
            <a:ext cx="9144000" cy="5481637"/>
          </a:xfrm>
        </p:spPr>
        <p:txBody>
          <a:bodyPr lIns="182880" tIns="91440"/>
          <a:lstStyle/>
          <a:p>
            <a:pPr marL="0" lvl="1" indent="0" eaLnBrk="1" hangingPunct="1">
              <a:buFont typeface="Wingdings" panose="05000000000000000000" pitchFamily="2" charset="2"/>
              <a:buNone/>
            </a:pPr>
            <a:r>
              <a:rPr lang="en-US" altLang="en-US" sz="1800" dirty="0"/>
              <a:t>Iron(III) oxide (Fe</a:t>
            </a:r>
            <a:r>
              <a:rPr lang="en-US" altLang="en-US" sz="1800" baseline="-25000" dirty="0"/>
              <a:t>3</a:t>
            </a:r>
            <a:r>
              <a:rPr lang="en-US" altLang="en-US" sz="1800" dirty="0"/>
              <a:t>O</a:t>
            </a:r>
            <a:r>
              <a:rPr lang="en-US" altLang="en-US" sz="1800" baseline="-25000" dirty="0"/>
              <a:t>4</a:t>
            </a:r>
            <a:r>
              <a:rPr lang="en-US" altLang="en-US" sz="1800" dirty="0"/>
              <a:t>(</a:t>
            </a:r>
            <a:r>
              <a:rPr lang="en-US" altLang="en-US" sz="1800" i="1" dirty="0"/>
              <a:t>s</a:t>
            </a:r>
            <a:r>
              <a:rPr lang="en-US" altLang="en-US" sz="1800" dirty="0"/>
              <a:t>), </a:t>
            </a:r>
            <a:r>
              <a:rPr lang="en-US" altLang="en-US" sz="1800" dirty="0">
                <a:solidFill>
                  <a:schemeClr val="tx1"/>
                </a:solidFill>
                <a:sym typeface="Symbol" panose="05050102010706020507" pitchFamily="18" charset="2"/>
              </a:rPr>
              <a:t></a:t>
            </a:r>
            <a:r>
              <a:rPr lang="en-US" altLang="en-US" sz="1800" i="1" dirty="0">
                <a:solidFill>
                  <a:schemeClr val="tx1"/>
                </a:solidFill>
                <a:sym typeface="Symbol" panose="05050102010706020507" pitchFamily="18" charset="2"/>
              </a:rPr>
              <a:t>H</a:t>
            </a:r>
            <a:r>
              <a:rPr lang="en-US" altLang="en-US" sz="1800" i="1" baseline="-25000" dirty="0">
                <a:solidFill>
                  <a:schemeClr val="tx1"/>
                </a:solidFill>
                <a:sym typeface="Symbol" panose="05050102010706020507" pitchFamily="18" charset="2"/>
              </a:rPr>
              <a:t>f</a:t>
            </a:r>
            <a:r>
              <a:rPr lang="en-US" altLang="en-US" sz="1800" dirty="0">
                <a:solidFill>
                  <a:schemeClr val="tx1"/>
                </a:solidFill>
                <a:sym typeface="Symbol" panose="05050102010706020507" pitchFamily="18" charset="2"/>
              </a:rPr>
              <a:t> = –1117.1 kJ/mol) can react with aluminum powder to form aluminum oxide (Al</a:t>
            </a:r>
            <a:r>
              <a:rPr lang="en-US" altLang="en-US" sz="1800" baseline="-25000" dirty="0">
                <a:solidFill>
                  <a:schemeClr val="tx1"/>
                </a:solidFill>
                <a:sym typeface="Symbol" panose="05050102010706020507" pitchFamily="18" charset="2"/>
              </a:rPr>
              <a:t>2</a:t>
            </a:r>
            <a:r>
              <a:rPr lang="en-US" altLang="en-US" sz="1800" dirty="0">
                <a:solidFill>
                  <a:schemeClr val="tx1"/>
                </a:solidFill>
                <a:sym typeface="Symbol" panose="05050102010706020507" pitchFamily="18" charset="2"/>
              </a:rPr>
              <a:t>O</a:t>
            </a:r>
            <a:r>
              <a:rPr lang="en-US" altLang="en-US" sz="1800" baseline="-25000" dirty="0">
                <a:solidFill>
                  <a:schemeClr val="tx1"/>
                </a:solidFill>
                <a:sym typeface="Symbol" panose="05050102010706020507" pitchFamily="18" charset="2"/>
              </a:rPr>
              <a:t>3</a:t>
            </a:r>
            <a:r>
              <a:rPr lang="en-US" altLang="en-US" sz="1800" dirty="0">
                <a:solidFill>
                  <a:schemeClr val="tx1"/>
                </a:solidFill>
                <a:sym typeface="Symbol" panose="05050102010706020507" pitchFamily="18" charset="2"/>
              </a:rPr>
              <a:t>(</a:t>
            </a:r>
            <a:r>
              <a:rPr lang="en-US" altLang="en-US" sz="1800" i="1" dirty="0">
                <a:solidFill>
                  <a:schemeClr val="tx1"/>
                </a:solidFill>
                <a:sym typeface="Symbol" panose="05050102010706020507" pitchFamily="18" charset="2"/>
              </a:rPr>
              <a:t>s</a:t>
            </a:r>
            <a:r>
              <a:rPr lang="en-US" altLang="en-US" sz="1800" dirty="0">
                <a:solidFill>
                  <a:schemeClr val="tx1"/>
                </a:solidFill>
                <a:sym typeface="Symbol" panose="05050102010706020507" pitchFamily="18" charset="2"/>
              </a:rPr>
              <a:t>), </a:t>
            </a:r>
            <a:r>
              <a:rPr lang="en-US" altLang="en-US" sz="1800" i="1" dirty="0">
                <a:solidFill>
                  <a:schemeClr val="tx1"/>
                </a:solidFill>
                <a:sym typeface="Symbol" panose="05050102010706020507" pitchFamily="18" charset="2"/>
              </a:rPr>
              <a:t>H</a:t>
            </a:r>
            <a:r>
              <a:rPr lang="en-US" altLang="en-US" sz="1800" i="1" baseline="-25000" dirty="0">
                <a:solidFill>
                  <a:schemeClr val="tx1"/>
                </a:solidFill>
                <a:sym typeface="Symbol" panose="05050102010706020507" pitchFamily="18" charset="2"/>
              </a:rPr>
              <a:t>f</a:t>
            </a:r>
            <a:r>
              <a:rPr lang="en-US" altLang="en-US" sz="1800" dirty="0">
                <a:solidFill>
                  <a:schemeClr val="tx1"/>
                </a:solidFill>
                <a:sym typeface="Symbol" panose="05050102010706020507" pitchFamily="18" charset="2"/>
              </a:rPr>
              <a:t> = –1669.8 kJ/mol) and iron according to the equation below:</a:t>
            </a:r>
          </a:p>
          <a:p>
            <a:pPr marL="0" lvl="1" indent="0" algn="ctr" eaLnBrk="1" hangingPunct="1">
              <a:spcBef>
                <a:spcPts val="600"/>
              </a:spcBef>
              <a:buFont typeface="Wingdings" panose="05000000000000000000" pitchFamily="2" charset="2"/>
              <a:buNone/>
            </a:pPr>
            <a:r>
              <a:rPr lang="en-US" altLang="en-US" sz="1800" dirty="0">
                <a:solidFill>
                  <a:schemeClr val="tx1"/>
                </a:solidFill>
                <a:sym typeface="Symbol" panose="05050102010706020507" pitchFamily="18" charset="2"/>
              </a:rPr>
              <a:t>3Fe</a:t>
            </a:r>
            <a:r>
              <a:rPr lang="en-US" altLang="en-US" sz="1800" baseline="-25000" dirty="0">
                <a:solidFill>
                  <a:schemeClr val="tx1"/>
                </a:solidFill>
                <a:sym typeface="Symbol" panose="05050102010706020507" pitchFamily="18" charset="2"/>
              </a:rPr>
              <a:t>3</a:t>
            </a:r>
            <a:r>
              <a:rPr lang="en-US" altLang="en-US" sz="1800" dirty="0">
                <a:solidFill>
                  <a:schemeClr val="tx1"/>
                </a:solidFill>
                <a:sym typeface="Symbol" panose="05050102010706020507" pitchFamily="18" charset="2"/>
              </a:rPr>
              <a:t>O</a:t>
            </a:r>
            <a:r>
              <a:rPr lang="en-US" altLang="en-US" sz="1800" baseline="-25000" dirty="0">
                <a:solidFill>
                  <a:schemeClr val="tx1"/>
                </a:solidFill>
                <a:sym typeface="Symbol" panose="05050102010706020507" pitchFamily="18" charset="2"/>
              </a:rPr>
              <a:t>4</a:t>
            </a:r>
            <a:r>
              <a:rPr lang="en-US" altLang="en-US" sz="1800" dirty="0">
                <a:solidFill>
                  <a:schemeClr val="tx1"/>
                </a:solidFill>
                <a:sym typeface="Symbol" panose="05050102010706020507" pitchFamily="18" charset="2"/>
              </a:rPr>
              <a:t>(</a:t>
            </a:r>
            <a:r>
              <a:rPr lang="en-US" altLang="en-US" sz="1800" i="1" dirty="0">
                <a:solidFill>
                  <a:schemeClr val="tx1"/>
                </a:solidFill>
                <a:sym typeface="Symbol" panose="05050102010706020507" pitchFamily="18" charset="2"/>
              </a:rPr>
              <a:t>s</a:t>
            </a:r>
            <a:r>
              <a:rPr lang="en-US" altLang="en-US" sz="1800" dirty="0">
                <a:solidFill>
                  <a:schemeClr val="tx1"/>
                </a:solidFill>
                <a:sym typeface="Symbol" panose="05050102010706020507" pitchFamily="18" charset="2"/>
              </a:rPr>
              <a:t>) + 8Al(</a:t>
            </a:r>
            <a:r>
              <a:rPr lang="en-US" altLang="en-US" sz="1800" i="1" dirty="0">
                <a:solidFill>
                  <a:schemeClr val="tx1"/>
                </a:solidFill>
                <a:sym typeface="Symbol" panose="05050102010706020507" pitchFamily="18" charset="2"/>
              </a:rPr>
              <a:t>s</a:t>
            </a:r>
            <a:r>
              <a:rPr lang="en-US" altLang="en-US" sz="1800" dirty="0">
                <a:solidFill>
                  <a:schemeClr val="tx1"/>
                </a:solidFill>
                <a:sym typeface="Symbol" panose="05050102010706020507" pitchFamily="18" charset="2"/>
              </a:rPr>
              <a:t>) </a:t>
            </a:r>
            <a:r>
              <a:rPr lang="en-US" altLang="en-US" sz="1800" dirty="0"/>
              <a:t>→ 4Al</a:t>
            </a:r>
            <a:r>
              <a:rPr lang="en-US" altLang="en-US" sz="1800" baseline="-25000" dirty="0"/>
              <a:t>2</a:t>
            </a:r>
            <a:r>
              <a:rPr lang="en-US" altLang="en-US" sz="1800" dirty="0"/>
              <a:t>O</a:t>
            </a:r>
            <a:r>
              <a:rPr lang="en-US" altLang="en-US" sz="1800" baseline="-25000" dirty="0"/>
              <a:t>3</a:t>
            </a:r>
            <a:r>
              <a:rPr lang="en-US" altLang="en-US" sz="1800" dirty="0"/>
              <a:t>(</a:t>
            </a:r>
            <a:r>
              <a:rPr lang="en-US" altLang="en-US" sz="1800" i="1" dirty="0"/>
              <a:t>s</a:t>
            </a:r>
            <a:r>
              <a:rPr lang="en-US" altLang="en-US" sz="1800" dirty="0"/>
              <a:t>) + 9Fe(</a:t>
            </a:r>
            <a:r>
              <a:rPr lang="en-US" altLang="en-US" sz="1800" i="1" dirty="0"/>
              <a:t>s</a:t>
            </a:r>
            <a:r>
              <a:rPr lang="en-US" altLang="en-US" sz="1800" dirty="0"/>
              <a:t>)</a:t>
            </a:r>
          </a:p>
          <a:p>
            <a:pPr eaLnBrk="1" hangingPunct="1">
              <a:spcBef>
                <a:spcPts val="1200"/>
              </a:spcBef>
            </a:pPr>
            <a:r>
              <a:rPr lang="en-US" altLang="en-US" sz="1800" dirty="0">
                <a:sym typeface="Symbol" panose="05050102010706020507" pitchFamily="18" charset="2"/>
              </a:rPr>
              <a:t>What is </a:t>
            </a:r>
            <a:r>
              <a:rPr lang="en-US" altLang="en-US" sz="1800" dirty="0">
                <a:solidFill>
                  <a:schemeClr val="tx1"/>
                </a:solidFill>
                <a:sym typeface="Symbol" panose="05050102010706020507" pitchFamily="18" charset="2"/>
              </a:rPr>
              <a:t></a:t>
            </a:r>
            <a:r>
              <a:rPr lang="en-US" altLang="en-US" sz="1800" i="1" dirty="0">
                <a:solidFill>
                  <a:schemeClr val="tx1"/>
                </a:solidFill>
                <a:sym typeface="Symbol" panose="05050102010706020507" pitchFamily="18" charset="2"/>
              </a:rPr>
              <a:t>H</a:t>
            </a:r>
            <a:r>
              <a:rPr lang="en-US" altLang="en-US" sz="1800" i="1" baseline="-25000" dirty="0">
                <a:solidFill>
                  <a:schemeClr val="tx1"/>
                </a:solidFill>
                <a:sym typeface="Symbol" panose="05050102010706020507" pitchFamily="18" charset="2"/>
              </a:rPr>
              <a:t>rxn</a:t>
            </a:r>
            <a:r>
              <a:rPr lang="en-US" altLang="en-US" sz="1800" dirty="0">
                <a:solidFill>
                  <a:schemeClr val="tx1"/>
                </a:solidFill>
                <a:sym typeface="Symbol" panose="05050102010706020507" pitchFamily="18" charset="2"/>
              </a:rPr>
              <a:t> for this reaction?</a:t>
            </a:r>
            <a:r>
              <a:rPr lang="el-GR" altLang="en-US" sz="1800" dirty="0">
                <a:ea typeface="MS PGothic" panose="020B0600070205080204" pitchFamily="34" charset="-128"/>
                <a:cs typeface="Arial" panose="020B0604020202020204" pitchFamily="34" charset="0"/>
              </a:rPr>
              <a:t> </a:t>
            </a:r>
            <a:r>
              <a:rPr lang="en-US" altLang="en-US" sz="1800" dirty="0"/>
              <a:t>Is this reaction endothermic or exothermic?</a:t>
            </a:r>
          </a:p>
          <a:p>
            <a:pPr marL="461963" eaLnBrk="1" hangingPunct="1">
              <a:spcBef>
                <a:spcPts val="1200"/>
              </a:spcBef>
            </a:pPr>
            <a:r>
              <a:rPr lang="el-GR" altLang="en-US" sz="1800" dirty="0">
                <a:latin typeface="Times New Roman" panose="02020603050405020304" pitchFamily="18" charset="0"/>
                <a:ea typeface="MS PGothic" panose="020B0600070205080204" pitchFamily="34" charset="-128"/>
              </a:rPr>
              <a:t>Δ</a:t>
            </a:r>
            <a:r>
              <a:rPr lang="en-US" altLang="en-US" sz="1800" i="1" dirty="0">
                <a:latin typeface="Times New Roman" panose="02020603050405020304" pitchFamily="18" charset="0"/>
                <a:ea typeface="MS PGothic" panose="020B0600070205080204" pitchFamily="34" charset="-128"/>
              </a:rPr>
              <a:t>H</a:t>
            </a:r>
            <a:r>
              <a:rPr lang="en-US" altLang="en-US" sz="1800" baseline="-25000" dirty="0">
                <a:latin typeface="Times New Roman" panose="02020603050405020304" pitchFamily="18" charset="0"/>
                <a:ea typeface="MS PGothic" panose="020B0600070205080204" pitchFamily="34" charset="-128"/>
              </a:rPr>
              <a:t>f</a:t>
            </a:r>
            <a:r>
              <a:rPr lang="en-US" altLang="en-US" sz="1800" dirty="0">
                <a:latin typeface="Times New Roman" panose="02020603050405020304" pitchFamily="18" charset="0"/>
                <a:ea typeface="MS PGothic" panose="020B0600070205080204" pitchFamily="34" charset="-128"/>
              </a:rPr>
              <a:t>  (prod) </a:t>
            </a:r>
            <a:r>
              <a:rPr lang="en-US" altLang="en-US" sz="1800" dirty="0">
                <a:solidFill>
                  <a:srgbClr val="FF0000"/>
                </a:solidFill>
                <a:latin typeface="Times New Roman" panose="02020603050405020304" pitchFamily="18" charset="0"/>
                <a:ea typeface="MS PGothic" panose="020B0600070205080204" pitchFamily="34" charset="-128"/>
              </a:rPr>
              <a:t>= [4 mol Al</a:t>
            </a:r>
            <a:r>
              <a:rPr lang="en-US" altLang="en-US" sz="1800" baseline="-25000" dirty="0">
                <a:solidFill>
                  <a:srgbClr val="FF0000"/>
                </a:solidFill>
                <a:latin typeface="Times New Roman" panose="02020603050405020304" pitchFamily="18" charset="0"/>
                <a:ea typeface="MS PGothic" panose="020B0600070205080204" pitchFamily="34" charset="-128"/>
              </a:rPr>
              <a:t>2</a:t>
            </a:r>
            <a:r>
              <a:rPr lang="en-US" altLang="en-US" sz="1800" dirty="0">
                <a:solidFill>
                  <a:srgbClr val="FF0000"/>
                </a:solidFill>
                <a:latin typeface="Times New Roman" panose="02020603050405020304" pitchFamily="18" charset="0"/>
                <a:ea typeface="MS PGothic" panose="020B0600070205080204" pitchFamily="34" charset="-128"/>
              </a:rPr>
              <a:t>O</a:t>
            </a:r>
            <a:r>
              <a:rPr lang="en-US" altLang="en-US" sz="1800" baseline="-25000" dirty="0">
                <a:solidFill>
                  <a:srgbClr val="FF0000"/>
                </a:solidFill>
                <a:latin typeface="Times New Roman" panose="02020603050405020304" pitchFamily="18" charset="0"/>
                <a:ea typeface="MS PGothic" panose="020B0600070205080204" pitchFamily="34" charset="-128"/>
              </a:rPr>
              <a:t>3</a:t>
            </a:r>
            <a:r>
              <a:rPr lang="en-US" altLang="en-US" sz="1800" dirty="0">
                <a:solidFill>
                  <a:srgbClr val="FF0000"/>
                </a:solidFill>
                <a:latin typeface="Times New Roman" panose="02020603050405020304" pitchFamily="18" charset="0"/>
                <a:ea typeface="MS PGothic" panose="020B0600070205080204" pitchFamily="34" charset="-128"/>
              </a:rPr>
              <a:t>(</a:t>
            </a:r>
            <a:r>
              <a:rPr lang="en-US" altLang="en-US" sz="1800" i="1" dirty="0">
                <a:solidFill>
                  <a:srgbClr val="FF0000"/>
                </a:solidFill>
                <a:latin typeface="Times New Roman" panose="02020603050405020304" pitchFamily="18" charset="0"/>
                <a:ea typeface="MS PGothic" panose="020B0600070205080204" pitchFamily="34" charset="-128"/>
              </a:rPr>
              <a:t>s</a:t>
            </a:r>
            <a:r>
              <a:rPr lang="en-US" altLang="en-US" sz="1800" dirty="0">
                <a:solidFill>
                  <a:srgbClr val="FF0000"/>
                </a:solidFill>
                <a:latin typeface="Times New Roman" panose="02020603050405020304" pitchFamily="18" charset="0"/>
                <a:ea typeface="MS PGothic" panose="020B0600070205080204" pitchFamily="34" charset="-128"/>
              </a:rPr>
              <a:t>) </a:t>
            </a:r>
            <a:r>
              <a:rPr lang="en-US" altLang="en-US" sz="1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1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18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18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1800" dirty="0">
                <a:solidFill>
                  <a:srgbClr val="FF0000"/>
                </a:solidFill>
                <a:latin typeface="Times New Roman" panose="02020603050405020304" pitchFamily="18" charset="0"/>
                <a:ea typeface="MS PGothic" panose="020B0600070205080204" pitchFamily="34" charset="-128"/>
              </a:rPr>
              <a:t>⁰ Al</a:t>
            </a:r>
            <a:r>
              <a:rPr lang="en-US" altLang="en-US" sz="1800" baseline="-25000" dirty="0">
                <a:solidFill>
                  <a:srgbClr val="FF0000"/>
                </a:solidFill>
                <a:latin typeface="Times New Roman" panose="02020603050405020304" pitchFamily="18" charset="0"/>
                <a:ea typeface="MS PGothic" panose="020B0600070205080204" pitchFamily="34" charset="-128"/>
              </a:rPr>
              <a:t>2</a:t>
            </a:r>
            <a:r>
              <a:rPr lang="en-US" altLang="en-US" sz="1800" dirty="0">
                <a:solidFill>
                  <a:srgbClr val="FF0000"/>
                </a:solidFill>
                <a:latin typeface="Times New Roman" panose="02020603050405020304" pitchFamily="18" charset="0"/>
                <a:ea typeface="MS PGothic" panose="020B0600070205080204" pitchFamily="34" charset="-128"/>
              </a:rPr>
              <a:t>O</a:t>
            </a:r>
            <a:r>
              <a:rPr lang="en-US" altLang="en-US" sz="1800" baseline="-25000" dirty="0">
                <a:solidFill>
                  <a:srgbClr val="FF0000"/>
                </a:solidFill>
                <a:latin typeface="Times New Roman" panose="02020603050405020304" pitchFamily="18" charset="0"/>
                <a:ea typeface="MS PGothic" panose="020B0600070205080204" pitchFamily="34" charset="-128"/>
              </a:rPr>
              <a:t>3</a:t>
            </a:r>
            <a:r>
              <a:rPr lang="en-US" altLang="en-US" sz="1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18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s</a:t>
            </a:r>
            <a:r>
              <a:rPr lang="en-US" altLang="en-US" sz="1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[9 mol Fe(s) </a:t>
            </a:r>
            <a:r>
              <a:rPr lang="el-GR" altLang="en-US" sz="1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1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1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18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18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1800" dirty="0">
                <a:solidFill>
                  <a:srgbClr val="FF0000"/>
                </a:solidFill>
                <a:latin typeface="Times New Roman" panose="02020603050405020304" pitchFamily="18" charset="0"/>
                <a:ea typeface="MS PGothic" panose="020B0600070205080204" pitchFamily="34" charset="-128"/>
              </a:rPr>
              <a:t> ⁰ Fe</a:t>
            </a:r>
            <a:r>
              <a:rPr lang="en-US" altLang="en-US" sz="1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(s)]</a:t>
            </a:r>
          </a:p>
          <a:p>
            <a:pPr marL="461963" eaLnBrk="1" hangingPunct="1">
              <a:spcBef>
                <a:spcPts val="600"/>
              </a:spcBef>
            </a:pPr>
            <a:r>
              <a:rPr lang="en-US" altLang="en-US" sz="1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(4  –1669.8 kJ) + 0.00 KJ = –6679.2 kJ</a:t>
            </a:r>
          </a:p>
          <a:p>
            <a:pPr marL="461963" eaLnBrk="1" hangingPunct="1">
              <a:spcBef>
                <a:spcPct val="50000"/>
              </a:spcBef>
            </a:pPr>
            <a:r>
              <a:rPr lang="el-GR" altLang="en-US" sz="1800" dirty="0">
                <a:latin typeface="Times New Roman" panose="02020603050405020304" pitchFamily="18" charset="0"/>
                <a:ea typeface="MS PGothic" panose="020B0600070205080204" pitchFamily="34" charset="-128"/>
              </a:rPr>
              <a:t>Δ</a:t>
            </a:r>
            <a:r>
              <a:rPr lang="en-US" altLang="en-US" sz="1800" i="1" dirty="0">
                <a:latin typeface="Times New Roman" panose="02020603050405020304" pitchFamily="18" charset="0"/>
                <a:ea typeface="MS PGothic" panose="020B0600070205080204" pitchFamily="34" charset="-128"/>
              </a:rPr>
              <a:t>H</a:t>
            </a:r>
            <a:r>
              <a:rPr lang="en-US" altLang="en-US" sz="1800" baseline="-25000" dirty="0">
                <a:latin typeface="Times New Roman" panose="02020603050405020304" pitchFamily="18" charset="0"/>
                <a:ea typeface="MS PGothic" panose="020B0600070205080204" pitchFamily="34" charset="-128"/>
              </a:rPr>
              <a:t>f</a:t>
            </a:r>
            <a:r>
              <a:rPr lang="en-US" altLang="en-US" sz="1800" dirty="0">
                <a:latin typeface="Times New Roman" panose="02020603050405020304" pitchFamily="18" charset="0"/>
                <a:ea typeface="MS PGothic" panose="020B0600070205080204" pitchFamily="34" charset="-128"/>
              </a:rPr>
              <a:t>  (react) </a:t>
            </a:r>
            <a:r>
              <a:rPr lang="en-US" altLang="en-US" sz="1800" dirty="0">
                <a:solidFill>
                  <a:srgbClr val="7030A0"/>
                </a:solidFill>
                <a:latin typeface="Times New Roman" panose="02020603050405020304" pitchFamily="18" charset="0"/>
                <a:ea typeface="MS PGothic" panose="020B0600070205080204" pitchFamily="34" charset="-128"/>
              </a:rPr>
              <a:t>= [3 mol </a:t>
            </a:r>
            <a:r>
              <a:rPr lang="en-US" altLang="en-US" sz="18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Fe</a:t>
            </a:r>
            <a:r>
              <a:rPr lang="en-US" altLang="en-US" sz="1800" baseline="-250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3</a:t>
            </a:r>
            <a:r>
              <a:rPr lang="en-US" altLang="en-US" sz="18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O</a:t>
            </a:r>
            <a:r>
              <a:rPr lang="en-US" altLang="en-US" sz="1800" baseline="-250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4</a:t>
            </a:r>
            <a:r>
              <a:rPr lang="en-US" altLang="en-US" sz="1800" dirty="0">
                <a:solidFill>
                  <a:srgbClr val="7030A0"/>
                </a:solidFill>
                <a:latin typeface="Times New Roman" panose="02020603050405020304" pitchFamily="18" charset="0"/>
                <a:ea typeface="MS PGothic" panose="020B0600070205080204" pitchFamily="34" charset="-128"/>
              </a:rPr>
              <a:t>(s) </a:t>
            </a:r>
            <a:r>
              <a:rPr lang="en-US" altLang="en-US" sz="18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18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18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18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1800" dirty="0">
                <a:solidFill>
                  <a:srgbClr val="7030A0"/>
                </a:solidFill>
                <a:latin typeface="Times New Roman" panose="02020603050405020304" pitchFamily="18" charset="0"/>
                <a:ea typeface="MS PGothic" panose="020B0600070205080204" pitchFamily="34" charset="-128"/>
              </a:rPr>
              <a:t>⁰</a:t>
            </a:r>
            <a:r>
              <a:rPr lang="en-US" altLang="en-US" sz="18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Fe</a:t>
            </a:r>
            <a:r>
              <a:rPr lang="en-US" altLang="en-US" sz="1800" baseline="-250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3</a:t>
            </a:r>
            <a:r>
              <a:rPr lang="en-US" altLang="en-US" sz="18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O</a:t>
            </a:r>
            <a:r>
              <a:rPr lang="en-US" altLang="en-US" sz="1800" baseline="-250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4 </a:t>
            </a:r>
            <a:r>
              <a:rPr lang="en-US" altLang="en-US" sz="18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(s)] + [8 mol Al </a:t>
            </a:r>
            <a:r>
              <a:rPr lang="el-GR" altLang="en-US" sz="18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18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18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18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18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1800" dirty="0">
                <a:solidFill>
                  <a:srgbClr val="7030A0"/>
                </a:solidFill>
                <a:latin typeface="Times New Roman" panose="02020603050405020304" pitchFamily="18" charset="0"/>
                <a:ea typeface="MS PGothic" panose="020B0600070205080204" pitchFamily="34" charset="-128"/>
              </a:rPr>
              <a:t>⁰</a:t>
            </a:r>
            <a:r>
              <a:rPr lang="en-US" altLang="en-US" sz="18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Al(s)]</a:t>
            </a:r>
          </a:p>
          <a:p>
            <a:pPr marL="461963" eaLnBrk="1" hangingPunct="1">
              <a:spcBef>
                <a:spcPct val="25000"/>
              </a:spcBef>
            </a:pPr>
            <a:r>
              <a:rPr lang="en-US" altLang="en-US" sz="18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(3  –1117.1 kJ) + 0.00 kJ = –3351.3 kJ</a:t>
            </a:r>
          </a:p>
          <a:p>
            <a:pPr eaLnBrk="1" hangingPunct="1">
              <a:lnSpc>
                <a:spcPct val="120000"/>
              </a:lnSpc>
              <a:spcBef>
                <a:spcPts val="1800"/>
              </a:spcBef>
              <a:spcAft>
                <a:spcPts val="1200"/>
              </a:spcAft>
            </a:pPr>
            <a:r>
              <a:rPr lang="el-GR" altLang="en-US" sz="2800" dirty="0">
                <a:solidFill>
                  <a:schemeClr val="tx1"/>
                </a:solidFill>
                <a:latin typeface="Times New Roman" panose="02020603050405020304" pitchFamily="18" charset="0"/>
                <a:ea typeface="MS PGothic" panose="020B0600070205080204" pitchFamily="34" charset="-128"/>
              </a:rPr>
              <a:t>Δ</a:t>
            </a:r>
            <a:r>
              <a:rPr lang="en-US" altLang="en-US" sz="2800" i="1" dirty="0">
                <a:solidFill>
                  <a:schemeClr val="tx1"/>
                </a:solidFill>
                <a:latin typeface="Times New Roman" panose="02020603050405020304" pitchFamily="18" charset="0"/>
                <a:ea typeface="MS PGothic" panose="020B0600070205080204" pitchFamily="34" charset="-128"/>
              </a:rPr>
              <a:t>H</a:t>
            </a:r>
            <a:r>
              <a:rPr lang="en-US" altLang="en-US" sz="2800" dirty="0">
                <a:solidFill>
                  <a:schemeClr val="tx1"/>
                </a:solidFill>
                <a:latin typeface="Times New Roman" panose="02020603050405020304" pitchFamily="18" charset="0"/>
                <a:ea typeface="MS PGothic" panose="020B0600070205080204" pitchFamily="34" charset="-128"/>
              </a:rPr>
              <a:t>° = ∑</a:t>
            </a:r>
            <a:r>
              <a:rPr lang="el-GR" altLang="en-US" sz="2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8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8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800" dirty="0">
                <a:solidFill>
                  <a:srgbClr val="FF0000"/>
                </a:solidFill>
                <a:latin typeface="Times New Roman" panose="02020603050405020304" pitchFamily="18" charset="0"/>
                <a:ea typeface="MS PGothic" panose="020B0600070205080204" pitchFamily="34" charset="-128"/>
              </a:rPr>
              <a:t> ⁰</a:t>
            </a:r>
            <a:r>
              <a:rPr lang="en-US" altLang="en-US" sz="2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(products) </a:t>
            </a:r>
            <a:r>
              <a:rPr lang="en-US" altLang="en-US" sz="2800" dirty="0">
                <a:solidFill>
                  <a:schemeClr val="tx1"/>
                </a:solidFill>
                <a:latin typeface="Times New Roman" panose="02020603050405020304" pitchFamily="18" charset="0"/>
                <a:ea typeface="MS PGothic" panose="020B0600070205080204" pitchFamily="34" charset="-128"/>
                <a:sym typeface="Symbol" panose="05050102010706020507" pitchFamily="18" charset="2"/>
              </a:rPr>
              <a:t>– </a:t>
            </a:r>
            <a:r>
              <a:rPr lang="en-US" altLang="en-US" sz="2800" dirty="0">
                <a:solidFill>
                  <a:schemeClr val="tx1"/>
                </a:solidFill>
                <a:latin typeface="Times New Roman" panose="02020603050405020304" pitchFamily="18" charset="0"/>
                <a:ea typeface="MS PGothic" panose="020B0600070205080204" pitchFamily="34" charset="-128"/>
              </a:rPr>
              <a:t>∑</a:t>
            </a:r>
            <a:r>
              <a:rPr lang="el-GR" altLang="en-US" sz="28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8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8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800" dirty="0">
                <a:solidFill>
                  <a:srgbClr val="7030A0"/>
                </a:solidFill>
                <a:latin typeface="Times New Roman" panose="02020603050405020304" pitchFamily="18" charset="0"/>
                <a:ea typeface="MS PGothic" panose="020B0600070205080204" pitchFamily="34" charset="-128"/>
              </a:rPr>
              <a:t> ⁰</a:t>
            </a:r>
            <a:r>
              <a:rPr lang="en-US" altLang="en-US" sz="28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(reactants)  </a:t>
            </a:r>
          </a:p>
          <a:p>
            <a:pPr algn="ctr" eaLnBrk="1" hangingPunct="1">
              <a:spcBef>
                <a:spcPct val="30000"/>
              </a:spcBef>
            </a:pPr>
            <a:r>
              <a:rPr lang="el-GR" altLang="en-US" sz="2400" dirty="0">
                <a:latin typeface="Times New Roman" panose="02020603050405020304" pitchFamily="18" charset="0"/>
                <a:ea typeface="MS PGothic" panose="020B0600070205080204" pitchFamily="34" charset="-128"/>
              </a:rPr>
              <a:t>Δ</a:t>
            </a:r>
            <a:r>
              <a:rPr lang="en-US" altLang="en-US" sz="2400" i="1" dirty="0">
                <a:latin typeface="Times New Roman" panose="02020603050405020304" pitchFamily="18" charset="0"/>
                <a:ea typeface="MS PGothic" panose="020B0600070205080204" pitchFamily="34" charset="-128"/>
              </a:rPr>
              <a:t>H</a:t>
            </a:r>
            <a:r>
              <a:rPr lang="en-US" altLang="en-US" sz="2400" dirty="0">
                <a:latin typeface="Times New Roman" panose="02020603050405020304" pitchFamily="18" charset="0"/>
                <a:ea typeface="MS PGothic" panose="020B0600070205080204" pitchFamily="34" charset="-128"/>
              </a:rPr>
              <a:t>° =</a:t>
            </a:r>
            <a:r>
              <a:rPr lang="en-US" altLang="en-US" sz="2400" dirty="0">
                <a:latin typeface="Times New Roman" panose="02020603050405020304" pitchFamily="18" charset="0"/>
                <a:ea typeface="MS PGothic" panose="020B0600070205080204" pitchFamily="34" charset="-128"/>
                <a:sym typeface="Symbol" panose="05050102010706020507" pitchFamily="18" charset="2"/>
              </a:rPr>
              <a:t>  </a:t>
            </a:r>
            <a:r>
              <a:rPr lang="en-US" altLang="en-US" sz="24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–6679.2 kJ </a:t>
            </a:r>
            <a:r>
              <a:rPr lang="en-US" altLang="en-US" sz="2400" dirty="0">
                <a:latin typeface="Times New Roman" panose="02020603050405020304" pitchFamily="18" charset="0"/>
                <a:ea typeface="MS PGothic" panose="020B0600070205080204" pitchFamily="34" charset="-128"/>
                <a:sym typeface="Symbol" panose="05050102010706020507" pitchFamily="18" charset="2"/>
              </a:rPr>
              <a:t>– </a:t>
            </a:r>
            <a:r>
              <a:rPr lang="en-US" altLang="en-US" sz="24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(–3351.3 kJ)</a:t>
            </a:r>
          </a:p>
          <a:p>
            <a:pPr algn="ctr" eaLnBrk="1" hangingPunct="1">
              <a:spcBef>
                <a:spcPct val="30000"/>
              </a:spcBef>
            </a:pPr>
            <a:r>
              <a:rPr lang="el-GR" altLang="en-US" sz="2400" dirty="0">
                <a:latin typeface="Times New Roman" panose="02020603050405020304" pitchFamily="18" charset="0"/>
                <a:ea typeface="MS PGothic" panose="020B0600070205080204" pitchFamily="34" charset="-128"/>
              </a:rPr>
              <a:t>Δ</a:t>
            </a:r>
            <a:r>
              <a:rPr lang="en-US" altLang="en-US" sz="2400" i="1" dirty="0">
                <a:latin typeface="Times New Roman" panose="02020603050405020304" pitchFamily="18" charset="0"/>
                <a:ea typeface="MS PGothic" panose="020B0600070205080204" pitchFamily="34" charset="-128"/>
              </a:rPr>
              <a:t>H</a:t>
            </a:r>
            <a:r>
              <a:rPr lang="en-US" altLang="en-US" sz="2400" dirty="0">
                <a:latin typeface="Times New Roman" panose="02020603050405020304" pitchFamily="18" charset="0"/>
                <a:ea typeface="MS PGothic" panose="020B0600070205080204" pitchFamily="34" charset="-128"/>
              </a:rPr>
              <a:t>° = </a:t>
            </a:r>
            <a:r>
              <a:rPr lang="en-US" altLang="en-US" sz="2400" dirty="0">
                <a:latin typeface="Times New Roman" panose="02020603050405020304" pitchFamily="18" charset="0"/>
                <a:ea typeface="MS PGothic" panose="020B0600070205080204" pitchFamily="34" charset="-128"/>
                <a:sym typeface="Symbol" panose="05050102010706020507" pitchFamily="18" charset="2"/>
              </a:rPr>
              <a:t>–3327.9 kJ    Exothermic</a:t>
            </a:r>
          </a:p>
        </p:txBody>
      </p:sp>
      <p:sp>
        <p:nvSpPr>
          <p:cNvPr id="123907" name="Title 1"/>
          <p:cNvSpPr>
            <a:spLocks noGrp="1"/>
          </p:cNvSpPr>
          <p:nvPr>
            <p:ph type="title"/>
          </p:nvPr>
        </p:nvSpPr>
        <p:spPr>
          <a:xfrm>
            <a:off x="0" y="0"/>
            <a:ext cx="9144000" cy="1371600"/>
          </a:xfrm>
        </p:spPr>
        <p:txBody>
          <a:bodyPr/>
          <a:lstStyle/>
          <a:p>
            <a:pPr eaLnBrk="1" hangingPunct="1"/>
            <a:r>
              <a:rPr lang="en-US" altLang="en-US" dirty="0"/>
              <a:t>	Calculating Enthalpy of Reaction</a:t>
            </a:r>
          </a:p>
        </p:txBody>
      </p:sp>
      <p:pic>
        <p:nvPicPr>
          <p:cNvPr id="123908" name="Picture 8" descr="example-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30188"/>
            <a:ext cx="8826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71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906">
                                            <p:txEl>
                                              <p:pRg st="3" end="3"/>
                                            </p:txEl>
                                          </p:spTgt>
                                        </p:tgtEl>
                                        <p:attrNameLst>
                                          <p:attrName>style.visibility</p:attrName>
                                        </p:attrNameLst>
                                      </p:cBhvr>
                                      <p:to>
                                        <p:strVal val="visible"/>
                                      </p:to>
                                    </p:set>
                                    <p:animEffect transition="in" filter="fade">
                                      <p:cBhvr>
                                        <p:cTn id="7" dur="500"/>
                                        <p:tgtEl>
                                          <p:spTgt spid="12390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06">
                                            <p:txEl>
                                              <p:pRg st="4" end="4"/>
                                            </p:txEl>
                                          </p:spTgt>
                                        </p:tgtEl>
                                        <p:attrNameLst>
                                          <p:attrName>style.visibility</p:attrName>
                                        </p:attrNameLst>
                                      </p:cBhvr>
                                      <p:to>
                                        <p:strVal val="visible"/>
                                      </p:to>
                                    </p:set>
                                    <p:animEffect transition="in" filter="fade">
                                      <p:cBhvr>
                                        <p:cTn id="12" dur="500"/>
                                        <p:tgtEl>
                                          <p:spTgt spid="12390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906">
                                            <p:txEl>
                                              <p:pRg st="5" end="5"/>
                                            </p:txEl>
                                          </p:spTgt>
                                        </p:tgtEl>
                                        <p:attrNameLst>
                                          <p:attrName>style.visibility</p:attrName>
                                        </p:attrNameLst>
                                      </p:cBhvr>
                                      <p:to>
                                        <p:strVal val="visible"/>
                                      </p:to>
                                    </p:set>
                                    <p:animEffect transition="in" filter="fade">
                                      <p:cBhvr>
                                        <p:cTn id="17" dur="500"/>
                                        <p:tgtEl>
                                          <p:spTgt spid="12390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906">
                                            <p:txEl>
                                              <p:pRg st="6" end="6"/>
                                            </p:txEl>
                                          </p:spTgt>
                                        </p:tgtEl>
                                        <p:attrNameLst>
                                          <p:attrName>style.visibility</p:attrName>
                                        </p:attrNameLst>
                                      </p:cBhvr>
                                      <p:to>
                                        <p:strVal val="visible"/>
                                      </p:to>
                                    </p:set>
                                    <p:animEffect transition="in" filter="fade">
                                      <p:cBhvr>
                                        <p:cTn id="22" dur="500"/>
                                        <p:tgtEl>
                                          <p:spTgt spid="12390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3906">
                                            <p:txEl>
                                              <p:pRg st="7" end="7"/>
                                            </p:txEl>
                                          </p:spTgt>
                                        </p:tgtEl>
                                        <p:attrNameLst>
                                          <p:attrName>style.visibility</p:attrName>
                                        </p:attrNameLst>
                                      </p:cBhvr>
                                      <p:to>
                                        <p:strVal val="visible"/>
                                      </p:to>
                                    </p:set>
                                    <p:animEffect transition="in" filter="fade">
                                      <p:cBhvr>
                                        <p:cTn id="27" dur="500"/>
                                        <p:tgtEl>
                                          <p:spTgt spid="12390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3906">
                                            <p:txEl>
                                              <p:pRg st="8" end="8"/>
                                            </p:txEl>
                                          </p:spTgt>
                                        </p:tgtEl>
                                        <p:attrNameLst>
                                          <p:attrName>style.visibility</p:attrName>
                                        </p:attrNameLst>
                                      </p:cBhvr>
                                      <p:to>
                                        <p:strVal val="visible"/>
                                      </p:to>
                                    </p:set>
                                    <p:animEffect transition="in" filter="fade">
                                      <p:cBhvr>
                                        <p:cTn id="32" dur="500"/>
                                        <p:tgtEl>
                                          <p:spTgt spid="12390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3906">
                                            <p:txEl>
                                              <p:pRg st="9" end="9"/>
                                            </p:txEl>
                                          </p:spTgt>
                                        </p:tgtEl>
                                        <p:attrNameLst>
                                          <p:attrName>style.visibility</p:attrName>
                                        </p:attrNameLst>
                                      </p:cBhvr>
                                      <p:to>
                                        <p:strVal val="visible"/>
                                      </p:to>
                                    </p:set>
                                    <p:animEffect transition="in" filter="fade">
                                      <p:cBhvr>
                                        <p:cTn id="37" dur="500"/>
                                        <p:tgtEl>
                                          <p:spTgt spid="12390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0"/>
            <a:ext cx="8686800" cy="762000"/>
          </a:xfrm>
        </p:spPr>
        <p:txBody>
          <a:bodyPr/>
          <a:lstStyle/>
          <a:p>
            <a:pPr>
              <a:defRPr/>
            </a:pPr>
            <a:r>
              <a:rPr lang="en-US" altLang="en-US" dirty="0">
                <a:solidFill>
                  <a:schemeClr val="accent1">
                    <a:lumMod val="60000"/>
                    <a:lumOff val="40000"/>
                  </a:schemeClr>
                </a:solidFill>
              </a:rPr>
              <a:t>Standard Heat of Formation </a:t>
            </a:r>
            <a:r>
              <a:rPr lang="el-GR" altLang="en-US" dirty="0">
                <a:solidFill>
                  <a:schemeClr val="bg2">
                    <a:lumMod val="40000"/>
                    <a:lumOff val="60000"/>
                  </a:schemeClr>
                </a:solidFill>
                <a:cs typeface="Arial" panose="020B0604020202020204" pitchFamily="34" charset="0"/>
              </a:rPr>
              <a:t>Δ</a:t>
            </a:r>
            <a:r>
              <a:rPr lang="en-US" altLang="en-US" i="1" dirty="0">
                <a:solidFill>
                  <a:schemeClr val="bg2">
                    <a:lumMod val="40000"/>
                    <a:lumOff val="60000"/>
                  </a:schemeClr>
                </a:solidFill>
                <a:cs typeface="Arial" panose="020B0604020202020204" pitchFamily="34" charset="0"/>
              </a:rPr>
              <a:t>H</a:t>
            </a:r>
            <a:r>
              <a:rPr lang="en-US" altLang="en-US" baseline="-25000" dirty="0">
                <a:solidFill>
                  <a:schemeClr val="bg2">
                    <a:lumMod val="40000"/>
                    <a:lumOff val="60000"/>
                  </a:schemeClr>
                </a:solidFill>
                <a:cs typeface="Arial" panose="020B0604020202020204" pitchFamily="34" charset="0"/>
              </a:rPr>
              <a:t>f</a:t>
            </a:r>
            <a:r>
              <a:rPr lang="en-US" altLang="en-US" i="1" dirty="0">
                <a:solidFill>
                  <a:schemeClr val="bg2">
                    <a:lumMod val="40000"/>
                    <a:lumOff val="60000"/>
                  </a:schemeClr>
                </a:solidFill>
                <a:latin typeface="Calibri"/>
                <a:cs typeface="Arial" panose="020B0604020202020204" pitchFamily="34" charset="0"/>
              </a:rPr>
              <a:t>⁰</a:t>
            </a:r>
            <a:endParaRPr lang="en-US" altLang="en-US" dirty="0">
              <a:solidFill>
                <a:schemeClr val="bg2">
                  <a:lumMod val="40000"/>
                  <a:lumOff val="60000"/>
                </a:schemeClr>
              </a:solidFill>
            </a:endParaRPr>
          </a:p>
        </p:txBody>
      </p:sp>
      <p:sp>
        <p:nvSpPr>
          <p:cNvPr id="31747" name="Text Box 3"/>
          <p:cNvSpPr txBox="1">
            <a:spLocks noChangeArrowheads="1"/>
          </p:cNvSpPr>
          <p:nvPr/>
        </p:nvSpPr>
        <p:spPr bwMode="auto">
          <a:xfrm>
            <a:off x="225287" y="1051426"/>
            <a:ext cx="88392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FF00"/>
                </a:solidFill>
                <a:effectLst/>
                <a:uLnTx/>
                <a:uFillTx/>
                <a:latin typeface="Tahoma" panose="020B0604030504040204" pitchFamily="34" charset="0"/>
                <a:ea typeface="+mn-ea"/>
                <a:cs typeface="+mn-cs"/>
              </a:rPr>
              <a:t>Where do the values for </a:t>
            </a:r>
            <a:r>
              <a:rPr kumimoji="0" lang="el-GR" altLang="en-US" sz="3600" b="0" i="0" u="none" strike="noStrike" kern="1200" cap="none" spc="0" normalizeH="0" baseline="0" noProof="0" dirty="0">
                <a:ln>
                  <a:noFill/>
                </a:ln>
                <a:solidFill>
                  <a:srgbClr val="FFFF00"/>
                </a:solidFill>
                <a:effectLst/>
                <a:uLnTx/>
                <a:uFillTx/>
                <a:latin typeface="Tahoma" panose="020B0604030504040204" pitchFamily="34" charset="0"/>
                <a:ea typeface="+mn-ea"/>
                <a:cs typeface="Arial" panose="020B0604020202020204" pitchFamily="34" charset="0"/>
              </a:rPr>
              <a:t>Δ</a:t>
            </a:r>
            <a:r>
              <a:rPr kumimoji="0" lang="en-US" altLang="en-US" sz="3600" b="0" i="0" u="none" strike="noStrike" kern="1200" cap="none" spc="0" normalizeH="0" baseline="0" noProof="0" dirty="0">
                <a:ln>
                  <a:noFill/>
                </a:ln>
                <a:solidFill>
                  <a:srgbClr val="FFFF00"/>
                </a:solidFill>
                <a:effectLst/>
                <a:uLnTx/>
                <a:uFillTx/>
                <a:latin typeface="Tahoma" panose="020B0604030504040204" pitchFamily="34" charset="0"/>
                <a:ea typeface="+mn-ea"/>
                <a:cs typeface="+mn-cs"/>
              </a:rPr>
              <a:t>H originate?</a:t>
            </a:r>
          </a:p>
          <a:p>
            <a:pPr lvl="0" eaLnBrk="1" hangingPunct="1">
              <a:spcBef>
                <a:spcPts val="2400"/>
              </a:spcBef>
              <a:defRPr/>
            </a:pPr>
            <a:endPar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a:p>
            <a:pPr lvl="0" eaLnBrk="1" hangingPunct="1">
              <a:spcBef>
                <a:spcPts val="2400"/>
              </a:spcBef>
              <a:defRPr/>
            </a:pP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The </a:t>
            </a:r>
            <a:r>
              <a:rPr kumimoji="0" lang="en-US" altLang="en-US" sz="2800" b="1" i="0" u="none" strike="noStrike" kern="1200" cap="none" spc="0" normalizeH="0" baseline="0" noProof="0" dirty="0">
                <a:ln>
                  <a:noFill/>
                </a:ln>
                <a:solidFill>
                  <a:srgbClr val="009999">
                    <a:lumMod val="50000"/>
                  </a:srgbClr>
                </a:solidFill>
                <a:effectLst/>
                <a:uLnTx/>
                <a:uFillTx/>
                <a:latin typeface="Tahoma" panose="020B0604030504040204" pitchFamily="34" charset="0"/>
                <a:ea typeface="+mn-ea"/>
                <a:cs typeface="+mn-cs"/>
              </a:rPr>
              <a:t>standard heat of formation</a:t>
            </a:r>
            <a:r>
              <a:rPr kumimoji="0" lang="en-US" altLang="en-US" sz="2800" b="0" i="0" u="none" strike="noStrike" kern="1200" cap="none" spc="0" normalizeH="0" baseline="0" noProof="0" dirty="0">
                <a:ln>
                  <a:noFill/>
                </a:ln>
                <a:solidFill>
                  <a:srgbClr val="009999">
                    <a:lumMod val="50000"/>
                  </a:srgbClr>
                </a:solidFill>
                <a:effectLst/>
                <a:uLnTx/>
                <a:uFillTx/>
                <a:latin typeface="Tahoma" panose="020B0604030504040204" pitchFamily="34" charset="0"/>
                <a:ea typeface="+mn-ea"/>
                <a:cs typeface="+mn-cs"/>
              </a:rPr>
              <a:t> </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a:t>
            </a:r>
            <a:r>
              <a:rPr kumimoji="0" lang="el-GR"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Arial" panose="020B0604020202020204" pitchFamily="34" charset="0"/>
              </a:rPr>
              <a:t>Δ</a:t>
            </a:r>
            <a:r>
              <a:rPr kumimoji="0" lang="en-US" altLang="en-US" sz="2800" b="0" i="1" u="none" strike="noStrike" kern="1200" cap="none" spc="0" normalizeH="0" baseline="0" noProof="0" dirty="0">
                <a:ln>
                  <a:noFill/>
                </a:ln>
                <a:solidFill>
                  <a:srgbClr val="FFFFFF"/>
                </a:solidFill>
                <a:effectLst/>
                <a:uLnTx/>
                <a:uFillTx/>
                <a:latin typeface="Tahoma" panose="020B0604030504040204" pitchFamily="34" charset="0"/>
                <a:ea typeface="+mn-ea"/>
                <a:cs typeface="Arial" panose="020B0604020202020204" pitchFamily="34" charset="0"/>
              </a:rPr>
              <a:t>H</a:t>
            </a:r>
            <a:r>
              <a:rPr lang="en-US" altLang="en-US" sz="2800" baseline="-25000" dirty="0">
                <a:solidFill>
                  <a:srgbClr val="FFFFFF"/>
                </a:solidFill>
                <a:cs typeface="Arial" panose="020B0604020202020204" pitchFamily="34" charset="0"/>
              </a:rPr>
              <a:t> f</a:t>
            </a:r>
            <a:r>
              <a:rPr kumimoji="0" lang="en-US" altLang="en-US" sz="2800" b="0" i="1"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⁰</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Arial" panose="020B0604020202020204" pitchFamily="34" charset="0"/>
              </a:rPr>
              <a:t>) of a compound is the change in enthalpy that accompanies the formation of one mole of a compound from its elements with all substances in their standard states, </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those being the stable forms of the substances at 25 </a:t>
            </a:r>
            <a:r>
              <a:rPr kumimoji="0" lang="en-US" altLang="en-US" sz="28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⁰</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 and 101.3 kPa. </a:t>
            </a:r>
          </a:p>
        </p:txBody>
      </p:sp>
    </p:spTree>
    <p:extLst>
      <p:ext uri="{BB962C8B-B14F-4D97-AF65-F5344CB8AC3E}">
        <p14:creationId xmlns:p14="http://schemas.microsoft.com/office/powerpoint/2010/main" val="358880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Effect transition="in" filter="fade">
                                      <p:cBhvr>
                                        <p:cTn id="12"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0"/>
            <a:ext cx="8686800" cy="762000"/>
          </a:xfrm>
        </p:spPr>
        <p:txBody>
          <a:bodyPr/>
          <a:lstStyle/>
          <a:p>
            <a:pPr>
              <a:defRPr/>
            </a:pPr>
            <a:r>
              <a:rPr lang="en-US" altLang="en-US" dirty="0">
                <a:solidFill>
                  <a:schemeClr val="accent1">
                    <a:lumMod val="60000"/>
                    <a:lumOff val="40000"/>
                  </a:schemeClr>
                </a:solidFill>
              </a:rPr>
              <a:t>Standard Heat of Formation </a:t>
            </a:r>
            <a:r>
              <a:rPr lang="el-GR" altLang="en-US" dirty="0">
                <a:solidFill>
                  <a:schemeClr val="bg2">
                    <a:lumMod val="40000"/>
                    <a:lumOff val="60000"/>
                  </a:schemeClr>
                </a:solidFill>
                <a:cs typeface="Arial" panose="020B0604020202020204" pitchFamily="34" charset="0"/>
              </a:rPr>
              <a:t>Δ</a:t>
            </a:r>
            <a:r>
              <a:rPr lang="en-US" altLang="en-US" i="1" dirty="0">
                <a:solidFill>
                  <a:schemeClr val="bg2">
                    <a:lumMod val="40000"/>
                    <a:lumOff val="60000"/>
                  </a:schemeClr>
                </a:solidFill>
                <a:cs typeface="Arial" panose="020B0604020202020204" pitchFamily="34" charset="0"/>
              </a:rPr>
              <a:t>H</a:t>
            </a:r>
            <a:r>
              <a:rPr lang="en-US" altLang="en-US" baseline="-25000" dirty="0">
                <a:solidFill>
                  <a:schemeClr val="bg2">
                    <a:lumMod val="40000"/>
                    <a:lumOff val="60000"/>
                  </a:schemeClr>
                </a:solidFill>
                <a:cs typeface="Arial" panose="020B0604020202020204" pitchFamily="34" charset="0"/>
              </a:rPr>
              <a:t>f</a:t>
            </a:r>
            <a:r>
              <a:rPr lang="en-US" altLang="en-US" i="1" dirty="0">
                <a:solidFill>
                  <a:schemeClr val="bg2">
                    <a:lumMod val="40000"/>
                    <a:lumOff val="60000"/>
                  </a:schemeClr>
                </a:solidFill>
                <a:latin typeface="Calibri"/>
                <a:cs typeface="Arial" panose="020B0604020202020204" pitchFamily="34" charset="0"/>
              </a:rPr>
              <a:t>⁰</a:t>
            </a:r>
            <a:endParaRPr lang="en-US" altLang="en-US" dirty="0">
              <a:solidFill>
                <a:schemeClr val="bg2">
                  <a:lumMod val="40000"/>
                  <a:lumOff val="60000"/>
                </a:schemeClr>
              </a:solidFill>
            </a:endParaRPr>
          </a:p>
        </p:txBody>
      </p:sp>
      <p:sp>
        <p:nvSpPr>
          <p:cNvPr id="31747" name="Text Box 3"/>
          <p:cNvSpPr txBox="1">
            <a:spLocks noChangeArrowheads="1"/>
          </p:cNvSpPr>
          <p:nvPr/>
        </p:nvSpPr>
        <p:spPr bwMode="auto">
          <a:xfrm>
            <a:off x="225287" y="1051426"/>
            <a:ext cx="88392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FF00"/>
                </a:solidFill>
                <a:effectLst/>
                <a:uLnTx/>
                <a:uFillTx/>
                <a:latin typeface="Tahoma" panose="020B0604030504040204" pitchFamily="34" charset="0"/>
                <a:ea typeface="+mn-ea"/>
                <a:cs typeface="+mn-cs"/>
              </a:rPr>
              <a:t>Where do the values for </a:t>
            </a:r>
            <a:r>
              <a:rPr kumimoji="0" lang="el-GR" altLang="en-US" sz="3600" b="0" i="0" u="none" strike="noStrike" kern="1200" cap="none" spc="0" normalizeH="0" baseline="0" noProof="0" dirty="0">
                <a:ln>
                  <a:noFill/>
                </a:ln>
                <a:solidFill>
                  <a:srgbClr val="FFFF00"/>
                </a:solidFill>
                <a:effectLst/>
                <a:uLnTx/>
                <a:uFillTx/>
                <a:latin typeface="Tahoma" panose="020B0604030504040204" pitchFamily="34" charset="0"/>
                <a:ea typeface="+mn-ea"/>
                <a:cs typeface="Arial" panose="020B0604020202020204" pitchFamily="34" charset="0"/>
              </a:rPr>
              <a:t>Δ</a:t>
            </a:r>
            <a:r>
              <a:rPr kumimoji="0" lang="en-US" altLang="en-US" sz="3600" b="0" i="0" u="none" strike="noStrike" kern="1200" cap="none" spc="0" normalizeH="0" baseline="0" noProof="0" dirty="0">
                <a:ln>
                  <a:noFill/>
                </a:ln>
                <a:solidFill>
                  <a:srgbClr val="FFFF00"/>
                </a:solidFill>
                <a:effectLst/>
                <a:uLnTx/>
                <a:uFillTx/>
                <a:latin typeface="Tahoma" panose="020B0604030504040204" pitchFamily="34" charset="0"/>
                <a:ea typeface="+mn-ea"/>
                <a:cs typeface="+mn-cs"/>
              </a:rPr>
              <a:t>H originate?</a:t>
            </a:r>
          </a:p>
          <a:p>
            <a:pPr lvl="0" eaLnBrk="1" hangingPunct="1">
              <a:spcBef>
                <a:spcPts val="2400"/>
              </a:spcBef>
              <a:defRPr/>
            </a:pPr>
            <a:r>
              <a:rPr kumimoji="0" lang="en-US" altLang="en-US" sz="16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The </a:t>
            </a:r>
            <a:r>
              <a:rPr kumimoji="0" lang="en-US" altLang="en-US" sz="1600" b="1" i="0" u="none" strike="noStrike" kern="1200" cap="none" spc="0" normalizeH="0" baseline="0" noProof="0" dirty="0">
                <a:ln>
                  <a:noFill/>
                </a:ln>
                <a:solidFill>
                  <a:srgbClr val="009999">
                    <a:lumMod val="50000"/>
                  </a:srgbClr>
                </a:solidFill>
                <a:effectLst/>
                <a:uLnTx/>
                <a:uFillTx/>
                <a:latin typeface="Tahoma" panose="020B0604030504040204" pitchFamily="34" charset="0"/>
                <a:ea typeface="+mn-ea"/>
                <a:cs typeface="+mn-cs"/>
              </a:rPr>
              <a:t>standard heat of formation</a:t>
            </a:r>
            <a:r>
              <a:rPr kumimoji="0" lang="en-US" altLang="en-US" sz="1600" b="0" i="0" u="none" strike="noStrike" kern="1200" cap="none" spc="0" normalizeH="0" baseline="0" noProof="0" dirty="0">
                <a:ln>
                  <a:noFill/>
                </a:ln>
                <a:solidFill>
                  <a:srgbClr val="009999">
                    <a:lumMod val="50000"/>
                  </a:srgbClr>
                </a:solidFill>
                <a:effectLst/>
                <a:uLnTx/>
                <a:uFillTx/>
                <a:latin typeface="Tahoma" panose="020B0604030504040204" pitchFamily="34" charset="0"/>
                <a:ea typeface="+mn-ea"/>
                <a:cs typeface="+mn-cs"/>
              </a:rPr>
              <a:t> </a:t>
            </a:r>
            <a:r>
              <a:rPr kumimoji="0" lang="en-US" altLang="en-US" sz="16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a:t>
            </a:r>
            <a:r>
              <a:rPr kumimoji="0" lang="el-GR" altLang="en-US" sz="1600" b="0" i="0" u="none" strike="noStrike" kern="1200" cap="none" spc="0" normalizeH="0" baseline="0" noProof="0" dirty="0">
                <a:ln>
                  <a:noFill/>
                </a:ln>
                <a:solidFill>
                  <a:srgbClr val="FFFFFF"/>
                </a:solidFill>
                <a:effectLst/>
                <a:uLnTx/>
                <a:uFillTx/>
                <a:latin typeface="Tahoma" panose="020B0604030504040204" pitchFamily="34" charset="0"/>
                <a:ea typeface="+mn-ea"/>
                <a:cs typeface="Arial" panose="020B0604020202020204" pitchFamily="34" charset="0"/>
              </a:rPr>
              <a:t>Δ</a:t>
            </a:r>
            <a:r>
              <a:rPr kumimoji="0" lang="en-US" altLang="en-US" sz="1600" b="0" i="1" u="none" strike="noStrike" kern="1200" cap="none" spc="0" normalizeH="0" baseline="0" noProof="0" dirty="0">
                <a:ln>
                  <a:noFill/>
                </a:ln>
                <a:solidFill>
                  <a:srgbClr val="FFFFFF"/>
                </a:solidFill>
                <a:effectLst/>
                <a:uLnTx/>
                <a:uFillTx/>
                <a:latin typeface="Tahoma" panose="020B0604030504040204" pitchFamily="34" charset="0"/>
                <a:ea typeface="+mn-ea"/>
                <a:cs typeface="Arial" panose="020B0604020202020204" pitchFamily="34" charset="0"/>
              </a:rPr>
              <a:t>H</a:t>
            </a:r>
            <a:r>
              <a:rPr lang="en-US" altLang="en-US" sz="1600" baseline="-25000" dirty="0">
                <a:solidFill>
                  <a:srgbClr val="FFFFFF"/>
                </a:solidFill>
                <a:cs typeface="Arial" panose="020B0604020202020204" pitchFamily="34" charset="0"/>
              </a:rPr>
              <a:t> f</a:t>
            </a:r>
            <a:r>
              <a:rPr kumimoji="0" lang="en-US" altLang="en-US" sz="1600" b="0" i="1"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⁰</a:t>
            </a:r>
            <a:r>
              <a:rPr kumimoji="0" lang="en-US" altLang="en-US" sz="1600" b="0" i="0" u="none" strike="noStrike" kern="1200" cap="none" spc="0" normalizeH="0" baseline="0" noProof="0" dirty="0">
                <a:ln>
                  <a:noFill/>
                </a:ln>
                <a:solidFill>
                  <a:srgbClr val="FFFFFF"/>
                </a:solidFill>
                <a:effectLst/>
                <a:uLnTx/>
                <a:uFillTx/>
                <a:latin typeface="Tahoma" panose="020B0604030504040204" pitchFamily="34" charset="0"/>
                <a:ea typeface="+mn-ea"/>
                <a:cs typeface="Arial" panose="020B0604020202020204" pitchFamily="34" charset="0"/>
              </a:rPr>
              <a:t>) of a compound is the change in enthalpy that accompanies the formation of one mole of a compound from its elements with all substances in their standard states, </a:t>
            </a:r>
            <a:r>
              <a:rPr kumimoji="0" lang="en-US" altLang="en-US" sz="16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those being the stable forms of the substances at 25 </a:t>
            </a:r>
            <a:r>
              <a:rPr kumimoji="0" lang="en-US" altLang="en-US"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⁰</a:t>
            </a:r>
            <a:r>
              <a:rPr kumimoji="0" lang="en-US" altLang="en-US" sz="16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 and 101.3 kPa. </a:t>
            </a:r>
          </a:p>
          <a:p>
            <a:pPr marL="0" marR="0" lvl="0" indent="0" algn="l" defTabSz="914400" rtl="0" eaLnBrk="1" fontAlgn="base" latinLnBrk="0" hangingPunct="1">
              <a:lnSpc>
                <a:spcPct val="100000"/>
              </a:lnSpc>
              <a:spcBef>
                <a:spcPts val="240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ahoma" panose="020B0604030504040204" pitchFamily="34" charset="0"/>
                <a:ea typeface="+mn-ea"/>
                <a:cs typeface="+mn-cs"/>
              </a:rPr>
              <a:t>The </a:t>
            </a:r>
            <a:r>
              <a:rPr kumimoji="0" lang="el-GR" altLang="en-US" sz="2800" b="0" i="0" u="none" strike="noStrike" kern="1200" cap="none" spc="0" normalizeH="0" baseline="0" noProof="0" dirty="0">
                <a:ln>
                  <a:noFill/>
                </a:ln>
                <a:solidFill>
                  <a:srgbClr val="FFFF00"/>
                </a:solidFill>
                <a:effectLst/>
                <a:uLnTx/>
                <a:uFillTx/>
                <a:latin typeface="Tahoma" panose="020B0604030504040204" pitchFamily="34" charset="0"/>
                <a:ea typeface="+mn-ea"/>
                <a:cs typeface="+mn-cs"/>
              </a:rPr>
              <a:t>Δ</a:t>
            </a:r>
            <a:r>
              <a:rPr kumimoji="0" lang="en-US" altLang="en-US" sz="2800" b="0" i="1" u="none" strike="noStrike" kern="1200" cap="none" spc="0" normalizeH="0" baseline="0" noProof="0" dirty="0">
                <a:ln>
                  <a:noFill/>
                </a:ln>
                <a:solidFill>
                  <a:srgbClr val="FFFF00"/>
                </a:solidFill>
                <a:effectLst/>
                <a:uLnTx/>
                <a:uFillTx/>
                <a:latin typeface="Tahoma" panose="020B0604030504040204" pitchFamily="34" charset="0"/>
                <a:ea typeface="+mn-ea"/>
                <a:cs typeface="+mn-cs"/>
              </a:rPr>
              <a:t>H</a:t>
            </a:r>
            <a:r>
              <a:rPr kumimoji="0" lang="en-US" altLang="en-US" sz="2800" b="0" i="0" u="none" strike="noStrike" kern="1200" cap="none" spc="0" normalizeH="0" baseline="-25000" noProof="0" dirty="0">
                <a:ln>
                  <a:noFill/>
                </a:ln>
                <a:solidFill>
                  <a:srgbClr val="FFFF00"/>
                </a:solidFill>
                <a:effectLst/>
                <a:uLnTx/>
                <a:uFillTx/>
                <a:latin typeface="Tahoma" panose="020B0604030504040204" pitchFamily="34" charset="0"/>
                <a:ea typeface="+mn-ea"/>
                <a:cs typeface="+mn-cs"/>
              </a:rPr>
              <a:t>f</a:t>
            </a:r>
            <a:r>
              <a:rPr kumimoji="0" lang="en-US" altLang="en-US" sz="2800"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⁰ </a:t>
            </a:r>
            <a:r>
              <a:rPr kumimoji="0" lang="en-US" altLang="en-US" sz="2800" b="0" i="0" u="none" strike="noStrike" kern="1200" cap="none" spc="0" normalizeH="0" baseline="0" noProof="0" dirty="0">
                <a:ln>
                  <a:noFill/>
                </a:ln>
                <a:solidFill>
                  <a:srgbClr val="FFFF00"/>
                </a:solidFill>
                <a:effectLst/>
                <a:uLnTx/>
                <a:uFillTx/>
                <a:latin typeface="Tahoma" panose="020B0604030504040204" pitchFamily="34" charset="0"/>
                <a:ea typeface="+mn-ea"/>
                <a:cs typeface="+mn-cs"/>
              </a:rPr>
              <a:t>of all </a:t>
            </a:r>
            <a:r>
              <a:rPr kumimoji="0" lang="en-US" altLang="en-US" sz="2800" b="1" i="0" u="none" strike="noStrike" kern="1200" cap="none" spc="0" normalizeH="0" baseline="0" noProof="0" dirty="0">
                <a:ln>
                  <a:noFill/>
                </a:ln>
                <a:solidFill>
                  <a:srgbClr val="FF66CC"/>
                </a:solidFill>
                <a:effectLst>
                  <a:outerShdw blurRad="38100" dist="38100" dir="2700000" algn="tl">
                    <a:srgbClr val="000000">
                      <a:alpha val="43137"/>
                    </a:srgbClr>
                  </a:outerShdw>
                </a:effectLst>
                <a:uLnTx/>
                <a:uFillTx/>
                <a:latin typeface="Tahoma" panose="020B0604030504040204" pitchFamily="34" charset="0"/>
                <a:ea typeface="+mn-ea"/>
                <a:cs typeface="+mn-cs"/>
              </a:rPr>
              <a:t>free elements </a:t>
            </a:r>
            <a:r>
              <a:rPr kumimoji="0" lang="en-US" altLang="en-US" sz="2800" b="0" i="0" u="none" strike="noStrike" kern="1200" cap="none" spc="0" normalizeH="0" baseline="0" noProof="0" dirty="0">
                <a:ln>
                  <a:noFill/>
                </a:ln>
                <a:solidFill>
                  <a:srgbClr val="FFFF00"/>
                </a:solidFill>
                <a:effectLst/>
                <a:uLnTx/>
                <a:uFillTx/>
                <a:latin typeface="Tahoma" panose="020B0604030504040204" pitchFamily="34" charset="0"/>
                <a:ea typeface="+mn-ea"/>
                <a:cs typeface="+mn-cs"/>
              </a:rPr>
              <a:t>(including the “Professor HOFBrINCl” diatomic molecules is arbitrarily set at zero.</a:t>
            </a:r>
          </a:p>
          <a:p>
            <a:pPr lvl="0" eaLnBrk="1" hangingPunct="1">
              <a:spcBef>
                <a:spcPts val="2400"/>
              </a:spcBef>
              <a:defRPr/>
            </a:pP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Thus, </a:t>
            </a:r>
            <a:r>
              <a:rPr kumimoji="0" lang="el-GR" altLang="en-US" sz="4400" b="0" i="0" u="none" strike="noStrike" kern="1200" cap="none" spc="0" normalizeH="0" baseline="0" noProof="0" dirty="0">
                <a:ln>
                  <a:noFill/>
                </a:ln>
                <a:solidFill>
                  <a:srgbClr val="002060"/>
                </a:solidFill>
                <a:effectLst/>
                <a:uLnTx/>
                <a:uFillTx/>
                <a:latin typeface="Tahoma" panose="020B0604030504040204" pitchFamily="34" charset="0"/>
                <a:ea typeface="+mn-ea"/>
                <a:cs typeface="+mn-cs"/>
              </a:rPr>
              <a:t>Δ</a:t>
            </a:r>
            <a:r>
              <a:rPr kumimoji="0" lang="en-US" altLang="en-US" sz="4400" b="0" i="1" u="none" strike="noStrike" kern="1200" cap="none" spc="0" normalizeH="0" baseline="0" noProof="0" dirty="0">
                <a:ln>
                  <a:noFill/>
                </a:ln>
                <a:solidFill>
                  <a:srgbClr val="002060"/>
                </a:solidFill>
                <a:effectLst/>
                <a:uLnTx/>
                <a:uFillTx/>
                <a:latin typeface="Tahoma" panose="020B0604030504040204" pitchFamily="34" charset="0"/>
                <a:ea typeface="+mn-ea"/>
                <a:cs typeface="+mn-cs"/>
              </a:rPr>
              <a:t>H</a:t>
            </a:r>
            <a:r>
              <a:rPr kumimoji="0" lang="en-US" altLang="en-US" sz="4400" b="0" i="0" u="none" strike="noStrike" kern="1200" cap="none" spc="0" normalizeH="0" baseline="-25000" noProof="0" dirty="0">
                <a:ln>
                  <a:noFill/>
                </a:ln>
                <a:solidFill>
                  <a:srgbClr val="002060"/>
                </a:solidFill>
                <a:effectLst/>
                <a:uLnTx/>
                <a:uFillTx/>
                <a:latin typeface="Tahoma" panose="020B0604030504040204" pitchFamily="34" charset="0"/>
                <a:ea typeface="+mn-ea"/>
                <a:cs typeface="+mn-cs"/>
              </a:rPr>
              <a:t>f</a:t>
            </a:r>
            <a:r>
              <a:rPr lang="en-US" altLang="en-US" sz="4400" i="1" dirty="0">
                <a:solidFill>
                  <a:srgbClr val="002060"/>
                </a:solidFill>
                <a:latin typeface="Calibri"/>
                <a:cs typeface="Arial" panose="020B0604020202020204" pitchFamily="34" charset="0"/>
              </a:rPr>
              <a:t>⁰</a:t>
            </a:r>
            <a:r>
              <a:rPr kumimoji="0" lang="en-US" altLang="en-US" sz="4400" b="0" i="0" u="none" strike="noStrike" kern="1200" cap="none" spc="0" normalizeH="0" baseline="0" noProof="0" dirty="0">
                <a:ln>
                  <a:noFill/>
                </a:ln>
                <a:solidFill>
                  <a:srgbClr val="002060"/>
                </a:solidFill>
                <a:effectLst/>
                <a:uLnTx/>
                <a:uFillTx/>
                <a:latin typeface="Tahoma" panose="020B0604030504040204" pitchFamily="34" charset="0"/>
                <a:ea typeface="+mn-ea"/>
                <a:cs typeface="+mn-cs"/>
              </a:rPr>
              <a:t> = 0 </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for all elements and the diatomic molecules: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H</a:t>
            </a:r>
            <a:r>
              <a:rPr kumimoji="0" lang="en-US" altLang="en-US" sz="2800" b="0" i="0" u="none" strike="noStrike" kern="1200" cap="none" spc="0" normalizeH="0" baseline="-25000" noProof="0" dirty="0">
                <a:ln>
                  <a:noFill/>
                </a:ln>
                <a:solidFill>
                  <a:srgbClr val="FFFFFF"/>
                </a:solidFill>
                <a:effectLst/>
                <a:uLnTx/>
                <a:uFillTx/>
                <a:latin typeface="Tahoma" panose="020B0604030504040204" pitchFamily="34" charset="0"/>
                <a:ea typeface="+mn-ea"/>
                <a:cs typeface="+mn-cs"/>
              </a:rPr>
              <a:t>2</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(g), O</a:t>
            </a:r>
            <a:r>
              <a:rPr kumimoji="0" lang="en-US" altLang="en-US" sz="2800" b="0" i="0" u="none" strike="noStrike" kern="1200" cap="none" spc="0" normalizeH="0" baseline="-25000" noProof="0" dirty="0">
                <a:ln>
                  <a:noFill/>
                </a:ln>
                <a:solidFill>
                  <a:srgbClr val="FFFFFF"/>
                </a:solidFill>
                <a:effectLst/>
                <a:uLnTx/>
                <a:uFillTx/>
                <a:latin typeface="Tahoma" panose="020B0604030504040204" pitchFamily="34" charset="0"/>
                <a:ea typeface="+mn-ea"/>
                <a:cs typeface="+mn-cs"/>
              </a:rPr>
              <a:t>2</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(g),  F</a:t>
            </a:r>
            <a:r>
              <a:rPr kumimoji="0" lang="en-US" altLang="en-US" sz="2800" b="0" i="0" u="none" strike="noStrike" kern="1200" cap="none" spc="0" normalizeH="0" baseline="-25000" noProof="0" dirty="0">
                <a:ln>
                  <a:noFill/>
                </a:ln>
                <a:solidFill>
                  <a:srgbClr val="FFFFFF"/>
                </a:solidFill>
                <a:effectLst/>
                <a:uLnTx/>
                <a:uFillTx/>
                <a:latin typeface="Tahoma" panose="020B0604030504040204" pitchFamily="34" charset="0"/>
                <a:ea typeface="+mn-ea"/>
                <a:cs typeface="+mn-cs"/>
              </a:rPr>
              <a:t>2</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(g),  Br</a:t>
            </a:r>
            <a:r>
              <a:rPr kumimoji="0" lang="en-US" altLang="en-US" sz="2800" b="0" i="0" u="none" strike="noStrike" kern="1200" cap="none" spc="0" normalizeH="0" baseline="-25000" noProof="0" dirty="0">
                <a:ln>
                  <a:noFill/>
                </a:ln>
                <a:solidFill>
                  <a:srgbClr val="FFFFFF"/>
                </a:solidFill>
                <a:effectLst/>
                <a:uLnTx/>
                <a:uFillTx/>
                <a:latin typeface="Tahoma" panose="020B0604030504040204" pitchFamily="34" charset="0"/>
                <a:ea typeface="+mn-ea"/>
                <a:cs typeface="+mn-cs"/>
              </a:rPr>
              <a:t>2</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(l), I</a:t>
            </a:r>
            <a:r>
              <a:rPr kumimoji="0" lang="en-US" altLang="en-US" sz="2800" b="0" i="0" u="none" strike="noStrike" kern="1200" cap="none" spc="0" normalizeH="0" baseline="-25000" noProof="0" dirty="0">
                <a:ln>
                  <a:noFill/>
                </a:ln>
                <a:solidFill>
                  <a:srgbClr val="FFFFFF"/>
                </a:solidFill>
                <a:effectLst/>
                <a:uLnTx/>
                <a:uFillTx/>
                <a:latin typeface="Tahoma" panose="020B0604030504040204" pitchFamily="34" charset="0"/>
                <a:ea typeface="+mn-ea"/>
                <a:cs typeface="+mn-cs"/>
              </a:rPr>
              <a:t>2</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(s), N</a:t>
            </a:r>
            <a:r>
              <a:rPr kumimoji="0" lang="en-US" altLang="en-US" sz="2800" b="0" i="0" u="none" strike="noStrike" kern="1200" cap="none" spc="0" normalizeH="0" baseline="-25000" noProof="0" dirty="0">
                <a:ln>
                  <a:noFill/>
                </a:ln>
                <a:solidFill>
                  <a:srgbClr val="FFFFFF"/>
                </a:solidFill>
                <a:effectLst/>
                <a:uLnTx/>
                <a:uFillTx/>
                <a:latin typeface="Tahoma" panose="020B0604030504040204" pitchFamily="34" charset="0"/>
                <a:ea typeface="+mn-ea"/>
                <a:cs typeface="+mn-cs"/>
              </a:rPr>
              <a:t>2</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(g), Cl</a:t>
            </a:r>
            <a:r>
              <a:rPr kumimoji="0" lang="en-US" altLang="en-US" sz="2800" b="0" i="0" u="none" strike="noStrike" kern="1200" cap="none" spc="0" normalizeH="0" baseline="-25000" noProof="0" dirty="0">
                <a:ln>
                  <a:noFill/>
                </a:ln>
                <a:solidFill>
                  <a:srgbClr val="FFFFFF"/>
                </a:solidFill>
                <a:effectLst/>
                <a:uLnTx/>
                <a:uFillTx/>
                <a:latin typeface="Tahoma" panose="020B0604030504040204" pitchFamily="34" charset="0"/>
                <a:ea typeface="+mn-ea"/>
                <a:cs typeface="+mn-cs"/>
              </a:rPr>
              <a:t>2</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(g)</a:t>
            </a:r>
          </a:p>
        </p:txBody>
      </p:sp>
    </p:spTree>
    <p:extLst>
      <p:ext uri="{BB962C8B-B14F-4D97-AF65-F5344CB8AC3E}">
        <p14:creationId xmlns:p14="http://schemas.microsoft.com/office/powerpoint/2010/main" val="139690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animEffect transition="in" filter="fade">
                                      <p:cBhvr>
                                        <p:cTn id="7" dur="500"/>
                                        <p:tgtEl>
                                          <p:spTgt spid="3174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47">
                                            <p:txEl>
                                              <p:pRg st="3" end="3"/>
                                            </p:txEl>
                                          </p:spTgt>
                                        </p:tgtEl>
                                        <p:attrNameLst>
                                          <p:attrName>style.visibility</p:attrName>
                                        </p:attrNameLst>
                                      </p:cBhvr>
                                      <p:to>
                                        <p:strVal val="visible"/>
                                      </p:to>
                                    </p:set>
                                    <p:animEffect transition="in" filter="fade">
                                      <p:cBhvr>
                                        <p:cTn id="12" dur="500"/>
                                        <p:tgtEl>
                                          <p:spTgt spid="3174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animEffect transition="in" filter="fade">
                                      <p:cBhvr>
                                        <p:cTn id="17"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960" name="Group 312"/>
          <p:cNvGraphicFramePr>
            <a:graphicFrameLocks noGrp="1"/>
          </p:cNvGraphicFramePr>
          <p:nvPr>
            <p:ph/>
            <p:extLst>
              <p:ext uri="{D42A27DB-BD31-4B8C-83A1-F6EECF244321}">
                <p14:modId xmlns:p14="http://schemas.microsoft.com/office/powerpoint/2010/main" val="3294781294"/>
              </p:ext>
            </p:extLst>
          </p:nvPr>
        </p:nvGraphicFramePr>
        <p:xfrm>
          <a:off x="228600" y="990600"/>
          <a:ext cx="8839200" cy="5442865"/>
        </p:xfrm>
        <a:graphic>
          <a:graphicData uri="http://schemas.openxmlformats.org/drawingml/2006/table">
            <a:tbl>
              <a:tblPr>
                <a:tableStyleId>{E8B1032C-EA38-4F05-BA0D-38AFFFC7BED3}</a:tableStyleId>
              </a:tblPr>
              <a:tblGrid>
                <a:gridCol w="1676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365850">
                <a:tc gridSpan="6">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C000"/>
                          </a:solidFill>
                          <a:effectLst/>
                        </a:rPr>
                        <a:t>Standard Heats of Formation (</a:t>
                      </a:r>
                      <a:r>
                        <a:rPr kumimoji="0" lang="el-GR" altLang="en-US" sz="1800" u="none" strike="noStrike" cap="none" normalizeH="0" baseline="0" dirty="0">
                          <a:ln>
                            <a:noFill/>
                          </a:ln>
                          <a:solidFill>
                            <a:srgbClr val="FFC000"/>
                          </a:solidFill>
                          <a:effectLst/>
                        </a:rPr>
                        <a:t>Δ</a:t>
                      </a:r>
                      <a:r>
                        <a:rPr kumimoji="0" lang="en-US" altLang="en-US" sz="1800" u="none" strike="noStrike" cap="none" normalizeH="0" baseline="0" dirty="0">
                          <a:ln>
                            <a:noFill/>
                          </a:ln>
                          <a:solidFill>
                            <a:srgbClr val="FFC000"/>
                          </a:solidFill>
                          <a:effectLst/>
                        </a:rPr>
                        <a:t>H</a:t>
                      </a:r>
                      <a:r>
                        <a:rPr kumimoji="0" lang="en-US" altLang="en-US" sz="1800" u="none" strike="noStrike" cap="none" normalizeH="0" baseline="-25000" dirty="0">
                          <a:ln>
                            <a:noFill/>
                          </a:ln>
                          <a:solidFill>
                            <a:srgbClr val="FFC000"/>
                          </a:solidFill>
                          <a:effectLst/>
                        </a:rPr>
                        <a:t>f</a:t>
                      </a:r>
                      <a:r>
                        <a:rPr kumimoji="0" lang="en-US" altLang="en-US" sz="1800" u="none" strike="noStrike" cap="none" normalizeH="0" baseline="0" dirty="0">
                          <a:ln>
                            <a:noFill/>
                          </a:ln>
                          <a:solidFill>
                            <a:srgbClr val="FFC000"/>
                          </a:solidFill>
                          <a:effectLst/>
                        </a:rPr>
                        <a:t>°) at 25°C and 101.3 kPa</a:t>
                      </a:r>
                      <a:endParaRPr kumimoji="0" lang="el-GR" altLang="en-US" sz="1800" b="1" i="0" u="none" strike="noStrike" cap="none" normalizeH="0" baseline="0" dirty="0">
                        <a:ln>
                          <a:noFill/>
                        </a:ln>
                        <a:solidFill>
                          <a:srgbClr val="FFC000"/>
                        </a:solidFill>
                        <a:effectLst/>
                        <a:latin typeface="Arial" pitchFamily="34" charset="0"/>
                        <a:ea typeface="ＭＳ Ｐゴシック"/>
                        <a:cs typeface="Arial" pitchFamily="34" charset="0"/>
                      </a:endParaRPr>
                    </a:p>
                  </a:txBody>
                  <a:tcPr marT="45732" marB="45732"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0239">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effectLst/>
                        </a:rPr>
                        <a:t>Substance</a:t>
                      </a:r>
                      <a:endParaRPr kumimoji="0" lang="en-US" altLang="en-US" sz="1800" b="1" i="0" u="none" strike="noStrike" cap="none" normalizeH="0" baseline="0" dirty="0">
                        <a:ln>
                          <a:noFill/>
                        </a:ln>
                        <a:solidFill>
                          <a:schemeClr val="tx1"/>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800" u="none" strike="noStrike" cap="none" normalizeH="0" baseline="0" dirty="0">
                          <a:ln>
                            <a:noFill/>
                          </a:ln>
                          <a:effectLst/>
                        </a:rPr>
                        <a:t>Δ</a:t>
                      </a:r>
                      <a:r>
                        <a:rPr kumimoji="0" lang="en-US" altLang="en-US" sz="1800" u="none" strike="noStrike" cap="none" normalizeH="0" baseline="0" dirty="0">
                          <a:ln>
                            <a:noFill/>
                          </a:ln>
                          <a:effectLst/>
                        </a:rPr>
                        <a:t>H</a:t>
                      </a:r>
                      <a:r>
                        <a:rPr kumimoji="0" lang="en-US" altLang="en-US" sz="1800" u="none" strike="noStrike" cap="none" normalizeH="0" baseline="-25000" dirty="0">
                          <a:ln>
                            <a:noFill/>
                          </a:ln>
                          <a:effectLst/>
                        </a:rPr>
                        <a:t>f</a:t>
                      </a:r>
                      <a:r>
                        <a:rPr kumimoji="0" lang="en-US" altLang="en-US" sz="1800" u="none" strike="noStrike" cap="none" normalizeH="0" baseline="0" dirty="0">
                          <a:ln>
                            <a:noFill/>
                          </a:ln>
                          <a:effectLst/>
                        </a:rPr>
                        <a:t>° (kJ/mol)</a:t>
                      </a:r>
                      <a:endParaRPr kumimoji="0" lang="en-US" altLang="en-US" sz="1800" b="1" i="0" u="none" strike="noStrike" cap="none" normalizeH="0" baseline="30000" dirty="0">
                        <a:ln>
                          <a:noFill/>
                        </a:ln>
                        <a:solidFill>
                          <a:schemeClr val="tx1"/>
                        </a:solidFill>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effectLst/>
                        </a:rPr>
                        <a:t>Substance</a:t>
                      </a:r>
                      <a:endParaRPr kumimoji="0" lang="en-US" altLang="en-US" sz="1800" b="1" i="0" u="none" strike="noStrike" cap="none" normalizeH="0" baseline="0" dirty="0">
                        <a:ln>
                          <a:noFill/>
                        </a:ln>
                        <a:solidFill>
                          <a:schemeClr val="tx1"/>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800" u="none" strike="noStrike" cap="none" normalizeH="0" baseline="0" dirty="0">
                          <a:ln>
                            <a:noFill/>
                          </a:ln>
                          <a:effectLst/>
                        </a:rPr>
                        <a:t>Δ</a:t>
                      </a:r>
                      <a:r>
                        <a:rPr kumimoji="0" lang="en-US" altLang="en-US" sz="1800" u="none" strike="noStrike" cap="none" normalizeH="0" baseline="0" dirty="0">
                          <a:ln>
                            <a:noFill/>
                          </a:ln>
                          <a:effectLst/>
                        </a:rPr>
                        <a:t>H</a:t>
                      </a:r>
                      <a:r>
                        <a:rPr kumimoji="0" lang="en-US" altLang="en-US" sz="1800" u="none" strike="noStrike" cap="none" normalizeH="0" baseline="-25000" dirty="0">
                          <a:ln>
                            <a:noFill/>
                          </a:ln>
                          <a:effectLst/>
                        </a:rPr>
                        <a:t>f</a:t>
                      </a:r>
                      <a:r>
                        <a:rPr kumimoji="0" lang="en-US" altLang="en-US" sz="1800" u="none" strike="noStrike" cap="none" normalizeH="0" baseline="0" dirty="0">
                          <a:ln>
                            <a:noFill/>
                          </a:ln>
                          <a:effectLst/>
                        </a:rPr>
                        <a:t>° (kJ/mol)</a:t>
                      </a:r>
                      <a:endParaRPr kumimoji="0" lang="en-US" altLang="en-US" sz="1800" b="1" i="0" u="none" strike="noStrike" cap="none" normalizeH="0" baseline="0" dirty="0">
                        <a:ln>
                          <a:noFill/>
                        </a:ln>
                        <a:solidFill>
                          <a:schemeClr val="tx1"/>
                        </a:solidFill>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effectLst/>
                        </a:rPr>
                        <a:t>Substance</a:t>
                      </a:r>
                      <a:endParaRPr kumimoji="0" lang="en-US" altLang="en-US" sz="1800" b="1" i="0" u="none" strike="noStrike" cap="none" normalizeH="0" baseline="0" dirty="0">
                        <a:ln>
                          <a:noFill/>
                        </a:ln>
                        <a:solidFill>
                          <a:schemeClr val="tx1"/>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800" u="none" strike="noStrike" cap="none" normalizeH="0" baseline="0" dirty="0">
                          <a:ln>
                            <a:noFill/>
                          </a:ln>
                          <a:effectLst/>
                        </a:rPr>
                        <a:t>Δ</a:t>
                      </a:r>
                      <a:r>
                        <a:rPr kumimoji="0" lang="en-US" altLang="en-US" sz="1800" u="none" strike="noStrike" cap="none" normalizeH="0" baseline="0" dirty="0">
                          <a:ln>
                            <a:noFill/>
                          </a:ln>
                          <a:effectLst/>
                        </a:rPr>
                        <a:t>H</a:t>
                      </a:r>
                      <a:r>
                        <a:rPr kumimoji="0" lang="en-US" altLang="en-US" sz="1800" u="none" strike="noStrike" cap="none" normalizeH="0" baseline="-25000" dirty="0">
                          <a:ln>
                            <a:noFill/>
                          </a:ln>
                          <a:effectLst/>
                        </a:rPr>
                        <a:t>f</a:t>
                      </a:r>
                      <a:r>
                        <a:rPr kumimoji="0" lang="en-US" altLang="en-US" sz="1800" u="none" strike="noStrike" cap="none" normalizeH="0" baseline="0" dirty="0">
                          <a:ln>
                            <a:noFill/>
                          </a:ln>
                          <a:effectLst/>
                        </a:rPr>
                        <a:t>° (kJ/mol)</a:t>
                      </a:r>
                      <a:endParaRPr kumimoji="0" lang="en-US" altLang="en-US" sz="1800" b="1" i="0" u="none" strike="noStrike" cap="none" normalizeH="0" baseline="0" dirty="0">
                        <a:ln>
                          <a:noFill/>
                        </a:ln>
                        <a:solidFill>
                          <a:schemeClr val="tx1"/>
                        </a:solidFill>
                        <a:effectLst/>
                        <a:latin typeface="Arial" pitchFamily="34" charset="0"/>
                        <a:ea typeface="ＭＳ Ｐゴシック"/>
                        <a:cs typeface="Arial" pitchFamily="34" charset="0"/>
                      </a:endParaRPr>
                    </a:p>
                  </a:txBody>
                  <a:tcPr marT="45732" marB="45732" anchor="ctr" horzOverflow="overflow"/>
                </a:tc>
                <a:extLst>
                  <a:ext uri="{0D108BD9-81ED-4DB2-BD59-A6C34878D82A}">
                    <a16:rowId xmlns:a16="http://schemas.microsoft.com/office/drawing/2014/main" val="10001"/>
                  </a:ext>
                </a:extLst>
              </a:tr>
              <a:tr h="366804">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Al</a:t>
                      </a:r>
                      <a:r>
                        <a:rPr kumimoji="0" lang="en-US" altLang="en-US" sz="1800" u="none" strike="noStrike" cap="none" normalizeH="0" baseline="-25000" dirty="0">
                          <a:ln>
                            <a:noFill/>
                          </a:ln>
                          <a:solidFill>
                            <a:srgbClr val="000000"/>
                          </a:solidFill>
                          <a:effectLst/>
                        </a:rPr>
                        <a:t>2</a:t>
                      </a:r>
                      <a:r>
                        <a:rPr kumimoji="0" lang="en-US" altLang="en-US" sz="1800" u="none" strike="noStrike" cap="none" normalizeH="0" baseline="0" dirty="0">
                          <a:ln>
                            <a:noFill/>
                          </a:ln>
                          <a:solidFill>
                            <a:srgbClr val="000000"/>
                          </a:solidFill>
                          <a:effectLst/>
                        </a:rPr>
                        <a:t>O</a:t>
                      </a:r>
                      <a:r>
                        <a:rPr kumimoji="0" lang="en-US" altLang="en-US" sz="1800" u="none" strike="noStrike" cap="none" normalizeH="0" baseline="-25000" dirty="0">
                          <a:ln>
                            <a:noFill/>
                          </a:ln>
                          <a:solidFill>
                            <a:srgbClr val="000000"/>
                          </a:solidFill>
                          <a:effectLst/>
                        </a:rPr>
                        <a:t>3</a:t>
                      </a:r>
                      <a:r>
                        <a:rPr kumimoji="0" lang="en-US" altLang="en-US" sz="1800" u="none" strike="noStrike" cap="none" normalizeH="0" baseline="0" dirty="0">
                          <a:ln>
                            <a:noFill/>
                          </a:ln>
                          <a:solidFill>
                            <a:srgbClr val="000000"/>
                          </a:solidFill>
                          <a:effectLst/>
                        </a:rPr>
                        <a:t>(s)</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–1676.0</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F</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     0.0</a:t>
                      </a:r>
                      <a:endParaRPr kumimoji="0" lang="en-US" altLang="en-US" sz="1800" b="0" i="0" u="none" strike="noStrike" cap="none" normalizeH="0" baseline="0" dirty="0">
                        <a:ln>
                          <a:noFill/>
                        </a:ln>
                        <a:solidFill>
                          <a:srgbClr val="7030A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NO(g)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0000"/>
                          </a:solidFill>
                          <a:effectLst>
                            <a:outerShdw blurRad="38100" dist="38100" dir="2700000" algn="tl">
                              <a:srgbClr val="000000">
                                <a:alpha val="43137"/>
                              </a:srgbClr>
                            </a:outerShdw>
                          </a:effectLst>
                        </a:rPr>
                        <a:t>   90.37</a:t>
                      </a:r>
                      <a:endParaRPr kumimoji="0" lang="en-US" altLang="en-US" sz="1800" b="0" i="0" u="none" strike="noStrike" cap="none" normalizeH="0" baseline="0" dirty="0">
                        <a:ln>
                          <a:noFill/>
                        </a:ln>
                        <a:solidFill>
                          <a:srgbClr val="FF00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extLst>
                  <a:ext uri="{0D108BD9-81ED-4DB2-BD59-A6C34878D82A}">
                    <a16:rowId xmlns:a16="http://schemas.microsoft.com/office/drawing/2014/main" val="10002"/>
                  </a:ext>
                </a:extLst>
              </a:tr>
              <a:tr h="365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Br</a:t>
                      </a:r>
                      <a:r>
                        <a:rPr kumimoji="0" lang="en-US" altLang="en-US" sz="1800" u="none" strike="noStrike" cap="none" normalizeH="0" baseline="-25000" dirty="0">
                          <a:ln>
                            <a:noFill/>
                          </a:ln>
                          <a:solidFill>
                            <a:srgbClr val="000000"/>
                          </a:solidFill>
                          <a:effectLst/>
                        </a:rPr>
                        <a:t>2</a:t>
                      </a:r>
                      <a:r>
                        <a:rPr kumimoji="0" lang="en-US" altLang="en-US" sz="1800" u="none" strike="noStrike" cap="none" normalizeH="0" baseline="0" dirty="0">
                          <a:ln>
                            <a:noFill/>
                          </a:ln>
                          <a:solidFill>
                            <a:srgbClr val="000000"/>
                          </a:solidFill>
                          <a:effectLst/>
                        </a:rPr>
                        <a:t>(g)</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FF0000"/>
                          </a:solidFill>
                          <a:effectLst>
                            <a:outerShdw blurRad="38100" dist="38100" dir="2700000" algn="tl">
                              <a:srgbClr val="000000">
                                <a:alpha val="43137"/>
                              </a:srgbClr>
                            </a:outerShdw>
                          </a:effectLst>
                        </a:rPr>
                        <a:t>30.91</a:t>
                      </a:r>
                      <a:endParaRPr kumimoji="0" lang="en-US" altLang="en-US" sz="1800" b="0" i="0" u="none" strike="noStrike" cap="none" normalizeH="0" baseline="0" dirty="0">
                        <a:ln>
                          <a:noFill/>
                        </a:ln>
                        <a:solidFill>
                          <a:srgbClr val="FF00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Fe(s)</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     0.0</a:t>
                      </a:r>
                      <a:endParaRPr kumimoji="0" lang="en-US" altLang="en-US" sz="1800" b="0" i="0" u="none" strike="noStrike" cap="none" normalizeH="0" baseline="0" dirty="0">
                        <a:ln>
                          <a:noFill/>
                        </a:ln>
                        <a:solidFill>
                          <a:srgbClr val="7030A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NO</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0000"/>
                          </a:solidFill>
                          <a:effectLst>
                            <a:outerShdw blurRad="38100" dist="38100" dir="2700000" algn="tl">
                              <a:srgbClr val="000000">
                                <a:alpha val="43137"/>
                              </a:srgbClr>
                            </a:outerShdw>
                          </a:effectLst>
                        </a:rPr>
                        <a:t>   33.85</a:t>
                      </a:r>
                      <a:endParaRPr kumimoji="0" lang="en-US" altLang="en-US" sz="1800" b="0" i="0" u="none" strike="noStrike" cap="none" normalizeH="0" baseline="0" dirty="0">
                        <a:ln>
                          <a:noFill/>
                        </a:ln>
                        <a:solidFill>
                          <a:srgbClr val="FF00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extLst>
                  <a:ext uri="{0D108BD9-81ED-4DB2-BD59-A6C34878D82A}">
                    <a16:rowId xmlns:a16="http://schemas.microsoft.com/office/drawing/2014/main" val="10003"/>
                  </a:ext>
                </a:extLst>
              </a:tr>
              <a:tr h="365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Br</a:t>
                      </a:r>
                      <a:r>
                        <a:rPr kumimoji="0" lang="en-US" altLang="en-US" sz="1800" u="none" strike="noStrike" cap="none" normalizeH="0" baseline="-25000" dirty="0">
                          <a:ln>
                            <a:noFill/>
                          </a:ln>
                          <a:solidFill>
                            <a:srgbClr val="000000"/>
                          </a:solidFill>
                          <a:effectLst/>
                        </a:rPr>
                        <a:t>2</a:t>
                      </a:r>
                      <a:r>
                        <a:rPr kumimoji="0" lang="en-US" altLang="en-US" sz="1800" u="none" strike="noStrike" cap="none" normalizeH="0" baseline="0" dirty="0">
                          <a:ln>
                            <a:noFill/>
                          </a:ln>
                          <a:solidFill>
                            <a:srgbClr val="000000"/>
                          </a:solidFill>
                          <a:effectLst/>
                        </a:rPr>
                        <a:t>(l)</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       0.0</a:t>
                      </a:r>
                      <a:endParaRPr kumimoji="0" lang="en-US" altLang="en-US" sz="1800" b="0" i="0" u="none" strike="noStrike" cap="none" normalizeH="0" baseline="0" dirty="0">
                        <a:ln>
                          <a:noFill/>
                        </a:ln>
                        <a:solidFill>
                          <a:srgbClr val="7030A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Fe</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O</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3</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(s)</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–822.1</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NaCl(s)</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–411.2</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extLst>
                  <a:ext uri="{0D108BD9-81ED-4DB2-BD59-A6C34878D82A}">
                    <a16:rowId xmlns:a16="http://schemas.microsoft.com/office/drawing/2014/main" val="10004"/>
                  </a:ext>
                </a:extLst>
              </a:tr>
              <a:tr h="365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C(s, diamond)</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FF0000"/>
                          </a:solidFill>
                          <a:effectLst>
                            <a:outerShdw blurRad="38100" dist="38100" dir="2700000" algn="tl">
                              <a:srgbClr val="000000">
                                <a:alpha val="43137"/>
                              </a:srgbClr>
                            </a:outerShdw>
                          </a:effectLst>
                        </a:rPr>
                        <a:t>1.9</a:t>
                      </a:r>
                      <a:endParaRPr kumimoji="0" lang="en-US" altLang="en-US" sz="1800" b="0" i="0" u="none" strike="noStrike" cap="none" normalizeH="0" baseline="0" dirty="0">
                        <a:ln>
                          <a:noFill/>
                        </a:ln>
                        <a:solidFill>
                          <a:srgbClr val="FF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H</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70C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0.0</a:t>
                      </a:r>
                      <a:endParaRPr kumimoji="0" lang="en-US" altLang="en-US" sz="1800" b="0" i="0" u="none" strike="noStrike" cap="none" normalizeH="0" baseline="0" dirty="0">
                        <a:ln>
                          <a:noFill/>
                        </a:ln>
                        <a:solidFill>
                          <a:srgbClr val="0070C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O</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0.0</a:t>
                      </a:r>
                      <a:endParaRPr kumimoji="0" lang="en-US" altLang="en-US" sz="1800" b="0" i="0" u="none" strike="noStrike" cap="none" normalizeH="0" baseline="0" dirty="0">
                        <a:ln>
                          <a:noFill/>
                        </a:ln>
                        <a:solidFill>
                          <a:srgbClr val="7030A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extLst>
                  <a:ext uri="{0D108BD9-81ED-4DB2-BD59-A6C34878D82A}">
                    <a16:rowId xmlns:a16="http://schemas.microsoft.com/office/drawing/2014/main" val="10005"/>
                  </a:ext>
                </a:extLst>
              </a:tr>
              <a:tr h="381058">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C(s, graphite)</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0.0</a:t>
                      </a:r>
                      <a:endParaRPr kumimoji="0" lang="en-US" altLang="en-US" sz="1800" b="0" i="0" u="none" strike="noStrike" cap="none" normalizeH="0" baseline="0" dirty="0">
                        <a:ln>
                          <a:noFill/>
                        </a:ln>
                        <a:solidFill>
                          <a:srgbClr val="7030A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p>
                      <a:pPr algn="l"/>
                      <a:r>
                        <a:rPr lang="en-US" sz="1900" dirty="0">
                          <a:solidFill>
                            <a:schemeClr val="bg2"/>
                          </a:solidFill>
                          <a:effectLst>
                            <a:outerShdw blurRad="38100" dist="38100" dir="2700000" algn="tl">
                              <a:srgbClr val="000000">
                                <a:alpha val="43137"/>
                              </a:srgbClr>
                            </a:outerShdw>
                          </a:effectLst>
                        </a:rPr>
                        <a:t>HCl(g)</a:t>
                      </a:r>
                    </a:p>
                  </a:txBody>
                  <a:tcPr marT="45732" marB="45732" anchor="ctr" horzOverflow="overflow"/>
                </a:tc>
                <a:tc>
                  <a:txBody>
                    <a:bodyPr/>
                    <a:lstStyle/>
                    <a:p>
                      <a:pPr algn="ctr"/>
                      <a:r>
                        <a:rPr kumimoji="0" lang="en-US" altLang="en-US" sz="2000" u="none" strike="noStrike" cap="none" normalizeH="0" baseline="0" dirty="0">
                          <a:ln>
                            <a:noFill/>
                          </a:ln>
                          <a:solidFill>
                            <a:srgbClr val="FFFF00"/>
                          </a:solidFill>
                          <a:effectLst>
                            <a:outerShdw blurRad="38100" dist="38100" dir="2700000" algn="tl">
                              <a:srgbClr val="000000">
                                <a:alpha val="43137"/>
                              </a:srgbClr>
                            </a:outerShdw>
                          </a:effectLst>
                        </a:rPr>
                        <a:t>–</a:t>
                      </a:r>
                      <a:r>
                        <a:rPr lang="en-US" sz="1900" dirty="0">
                          <a:solidFill>
                            <a:srgbClr val="FFFF00"/>
                          </a:solidFill>
                          <a:effectLst>
                            <a:outerShdw blurRad="38100" dist="38100" dir="2700000" algn="tl">
                              <a:srgbClr val="000000">
                                <a:alpha val="43137"/>
                              </a:srgbClr>
                            </a:outerShdw>
                          </a:effectLst>
                        </a:rPr>
                        <a:t>92.4 </a:t>
                      </a: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O</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3</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FF0000"/>
                          </a:solidFill>
                          <a:effectLst>
                            <a:outerShdw blurRad="38100" dist="38100" dir="2700000" algn="tl">
                              <a:srgbClr val="000000">
                                <a:alpha val="43137"/>
                              </a:srgbClr>
                            </a:outerShdw>
                          </a:effectLst>
                        </a:rPr>
                        <a:t>142.0</a:t>
                      </a:r>
                      <a:endParaRPr kumimoji="0" lang="en-US" altLang="en-US" sz="1800" b="0" i="0" u="none" strike="noStrike" cap="none" normalizeH="0" baseline="0" dirty="0">
                        <a:ln>
                          <a:noFill/>
                        </a:ln>
                        <a:solidFill>
                          <a:srgbClr val="FF00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extLst>
                  <a:ext uri="{0D108BD9-81ED-4DB2-BD59-A6C34878D82A}">
                    <a16:rowId xmlns:a16="http://schemas.microsoft.com/office/drawing/2014/main" val="10006"/>
                  </a:ext>
                </a:extLst>
              </a:tr>
              <a:tr h="365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CH</a:t>
                      </a:r>
                      <a:r>
                        <a:rPr kumimoji="0" lang="en-US" altLang="en-US" sz="1800" u="none" strike="noStrike" cap="none" normalizeH="0" baseline="-25000" dirty="0">
                          <a:ln>
                            <a:noFill/>
                          </a:ln>
                          <a:solidFill>
                            <a:srgbClr val="000000"/>
                          </a:solidFill>
                          <a:effectLst/>
                        </a:rPr>
                        <a:t>4</a:t>
                      </a:r>
                      <a:r>
                        <a:rPr kumimoji="0" lang="en-US" altLang="en-US" sz="1800" u="none" strike="noStrike" cap="none" normalizeH="0" baseline="0" dirty="0">
                          <a:ln>
                            <a:noFill/>
                          </a:ln>
                          <a:solidFill>
                            <a:srgbClr val="000000"/>
                          </a:solidFill>
                          <a:effectLst/>
                        </a:rPr>
                        <a:t>(g)</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–74.86</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H</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O(g)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–241.8</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P(s, white)</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0.0</a:t>
                      </a:r>
                      <a:endParaRPr kumimoji="0" lang="en-US" altLang="en-US" sz="1800" b="0" i="0" u="none" strike="noStrike" cap="none" normalizeH="0" baseline="0" dirty="0">
                        <a:ln>
                          <a:noFill/>
                        </a:ln>
                        <a:solidFill>
                          <a:schemeClr val="bg2"/>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extLst>
                  <a:ext uri="{0D108BD9-81ED-4DB2-BD59-A6C34878D82A}">
                    <a16:rowId xmlns:a16="http://schemas.microsoft.com/office/drawing/2014/main" val="10007"/>
                  </a:ext>
                </a:extLst>
              </a:tr>
              <a:tr h="365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CO(g)</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–110.5</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H</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O(l)</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–285.8</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P(s, red)</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–18.4</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extLst>
                  <a:ext uri="{0D108BD9-81ED-4DB2-BD59-A6C34878D82A}">
                    <a16:rowId xmlns:a16="http://schemas.microsoft.com/office/drawing/2014/main" val="10008"/>
                  </a:ext>
                </a:extLst>
              </a:tr>
              <a:tr h="365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CO</a:t>
                      </a:r>
                      <a:r>
                        <a:rPr kumimoji="0" lang="en-US" altLang="en-US" sz="1800" u="none" strike="noStrike" cap="none" normalizeH="0" baseline="-25000" dirty="0">
                          <a:ln>
                            <a:noFill/>
                          </a:ln>
                          <a:solidFill>
                            <a:srgbClr val="000000"/>
                          </a:solidFill>
                          <a:effectLst/>
                        </a:rPr>
                        <a:t>2</a:t>
                      </a:r>
                      <a:r>
                        <a:rPr kumimoji="0" lang="en-US" altLang="en-US" sz="1800" u="none" strike="noStrike" cap="none" normalizeH="0" baseline="0" dirty="0">
                          <a:ln>
                            <a:noFill/>
                          </a:ln>
                          <a:solidFill>
                            <a:srgbClr val="000000"/>
                          </a:solidFill>
                          <a:effectLst/>
                        </a:rPr>
                        <a:t>(g)</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–393.5</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H</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O</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(l)</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–187.8</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S(s, rhombic)</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0.0</a:t>
                      </a:r>
                      <a:endParaRPr kumimoji="0" lang="en-US" altLang="en-US" sz="1800" b="0" i="0" u="none" strike="noStrike" cap="none" normalizeH="0" baseline="0" dirty="0">
                        <a:ln>
                          <a:noFill/>
                        </a:ln>
                        <a:solidFill>
                          <a:srgbClr val="7030A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extLst>
                  <a:ext uri="{0D108BD9-81ED-4DB2-BD59-A6C34878D82A}">
                    <a16:rowId xmlns:a16="http://schemas.microsoft.com/office/drawing/2014/main" val="10009"/>
                  </a:ext>
                </a:extLst>
              </a:tr>
              <a:tr h="365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CaCO</a:t>
                      </a:r>
                      <a:r>
                        <a:rPr kumimoji="0" lang="en-US" altLang="en-US" sz="1800" u="none" strike="noStrike" cap="none" normalizeH="0" baseline="-25000" dirty="0">
                          <a:ln>
                            <a:noFill/>
                          </a:ln>
                          <a:solidFill>
                            <a:srgbClr val="000000"/>
                          </a:solidFill>
                          <a:effectLst/>
                        </a:rPr>
                        <a:t>3</a:t>
                      </a:r>
                      <a:r>
                        <a:rPr kumimoji="0" lang="en-US" altLang="en-US" sz="1800" u="none" strike="noStrike" cap="none" normalizeH="0" baseline="0" dirty="0">
                          <a:ln>
                            <a:noFill/>
                          </a:ln>
                          <a:solidFill>
                            <a:srgbClr val="000000"/>
                          </a:solidFill>
                          <a:effectLst/>
                        </a:rPr>
                        <a:t>(s)</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–1207.0</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I</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FF0000"/>
                          </a:solidFill>
                          <a:effectLst>
                            <a:outerShdw blurRad="38100" dist="38100" dir="2700000" algn="tl">
                              <a:srgbClr val="000000">
                                <a:alpha val="43137"/>
                              </a:srgbClr>
                            </a:outerShdw>
                          </a:effectLst>
                        </a:rPr>
                        <a:t>62.4</a:t>
                      </a:r>
                      <a:endParaRPr kumimoji="0" lang="en-US" altLang="en-US" sz="1800" b="0" i="0" u="none" strike="noStrike" cap="none" normalizeH="0" baseline="0" dirty="0">
                        <a:ln>
                          <a:noFill/>
                        </a:ln>
                        <a:solidFill>
                          <a:srgbClr val="FF00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S(s, monoclinic)</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FF0000"/>
                          </a:solidFill>
                          <a:effectLst>
                            <a:outerShdw blurRad="38100" dist="38100" dir="2700000" algn="tl">
                              <a:srgbClr val="000000">
                                <a:alpha val="43137"/>
                              </a:srgbClr>
                            </a:outerShdw>
                          </a:effectLst>
                        </a:rPr>
                        <a:t>0.30</a:t>
                      </a:r>
                      <a:endParaRPr kumimoji="0" lang="en-US" altLang="en-US" sz="1800" b="0" i="0" u="none" strike="noStrike" cap="none" normalizeH="0" baseline="0" dirty="0">
                        <a:ln>
                          <a:noFill/>
                        </a:ln>
                        <a:solidFill>
                          <a:srgbClr val="FF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extLst>
                  <a:ext uri="{0D108BD9-81ED-4DB2-BD59-A6C34878D82A}">
                    <a16:rowId xmlns:a16="http://schemas.microsoft.com/office/drawing/2014/main" val="10010"/>
                  </a:ext>
                </a:extLst>
              </a:tr>
              <a:tr h="365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CaO(s)</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–635.1</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I</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(s)</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     0.0</a:t>
                      </a:r>
                      <a:endParaRPr kumimoji="0" lang="en-US" altLang="en-US" sz="1800" b="0" i="0" u="none" strike="noStrike" cap="none" normalizeH="0" baseline="0" dirty="0">
                        <a:ln>
                          <a:noFill/>
                        </a:ln>
                        <a:solidFill>
                          <a:srgbClr val="7030A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SO</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–296.8</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extLst>
                  <a:ext uri="{0D108BD9-81ED-4DB2-BD59-A6C34878D82A}">
                    <a16:rowId xmlns:a16="http://schemas.microsoft.com/office/drawing/2014/main" val="10011"/>
                  </a:ext>
                </a:extLst>
              </a:tr>
              <a:tr h="365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Cl</a:t>
                      </a:r>
                      <a:r>
                        <a:rPr kumimoji="0" lang="en-US" altLang="en-US" sz="1800" u="none" strike="noStrike" cap="none" normalizeH="0" baseline="-25000" dirty="0">
                          <a:ln>
                            <a:noFill/>
                          </a:ln>
                          <a:solidFill>
                            <a:srgbClr val="000000"/>
                          </a:solidFill>
                          <a:effectLst/>
                        </a:rPr>
                        <a:t>2</a:t>
                      </a:r>
                      <a:r>
                        <a:rPr kumimoji="0" lang="en-US" altLang="en-US" sz="1800" u="none" strike="noStrike" cap="none" normalizeH="0" baseline="0" dirty="0">
                          <a:ln>
                            <a:noFill/>
                          </a:ln>
                          <a:solidFill>
                            <a:srgbClr val="000000"/>
                          </a:solidFill>
                          <a:effectLst/>
                        </a:rPr>
                        <a:t>(g)</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0.0</a:t>
                      </a:r>
                      <a:endParaRPr kumimoji="0" lang="en-US" altLang="en-US" sz="1800" b="0" i="0" u="none" strike="noStrike" cap="none" normalizeH="0" baseline="0" dirty="0">
                        <a:ln>
                          <a:noFill/>
                        </a:ln>
                        <a:solidFill>
                          <a:srgbClr val="7030A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N</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     0.0</a:t>
                      </a:r>
                      <a:endParaRPr kumimoji="0" lang="en-US" altLang="en-US" sz="1800" b="0" i="0" u="none" strike="noStrike" cap="none" normalizeH="0" baseline="0" dirty="0">
                        <a:ln>
                          <a:noFill/>
                        </a:ln>
                        <a:solidFill>
                          <a:srgbClr val="7030A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SO</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3</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–395.7</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extLst>
                  <a:ext uri="{0D108BD9-81ED-4DB2-BD59-A6C34878D82A}">
                    <a16:rowId xmlns:a16="http://schemas.microsoft.com/office/drawing/2014/main" val="915478738"/>
                  </a:ext>
                </a:extLst>
              </a:tr>
              <a:tr h="381058">
                <a:tc>
                  <a:txBody>
                    <a:bodyPr/>
                    <a:lstStyle/>
                    <a:p>
                      <a:endParaRPr lang="en-US" sz="1900" dirty="0"/>
                    </a:p>
                  </a:txBody>
                  <a:tcPr marT="45732" marB="45732" anchor="ctr" horzOverflow="overflow"/>
                </a:tc>
                <a:tc>
                  <a:txBody>
                    <a:bodyPr/>
                    <a:lstStyle/>
                    <a:p>
                      <a:pPr algn="ctr"/>
                      <a:endParaRPr lang="en-US" sz="1900" dirty="0">
                        <a:effectLst>
                          <a:outerShdw blurRad="38100" dist="38100" dir="2700000" algn="tl">
                            <a:srgbClr val="000000">
                              <a:alpha val="43137"/>
                            </a:srgbClr>
                          </a:outerShdw>
                        </a:effectLst>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NH</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3</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–46.19</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p>
                      <a:pPr algn="ctr"/>
                      <a:endParaRPr lang="en-US" sz="1900" dirty="0">
                        <a:effectLst>
                          <a:outerShdw blurRad="38100" dist="38100" dir="2700000" algn="tl">
                            <a:srgbClr val="000000">
                              <a:alpha val="43137"/>
                            </a:srgbClr>
                          </a:outerShdw>
                        </a:effectLst>
                      </a:endParaRPr>
                    </a:p>
                  </a:txBody>
                  <a:tcPr marT="45732" marB="45732" anchor="ctr" horzOverflow="overflow"/>
                </a:tc>
                <a:tc>
                  <a:txBody>
                    <a:bodyPr/>
                    <a:lstStyle/>
                    <a:p>
                      <a:pPr algn="ctr"/>
                      <a:endParaRPr lang="en-US" sz="1900" dirty="0">
                        <a:effectLst>
                          <a:outerShdw blurRad="38100" dist="38100" dir="2700000" algn="tl">
                            <a:srgbClr val="000000">
                              <a:alpha val="43137"/>
                            </a:srgbClr>
                          </a:outerShdw>
                        </a:effectLst>
                      </a:endParaRPr>
                    </a:p>
                  </a:txBody>
                  <a:tcPr marT="45732" marB="45732" anchor="ctr" horzOverflow="overflow"/>
                </a:tc>
                <a:extLst>
                  <a:ext uri="{0D108BD9-81ED-4DB2-BD59-A6C34878D82A}">
                    <a16:rowId xmlns:a16="http://schemas.microsoft.com/office/drawing/2014/main" val="10012"/>
                  </a:ext>
                </a:extLst>
              </a:tr>
            </a:tbl>
          </a:graphicData>
        </a:graphic>
      </p:graphicFrame>
      <p:sp>
        <p:nvSpPr>
          <p:cNvPr id="3" name="Rectangle 2"/>
          <p:cNvSpPr txBox="1">
            <a:spLocks noChangeArrowheads="1"/>
          </p:cNvSpPr>
          <p:nvPr/>
        </p:nvSpPr>
        <p:spPr bwMode="auto">
          <a:xfrm>
            <a:off x="381000" y="0"/>
            <a:ext cx="8305800" cy="1293813"/>
          </a:xfrm>
          <a:prstGeom prst="rect">
            <a:avLst/>
          </a:prstGeom>
          <a:noFill/>
          <a:ln w="9525">
            <a:noFill/>
            <a:miter lim="800000"/>
            <a:headEnd/>
            <a:tailEnd/>
          </a:ln>
          <a:effectLst/>
        </p:spPr>
        <p:txBody>
          <a:bodyPr lIns="90746" tIns="45373" rIns="90746" bIns="45373"/>
          <a:lstStyle>
            <a:lvl1pPr marL="340327" indent="-340327"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37343" indent="-283600" algn="l" rtl="0" eaLnBrk="0" fontAlgn="base" hangingPunct="0">
              <a:spcBef>
                <a:spcPct val="20000"/>
              </a:spcBef>
              <a:spcAft>
                <a:spcPct val="0"/>
              </a:spcAft>
              <a:buClr>
                <a:schemeClr val="folHlink"/>
              </a:buClr>
              <a:buSzPct val="65000"/>
              <a:buFont typeface="Wingdings" pitchFamily="2" charset="2"/>
              <a:buChar char="n"/>
              <a:defRPr sz="2700">
                <a:solidFill>
                  <a:schemeClr val="tx1"/>
                </a:solidFill>
                <a:effectLst>
                  <a:outerShdw blurRad="38100" dist="38100" dir="2700000" algn="tl">
                    <a:srgbClr val="000000"/>
                  </a:outerShdw>
                </a:effectLst>
                <a:latin typeface="+mn-lt"/>
              </a:defRPr>
            </a:lvl2pPr>
            <a:lvl3pPr marL="1134384" indent="-226867" algn="l" rtl="0" eaLnBrk="0" fontAlgn="base" hangingPunct="0">
              <a:spcBef>
                <a:spcPct val="20000"/>
              </a:spcBef>
              <a:spcAft>
                <a:spcPct val="0"/>
              </a:spcAft>
              <a:buClr>
                <a:schemeClr val="hlink"/>
              </a:buClr>
              <a:buSzPct val="65000"/>
              <a:buFont typeface="Wingdings" pitchFamily="2" charset="2"/>
              <a:buChar char="n"/>
              <a:defRPr sz="2300">
                <a:solidFill>
                  <a:schemeClr val="tx1"/>
                </a:solidFill>
                <a:effectLst>
                  <a:outerShdw blurRad="38100" dist="38100" dir="2700000" algn="tl">
                    <a:srgbClr val="000000"/>
                  </a:outerShdw>
                </a:effectLst>
                <a:latin typeface="+mn-lt"/>
              </a:defRPr>
            </a:lvl3pPr>
            <a:lvl4pPr marL="1588135" indent="-226867" algn="l" rtl="0" eaLnBrk="0" fontAlgn="base" hangingPunct="0">
              <a:spcBef>
                <a:spcPct val="20000"/>
              </a:spcBef>
              <a:spcAft>
                <a:spcPct val="0"/>
              </a:spcAft>
              <a:buClr>
                <a:schemeClr val="fo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4pPr>
            <a:lvl5pPr marL="2041898" indent="-226867" algn="l" rtl="0" eaLnBrk="0" fontAlgn="base" hangingPunct="0">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5pPr>
            <a:lvl6pPr marL="249564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6pPr>
            <a:lvl7pPr marL="294939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7pPr>
            <a:lvl8pPr marL="340314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8pPr>
            <a:lvl9pPr marL="3856905"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9pPr>
          </a:lstStyle>
          <a:p>
            <a:pPr marL="0" marR="0" lvl="0" indent="0" algn="ctr" defTabSz="914400" rtl="0" eaLnBrk="0" fontAlgn="base" latinLnBrk="0" hangingPunct="0">
              <a:lnSpc>
                <a:spcPct val="100000"/>
              </a:lnSpc>
              <a:spcBef>
                <a:spcPct val="20000"/>
              </a:spcBef>
              <a:spcAft>
                <a:spcPct val="0"/>
              </a:spcAft>
              <a:buClr>
                <a:srgbClr val="00CCFF"/>
              </a:buClr>
              <a:buSzPct val="65000"/>
              <a:buFont typeface="Wingdings" pitchFamily="2" charset="2"/>
              <a:buNone/>
              <a:tabLst/>
              <a:defRPr/>
            </a:pPr>
            <a:r>
              <a:rPr kumimoji="0" lang="en-US" altLang="en-US" sz="3200" b="0" i="0" u="none" strike="noStrike" kern="0" cap="none" spc="0" normalizeH="0" baseline="0" noProof="0" dirty="0">
                <a:ln>
                  <a:noFill/>
                </a:ln>
                <a:solidFill>
                  <a:srgbClr val="C00000"/>
                </a:solidFill>
                <a:effectLst>
                  <a:outerShdw blurRad="38100" dist="38100" dir="2700000" algn="tl">
                    <a:srgbClr val="000000"/>
                  </a:outerShdw>
                </a:effectLst>
                <a:uLnTx/>
                <a:uFillTx/>
                <a:latin typeface="Tahoma"/>
                <a:ea typeface="+mn-ea"/>
                <a:cs typeface="+mn-cs"/>
              </a:rPr>
              <a:t>Standard Heats of Formation</a:t>
            </a:r>
          </a:p>
          <a:p>
            <a:pPr marL="0" marR="0" lvl="0" indent="0" algn="ctr" defTabSz="914400" rtl="0" eaLnBrk="0" fontAlgn="base" latinLnBrk="0" hangingPunct="0">
              <a:lnSpc>
                <a:spcPct val="100000"/>
              </a:lnSpc>
              <a:spcBef>
                <a:spcPct val="20000"/>
              </a:spcBef>
              <a:spcAft>
                <a:spcPct val="0"/>
              </a:spcAft>
              <a:buClr>
                <a:srgbClr val="00CCFF"/>
              </a:buClr>
              <a:buSzPct val="65000"/>
              <a:buFont typeface="Wingdings" pitchFamily="2" charset="2"/>
              <a:buNone/>
              <a:tabLst/>
              <a:defRPr/>
            </a:pPr>
            <a:r>
              <a:rPr kumimoji="0" lang="en-US" altLang="en-US" sz="2000" b="0" i="0" u="none" strike="noStrike" kern="0" cap="none" spc="0" normalizeH="0" baseline="0" noProof="0" dirty="0">
                <a:ln>
                  <a:noFill/>
                </a:ln>
                <a:solidFill>
                  <a:srgbClr val="C00000"/>
                </a:solidFill>
                <a:effectLst>
                  <a:outerShdw blurRad="38100" dist="38100" dir="2700000" algn="tl">
                    <a:srgbClr val="000000"/>
                  </a:outerShdw>
                </a:effectLst>
                <a:uLnTx/>
                <a:uFillTx/>
                <a:latin typeface="Tahoma"/>
                <a:ea typeface="+mn-ea"/>
                <a:cs typeface="+mn-cs"/>
              </a:rPr>
              <a:t>(</a:t>
            </a:r>
            <a:r>
              <a:rPr kumimoji="0" lang="en-US" altLang="en-US" sz="2000" b="0" i="0" u="none" strike="noStrike" kern="0" cap="none" spc="0" normalizeH="0" baseline="0" noProof="0" dirty="0">
                <a:ln>
                  <a:noFill/>
                </a:ln>
                <a:solidFill>
                  <a:srgbClr val="7030A0"/>
                </a:solidFill>
                <a:effectLst>
                  <a:outerShdw blurRad="38100" dist="38100" dir="2700000" algn="tl">
                    <a:srgbClr val="000000"/>
                  </a:outerShdw>
                </a:effectLst>
                <a:uLnTx/>
                <a:uFillTx/>
                <a:latin typeface="Tahoma"/>
                <a:ea typeface="+mn-ea"/>
                <a:cs typeface="+mn-cs"/>
              </a:rPr>
              <a:t>Reference Table 1, chart G except in KJ/mol</a:t>
            </a:r>
            <a:r>
              <a:rPr kumimoji="0" lang="en-US" altLang="en-US" sz="2000" b="0" i="0" u="none" strike="noStrike" kern="0" cap="none" spc="0" normalizeH="0" baseline="0" noProof="0" dirty="0">
                <a:ln>
                  <a:noFill/>
                </a:ln>
                <a:solidFill>
                  <a:srgbClr val="C00000"/>
                </a:solidFill>
                <a:effectLst>
                  <a:outerShdw blurRad="38100" dist="38100" dir="2700000" algn="tl">
                    <a:srgbClr val="000000"/>
                  </a:outerShdw>
                </a:effectLst>
                <a:uLnTx/>
                <a:uFillTx/>
                <a:latin typeface="Tahoma"/>
                <a:ea typeface="+mn-ea"/>
                <a:cs typeface="+mn-cs"/>
              </a:rPr>
              <a:t>)</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Thermochemistry</a:t>
            </a:r>
          </a:p>
        </p:txBody>
      </p:sp>
      <p:sp>
        <p:nvSpPr>
          <p:cNvPr id="111722" name="Rectangle 6"/>
          <p:cNvSpPr txBox="1">
            <a:spLocks noChangeArrowheads="1"/>
          </p:cNvSpPr>
          <p:nvPr/>
        </p:nvSpPr>
        <p:spPr bwMode="auto">
          <a:xfrm>
            <a:off x="7010400" y="6477000"/>
            <a:ext cx="21336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36600" indent="-282575">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33475" indent="-225425">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587500" indent="-225425">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41525" indent="-225425">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498725" indent="-225425"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55925" indent="-225425"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13125" indent="-225425"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70325" indent="-225425"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0DFF58-DDC6-4072-B517-1DF094A6987E}" type="slidenum">
              <a:rPr kumimoji="0" lang="en-US"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659034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a:defRPr/>
            </a:pPr>
            <a:r>
              <a:rPr lang="en-US" dirty="0">
                <a:solidFill>
                  <a:schemeClr val="tx2">
                    <a:lumMod val="50000"/>
                  </a:schemeClr>
                </a:solidFill>
              </a:rPr>
              <a:t>Enthalpy of Formation</a:t>
            </a:r>
          </a:p>
        </p:txBody>
      </p:sp>
      <p:sp>
        <p:nvSpPr>
          <p:cNvPr id="3" name="Content Placeholder 2"/>
          <p:cNvSpPr>
            <a:spLocks noGrp="1"/>
          </p:cNvSpPr>
          <p:nvPr>
            <p:ph idx="1"/>
          </p:nvPr>
        </p:nvSpPr>
        <p:spPr>
          <a:xfrm>
            <a:off x="228600" y="914400"/>
            <a:ext cx="8763000" cy="5410200"/>
          </a:xfrm>
        </p:spPr>
        <p:txBody>
          <a:bodyPr/>
          <a:lstStyle/>
          <a:p>
            <a:pPr marL="0" indent="0">
              <a:buFont typeface="Wingdings" panose="05000000000000000000" pitchFamily="2" charset="2"/>
              <a:buNone/>
              <a:defRPr/>
            </a:pPr>
            <a:r>
              <a:rPr lang="en-US" sz="2400" dirty="0">
                <a:solidFill>
                  <a:srgbClr val="FFFF00"/>
                </a:solidFill>
              </a:rPr>
              <a:t>Compounds with a large negative enthalpy of formation are very </a:t>
            </a:r>
            <a:r>
              <a:rPr lang="en-US" sz="2400" dirty="0">
                <a:solidFill>
                  <a:srgbClr val="002060"/>
                </a:solidFill>
              </a:rPr>
              <a:t>stable</a:t>
            </a:r>
            <a:r>
              <a:rPr lang="en-US" sz="2400" dirty="0">
                <a:solidFill>
                  <a:srgbClr val="FFFF00"/>
                </a:solidFill>
              </a:rPr>
              <a:t>.</a:t>
            </a:r>
          </a:p>
          <a:p>
            <a:pPr marL="341313" indent="0">
              <a:buFont typeface="Wingdings" panose="05000000000000000000" pitchFamily="2" charset="2"/>
              <a:buNone/>
              <a:defRPr/>
            </a:pPr>
            <a:r>
              <a:rPr lang="en-US" sz="2400" dirty="0">
                <a:solidFill>
                  <a:schemeClr val="accent1">
                    <a:lumMod val="50000"/>
                  </a:schemeClr>
                </a:solidFill>
              </a:rPr>
              <a:t>Example: </a:t>
            </a:r>
          </a:p>
          <a:p>
            <a:pPr marL="341313" indent="0">
              <a:buFont typeface="Wingdings" panose="05000000000000000000" pitchFamily="2" charset="2"/>
              <a:buNone/>
              <a:defRPr/>
            </a:pPr>
            <a:r>
              <a:rPr lang="en-US" sz="2400" dirty="0"/>
              <a:t>The </a:t>
            </a:r>
            <a:r>
              <a:rPr lang="el-GR" altLang="en-US" sz="2400" dirty="0"/>
              <a:t>Δ</a:t>
            </a:r>
            <a:r>
              <a:rPr lang="en-US" altLang="en-US" sz="2400" dirty="0"/>
              <a:t>H</a:t>
            </a:r>
            <a:r>
              <a:rPr lang="en-US" altLang="en-US" sz="2400" baseline="-25000" dirty="0"/>
              <a:t>f</a:t>
            </a:r>
            <a:r>
              <a:rPr lang="en-US" altLang="en-US" sz="2400" baseline="30000" dirty="0">
                <a:latin typeface="Calibri"/>
              </a:rPr>
              <a:t>⁰</a:t>
            </a:r>
            <a:r>
              <a:rPr lang="en-US" sz="2400" dirty="0"/>
              <a:t> of CO</a:t>
            </a:r>
            <a:r>
              <a:rPr lang="en-US" sz="2400" baseline="-25000" dirty="0"/>
              <a:t>2</a:t>
            </a:r>
            <a:r>
              <a:rPr lang="en-US" sz="2400" dirty="0"/>
              <a:t> is </a:t>
            </a:r>
            <a:r>
              <a:rPr lang="en-US" sz="2400" dirty="0">
                <a:solidFill>
                  <a:srgbClr val="7030A0"/>
                </a:solidFill>
              </a:rPr>
              <a:t>–393.5 kJ/mol </a:t>
            </a:r>
            <a:r>
              <a:rPr lang="en-US" sz="2400" dirty="0"/>
              <a:t>of gas produced.</a:t>
            </a:r>
          </a:p>
          <a:p>
            <a:pPr marL="341313" lvl="2" indent="0">
              <a:buFont typeface="Wingdings" panose="05000000000000000000" pitchFamily="2" charset="2"/>
              <a:buNone/>
              <a:defRPr/>
            </a:pPr>
            <a:r>
              <a:rPr lang="en-US" altLang="en-US" sz="2400" dirty="0">
                <a:cs typeface="Arial" panose="020B0604020202020204" pitchFamily="34" charset="0"/>
              </a:rPr>
              <a:t>This indicates that carbon dioxide is more stable than the elements from which it was formed.</a:t>
            </a:r>
          </a:p>
          <a:p>
            <a:pPr marL="0" lvl="2" indent="0">
              <a:buFont typeface="Wingdings" panose="05000000000000000000" pitchFamily="2" charset="2"/>
              <a:buNone/>
              <a:defRPr/>
            </a:pPr>
            <a:endParaRPr lang="en-US" altLang="en-US" sz="2000" dirty="0">
              <a:cs typeface="Arial" panose="020B0604020202020204" pitchFamily="34" charset="0"/>
            </a:endParaRPr>
          </a:p>
          <a:p>
            <a:pPr marL="0" indent="0">
              <a:buFont typeface="Wingdings" panose="05000000000000000000" pitchFamily="2" charset="2"/>
              <a:buNone/>
              <a:defRPr/>
            </a:pPr>
            <a:r>
              <a:rPr lang="en-US" sz="2400" dirty="0">
                <a:solidFill>
                  <a:srgbClr val="FFFF00"/>
                </a:solidFill>
              </a:rPr>
              <a:t>Compounds with positive values of enthalpies of formation are typically </a:t>
            </a:r>
            <a:r>
              <a:rPr lang="en-US" sz="2400" dirty="0">
                <a:solidFill>
                  <a:srgbClr val="002060"/>
                </a:solidFill>
              </a:rPr>
              <a:t>unstable</a:t>
            </a:r>
            <a:r>
              <a:rPr lang="en-US" sz="2400" dirty="0">
                <a:solidFill>
                  <a:srgbClr val="FFFF00"/>
                </a:solidFill>
              </a:rPr>
              <a:t>.</a:t>
            </a:r>
          </a:p>
          <a:p>
            <a:pPr marL="341313" indent="0">
              <a:buFont typeface="Wingdings" panose="05000000000000000000" pitchFamily="2" charset="2"/>
              <a:buNone/>
              <a:defRPr/>
            </a:pPr>
            <a:r>
              <a:rPr lang="en-US" sz="2400" dirty="0">
                <a:solidFill>
                  <a:schemeClr val="accent1">
                    <a:lumMod val="50000"/>
                  </a:schemeClr>
                </a:solidFill>
              </a:rPr>
              <a:t>Example: </a:t>
            </a:r>
          </a:p>
          <a:p>
            <a:pPr marL="341313" indent="0">
              <a:buFont typeface="Wingdings" panose="05000000000000000000" pitchFamily="2" charset="2"/>
              <a:buNone/>
              <a:defRPr/>
            </a:pPr>
            <a:r>
              <a:rPr lang="en-US" sz="2400" dirty="0"/>
              <a:t>Hydrogen iodide, HI, has a </a:t>
            </a:r>
            <a:r>
              <a:rPr lang="el-GR" altLang="en-US" sz="2400" dirty="0"/>
              <a:t>Δ</a:t>
            </a:r>
            <a:r>
              <a:rPr lang="en-US" altLang="en-US" sz="2400" dirty="0"/>
              <a:t>H</a:t>
            </a:r>
            <a:r>
              <a:rPr lang="en-US" altLang="en-US" sz="2400" baseline="-25000" dirty="0"/>
              <a:t>f</a:t>
            </a:r>
            <a:r>
              <a:rPr lang="en-US" altLang="en-US" sz="2400" baseline="30000" dirty="0">
                <a:latin typeface="Calibri"/>
              </a:rPr>
              <a:t>⁰</a:t>
            </a:r>
            <a:r>
              <a:rPr lang="en-US" sz="2400" dirty="0"/>
              <a:t> of </a:t>
            </a:r>
            <a:r>
              <a:rPr lang="en-US" sz="2400" dirty="0">
                <a:solidFill>
                  <a:srgbClr val="7030A0"/>
                </a:solidFill>
              </a:rPr>
              <a:t>+26.5 kJ/mol</a:t>
            </a:r>
            <a:r>
              <a:rPr lang="en-US" sz="2400" dirty="0"/>
              <a:t>.</a:t>
            </a:r>
          </a:p>
          <a:p>
            <a:pPr marL="341313" indent="0">
              <a:buFont typeface="Wingdings" panose="05000000000000000000" pitchFamily="2" charset="2"/>
              <a:buNone/>
              <a:defRPr/>
            </a:pPr>
            <a:r>
              <a:rPr lang="en-US" sz="2400" dirty="0"/>
              <a:t>It decomposes at room temperature into violet iodine vapor, I</a:t>
            </a:r>
            <a:r>
              <a:rPr lang="en-US" sz="2400" baseline="-25000" dirty="0"/>
              <a:t>2</a:t>
            </a:r>
            <a:r>
              <a:rPr lang="en-US" sz="2400" dirty="0"/>
              <a:t>, and hydrogen, H</a:t>
            </a:r>
            <a:r>
              <a:rPr lang="en-US" sz="2400" baseline="-25000" dirty="0"/>
              <a:t>2</a:t>
            </a:r>
            <a:r>
              <a:rPr lang="en-US" sz="2400" dirty="0"/>
              <a:t>.</a:t>
            </a:r>
          </a:p>
          <a:p>
            <a:pPr marL="0" lvl="2" indent="-342900">
              <a:buFont typeface="Wingdings" panose="05000000000000000000" pitchFamily="2" charset="2"/>
              <a:buNone/>
              <a:defRPr/>
            </a:pPr>
            <a:endParaRPr lang="en-US" altLang="en-US" sz="2400" dirty="0">
              <a:cs typeface="Arial" panose="020B0604020202020204" pitchFamily="34" charset="0"/>
            </a:endParaRPr>
          </a:p>
          <a:p>
            <a:pPr marL="0" indent="-340327">
              <a:defRPr/>
            </a:pPr>
            <a:endParaRPr lang="en-US" sz="2400" dirty="0"/>
          </a:p>
          <a:p>
            <a:pPr marL="340327" indent="-340327">
              <a:defRPr/>
            </a:pPr>
            <a:endParaRPr lang="en-US" dirty="0"/>
          </a:p>
        </p:txBody>
      </p:sp>
      <p:sp>
        <p:nvSpPr>
          <p:cNvPr id="5" name="Rectangle 6"/>
          <p:cNvSpPr>
            <a:spLocks noGrp="1" noChangeArrowheads="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4DC32-50AC-4AD7-BB88-88C9CFCAD108}" type="slidenum">
              <a:rPr kumimoji="0" lang="en-US" alt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9805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43000" y="76200"/>
            <a:ext cx="7467600" cy="1066800"/>
          </a:xfrm>
          <a:solidFill>
            <a:srgbClr val="0000FF"/>
          </a:solidFill>
        </p:spPr>
        <p:txBody>
          <a:bodyPr/>
          <a:lstStyle/>
          <a:p>
            <a:pPr eaLnBrk="1" hangingPunct="1"/>
            <a:r>
              <a:rPr lang="en-US" altLang="en-US" sz="4000" b="1" dirty="0">
                <a:effectLst/>
              </a:rPr>
              <a:t>Heating and Cooling Curves</a:t>
            </a:r>
            <a:endParaRPr lang="en-US" altLang="en-US" sz="4000" dirty="0">
              <a:effectLst/>
            </a:endParaRPr>
          </a:p>
        </p:txBody>
      </p:sp>
      <p:sp>
        <p:nvSpPr>
          <p:cNvPr id="182275" name="Rectangle 3"/>
          <p:cNvSpPr>
            <a:spLocks noGrp="1" noChangeArrowheads="1"/>
          </p:cNvSpPr>
          <p:nvPr>
            <p:ph type="body" idx="1"/>
          </p:nvPr>
        </p:nvSpPr>
        <p:spPr>
          <a:xfrm>
            <a:off x="0" y="1409700"/>
            <a:ext cx="8966200" cy="5295900"/>
          </a:xfrm>
        </p:spPr>
        <p:txBody>
          <a:bodyPr/>
          <a:lstStyle/>
          <a:p>
            <a:pPr marL="340327" indent="-340327" eaLnBrk="1" hangingPunct="1">
              <a:lnSpc>
                <a:spcPct val="90000"/>
              </a:lnSpc>
              <a:defRPr/>
            </a:pPr>
            <a:r>
              <a:rPr lang="en-US" sz="2700" u="sng" dirty="0"/>
              <a:t>Inquiry Questions</a:t>
            </a:r>
          </a:p>
          <a:p>
            <a:pPr marL="737343" lvl="1" indent="-283600" eaLnBrk="1" hangingPunct="1">
              <a:spcBef>
                <a:spcPts val="1200"/>
              </a:spcBef>
              <a:defRPr/>
            </a:pPr>
            <a:r>
              <a:rPr lang="en-US" sz="2800" dirty="0">
                <a:solidFill>
                  <a:srgbClr val="FFC000"/>
                </a:solidFill>
              </a:rPr>
              <a:t>Why doesn’t the temperature change as ice melts?  As water boils?</a:t>
            </a:r>
          </a:p>
          <a:p>
            <a:pPr marL="737343" lvl="1" indent="-283600" eaLnBrk="1" hangingPunct="1">
              <a:spcBef>
                <a:spcPts val="1200"/>
              </a:spcBef>
              <a:defRPr/>
            </a:pPr>
            <a:r>
              <a:rPr lang="en-US" sz="2800" dirty="0">
                <a:solidFill>
                  <a:srgbClr val="FF0000"/>
                </a:solidFill>
              </a:rPr>
              <a:t>What type of heat flow occurs as ice melts and then water boils? </a:t>
            </a:r>
          </a:p>
          <a:p>
            <a:pPr marL="737343" lvl="1" indent="-283600" eaLnBrk="1" hangingPunct="1">
              <a:spcBef>
                <a:spcPts val="1200"/>
              </a:spcBef>
              <a:defRPr/>
            </a:pPr>
            <a:r>
              <a:rPr lang="en-US" sz="2800" dirty="0"/>
              <a:t>What type of heat flow occurs as water condenses and eventually freezes? </a:t>
            </a:r>
          </a:p>
          <a:p>
            <a:pPr marL="737343" lvl="1" indent="-283600" eaLnBrk="1" hangingPunct="1">
              <a:spcBef>
                <a:spcPts val="1200"/>
              </a:spcBef>
              <a:defRPr/>
            </a:pPr>
            <a:r>
              <a:rPr lang="en-US" sz="2800" dirty="0">
                <a:solidFill>
                  <a:srgbClr val="00B050"/>
                </a:solidFill>
              </a:rPr>
              <a:t>What do we call the stages when ice melts and water boils? Opposite phase changes?</a:t>
            </a:r>
          </a:p>
          <a:p>
            <a:pPr marL="737343" lvl="1" indent="-283600" eaLnBrk="1" hangingPunct="1">
              <a:spcBef>
                <a:spcPts val="1200"/>
              </a:spcBef>
              <a:defRPr/>
            </a:pPr>
            <a:r>
              <a:rPr lang="en-US" sz="2800" dirty="0">
                <a:solidFill>
                  <a:srgbClr val="FF66CC"/>
                </a:solidFill>
              </a:rPr>
              <a:t>Distinguish Heat from Temperature.</a:t>
            </a:r>
          </a:p>
        </p:txBody>
      </p:sp>
      <p:sp>
        <p:nvSpPr>
          <p:cNvPr id="8" name="Rectangle 6"/>
          <p:cNvSpPr>
            <a:spLocks noGrp="1" noChangeArrowheads="1"/>
          </p:cNvSpPr>
          <p:nvPr>
            <p:ph type="sldNum" sz="quarter" idx="11"/>
          </p:nvPr>
        </p:nvSpPr>
        <p:spPr/>
        <p:txBody>
          <a:bodyPr/>
          <a:lstStyle/>
          <a:p>
            <a:pPr>
              <a:defRPr/>
            </a:pPr>
            <a:fld id="{EA703B5E-00EC-4330-ABC3-8BCAEDC3D4DA}" type="slidenum">
              <a:rPr lang="en-US" altLang="en-US"/>
              <a:pPr>
                <a:defRPr/>
              </a:pPr>
              <a:t>4</a:t>
            </a:fld>
            <a:endParaRPr lang="en-US" altLang="en-US" dirty="0"/>
          </a:p>
        </p:txBody>
      </p:sp>
      <p:pic>
        <p:nvPicPr>
          <p:cNvPr id="53254" name="Picture 5" descr="warm_up-01.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65200" cy="95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p:cTn id="7" dur="1000" fill="hold"/>
                                        <p:tgtEl>
                                          <p:spTgt spid="18227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227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22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22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82275">
                                            <p:txEl>
                                              <p:pRg st="1" end="1"/>
                                            </p:txEl>
                                          </p:spTgt>
                                        </p:tgtEl>
                                        <p:attrNameLst>
                                          <p:attrName>style.visibility</p:attrName>
                                        </p:attrNameLst>
                                      </p:cBhvr>
                                      <p:to>
                                        <p:strVal val="visible"/>
                                      </p:to>
                                    </p:set>
                                    <p:anim calcmode="lin" valueType="num">
                                      <p:cBhvr>
                                        <p:cTn id="15" dur="1000" fill="hold"/>
                                        <p:tgtEl>
                                          <p:spTgt spid="18227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8227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822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822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182275">
                                            <p:txEl>
                                              <p:pRg st="2" end="2"/>
                                            </p:txEl>
                                          </p:spTgt>
                                        </p:tgtEl>
                                        <p:attrNameLst>
                                          <p:attrName>style.visibility</p:attrName>
                                        </p:attrNameLst>
                                      </p:cBhvr>
                                      <p:to>
                                        <p:strVal val="visible"/>
                                      </p:to>
                                    </p:set>
                                    <p:anim calcmode="lin" valueType="num">
                                      <p:cBhvr>
                                        <p:cTn id="23" dur="1000" fill="hold"/>
                                        <p:tgtEl>
                                          <p:spTgt spid="18227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8227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8227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8227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82275">
                                            <p:txEl>
                                              <p:pRg st="3" end="3"/>
                                            </p:txEl>
                                          </p:spTgt>
                                        </p:tgtEl>
                                        <p:attrNameLst>
                                          <p:attrName>style.visibility</p:attrName>
                                        </p:attrNameLst>
                                      </p:cBhvr>
                                      <p:to>
                                        <p:strVal val="visible"/>
                                      </p:to>
                                    </p:set>
                                    <p:anim calcmode="lin" valueType="num">
                                      <p:cBhvr>
                                        <p:cTn id="31" dur="1000" fill="hold"/>
                                        <p:tgtEl>
                                          <p:spTgt spid="18227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8227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8227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8227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nodeType="clickEffect">
                                  <p:stCondLst>
                                    <p:cond delay="0"/>
                                  </p:stCondLst>
                                  <p:childTnLst>
                                    <p:set>
                                      <p:cBhvr>
                                        <p:cTn id="38" dur="1" fill="hold">
                                          <p:stCondLst>
                                            <p:cond delay="0"/>
                                          </p:stCondLst>
                                        </p:cTn>
                                        <p:tgtEl>
                                          <p:spTgt spid="182275">
                                            <p:txEl>
                                              <p:pRg st="4" end="4"/>
                                            </p:txEl>
                                          </p:spTgt>
                                        </p:tgtEl>
                                        <p:attrNameLst>
                                          <p:attrName>style.visibility</p:attrName>
                                        </p:attrNameLst>
                                      </p:cBhvr>
                                      <p:to>
                                        <p:strVal val="visible"/>
                                      </p:to>
                                    </p:set>
                                    <p:anim calcmode="lin" valueType="num">
                                      <p:cBhvr>
                                        <p:cTn id="39" dur="1000" fill="hold"/>
                                        <p:tgtEl>
                                          <p:spTgt spid="18227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8227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8227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8227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nodeType="clickEffect">
                                  <p:stCondLst>
                                    <p:cond delay="0"/>
                                  </p:stCondLst>
                                  <p:childTnLst>
                                    <p:set>
                                      <p:cBhvr>
                                        <p:cTn id="46" dur="1" fill="hold">
                                          <p:stCondLst>
                                            <p:cond delay="0"/>
                                          </p:stCondLst>
                                        </p:cTn>
                                        <p:tgtEl>
                                          <p:spTgt spid="182275">
                                            <p:txEl>
                                              <p:pRg st="5" end="5"/>
                                            </p:txEl>
                                          </p:spTgt>
                                        </p:tgtEl>
                                        <p:attrNameLst>
                                          <p:attrName>style.visibility</p:attrName>
                                        </p:attrNameLst>
                                      </p:cBhvr>
                                      <p:to>
                                        <p:strVal val="visible"/>
                                      </p:to>
                                    </p:set>
                                    <p:anim calcmode="lin" valueType="num">
                                      <p:cBhvr>
                                        <p:cTn id="47" dur="1000" fill="hold"/>
                                        <p:tgtEl>
                                          <p:spTgt spid="182275">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182275">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18227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8227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0"/>
            <a:ext cx="8763000" cy="990600"/>
          </a:xfrm>
        </p:spPr>
        <p:txBody>
          <a:bodyPr/>
          <a:lstStyle/>
          <a:p>
            <a:pPr>
              <a:defRPr/>
            </a:pPr>
            <a:r>
              <a:rPr lang="en-US" altLang="en-US" dirty="0">
                <a:solidFill>
                  <a:srgbClr val="C00000"/>
                </a:solidFill>
              </a:rPr>
              <a:t>Standard Heats of Formation </a:t>
            </a:r>
            <a:r>
              <a:rPr lang="el-GR" altLang="en-US" dirty="0">
                <a:solidFill>
                  <a:schemeClr val="accent1">
                    <a:lumMod val="50000"/>
                  </a:schemeClr>
                </a:solidFill>
                <a:cs typeface="Arial" panose="020B0604020202020204" pitchFamily="34" charset="0"/>
              </a:rPr>
              <a:t>Δ</a:t>
            </a:r>
            <a:r>
              <a:rPr lang="en-US" altLang="en-US" dirty="0">
                <a:solidFill>
                  <a:schemeClr val="accent1">
                    <a:lumMod val="50000"/>
                  </a:schemeClr>
                </a:solidFill>
                <a:cs typeface="Arial" panose="020B0604020202020204" pitchFamily="34" charset="0"/>
              </a:rPr>
              <a:t>H</a:t>
            </a:r>
            <a:r>
              <a:rPr lang="en-US" altLang="en-US" dirty="0">
                <a:solidFill>
                  <a:schemeClr val="accent1">
                    <a:lumMod val="50000"/>
                  </a:schemeClr>
                </a:solidFill>
                <a:latin typeface="Calibri"/>
                <a:cs typeface="Arial" panose="020B0604020202020204" pitchFamily="34" charset="0"/>
              </a:rPr>
              <a:t>⁰</a:t>
            </a:r>
            <a:endParaRPr lang="en-US" altLang="en-US" dirty="0">
              <a:solidFill>
                <a:srgbClr val="C00000"/>
              </a:solidFill>
            </a:endParaRPr>
          </a:p>
        </p:txBody>
      </p:sp>
      <p:grpSp>
        <p:nvGrpSpPr>
          <p:cNvPr id="109571" name="Group 9"/>
          <p:cNvGrpSpPr>
            <a:grpSpLocks/>
          </p:cNvGrpSpPr>
          <p:nvPr/>
        </p:nvGrpSpPr>
        <p:grpSpPr bwMode="auto">
          <a:xfrm>
            <a:off x="381000" y="4432300"/>
            <a:ext cx="8534400" cy="1016000"/>
            <a:chOff x="624" y="3312"/>
            <a:chExt cx="4512" cy="640"/>
          </a:xfrm>
        </p:grpSpPr>
        <p:sp>
          <p:nvSpPr>
            <p:cNvPr id="109575" name="AutoShape 8"/>
            <p:cNvSpPr>
              <a:spLocks noChangeArrowheads="1"/>
            </p:cNvSpPr>
            <p:nvPr/>
          </p:nvSpPr>
          <p:spPr bwMode="auto">
            <a:xfrm>
              <a:off x="624" y="3312"/>
              <a:ext cx="4512" cy="640"/>
            </a:xfrm>
            <a:prstGeom prst="roundRect">
              <a:avLst>
                <a:gd name="adj" fmla="val 16667"/>
              </a:avLst>
            </a:prstGeom>
            <a:solidFill>
              <a:srgbClr val="658B92"/>
            </a:solidFill>
            <a:ln w="9525">
              <a:solidFill>
                <a:srgbClr val="658B9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109576" name="Text Box 7"/>
            <p:cNvSpPr txBox="1">
              <a:spLocks noChangeArrowheads="1"/>
            </p:cNvSpPr>
            <p:nvPr/>
          </p:nvSpPr>
          <p:spPr bwMode="auto">
            <a:xfrm>
              <a:off x="672" y="3424"/>
              <a:ext cx="441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l-GR" altLang="en-US" sz="3200" b="0" i="0" u="none" strike="noStrike" kern="1200" cap="none" spc="0" normalizeH="0" baseline="0" noProof="0" dirty="0">
                  <a:ln>
                    <a:noFill/>
                  </a:ln>
                  <a:solidFill>
                    <a:srgbClr val="FF66CC"/>
                  </a:solidFill>
                  <a:effectLst/>
                  <a:uLnTx/>
                  <a:uFillTx/>
                  <a:latin typeface="Tahoma" panose="020B0604030504040204" pitchFamily="34" charset="0"/>
                  <a:ea typeface="+mn-ea"/>
                  <a:cs typeface="Arial" panose="020B0604020202020204" pitchFamily="34" charset="0"/>
                </a:rPr>
                <a:t>Δ</a:t>
              </a:r>
              <a:r>
                <a:rPr kumimoji="0" lang="en-US" altLang="en-US" sz="3200" b="0" i="1" u="none" strike="noStrike" kern="1200" cap="none" spc="0" normalizeH="0" baseline="0" noProof="0" dirty="0">
                  <a:ln>
                    <a:noFill/>
                  </a:ln>
                  <a:solidFill>
                    <a:srgbClr val="FF66CC"/>
                  </a:solidFill>
                  <a:effectLst/>
                  <a:uLnTx/>
                  <a:uFillTx/>
                  <a:latin typeface="Tahoma" panose="020B0604030504040204" pitchFamily="34" charset="0"/>
                  <a:ea typeface="+mn-ea"/>
                  <a:cs typeface="Arial" panose="020B0604020202020204" pitchFamily="34" charset="0"/>
                </a:rPr>
                <a:t>H</a:t>
              </a:r>
              <a:r>
                <a:rPr kumimoji="0" lang="en-US" altLang="en-US" sz="3200" b="0" i="1" u="none" strike="noStrike" kern="1200" cap="none" spc="0" normalizeH="0" baseline="-25000" noProof="0" dirty="0">
                  <a:ln>
                    <a:noFill/>
                  </a:ln>
                  <a:solidFill>
                    <a:srgbClr val="FF66CC"/>
                  </a:solidFill>
                  <a:effectLst/>
                  <a:uLnTx/>
                  <a:uFillTx/>
                  <a:latin typeface="Tahoma" panose="020B0604030504040204" pitchFamily="34" charset="0"/>
                  <a:ea typeface="+mn-ea"/>
                  <a:cs typeface="Arial" panose="020B0604020202020204" pitchFamily="34" charset="0"/>
                </a:rPr>
                <a:t> </a:t>
              </a:r>
              <a:r>
                <a:rPr kumimoji="0" lang="en-US" altLang="en-US" sz="3200" b="0" i="0" u="none" strike="noStrike" kern="1200" cap="none" spc="0" normalizeH="0" baseline="0" noProof="0" dirty="0">
                  <a:ln>
                    <a:noFill/>
                  </a:ln>
                  <a:solidFill>
                    <a:srgbClr val="FF66CC"/>
                  </a:solidFill>
                  <a:effectLst/>
                  <a:uLnTx/>
                  <a:uFillTx/>
                  <a:latin typeface="Tahoma" panose="020B0604030504040204" pitchFamily="34" charset="0"/>
                  <a:ea typeface="+mn-ea"/>
                  <a:cs typeface="Arial" panose="020B0604020202020204" pitchFamily="34" charset="0"/>
                </a:rPr>
                <a:t>° = ∑</a:t>
              </a:r>
              <a:r>
                <a:rPr kumimoji="0" lang="el-GR" altLang="en-US" sz="3200" b="0" i="0" u="none" strike="noStrike" kern="1200" cap="none" spc="0" normalizeH="0" baseline="0" noProof="0" dirty="0">
                  <a:ln>
                    <a:noFill/>
                  </a:ln>
                  <a:solidFill>
                    <a:srgbClr val="002060"/>
                  </a:solidFill>
                  <a:effectLst/>
                  <a:uLnTx/>
                  <a:uFillTx/>
                  <a:latin typeface="Tahoma" panose="020B0604030504040204" pitchFamily="34" charset="0"/>
                  <a:ea typeface="+mn-ea"/>
                  <a:cs typeface="Arial" panose="020B0604020202020204" pitchFamily="34" charset="0"/>
                </a:rPr>
                <a:t>Δ</a:t>
              </a:r>
              <a:r>
                <a:rPr kumimoji="0" lang="en-US" altLang="en-US" sz="3200" b="0" i="1" u="none" strike="noStrike" kern="1200" cap="none" spc="0" normalizeH="0" baseline="0" noProof="0" dirty="0">
                  <a:ln>
                    <a:noFill/>
                  </a:ln>
                  <a:solidFill>
                    <a:srgbClr val="002060"/>
                  </a:solidFill>
                  <a:effectLst/>
                  <a:uLnTx/>
                  <a:uFillTx/>
                  <a:latin typeface="Tahoma" panose="020B0604030504040204" pitchFamily="34" charset="0"/>
                  <a:ea typeface="+mn-ea"/>
                  <a:cs typeface="Arial" panose="020B0604020202020204" pitchFamily="34" charset="0"/>
                </a:rPr>
                <a:t>H</a:t>
              </a:r>
              <a:r>
                <a:rPr kumimoji="0" lang="en-US" altLang="en-US" sz="3200" b="0" i="0" u="none" strike="noStrike" kern="1200" cap="none" spc="0" normalizeH="0" baseline="-25000" noProof="0" dirty="0">
                  <a:ln>
                    <a:noFill/>
                  </a:ln>
                  <a:solidFill>
                    <a:srgbClr val="002060"/>
                  </a:solidFill>
                  <a:effectLst/>
                  <a:uLnTx/>
                  <a:uFillTx/>
                  <a:latin typeface="Tahoma" panose="020B0604030504040204" pitchFamily="34" charset="0"/>
                  <a:ea typeface="+mn-ea"/>
                  <a:cs typeface="Arial" panose="020B0604020202020204" pitchFamily="34" charset="0"/>
                </a:rPr>
                <a:t>f</a:t>
              </a:r>
              <a:r>
                <a:rPr kumimoji="0" lang="en-US" altLang="en-US" sz="3200" b="0" i="0" u="none" strike="noStrike" kern="1200" cap="none" spc="0" normalizeH="0" baseline="0" noProof="0" dirty="0">
                  <a:ln>
                    <a:noFill/>
                  </a:ln>
                  <a:solidFill>
                    <a:srgbClr val="002060"/>
                  </a:solidFill>
                  <a:effectLst/>
                  <a:uLnTx/>
                  <a:uFillTx/>
                  <a:latin typeface="Tahoma" panose="020B0604030504040204" pitchFamily="34" charset="0"/>
                  <a:ea typeface="+mn-ea"/>
                  <a:cs typeface="+mn-cs"/>
                </a:rPr>
                <a:t>°</a:t>
              </a:r>
              <a:r>
                <a:rPr kumimoji="0" lang="en-US" altLang="en-US" sz="3200" b="0" i="0" u="none" strike="noStrike" kern="1200" cap="none" spc="0" normalizeH="0" baseline="-25000" noProof="0" dirty="0">
                  <a:ln>
                    <a:noFill/>
                  </a:ln>
                  <a:solidFill>
                    <a:srgbClr val="002060"/>
                  </a:solidFill>
                  <a:effectLst/>
                  <a:uLnTx/>
                  <a:uFillTx/>
                  <a:latin typeface="Tahoma" panose="020B0604030504040204" pitchFamily="34" charset="0"/>
                  <a:ea typeface="+mn-ea"/>
                  <a:cs typeface="Arial" panose="020B0604020202020204" pitchFamily="34" charset="0"/>
                </a:rPr>
                <a:t>products</a:t>
              </a:r>
              <a:r>
                <a:rPr kumimoji="0" lang="en-US" altLang="en-US" sz="3200" b="0" i="0" u="none" strike="noStrike" kern="1200" cap="none" spc="0" normalizeH="0" baseline="0" noProof="0" dirty="0">
                  <a:ln>
                    <a:noFill/>
                  </a:ln>
                  <a:solidFill>
                    <a:srgbClr val="002060"/>
                  </a:solidFill>
                  <a:effectLst/>
                  <a:uLnTx/>
                  <a:uFillTx/>
                  <a:latin typeface="Tahoma" panose="020B0604030504040204" pitchFamily="34" charset="0"/>
                  <a:ea typeface="+mn-ea"/>
                  <a:cs typeface="Arial" panose="020B0604020202020204" pitchFamily="34" charset="0"/>
                </a:rPr>
                <a:t> </a:t>
              </a:r>
              <a:r>
                <a:rPr kumimoji="0" lang="el-GR" altLang="en-US" sz="3200" b="0" i="0" u="none" strike="noStrike" kern="1200" cap="none" spc="0" normalizeH="0" baseline="0" noProof="0" dirty="0">
                  <a:ln>
                    <a:noFill/>
                  </a:ln>
                  <a:solidFill>
                    <a:srgbClr val="FF66CC"/>
                  </a:solidFill>
                  <a:effectLst/>
                  <a:uLnTx/>
                  <a:uFillTx/>
                  <a:latin typeface="Tahoma" panose="020B0604030504040204" pitchFamily="34" charset="0"/>
                  <a:ea typeface="+mn-ea"/>
                  <a:cs typeface="Arial" panose="020B0604020202020204" pitchFamily="34" charset="0"/>
                </a:rPr>
                <a:t>–</a:t>
              </a:r>
              <a:r>
                <a:rPr kumimoji="0" lang="en-US" altLang="en-US" sz="3200" b="0" i="0" u="none" strike="noStrike" kern="1200" cap="none" spc="0" normalizeH="0" baseline="0" noProof="0" dirty="0">
                  <a:ln>
                    <a:noFill/>
                  </a:ln>
                  <a:solidFill>
                    <a:srgbClr val="FF66CC"/>
                  </a:solidFill>
                  <a:effectLst/>
                  <a:uLnTx/>
                  <a:uFillTx/>
                  <a:latin typeface="Tahoma" panose="020B0604030504040204" pitchFamily="34" charset="0"/>
                  <a:ea typeface="+mn-ea"/>
                  <a:cs typeface="Arial" panose="020B0604020202020204" pitchFamily="34" charset="0"/>
                </a:rPr>
                <a:t> ∑</a:t>
              </a:r>
              <a:r>
                <a:rPr kumimoji="0" lang="el-GR" altLang="en-US" sz="3200" b="0" i="0" u="none" strike="noStrike" kern="1200" cap="none" spc="0" normalizeH="0" baseline="0" noProof="0" dirty="0">
                  <a:ln>
                    <a:noFill/>
                  </a:ln>
                  <a:solidFill>
                    <a:srgbClr val="FFFF00"/>
                  </a:solidFill>
                  <a:effectLst/>
                  <a:uLnTx/>
                  <a:uFillTx/>
                  <a:latin typeface="Tahoma" panose="020B0604030504040204" pitchFamily="34" charset="0"/>
                  <a:ea typeface="+mn-ea"/>
                  <a:cs typeface="Arial" panose="020B0604020202020204" pitchFamily="34" charset="0"/>
                </a:rPr>
                <a:t>Δ</a:t>
              </a:r>
              <a:r>
                <a:rPr kumimoji="0" lang="en-US" altLang="en-US" sz="3200" b="0" i="1" u="none" strike="noStrike" kern="1200" cap="none" spc="0" normalizeH="0" baseline="0" noProof="0" dirty="0" err="1">
                  <a:ln>
                    <a:noFill/>
                  </a:ln>
                  <a:solidFill>
                    <a:srgbClr val="FFFF00"/>
                  </a:solidFill>
                  <a:effectLst/>
                  <a:uLnTx/>
                  <a:uFillTx/>
                  <a:latin typeface="Tahoma" panose="020B0604030504040204" pitchFamily="34" charset="0"/>
                  <a:ea typeface="+mn-ea"/>
                  <a:cs typeface="Arial" panose="020B0604020202020204" pitchFamily="34" charset="0"/>
                </a:rPr>
                <a:t>H</a:t>
              </a:r>
              <a:r>
                <a:rPr kumimoji="0" lang="en-US" altLang="en-US" sz="3200" b="0" i="0" u="none" strike="noStrike" kern="1200" cap="none" spc="0" normalizeH="0" baseline="-25000" noProof="0" dirty="0" err="1">
                  <a:ln>
                    <a:noFill/>
                  </a:ln>
                  <a:solidFill>
                    <a:srgbClr val="FFFF00"/>
                  </a:solidFill>
                  <a:effectLst/>
                  <a:uLnTx/>
                  <a:uFillTx/>
                  <a:latin typeface="Tahoma" panose="020B0604030504040204" pitchFamily="34" charset="0"/>
                  <a:ea typeface="+mn-ea"/>
                  <a:cs typeface="Arial" panose="020B0604020202020204" pitchFamily="34" charset="0"/>
                </a:rPr>
                <a:t>f</a:t>
              </a:r>
              <a:r>
                <a:rPr kumimoji="0" lang="en-US" altLang="en-US" sz="3200" b="0" i="0" u="none" strike="noStrike" kern="1200" cap="none" spc="0" normalizeH="0" baseline="0" noProof="0" dirty="0" err="1">
                  <a:ln>
                    <a:noFill/>
                  </a:ln>
                  <a:solidFill>
                    <a:srgbClr val="FFFF00"/>
                  </a:solidFill>
                  <a:effectLst/>
                  <a:uLnTx/>
                  <a:uFillTx/>
                  <a:latin typeface="Tahoma" panose="020B0604030504040204" pitchFamily="34" charset="0"/>
                  <a:ea typeface="+mn-ea"/>
                  <a:cs typeface="+mn-cs"/>
                </a:rPr>
                <a:t>°</a:t>
              </a:r>
              <a:r>
                <a:rPr kumimoji="0" lang="en-US" altLang="en-US" sz="3200" b="0" i="0" u="none" strike="noStrike" kern="1200" cap="none" spc="0" normalizeH="0" baseline="-25000" noProof="0" dirty="0" err="1">
                  <a:ln>
                    <a:noFill/>
                  </a:ln>
                  <a:solidFill>
                    <a:srgbClr val="FFFF00"/>
                  </a:solidFill>
                  <a:effectLst/>
                  <a:uLnTx/>
                  <a:uFillTx/>
                  <a:latin typeface="Tahoma" panose="020B0604030504040204" pitchFamily="34" charset="0"/>
                  <a:ea typeface="+mn-ea"/>
                  <a:cs typeface="Arial" panose="020B0604020202020204" pitchFamily="34" charset="0"/>
                </a:rPr>
                <a:t>reactants</a:t>
              </a:r>
              <a:endParaRPr kumimoji="0" lang="el-GR" altLang="en-US" sz="3200" b="0" i="0" u="none" strike="noStrike" kern="1200" cap="none" spc="0" normalizeH="0" baseline="0" noProof="0" dirty="0">
                <a:ln>
                  <a:noFill/>
                </a:ln>
                <a:solidFill>
                  <a:srgbClr val="FFFF00"/>
                </a:solidFill>
                <a:effectLst/>
                <a:uLnTx/>
                <a:uFillTx/>
                <a:latin typeface="Tahoma" panose="020B0604030504040204" pitchFamily="34" charset="0"/>
                <a:ea typeface="+mn-ea"/>
                <a:cs typeface="Arial" panose="020B0604020202020204" pitchFamily="34" charset="0"/>
              </a:endParaRPr>
            </a:p>
          </p:txBody>
        </p:sp>
      </p:grpSp>
      <p:sp>
        <p:nvSpPr>
          <p:cNvPr id="34827" name="Text Box 11"/>
          <p:cNvSpPr txBox="1">
            <a:spLocks noChangeArrowheads="1"/>
          </p:cNvSpPr>
          <p:nvPr/>
        </p:nvSpPr>
        <p:spPr bwMode="auto">
          <a:xfrm>
            <a:off x="304800" y="1143000"/>
            <a:ext cx="8458200"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911225" eaLnBrk="0" hangingPunct="0">
              <a:defRPr>
                <a:solidFill>
                  <a:schemeClr val="tx1"/>
                </a:solidFill>
                <a:latin typeface="Tahoma" panose="020B0604030504040204" pitchFamily="34" charset="0"/>
              </a:defRPr>
            </a:lvl2pPr>
            <a:lvl3pPr marL="1025525" eaLnBrk="0" hangingPunct="0">
              <a:defRPr>
                <a:solidFill>
                  <a:schemeClr val="tx1"/>
                </a:solidFill>
                <a:latin typeface="Tahoma" panose="020B0604030504040204" pitchFamily="34" charset="0"/>
              </a:defRPr>
            </a:lvl3pPr>
            <a:lvl4pPr eaLnBrk="0" hangingPunct="0">
              <a:defRPr>
                <a:solidFill>
                  <a:schemeClr val="tx1"/>
                </a:solidFill>
                <a:latin typeface="Tahoma" panose="020B0604030504040204" pitchFamily="34" charset="0"/>
              </a:defRPr>
            </a:lvl4pPr>
            <a:lvl5pPr eaLnBrk="0" hangingPunct="0">
              <a:defRPr>
                <a:solidFill>
                  <a:schemeClr val="tx1"/>
                </a:solidFill>
                <a:latin typeface="Tahoma" panose="020B0604030504040204" pitchFamily="34" charset="0"/>
              </a:defRPr>
            </a:lvl5pPr>
            <a:lvl6pPr marL="2271713" indent="14288" eaLnBrk="0" fontAlgn="base" hangingPunct="0">
              <a:spcBef>
                <a:spcPct val="0"/>
              </a:spcBef>
              <a:spcAft>
                <a:spcPct val="0"/>
              </a:spcAft>
              <a:defRPr>
                <a:solidFill>
                  <a:schemeClr val="tx1"/>
                </a:solidFill>
                <a:latin typeface="Tahoma" panose="020B0604030504040204" pitchFamily="34" charset="0"/>
              </a:defRPr>
            </a:lvl6pPr>
            <a:lvl7pPr marL="2728913" indent="14288" eaLnBrk="0" fontAlgn="base" hangingPunct="0">
              <a:spcBef>
                <a:spcPct val="0"/>
              </a:spcBef>
              <a:spcAft>
                <a:spcPct val="0"/>
              </a:spcAft>
              <a:defRPr>
                <a:solidFill>
                  <a:schemeClr val="tx1"/>
                </a:solidFill>
                <a:latin typeface="Tahoma" panose="020B0604030504040204" pitchFamily="34" charset="0"/>
              </a:defRPr>
            </a:lvl7pPr>
            <a:lvl8pPr marL="3186113" indent="14288" eaLnBrk="0" fontAlgn="base" hangingPunct="0">
              <a:spcBef>
                <a:spcPct val="0"/>
              </a:spcBef>
              <a:spcAft>
                <a:spcPct val="0"/>
              </a:spcAft>
              <a:defRPr>
                <a:solidFill>
                  <a:schemeClr val="tx1"/>
                </a:solidFill>
                <a:latin typeface="Tahoma" panose="020B0604030504040204" pitchFamily="34" charset="0"/>
              </a:defRPr>
            </a:lvl8pPr>
            <a:lvl9pPr marL="3643313" indent="14288"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For a reaction that occurs at standard conditions (25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S PGothic" panose="020B0600070205080204" pitchFamily="34" charset="-128"/>
                <a:cs typeface="Arial" panose="020B0604020202020204" pitchFamily="34" charset="0"/>
              </a:rPr>
              <a:t>⁰</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C, 101.3 kPa), you can calculate the heat of reaction by using standard heats of formation.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The standard heat of reaction is calculated by taking the difference between the standard heats of formation of the products and the reactants. </a:t>
            </a:r>
          </a:p>
        </p:txBody>
      </p:sp>
      <p:sp>
        <p:nvSpPr>
          <p:cNvPr id="7" name="Rectangle 5"/>
          <p:cNvSpPr>
            <a:spLocks noGrp="1" noChangeArrowheads="1"/>
          </p:cNvSpPr>
          <p:nvPr>
            <p:ph type="ftr" sz="quarter"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Thermochemistry</a:t>
            </a:r>
          </a:p>
        </p:txBody>
      </p:sp>
      <p:sp>
        <p:nvSpPr>
          <p:cNvPr id="8" name="Rectangle 6"/>
          <p:cNvSpPr>
            <a:spLocks noGrp="1" noChangeArrowheads="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091370-7534-4F31-8E49-CB12C7ACB455}" type="slidenum">
              <a:rPr kumimoji="0" lang="en-US" alt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390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27">
                                            <p:txEl>
                                              <p:pRg st="1" end="1"/>
                                            </p:txEl>
                                          </p:spTgt>
                                        </p:tgtEl>
                                        <p:attrNameLst>
                                          <p:attrName>style.visibility</p:attrName>
                                        </p:attrNameLst>
                                      </p:cBhvr>
                                      <p:to>
                                        <p:strVal val="visible"/>
                                      </p:to>
                                    </p:set>
                                    <p:animEffect transition="in" filter="fade">
                                      <p:cBhvr>
                                        <p:cTn id="7" dur="500"/>
                                        <p:tgtEl>
                                          <p:spTgt spid="348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571"/>
                                        </p:tgtEl>
                                        <p:attrNameLst>
                                          <p:attrName>style.visibility</p:attrName>
                                        </p:attrNameLst>
                                      </p:cBhvr>
                                      <p:to>
                                        <p:strVal val="visible"/>
                                      </p:to>
                                    </p:set>
                                    <p:animEffect transition="in" filter="fade">
                                      <p:cBhvr>
                                        <p:cTn id="12" dur="500"/>
                                        <p:tgtEl>
                                          <p:spTgt spid="10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990600"/>
          </a:xfrm>
        </p:spPr>
        <p:txBody>
          <a:bodyPr/>
          <a:lstStyle/>
          <a:p>
            <a:pPr>
              <a:defRPr/>
            </a:pPr>
            <a:r>
              <a:rPr lang="en-US" altLang="en-US" dirty="0">
                <a:solidFill>
                  <a:srgbClr val="C00000"/>
                </a:solidFill>
              </a:rPr>
              <a:t>Heat of Reaction</a:t>
            </a:r>
            <a:endParaRPr lang="en-US" altLang="en-US" dirty="0">
              <a:solidFill>
                <a:schemeClr val="accent1">
                  <a:lumMod val="50000"/>
                </a:schemeClr>
              </a:solidFill>
            </a:endParaRPr>
          </a:p>
        </p:txBody>
      </p:sp>
      <p:sp>
        <p:nvSpPr>
          <p:cNvPr id="69635" name="Text Box 4"/>
          <p:cNvSpPr txBox="1">
            <a:spLocks noChangeArrowheads="1"/>
          </p:cNvSpPr>
          <p:nvPr/>
        </p:nvSpPr>
        <p:spPr bwMode="auto">
          <a:xfrm>
            <a:off x="76200" y="990600"/>
            <a:ext cx="8915400" cy="165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7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3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1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1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9pPr>
          </a:lstStyle>
          <a:p>
            <a:pPr>
              <a:buFont typeface="Wingdings" pitchFamily="2" charset="2"/>
              <a:buNone/>
              <a:defRPr/>
            </a:pPr>
            <a:r>
              <a:rPr lang="en-US" sz="2800" dirty="0">
                <a:solidFill>
                  <a:srgbClr val="92D050"/>
                </a:solidFill>
                <a:effectLst>
                  <a:outerShdw blurRad="38100" dist="38100" dir="2700000" algn="tl">
                    <a:srgbClr val="000000">
                      <a:alpha val="43137"/>
                    </a:srgbClr>
                  </a:outerShdw>
                </a:effectLst>
              </a:rPr>
              <a:t>Real Life</a:t>
            </a:r>
          </a:p>
          <a:p>
            <a:pPr>
              <a:buFont typeface="Wingdings" pitchFamily="2" charset="2"/>
              <a:buNone/>
              <a:defRPr/>
            </a:pPr>
            <a:endParaRPr lang="en-US" sz="1400" dirty="0">
              <a:solidFill>
                <a:srgbClr val="92D050"/>
              </a:solidFill>
              <a:effectLst>
                <a:outerShdw blurRad="38100" dist="38100" dir="2700000" algn="tl">
                  <a:srgbClr val="000000">
                    <a:alpha val="43137"/>
                  </a:srgbClr>
                </a:outerShdw>
              </a:effectLst>
            </a:endParaRPr>
          </a:p>
          <a:p>
            <a:pPr>
              <a:buFont typeface="Wingdings" pitchFamily="2" charset="2"/>
              <a:buNone/>
              <a:defRPr/>
            </a:pPr>
            <a:endParaRPr lang="en-US" sz="2800" dirty="0">
              <a:solidFill>
                <a:srgbClr val="92D050"/>
              </a:solidFill>
              <a:effectLst>
                <a:outerShdw blurRad="38100" dist="38100" dir="2700000" algn="tl">
                  <a:srgbClr val="000000">
                    <a:alpha val="43137"/>
                  </a:srgbClr>
                </a:outerShdw>
              </a:effectLst>
            </a:endParaRPr>
          </a:p>
          <a:p>
            <a:pPr>
              <a:lnSpc>
                <a:spcPct val="105000"/>
              </a:lnSpc>
              <a:spcBef>
                <a:spcPct val="0"/>
              </a:spcBef>
              <a:buSzTx/>
              <a:buFont typeface="Wingdings" pitchFamily="2" charset="2"/>
              <a:buNone/>
              <a:defRPr/>
            </a:pPr>
            <a:r>
              <a:rPr lang="en-US" altLang="en-US" sz="2400" dirty="0">
                <a:solidFill>
                  <a:srgbClr val="FF66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2400" dirty="0">
                <a:solidFill>
                  <a:srgbClr val="FF66CC"/>
                </a:solidFill>
                <a:effectLst>
                  <a:outerShdw blurRad="38100" dist="38100" dir="2700000" algn="tl">
                    <a:srgbClr val="000000">
                      <a:alpha val="43137"/>
                    </a:srgbClr>
                  </a:outerShdw>
                </a:effectLst>
                <a:cs typeface="Times New Roman" panose="02020603050405020304" pitchFamily="18" charset="0"/>
              </a:rPr>
              <a:t>H </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 </a:t>
            </a:r>
            <a:r>
              <a:rPr lang="en-US" altLang="en-US" sz="2400" dirty="0">
                <a:solidFill>
                  <a:srgbClr val="FF66CC"/>
                </a:solidFill>
                <a:cs typeface="Arial" pitchFamily="34" charset="0"/>
              </a:rPr>
              <a:t>∑</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a:t>
            </a:r>
            <a:r>
              <a:rPr lang="en-US" altLang="en-US"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2400" dirty="0">
                <a:solidFill>
                  <a:srgbClr val="002060"/>
                </a:solidFill>
                <a:effectLst>
                  <a:outerShdw blurRad="38100" dist="38100" dir="2700000" algn="tl">
                    <a:srgbClr val="000000">
                      <a:alpha val="43137"/>
                    </a:srgbClr>
                  </a:outerShdw>
                </a:effectLst>
                <a:cs typeface="Times New Roman" panose="02020603050405020304" pitchFamily="18" charset="0"/>
              </a:rPr>
              <a:t>H</a:t>
            </a:r>
            <a:r>
              <a:rPr lang="en-US" altLang="en-US" sz="2400" baseline="-25000" dirty="0">
                <a:solidFill>
                  <a:srgbClr val="002060"/>
                </a:solidFill>
                <a:cs typeface="Arial" pitchFamily="34" charset="0"/>
              </a:rPr>
              <a:t>products</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 × (</a:t>
            </a:r>
            <a:r>
              <a:rPr lang="en-US" altLang="en-US" sz="2400" dirty="0">
                <a:solidFill>
                  <a:srgbClr val="002060"/>
                </a:solidFill>
                <a:effectLst>
                  <a:outerShdw blurRad="38100" dist="38100" dir="2700000" algn="tl">
                    <a:srgbClr val="000000">
                      <a:alpha val="43137"/>
                    </a:srgbClr>
                  </a:outerShdw>
                </a:effectLst>
                <a:cs typeface="Times New Roman" panose="02020603050405020304" pitchFamily="18" charset="0"/>
              </a:rPr>
              <a:t>mol</a:t>
            </a:r>
            <a:r>
              <a:rPr lang="en-US" altLang="en-US" sz="2400" baseline="-25000" dirty="0">
                <a:solidFill>
                  <a:srgbClr val="002060"/>
                </a:solidFill>
                <a:cs typeface="Arial" pitchFamily="34" charset="0"/>
              </a:rPr>
              <a:t>products</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 </a:t>
            </a:r>
            <a:r>
              <a:rPr lang="en-US" altLang="en-US" sz="2400" dirty="0">
                <a:solidFill>
                  <a:schemeClr val="accent5">
                    <a:lumMod val="50000"/>
                  </a:schemeClr>
                </a:solidFill>
                <a:effectLst>
                  <a:outerShdw blurRad="38100" dist="38100" dir="2700000" algn="tl">
                    <a:srgbClr val="000000">
                      <a:alpha val="43137"/>
                    </a:srgbClr>
                  </a:outerShdw>
                </a:effectLst>
                <a:cs typeface="Arial" panose="020B0604020202020204" pitchFamily="34" charset="0"/>
              </a:rPr>
              <a:t>– </a:t>
            </a:r>
            <a:r>
              <a:rPr lang="en-US" altLang="en-US" sz="2400" dirty="0">
                <a:solidFill>
                  <a:srgbClr val="FF66CC"/>
                </a:solidFill>
                <a:cs typeface="Arial" pitchFamily="34" charset="0"/>
              </a:rPr>
              <a:t>∑</a:t>
            </a:r>
            <a:r>
              <a:rPr lang="en-US" altLang="en-US" sz="2400" dirty="0">
                <a:solidFill>
                  <a:schemeClr val="accent5">
                    <a:lumMod val="50000"/>
                  </a:schemeClr>
                </a:solidFill>
                <a:effectLst>
                  <a:outerShdw blurRad="38100" dist="38100" dir="2700000" algn="tl">
                    <a:srgbClr val="000000">
                      <a:alpha val="43137"/>
                    </a:srgbClr>
                  </a:outerShdw>
                </a:effectLst>
                <a:cs typeface="Arial" panose="020B0604020202020204" pitchFamily="34" charset="0"/>
              </a:rPr>
              <a:t>[(</a:t>
            </a:r>
            <a:r>
              <a:rPr lang="el-GR" altLang="en-US" sz="2400" dirty="0">
                <a:solidFill>
                  <a:srgbClr val="FFFF00"/>
                </a:solidFill>
                <a:cs typeface="Arial" pitchFamily="34" charset="0"/>
              </a:rPr>
              <a:t>Δ</a:t>
            </a:r>
            <a:r>
              <a:rPr lang="en-US" altLang="en-US" sz="2400" i="1" dirty="0">
                <a:solidFill>
                  <a:srgbClr val="FFFF00"/>
                </a:solidFill>
                <a:cs typeface="Arial" pitchFamily="34" charset="0"/>
              </a:rPr>
              <a:t>H</a:t>
            </a:r>
            <a:r>
              <a:rPr lang="en-US" altLang="en-US" sz="2400" baseline="-25000" dirty="0">
                <a:solidFill>
                  <a:srgbClr val="FFFF00"/>
                </a:solidFill>
                <a:cs typeface="Arial" pitchFamily="34" charset="0"/>
              </a:rPr>
              <a:t>reactants</a:t>
            </a:r>
            <a:r>
              <a:rPr lang="en-US" altLang="en-US" sz="2400" dirty="0">
                <a:solidFill>
                  <a:schemeClr val="accent5">
                    <a:lumMod val="50000"/>
                  </a:schemeClr>
                </a:solidFill>
                <a:effectLst>
                  <a:outerShdw blurRad="38100" dist="38100" dir="2700000" algn="tl">
                    <a:srgbClr val="000000">
                      <a:alpha val="43137"/>
                    </a:srgbClr>
                  </a:outerShdw>
                </a:effectLst>
                <a:cs typeface="Arial" panose="020B0604020202020204" pitchFamily="34" charset="0"/>
              </a:rPr>
              <a:t>) </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 (</a:t>
            </a:r>
            <a:r>
              <a:rPr lang="en-US" altLang="en-US" sz="2400" dirty="0">
                <a:solidFill>
                  <a:srgbClr val="FFFF00"/>
                </a:solidFill>
                <a:cs typeface="Arial" pitchFamily="34" charset="0"/>
              </a:rPr>
              <a:t>mol</a:t>
            </a:r>
            <a:r>
              <a:rPr lang="en-US" altLang="en-US" sz="2400" baseline="-25000" dirty="0">
                <a:solidFill>
                  <a:srgbClr val="FFFF00"/>
                </a:solidFill>
                <a:cs typeface="Arial" pitchFamily="34" charset="0"/>
              </a:rPr>
              <a:t>reactants</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a:t>
            </a:r>
          </a:p>
        </p:txBody>
      </p:sp>
      <p:pic>
        <p:nvPicPr>
          <p:cNvPr id="83972" name="Picture 12" descr="strategy-01.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25" y="17463"/>
            <a:ext cx="12001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a:spLocks noGrp="1" noChangeArrowheads="1"/>
          </p:cNvSpPr>
          <p:nvPr>
            <p:ph type="sldNum" sz="quarter" idx="11"/>
          </p:nvPr>
        </p:nvSpPr>
        <p:spPr/>
        <p:txBody>
          <a:bodyPr/>
          <a:lstStyle/>
          <a:p>
            <a:pPr>
              <a:defRPr/>
            </a:pPr>
            <a:fld id="{36146C61-F293-439F-A365-CE660D7C22B4}" type="slidenum">
              <a:rPr lang="en-US" altLang="en-US"/>
              <a:pPr>
                <a:defRPr/>
              </a:pPr>
              <a:t>41</a:t>
            </a:fld>
            <a:endParaRPr lang="en-US" altLang="en-US" dirty="0"/>
          </a:p>
        </p:txBody>
      </p:sp>
      <p:grpSp>
        <p:nvGrpSpPr>
          <p:cNvPr id="83974" name="Group 9"/>
          <p:cNvGrpSpPr>
            <a:grpSpLocks/>
          </p:cNvGrpSpPr>
          <p:nvPr/>
        </p:nvGrpSpPr>
        <p:grpSpPr bwMode="auto">
          <a:xfrm>
            <a:off x="1787525" y="899003"/>
            <a:ext cx="5943600" cy="908758"/>
            <a:chOff x="624" y="3312"/>
            <a:chExt cx="4512" cy="480"/>
          </a:xfrm>
        </p:grpSpPr>
        <p:sp>
          <p:nvSpPr>
            <p:cNvPr id="83976" name="AutoShape 8"/>
            <p:cNvSpPr>
              <a:spLocks noChangeArrowheads="1"/>
            </p:cNvSpPr>
            <p:nvPr/>
          </p:nvSpPr>
          <p:spPr bwMode="auto">
            <a:xfrm>
              <a:off x="624" y="3312"/>
              <a:ext cx="4512" cy="480"/>
            </a:xfrm>
            <a:prstGeom prst="roundRect">
              <a:avLst>
                <a:gd name="adj" fmla="val 16667"/>
              </a:avLst>
            </a:prstGeom>
            <a:solidFill>
              <a:srgbClr val="658B92"/>
            </a:solidFill>
            <a:ln w="9525">
              <a:solidFill>
                <a:srgbClr val="658B9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p>
          </p:txBody>
        </p:sp>
        <p:sp>
          <p:nvSpPr>
            <p:cNvPr id="83977" name="Text Box 7"/>
            <p:cNvSpPr txBox="1">
              <a:spLocks noChangeArrowheads="1"/>
            </p:cNvSpPr>
            <p:nvPr/>
          </p:nvSpPr>
          <p:spPr bwMode="auto">
            <a:xfrm>
              <a:off x="672" y="3424"/>
              <a:ext cx="4416"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50000"/>
                </a:spcBef>
                <a:buClrTx/>
                <a:buSzTx/>
                <a:buFontTx/>
                <a:buNone/>
              </a:pPr>
              <a:r>
                <a:rPr lang="el-GR" altLang="en-US" dirty="0">
                  <a:solidFill>
                    <a:srgbClr val="FF66CC"/>
                  </a:solidFill>
                  <a:cs typeface="Arial" panose="020B0604020202020204" pitchFamily="34" charset="0"/>
                </a:rPr>
                <a:t>Δ</a:t>
              </a:r>
              <a:r>
                <a:rPr lang="en-US" altLang="en-US" i="1" dirty="0">
                  <a:solidFill>
                    <a:srgbClr val="FF66CC"/>
                  </a:solidFill>
                  <a:cs typeface="Arial" panose="020B0604020202020204" pitchFamily="34" charset="0"/>
                </a:rPr>
                <a:t>H</a:t>
              </a:r>
              <a:r>
                <a:rPr lang="en-US" altLang="en-US" dirty="0">
                  <a:solidFill>
                    <a:srgbClr val="FF66CC"/>
                  </a:solidFill>
                  <a:cs typeface="Arial" panose="020B0604020202020204" pitchFamily="34" charset="0"/>
                </a:rPr>
                <a:t> = ∑</a:t>
              </a:r>
              <a:r>
                <a:rPr lang="el-GR" altLang="en-US" dirty="0">
                  <a:solidFill>
                    <a:srgbClr val="002060"/>
                  </a:solidFill>
                  <a:cs typeface="Arial" panose="020B0604020202020204" pitchFamily="34" charset="0"/>
                </a:rPr>
                <a:t>Δ</a:t>
              </a:r>
              <a:r>
                <a:rPr lang="en-US" altLang="en-US" i="1" dirty="0">
                  <a:solidFill>
                    <a:srgbClr val="002060"/>
                  </a:solidFill>
                  <a:cs typeface="Arial" panose="020B0604020202020204" pitchFamily="34" charset="0"/>
                </a:rPr>
                <a:t>H</a:t>
              </a:r>
              <a:r>
                <a:rPr lang="en-US" altLang="en-US" baseline="-25000" dirty="0">
                  <a:solidFill>
                    <a:srgbClr val="002060"/>
                  </a:solidFill>
                  <a:cs typeface="Arial" panose="020B0604020202020204" pitchFamily="34" charset="0"/>
                </a:rPr>
                <a:t>products</a:t>
              </a:r>
              <a:r>
                <a:rPr lang="en-US" altLang="en-US" dirty="0">
                  <a:solidFill>
                    <a:srgbClr val="002060"/>
                  </a:solidFill>
                  <a:cs typeface="Arial" panose="020B0604020202020204" pitchFamily="34" charset="0"/>
                </a:rPr>
                <a:t> </a:t>
              </a:r>
              <a:r>
                <a:rPr lang="el-GR" altLang="en-US" dirty="0">
                  <a:solidFill>
                    <a:srgbClr val="FF66CC"/>
                  </a:solidFill>
                  <a:cs typeface="Arial" panose="020B0604020202020204" pitchFamily="34" charset="0"/>
                </a:rPr>
                <a:t>–</a:t>
              </a:r>
              <a:r>
                <a:rPr lang="en-US" altLang="en-US" dirty="0">
                  <a:solidFill>
                    <a:srgbClr val="FF66CC"/>
                  </a:solidFill>
                  <a:cs typeface="Arial" panose="020B0604020202020204" pitchFamily="34" charset="0"/>
                </a:rPr>
                <a:t> ∑</a:t>
              </a:r>
              <a:r>
                <a:rPr lang="el-GR" altLang="en-US" dirty="0">
                  <a:solidFill>
                    <a:srgbClr val="FFFF00"/>
                  </a:solidFill>
                  <a:cs typeface="Arial" panose="020B0604020202020204" pitchFamily="34" charset="0"/>
                </a:rPr>
                <a:t>Δ</a:t>
              </a:r>
              <a:r>
                <a:rPr lang="en-US" altLang="en-US" i="1" dirty="0">
                  <a:solidFill>
                    <a:srgbClr val="FFFF00"/>
                  </a:solidFill>
                  <a:cs typeface="Arial" panose="020B0604020202020204" pitchFamily="34" charset="0"/>
                </a:rPr>
                <a:t>H</a:t>
              </a:r>
              <a:r>
                <a:rPr lang="en-US" altLang="en-US" baseline="-25000" dirty="0">
                  <a:solidFill>
                    <a:srgbClr val="FFFF00"/>
                  </a:solidFill>
                  <a:cs typeface="Arial" panose="020B0604020202020204" pitchFamily="34" charset="0"/>
                </a:rPr>
                <a:t>reactants</a:t>
              </a:r>
              <a:endParaRPr lang="el-GR" altLang="en-US" baseline="-25000" dirty="0">
                <a:solidFill>
                  <a:srgbClr val="FFFF00"/>
                </a:solidFill>
                <a:cs typeface="Arial" panose="020B0604020202020204" pitchFamily="34" charset="0"/>
              </a:endParaRPr>
            </a:p>
          </p:txBody>
        </p:sp>
      </p:grpSp>
      <p:pic>
        <p:nvPicPr>
          <p:cNvPr id="839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53" y="2780898"/>
            <a:ext cx="9008194" cy="3943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224A261A-92B6-482C-9C25-02C9BE1D67FF}"/>
              </a:ext>
            </a:extLst>
          </p:cNvPr>
          <p:cNvSpPr txBox="1"/>
          <p:nvPr/>
        </p:nvSpPr>
        <p:spPr>
          <a:xfrm>
            <a:off x="3038764" y="1889603"/>
            <a:ext cx="1524000" cy="369332"/>
          </a:xfrm>
          <a:prstGeom prst="rect">
            <a:avLst/>
          </a:prstGeom>
          <a:solidFill>
            <a:schemeClr val="accent2"/>
          </a:solidFill>
        </p:spPr>
        <p:txBody>
          <a:bodyPr wrap="square" rtlCol="0">
            <a:spAutoFit/>
          </a:bodyPr>
          <a:lstStyle/>
          <a:p>
            <a:pPr algn="ctr"/>
            <a:r>
              <a:rPr lang="en-US" dirty="0"/>
              <a:t>coefficients</a:t>
            </a:r>
          </a:p>
        </p:txBody>
      </p:sp>
      <p:sp>
        <p:nvSpPr>
          <p:cNvPr id="11" name="TextBox 10">
            <a:extLst>
              <a:ext uri="{FF2B5EF4-FFF2-40B4-BE49-F238E27FC236}">
                <a16:creationId xmlns:a16="http://schemas.microsoft.com/office/drawing/2014/main" id="{C0C1079B-B97E-4E6F-AA8B-C15580AEA637}"/>
              </a:ext>
            </a:extLst>
          </p:cNvPr>
          <p:cNvSpPr txBox="1"/>
          <p:nvPr/>
        </p:nvSpPr>
        <p:spPr>
          <a:xfrm>
            <a:off x="7047345" y="1889603"/>
            <a:ext cx="1524000" cy="369332"/>
          </a:xfrm>
          <a:prstGeom prst="rect">
            <a:avLst/>
          </a:prstGeom>
          <a:solidFill>
            <a:schemeClr val="accent2"/>
          </a:solidFill>
        </p:spPr>
        <p:txBody>
          <a:bodyPr wrap="square" rtlCol="0">
            <a:spAutoFit/>
          </a:bodyPr>
          <a:lstStyle/>
          <a:p>
            <a:pPr algn="ctr"/>
            <a:r>
              <a:rPr lang="en-US" dirty="0"/>
              <a:t>coefficients</a:t>
            </a:r>
          </a:p>
        </p:txBody>
      </p:sp>
      <p:sp>
        <p:nvSpPr>
          <p:cNvPr id="12" name="TextBox 22">
            <a:extLst>
              <a:ext uri="{FF2B5EF4-FFF2-40B4-BE49-F238E27FC236}">
                <a16:creationId xmlns:a16="http://schemas.microsoft.com/office/drawing/2014/main" id="{9AD544FB-47E7-4E5E-8796-20A82140D569}"/>
              </a:ext>
            </a:extLst>
          </p:cNvPr>
          <p:cNvSpPr txBox="1">
            <a:spLocks noChangeArrowheads="1"/>
          </p:cNvSpPr>
          <p:nvPr/>
        </p:nvSpPr>
        <p:spPr bwMode="auto">
          <a:xfrm>
            <a:off x="8077200" y="4464972"/>
            <a:ext cx="738188" cy="368631"/>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746" tIns="45373" rIns="90746" bIns="45373">
            <a:spAutoFit/>
          </a:bodyPr>
          <a:lstStyle>
            <a:lvl1pPr>
              <a:lnSpc>
                <a:spcPct val="113000"/>
              </a:lnSpc>
              <a:spcBef>
                <a:spcPts val="950"/>
              </a:spcBef>
              <a:buClr>
                <a:srgbClr val="2877C4"/>
              </a:buClr>
              <a:buFont typeface="Arial Unicode MS" panose="020B0604020202020204" pitchFamily="34" charset="-128"/>
              <a:defRPr sz="1700">
                <a:solidFill>
                  <a:srgbClr val="000000"/>
                </a:solidFill>
                <a:latin typeface="Arial" panose="020B0604020202020204" pitchFamily="34" charset="0"/>
              </a:defRPr>
            </a:lvl1pPr>
            <a:lvl2pPr marL="742950" indent="-28575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800" dirty="0">
                <a:latin typeface="Tahoma" panose="020B0604030504040204" pitchFamily="34" charset="0"/>
                <a:ea typeface="ＭＳ Ｐゴシック" panose="020B0600070205080204" pitchFamily="34" charset="-128"/>
              </a:rPr>
              <a:t>+</a:t>
            </a:r>
            <a:r>
              <a:rPr kumimoji="0" lang="en-US" altLang="en-US" sz="1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∆H</a:t>
            </a:r>
          </a:p>
        </p:txBody>
      </p:sp>
      <p:sp>
        <p:nvSpPr>
          <p:cNvPr id="14" name="TextBox 22">
            <a:extLst>
              <a:ext uri="{FF2B5EF4-FFF2-40B4-BE49-F238E27FC236}">
                <a16:creationId xmlns:a16="http://schemas.microsoft.com/office/drawing/2014/main" id="{D67C704B-F51E-449A-A306-7909CCF745AE}"/>
              </a:ext>
            </a:extLst>
          </p:cNvPr>
          <p:cNvSpPr txBox="1">
            <a:spLocks noChangeArrowheads="1"/>
          </p:cNvSpPr>
          <p:nvPr/>
        </p:nvSpPr>
        <p:spPr bwMode="auto">
          <a:xfrm>
            <a:off x="1066800" y="4464972"/>
            <a:ext cx="6096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lnSpc>
                <a:spcPct val="113000"/>
              </a:lnSpc>
              <a:spcBef>
                <a:spcPts val="950"/>
              </a:spcBef>
              <a:buClr>
                <a:srgbClr val="2877C4"/>
              </a:buClr>
              <a:buFont typeface="Arial Unicode MS" panose="020B0604020202020204" pitchFamily="34" charset="-128"/>
              <a:defRPr sz="1700">
                <a:solidFill>
                  <a:srgbClr val="000000"/>
                </a:solidFill>
                <a:latin typeface="Arial" panose="020B0604020202020204" pitchFamily="34" charset="0"/>
              </a:defRPr>
            </a:lvl1pPr>
            <a:lvl2pPr marL="742950" indent="-28575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-∆H</a:t>
            </a:r>
          </a:p>
        </p:txBody>
      </p:sp>
    </p:spTree>
    <p:extLst>
      <p:ext uri="{BB962C8B-B14F-4D97-AF65-F5344CB8AC3E}">
        <p14:creationId xmlns:p14="http://schemas.microsoft.com/office/powerpoint/2010/main" val="243340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975"/>
                                        </p:tgtEl>
                                        <p:attrNameLst>
                                          <p:attrName>style.visibility</p:attrName>
                                        </p:attrNameLst>
                                      </p:cBhvr>
                                      <p:to>
                                        <p:strVal val="visible"/>
                                      </p:to>
                                    </p:set>
                                    <p:animEffect transition="in" filter="fade">
                                      <p:cBhvr>
                                        <p:cTn id="7" dur="500"/>
                                        <p:tgtEl>
                                          <p:spTgt spid="839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990600"/>
          </a:xfrm>
        </p:spPr>
        <p:txBody>
          <a:bodyPr/>
          <a:lstStyle/>
          <a:p>
            <a:pPr>
              <a:defRPr/>
            </a:pPr>
            <a:r>
              <a:rPr lang="en-US" altLang="en-US" dirty="0">
                <a:solidFill>
                  <a:srgbClr val="C00000"/>
                </a:solidFill>
              </a:rPr>
              <a:t>Heat of Reaction</a:t>
            </a:r>
            <a:endParaRPr lang="en-US" altLang="en-US" dirty="0">
              <a:solidFill>
                <a:schemeClr val="accent1">
                  <a:lumMod val="50000"/>
                </a:schemeClr>
              </a:solidFill>
            </a:endParaRPr>
          </a:p>
        </p:txBody>
      </p:sp>
      <p:sp>
        <p:nvSpPr>
          <p:cNvPr id="69635" name="Text Box 4"/>
          <p:cNvSpPr txBox="1">
            <a:spLocks noChangeArrowheads="1"/>
          </p:cNvSpPr>
          <p:nvPr/>
        </p:nvSpPr>
        <p:spPr bwMode="auto">
          <a:xfrm>
            <a:off x="76200" y="1174750"/>
            <a:ext cx="8915400" cy="373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7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3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1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1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9pPr>
          </a:lstStyle>
          <a:p>
            <a:pPr>
              <a:buFont typeface="Wingdings" pitchFamily="2" charset="2"/>
              <a:buNone/>
              <a:defRPr/>
            </a:pPr>
            <a:r>
              <a:rPr lang="en-US" sz="2800" dirty="0">
                <a:solidFill>
                  <a:srgbClr val="FF66CC"/>
                </a:solidFill>
                <a:effectLst>
                  <a:outerShdw blurRad="38100" dist="38100" dir="2700000" algn="tl">
                    <a:srgbClr val="000000">
                      <a:alpha val="43137"/>
                    </a:srgbClr>
                  </a:outerShdw>
                </a:effectLst>
              </a:rPr>
              <a:t>For the reaction:  </a:t>
            </a:r>
            <a:r>
              <a:rPr lang="en-US" sz="2800" dirty="0">
                <a:effectLst>
                  <a:outerShdw blurRad="38100" dist="38100" dir="2700000" algn="tl">
                    <a:srgbClr val="000000">
                      <a:alpha val="43137"/>
                    </a:srgbClr>
                  </a:outerShdw>
                </a:effectLst>
              </a:rPr>
              <a:t>2 H</a:t>
            </a:r>
            <a:r>
              <a:rPr lang="en-US" sz="2800" baseline="-25000" dirty="0">
                <a:effectLst>
                  <a:outerShdw blurRad="38100" dist="38100" dir="2700000" algn="tl">
                    <a:srgbClr val="000000">
                      <a:alpha val="43137"/>
                    </a:srgbClr>
                  </a:outerShdw>
                </a:effectLst>
              </a:rPr>
              <a:t>2 (g)   </a:t>
            </a:r>
            <a:r>
              <a:rPr lang="en-US" sz="2800" dirty="0">
                <a:effectLst>
                  <a:outerShdw blurRad="38100" dist="38100" dir="2700000" algn="tl">
                    <a:srgbClr val="000000">
                      <a:alpha val="43137"/>
                    </a:srgbClr>
                  </a:outerShdw>
                </a:effectLst>
              </a:rPr>
              <a:t>+   O</a:t>
            </a:r>
            <a:r>
              <a:rPr lang="en-US" sz="2800" baseline="-25000" dirty="0">
                <a:effectLst>
                  <a:outerShdw blurRad="38100" dist="38100" dir="2700000" algn="tl">
                    <a:srgbClr val="000000">
                      <a:alpha val="43137"/>
                    </a:srgbClr>
                  </a:outerShdw>
                </a:effectLst>
              </a:rPr>
              <a:t>2 (g)   </a:t>
            </a:r>
            <a:r>
              <a:rPr lang="en-US" sz="2800" dirty="0">
                <a:effectLst>
                  <a:outerShdw blurRad="38100" dist="38100" dir="2700000" algn="tl">
                    <a:srgbClr val="000000">
                      <a:alpha val="43137"/>
                    </a:srgbClr>
                  </a:outerShdw>
                </a:effectLst>
              </a:rPr>
              <a:t> ⇌   2 H</a:t>
            </a:r>
            <a:r>
              <a:rPr lang="en-US" sz="2800" baseline="-25000" dirty="0">
                <a:effectLst>
                  <a:outerShdw blurRad="38100" dist="38100" dir="2700000" algn="tl">
                    <a:srgbClr val="000000">
                      <a:alpha val="43137"/>
                    </a:srgbClr>
                  </a:outerShdw>
                </a:effectLst>
              </a:rPr>
              <a:t>2</a:t>
            </a:r>
            <a:r>
              <a:rPr lang="en-US" sz="2800" dirty="0">
                <a:effectLst>
                  <a:outerShdw blurRad="38100" dist="38100" dir="2700000" algn="tl">
                    <a:srgbClr val="000000">
                      <a:alpha val="43137"/>
                    </a:srgbClr>
                  </a:outerShdw>
                </a:effectLst>
              </a:rPr>
              <a:t>O</a:t>
            </a:r>
            <a:r>
              <a:rPr lang="en-US" sz="2800" baseline="-25000" dirty="0">
                <a:effectLst>
                  <a:outerShdw blurRad="38100" dist="38100" dir="2700000" algn="tl">
                    <a:srgbClr val="000000">
                      <a:alpha val="43137"/>
                    </a:srgbClr>
                  </a:outerShdw>
                </a:effectLst>
              </a:rPr>
              <a:t> (l)</a:t>
            </a:r>
            <a:endParaRPr lang="en-US" sz="2800" dirty="0">
              <a:effectLst>
                <a:outerShdw blurRad="38100" dist="38100" dir="2700000" algn="tl">
                  <a:srgbClr val="000000">
                    <a:alpha val="43137"/>
                  </a:srgbClr>
                </a:outerShdw>
              </a:effectLst>
            </a:endParaRPr>
          </a:p>
          <a:p>
            <a:pPr algn="ctr">
              <a:spcBef>
                <a:spcPts val="1200"/>
              </a:spcBef>
              <a:buNone/>
              <a:defRPr/>
            </a:pPr>
            <a:r>
              <a:rPr lang="en-US" sz="2800" dirty="0">
                <a:solidFill>
                  <a:srgbClr val="92D050"/>
                </a:solidFill>
                <a:effectLst>
                  <a:outerShdw blurRad="38100" dist="38100" dir="2700000" algn="tl">
                    <a:srgbClr val="000000">
                      <a:alpha val="43137"/>
                    </a:srgbClr>
                  </a:outerShdw>
                </a:effectLst>
              </a:rPr>
              <a:t>∆H </a:t>
            </a:r>
            <a:r>
              <a:rPr lang="en-US" sz="2800" baseline="-25000" dirty="0">
                <a:solidFill>
                  <a:srgbClr val="92D050"/>
                </a:solidFill>
                <a:effectLst>
                  <a:outerShdw blurRad="38100" dist="38100" dir="2700000" algn="tl">
                    <a:srgbClr val="000000">
                      <a:alpha val="43137"/>
                    </a:srgbClr>
                  </a:outerShdw>
                </a:effectLst>
              </a:rPr>
              <a:t>rxn</a:t>
            </a:r>
            <a:r>
              <a:rPr lang="en-US" sz="2800" dirty="0">
                <a:solidFill>
                  <a:srgbClr val="92D050"/>
                </a:solidFill>
                <a:effectLst>
                  <a:outerShdw blurRad="38100" dist="38100" dir="2700000" algn="tl">
                    <a:srgbClr val="000000">
                      <a:alpha val="43137"/>
                    </a:srgbClr>
                  </a:outerShdw>
                </a:effectLst>
              </a:rPr>
              <a:t>   =   </a:t>
            </a:r>
            <a:r>
              <a:rPr lang="en-US" sz="2800" dirty="0">
                <a:solidFill>
                  <a:srgbClr val="7030A0"/>
                </a:solidFill>
                <a:effectLst>
                  <a:outerShdw blurRad="38100" dist="38100" dir="2700000" algn="tl">
                    <a:srgbClr val="000000">
                      <a:alpha val="43137"/>
                    </a:srgbClr>
                  </a:outerShdw>
                </a:effectLst>
              </a:rPr>
              <a:t>∆H</a:t>
            </a:r>
            <a:r>
              <a:rPr lang="en-US" sz="2800" baseline="-25000" dirty="0">
                <a:solidFill>
                  <a:srgbClr val="7030A0"/>
                </a:solidFill>
                <a:effectLst>
                  <a:outerShdw blurRad="38100" dist="38100" dir="2700000" algn="tl">
                    <a:srgbClr val="000000">
                      <a:alpha val="43137"/>
                    </a:srgbClr>
                  </a:outerShdw>
                </a:effectLst>
              </a:rPr>
              <a:t>f</a:t>
            </a:r>
            <a:r>
              <a:rPr lang="en-US" sz="2800" dirty="0">
                <a:solidFill>
                  <a:srgbClr val="7030A0"/>
                </a:solidFill>
                <a:effectLst>
                  <a:outerShdw blurRad="38100" dist="38100" dir="2700000" algn="tl">
                    <a:srgbClr val="000000">
                      <a:alpha val="43137"/>
                    </a:srgbClr>
                  </a:outerShdw>
                </a:effectLst>
              </a:rPr>
              <a:t> </a:t>
            </a:r>
            <a:r>
              <a:rPr lang="en-US" sz="2800" baseline="-25000" dirty="0">
                <a:solidFill>
                  <a:srgbClr val="7030A0"/>
                </a:solidFill>
                <a:effectLst>
                  <a:outerShdw blurRad="38100" dist="38100" dir="2700000" algn="tl">
                    <a:srgbClr val="000000">
                      <a:alpha val="43137"/>
                    </a:srgbClr>
                  </a:outerShdw>
                </a:effectLst>
              </a:rPr>
              <a:t>products</a:t>
            </a:r>
            <a:r>
              <a:rPr lang="en-US" sz="2800" dirty="0">
                <a:solidFill>
                  <a:srgbClr val="92D050"/>
                </a:solidFill>
                <a:effectLst>
                  <a:outerShdw blurRad="38100" dist="38100" dir="2700000" algn="tl">
                    <a:srgbClr val="000000">
                      <a:alpha val="43137"/>
                    </a:srgbClr>
                  </a:outerShdw>
                </a:effectLst>
              </a:rPr>
              <a:t>   -    </a:t>
            </a:r>
            <a:r>
              <a:rPr lang="en-US" sz="2800" dirty="0">
                <a:solidFill>
                  <a:srgbClr val="FFFF00"/>
                </a:solidFill>
                <a:effectLst>
                  <a:outerShdw blurRad="38100" dist="38100" dir="2700000" algn="tl">
                    <a:srgbClr val="000000">
                      <a:alpha val="43137"/>
                    </a:srgbClr>
                  </a:outerShdw>
                </a:effectLst>
              </a:rPr>
              <a:t>∆H</a:t>
            </a:r>
            <a:r>
              <a:rPr lang="en-US" sz="2800" baseline="-25000" dirty="0">
                <a:solidFill>
                  <a:srgbClr val="FFFF00"/>
                </a:solidFill>
                <a:effectLst>
                  <a:outerShdw blurRad="38100" dist="38100" dir="2700000" algn="tl">
                    <a:srgbClr val="000000">
                      <a:alpha val="43137"/>
                    </a:srgbClr>
                  </a:outerShdw>
                </a:effectLst>
              </a:rPr>
              <a:t>f</a:t>
            </a:r>
            <a:r>
              <a:rPr lang="en-US" sz="2800" dirty="0">
                <a:solidFill>
                  <a:srgbClr val="FFFF00"/>
                </a:solidFill>
                <a:effectLst>
                  <a:outerShdw blurRad="38100" dist="38100" dir="2700000" algn="tl">
                    <a:srgbClr val="000000">
                      <a:alpha val="43137"/>
                    </a:srgbClr>
                  </a:outerShdw>
                </a:effectLst>
              </a:rPr>
              <a:t> </a:t>
            </a:r>
            <a:r>
              <a:rPr lang="en-US" sz="2800" baseline="-25000" dirty="0">
                <a:solidFill>
                  <a:srgbClr val="FFFF00"/>
                </a:solidFill>
                <a:effectLst>
                  <a:outerShdw blurRad="38100" dist="38100" dir="2700000" algn="tl">
                    <a:srgbClr val="000000">
                      <a:alpha val="43137"/>
                    </a:srgbClr>
                  </a:outerShdw>
                </a:effectLst>
              </a:rPr>
              <a:t>reactants</a:t>
            </a:r>
            <a:endParaRPr lang="en-US" sz="2800" dirty="0">
              <a:solidFill>
                <a:srgbClr val="FFFF00"/>
              </a:solidFill>
              <a:effectLst>
                <a:outerShdw blurRad="38100" dist="38100" dir="2700000" algn="tl">
                  <a:srgbClr val="000000">
                    <a:alpha val="43137"/>
                  </a:srgbClr>
                </a:outerShdw>
              </a:effectLst>
            </a:endParaRPr>
          </a:p>
          <a:p>
            <a:pPr algn="ctr">
              <a:spcBef>
                <a:spcPts val="1200"/>
              </a:spcBef>
              <a:buFont typeface="Wingdings" pitchFamily="2" charset="2"/>
              <a:buNone/>
              <a:defRPr/>
            </a:pPr>
            <a:r>
              <a:rPr lang="en-US" sz="2500" dirty="0">
                <a:solidFill>
                  <a:srgbClr val="92D050"/>
                </a:solidFill>
                <a:effectLst>
                  <a:outerShdw blurRad="38100" dist="38100" dir="2700000" algn="tl">
                    <a:srgbClr val="000000">
                      <a:alpha val="43137"/>
                    </a:srgbClr>
                  </a:outerShdw>
                </a:effectLst>
              </a:rPr>
              <a:t>∆H</a:t>
            </a:r>
            <a:r>
              <a:rPr lang="en-US" sz="2500" baseline="-25000" dirty="0">
                <a:solidFill>
                  <a:srgbClr val="92D050"/>
                </a:solidFill>
                <a:effectLst>
                  <a:outerShdw blurRad="38100" dist="38100" dir="2700000" algn="tl">
                    <a:srgbClr val="000000">
                      <a:alpha val="43137"/>
                    </a:srgbClr>
                  </a:outerShdw>
                </a:effectLst>
              </a:rPr>
              <a:t>rxn </a:t>
            </a:r>
            <a:r>
              <a:rPr lang="en-US" sz="2500" dirty="0">
                <a:effectLst>
                  <a:outerShdw blurRad="38100" dist="38100" dir="2700000" algn="tl">
                    <a:srgbClr val="000000">
                      <a:alpha val="43137"/>
                    </a:srgbClr>
                  </a:outerShdw>
                </a:effectLst>
              </a:rPr>
              <a:t>= [</a:t>
            </a:r>
            <a:r>
              <a:rPr lang="en-US" sz="2500" dirty="0">
                <a:solidFill>
                  <a:srgbClr val="7030A0"/>
                </a:solidFill>
                <a:effectLst>
                  <a:outerShdw blurRad="38100" dist="38100" dir="2700000" algn="tl">
                    <a:srgbClr val="000000">
                      <a:alpha val="43137"/>
                    </a:srgbClr>
                  </a:outerShdw>
                </a:effectLst>
              </a:rPr>
              <a:t>∆H </a:t>
            </a:r>
            <a:r>
              <a:rPr lang="en-US" sz="2500" baseline="-25000" dirty="0">
                <a:solidFill>
                  <a:srgbClr val="7030A0"/>
                </a:solidFill>
                <a:effectLst>
                  <a:outerShdw blurRad="38100" dist="38100" dir="2700000" algn="tl">
                    <a:srgbClr val="000000">
                      <a:alpha val="43137"/>
                    </a:srgbClr>
                  </a:outerShdw>
                </a:effectLst>
              </a:rPr>
              <a:t>2 moles H</a:t>
            </a:r>
            <a:r>
              <a:rPr lang="en-US" sz="2500" baseline="-50000" dirty="0">
                <a:solidFill>
                  <a:srgbClr val="7030A0"/>
                </a:solidFill>
                <a:effectLst>
                  <a:outerShdw blurRad="38100" dist="38100" dir="2700000" algn="tl">
                    <a:srgbClr val="000000">
                      <a:alpha val="43137"/>
                    </a:srgbClr>
                  </a:outerShdw>
                </a:effectLst>
              </a:rPr>
              <a:t>2</a:t>
            </a:r>
            <a:r>
              <a:rPr lang="en-US" sz="2500" baseline="-25000" dirty="0">
                <a:solidFill>
                  <a:srgbClr val="7030A0"/>
                </a:solidFill>
                <a:effectLst>
                  <a:outerShdw blurRad="38100" dist="38100" dir="2700000" algn="tl">
                    <a:srgbClr val="000000">
                      <a:alpha val="43137"/>
                    </a:srgbClr>
                  </a:outerShdw>
                </a:effectLst>
              </a:rPr>
              <a:t>O (l)</a:t>
            </a:r>
            <a:r>
              <a:rPr lang="en-US" sz="2500" dirty="0">
                <a:effectLst>
                  <a:outerShdw blurRad="38100" dist="38100" dir="2700000" algn="tl">
                    <a:srgbClr val="000000">
                      <a:alpha val="43137"/>
                    </a:srgbClr>
                  </a:outerShdw>
                </a:effectLst>
              </a:rPr>
              <a:t>] - [</a:t>
            </a:r>
            <a:r>
              <a:rPr lang="en-US" sz="2500" dirty="0">
                <a:solidFill>
                  <a:srgbClr val="FFFF00"/>
                </a:solidFill>
                <a:effectLst>
                  <a:outerShdw blurRad="38100" dist="38100" dir="2700000" algn="tl">
                    <a:srgbClr val="000000">
                      <a:alpha val="43137"/>
                    </a:srgbClr>
                  </a:outerShdw>
                </a:effectLst>
              </a:rPr>
              <a:t>∆H </a:t>
            </a:r>
            <a:r>
              <a:rPr lang="en-US" sz="2500" baseline="-25000" dirty="0">
                <a:solidFill>
                  <a:srgbClr val="FFFF00"/>
                </a:solidFill>
                <a:effectLst>
                  <a:outerShdw blurRad="38100" dist="38100" dir="2700000" algn="tl">
                    <a:srgbClr val="000000">
                      <a:alpha val="43137"/>
                    </a:srgbClr>
                  </a:outerShdw>
                </a:effectLst>
              </a:rPr>
              <a:t>2 moles of H</a:t>
            </a:r>
            <a:r>
              <a:rPr lang="en-US" sz="2500" baseline="-50000" dirty="0">
                <a:solidFill>
                  <a:srgbClr val="FFFF00"/>
                </a:solidFill>
                <a:effectLst>
                  <a:outerShdw blurRad="38100" dist="38100" dir="2700000" algn="tl">
                    <a:srgbClr val="000000">
                      <a:alpha val="43137"/>
                    </a:srgbClr>
                  </a:outerShdw>
                </a:effectLst>
              </a:rPr>
              <a:t>2</a:t>
            </a:r>
            <a:r>
              <a:rPr lang="en-US" sz="2500" baseline="-25000" dirty="0">
                <a:solidFill>
                  <a:srgbClr val="FFFF00"/>
                </a:solidFill>
                <a:effectLst>
                  <a:outerShdw blurRad="38100" dist="38100" dir="2700000" algn="tl">
                    <a:srgbClr val="000000">
                      <a:alpha val="43137"/>
                    </a:srgbClr>
                  </a:outerShdw>
                </a:effectLst>
              </a:rPr>
              <a:t> (g) </a:t>
            </a:r>
            <a:r>
              <a:rPr lang="en-US" sz="2500" dirty="0">
                <a:solidFill>
                  <a:srgbClr val="FFFF00"/>
                </a:solidFill>
                <a:effectLst>
                  <a:outerShdw blurRad="38100" dist="38100" dir="2700000" algn="tl">
                    <a:srgbClr val="000000">
                      <a:alpha val="43137"/>
                    </a:srgbClr>
                  </a:outerShdw>
                </a:effectLst>
              </a:rPr>
              <a:t>+ ∆H </a:t>
            </a:r>
            <a:r>
              <a:rPr lang="en-US" sz="2500" baseline="-25000" dirty="0">
                <a:solidFill>
                  <a:srgbClr val="FFFF00"/>
                </a:solidFill>
                <a:effectLst>
                  <a:outerShdw blurRad="38100" dist="38100" dir="2700000" algn="tl">
                    <a:srgbClr val="000000">
                      <a:alpha val="43137"/>
                    </a:srgbClr>
                  </a:outerShdw>
                </a:effectLst>
              </a:rPr>
              <a:t>1 mole of O</a:t>
            </a:r>
            <a:r>
              <a:rPr lang="en-US" sz="2500" baseline="-50000" dirty="0">
                <a:solidFill>
                  <a:srgbClr val="FFFF00"/>
                </a:solidFill>
                <a:effectLst>
                  <a:outerShdw blurRad="38100" dist="38100" dir="2700000" algn="tl">
                    <a:srgbClr val="000000">
                      <a:alpha val="43137"/>
                    </a:srgbClr>
                  </a:outerShdw>
                </a:effectLst>
              </a:rPr>
              <a:t>2</a:t>
            </a:r>
            <a:r>
              <a:rPr lang="en-US" sz="2500" baseline="-25000" dirty="0">
                <a:solidFill>
                  <a:srgbClr val="FFFF00"/>
                </a:solidFill>
                <a:effectLst>
                  <a:outerShdw blurRad="38100" dist="38100" dir="2700000" algn="tl">
                    <a:srgbClr val="000000">
                      <a:alpha val="43137"/>
                    </a:srgbClr>
                  </a:outerShdw>
                </a:effectLst>
              </a:rPr>
              <a:t> (g)</a:t>
            </a:r>
            <a:r>
              <a:rPr lang="en-US" sz="2500" dirty="0">
                <a:effectLst>
                  <a:outerShdw blurRad="38100" dist="38100" dir="2700000" algn="tl">
                    <a:srgbClr val="000000">
                      <a:alpha val="43137"/>
                    </a:srgbClr>
                  </a:outerShdw>
                </a:effectLst>
              </a:rPr>
              <a:t>]</a:t>
            </a:r>
            <a:r>
              <a:rPr lang="en-US" sz="2500" baseline="-25000" dirty="0">
                <a:effectLst>
                  <a:outerShdw blurRad="38100" dist="38100" dir="2700000" algn="tl">
                    <a:srgbClr val="000000">
                      <a:alpha val="43137"/>
                    </a:srgbClr>
                  </a:outerShdw>
                </a:effectLst>
              </a:rPr>
              <a:t>   </a:t>
            </a:r>
            <a:r>
              <a:rPr lang="en-US" sz="2500" dirty="0">
                <a:effectLst>
                  <a:outerShdw blurRad="38100" dist="38100" dir="2700000" algn="tl">
                    <a:srgbClr val="000000">
                      <a:alpha val="43137"/>
                    </a:srgbClr>
                  </a:outerShdw>
                </a:effectLst>
              </a:rPr>
              <a:t> </a:t>
            </a:r>
          </a:p>
          <a:p>
            <a:pPr algn="ctr">
              <a:spcBef>
                <a:spcPts val="1200"/>
              </a:spcBef>
              <a:buFont typeface="Wingdings" pitchFamily="2" charset="2"/>
              <a:buNone/>
              <a:defRPr/>
            </a:pPr>
            <a:endParaRPr lang="en-US" sz="1000" dirty="0">
              <a:effectLst>
                <a:outerShdw blurRad="38100" dist="38100" dir="2700000" algn="tl">
                  <a:srgbClr val="000000">
                    <a:alpha val="43137"/>
                  </a:srgbClr>
                </a:outerShdw>
              </a:effectLst>
            </a:endParaRPr>
          </a:p>
          <a:p>
            <a:pPr algn="ctr">
              <a:spcBef>
                <a:spcPts val="1200"/>
              </a:spcBef>
              <a:buNone/>
              <a:defRPr/>
            </a:pPr>
            <a:r>
              <a:rPr lang="en-US" sz="2800" dirty="0">
                <a:effectLst>
                  <a:outerShdw blurRad="38100" dist="38100" dir="2700000" algn="tl">
                    <a:srgbClr val="000000">
                      <a:alpha val="43137"/>
                    </a:srgbClr>
                  </a:outerShdw>
                </a:effectLst>
              </a:rPr>
              <a:t>∆H</a:t>
            </a:r>
            <a:r>
              <a:rPr lang="en-US" sz="2800" baseline="-25000" dirty="0">
                <a:effectLst>
                  <a:outerShdw blurRad="38100" dist="38100" dir="2700000" algn="tl">
                    <a:srgbClr val="000000">
                      <a:alpha val="43137"/>
                    </a:srgbClr>
                  </a:outerShdw>
                </a:effectLst>
              </a:rPr>
              <a:t>f</a:t>
            </a:r>
            <a:r>
              <a:rPr lang="en-US" sz="2800" dirty="0">
                <a:effectLst>
                  <a:outerShdw blurRad="38100" dist="38100" dir="2700000" algn="tl">
                    <a:srgbClr val="000000">
                      <a:alpha val="43137"/>
                    </a:srgbClr>
                  </a:outerShdw>
                </a:effectLst>
              </a:rPr>
              <a:t> </a:t>
            </a:r>
            <a:r>
              <a:rPr lang="en-US" sz="2800" baseline="-25000" dirty="0">
                <a:solidFill>
                  <a:srgbClr val="7030A0"/>
                </a:solidFill>
                <a:effectLst>
                  <a:outerShdw blurRad="38100" dist="38100" dir="2700000" algn="tl">
                    <a:srgbClr val="000000">
                      <a:alpha val="43137"/>
                    </a:srgbClr>
                  </a:outerShdw>
                </a:effectLst>
              </a:rPr>
              <a:t>H</a:t>
            </a:r>
            <a:r>
              <a:rPr lang="en-US" sz="2800" baseline="-50000" dirty="0">
                <a:solidFill>
                  <a:srgbClr val="7030A0"/>
                </a:solidFill>
                <a:effectLst>
                  <a:outerShdw blurRad="38100" dist="38100" dir="2700000" algn="tl">
                    <a:srgbClr val="000000">
                      <a:alpha val="43137"/>
                    </a:srgbClr>
                  </a:outerShdw>
                </a:effectLst>
              </a:rPr>
              <a:t>2</a:t>
            </a:r>
            <a:r>
              <a:rPr lang="en-US" sz="2800" baseline="-25000" dirty="0">
                <a:solidFill>
                  <a:srgbClr val="7030A0"/>
                </a:solidFill>
                <a:effectLst>
                  <a:outerShdw blurRad="38100" dist="38100" dir="2700000" algn="tl">
                    <a:srgbClr val="000000">
                      <a:alpha val="43137"/>
                    </a:srgbClr>
                  </a:outerShdw>
                </a:effectLst>
              </a:rPr>
              <a:t>O (l)</a:t>
            </a:r>
            <a:r>
              <a:rPr lang="en-US" sz="2800" dirty="0">
                <a:effectLst>
                  <a:outerShdw blurRad="38100" dist="38100" dir="2700000" algn="tl">
                    <a:srgbClr val="000000">
                      <a:alpha val="43137"/>
                    </a:srgbClr>
                  </a:outerShdw>
                </a:effectLst>
              </a:rPr>
              <a:t>   =   </a:t>
            </a:r>
            <a:r>
              <a:rPr lang="en-US" sz="2800" u="sng" dirty="0">
                <a:effectLst>
                  <a:outerShdw blurRad="38100" dist="38100" dir="2700000" algn="tl">
                    <a:srgbClr val="000000">
                      <a:alpha val="43137"/>
                    </a:srgbClr>
                  </a:outerShdw>
                </a:effectLst>
              </a:rPr>
              <a:t>-285.8 KJ/mol</a:t>
            </a:r>
            <a:r>
              <a:rPr lang="en-US" sz="2800" dirty="0">
                <a:effectLst>
                  <a:outerShdw blurRad="38100" dist="38100" dir="2700000" algn="tl">
                    <a:srgbClr val="000000">
                      <a:alpha val="43137"/>
                    </a:srgbClr>
                  </a:outerShdw>
                </a:effectLst>
              </a:rPr>
              <a:t> at 25 C, 1 atm</a:t>
            </a:r>
          </a:p>
          <a:p>
            <a:pPr algn="ctr">
              <a:spcBef>
                <a:spcPts val="1200"/>
              </a:spcBef>
              <a:buFont typeface="Wingdings" pitchFamily="2" charset="2"/>
              <a:buNone/>
              <a:defRPr/>
            </a:pPr>
            <a:r>
              <a:rPr lang="en-US" sz="1200" dirty="0">
                <a:solidFill>
                  <a:srgbClr val="FFFF00"/>
                </a:solidFill>
              </a:rPr>
              <a:t>(Reference Table 1, chart G)</a:t>
            </a:r>
          </a:p>
          <a:p>
            <a:pPr>
              <a:spcBef>
                <a:spcPts val="1200"/>
              </a:spcBef>
              <a:buFont typeface="Wingdings" pitchFamily="2" charset="2"/>
              <a:buNone/>
              <a:defRPr/>
            </a:pPr>
            <a:endParaRPr lang="en-US" sz="800" dirty="0">
              <a:effectLst>
                <a:outerShdw blurRad="38100" dist="38100" dir="2700000" algn="tl">
                  <a:srgbClr val="000000">
                    <a:alpha val="43137"/>
                  </a:srgbClr>
                </a:outerShdw>
              </a:effectLst>
            </a:endParaRPr>
          </a:p>
          <a:p>
            <a:pPr>
              <a:spcBef>
                <a:spcPts val="1200"/>
              </a:spcBef>
              <a:buFont typeface="Wingdings" pitchFamily="2" charset="2"/>
              <a:buNone/>
              <a:defRPr/>
            </a:pPr>
            <a:r>
              <a:rPr lang="en-US" sz="2800" dirty="0">
                <a:solidFill>
                  <a:srgbClr val="000000"/>
                </a:solidFill>
                <a:effectLst>
                  <a:outerShdw blurRad="38100" dist="38100" dir="2700000" algn="tl">
                    <a:srgbClr val="000000">
                      <a:alpha val="43137"/>
                    </a:srgbClr>
                  </a:outerShdw>
                </a:effectLst>
              </a:rPr>
              <a:t>Is this endo/exothermic? Write equation:</a:t>
            </a:r>
          </a:p>
        </p:txBody>
      </p:sp>
      <p:sp>
        <p:nvSpPr>
          <p:cNvPr id="12"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13" name="Rectangle 6"/>
          <p:cNvSpPr>
            <a:spLocks noGrp="1" noChangeArrowheads="1"/>
          </p:cNvSpPr>
          <p:nvPr>
            <p:ph type="sldNum" sz="quarter" idx="11"/>
          </p:nvPr>
        </p:nvSpPr>
        <p:spPr/>
        <p:txBody>
          <a:bodyPr/>
          <a:lstStyle/>
          <a:p>
            <a:pPr>
              <a:defRPr/>
            </a:pPr>
            <a:fld id="{54A928C3-E472-48B6-8199-C443B97A491E}" type="slidenum">
              <a:rPr lang="en-US" altLang="en-US"/>
              <a:pPr>
                <a:defRPr/>
              </a:pPr>
              <a:t>42</a:t>
            </a:fld>
            <a:endParaRPr lang="en-US" altLang="en-US" dirty="0"/>
          </a:p>
        </p:txBody>
      </p:sp>
      <p:sp>
        <p:nvSpPr>
          <p:cNvPr id="7" name="TextBox 41">
            <a:extLst>
              <a:ext uri="{FF2B5EF4-FFF2-40B4-BE49-F238E27FC236}">
                <a16:creationId xmlns:a16="http://schemas.microsoft.com/office/drawing/2014/main" id="{DC0B3DA5-B777-4EA8-8C1D-A0EE7772D06B}"/>
              </a:ext>
            </a:extLst>
          </p:cNvPr>
          <p:cNvSpPr txBox="1">
            <a:spLocks noChangeArrowheads="1"/>
          </p:cNvSpPr>
          <p:nvPr/>
        </p:nvSpPr>
        <p:spPr bwMode="auto">
          <a:xfrm>
            <a:off x="3437082" y="6368534"/>
            <a:ext cx="5105400" cy="369332"/>
          </a:xfrm>
          <a:prstGeom prst="rect">
            <a:avLst/>
          </a:prstGeom>
          <a:solidFill>
            <a:srgbClr val="FFC000"/>
          </a:solidFill>
          <a:ln>
            <a:noFill/>
          </a:ln>
        </p:spPr>
        <p:txBody>
          <a:bodyPr wrap="square">
            <a:spAutoFit/>
          </a:bodyPr>
          <a:lstStyle/>
          <a:p>
            <a:pPr algn="ctr" eaLnBrk="1" hangingPunct="1"/>
            <a:r>
              <a:rPr lang="en-US" altLang="en-US" dirty="0">
                <a:effectLst>
                  <a:outerShdw blurRad="38100" dist="38100" dir="2700000" algn="tl">
                    <a:srgbClr val="000000">
                      <a:alpha val="43137"/>
                    </a:srgbClr>
                  </a:outerShdw>
                </a:effectLst>
              </a:rPr>
              <a:t>Elements that exist in nature do not need </a:t>
            </a:r>
            <a:r>
              <a:rPr lang="en-US" dirty="0">
                <a:solidFill>
                  <a:srgbClr val="7030A0"/>
                </a:solidFill>
                <a:effectLst>
                  <a:outerShdw blurRad="38100" dist="38100" dir="2700000" algn="tl">
                    <a:srgbClr val="000000">
                      <a:alpha val="43137"/>
                    </a:srgbClr>
                  </a:outerShdw>
                </a:effectLst>
              </a:rPr>
              <a:t>∆H</a:t>
            </a:r>
            <a:endParaRPr lang="en-US" altLang="en-US" dirty="0">
              <a:effectLst>
                <a:outerShdw blurRad="38100" dist="38100" dir="2700000" algn="tl">
                  <a:srgbClr val="000000">
                    <a:alpha val="43137"/>
                  </a:srgbClr>
                </a:outerShdw>
              </a:effectLst>
            </a:endParaRPr>
          </a:p>
        </p:txBody>
      </p:sp>
      <p:pic>
        <p:nvPicPr>
          <p:cNvPr id="8" name="Picture 6">
            <a:extLst>
              <a:ext uri="{FF2B5EF4-FFF2-40B4-BE49-F238E27FC236}">
                <a16:creationId xmlns:a16="http://schemas.microsoft.com/office/drawing/2014/main" id="{BBBE4BD3-1138-49C6-8E2C-AA6983E6F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2" end="2"/>
                                            </p:txEl>
                                          </p:spTgt>
                                        </p:tgtEl>
                                        <p:attrNameLst>
                                          <p:attrName>style.visibility</p:attrName>
                                        </p:attrNameLst>
                                      </p:cBhvr>
                                      <p:to>
                                        <p:strVal val="visible"/>
                                      </p:to>
                                    </p:set>
                                    <p:animEffect transition="in" filter="fade">
                                      <p:cBhvr>
                                        <p:cTn id="12" dur="500"/>
                                        <p:tgtEl>
                                          <p:spTgt spid="696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35">
                                            <p:txEl>
                                              <p:pRg st="4" end="4"/>
                                            </p:txEl>
                                          </p:spTgt>
                                        </p:tgtEl>
                                        <p:attrNameLst>
                                          <p:attrName>style.visibility</p:attrName>
                                        </p:attrNameLst>
                                      </p:cBhvr>
                                      <p:to>
                                        <p:strVal val="visible"/>
                                      </p:to>
                                    </p:set>
                                    <p:animEffect transition="in" filter="fade">
                                      <p:cBhvr>
                                        <p:cTn id="17" dur="500"/>
                                        <p:tgtEl>
                                          <p:spTgt spid="696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635">
                                            <p:txEl>
                                              <p:pRg st="5" end="5"/>
                                            </p:txEl>
                                          </p:spTgt>
                                        </p:tgtEl>
                                        <p:attrNameLst>
                                          <p:attrName>style.visibility</p:attrName>
                                        </p:attrNameLst>
                                      </p:cBhvr>
                                      <p:to>
                                        <p:strVal val="visible"/>
                                      </p:to>
                                    </p:set>
                                    <p:animEffect transition="in" filter="fade">
                                      <p:cBhvr>
                                        <p:cTn id="22" dur="500"/>
                                        <p:tgtEl>
                                          <p:spTgt spid="6963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635">
                                            <p:txEl>
                                              <p:pRg st="7" end="7"/>
                                            </p:txEl>
                                          </p:spTgt>
                                        </p:tgtEl>
                                        <p:attrNameLst>
                                          <p:attrName>style.visibility</p:attrName>
                                        </p:attrNameLst>
                                      </p:cBhvr>
                                      <p:to>
                                        <p:strVal val="visible"/>
                                      </p:to>
                                    </p:set>
                                    <p:animEffect transition="in" filter="fade">
                                      <p:cBhvr>
                                        <p:cTn id="27" dur="500"/>
                                        <p:tgtEl>
                                          <p:spTgt spid="6963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990600"/>
          </a:xfrm>
        </p:spPr>
        <p:txBody>
          <a:bodyPr/>
          <a:lstStyle/>
          <a:p>
            <a:pPr>
              <a:defRPr/>
            </a:pPr>
            <a:r>
              <a:rPr lang="en-US" altLang="en-US" dirty="0">
                <a:solidFill>
                  <a:srgbClr val="C00000"/>
                </a:solidFill>
              </a:rPr>
              <a:t>Heat of Reaction</a:t>
            </a:r>
            <a:endParaRPr lang="en-US" altLang="en-US" dirty="0">
              <a:solidFill>
                <a:schemeClr val="accent1">
                  <a:lumMod val="50000"/>
                </a:schemeClr>
              </a:solidFill>
            </a:endParaRPr>
          </a:p>
        </p:txBody>
      </p:sp>
      <p:sp>
        <p:nvSpPr>
          <p:cNvPr id="69635" name="Text Box 4"/>
          <p:cNvSpPr txBox="1">
            <a:spLocks noChangeArrowheads="1"/>
          </p:cNvSpPr>
          <p:nvPr/>
        </p:nvSpPr>
        <p:spPr bwMode="auto">
          <a:xfrm>
            <a:off x="76200" y="914400"/>
            <a:ext cx="8915400" cy="526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7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3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1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1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9pPr>
          </a:lstStyle>
          <a:p>
            <a:pPr>
              <a:buFont typeface="Wingdings" pitchFamily="2" charset="2"/>
              <a:buNone/>
              <a:defRPr/>
            </a:pPr>
            <a:r>
              <a:rPr lang="en-US" sz="2800" dirty="0">
                <a:solidFill>
                  <a:srgbClr val="FF66CC"/>
                </a:solidFill>
                <a:effectLst>
                  <a:outerShdw blurRad="38100" dist="38100" dir="2700000" algn="tl">
                    <a:srgbClr val="000000">
                      <a:alpha val="43137"/>
                    </a:srgbClr>
                  </a:outerShdw>
                </a:effectLst>
              </a:rPr>
              <a:t>For the reaction:  </a:t>
            </a:r>
            <a:r>
              <a:rPr lang="en-US" sz="2800" dirty="0">
                <a:effectLst>
                  <a:outerShdw blurRad="38100" dist="38100" dir="2700000" algn="tl">
                    <a:srgbClr val="000000">
                      <a:alpha val="43137"/>
                    </a:srgbClr>
                  </a:outerShdw>
                </a:effectLst>
              </a:rPr>
              <a:t>2 H</a:t>
            </a:r>
            <a:r>
              <a:rPr lang="en-US" sz="2800" baseline="-25000" dirty="0">
                <a:effectLst>
                  <a:outerShdw blurRad="38100" dist="38100" dir="2700000" algn="tl">
                    <a:srgbClr val="000000">
                      <a:alpha val="43137"/>
                    </a:srgbClr>
                  </a:outerShdw>
                </a:effectLst>
              </a:rPr>
              <a:t>2 (g)   </a:t>
            </a:r>
            <a:r>
              <a:rPr lang="en-US" sz="2800" dirty="0">
                <a:effectLst>
                  <a:outerShdw blurRad="38100" dist="38100" dir="2700000" algn="tl">
                    <a:srgbClr val="000000">
                      <a:alpha val="43137"/>
                    </a:srgbClr>
                  </a:outerShdw>
                </a:effectLst>
              </a:rPr>
              <a:t>+   O</a:t>
            </a:r>
            <a:r>
              <a:rPr lang="en-US" sz="2800" baseline="-25000" dirty="0">
                <a:effectLst>
                  <a:outerShdw blurRad="38100" dist="38100" dir="2700000" algn="tl">
                    <a:srgbClr val="000000">
                      <a:alpha val="43137"/>
                    </a:srgbClr>
                  </a:outerShdw>
                </a:effectLst>
              </a:rPr>
              <a:t>2 (g)   </a:t>
            </a:r>
            <a:r>
              <a:rPr lang="en-US" sz="2800" dirty="0">
                <a:effectLst>
                  <a:outerShdw blurRad="38100" dist="38100" dir="2700000" algn="tl">
                    <a:srgbClr val="000000">
                      <a:alpha val="43137"/>
                    </a:srgbClr>
                  </a:outerShdw>
                </a:effectLst>
              </a:rPr>
              <a:t> ⇌   2 H</a:t>
            </a:r>
            <a:r>
              <a:rPr lang="en-US" sz="2800" baseline="-25000" dirty="0">
                <a:effectLst>
                  <a:outerShdw blurRad="38100" dist="38100" dir="2700000" algn="tl">
                    <a:srgbClr val="000000">
                      <a:alpha val="43137"/>
                    </a:srgbClr>
                  </a:outerShdw>
                </a:effectLst>
              </a:rPr>
              <a:t>2</a:t>
            </a:r>
            <a:r>
              <a:rPr lang="en-US" sz="2800" dirty="0">
                <a:effectLst>
                  <a:outerShdw blurRad="38100" dist="38100" dir="2700000" algn="tl">
                    <a:srgbClr val="000000">
                      <a:alpha val="43137"/>
                    </a:srgbClr>
                  </a:outerShdw>
                </a:effectLst>
              </a:rPr>
              <a:t>O</a:t>
            </a:r>
            <a:r>
              <a:rPr lang="en-US" sz="2800" baseline="-25000" dirty="0">
                <a:effectLst>
                  <a:outerShdw blurRad="38100" dist="38100" dir="2700000" algn="tl">
                    <a:srgbClr val="000000">
                      <a:alpha val="43137"/>
                    </a:srgbClr>
                  </a:outerShdw>
                </a:effectLst>
              </a:rPr>
              <a:t> (l)</a:t>
            </a:r>
            <a:endParaRPr lang="en-US" sz="2800" dirty="0">
              <a:effectLst>
                <a:outerShdw blurRad="38100" dist="38100" dir="2700000" algn="tl">
                  <a:srgbClr val="000000">
                    <a:alpha val="43137"/>
                  </a:srgbClr>
                </a:outerShdw>
              </a:effectLst>
            </a:endParaRPr>
          </a:p>
          <a:p>
            <a:pPr algn="ctr">
              <a:spcBef>
                <a:spcPts val="1200"/>
              </a:spcBef>
              <a:buNone/>
              <a:defRPr/>
            </a:pPr>
            <a:r>
              <a:rPr lang="en-US" sz="2800" dirty="0">
                <a:solidFill>
                  <a:srgbClr val="92D050"/>
                </a:solidFill>
                <a:effectLst>
                  <a:outerShdw blurRad="38100" dist="38100" dir="2700000" algn="tl">
                    <a:srgbClr val="000000">
                      <a:alpha val="43137"/>
                    </a:srgbClr>
                  </a:outerShdw>
                </a:effectLst>
              </a:rPr>
              <a:t>∆H </a:t>
            </a:r>
            <a:r>
              <a:rPr lang="en-US" sz="2800" baseline="-25000" dirty="0">
                <a:solidFill>
                  <a:srgbClr val="92D050"/>
                </a:solidFill>
                <a:effectLst>
                  <a:outerShdw blurRad="38100" dist="38100" dir="2700000" algn="tl">
                    <a:srgbClr val="000000">
                      <a:alpha val="43137"/>
                    </a:srgbClr>
                  </a:outerShdw>
                </a:effectLst>
              </a:rPr>
              <a:t>rxn</a:t>
            </a:r>
            <a:r>
              <a:rPr lang="en-US" sz="2800" dirty="0">
                <a:solidFill>
                  <a:srgbClr val="92D050"/>
                </a:solidFill>
                <a:effectLst>
                  <a:outerShdw blurRad="38100" dist="38100" dir="2700000" algn="tl">
                    <a:srgbClr val="000000">
                      <a:alpha val="43137"/>
                    </a:srgbClr>
                  </a:outerShdw>
                </a:effectLst>
              </a:rPr>
              <a:t>   =   </a:t>
            </a:r>
            <a:r>
              <a:rPr lang="en-US" sz="2800" dirty="0">
                <a:solidFill>
                  <a:srgbClr val="7030A0"/>
                </a:solidFill>
                <a:effectLst>
                  <a:outerShdw blurRad="38100" dist="38100" dir="2700000" algn="tl">
                    <a:srgbClr val="000000">
                      <a:alpha val="43137"/>
                    </a:srgbClr>
                  </a:outerShdw>
                </a:effectLst>
              </a:rPr>
              <a:t>∆H</a:t>
            </a:r>
            <a:r>
              <a:rPr lang="en-US" sz="2800" baseline="-25000" dirty="0">
                <a:solidFill>
                  <a:srgbClr val="7030A0"/>
                </a:solidFill>
                <a:effectLst>
                  <a:outerShdw blurRad="38100" dist="38100" dir="2700000" algn="tl">
                    <a:srgbClr val="000000">
                      <a:alpha val="43137"/>
                    </a:srgbClr>
                  </a:outerShdw>
                </a:effectLst>
              </a:rPr>
              <a:t>f</a:t>
            </a:r>
            <a:r>
              <a:rPr lang="en-US" sz="2800" dirty="0">
                <a:solidFill>
                  <a:srgbClr val="7030A0"/>
                </a:solidFill>
                <a:effectLst>
                  <a:outerShdw blurRad="38100" dist="38100" dir="2700000" algn="tl">
                    <a:srgbClr val="000000">
                      <a:alpha val="43137"/>
                    </a:srgbClr>
                  </a:outerShdw>
                </a:effectLst>
              </a:rPr>
              <a:t> </a:t>
            </a:r>
            <a:r>
              <a:rPr lang="en-US" sz="2800" baseline="-25000" dirty="0">
                <a:solidFill>
                  <a:srgbClr val="7030A0"/>
                </a:solidFill>
                <a:effectLst>
                  <a:outerShdw blurRad="38100" dist="38100" dir="2700000" algn="tl">
                    <a:srgbClr val="000000">
                      <a:alpha val="43137"/>
                    </a:srgbClr>
                  </a:outerShdw>
                </a:effectLst>
              </a:rPr>
              <a:t>products</a:t>
            </a:r>
            <a:r>
              <a:rPr lang="en-US" sz="2800" dirty="0">
                <a:solidFill>
                  <a:srgbClr val="92D050"/>
                </a:solidFill>
                <a:effectLst>
                  <a:outerShdw blurRad="38100" dist="38100" dir="2700000" algn="tl">
                    <a:srgbClr val="000000">
                      <a:alpha val="43137"/>
                    </a:srgbClr>
                  </a:outerShdw>
                </a:effectLst>
              </a:rPr>
              <a:t>   -    </a:t>
            </a:r>
            <a:r>
              <a:rPr lang="en-US" sz="2800" dirty="0">
                <a:solidFill>
                  <a:srgbClr val="FFFF00"/>
                </a:solidFill>
                <a:effectLst>
                  <a:outerShdw blurRad="38100" dist="38100" dir="2700000" algn="tl">
                    <a:srgbClr val="000000">
                      <a:alpha val="43137"/>
                    </a:srgbClr>
                  </a:outerShdw>
                </a:effectLst>
              </a:rPr>
              <a:t>∆H</a:t>
            </a:r>
            <a:r>
              <a:rPr lang="en-US" sz="2800" baseline="-25000" dirty="0">
                <a:solidFill>
                  <a:srgbClr val="FFFF00"/>
                </a:solidFill>
                <a:effectLst>
                  <a:outerShdw blurRad="38100" dist="38100" dir="2700000" algn="tl">
                    <a:srgbClr val="000000">
                      <a:alpha val="43137"/>
                    </a:srgbClr>
                  </a:outerShdw>
                </a:effectLst>
              </a:rPr>
              <a:t>f</a:t>
            </a:r>
            <a:r>
              <a:rPr lang="en-US" sz="2800" dirty="0">
                <a:solidFill>
                  <a:srgbClr val="FFFF00"/>
                </a:solidFill>
                <a:effectLst>
                  <a:outerShdw blurRad="38100" dist="38100" dir="2700000" algn="tl">
                    <a:srgbClr val="000000">
                      <a:alpha val="43137"/>
                    </a:srgbClr>
                  </a:outerShdw>
                </a:effectLst>
              </a:rPr>
              <a:t> </a:t>
            </a:r>
            <a:r>
              <a:rPr lang="en-US" sz="2800" baseline="-25000" dirty="0">
                <a:solidFill>
                  <a:srgbClr val="FFFF00"/>
                </a:solidFill>
                <a:effectLst>
                  <a:outerShdw blurRad="38100" dist="38100" dir="2700000" algn="tl">
                    <a:srgbClr val="000000">
                      <a:alpha val="43137"/>
                    </a:srgbClr>
                  </a:outerShdw>
                </a:effectLst>
              </a:rPr>
              <a:t>reactants</a:t>
            </a:r>
            <a:endParaRPr lang="en-US" sz="2800" dirty="0">
              <a:solidFill>
                <a:srgbClr val="FFFF00"/>
              </a:solidFill>
              <a:effectLst>
                <a:outerShdw blurRad="38100" dist="38100" dir="2700000" algn="tl">
                  <a:srgbClr val="000000">
                    <a:alpha val="43137"/>
                  </a:srgbClr>
                </a:outerShdw>
              </a:effectLst>
            </a:endParaRPr>
          </a:p>
          <a:p>
            <a:pPr algn="ctr">
              <a:spcBef>
                <a:spcPts val="1200"/>
              </a:spcBef>
              <a:buFont typeface="Wingdings" pitchFamily="2" charset="2"/>
              <a:buNone/>
              <a:defRPr/>
            </a:pPr>
            <a:r>
              <a:rPr lang="en-US" sz="2500" dirty="0">
                <a:solidFill>
                  <a:srgbClr val="92D050"/>
                </a:solidFill>
                <a:effectLst>
                  <a:outerShdw blurRad="38100" dist="38100" dir="2700000" algn="tl">
                    <a:srgbClr val="000000">
                      <a:alpha val="43137"/>
                    </a:srgbClr>
                  </a:outerShdw>
                </a:effectLst>
              </a:rPr>
              <a:t>∆H</a:t>
            </a:r>
            <a:r>
              <a:rPr lang="en-US" sz="2500" baseline="-25000" dirty="0">
                <a:solidFill>
                  <a:srgbClr val="92D050"/>
                </a:solidFill>
                <a:effectLst>
                  <a:outerShdw blurRad="38100" dist="38100" dir="2700000" algn="tl">
                    <a:srgbClr val="000000">
                      <a:alpha val="43137"/>
                    </a:srgbClr>
                  </a:outerShdw>
                </a:effectLst>
              </a:rPr>
              <a:t>rxn </a:t>
            </a:r>
            <a:r>
              <a:rPr lang="en-US" sz="2500" dirty="0">
                <a:effectLst>
                  <a:outerShdw blurRad="38100" dist="38100" dir="2700000" algn="tl">
                    <a:srgbClr val="000000">
                      <a:alpha val="43137"/>
                    </a:srgbClr>
                  </a:outerShdw>
                </a:effectLst>
              </a:rPr>
              <a:t>= [</a:t>
            </a:r>
            <a:r>
              <a:rPr lang="en-US" sz="2500" dirty="0">
                <a:solidFill>
                  <a:srgbClr val="7030A0"/>
                </a:solidFill>
                <a:effectLst>
                  <a:outerShdw blurRad="38100" dist="38100" dir="2700000" algn="tl">
                    <a:srgbClr val="000000">
                      <a:alpha val="43137"/>
                    </a:srgbClr>
                  </a:outerShdw>
                </a:effectLst>
              </a:rPr>
              <a:t>∆H </a:t>
            </a:r>
            <a:r>
              <a:rPr lang="en-US" sz="2500" baseline="-25000" dirty="0">
                <a:solidFill>
                  <a:srgbClr val="7030A0"/>
                </a:solidFill>
                <a:effectLst>
                  <a:outerShdw blurRad="38100" dist="38100" dir="2700000" algn="tl">
                    <a:srgbClr val="000000">
                      <a:alpha val="43137"/>
                    </a:srgbClr>
                  </a:outerShdw>
                </a:effectLst>
              </a:rPr>
              <a:t>2 moles H</a:t>
            </a:r>
            <a:r>
              <a:rPr lang="en-US" sz="2500" baseline="-50000" dirty="0">
                <a:solidFill>
                  <a:srgbClr val="7030A0"/>
                </a:solidFill>
                <a:effectLst>
                  <a:outerShdw blurRad="38100" dist="38100" dir="2700000" algn="tl">
                    <a:srgbClr val="000000">
                      <a:alpha val="43137"/>
                    </a:srgbClr>
                  </a:outerShdw>
                </a:effectLst>
              </a:rPr>
              <a:t>2</a:t>
            </a:r>
            <a:r>
              <a:rPr lang="en-US" sz="2500" baseline="-25000" dirty="0">
                <a:solidFill>
                  <a:srgbClr val="7030A0"/>
                </a:solidFill>
                <a:effectLst>
                  <a:outerShdw blurRad="38100" dist="38100" dir="2700000" algn="tl">
                    <a:srgbClr val="000000">
                      <a:alpha val="43137"/>
                    </a:srgbClr>
                  </a:outerShdw>
                </a:effectLst>
              </a:rPr>
              <a:t>O (l)</a:t>
            </a:r>
            <a:r>
              <a:rPr lang="en-US" sz="2500" dirty="0">
                <a:effectLst>
                  <a:outerShdw blurRad="38100" dist="38100" dir="2700000" algn="tl">
                    <a:srgbClr val="000000">
                      <a:alpha val="43137"/>
                    </a:srgbClr>
                  </a:outerShdw>
                </a:effectLst>
              </a:rPr>
              <a:t>] - [</a:t>
            </a:r>
            <a:r>
              <a:rPr lang="en-US" sz="2500" dirty="0">
                <a:solidFill>
                  <a:srgbClr val="FFFF00"/>
                </a:solidFill>
                <a:effectLst>
                  <a:outerShdw blurRad="38100" dist="38100" dir="2700000" algn="tl">
                    <a:srgbClr val="000000">
                      <a:alpha val="43137"/>
                    </a:srgbClr>
                  </a:outerShdw>
                </a:effectLst>
              </a:rPr>
              <a:t>∆H </a:t>
            </a:r>
            <a:r>
              <a:rPr lang="en-US" sz="2500" baseline="-25000" dirty="0">
                <a:solidFill>
                  <a:srgbClr val="FFFF00"/>
                </a:solidFill>
                <a:effectLst>
                  <a:outerShdw blurRad="38100" dist="38100" dir="2700000" algn="tl">
                    <a:srgbClr val="000000">
                      <a:alpha val="43137"/>
                    </a:srgbClr>
                  </a:outerShdw>
                </a:effectLst>
              </a:rPr>
              <a:t>2 moles of H</a:t>
            </a:r>
            <a:r>
              <a:rPr lang="en-US" sz="2500" baseline="-50000" dirty="0">
                <a:solidFill>
                  <a:srgbClr val="FFFF00"/>
                </a:solidFill>
                <a:effectLst>
                  <a:outerShdw blurRad="38100" dist="38100" dir="2700000" algn="tl">
                    <a:srgbClr val="000000">
                      <a:alpha val="43137"/>
                    </a:srgbClr>
                  </a:outerShdw>
                </a:effectLst>
              </a:rPr>
              <a:t>2</a:t>
            </a:r>
            <a:r>
              <a:rPr lang="en-US" sz="2500" baseline="-25000" dirty="0">
                <a:solidFill>
                  <a:srgbClr val="FFFF00"/>
                </a:solidFill>
                <a:effectLst>
                  <a:outerShdw blurRad="38100" dist="38100" dir="2700000" algn="tl">
                    <a:srgbClr val="000000">
                      <a:alpha val="43137"/>
                    </a:srgbClr>
                  </a:outerShdw>
                </a:effectLst>
              </a:rPr>
              <a:t> (g) </a:t>
            </a:r>
            <a:r>
              <a:rPr lang="en-US" sz="2500" dirty="0">
                <a:solidFill>
                  <a:srgbClr val="FFFF00"/>
                </a:solidFill>
                <a:effectLst>
                  <a:outerShdw blurRad="38100" dist="38100" dir="2700000" algn="tl">
                    <a:srgbClr val="000000">
                      <a:alpha val="43137"/>
                    </a:srgbClr>
                  </a:outerShdw>
                </a:effectLst>
              </a:rPr>
              <a:t>+ ∆H </a:t>
            </a:r>
            <a:r>
              <a:rPr lang="en-US" sz="2500" baseline="-25000" dirty="0">
                <a:solidFill>
                  <a:srgbClr val="FFFF00"/>
                </a:solidFill>
                <a:effectLst>
                  <a:outerShdw blurRad="38100" dist="38100" dir="2700000" algn="tl">
                    <a:srgbClr val="000000">
                      <a:alpha val="43137"/>
                    </a:srgbClr>
                  </a:outerShdw>
                </a:effectLst>
              </a:rPr>
              <a:t>1 mole of O</a:t>
            </a:r>
            <a:r>
              <a:rPr lang="en-US" sz="2500" baseline="-50000" dirty="0">
                <a:solidFill>
                  <a:srgbClr val="FFFF00"/>
                </a:solidFill>
                <a:effectLst>
                  <a:outerShdw blurRad="38100" dist="38100" dir="2700000" algn="tl">
                    <a:srgbClr val="000000">
                      <a:alpha val="43137"/>
                    </a:srgbClr>
                  </a:outerShdw>
                </a:effectLst>
              </a:rPr>
              <a:t>2</a:t>
            </a:r>
            <a:r>
              <a:rPr lang="en-US" sz="2500" baseline="-25000" dirty="0">
                <a:solidFill>
                  <a:srgbClr val="FFFF00"/>
                </a:solidFill>
                <a:effectLst>
                  <a:outerShdw blurRad="38100" dist="38100" dir="2700000" algn="tl">
                    <a:srgbClr val="000000">
                      <a:alpha val="43137"/>
                    </a:srgbClr>
                  </a:outerShdw>
                </a:effectLst>
              </a:rPr>
              <a:t> (g)</a:t>
            </a:r>
            <a:r>
              <a:rPr lang="en-US" sz="2500" dirty="0">
                <a:effectLst>
                  <a:outerShdw blurRad="38100" dist="38100" dir="2700000" algn="tl">
                    <a:srgbClr val="000000">
                      <a:alpha val="43137"/>
                    </a:srgbClr>
                  </a:outerShdw>
                </a:effectLst>
              </a:rPr>
              <a:t>]</a:t>
            </a:r>
            <a:r>
              <a:rPr lang="en-US" sz="2500" baseline="-25000" dirty="0">
                <a:effectLst>
                  <a:outerShdw blurRad="38100" dist="38100" dir="2700000" algn="tl">
                    <a:srgbClr val="000000">
                      <a:alpha val="43137"/>
                    </a:srgbClr>
                  </a:outerShdw>
                </a:effectLst>
              </a:rPr>
              <a:t>   </a:t>
            </a:r>
            <a:r>
              <a:rPr lang="en-US" sz="2500" dirty="0">
                <a:effectLst>
                  <a:outerShdw blurRad="38100" dist="38100" dir="2700000" algn="tl">
                    <a:srgbClr val="000000">
                      <a:alpha val="43137"/>
                    </a:srgbClr>
                  </a:outerShdw>
                </a:effectLst>
              </a:rPr>
              <a:t> </a:t>
            </a:r>
          </a:p>
          <a:p>
            <a:pPr>
              <a:spcBef>
                <a:spcPts val="1200"/>
              </a:spcBef>
              <a:buFont typeface="Wingdings" pitchFamily="2" charset="2"/>
              <a:buNone/>
              <a:defRPr/>
            </a:pPr>
            <a:r>
              <a:rPr lang="en-US" sz="2400" dirty="0">
                <a:effectLst>
                  <a:outerShdw blurRad="38100" dist="38100" dir="2700000" algn="tl">
                    <a:srgbClr val="000000">
                      <a:alpha val="43137"/>
                    </a:srgbClr>
                  </a:outerShdw>
                </a:effectLst>
              </a:rPr>
              <a:t>∆H </a:t>
            </a:r>
            <a:r>
              <a:rPr lang="en-US" sz="2400" baseline="-25000" dirty="0">
                <a:effectLst>
                  <a:outerShdw blurRad="38100" dist="38100" dir="2700000" algn="tl">
                    <a:srgbClr val="000000">
                      <a:alpha val="43137"/>
                    </a:srgbClr>
                  </a:outerShdw>
                </a:effectLst>
              </a:rPr>
              <a:t>rxn</a:t>
            </a:r>
            <a:r>
              <a:rPr lang="en-US" sz="2400" dirty="0">
                <a:effectLst>
                  <a:outerShdw blurRad="38100" dist="38100" dir="2700000" algn="tl">
                    <a:srgbClr val="000000">
                      <a:alpha val="43137"/>
                    </a:srgbClr>
                  </a:outerShdw>
                </a:effectLst>
              </a:rPr>
              <a:t>   =   </a:t>
            </a:r>
            <a:r>
              <a:rPr lang="en-US" sz="2400" dirty="0">
                <a:solidFill>
                  <a:srgbClr val="7030A0"/>
                </a:solidFill>
                <a:effectLst>
                  <a:outerShdw blurRad="38100" dist="38100" dir="2700000" algn="tl">
                    <a:srgbClr val="000000">
                      <a:alpha val="43137"/>
                    </a:srgbClr>
                  </a:outerShdw>
                </a:effectLst>
              </a:rPr>
              <a:t>2(-285.8 KJ/mol) </a:t>
            </a:r>
            <a:r>
              <a:rPr lang="en-US" sz="2400" dirty="0">
                <a:effectLst>
                  <a:outerShdw blurRad="38100" dist="38100" dir="2700000" algn="tl">
                    <a:srgbClr val="000000">
                      <a:alpha val="43137"/>
                    </a:srgbClr>
                  </a:outerShdw>
                </a:effectLst>
              </a:rPr>
              <a:t>- </a:t>
            </a:r>
            <a:r>
              <a:rPr lang="en-US" sz="2400" dirty="0">
                <a:solidFill>
                  <a:srgbClr val="FFFF00"/>
                </a:solidFill>
                <a:effectLst>
                  <a:outerShdw blurRad="38100" dist="38100" dir="2700000" algn="tl">
                    <a:srgbClr val="000000">
                      <a:alpha val="43137"/>
                    </a:srgbClr>
                  </a:outerShdw>
                </a:effectLst>
              </a:rPr>
              <a:t>0</a:t>
            </a:r>
          </a:p>
          <a:p>
            <a:pPr algn="ctr">
              <a:spcBef>
                <a:spcPts val="1200"/>
              </a:spcBef>
              <a:buFont typeface="Wingdings" pitchFamily="2" charset="2"/>
              <a:buNone/>
              <a:defRPr/>
            </a:pPr>
            <a:r>
              <a:rPr lang="en-US" sz="1200" dirty="0">
                <a:solidFill>
                  <a:srgbClr val="FF66CC"/>
                </a:solidFill>
                <a:effectLst>
                  <a:outerShdw blurRad="38100" dist="38100" dir="2700000" algn="tl">
                    <a:srgbClr val="000000">
                      <a:alpha val="43137"/>
                    </a:srgbClr>
                  </a:outerShdw>
                </a:effectLst>
              </a:rPr>
              <a:t>(Reference Table 1, chart G)</a:t>
            </a:r>
          </a:p>
          <a:p>
            <a:pPr algn="ctr">
              <a:spcBef>
                <a:spcPts val="1200"/>
              </a:spcBef>
              <a:buNone/>
              <a:defRPr/>
            </a:pPr>
            <a:r>
              <a:rPr lang="en-US" b="1" dirty="0">
                <a:solidFill>
                  <a:srgbClr val="FFC000"/>
                </a:solidFill>
                <a:effectLst>
                  <a:outerShdw blurRad="38100" dist="38100" dir="2700000" algn="tl">
                    <a:srgbClr val="000000">
                      <a:alpha val="43137"/>
                    </a:srgbClr>
                  </a:outerShdw>
                </a:effectLst>
              </a:rPr>
              <a:t>∆H </a:t>
            </a:r>
            <a:r>
              <a:rPr lang="en-US" b="1" baseline="-25000" dirty="0">
                <a:solidFill>
                  <a:srgbClr val="FFC000"/>
                </a:solidFill>
                <a:effectLst>
                  <a:outerShdw blurRad="38100" dist="38100" dir="2700000" algn="tl">
                    <a:srgbClr val="000000">
                      <a:alpha val="43137"/>
                    </a:srgbClr>
                  </a:outerShdw>
                </a:effectLst>
              </a:rPr>
              <a:t>rxn</a:t>
            </a:r>
            <a:r>
              <a:rPr lang="en-US" b="1" dirty="0">
                <a:solidFill>
                  <a:srgbClr val="FFC000"/>
                </a:solidFill>
                <a:effectLst>
                  <a:outerShdw blurRad="38100" dist="38100" dir="2700000" algn="tl">
                    <a:srgbClr val="000000">
                      <a:alpha val="43137"/>
                    </a:srgbClr>
                  </a:outerShdw>
                </a:effectLst>
              </a:rPr>
              <a:t> = </a:t>
            </a:r>
            <a:r>
              <a:rPr lang="en-US" sz="2400" b="1" dirty="0">
                <a:effectLst>
                  <a:outerShdw blurRad="38100" dist="38100" dir="2700000" algn="tl">
                    <a:srgbClr val="000000">
                      <a:alpha val="43137"/>
                    </a:srgbClr>
                  </a:outerShdw>
                </a:effectLst>
              </a:rPr>
              <a:t>-286 KJ/mol x 2 mol </a:t>
            </a:r>
            <a:r>
              <a:rPr lang="en-US" b="1" dirty="0">
                <a:solidFill>
                  <a:srgbClr val="FFC000"/>
                </a:solidFill>
                <a:effectLst>
                  <a:outerShdw blurRad="38100" dist="38100" dir="2700000" algn="tl">
                    <a:srgbClr val="000000">
                      <a:alpha val="43137"/>
                    </a:srgbClr>
                  </a:outerShdw>
                </a:effectLst>
              </a:rPr>
              <a:t>=  </a:t>
            </a:r>
            <a:r>
              <a:rPr lang="en-US" b="1" u="sng" dirty="0">
                <a:solidFill>
                  <a:srgbClr val="FFC000"/>
                </a:solidFill>
                <a:effectLst>
                  <a:outerShdw blurRad="38100" dist="38100" dir="2700000" algn="tl">
                    <a:srgbClr val="000000">
                      <a:alpha val="43137"/>
                    </a:srgbClr>
                  </a:outerShdw>
                </a:effectLst>
              </a:rPr>
              <a:t>-572 KJ</a:t>
            </a:r>
            <a:endParaRPr lang="en-US" b="1" dirty="0">
              <a:solidFill>
                <a:srgbClr val="FFC000"/>
              </a:solidFill>
              <a:effectLst>
                <a:outerShdw blurRad="38100" dist="38100" dir="2700000" algn="tl">
                  <a:srgbClr val="000000">
                    <a:alpha val="43137"/>
                  </a:srgbClr>
                </a:outerShdw>
              </a:effectLst>
            </a:endParaRPr>
          </a:p>
          <a:p>
            <a:pPr>
              <a:spcBef>
                <a:spcPts val="1200"/>
              </a:spcBef>
              <a:buFont typeface="Wingdings" pitchFamily="2" charset="2"/>
              <a:buNone/>
              <a:defRPr/>
            </a:pPr>
            <a:endParaRPr lang="en-US" sz="800" dirty="0">
              <a:effectLst>
                <a:outerShdw blurRad="38100" dist="38100" dir="2700000" algn="tl">
                  <a:srgbClr val="000000">
                    <a:alpha val="43137"/>
                  </a:srgbClr>
                </a:outerShdw>
              </a:effectLst>
            </a:endParaRPr>
          </a:p>
          <a:p>
            <a:pPr>
              <a:spcBef>
                <a:spcPts val="1200"/>
              </a:spcBef>
              <a:buFont typeface="Wingdings" pitchFamily="2" charset="2"/>
              <a:buNone/>
              <a:defRPr/>
            </a:pPr>
            <a:r>
              <a:rPr lang="en-US" sz="2800" dirty="0">
                <a:solidFill>
                  <a:srgbClr val="000000"/>
                </a:solidFill>
                <a:effectLst>
                  <a:outerShdw blurRad="38100" dist="38100" dir="2700000" algn="tl">
                    <a:srgbClr val="000000">
                      <a:alpha val="43137"/>
                    </a:srgbClr>
                  </a:outerShdw>
                </a:effectLst>
              </a:rPr>
              <a:t>This is an </a:t>
            </a:r>
            <a:r>
              <a:rPr lang="en-US" sz="2800" dirty="0">
                <a:solidFill>
                  <a:srgbClr val="0070C0"/>
                </a:solidFill>
                <a:effectLst>
                  <a:outerShdw blurRad="38100" dist="38100" dir="2700000" algn="tl">
                    <a:srgbClr val="000000">
                      <a:alpha val="43137"/>
                    </a:srgbClr>
                  </a:outerShdw>
                </a:effectLst>
              </a:rPr>
              <a:t>EXO</a:t>
            </a:r>
            <a:r>
              <a:rPr lang="en-US" sz="2800" dirty="0">
                <a:solidFill>
                  <a:srgbClr val="000000"/>
                </a:solidFill>
                <a:effectLst>
                  <a:outerShdw blurRad="38100" dist="38100" dir="2700000" algn="tl">
                    <a:srgbClr val="000000">
                      <a:alpha val="43137"/>
                    </a:srgbClr>
                  </a:outerShdw>
                </a:effectLst>
              </a:rPr>
              <a:t>thermic reaction:</a:t>
            </a:r>
          </a:p>
          <a:p>
            <a:pPr algn="ctr">
              <a:spcBef>
                <a:spcPts val="1200"/>
              </a:spcBef>
              <a:buFont typeface="Wingdings" pitchFamily="2" charset="2"/>
              <a:buNone/>
              <a:defRPr/>
            </a:pPr>
            <a:r>
              <a:rPr lang="en-US" sz="2800" dirty="0">
                <a:effectLst>
                  <a:outerShdw blurRad="38100" dist="38100" dir="2700000" algn="tl">
                    <a:srgbClr val="000000">
                      <a:alpha val="43137"/>
                    </a:srgbClr>
                  </a:outerShdw>
                </a:effectLst>
              </a:rPr>
              <a:t>2 H</a:t>
            </a:r>
            <a:r>
              <a:rPr lang="en-US" sz="2800" baseline="-25000" dirty="0">
                <a:effectLst>
                  <a:outerShdw blurRad="38100" dist="38100" dir="2700000" algn="tl">
                    <a:srgbClr val="000000">
                      <a:alpha val="43137"/>
                    </a:srgbClr>
                  </a:outerShdw>
                </a:effectLst>
              </a:rPr>
              <a:t>2 (g) </a:t>
            </a:r>
            <a:r>
              <a:rPr lang="en-US" sz="2800" dirty="0">
                <a:effectLst>
                  <a:outerShdw blurRad="38100" dist="38100" dir="2700000" algn="tl">
                    <a:srgbClr val="000000">
                      <a:alpha val="43137"/>
                    </a:srgbClr>
                  </a:outerShdw>
                </a:effectLst>
              </a:rPr>
              <a:t>+ O</a:t>
            </a:r>
            <a:r>
              <a:rPr lang="en-US" sz="2800" baseline="-25000" dirty="0">
                <a:effectLst>
                  <a:outerShdw blurRad="38100" dist="38100" dir="2700000" algn="tl">
                    <a:srgbClr val="000000">
                      <a:alpha val="43137"/>
                    </a:srgbClr>
                  </a:outerShdw>
                </a:effectLst>
              </a:rPr>
              <a:t>2 (g)  </a:t>
            </a:r>
            <a:r>
              <a:rPr lang="en-US" sz="2800" dirty="0">
                <a:effectLst>
                  <a:outerShdw blurRad="38100" dist="38100" dir="2700000" algn="tl">
                    <a:srgbClr val="000000">
                      <a:alpha val="43137"/>
                    </a:srgbClr>
                  </a:outerShdw>
                </a:effectLst>
              </a:rPr>
              <a:t>⇌  2 H</a:t>
            </a:r>
            <a:r>
              <a:rPr lang="en-US" sz="2800" baseline="-25000" dirty="0">
                <a:effectLst>
                  <a:outerShdw blurRad="38100" dist="38100" dir="2700000" algn="tl">
                    <a:srgbClr val="000000">
                      <a:alpha val="43137"/>
                    </a:srgbClr>
                  </a:outerShdw>
                </a:effectLst>
              </a:rPr>
              <a:t>2</a:t>
            </a:r>
            <a:r>
              <a:rPr lang="en-US" sz="2800" dirty="0">
                <a:effectLst>
                  <a:outerShdw blurRad="38100" dist="38100" dir="2700000" algn="tl">
                    <a:srgbClr val="000000">
                      <a:alpha val="43137"/>
                    </a:srgbClr>
                  </a:outerShdw>
                </a:effectLst>
              </a:rPr>
              <a:t>O</a:t>
            </a:r>
            <a:r>
              <a:rPr lang="en-US" sz="2800" baseline="-25000" dirty="0">
                <a:effectLst>
                  <a:outerShdw blurRad="38100" dist="38100" dir="2700000" algn="tl">
                    <a:srgbClr val="000000">
                      <a:alpha val="43137"/>
                    </a:srgbClr>
                  </a:outerShdw>
                </a:effectLst>
              </a:rPr>
              <a:t> (l)</a:t>
            </a:r>
            <a:r>
              <a:rPr lang="en-US" sz="2800" dirty="0">
                <a:effectLst>
                  <a:outerShdw blurRad="38100" dist="38100" dir="2700000" algn="tl">
                    <a:srgbClr val="000000">
                      <a:alpha val="43137"/>
                    </a:srgbClr>
                  </a:outerShdw>
                </a:effectLst>
              </a:rPr>
              <a:t>  +  2(286 KJ/mol)</a:t>
            </a:r>
          </a:p>
          <a:p>
            <a:pPr algn="ctr">
              <a:spcBef>
                <a:spcPts val="1800"/>
              </a:spcBef>
              <a:buFont typeface="Wingdings" pitchFamily="2" charset="2"/>
              <a:buNone/>
              <a:defRPr/>
            </a:pPr>
            <a:r>
              <a:rPr lang="en-US" sz="2800" dirty="0">
                <a:solidFill>
                  <a:srgbClr val="92D050"/>
                </a:solidFill>
                <a:effectLst>
                  <a:outerShdw blurRad="38100" dist="38100" dir="2700000" algn="tl">
                    <a:srgbClr val="000000">
                      <a:alpha val="43137"/>
                    </a:srgbClr>
                  </a:outerShdw>
                </a:effectLst>
              </a:rPr>
              <a:t>2 H</a:t>
            </a:r>
            <a:r>
              <a:rPr lang="en-US" sz="2800" baseline="-25000" dirty="0">
                <a:solidFill>
                  <a:srgbClr val="92D050"/>
                </a:solidFill>
                <a:effectLst>
                  <a:outerShdw blurRad="38100" dist="38100" dir="2700000" algn="tl">
                    <a:srgbClr val="000000">
                      <a:alpha val="43137"/>
                    </a:srgbClr>
                  </a:outerShdw>
                </a:effectLst>
              </a:rPr>
              <a:t>2 (g) </a:t>
            </a:r>
            <a:r>
              <a:rPr lang="en-US" sz="2800" dirty="0">
                <a:solidFill>
                  <a:srgbClr val="92D050"/>
                </a:solidFill>
                <a:effectLst>
                  <a:outerShdw blurRad="38100" dist="38100" dir="2700000" algn="tl">
                    <a:srgbClr val="000000">
                      <a:alpha val="43137"/>
                    </a:srgbClr>
                  </a:outerShdw>
                </a:effectLst>
              </a:rPr>
              <a:t>+ O</a:t>
            </a:r>
            <a:r>
              <a:rPr lang="en-US" sz="2800" baseline="-25000" dirty="0">
                <a:solidFill>
                  <a:srgbClr val="92D050"/>
                </a:solidFill>
                <a:effectLst>
                  <a:outerShdw blurRad="38100" dist="38100" dir="2700000" algn="tl">
                    <a:srgbClr val="000000">
                      <a:alpha val="43137"/>
                    </a:srgbClr>
                  </a:outerShdw>
                </a:effectLst>
              </a:rPr>
              <a:t>2 (g)  </a:t>
            </a:r>
            <a:r>
              <a:rPr lang="en-US" sz="2800" dirty="0">
                <a:solidFill>
                  <a:srgbClr val="92D050"/>
                </a:solidFill>
                <a:effectLst>
                  <a:outerShdw blurRad="38100" dist="38100" dir="2700000" algn="tl">
                    <a:srgbClr val="000000">
                      <a:alpha val="43137"/>
                    </a:srgbClr>
                  </a:outerShdw>
                </a:effectLst>
              </a:rPr>
              <a:t>⇌  2 H</a:t>
            </a:r>
            <a:r>
              <a:rPr lang="en-US" sz="2800" baseline="-25000" dirty="0">
                <a:solidFill>
                  <a:srgbClr val="92D050"/>
                </a:solidFill>
                <a:effectLst>
                  <a:outerShdw blurRad="38100" dist="38100" dir="2700000" algn="tl">
                    <a:srgbClr val="000000">
                      <a:alpha val="43137"/>
                    </a:srgbClr>
                  </a:outerShdw>
                </a:effectLst>
              </a:rPr>
              <a:t>2</a:t>
            </a:r>
            <a:r>
              <a:rPr lang="en-US" sz="2800" dirty="0">
                <a:solidFill>
                  <a:srgbClr val="92D050"/>
                </a:solidFill>
                <a:effectLst>
                  <a:outerShdw blurRad="38100" dist="38100" dir="2700000" algn="tl">
                    <a:srgbClr val="000000">
                      <a:alpha val="43137"/>
                    </a:srgbClr>
                  </a:outerShdw>
                </a:effectLst>
              </a:rPr>
              <a:t>O</a:t>
            </a:r>
            <a:r>
              <a:rPr lang="en-US" sz="2800" baseline="-25000" dirty="0">
                <a:solidFill>
                  <a:srgbClr val="92D050"/>
                </a:solidFill>
                <a:effectLst>
                  <a:outerShdw blurRad="38100" dist="38100" dir="2700000" algn="tl">
                    <a:srgbClr val="000000">
                      <a:alpha val="43137"/>
                    </a:srgbClr>
                  </a:outerShdw>
                </a:effectLst>
              </a:rPr>
              <a:t> (l)</a:t>
            </a:r>
            <a:r>
              <a:rPr lang="en-US" sz="2800" dirty="0">
                <a:solidFill>
                  <a:srgbClr val="92D050"/>
                </a:solidFill>
                <a:effectLst>
                  <a:outerShdw blurRad="38100" dist="38100" dir="2700000" algn="tl">
                    <a:srgbClr val="000000">
                      <a:alpha val="43137"/>
                    </a:srgbClr>
                  </a:outerShdw>
                </a:effectLst>
              </a:rPr>
              <a:t>  +  </a:t>
            </a:r>
            <a:r>
              <a:rPr lang="en-US" sz="2800" dirty="0">
                <a:solidFill>
                  <a:schemeClr val="bg1">
                    <a:lumMod val="50000"/>
                  </a:schemeClr>
                </a:solidFill>
                <a:effectLst>
                  <a:outerShdw blurRad="38100" dist="38100" dir="2700000" algn="tl">
                    <a:srgbClr val="000000">
                      <a:alpha val="43137"/>
                    </a:srgbClr>
                  </a:outerShdw>
                </a:effectLst>
              </a:rPr>
              <a:t>572 KJ</a:t>
            </a:r>
          </a:p>
        </p:txBody>
      </p:sp>
      <p:sp>
        <p:nvSpPr>
          <p:cNvPr id="12"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13" name="Rectangle 6"/>
          <p:cNvSpPr>
            <a:spLocks noGrp="1" noChangeArrowheads="1"/>
          </p:cNvSpPr>
          <p:nvPr>
            <p:ph type="sldNum" sz="quarter" idx="11"/>
          </p:nvPr>
        </p:nvSpPr>
        <p:spPr/>
        <p:txBody>
          <a:bodyPr/>
          <a:lstStyle/>
          <a:p>
            <a:pPr>
              <a:defRPr/>
            </a:pPr>
            <a:fld id="{FEF04FAE-9DBC-4F9B-8329-69506A45E748}" type="slidenum">
              <a:rPr lang="en-US" altLang="en-US"/>
              <a:pPr>
                <a:defRPr/>
              </a:pPr>
              <a:t>43</a:t>
            </a:fld>
            <a:endParaRPr lang="en-US" altLang="en-US" dirty="0"/>
          </a:p>
        </p:txBody>
      </p:sp>
      <p:pic>
        <p:nvPicPr>
          <p:cNvPr id="7" name="Picture 6">
            <a:extLst>
              <a:ext uri="{FF2B5EF4-FFF2-40B4-BE49-F238E27FC236}">
                <a16:creationId xmlns:a16="http://schemas.microsoft.com/office/drawing/2014/main" id="{5E8250AB-E9C4-4991-A6E6-5D134CAA4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Effect transition="in" filter="fade">
                                      <p:cBhvr>
                                        <p:cTn id="7" dur="500"/>
                                        <p:tgtEl>
                                          <p:spTgt spid="6963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3" end="3"/>
                                            </p:txEl>
                                          </p:spTgt>
                                        </p:tgtEl>
                                        <p:attrNameLst>
                                          <p:attrName>style.visibility</p:attrName>
                                        </p:attrNameLst>
                                      </p:cBhvr>
                                      <p:to>
                                        <p:strVal val="visible"/>
                                      </p:to>
                                    </p:set>
                                    <p:animEffect transition="in" filter="fade">
                                      <p:cBhvr>
                                        <p:cTn id="12" dur="500"/>
                                        <p:tgtEl>
                                          <p:spTgt spid="6963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35">
                                            <p:txEl>
                                              <p:pRg st="4" end="4"/>
                                            </p:txEl>
                                          </p:spTgt>
                                        </p:tgtEl>
                                        <p:attrNameLst>
                                          <p:attrName>style.visibility</p:attrName>
                                        </p:attrNameLst>
                                      </p:cBhvr>
                                      <p:to>
                                        <p:strVal val="visible"/>
                                      </p:to>
                                    </p:set>
                                    <p:animEffect transition="in" filter="fade">
                                      <p:cBhvr>
                                        <p:cTn id="17" dur="500"/>
                                        <p:tgtEl>
                                          <p:spTgt spid="696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635">
                                            <p:txEl>
                                              <p:pRg st="5" end="5"/>
                                            </p:txEl>
                                          </p:spTgt>
                                        </p:tgtEl>
                                        <p:attrNameLst>
                                          <p:attrName>style.visibility</p:attrName>
                                        </p:attrNameLst>
                                      </p:cBhvr>
                                      <p:to>
                                        <p:strVal val="visible"/>
                                      </p:to>
                                    </p:set>
                                    <p:animEffect transition="in" filter="fade">
                                      <p:cBhvr>
                                        <p:cTn id="22" dur="500"/>
                                        <p:tgtEl>
                                          <p:spTgt spid="6963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635">
                                            <p:txEl>
                                              <p:pRg st="7" end="7"/>
                                            </p:txEl>
                                          </p:spTgt>
                                        </p:tgtEl>
                                        <p:attrNameLst>
                                          <p:attrName>style.visibility</p:attrName>
                                        </p:attrNameLst>
                                      </p:cBhvr>
                                      <p:to>
                                        <p:strVal val="visible"/>
                                      </p:to>
                                    </p:set>
                                    <p:animEffect transition="in" filter="fade">
                                      <p:cBhvr>
                                        <p:cTn id="27" dur="500"/>
                                        <p:tgtEl>
                                          <p:spTgt spid="6963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635">
                                            <p:txEl>
                                              <p:pRg st="8" end="8"/>
                                            </p:txEl>
                                          </p:spTgt>
                                        </p:tgtEl>
                                        <p:attrNameLst>
                                          <p:attrName>style.visibility</p:attrName>
                                        </p:attrNameLst>
                                      </p:cBhvr>
                                      <p:to>
                                        <p:strVal val="visible"/>
                                      </p:to>
                                    </p:set>
                                    <p:animEffect transition="in" filter="fade">
                                      <p:cBhvr>
                                        <p:cTn id="32" dur="500"/>
                                        <p:tgtEl>
                                          <p:spTgt spid="6963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635">
                                            <p:txEl>
                                              <p:pRg st="9" end="9"/>
                                            </p:txEl>
                                          </p:spTgt>
                                        </p:tgtEl>
                                        <p:attrNameLst>
                                          <p:attrName>style.visibility</p:attrName>
                                        </p:attrNameLst>
                                      </p:cBhvr>
                                      <p:to>
                                        <p:strVal val="visible"/>
                                      </p:to>
                                    </p:set>
                                    <p:animEffect transition="in" filter="fade">
                                      <p:cBhvr>
                                        <p:cTn id="37" dur="500"/>
                                        <p:tgtEl>
                                          <p:spTgt spid="696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990600"/>
          </a:xfrm>
        </p:spPr>
        <p:txBody>
          <a:bodyPr/>
          <a:lstStyle/>
          <a:p>
            <a:pPr>
              <a:defRPr/>
            </a:pPr>
            <a:r>
              <a:rPr lang="en-US" altLang="en-US" dirty="0">
                <a:solidFill>
                  <a:srgbClr val="C00000"/>
                </a:solidFill>
              </a:rPr>
              <a:t>Heat of Reaction</a:t>
            </a:r>
            <a:endParaRPr lang="en-US" altLang="en-US" dirty="0">
              <a:solidFill>
                <a:schemeClr val="accent1">
                  <a:lumMod val="50000"/>
                </a:schemeClr>
              </a:solidFill>
            </a:endParaRPr>
          </a:p>
        </p:txBody>
      </p:sp>
      <p:sp>
        <p:nvSpPr>
          <p:cNvPr id="69635" name="Text Box 4"/>
          <p:cNvSpPr txBox="1">
            <a:spLocks noChangeArrowheads="1"/>
          </p:cNvSpPr>
          <p:nvPr/>
        </p:nvSpPr>
        <p:spPr bwMode="auto">
          <a:xfrm>
            <a:off x="76200" y="1174750"/>
            <a:ext cx="8915400" cy="380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7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3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1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1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9pPr>
          </a:lstStyle>
          <a:p>
            <a:pPr>
              <a:buFont typeface="Wingdings" pitchFamily="2" charset="2"/>
              <a:buNone/>
              <a:defRPr/>
            </a:pPr>
            <a:r>
              <a:rPr lang="en-US" sz="2800" dirty="0">
                <a:solidFill>
                  <a:srgbClr val="FF66CC"/>
                </a:solidFill>
                <a:effectLst>
                  <a:outerShdw blurRad="38100" dist="38100" dir="2700000" algn="tl">
                    <a:srgbClr val="000000">
                      <a:alpha val="43137"/>
                    </a:srgbClr>
                  </a:outerShdw>
                </a:effectLst>
              </a:rPr>
              <a:t>For the reaction:  </a:t>
            </a:r>
            <a:r>
              <a:rPr lang="en-US" sz="2800" dirty="0">
                <a:effectLst>
                  <a:outerShdw blurRad="38100" dist="38100" dir="2700000" algn="tl">
                    <a:srgbClr val="000000">
                      <a:alpha val="43137"/>
                    </a:srgbClr>
                  </a:outerShdw>
                </a:effectLst>
              </a:rPr>
              <a:t>2 MgO</a:t>
            </a:r>
            <a:r>
              <a:rPr lang="en-US" sz="2800" baseline="-25000" dirty="0">
                <a:effectLst>
                  <a:outerShdw blurRad="38100" dist="38100" dir="2700000" algn="tl">
                    <a:srgbClr val="000000">
                      <a:alpha val="43137"/>
                    </a:srgbClr>
                  </a:outerShdw>
                </a:effectLst>
              </a:rPr>
              <a:t> (s)   </a:t>
            </a:r>
            <a:r>
              <a:rPr lang="en-US" sz="2800" dirty="0">
                <a:effectLst>
                  <a:outerShdw blurRad="38100" dist="38100" dir="2700000" algn="tl">
                    <a:srgbClr val="000000">
                      <a:alpha val="43137"/>
                    </a:srgbClr>
                  </a:outerShdw>
                </a:effectLst>
              </a:rPr>
              <a:t>⇌   2 Mg</a:t>
            </a:r>
            <a:r>
              <a:rPr lang="en-US" sz="2800" baseline="-25000" dirty="0">
                <a:effectLst>
                  <a:outerShdw blurRad="38100" dist="38100" dir="2700000" algn="tl">
                    <a:srgbClr val="000000">
                      <a:alpha val="43137"/>
                    </a:srgbClr>
                  </a:outerShdw>
                </a:effectLst>
              </a:rPr>
              <a:t> (l)  </a:t>
            </a:r>
            <a:r>
              <a:rPr lang="en-US" sz="2800" dirty="0">
                <a:effectLst>
                  <a:outerShdw blurRad="38100" dist="38100" dir="2700000" algn="tl">
                    <a:srgbClr val="000000">
                      <a:alpha val="43137"/>
                    </a:srgbClr>
                  </a:outerShdw>
                </a:effectLst>
              </a:rPr>
              <a:t>+   O</a:t>
            </a:r>
            <a:r>
              <a:rPr lang="en-US" sz="2800" baseline="-25000" dirty="0">
                <a:effectLst>
                  <a:outerShdw blurRad="38100" dist="38100" dir="2700000" algn="tl">
                    <a:srgbClr val="000000">
                      <a:alpha val="43137"/>
                    </a:srgbClr>
                  </a:outerShdw>
                </a:effectLst>
              </a:rPr>
              <a:t>2 (g) </a:t>
            </a:r>
            <a:endParaRPr lang="en-US" sz="2800" dirty="0">
              <a:effectLst>
                <a:outerShdw blurRad="38100" dist="38100" dir="2700000" algn="tl">
                  <a:srgbClr val="000000">
                    <a:alpha val="43137"/>
                  </a:srgbClr>
                </a:outerShdw>
              </a:effectLst>
            </a:endParaRPr>
          </a:p>
          <a:p>
            <a:pPr algn="ctr">
              <a:spcBef>
                <a:spcPts val="1200"/>
              </a:spcBef>
              <a:buNone/>
              <a:defRPr/>
            </a:pPr>
            <a:r>
              <a:rPr lang="en-US" sz="2800" dirty="0">
                <a:solidFill>
                  <a:srgbClr val="92D050"/>
                </a:solidFill>
                <a:effectLst>
                  <a:outerShdw blurRad="38100" dist="38100" dir="2700000" algn="tl">
                    <a:srgbClr val="000000">
                      <a:alpha val="43137"/>
                    </a:srgbClr>
                  </a:outerShdw>
                </a:effectLst>
              </a:rPr>
              <a:t>∆H </a:t>
            </a:r>
            <a:r>
              <a:rPr lang="en-US" sz="2800" baseline="-25000" dirty="0">
                <a:solidFill>
                  <a:srgbClr val="92D050"/>
                </a:solidFill>
                <a:effectLst>
                  <a:outerShdw blurRad="38100" dist="38100" dir="2700000" algn="tl">
                    <a:srgbClr val="000000">
                      <a:alpha val="43137"/>
                    </a:srgbClr>
                  </a:outerShdw>
                </a:effectLst>
              </a:rPr>
              <a:t>rxn</a:t>
            </a:r>
            <a:r>
              <a:rPr lang="en-US" sz="2800" dirty="0">
                <a:solidFill>
                  <a:srgbClr val="92D050"/>
                </a:solidFill>
                <a:effectLst>
                  <a:outerShdw blurRad="38100" dist="38100" dir="2700000" algn="tl">
                    <a:srgbClr val="000000">
                      <a:alpha val="43137"/>
                    </a:srgbClr>
                  </a:outerShdw>
                </a:effectLst>
              </a:rPr>
              <a:t>   =   </a:t>
            </a:r>
            <a:r>
              <a:rPr lang="en-US" sz="2800" dirty="0">
                <a:solidFill>
                  <a:srgbClr val="7030A0"/>
                </a:solidFill>
                <a:effectLst>
                  <a:outerShdw blurRad="38100" dist="38100" dir="2700000" algn="tl">
                    <a:srgbClr val="000000">
                      <a:alpha val="43137"/>
                    </a:srgbClr>
                  </a:outerShdw>
                </a:effectLst>
              </a:rPr>
              <a:t>∆H</a:t>
            </a:r>
            <a:r>
              <a:rPr lang="en-US" sz="2800" baseline="-25000" dirty="0">
                <a:solidFill>
                  <a:srgbClr val="7030A0"/>
                </a:solidFill>
                <a:effectLst>
                  <a:outerShdw blurRad="38100" dist="38100" dir="2700000" algn="tl">
                    <a:srgbClr val="000000">
                      <a:alpha val="43137"/>
                    </a:srgbClr>
                  </a:outerShdw>
                </a:effectLst>
              </a:rPr>
              <a:t>f</a:t>
            </a:r>
            <a:r>
              <a:rPr lang="en-US" sz="2800" dirty="0">
                <a:solidFill>
                  <a:srgbClr val="7030A0"/>
                </a:solidFill>
                <a:effectLst>
                  <a:outerShdw blurRad="38100" dist="38100" dir="2700000" algn="tl">
                    <a:srgbClr val="000000">
                      <a:alpha val="43137"/>
                    </a:srgbClr>
                  </a:outerShdw>
                </a:effectLst>
              </a:rPr>
              <a:t> </a:t>
            </a:r>
            <a:r>
              <a:rPr lang="en-US" sz="2800" baseline="-25000" dirty="0">
                <a:solidFill>
                  <a:srgbClr val="7030A0"/>
                </a:solidFill>
                <a:effectLst>
                  <a:outerShdw blurRad="38100" dist="38100" dir="2700000" algn="tl">
                    <a:srgbClr val="000000">
                      <a:alpha val="43137"/>
                    </a:srgbClr>
                  </a:outerShdw>
                </a:effectLst>
              </a:rPr>
              <a:t>products</a:t>
            </a:r>
            <a:r>
              <a:rPr lang="en-US" sz="2800" dirty="0">
                <a:solidFill>
                  <a:srgbClr val="92D050"/>
                </a:solidFill>
                <a:effectLst>
                  <a:outerShdw blurRad="38100" dist="38100" dir="2700000" algn="tl">
                    <a:srgbClr val="000000">
                      <a:alpha val="43137"/>
                    </a:srgbClr>
                  </a:outerShdw>
                </a:effectLst>
              </a:rPr>
              <a:t>   -    </a:t>
            </a:r>
            <a:r>
              <a:rPr lang="en-US" sz="2800" dirty="0">
                <a:solidFill>
                  <a:srgbClr val="FFFF00"/>
                </a:solidFill>
                <a:effectLst>
                  <a:outerShdw blurRad="38100" dist="38100" dir="2700000" algn="tl">
                    <a:srgbClr val="000000">
                      <a:alpha val="43137"/>
                    </a:srgbClr>
                  </a:outerShdw>
                </a:effectLst>
              </a:rPr>
              <a:t>∆H</a:t>
            </a:r>
            <a:r>
              <a:rPr lang="en-US" sz="2800" baseline="-25000" dirty="0">
                <a:solidFill>
                  <a:srgbClr val="FFFF00"/>
                </a:solidFill>
                <a:effectLst>
                  <a:outerShdw blurRad="38100" dist="38100" dir="2700000" algn="tl">
                    <a:srgbClr val="000000">
                      <a:alpha val="43137"/>
                    </a:srgbClr>
                  </a:outerShdw>
                </a:effectLst>
              </a:rPr>
              <a:t>f</a:t>
            </a:r>
            <a:r>
              <a:rPr lang="en-US" sz="2800" dirty="0">
                <a:solidFill>
                  <a:srgbClr val="FFFF00"/>
                </a:solidFill>
                <a:effectLst>
                  <a:outerShdw blurRad="38100" dist="38100" dir="2700000" algn="tl">
                    <a:srgbClr val="000000">
                      <a:alpha val="43137"/>
                    </a:srgbClr>
                  </a:outerShdw>
                </a:effectLst>
              </a:rPr>
              <a:t> </a:t>
            </a:r>
            <a:r>
              <a:rPr lang="en-US" sz="2800" baseline="-25000" dirty="0">
                <a:solidFill>
                  <a:srgbClr val="FFFF00"/>
                </a:solidFill>
                <a:effectLst>
                  <a:outerShdw blurRad="38100" dist="38100" dir="2700000" algn="tl">
                    <a:srgbClr val="000000">
                      <a:alpha val="43137"/>
                    </a:srgbClr>
                  </a:outerShdw>
                </a:effectLst>
              </a:rPr>
              <a:t>reactants</a:t>
            </a:r>
            <a:endParaRPr lang="en-US" sz="2800" dirty="0">
              <a:solidFill>
                <a:srgbClr val="FFFF00"/>
              </a:solidFill>
              <a:effectLst>
                <a:outerShdw blurRad="38100" dist="38100" dir="2700000" algn="tl">
                  <a:srgbClr val="000000">
                    <a:alpha val="43137"/>
                  </a:srgbClr>
                </a:outerShdw>
              </a:effectLst>
            </a:endParaRPr>
          </a:p>
          <a:p>
            <a:pPr algn="ctr">
              <a:spcBef>
                <a:spcPts val="1200"/>
              </a:spcBef>
              <a:buFont typeface="Wingdings" pitchFamily="2" charset="2"/>
              <a:buNone/>
              <a:defRPr/>
            </a:pPr>
            <a:r>
              <a:rPr lang="en-US" sz="2500" dirty="0">
                <a:solidFill>
                  <a:srgbClr val="92D050"/>
                </a:solidFill>
                <a:effectLst>
                  <a:outerShdw blurRad="38100" dist="38100" dir="2700000" algn="tl">
                    <a:srgbClr val="000000">
                      <a:alpha val="43137"/>
                    </a:srgbClr>
                  </a:outerShdw>
                </a:effectLst>
              </a:rPr>
              <a:t>∆H</a:t>
            </a:r>
            <a:r>
              <a:rPr lang="en-US" sz="2500" baseline="-25000" dirty="0">
                <a:solidFill>
                  <a:srgbClr val="92D050"/>
                </a:solidFill>
                <a:effectLst>
                  <a:outerShdw blurRad="38100" dist="38100" dir="2700000" algn="tl">
                    <a:srgbClr val="000000">
                      <a:alpha val="43137"/>
                    </a:srgbClr>
                  </a:outerShdw>
                </a:effectLst>
              </a:rPr>
              <a:t>rxn </a:t>
            </a:r>
            <a:r>
              <a:rPr lang="en-US" sz="2500" dirty="0">
                <a:effectLst>
                  <a:outerShdw blurRad="38100" dist="38100" dir="2700000" algn="tl">
                    <a:srgbClr val="000000">
                      <a:alpha val="43137"/>
                    </a:srgbClr>
                  </a:outerShdw>
                </a:effectLst>
              </a:rPr>
              <a:t>= [</a:t>
            </a:r>
            <a:r>
              <a:rPr lang="en-US" sz="2500" dirty="0">
                <a:solidFill>
                  <a:srgbClr val="7030A0"/>
                </a:solidFill>
                <a:effectLst>
                  <a:outerShdw blurRad="38100" dist="38100" dir="2700000" algn="tl">
                    <a:srgbClr val="000000">
                      <a:alpha val="43137"/>
                    </a:srgbClr>
                  </a:outerShdw>
                </a:effectLst>
              </a:rPr>
              <a:t>∆H </a:t>
            </a:r>
            <a:r>
              <a:rPr lang="en-US" sz="2500" baseline="-25000" dirty="0">
                <a:solidFill>
                  <a:srgbClr val="7030A0"/>
                </a:solidFill>
                <a:effectLst>
                  <a:outerShdw blurRad="38100" dist="38100" dir="2700000" algn="tl">
                    <a:srgbClr val="000000">
                      <a:alpha val="43137"/>
                    </a:srgbClr>
                  </a:outerShdw>
                </a:effectLst>
              </a:rPr>
              <a:t>2 moles of Mg (l) </a:t>
            </a:r>
            <a:r>
              <a:rPr lang="en-US" sz="2500" dirty="0">
                <a:solidFill>
                  <a:srgbClr val="7030A0"/>
                </a:solidFill>
                <a:effectLst>
                  <a:outerShdw blurRad="38100" dist="38100" dir="2700000" algn="tl">
                    <a:srgbClr val="000000">
                      <a:alpha val="43137"/>
                    </a:srgbClr>
                  </a:outerShdw>
                </a:effectLst>
              </a:rPr>
              <a:t>+ ∆H </a:t>
            </a:r>
            <a:r>
              <a:rPr lang="en-US" sz="2500" baseline="-25000" dirty="0">
                <a:solidFill>
                  <a:srgbClr val="7030A0"/>
                </a:solidFill>
                <a:effectLst>
                  <a:outerShdw blurRad="38100" dist="38100" dir="2700000" algn="tl">
                    <a:srgbClr val="000000">
                      <a:alpha val="43137"/>
                    </a:srgbClr>
                  </a:outerShdw>
                </a:effectLst>
              </a:rPr>
              <a:t>1 mole of O</a:t>
            </a:r>
            <a:r>
              <a:rPr lang="en-US" sz="2500" baseline="-50000" dirty="0">
                <a:solidFill>
                  <a:srgbClr val="7030A0"/>
                </a:solidFill>
                <a:effectLst>
                  <a:outerShdw blurRad="38100" dist="38100" dir="2700000" algn="tl">
                    <a:srgbClr val="000000">
                      <a:alpha val="43137"/>
                    </a:srgbClr>
                  </a:outerShdw>
                </a:effectLst>
              </a:rPr>
              <a:t>2</a:t>
            </a:r>
            <a:r>
              <a:rPr lang="en-US" sz="2500" baseline="-25000" dirty="0">
                <a:solidFill>
                  <a:srgbClr val="7030A0"/>
                </a:solidFill>
                <a:effectLst>
                  <a:outerShdw blurRad="38100" dist="38100" dir="2700000" algn="tl">
                    <a:srgbClr val="000000">
                      <a:alpha val="43137"/>
                    </a:srgbClr>
                  </a:outerShdw>
                </a:effectLst>
              </a:rPr>
              <a:t> (g)</a:t>
            </a:r>
            <a:r>
              <a:rPr lang="en-US" sz="2500" dirty="0">
                <a:effectLst>
                  <a:outerShdw blurRad="38100" dist="38100" dir="2700000" algn="tl">
                    <a:srgbClr val="000000">
                      <a:alpha val="43137"/>
                    </a:srgbClr>
                  </a:outerShdw>
                </a:effectLst>
              </a:rPr>
              <a:t>] - [</a:t>
            </a:r>
            <a:r>
              <a:rPr lang="en-US" sz="2500" dirty="0">
                <a:solidFill>
                  <a:srgbClr val="FFFF00"/>
                </a:solidFill>
                <a:effectLst>
                  <a:outerShdw blurRad="38100" dist="38100" dir="2700000" algn="tl">
                    <a:srgbClr val="000000">
                      <a:alpha val="43137"/>
                    </a:srgbClr>
                  </a:outerShdw>
                </a:effectLst>
              </a:rPr>
              <a:t>∆H </a:t>
            </a:r>
            <a:r>
              <a:rPr lang="en-US" sz="2500" baseline="-25000" dirty="0">
                <a:solidFill>
                  <a:srgbClr val="FFFF00"/>
                </a:solidFill>
                <a:effectLst>
                  <a:outerShdw blurRad="38100" dist="38100" dir="2700000" algn="tl">
                    <a:srgbClr val="000000">
                      <a:alpha val="43137"/>
                    </a:srgbClr>
                  </a:outerShdw>
                </a:effectLst>
              </a:rPr>
              <a:t>2 moles MgO(s)</a:t>
            </a:r>
            <a:r>
              <a:rPr lang="en-US" sz="2500" dirty="0">
                <a:effectLst>
                  <a:outerShdw blurRad="38100" dist="38100" dir="2700000" algn="tl">
                    <a:srgbClr val="000000">
                      <a:alpha val="43137"/>
                    </a:srgbClr>
                  </a:outerShdw>
                </a:effectLst>
              </a:rPr>
              <a:t>]</a:t>
            </a:r>
            <a:r>
              <a:rPr lang="en-US" sz="2500" baseline="-25000" dirty="0">
                <a:effectLst>
                  <a:outerShdw blurRad="38100" dist="38100" dir="2700000" algn="tl">
                    <a:srgbClr val="000000">
                      <a:alpha val="43137"/>
                    </a:srgbClr>
                  </a:outerShdw>
                </a:effectLst>
              </a:rPr>
              <a:t>   </a:t>
            </a:r>
            <a:r>
              <a:rPr lang="en-US" sz="2500" dirty="0">
                <a:effectLst>
                  <a:outerShdw blurRad="38100" dist="38100" dir="2700000" algn="tl">
                    <a:srgbClr val="000000">
                      <a:alpha val="43137"/>
                    </a:srgbClr>
                  </a:outerShdw>
                </a:effectLst>
              </a:rPr>
              <a:t> </a:t>
            </a:r>
          </a:p>
          <a:p>
            <a:pPr algn="ctr">
              <a:spcBef>
                <a:spcPts val="1200"/>
              </a:spcBef>
              <a:buNone/>
              <a:defRPr/>
            </a:pPr>
            <a:endParaRPr lang="en-US" sz="800" dirty="0">
              <a:effectLst>
                <a:outerShdw blurRad="38100" dist="38100" dir="2700000" algn="tl">
                  <a:srgbClr val="000000">
                    <a:alpha val="43137"/>
                  </a:srgbClr>
                </a:outerShdw>
              </a:effectLst>
            </a:endParaRPr>
          </a:p>
          <a:p>
            <a:pPr algn="ctr">
              <a:spcBef>
                <a:spcPts val="1200"/>
              </a:spcBef>
              <a:buNone/>
              <a:defRPr/>
            </a:pPr>
            <a:r>
              <a:rPr lang="en-US" sz="2800" dirty="0">
                <a:effectLst>
                  <a:outerShdw blurRad="38100" dist="38100" dir="2700000" algn="tl">
                    <a:srgbClr val="000000">
                      <a:alpha val="43137"/>
                    </a:srgbClr>
                  </a:outerShdw>
                </a:effectLst>
              </a:rPr>
              <a:t>∆H</a:t>
            </a:r>
            <a:r>
              <a:rPr lang="en-US" sz="2800" baseline="-25000" dirty="0">
                <a:effectLst>
                  <a:outerShdw blurRad="38100" dist="38100" dir="2700000" algn="tl">
                    <a:srgbClr val="000000">
                      <a:alpha val="43137"/>
                    </a:srgbClr>
                  </a:outerShdw>
                </a:effectLst>
              </a:rPr>
              <a:t>f</a:t>
            </a:r>
            <a:r>
              <a:rPr lang="en-US" sz="2800" dirty="0">
                <a:effectLst>
                  <a:outerShdw blurRad="38100" dist="38100" dir="2700000" algn="tl">
                    <a:srgbClr val="000000">
                      <a:alpha val="43137"/>
                    </a:srgbClr>
                  </a:outerShdw>
                </a:effectLst>
              </a:rPr>
              <a:t> </a:t>
            </a:r>
            <a:r>
              <a:rPr lang="en-US" sz="2800" baseline="-25000" dirty="0">
                <a:solidFill>
                  <a:srgbClr val="7030A0"/>
                </a:solidFill>
                <a:effectLst>
                  <a:outerShdw blurRad="38100" dist="38100" dir="2700000" algn="tl">
                    <a:srgbClr val="000000">
                      <a:alpha val="43137"/>
                    </a:srgbClr>
                  </a:outerShdw>
                </a:effectLst>
              </a:rPr>
              <a:t>MgO (s)</a:t>
            </a:r>
            <a:r>
              <a:rPr lang="en-US" sz="2800" dirty="0">
                <a:effectLst>
                  <a:outerShdw blurRad="38100" dist="38100" dir="2700000" algn="tl">
                    <a:srgbClr val="000000">
                      <a:alpha val="43137"/>
                    </a:srgbClr>
                  </a:outerShdw>
                </a:effectLst>
              </a:rPr>
              <a:t>   =   -143.8</a:t>
            </a:r>
            <a:r>
              <a:rPr lang="en-US" sz="2800" u="sng" dirty="0">
                <a:effectLst>
                  <a:outerShdw blurRad="38100" dist="38100" dir="2700000" algn="tl">
                    <a:srgbClr val="000000">
                      <a:alpha val="43137"/>
                    </a:srgbClr>
                  </a:outerShdw>
                </a:effectLst>
              </a:rPr>
              <a:t> kcal/mol</a:t>
            </a:r>
            <a:r>
              <a:rPr lang="en-US" sz="2800" dirty="0">
                <a:effectLst>
                  <a:outerShdw blurRad="38100" dist="38100" dir="2700000" algn="tl">
                    <a:srgbClr val="000000">
                      <a:alpha val="43137"/>
                    </a:srgbClr>
                  </a:outerShdw>
                </a:effectLst>
              </a:rPr>
              <a:t> at 25 C, 1 atm</a:t>
            </a:r>
          </a:p>
          <a:p>
            <a:pPr algn="ctr">
              <a:spcBef>
                <a:spcPts val="1200"/>
              </a:spcBef>
              <a:buFont typeface="Wingdings" pitchFamily="2" charset="2"/>
              <a:buNone/>
              <a:defRPr/>
            </a:pPr>
            <a:r>
              <a:rPr lang="en-US" sz="1800" dirty="0">
                <a:solidFill>
                  <a:srgbClr val="C00000"/>
                </a:solidFill>
              </a:rPr>
              <a:t>(Reference Table 1, chart G)</a:t>
            </a:r>
          </a:p>
          <a:p>
            <a:pPr>
              <a:spcBef>
                <a:spcPts val="1200"/>
              </a:spcBef>
              <a:buFont typeface="Wingdings" pitchFamily="2" charset="2"/>
              <a:buNone/>
              <a:defRPr/>
            </a:pPr>
            <a:endParaRPr lang="en-US" sz="800" dirty="0">
              <a:effectLst>
                <a:outerShdw blurRad="38100" dist="38100" dir="2700000" algn="tl">
                  <a:srgbClr val="000000">
                    <a:alpha val="43137"/>
                  </a:srgbClr>
                </a:outerShdw>
              </a:effectLst>
            </a:endParaRPr>
          </a:p>
          <a:p>
            <a:pPr>
              <a:spcBef>
                <a:spcPts val="1200"/>
              </a:spcBef>
              <a:buFont typeface="Wingdings" pitchFamily="2" charset="2"/>
              <a:buNone/>
              <a:defRPr/>
            </a:pPr>
            <a:r>
              <a:rPr lang="en-US" sz="2800" dirty="0">
                <a:solidFill>
                  <a:srgbClr val="000000"/>
                </a:solidFill>
                <a:effectLst>
                  <a:outerShdw blurRad="38100" dist="38100" dir="2700000" algn="tl">
                    <a:srgbClr val="000000">
                      <a:alpha val="43137"/>
                    </a:srgbClr>
                  </a:outerShdw>
                </a:effectLst>
              </a:rPr>
              <a:t>Is this endo/exothermic? Write equation:</a:t>
            </a:r>
          </a:p>
        </p:txBody>
      </p:sp>
      <p:sp>
        <p:nvSpPr>
          <p:cNvPr id="12"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13" name="Rectangle 6"/>
          <p:cNvSpPr>
            <a:spLocks noGrp="1" noChangeArrowheads="1"/>
          </p:cNvSpPr>
          <p:nvPr>
            <p:ph type="sldNum" sz="quarter" idx="11"/>
          </p:nvPr>
        </p:nvSpPr>
        <p:spPr/>
        <p:txBody>
          <a:bodyPr/>
          <a:lstStyle/>
          <a:p>
            <a:pPr>
              <a:defRPr/>
            </a:pPr>
            <a:fld id="{A95E36B2-5721-48A4-BF11-FE4920CAFFEB}" type="slidenum">
              <a:rPr lang="en-US" altLang="en-US"/>
              <a:pPr>
                <a:defRPr/>
              </a:pPr>
              <a:t>44</a:t>
            </a:fld>
            <a:endParaRPr lang="en-US" altLang="en-US" dirty="0"/>
          </a:p>
        </p:txBody>
      </p:sp>
      <p:sp>
        <p:nvSpPr>
          <p:cNvPr id="7" name="TextBox 41">
            <a:extLst>
              <a:ext uri="{FF2B5EF4-FFF2-40B4-BE49-F238E27FC236}">
                <a16:creationId xmlns:a16="http://schemas.microsoft.com/office/drawing/2014/main" id="{95413771-79B6-4F7A-8659-624C430C47F7}"/>
              </a:ext>
            </a:extLst>
          </p:cNvPr>
          <p:cNvSpPr txBox="1">
            <a:spLocks noChangeArrowheads="1"/>
          </p:cNvSpPr>
          <p:nvPr/>
        </p:nvSpPr>
        <p:spPr bwMode="auto">
          <a:xfrm>
            <a:off x="3437082" y="6368534"/>
            <a:ext cx="5105400" cy="369332"/>
          </a:xfrm>
          <a:prstGeom prst="rect">
            <a:avLst/>
          </a:prstGeom>
          <a:solidFill>
            <a:srgbClr val="FFC000"/>
          </a:solidFill>
          <a:ln>
            <a:noFill/>
          </a:ln>
        </p:spPr>
        <p:txBody>
          <a:bodyPr wrap="square">
            <a:spAutoFit/>
          </a:bodyPr>
          <a:lstStyle/>
          <a:p>
            <a:pPr algn="ctr" eaLnBrk="1" hangingPunct="1"/>
            <a:r>
              <a:rPr lang="en-US" altLang="en-US" dirty="0">
                <a:effectLst>
                  <a:outerShdw blurRad="38100" dist="38100" dir="2700000" algn="tl">
                    <a:srgbClr val="000000">
                      <a:alpha val="43137"/>
                    </a:srgbClr>
                  </a:outerShdw>
                </a:effectLst>
              </a:rPr>
              <a:t>Elements that exist in nature do not need </a:t>
            </a:r>
            <a:r>
              <a:rPr lang="en-US" dirty="0">
                <a:solidFill>
                  <a:srgbClr val="7030A0"/>
                </a:solidFill>
                <a:effectLst>
                  <a:outerShdw blurRad="38100" dist="38100" dir="2700000" algn="tl">
                    <a:srgbClr val="000000">
                      <a:alpha val="43137"/>
                    </a:srgbClr>
                  </a:outerShdw>
                </a:effectLst>
              </a:rPr>
              <a:t>∆H</a:t>
            </a:r>
            <a:endParaRPr lang="en-US" altLang="en-US"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C90A857F-5748-4ED5-B28A-3313D689B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7"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2" end="2"/>
                                            </p:txEl>
                                          </p:spTgt>
                                        </p:tgtEl>
                                        <p:attrNameLst>
                                          <p:attrName>style.visibility</p:attrName>
                                        </p:attrNameLst>
                                      </p:cBhvr>
                                      <p:to>
                                        <p:strVal val="visible"/>
                                      </p:to>
                                    </p:set>
                                    <p:animEffect transition="in" filter="fade">
                                      <p:cBhvr>
                                        <p:cTn id="12" dur="500"/>
                                        <p:tgtEl>
                                          <p:spTgt spid="696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35">
                                            <p:txEl>
                                              <p:pRg st="4" end="4"/>
                                            </p:txEl>
                                          </p:spTgt>
                                        </p:tgtEl>
                                        <p:attrNameLst>
                                          <p:attrName>style.visibility</p:attrName>
                                        </p:attrNameLst>
                                      </p:cBhvr>
                                      <p:to>
                                        <p:strVal val="visible"/>
                                      </p:to>
                                    </p:set>
                                    <p:animEffect transition="in" filter="fade">
                                      <p:cBhvr>
                                        <p:cTn id="17" dur="500"/>
                                        <p:tgtEl>
                                          <p:spTgt spid="696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635">
                                            <p:txEl>
                                              <p:pRg st="5" end="5"/>
                                            </p:txEl>
                                          </p:spTgt>
                                        </p:tgtEl>
                                        <p:attrNameLst>
                                          <p:attrName>style.visibility</p:attrName>
                                        </p:attrNameLst>
                                      </p:cBhvr>
                                      <p:to>
                                        <p:strVal val="visible"/>
                                      </p:to>
                                    </p:set>
                                    <p:animEffect transition="in" filter="fade">
                                      <p:cBhvr>
                                        <p:cTn id="22" dur="500"/>
                                        <p:tgtEl>
                                          <p:spTgt spid="6963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635">
                                            <p:txEl>
                                              <p:pRg st="7" end="7"/>
                                            </p:txEl>
                                          </p:spTgt>
                                        </p:tgtEl>
                                        <p:attrNameLst>
                                          <p:attrName>style.visibility</p:attrName>
                                        </p:attrNameLst>
                                      </p:cBhvr>
                                      <p:to>
                                        <p:strVal val="visible"/>
                                      </p:to>
                                    </p:set>
                                    <p:animEffect transition="in" filter="fade">
                                      <p:cBhvr>
                                        <p:cTn id="27" dur="500"/>
                                        <p:tgtEl>
                                          <p:spTgt spid="696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990600"/>
          </a:xfrm>
        </p:spPr>
        <p:txBody>
          <a:bodyPr/>
          <a:lstStyle/>
          <a:p>
            <a:pPr>
              <a:defRPr/>
            </a:pPr>
            <a:r>
              <a:rPr lang="en-US" altLang="en-US" dirty="0">
                <a:solidFill>
                  <a:srgbClr val="C00000"/>
                </a:solidFill>
              </a:rPr>
              <a:t>Heat of Reaction</a:t>
            </a:r>
            <a:endParaRPr lang="en-US" altLang="en-US" dirty="0">
              <a:solidFill>
                <a:schemeClr val="accent1">
                  <a:lumMod val="50000"/>
                </a:schemeClr>
              </a:solidFill>
            </a:endParaRPr>
          </a:p>
        </p:txBody>
      </p:sp>
      <p:sp>
        <p:nvSpPr>
          <p:cNvPr id="69635" name="Text Box 4"/>
          <p:cNvSpPr txBox="1">
            <a:spLocks noChangeArrowheads="1"/>
          </p:cNvSpPr>
          <p:nvPr/>
        </p:nvSpPr>
        <p:spPr bwMode="auto">
          <a:xfrm>
            <a:off x="76200" y="956088"/>
            <a:ext cx="8915400" cy="521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7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3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1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1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9pPr>
          </a:lstStyle>
          <a:p>
            <a:pPr>
              <a:buFont typeface="Wingdings" pitchFamily="2" charset="2"/>
              <a:buNone/>
              <a:defRPr/>
            </a:pPr>
            <a:r>
              <a:rPr lang="en-US" sz="2800" dirty="0">
                <a:solidFill>
                  <a:srgbClr val="FF66CC"/>
                </a:solidFill>
                <a:effectLst>
                  <a:outerShdw blurRad="38100" dist="38100" dir="2700000" algn="tl">
                    <a:srgbClr val="000000">
                      <a:alpha val="43137"/>
                    </a:srgbClr>
                  </a:outerShdw>
                </a:effectLst>
              </a:rPr>
              <a:t>For the reaction:  </a:t>
            </a:r>
            <a:r>
              <a:rPr lang="en-US" sz="2800" dirty="0">
                <a:effectLst>
                  <a:outerShdw blurRad="38100" dist="38100" dir="2700000" algn="tl">
                    <a:srgbClr val="000000">
                      <a:alpha val="43137"/>
                    </a:srgbClr>
                  </a:outerShdw>
                </a:effectLst>
              </a:rPr>
              <a:t>2 MgO</a:t>
            </a:r>
            <a:r>
              <a:rPr lang="en-US" sz="2800" baseline="-25000" dirty="0">
                <a:effectLst>
                  <a:outerShdw blurRad="38100" dist="38100" dir="2700000" algn="tl">
                    <a:srgbClr val="000000">
                      <a:alpha val="43137"/>
                    </a:srgbClr>
                  </a:outerShdw>
                </a:effectLst>
              </a:rPr>
              <a:t> (s)   </a:t>
            </a:r>
            <a:r>
              <a:rPr lang="en-US" sz="2800" dirty="0">
                <a:effectLst>
                  <a:outerShdw blurRad="38100" dist="38100" dir="2700000" algn="tl">
                    <a:srgbClr val="000000">
                      <a:alpha val="43137"/>
                    </a:srgbClr>
                  </a:outerShdw>
                </a:effectLst>
              </a:rPr>
              <a:t>⇌   2 Mg</a:t>
            </a:r>
            <a:r>
              <a:rPr lang="en-US" sz="2800" baseline="-25000" dirty="0">
                <a:effectLst>
                  <a:outerShdw blurRad="38100" dist="38100" dir="2700000" algn="tl">
                    <a:srgbClr val="000000">
                      <a:alpha val="43137"/>
                    </a:srgbClr>
                  </a:outerShdw>
                </a:effectLst>
              </a:rPr>
              <a:t> (l)  </a:t>
            </a:r>
            <a:r>
              <a:rPr lang="en-US" sz="2800" dirty="0">
                <a:effectLst>
                  <a:outerShdw blurRad="38100" dist="38100" dir="2700000" algn="tl">
                    <a:srgbClr val="000000">
                      <a:alpha val="43137"/>
                    </a:srgbClr>
                  </a:outerShdw>
                </a:effectLst>
              </a:rPr>
              <a:t>+   O</a:t>
            </a:r>
            <a:r>
              <a:rPr lang="en-US" sz="2800" baseline="-25000" dirty="0">
                <a:effectLst>
                  <a:outerShdw blurRad="38100" dist="38100" dir="2700000" algn="tl">
                    <a:srgbClr val="000000">
                      <a:alpha val="43137"/>
                    </a:srgbClr>
                  </a:outerShdw>
                </a:effectLst>
              </a:rPr>
              <a:t>2 (g) </a:t>
            </a:r>
            <a:endParaRPr lang="en-US" sz="2800" dirty="0">
              <a:effectLst>
                <a:outerShdw blurRad="38100" dist="38100" dir="2700000" algn="tl">
                  <a:srgbClr val="000000">
                    <a:alpha val="43137"/>
                  </a:srgbClr>
                </a:outerShdw>
              </a:effectLst>
            </a:endParaRPr>
          </a:p>
          <a:p>
            <a:pPr algn="ctr">
              <a:spcBef>
                <a:spcPts val="1200"/>
              </a:spcBef>
              <a:buFont typeface="Wingdings" pitchFamily="2" charset="2"/>
              <a:buNone/>
              <a:defRPr/>
            </a:pPr>
            <a:r>
              <a:rPr lang="en-US" sz="2800" dirty="0">
                <a:solidFill>
                  <a:srgbClr val="92D050"/>
                </a:solidFill>
                <a:effectLst>
                  <a:outerShdw blurRad="38100" dist="38100" dir="2700000" algn="tl">
                    <a:srgbClr val="000000">
                      <a:alpha val="43137"/>
                    </a:srgbClr>
                  </a:outerShdw>
                </a:effectLst>
              </a:rPr>
              <a:t>∆H </a:t>
            </a:r>
            <a:r>
              <a:rPr lang="en-US" sz="2800" baseline="-25000" dirty="0">
                <a:solidFill>
                  <a:srgbClr val="92D050"/>
                </a:solidFill>
                <a:effectLst>
                  <a:outerShdw blurRad="38100" dist="38100" dir="2700000" algn="tl">
                    <a:srgbClr val="000000">
                      <a:alpha val="43137"/>
                    </a:srgbClr>
                  </a:outerShdw>
                </a:effectLst>
              </a:rPr>
              <a:t>rxn</a:t>
            </a:r>
            <a:r>
              <a:rPr lang="en-US" sz="2800" dirty="0">
                <a:solidFill>
                  <a:srgbClr val="92D050"/>
                </a:solidFill>
                <a:effectLst>
                  <a:outerShdw blurRad="38100" dist="38100" dir="2700000" algn="tl">
                    <a:srgbClr val="000000">
                      <a:alpha val="43137"/>
                    </a:srgbClr>
                  </a:outerShdw>
                </a:effectLst>
              </a:rPr>
              <a:t>   =   </a:t>
            </a:r>
            <a:r>
              <a:rPr lang="en-US" sz="2800" dirty="0">
                <a:solidFill>
                  <a:srgbClr val="7030A0"/>
                </a:solidFill>
                <a:effectLst>
                  <a:outerShdw blurRad="38100" dist="38100" dir="2700000" algn="tl">
                    <a:srgbClr val="000000">
                      <a:alpha val="43137"/>
                    </a:srgbClr>
                  </a:outerShdw>
                </a:effectLst>
              </a:rPr>
              <a:t>∆H</a:t>
            </a:r>
            <a:r>
              <a:rPr lang="en-US" sz="2800" baseline="-25000" dirty="0">
                <a:solidFill>
                  <a:srgbClr val="7030A0"/>
                </a:solidFill>
                <a:effectLst>
                  <a:outerShdw blurRad="38100" dist="38100" dir="2700000" algn="tl">
                    <a:srgbClr val="000000">
                      <a:alpha val="43137"/>
                    </a:srgbClr>
                  </a:outerShdw>
                </a:effectLst>
              </a:rPr>
              <a:t>f</a:t>
            </a:r>
            <a:r>
              <a:rPr lang="en-US" sz="2800" dirty="0">
                <a:solidFill>
                  <a:srgbClr val="7030A0"/>
                </a:solidFill>
                <a:effectLst>
                  <a:outerShdw blurRad="38100" dist="38100" dir="2700000" algn="tl">
                    <a:srgbClr val="000000">
                      <a:alpha val="43137"/>
                    </a:srgbClr>
                  </a:outerShdw>
                </a:effectLst>
              </a:rPr>
              <a:t> </a:t>
            </a:r>
            <a:r>
              <a:rPr lang="en-US" sz="2800" baseline="-25000" dirty="0">
                <a:solidFill>
                  <a:srgbClr val="7030A0"/>
                </a:solidFill>
                <a:effectLst>
                  <a:outerShdw blurRad="38100" dist="38100" dir="2700000" algn="tl">
                    <a:srgbClr val="000000">
                      <a:alpha val="43137"/>
                    </a:srgbClr>
                  </a:outerShdw>
                </a:effectLst>
              </a:rPr>
              <a:t>products</a:t>
            </a:r>
            <a:r>
              <a:rPr lang="en-US" sz="2800" dirty="0">
                <a:solidFill>
                  <a:srgbClr val="92D050"/>
                </a:solidFill>
                <a:effectLst>
                  <a:outerShdw blurRad="38100" dist="38100" dir="2700000" algn="tl">
                    <a:srgbClr val="000000">
                      <a:alpha val="43137"/>
                    </a:srgbClr>
                  </a:outerShdw>
                </a:effectLst>
              </a:rPr>
              <a:t>   -    </a:t>
            </a:r>
            <a:r>
              <a:rPr lang="en-US" sz="2800" dirty="0">
                <a:solidFill>
                  <a:srgbClr val="FFFF00"/>
                </a:solidFill>
                <a:effectLst>
                  <a:outerShdw blurRad="38100" dist="38100" dir="2700000" algn="tl">
                    <a:srgbClr val="000000">
                      <a:alpha val="43137"/>
                    </a:srgbClr>
                  </a:outerShdw>
                </a:effectLst>
              </a:rPr>
              <a:t>∆H</a:t>
            </a:r>
            <a:r>
              <a:rPr lang="en-US" sz="2800" baseline="-25000" dirty="0">
                <a:solidFill>
                  <a:srgbClr val="FFFF00"/>
                </a:solidFill>
                <a:effectLst>
                  <a:outerShdw blurRad="38100" dist="38100" dir="2700000" algn="tl">
                    <a:srgbClr val="000000">
                      <a:alpha val="43137"/>
                    </a:srgbClr>
                  </a:outerShdw>
                </a:effectLst>
              </a:rPr>
              <a:t>f</a:t>
            </a:r>
            <a:r>
              <a:rPr lang="en-US" sz="2800" dirty="0">
                <a:solidFill>
                  <a:srgbClr val="FFFF00"/>
                </a:solidFill>
                <a:effectLst>
                  <a:outerShdw blurRad="38100" dist="38100" dir="2700000" algn="tl">
                    <a:srgbClr val="000000">
                      <a:alpha val="43137"/>
                    </a:srgbClr>
                  </a:outerShdw>
                </a:effectLst>
              </a:rPr>
              <a:t> </a:t>
            </a:r>
            <a:r>
              <a:rPr lang="en-US" sz="2800" baseline="-25000" dirty="0">
                <a:solidFill>
                  <a:srgbClr val="FFFF00"/>
                </a:solidFill>
                <a:effectLst>
                  <a:outerShdw blurRad="38100" dist="38100" dir="2700000" algn="tl">
                    <a:srgbClr val="000000">
                      <a:alpha val="43137"/>
                    </a:srgbClr>
                  </a:outerShdw>
                </a:effectLst>
              </a:rPr>
              <a:t>reactants</a:t>
            </a:r>
            <a:endParaRPr lang="en-US" sz="2800" dirty="0">
              <a:solidFill>
                <a:srgbClr val="FFFF00"/>
              </a:solidFill>
              <a:effectLst>
                <a:outerShdw blurRad="38100" dist="38100" dir="2700000" algn="tl">
                  <a:srgbClr val="000000">
                    <a:alpha val="43137"/>
                  </a:srgbClr>
                </a:outerShdw>
              </a:effectLst>
            </a:endParaRPr>
          </a:p>
          <a:p>
            <a:pPr algn="ctr">
              <a:spcBef>
                <a:spcPts val="1200"/>
              </a:spcBef>
              <a:buFont typeface="Wingdings" pitchFamily="2" charset="2"/>
              <a:buNone/>
              <a:defRPr/>
            </a:pPr>
            <a:r>
              <a:rPr lang="en-US" sz="2500" dirty="0">
                <a:solidFill>
                  <a:srgbClr val="92D050"/>
                </a:solidFill>
                <a:effectLst>
                  <a:outerShdw blurRad="38100" dist="38100" dir="2700000" algn="tl">
                    <a:srgbClr val="000000">
                      <a:alpha val="43137"/>
                    </a:srgbClr>
                  </a:outerShdw>
                </a:effectLst>
              </a:rPr>
              <a:t>∆H</a:t>
            </a:r>
            <a:r>
              <a:rPr lang="en-US" sz="2500" baseline="-25000" dirty="0">
                <a:solidFill>
                  <a:srgbClr val="92D050"/>
                </a:solidFill>
                <a:effectLst>
                  <a:outerShdw blurRad="38100" dist="38100" dir="2700000" algn="tl">
                    <a:srgbClr val="000000">
                      <a:alpha val="43137"/>
                    </a:srgbClr>
                  </a:outerShdw>
                </a:effectLst>
              </a:rPr>
              <a:t>rxn </a:t>
            </a:r>
            <a:r>
              <a:rPr lang="en-US" sz="2500" dirty="0">
                <a:effectLst>
                  <a:outerShdw blurRad="38100" dist="38100" dir="2700000" algn="tl">
                    <a:srgbClr val="000000">
                      <a:alpha val="43137"/>
                    </a:srgbClr>
                  </a:outerShdw>
                </a:effectLst>
              </a:rPr>
              <a:t>= [</a:t>
            </a:r>
            <a:r>
              <a:rPr lang="en-US" sz="2500" dirty="0">
                <a:solidFill>
                  <a:srgbClr val="7030A0"/>
                </a:solidFill>
                <a:effectLst>
                  <a:outerShdw blurRad="38100" dist="38100" dir="2700000" algn="tl">
                    <a:srgbClr val="000000">
                      <a:alpha val="43137"/>
                    </a:srgbClr>
                  </a:outerShdw>
                </a:effectLst>
              </a:rPr>
              <a:t>∆H </a:t>
            </a:r>
            <a:r>
              <a:rPr lang="en-US" sz="2500" baseline="-25000" dirty="0">
                <a:solidFill>
                  <a:srgbClr val="7030A0"/>
                </a:solidFill>
                <a:effectLst>
                  <a:outerShdw blurRad="38100" dist="38100" dir="2700000" algn="tl">
                    <a:srgbClr val="000000">
                      <a:alpha val="43137"/>
                    </a:srgbClr>
                  </a:outerShdw>
                </a:effectLst>
              </a:rPr>
              <a:t>2 moles of Mg (l) </a:t>
            </a:r>
            <a:r>
              <a:rPr lang="en-US" sz="2500" dirty="0">
                <a:solidFill>
                  <a:srgbClr val="7030A0"/>
                </a:solidFill>
                <a:effectLst>
                  <a:outerShdw blurRad="38100" dist="38100" dir="2700000" algn="tl">
                    <a:srgbClr val="000000">
                      <a:alpha val="43137"/>
                    </a:srgbClr>
                  </a:outerShdw>
                </a:effectLst>
              </a:rPr>
              <a:t>+ ∆H </a:t>
            </a:r>
            <a:r>
              <a:rPr lang="en-US" sz="2500" baseline="-25000" dirty="0">
                <a:solidFill>
                  <a:srgbClr val="7030A0"/>
                </a:solidFill>
                <a:effectLst>
                  <a:outerShdw blurRad="38100" dist="38100" dir="2700000" algn="tl">
                    <a:srgbClr val="000000">
                      <a:alpha val="43137"/>
                    </a:srgbClr>
                  </a:outerShdw>
                </a:effectLst>
              </a:rPr>
              <a:t>1 mole of O</a:t>
            </a:r>
            <a:r>
              <a:rPr lang="en-US" sz="2500" baseline="-50000" dirty="0">
                <a:solidFill>
                  <a:srgbClr val="7030A0"/>
                </a:solidFill>
                <a:effectLst>
                  <a:outerShdw blurRad="38100" dist="38100" dir="2700000" algn="tl">
                    <a:srgbClr val="000000">
                      <a:alpha val="43137"/>
                    </a:srgbClr>
                  </a:outerShdw>
                </a:effectLst>
              </a:rPr>
              <a:t>2</a:t>
            </a:r>
            <a:r>
              <a:rPr lang="en-US" sz="2500" baseline="-25000" dirty="0">
                <a:solidFill>
                  <a:srgbClr val="7030A0"/>
                </a:solidFill>
                <a:effectLst>
                  <a:outerShdw blurRad="38100" dist="38100" dir="2700000" algn="tl">
                    <a:srgbClr val="000000">
                      <a:alpha val="43137"/>
                    </a:srgbClr>
                  </a:outerShdw>
                </a:effectLst>
              </a:rPr>
              <a:t> (g)</a:t>
            </a:r>
            <a:r>
              <a:rPr lang="en-US" sz="2500" dirty="0">
                <a:effectLst>
                  <a:outerShdw blurRad="38100" dist="38100" dir="2700000" algn="tl">
                    <a:srgbClr val="000000">
                      <a:alpha val="43137"/>
                    </a:srgbClr>
                  </a:outerShdw>
                </a:effectLst>
              </a:rPr>
              <a:t>] - [</a:t>
            </a:r>
            <a:r>
              <a:rPr lang="en-US" sz="2500" dirty="0">
                <a:solidFill>
                  <a:srgbClr val="FFFF00"/>
                </a:solidFill>
                <a:effectLst>
                  <a:outerShdw blurRad="38100" dist="38100" dir="2700000" algn="tl">
                    <a:srgbClr val="000000">
                      <a:alpha val="43137"/>
                    </a:srgbClr>
                  </a:outerShdw>
                </a:effectLst>
              </a:rPr>
              <a:t>∆H </a:t>
            </a:r>
            <a:r>
              <a:rPr lang="en-US" sz="2500" baseline="-25000" dirty="0">
                <a:solidFill>
                  <a:srgbClr val="FFFF00"/>
                </a:solidFill>
                <a:effectLst>
                  <a:outerShdw blurRad="38100" dist="38100" dir="2700000" algn="tl">
                    <a:srgbClr val="000000">
                      <a:alpha val="43137"/>
                    </a:srgbClr>
                  </a:outerShdw>
                </a:effectLst>
              </a:rPr>
              <a:t>2 moles MgO (s)</a:t>
            </a:r>
            <a:r>
              <a:rPr lang="en-US" sz="2500" dirty="0">
                <a:effectLst>
                  <a:outerShdw blurRad="38100" dist="38100" dir="2700000" algn="tl">
                    <a:srgbClr val="000000">
                      <a:alpha val="43137"/>
                    </a:srgbClr>
                  </a:outerShdw>
                </a:effectLst>
              </a:rPr>
              <a:t>]</a:t>
            </a:r>
            <a:r>
              <a:rPr lang="en-US" sz="2500" baseline="-25000" dirty="0">
                <a:effectLst>
                  <a:outerShdw blurRad="38100" dist="38100" dir="2700000" algn="tl">
                    <a:srgbClr val="000000">
                      <a:alpha val="43137"/>
                    </a:srgbClr>
                  </a:outerShdw>
                </a:effectLst>
              </a:rPr>
              <a:t>   </a:t>
            </a:r>
            <a:r>
              <a:rPr lang="en-US" sz="2500" dirty="0">
                <a:effectLst>
                  <a:outerShdw blurRad="38100" dist="38100" dir="2700000" algn="tl">
                    <a:srgbClr val="000000">
                      <a:alpha val="43137"/>
                    </a:srgbClr>
                  </a:outerShdw>
                </a:effectLst>
              </a:rPr>
              <a:t> </a:t>
            </a:r>
          </a:p>
          <a:p>
            <a:pPr>
              <a:spcBef>
                <a:spcPts val="1200"/>
              </a:spcBef>
              <a:buNone/>
              <a:tabLst>
                <a:tab pos="914400" algn="l"/>
              </a:tabLst>
              <a:defRPr/>
            </a:pPr>
            <a:r>
              <a:rPr lang="en-US" sz="2800" dirty="0">
                <a:effectLst>
                  <a:outerShdw blurRad="38100" dist="38100" dir="2700000" algn="tl">
                    <a:srgbClr val="000000">
                      <a:alpha val="43137"/>
                    </a:srgbClr>
                  </a:outerShdw>
                </a:effectLst>
              </a:rPr>
              <a:t>	∆H </a:t>
            </a:r>
            <a:r>
              <a:rPr lang="en-US" sz="2800" baseline="-25000" dirty="0">
                <a:effectLst>
                  <a:outerShdw blurRad="38100" dist="38100" dir="2700000" algn="tl">
                    <a:srgbClr val="000000">
                      <a:alpha val="43137"/>
                    </a:srgbClr>
                  </a:outerShdw>
                </a:effectLst>
              </a:rPr>
              <a:t>rxn</a:t>
            </a:r>
            <a:r>
              <a:rPr lang="en-US" sz="2800" dirty="0">
                <a:effectLst>
                  <a:outerShdw blurRad="38100" dist="38100" dir="2700000" algn="tl">
                    <a:srgbClr val="000000">
                      <a:alpha val="43137"/>
                    </a:srgbClr>
                  </a:outerShdw>
                </a:effectLst>
              </a:rPr>
              <a:t>   =      </a:t>
            </a:r>
            <a:r>
              <a:rPr lang="en-US" sz="2800" dirty="0">
                <a:solidFill>
                  <a:srgbClr val="7030A0"/>
                </a:solidFill>
                <a:effectLst>
                  <a:outerShdw blurRad="38100" dist="38100" dir="2700000" algn="tl">
                    <a:srgbClr val="000000">
                      <a:alpha val="43137"/>
                    </a:srgbClr>
                  </a:outerShdw>
                </a:effectLst>
              </a:rPr>
              <a:t>0 	   </a:t>
            </a: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2(-143.8 kcal/mol)</a:t>
            </a:r>
          </a:p>
          <a:p>
            <a:pPr algn="ctr">
              <a:spcBef>
                <a:spcPts val="1200"/>
              </a:spcBef>
              <a:buNone/>
              <a:defRPr/>
            </a:pPr>
            <a:r>
              <a:rPr lang="en-US" sz="1400" dirty="0">
                <a:solidFill>
                  <a:srgbClr val="C00000"/>
                </a:solidFill>
              </a:rPr>
              <a:t>(Reference Table 1, chart G)</a:t>
            </a:r>
          </a:p>
          <a:p>
            <a:pPr algn="ctr">
              <a:spcBef>
                <a:spcPts val="1200"/>
              </a:spcBef>
              <a:buNone/>
              <a:defRPr/>
            </a:pPr>
            <a:r>
              <a:rPr lang="en-US" sz="2800" b="1" dirty="0">
                <a:solidFill>
                  <a:srgbClr val="FFC000"/>
                </a:solidFill>
                <a:effectLst>
                  <a:outerShdw blurRad="38100" dist="38100" dir="2700000" algn="tl">
                    <a:srgbClr val="000000">
                      <a:alpha val="43137"/>
                    </a:srgbClr>
                  </a:outerShdw>
                </a:effectLst>
              </a:rPr>
              <a:t>∆H</a:t>
            </a:r>
            <a:r>
              <a:rPr lang="en-US" sz="2800" b="1" baseline="-25000" dirty="0">
                <a:solidFill>
                  <a:srgbClr val="FFC000"/>
                </a:solidFill>
                <a:effectLst>
                  <a:outerShdw blurRad="38100" dist="38100" dir="2700000" algn="tl">
                    <a:srgbClr val="000000">
                      <a:alpha val="43137"/>
                    </a:srgbClr>
                  </a:outerShdw>
                </a:effectLst>
              </a:rPr>
              <a:t>rxn</a:t>
            </a:r>
            <a:r>
              <a:rPr lang="en-US" sz="2800" b="1" dirty="0">
                <a:solidFill>
                  <a:srgbClr val="FFC000"/>
                </a:solidFill>
                <a:effectLst>
                  <a:outerShdw blurRad="38100" dist="38100" dir="2700000" algn="tl">
                    <a:srgbClr val="000000">
                      <a:alpha val="43137"/>
                    </a:srgbClr>
                  </a:outerShdw>
                </a:effectLst>
              </a:rPr>
              <a:t> = </a:t>
            </a:r>
            <a:r>
              <a:rPr lang="en-US" sz="2400" b="1" dirty="0">
                <a:effectLst>
                  <a:outerShdw blurRad="38100" dist="38100" dir="2700000" algn="tl">
                    <a:srgbClr val="000000">
                      <a:alpha val="43137"/>
                    </a:srgbClr>
                  </a:outerShdw>
                </a:effectLst>
              </a:rPr>
              <a:t>+287.6 kcal in 2 mol </a:t>
            </a:r>
            <a:r>
              <a:rPr lang="en-US" sz="2800" b="1" dirty="0">
                <a:solidFill>
                  <a:srgbClr val="FFC000"/>
                </a:solidFill>
                <a:effectLst>
                  <a:outerShdw blurRad="38100" dist="38100" dir="2700000" algn="tl">
                    <a:srgbClr val="000000">
                      <a:alpha val="43137"/>
                    </a:srgbClr>
                  </a:outerShdw>
                </a:effectLst>
              </a:rPr>
              <a:t>=  </a:t>
            </a:r>
            <a:r>
              <a:rPr lang="en-US" sz="2800" b="1" u="sng" dirty="0">
                <a:solidFill>
                  <a:srgbClr val="FFC000"/>
                </a:solidFill>
                <a:effectLst>
                  <a:outerShdw blurRad="38100" dist="38100" dir="2700000" algn="tl">
                    <a:srgbClr val="000000">
                      <a:alpha val="43137"/>
                    </a:srgbClr>
                  </a:outerShdw>
                </a:effectLst>
              </a:rPr>
              <a:t>+143.8 Kcal/mol</a:t>
            </a:r>
          </a:p>
          <a:p>
            <a:pPr algn="ctr">
              <a:spcBef>
                <a:spcPts val="1200"/>
              </a:spcBef>
              <a:buNone/>
              <a:defRPr/>
            </a:pPr>
            <a:endParaRPr lang="en-US" sz="800" b="1" dirty="0">
              <a:solidFill>
                <a:srgbClr val="FFC000"/>
              </a:solidFill>
              <a:effectLst>
                <a:outerShdw blurRad="38100" dist="38100" dir="2700000" algn="tl">
                  <a:srgbClr val="000000">
                    <a:alpha val="43137"/>
                  </a:srgbClr>
                </a:outerShdw>
              </a:effectLst>
            </a:endParaRPr>
          </a:p>
          <a:p>
            <a:pPr>
              <a:spcBef>
                <a:spcPts val="1200"/>
              </a:spcBef>
              <a:buFont typeface="Wingdings" pitchFamily="2" charset="2"/>
              <a:buNone/>
              <a:defRPr/>
            </a:pPr>
            <a:r>
              <a:rPr lang="en-US" sz="2800" dirty="0">
                <a:solidFill>
                  <a:srgbClr val="000000"/>
                </a:solidFill>
                <a:effectLst>
                  <a:outerShdw blurRad="38100" dist="38100" dir="2700000" algn="tl">
                    <a:srgbClr val="000000">
                      <a:alpha val="43137"/>
                    </a:srgbClr>
                  </a:outerShdw>
                </a:effectLst>
              </a:rPr>
              <a:t>This is an </a:t>
            </a:r>
            <a:r>
              <a:rPr lang="en-US" sz="2800" dirty="0">
                <a:solidFill>
                  <a:srgbClr val="FF0000"/>
                </a:solidFill>
                <a:effectLst>
                  <a:outerShdw blurRad="38100" dist="38100" dir="2700000" algn="tl">
                    <a:srgbClr val="000000">
                      <a:alpha val="43137"/>
                    </a:srgbClr>
                  </a:outerShdw>
                </a:effectLst>
              </a:rPr>
              <a:t>ENDO</a:t>
            </a:r>
            <a:r>
              <a:rPr lang="en-US" sz="2800" dirty="0">
                <a:solidFill>
                  <a:srgbClr val="000000"/>
                </a:solidFill>
                <a:effectLst>
                  <a:outerShdw blurRad="38100" dist="38100" dir="2700000" algn="tl">
                    <a:srgbClr val="000000">
                      <a:alpha val="43137"/>
                    </a:srgbClr>
                  </a:outerShdw>
                </a:effectLst>
              </a:rPr>
              <a:t>thermic reaction:</a:t>
            </a:r>
          </a:p>
          <a:p>
            <a:pPr algn="ctr">
              <a:spcBef>
                <a:spcPts val="1200"/>
              </a:spcBef>
              <a:buFont typeface="Wingdings" pitchFamily="2" charset="2"/>
              <a:buNone/>
              <a:defRPr/>
            </a:pPr>
            <a:r>
              <a:rPr lang="en-US" sz="2800" dirty="0">
                <a:effectLst>
                  <a:outerShdw blurRad="38100" dist="38100" dir="2700000" algn="tl">
                    <a:srgbClr val="000000">
                      <a:alpha val="43137"/>
                    </a:srgbClr>
                  </a:outerShdw>
                </a:effectLst>
              </a:rPr>
              <a:t>2 MgO</a:t>
            </a:r>
            <a:r>
              <a:rPr lang="en-US" sz="2800" baseline="-25000" dirty="0">
                <a:effectLst>
                  <a:outerShdw blurRad="38100" dist="38100" dir="2700000" algn="tl">
                    <a:srgbClr val="000000">
                      <a:alpha val="43137"/>
                    </a:srgbClr>
                  </a:outerShdw>
                </a:effectLst>
              </a:rPr>
              <a:t> (s) </a:t>
            </a:r>
            <a:r>
              <a:rPr lang="en-US" sz="2800" dirty="0">
                <a:effectLst>
                  <a:outerShdw blurRad="38100" dist="38100" dir="2700000" algn="tl">
                    <a:srgbClr val="000000">
                      <a:alpha val="43137"/>
                    </a:srgbClr>
                  </a:outerShdw>
                </a:effectLst>
              </a:rPr>
              <a:t>+  2(143.8 kcal/mol)</a:t>
            </a:r>
            <a:r>
              <a:rPr lang="en-US" sz="2800" baseline="-25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   2 Mg</a:t>
            </a:r>
            <a:r>
              <a:rPr lang="en-US" sz="2800" baseline="-25000" dirty="0">
                <a:effectLst>
                  <a:outerShdw blurRad="38100" dist="38100" dir="2700000" algn="tl">
                    <a:srgbClr val="000000">
                      <a:alpha val="43137"/>
                    </a:srgbClr>
                  </a:outerShdw>
                </a:effectLst>
              </a:rPr>
              <a:t> (l)  </a:t>
            </a:r>
            <a:r>
              <a:rPr lang="en-US" sz="2800" dirty="0">
                <a:effectLst>
                  <a:outerShdw blurRad="38100" dist="38100" dir="2700000" algn="tl">
                    <a:srgbClr val="000000">
                      <a:alpha val="43137"/>
                    </a:srgbClr>
                  </a:outerShdw>
                </a:effectLst>
              </a:rPr>
              <a:t>+   O</a:t>
            </a:r>
            <a:r>
              <a:rPr lang="en-US" sz="2800" baseline="-25000" dirty="0">
                <a:effectLst>
                  <a:outerShdw blurRad="38100" dist="38100" dir="2700000" algn="tl">
                    <a:srgbClr val="000000">
                      <a:alpha val="43137"/>
                    </a:srgbClr>
                  </a:outerShdw>
                </a:effectLst>
              </a:rPr>
              <a:t>2 (g) </a:t>
            </a:r>
          </a:p>
          <a:p>
            <a:pPr algn="ctr">
              <a:spcBef>
                <a:spcPts val="1200"/>
              </a:spcBef>
              <a:buFont typeface="Wingdings" pitchFamily="2" charset="2"/>
              <a:buNone/>
              <a:defRPr/>
            </a:pPr>
            <a:r>
              <a:rPr lang="en-US" sz="2800" dirty="0">
                <a:solidFill>
                  <a:srgbClr val="FF66CC"/>
                </a:solidFill>
                <a:effectLst>
                  <a:outerShdw blurRad="38100" dist="38100" dir="2700000" algn="tl">
                    <a:srgbClr val="000000">
                      <a:alpha val="43137"/>
                    </a:srgbClr>
                  </a:outerShdw>
                </a:effectLst>
              </a:rPr>
              <a:t>2 MgO</a:t>
            </a:r>
            <a:r>
              <a:rPr lang="en-US" sz="2800" baseline="-25000" dirty="0">
                <a:solidFill>
                  <a:srgbClr val="FF66CC"/>
                </a:solidFill>
                <a:effectLst>
                  <a:outerShdw blurRad="38100" dist="38100" dir="2700000" algn="tl">
                    <a:srgbClr val="000000">
                      <a:alpha val="43137"/>
                    </a:srgbClr>
                  </a:outerShdw>
                </a:effectLst>
              </a:rPr>
              <a:t> (s) </a:t>
            </a:r>
            <a:r>
              <a:rPr lang="en-US" sz="2800" dirty="0">
                <a:solidFill>
                  <a:srgbClr val="FF66CC"/>
                </a:solidFill>
                <a:effectLst>
                  <a:outerShdw blurRad="38100" dist="38100" dir="2700000" algn="tl">
                    <a:srgbClr val="000000">
                      <a:alpha val="43137"/>
                    </a:srgbClr>
                  </a:outerShdw>
                </a:effectLst>
              </a:rPr>
              <a:t>+  </a:t>
            </a:r>
            <a:r>
              <a:rPr lang="en-US" sz="2800" dirty="0">
                <a:solidFill>
                  <a:schemeClr val="bg1">
                    <a:lumMod val="50000"/>
                  </a:schemeClr>
                </a:solidFill>
                <a:effectLst>
                  <a:outerShdw blurRad="38100" dist="38100" dir="2700000" algn="tl">
                    <a:srgbClr val="000000">
                      <a:alpha val="43137"/>
                    </a:srgbClr>
                  </a:outerShdw>
                </a:effectLst>
              </a:rPr>
              <a:t>287.6 kcal</a:t>
            </a:r>
            <a:r>
              <a:rPr lang="en-US" sz="2800" baseline="-25000" dirty="0">
                <a:solidFill>
                  <a:schemeClr val="bg1">
                    <a:lumMod val="50000"/>
                  </a:schemeClr>
                </a:solidFill>
                <a:effectLst>
                  <a:outerShdw blurRad="38100" dist="38100" dir="2700000" algn="tl">
                    <a:srgbClr val="000000">
                      <a:alpha val="43137"/>
                    </a:srgbClr>
                  </a:outerShdw>
                </a:effectLst>
              </a:rPr>
              <a:t>  </a:t>
            </a:r>
            <a:r>
              <a:rPr lang="en-US" sz="2800" dirty="0">
                <a:solidFill>
                  <a:srgbClr val="FF66CC"/>
                </a:solidFill>
                <a:effectLst>
                  <a:outerShdw blurRad="38100" dist="38100" dir="2700000" algn="tl">
                    <a:srgbClr val="000000">
                      <a:alpha val="43137"/>
                    </a:srgbClr>
                  </a:outerShdw>
                </a:effectLst>
              </a:rPr>
              <a:t>⇌   2 Mg</a:t>
            </a:r>
            <a:r>
              <a:rPr lang="en-US" sz="2800" baseline="-25000" dirty="0">
                <a:solidFill>
                  <a:srgbClr val="FF66CC"/>
                </a:solidFill>
                <a:effectLst>
                  <a:outerShdw blurRad="38100" dist="38100" dir="2700000" algn="tl">
                    <a:srgbClr val="000000">
                      <a:alpha val="43137"/>
                    </a:srgbClr>
                  </a:outerShdw>
                </a:effectLst>
              </a:rPr>
              <a:t> (l)  </a:t>
            </a:r>
            <a:r>
              <a:rPr lang="en-US" sz="2800" dirty="0">
                <a:solidFill>
                  <a:srgbClr val="FF66CC"/>
                </a:solidFill>
                <a:effectLst>
                  <a:outerShdw blurRad="38100" dist="38100" dir="2700000" algn="tl">
                    <a:srgbClr val="000000">
                      <a:alpha val="43137"/>
                    </a:srgbClr>
                  </a:outerShdw>
                </a:effectLst>
              </a:rPr>
              <a:t>+   O</a:t>
            </a:r>
            <a:r>
              <a:rPr lang="en-US" sz="2800" baseline="-25000" dirty="0">
                <a:solidFill>
                  <a:srgbClr val="FF66CC"/>
                </a:solidFill>
                <a:effectLst>
                  <a:outerShdw blurRad="38100" dist="38100" dir="2700000" algn="tl">
                    <a:srgbClr val="000000">
                      <a:alpha val="43137"/>
                    </a:srgbClr>
                  </a:outerShdw>
                </a:effectLst>
              </a:rPr>
              <a:t>2 (g) </a:t>
            </a:r>
          </a:p>
        </p:txBody>
      </p:sp>
      <p:sp>
        <p:nvSpPr>
          <p:cNvPr id="12" name="Rectangle 5"/>
          <p:cNvSpPr>
            <a:spLocks noGrp="1" noChangeArrowheads="1"/>
          </p:cNvSpPr>
          <p:nvPr>
            <p:ph type="ftr" sz="quarter" idx="10"/>
          </p:nvPr>
        </p:nvSpPr>
        <p:spPr>
          <a:xfrm>
            <a:off x="0" y="6477000"/>
            <a:ext cx="6324600" cy="381000"/>
          </a:xfrm>
        </p:spPr>
        <p:txBody>
          <a:bodyPr/>
          <a:lstStyle>
            <a:lvl1pPr>
              <a:defRPr/>
            </a:lvl1pPr>
          </a:lstStyle>
          <a:p>
            <a:pPr>
              <a:defRPr/>
            </a:pPr>
            <a:r>
              <a:rPr lang="en-US" dirty="0"/>
              <a:t>Since this is a decomposition reaction, reverse the sign for </a:t>
            </a:r>
            <a:r>
              <a:rPr lang="en-US" sz="1600" dirty="0">
                <a:effectLst>
                  <a:outerShdw blurRad="38100" dist="38100" dir="2700000" algn="tl">
                    <a:srgbClr val="000000">
                      <a:alpha val="43137"/>
                    </a:srgbClr>
                  </a:outerShdw>
                </a:effectLst>
              </a:rPr>
              <a:t>∆H</a:t>
            </a:r>
            <a:r>
              <a:rPr lang="en-US" sz="1600" baseline="-25000" dirty="0">
                <a:effectLst>
                  <a:outerShdw blurRad="38100" dist="38100" dir="2700000" algn="tl">
                    <a:srgbClr val="000000">
                      <a:alpha val="43137"/>
                    </a:srgbClr>
                  </a:outerShdw>
                </a:effectLst>
              </a:rPr>
              <a:t>f</a:t>
            </a:r>
            <a:r>
              <a:rPr lang="en-US" sz="1600" dirty="0">
                <a:effectLst>
                  <a:outerShdw blurRad="38100" dist="38100" dir="2700000" algn="tl">
                    <a:srgbClr val="000000">
                      <a:alpha val="43137"/>
                    </a:srgbClr>
                  </a:outerShdw>
                </a:effectLst>
              </a:rPr>
              <a:t> .</a:t>
            </a:r>
            <a:endParaRPr lang="en-US" dirty="0"/>
          </a:p>
        </p:txBody>
      </p:sp>
      <p:sp>
        <p:nvSpPr>
          <p:cNvPr id="13" name="Rectangle 6"/>
          <p:cNvSpPr>
            <a:spLocks noGrp="1" noChangeArrowheads="1"/>
          </p:cNvSpPr>
          <p:nvPr>
            <p:ph type="sldNum" sz="quarter" idx="11"/>
          </p:nvPr>
        </p:nvSpPr>
        <p:spPr/>
        <p:txBody>
          <a:bodyPr/>
          <a:lstStyle/>
          <a:p>
            <a:pPr>
              <a:defRPr/>
            </a:pPr>
            <a:fld id="{4CBD4FC5-E9B2-40F2-A04B-20295B716AB1}" type="slidenum">
              <a:rPr lang="en-US" altLang="en-US"/>
              <a:pPr>
                <a:defRPr/>
              </a:pPr>
              <a:t>45</a:t>
            </a:fld>
            <a:endParaRPr lang="en-US" altLang="en-US" dirty="0"/>
          </a:p>
        </p:txBody>
      </p:sp>
      <p:pic>
        <p:nvPicPr>
          <p:cNvPr id="7" name="Picture 6">
            <a:extLst>
              <a:ext uri="{FF2B5EF4-FFF2-40B4-BE49-F238E27FC236}">
                <a16:creationId xmlns:a16="http://schemas.microsoft.com/office/drawing/2014/main" id="{E9BEE86E-E249-488B-A2BB-1F36A5DDF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7"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Effect transition="in" filter="fade">
                                      <p:cBhvr>
                                        <p:cTn id="7" dur="500"/>
                                        <p:tgtEl>
                                          <p:spTgt spid="6963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3" end="3"/>
                                            </p:txEl>
                                          </p:spTgt>
                                        </p:tgtEl>
                                        <p:attrNameLst>
                                          <p:attrName>style.visibility</p:attrName>
                                        </p:attrNameLst>
                                      </p:cBhvr>
                                      <p:to>
                                        <p:strVal val="visible"/>
                                      </p:to>
                                    </p:set>
                                    <p:animEffect transition="in" filter="fade">
                                      <p:cBhvr>
                                        <p:cTn id="12" dur="500"/>
                                        <p:tgtEl>
                                          <p:spTgt spid="6963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35">
                                            <p:txEl>
                                              <p:pRg st="4" end="4"/>
                                            </p:txEl>
                                          </p:spTgt>
                                        </p:tgtEl>
                                        <p:attrNameLst>
                                          <p:attrName>style.visibility</p:attrName>
                                        </p:attrNameLst>
                                      </p:cBhvr>
                                      <p:to>
                                        <p:strVal val="visible"/>
                                      </p:to>
                                    </p:set>
                                    <p:animEffect transition="in" filter="fade">
                                      <p:cBhvr>
                                        <p:cTn id="17" dur="500"/>
                                        <p:tgtEl>
                                          <p:spTgt spid="696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635">
                                            <p:txEl>
                                              <p:pRg st="5" end="5"/>
                                            </p:txEl>
                                          </p:spTgt>
                                        </p:tgtEl>
                                        <p:attrNameLst>
                                          <p:attrName>style.visibility</p:attrName>
                                        </p:attrNameLst>
                                      </p:cBhvr>
                                      <p:to>
                                        <p:strVal val="visible"/>
                                      </p:to>
                                    </p:set>
                                    <p:animEffect transition="in" filter="fade">
                                      <p:cBhvr>
                                        <p:cTn id="22" dur="500"/>
                                        <p:tgtEl>
                                          <p:spTgt spid="6963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635">
                                            <p:txEl>
                                              <p:pRg st="7" end="7"/>
                                            </p:txEl>
                                          </p:spTgt>
                                        </p:tgtEl>
                                        <p:attrNameLst>
                                          <p:attrName>style.visibility</p:attrName>
                                        </p:attrNameLst>
                                      </p:cBhvr>
                                      <p:to>
                                        <p:strVal val="visible"/>
                                      </p:to>
                                    </p:set>
                                    <p:animEffect transition="in" filter="fade">
                                      <p:cBhvr>
                                        <p:cTn id="27" dur="500"/>
                                        <p:tgtEl>
                                          <p:spTgt spid="6963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635">
                                            <p:txEl>
                                              <p:pRg st="8" end="8"/>
                                            </p:txEl>
                                          </p:spTgt>
                                        </p:tgtEl>
                                        <p:attrNameLst>
                                          <p:attrName>style.visibility</p:attrName>
                                        </p:attrNameLst>
                                      </p:cBhvr>
                                      <p:to>
                                        <p:strVal val="visible"/>
                                      </p:to>
                                    </p:set>
                                    <p:animEffect transition="in" filter="fade">
                                      <p:cBhvr>
                                        <p:cTn id="32" dur="500"/>
                                        <p:tgtEl>
                                          <p:spTgt spid="6963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635">
                                            <p:txEl>
                                              <p:pRg st="9" end="9"/>
                                            </p:txEl>
                                          </p:spTgt>
                                        </p:tgtEl>
                                        <p:attrNameLst>
                                          <p:attrName>style.visibility</p:attrName>
                                        </p:attrNameLst>
                                      </p:cBhvr>
                                      <p:to>
                                        <p:strVal val="visible"/>
                                      </p:to>
                                    </p:set>
                                    <p:animEffect transition="in" filter="fade">
                                      <p:cBhvr>
                                        <p:cTn id="37" dur="500"/>
                                        <p:tgtEl>
                                          <p:spTgt spid="6963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990600"/>
          </a:xfrm>
        </p:spPr>
        <p:txBody>
          <a:bodyPr/>
          <a:lstStyle/>
          <a:p>
            <a:pPr>
              <a:defRPr/>
            </a:pPr>
            <a:r>
              <a:rPr lang="en-US" altLang="en-US" dirty="0">
                <a:solidFill>
                  <a:srgbClr val="C00000"/>
                </a:solidFill>
              </a:rPr>
              <a:t>Heat of Reaction</a:t>
            </a:r>
            <a:endParaRPr lang="en-US" altLang="en-US" dirty="0">
              <a:solidFill>
                <a:schemeClr val="accent1">
                  <a:lumMod val="50000"/>
                </a:schemeClr>
              </a:solidFill>
            </a:endParaRPr>
          </a:p>
        </p:txBody>
      </p:sp>
      <p:sp>
        <p:nvSpPr>
          <p:cNvPr id="94211" name="Text Box 4"/>
          <p:cNvSpPr txBox="1">
            <a:spLocks noChangeArrowheads="1"/>
          </p:cNvSpPr>
          <p:nvPr/>
        </p:nvSpPr>
        <p:spPr bwMode="auto">
          <a:xfrm>
            <a:off x="76200" y="990600"/>
            <a:ext cx="8915400"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50000"/>
              </a:spcBef>
              <a:buClrTx/>
              <a:buSzTx/>
              <a:buFontTx/>
              <a:buNone/>
            </a:pPr>
            <a:r>
              <a:rPr lang="en-US" altLang="en-US" sz="2700" dirty="0">
                <a:solidFill>
                  <a:srgbClr val="FF66CC"/>
                </a:solidFill>
                <a:effectLst>
                  <a:outerShdw blurRad="38100" dist="38100" dir="2700000" algn="tl">
                    <a:srgbClr val="000000">
                      <a:alpha val="43137"/>
                    </a:srgbClr>
                  </a:outerShdw>
                </a:effectLst>
              </a:rPr>
              <a:t>The </a:t>
            </a:r>
            <a:r>
              <a:rPr lang="en-US" altLang="en-US" sz="2700" dirty="0">
                <a:solidFill>
                  <a:srgbClr val="FFFF00"/>
                </a:solidFill>
                <a:effectLst>
                  <a:outerShdw blurRad="38100" dist="38100" dir="2700000" algn="tl">
                    <a:srgbClr val="000000">
                      <a:alpha val="43137"/>
                    </a:srgbClr>
                  </a:outerShdw>
                </a:effectLst>
              </a:rPr>
              <a:t>physical state </a:t>
            </a:r>
            <a:r>
              <a:rPr lang="en-US" altLang="en-US" sz="2700" dirty="0">
                <a:solidFill>
                  <a:srgbClr val="FF66CC"/>
                </a:solidFill>
                <a:effectLst>
                  <a:outerShdw blurRad="38100" dist="38100" dir="2700000" algn="tl">
                    <a:srgbClr val="000000">
                      <a:alpha val="43137"/>
                    </a:srgbClr>
                  </a:outerShdw>
                </a:effectLst>
              </a:rPr>
              <a:t>of the reactants and products is an important factor in </a:t>
            </a:r>
            <a:r>
              <a:rPr lang="en-US" altLang="en-US" sz="2700" dirty="0">
                <a:solidFill>
                  <a:srgbClr val="FF0000"/>
                </a:solidFill>
                <a:effectLst>
                  <a:outerShdw blurRad="38100" dist="38100" dir="2700000" algn="tl">
                    <a:srgbClr val="000000">
                      <a:alpha val="43137"/>
                    </a:srgbClr>
                  </a:outerShdw>
                </a:effectLst>
              </a:rPr>
              <a:t>enthalpy (heat of reaction)</a:t>
            </a:r>
            <a:r>
              <a:rPr lang="en-US" altLang="en-US" sz="2700" dirty="0">
                <a:solidFill>
                  <a:srgbClr val="FF66CC"/>
                </a:solidFill>
                <a:effectLst>
                  <a:outerShdw blurRad="38100" dist="38100" dir="2700000" algn="tl">
                    <a:srgbClr val="000000">
                      <a:alpha val="43137"/>
                    </a:srgbClr>
                  </a:outerShdw>
                </a:effectLst>
              </a:rPr>
              <a:t>. Compare the following two equations.</a:t>
            </a:r>
          </a:p>
        </p:txBody>
      </p:sp>
      <p:sp>
        <p:nvSpPr>
          <p:cNvPr id="67600" name="Text Box 16"/>
          <p:cNvSpPr txBox="1">
            <a:spLocks noChangeArrowheads="1"/>
          </p:cNvSpPr>
          <p:nvPr/>
        </p:nvSpPr>
        <p:spPr bwMode="auto">
          <a:xfrm>
            <a:off x="555625" y="4495800"/>
            <a:ext cx="82073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ct val="50000"/>
              </a:spcBef>
              <a:defRPr/>
            </a:pPr>
            <a:r>
              <a:rPr lang="en-US" altLang="en-US" sz="2400" dirty="0">
                <a:solidFill>
                  <a:srgbClr val="FFFFFF"/>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The vaporization of 1 mol of </a:t>
            </a:r>
            <a:r>
              <a:rPr lang="en-US" altLang="en-US" sz="2400" i="1" dirty="0">
                <a:solidFill>
                  <a:srgbClr val="FFFFFF"/>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liquid</a:t>
            </a:r>
            <a:r>
              <a:rPr lang="en-US" altLang="en-US" sz="2400" dirty="0">
                <a:solidFill>
                  <a:srgbClr val="FFFFFF"/>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 water to water vapor at 25 </a:t>
            </a:r>
            <a:r>
              <a:rPr lang="en-US" altLang="en-US" sz="2400" dirty="0">
                <a:solidFill>
                  <a:srgbClr val="FFFFFF"/>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rPr>
              <a:t>⁰</a:t>
            </a:r>
            <a:r>
              <a:rPr lang="en-US" altLang="en-US" sz="2400" dirty="0">
                <a:solidFill>
                  <a:srgbClr val="FFFFFF"/>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C </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requires</a:t>
            </a:r>
            <a:r>
              <a:rPr lang="en-US" altLang="en-US" sz="2400" dirty="0">
                <a:solidFill>
                  <a:srgbClr val="FFFFFF"/>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 44.0 kJ of heat.</a:t>
            </a:r>
          </a:p>
        </p:txBody>
      </p:sp>
      <p:sp>
        <p:nvSpPr>
          <p:cNvPr id="67601" name="Text Box 17"/>
          <p:cNvSpPr txBox="1">
            <a:spLocks noChangeArrowheads="1"/>
          </p:cNvSpPr>
          <p:nvPr/>
        </p:nvSpPr>
        <p:spPr bwMode="auto">
          <a:xfrm>
            <a:off x="990600" y="5567363"/>
            <a:ext cx="701040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algn="ctr" eaLnBrk="1" hangingPunct="1">
              <a:spcBef>
                <a:spcPct val="50000"/>
              </a:spcBef>
              <a:defRPr/>
            </a:pPr>
            <a:r>
              <a:rPr lang="en-US" altLang="en-US" sz="2700" dirty="0">
                <a:solidFill>
                  <a:srgbClr val="FFFFFF"/>
                </a:solidFill>
                <a:effectLst>
                  <a:outerShdw blurRad="38100" dist="38100" dir="2700000" algn="tl">
                    <a:srgbClr val="000000">
                      <a:alpha val="43137"/>
                    </a:srgbClr>
                  </a:outerShdw>
                </a:effectLst>
              </a:rPr>
              <a:t>H</a:t>
            </a:r>
            <a:r>
              <a:rPr lang="en-US" altLang="en-US" sz="2700" baseline="-25000" dirty="0">
                <a:solidFill>
                  <a:srgbClr val="FFFFFF"/>
                </a:solidFill>
                <a:effectLst>
                  <a:outerShdw blurRad="38100" dist="38100" dir="2700000" algn="tl">
                    <a:srgbClr val="000000">
                      <a:alpha val="43137"/>
                    </a:srgbClr>
                  </a:outerShdw>
                </a:effectLst>
              </a:rPr>
              <a:t>2</a:t>
            </a:r>
            <a:r>
              <a:rPr lang="en-US" altLang="en-US" sz="2700" dirty="0">
                <a:solidFill>
                  <a:srgbClr val="FFFFFF"/>
                </a:solidFill>
                <a:effectLst>
                  <a:outerShdw blurRad="38100" dist="38100" dir="2700000" algn="tl">
                    <a:srgbClr val="000000">
                      <a:alpha val="43137"/>
                    </a:srgbClr>
                  </a:outerShdw>
                </a:effectLst>
              </a:rPr>
              <a:t>O(</a:t>
            </a:r>
            <a:r>
              <a:rPr lang="en-US" altLang="en-US" sz="2700" dirty="0">
                <a:solidFill>
                  <a:srgbClr val="000000"/>
                </a:solidFill>
                <a:effectLst>
                  <a:outerShdw blurRad="38100" dist="38100" dir="2700000" algn="tl">
                    <a:srgbClr val="000000">
                      <a:alpha val="43137"/>
                    </a:srgbClr>
                  </a:outerShdw>
                </a:effectLst>
              </a:rPr>
              <a:t>l</a:t>
            </a:r>
            <a:r>
              <a:rPr lang="en-US" altLang="en-US" sz="2700" dirty="0">
                <a:solidFill>
                  <a:srgbClr val="FFFFFF"/>
                </a:solidFill>
                <a:effectLst>
                  <a:outerShdw blurRad="38100" dist="38100" dir="2700000" algn="tl">
                    <a:srgbClr val="000000">
                      <a:alpha val="43137"/>
                    </a:srgbClr>
                  </a:outerShdw>
                </a:effectLst>
              </a:rPr>
              <a:t>) </a:t>
            </a:r>
            <a:r>
              <a:rPr lang="en-US" altLang="en-US" sz="2700" dirty="0">
                <a:solidFill>
                  <a:srgbClr val="FFFFFF"/>
                </a:solidFill>
                <a:effectLst>
                  <a:outerShdw blurRad="38100" dist="38100" dir="2700000" algn="tl">
                    <a:srgbClr val="000000">
                      <a:alpha val="43137"/>
                    </a:srgbClr>
                  </a:outerShdw>
                </a:effectLst>
                <a:cs typeface="Arial" panose="020B0604020202020204" pitchFamily="34" charset="0"/>
              </a:rPr>
              <a:t>→ </a:t>
            </a:r>
            <a:r>
              <a:rPr lang="en-US" altLang="en-US" sz="2700" dirty="0">
                <a:solidFill>
                  <a:srgbClr val="FFFFFF"/>
                </a:solidFill>
                <a:effectLst>
                  <a:outerShdw blurRad="38100" dist="38100" dir="2700000" algn="tl">
                    <a:srgbClr val="000000">
                      <a:alpha val="43137"/>
                    </a:srgbClr>
                  </a:outerShdw>
                </a:effectLst>
              </a:rPr>
              <a:t>H</a:t>
            </a:r>
            <a:r>
              <a:rPr lang="en-US" altLang="en-US" sz="2700" baseline="-25000" dirty="0">
                <a:solidFill>
                  <a:srgbClr val="FFFFFF"/>
                </a:solidFill>
                <a:effectLst>
                  <a:outerShdw blurRad="38100" dist="38100" dir="2700000" algn="tl">
                    <a:srgbClr val="000000">
                      <a:alpha val="43137"/>
                    </a:srgbClr>
                  </a:outerShdw>
                </a:effectLst>
              </a:rPr>
              <a:t>2</a:t>
            </a:r>
            <a:r>
              <a:rPr lang="en-US" altLang="en-US" sz="2700" dirty="0">
                <a:solidFill>
                  <a:srgbClr val="FFFFFF"/>
                </a:solidFill>
                <a:effectLst>
                  <a:outerShdw blurRad="38100" dist="38100" dir="2700000" algn="tl">
                    <a:srgbClr val="000000">
                      <a:alpha val="43137"/>
                    </a:srgbClr>
                  </a:outerShdw>
                </a:effectLst>
              </a:rPr>
              <a:t>O(</a:t>
            </a:r>
            <a:r>
              <a:rPr lang="en-US" altLang="en-US" sz="2700" dirty="0">
                <a:solidFill>
                  <a:srgbClr val="000000"/>
                </a:solidFill>
                <a:effectLst>
                  <a:outerShdw blurRad="38100" dist="38100" dir="2700000" algn="tl">
                    <a:srgbClr val="000000">
                      <a:alpha val="43137"/>
                    </a:srgbClr>
                  </a:outerShdw>
                </a:effectLst>
              </a:rPr>
              <a:t>g</a:t>
            </a:r>
            <a:r>
              <a:rPr lang="en-US" altLang="en-US" sz="2700" dirty="0">
                <a:solidFill>
                  <a:srgbClr val="FFFFFF"/>
                </a:solidFill>
                <a:effectLst>
                  <a:outerShdw blurRad="38100" dist="38100" dir="2700000" algn="tl">
                    <a:srgbClr val="000000">
                      <a:alpha val="43137"/>
                    </a:srgbClr>
                  </a:outerShdw>
                </a:effectLst>
              </a:rPr>
              <a:t>)  </a:t>
            </a:r>
            <a:r>
              <a:rPr lang="el-GR" altLang="en-US" sz="2700" dirty="0">
                <a:solidFill>
                  <a:srgbClr val="FF0000"/>
                </a:solidFill>
                <a:effectLst>
                  <a:outerShdw blurRad="38100" dist="38100" dir="2700000" algn="tl">
                    <a:srgbClr val="000000">
                      <a:alpha val="43137"/>
                    </a:srgbClr>
                  </a:outerShdw>
                </a:effectLst>
                <a:cs typeface="Arial" panose="020B0604020202020204" pitchFamily="34" charset="0"/>
              </a:rPr>
              <a:t>Δ</a:t>
            </a:r>
            <a:r>
              <a:rPr lang="en-US" altLang="en-US" sz="2700" i="1" dirty="0">
                <a:solidFill>
                  <a:srgbClr val="FF0000"/>
                </a:solidFill>
                <a:effectLst>
                  <a:outerShdw blurRad="38100" dist="38100" dir="2700000" algn="tl">
                    <a:srgbClr val="000000">
                      <a:alpha val="43137"/>
                    </a:srgbClr>
                  </a:outerShdw>
                </a:effectLst>
                <a:cs typeface="Arial" panose="020B0604020202020204" pitchFamily="34" charset="0"/>
              </a:rPr>
              <a:t>H</a:t>
            </a:r>
            <a:r>
              <a:rPr lang="en-US" altLang="en-US" sz="2700" dirty="0">
                <a:solidFill>
                  <a:srgbClr val="FF0000"/>
                </a:solidFill>
                <a:effectLst>
                  <a:outerShdw blurRad="38100" dist="38100" dir="2700000" algn="tl">
                    <a:srgbClr val="000000">
                      <a:alpha val="43137"/>
                    </a:srgbClr>
                  </a:outerShdw>
                </a:effectLst>
                <a:cs typeface="Arial" panose="020B0604020202020204" pitchFamily="34" charset="0"/>
              </a:rPr>
              <a:t> = +44.0 kJ</a:t>
            </a:r>
            <a:endParaRPr lang="el-GR" altLang="en-US" sz="2700" dirty="0">
              <a:solidFill>
                <a:srgbClr val="FF0000"/>
              </a:solidFill>
              <a:effectLst>
                <a:outerShdw blurRad="38100" dist="38100" dir="2700000" algn="tl">
                  <a:srgbClr val="000000">
                    <a:alpha val="43137"/>
                  </a:srgbClr>
                </a:outerShdw>
              </a:effectLst>
              <a:cs typeface="Arial" panose="020B0604020202020204" pitchFamily="34" charset="0"/>
            </a:endParaRPr>
          </a:p>
        </p:txBody>
      </p:sp>
      <p:grpSp>
        <p:nvGrpSpPr>
          <p:cNvPr id="94214" name="Group 21"/>
          <p:cNvGrpSpPr>
            <a:grpSpLocks/>
          </p:cNvGrpSpPr>
          <p:nvPr/>
        </p:nvGrpSpPr>
        <p:grpSpPr bwMode="auto">
          <a:xfrm>
            <a:off x="674688" y="2555875"/>
            <a:ext cx="7870825" cy="1724025"/>
            <a:chOff x="480" y="1981"/>
            <a:chExt cx="4958" cy="1086"/>
          </a:xfrm>
        </p:grpSpPr>
        <p:sp>
          <p:nvSpPr>
            <p:cNvPr id="67606" name="Text Box 22"/>
            <p:cNvSpPr txBox="1">
              <a:spLocks noChangeArrowheads="1"/>
            </p:cNvSpPr>
            <p:nvPr/>
          </p:nvSpPr>
          <p:spPr bwMode="auto">
            <a:xfrm>
              <a:off x="3037" y="2786"/>
              <a:ext cx="230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300" dirty="0">
                  <a:solidFill>
                    <a:srgbClr val="FFFFFF"/>
                  </a:solidFill>
                </a:rPr>
                <a:t>difference = </a:t>
              </a:r>
              <a:r>
                <a:rPr lang="en-US" altLang="en-US" sz="2300" dirty="0">
                  <a:solidFill>
                    <a:srgbClr val="FF0000"/>
                  </a:solidFill>
                  <a:effectLst>
                    <a:outerShdw blurRad="38100" dist="38100" dir="2700000" algn="tl">
                      <a:srgbClr val="000000">
                        <a:alpha val="43137"/>
                      </a:srgbClr>
                    </a:outerShdw>
                  </a:effectLst>
                </a:rPr>
                <a:t>+ 44.0 kJ </a:t>
              </a:r>
            </a:p>
          </p:txBody>
        </p:sp>
        <p:sp>
          <p:nvSpPr>
            <p:cNvPr id="94219" name="Text Box 23"/>
            <p:cNvSpPr txBox="1">
              <a:spLocks noChangeArrowheads="1"/>
            </p:cNvSpPr>
            <p:nvPr/>
          </p:nvSpPr>
          <p:spPr bwMode="auto">
            <a:xfrm>
              <a:off x="480" y="1981"/>
              <a:ext cx="489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tabLst>
                  <a:tab pos="502920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029200" algn="l"/>
                </a:tabLst>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029200" algn="l"/>
                </a:tabLst>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dirty="0">
                  <a:solidFill>
                    <a:srgbClr val="FFFFFF"/>
                  </a:solidFill>
                  <a:latin typeface="Arial" panose="020B0604020202020204" pitchFamily="34" charset="0"/>
                  <a:ea typeface="MS PGothic" panose="020B0600070205080204" pitchFamily="34" charset="-128"/>
                </a:rPr>
                <a:t>H</a:t>
              </a:r>
              <a:r>
                <a:rPr lang="en-US" altLang="en-US" sz="2400" baseline="-25000" dirty="0">
                  <a:solidFill>
                    <a:srgbClr val="FFFFFF"/>
                  </a:solidFill>
                  <a:latin typeface="Arial" panose="020B0604020202020204" pitchFamily="34" charset="0"/>
                  <a:ea typeface="MS PGothic" panose="020B0600070205080204" pitchFamily="34" charset="-128"/>
                </a:rPr>
                <a:t>2</a:t>
              </a:r>
              <a:r>
                <a:rPr lang="en-US" altLang="en-US" sz="2400" dirty="0">
                  <a:solidFill>
                    <a:srgbClr val="FFFFFF"/>
                  </a:solidFill>
                  <a:latin typeface="Arial" panose="020B0604020202020204" pitchFamily="34" charset="0"/>
                  <a:ea typeface="MS PGothic" panose="020B0600070205080204" pitchFamily="34" charset="-128"/>
                </a:rPr>
                <a:t>O(</a:t>
              </a:r>
              <a:r>
                <a:rPr lang="en-US" altLang="en-US" sz="2400" dirty="0">
                  <a:solidFill>
                    <a:srgbClr val="000000"/>
                  </a:solidFill>
                  <a:latin typeface="Arial" panose="020B0604020202020204" pitchFamily="34" charset="0"/>
                  <a:ea typeface="MS PGothic" panose="020B0600070205080204" pitchFamily="34" charset="-128"/>
                </a:rPr>
                <a:t>l</a:t>
              </a:r>
              <a:r>
                <a:rPr lang="en-US" altLang="en-US" sz="2400" dirty="0">
                  <a:solidFill>
                    <a:srgbClr val="FFFFFF"/>
                  </a:solidFill>
                  <a:latin typeface="Arial" panose="020B0604020202020204" pitchFamily="34" charset="0"/>
                  <a:ea typeface="MS PGothic" panose="020B0600070205080204" pitchFamily="34" charset="-128"/>
                </a:rPr>
                <a:t>) </a:t>
              </a:r>
              <a:r>
                <a:rPr lang="en-US" altLang="en-US" sz="2400" dirty="0">
                  <a:solidFill>
                    <a:srgbClr val="FFFFFF"/>
                  </a:solidFill>
                  <a:latin typeface="Arial" panose="020B0604020202020204" pitchFamily="34" charset="0"/>
                  <a:ea typeface="MS PGothic" panose="020B0600070205080204" pitchFamily="34" charset="-128"/>
                  <a:cs typeface="Arial" panose="020B0604020202020204" pitchFamily="34" charset="0"/>
                </a:rPr>
                <a:t>→ </a:t>
              </a:r>
              <a:r>
                <a:rPr lang="en-US" altLang="en-US" sz="2400" dirty="0">
                  <a:solidFill>
                    <a:srgbClr val="FFFFFF"/>
                  </a:solidFill>
                  <a:latin typeface="Arial" panose="020B0604020202020204" pitchFamily="34" charset="0"/>
                  <a:ea typeface="MS PGothic" panose="020B0600070205080204" pitchFamily="34" charset="-128"/>
                </a:rPr>
                <a:t>H</a:t>
              </a:r>
              <a:r>
                <a:rPr lang="en-US" altLang="en-US" sz="2400" baseline="-25000" dirty="0">
                  <a:solidFill>
                    <a:srgbClr val="FFFFFF"/>
                  </a:solidFill>
                  <a:latin typeface="Arial" panose="020B0604020202020204" pitchFamily="34" charset="0"/>
                  <a:ea typeface="MS PGothic" panose="020B0600070205080204" pitchFamily="34" charset="-128"/>
                </a:rPr>
                <a:t>2</a:t>
              </a:r>
              <a:r>
                <a:rPr lang="en-US" altLang="en-US" sz="2400" dirty="0">
                  <a:solidFill>
                    <a:srgbClr val="FFFFFF"/>
                  </a:solidFill>
                  <a:latin typeface="Arial" panose="020B0604020202020204" pitchFamily="34" charset="0"/>
                  <a:ea typeface="MS PGothic" panose="020B0600070205080204" pitchFamily="34" charset="-128"/>
                </a:rPr>
                <a:t>(g) +    ½ O</a:t>
              </a:r>
              <a:r>
                <a:rPr lang="en-US" altLang="en-US" sz="2400" baseline="-25000" dirty="0">
                  <a:solidFill>
                    <a:srgbClr val="FFFFFF"/>
                  </a:solidFill>
                  <a:latin typeface="Arial" panose="020B0604020202020204" pitchFamily="34" charset="0"/>
                  <a:ea typeface="MS PGothic" panose="020B0600070205080204" pitchFamily="34" charset="-128"/>
                </a:rPr>
                <a:t>2</a:t>
              </a:r>
              <a:r>
                <a:rPr lang="en-US" altLang="en-US" sz="2400" dirty="0">
                  <a:solidFill>
                    <a:srgbClr val="FFFFFF"/>
                  </a:solidFill>
                  <a:latin typeface="Arial" panose="020B0604020202020204" pitchFamily="34" charset="0"/>
                  <a:ea typeface="MS PGothic" panose="020B0600070205080204" pitchFamily="34" charset="-128"/>
                </a:rPr>
                <a:t>(g)	</a:t>
              </a:r>
              <a:r>
                <a:rPr lang="el-GR" altLang="en-US" sz="2400" dirty="0">
                  <a:solidFill>
                    <a:srgbClr val="FFFFFF"/>
                  </a:solidFill>
                  <a:latin typeface="Arial" panose="020B0604020202020204" pitchFamily="34" charset="0"/>
                  <a:ea typeface="MS PGothic" panose="020B0600070205080204" pitchFamily="34" charset="-128"/>
                </a:rPr>
                <a:t>Δ</a:t>
              </a:r>
              <a:r>
                <a:rPr lang="en-US" altLang="en-US" sz="2400" i="1" dirty="0">
                  <a:solidFill>
                    <a:srgbClr val="FFFFFF"/>
                  </a:solidFill>
                  <a:latin typeface="Arial" panose="020B0604020202020204" pitchFamily="34" charset="0"/>
                  <a:ea typeface="MS PGothic" panose="020B0600070205080204" pitchFamily="34" charset="-128"/>
                </a:rPr>
                <a:t>H</a:t>
              </a:r>
              <a:r>
                <a:rPr lang="en-US" altLang="en-US" sz="2400" dirty="0">
                  <a:solidFill>
                    <a:srgbClr val="FFFFFF"/>
                  </a:solidFill>
                  <a:latin typeface="Arial" panose="020B0604020202020204" pitchFamily="34" charset="0"/>
                  <a:ea typeface="MS PGothic" panose="020B0600070205080204" pitchFamily="34" charset="-128"/>
                </a:rPr>
                <a:t> = +285.8 kJ</a:t>
              </a:r>
              <a:endParaRPr lang="el-GR" altLang="en-US" sz="2400" dirty="0">
                <a:solidFill>
                  <a:srgbClr val="FFFFFF"/>
                </a:solidFill>
                <a:latin typeface="Arial" panose="020B0604020202020204" pitchFamily="34" charset="0"/>
                <a:ea typeface="MS PGothic" panose="020B0600070205080204" pitchFamily="34" charset="-128"/>
              </a:endParaRPr>
            </a:p>
          </p:txBody>
        </p:sp>
        <p:sp>
          <p:nvSpPr>
            <p:cNvPr id="94220" name="Text Box 25"/>
            <p:cNvSpPr txBox="1">
              <a:spLocks noChangeArrowheads="1"/>
            </p:cNvSpPr>
            <p:nvPr/>
          </p:nvSpPr>
          <p:spPr bwMode="auto">
            <a:xfrm>
              <a:off x="480" y="2430"/>
              <a:ext cx="489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tabLst>
                  <a:tab pos="502920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029200" algn="l"/>
                </a:tabLst>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029200" algn="l"/>
                </a:tabLst>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dirty="0">
                  <a:solidFill>
                    <a:srgbClr val="FFFFFF"/>
                  </a:solidFill>
                  <a:latin typeface="Arial" panose="020B0604020202020204" pitchFamily="34" charset="0"/>
                  <a:ea typeface="MS PGothic" panose="020B0600070205080204" pitchFamily="34" charset="-128"/>
                </a:rPr>
                <a:t>H</a:t>
              </a:r>
              <a:r>
                <a:rPr lang="en-US" altLang="en-US" sz="2400" baseline="-25000" dirty="0">
                  <a:solidFill>
                    <a:srgbClr val="FFFFFF"/>
                  </a:solidFill>
                  <a:latin typeface="Arial" panose="020B0604020202020204" pitchFamily="34" charset="0"/>
                  <a:ea typeface="MS PGothic" panose="020B0600070205080204" pitchFamily="34" charset="-128"/>
                </a:rPr>
                <a:t>2</a:t>
              </a:r>
              <a:r>
                <a:rPr lang="en-US" altLang="en-US" sz="2400" dirty="0">
                  <a:solidFill>
                    <a:srgbClr val="FFFFFF"/>
                  </a:solidFill>
                  <a:latin typeface="Arial" panose="020B0604020202020204" pitchFamily="34" charset="0"/>
                  <a:ea typeface="MS PGothic" panose="020B0600070205080204" pitchFamily="34" charset="-128"/>
                </a:rPr>
                <a:t>O(</a:t>
              </a:r>
              <a:r>
                <a:rPr lang="en-US" altLang="en-US" sz="2400" dirty="0">
                  <a:solidFill>
                    <a:srgbClr val="000000"/>
                  </a:solidFill>
                  <a:latin typeface="Arial" panose="020B0604020202020204" pitchFamily="34" charset="0"/>
                  <a:ea typeface="MS PGothic" panose="020B0600070205080204" pitchFamily="34" charset="-128"/>
                </a:rPr>
                <a:t>g</a:t>
              </a:r>
              <a:r>
                <a:rPr lang="en-US" altLang="en-US" sz="2400" dirty="0">
                  <a:solidFill>
                    <a:srgbClr val="FFFFFF"/>
                  </a:solidFill>
                  <a:latin typeface="Arial" panose="020B0604020202020204" pitchFamily="34" charset="0"/>
                  <a:ea typeface="MS PGothic" panose="020B0600070205080204" pitchFamily="34" charset="-128"/>
                </a:rPr>
                <a:t>) → H</a:t>
              </a:r>
              <a:r>
                <a:rPr lang="en-US" altLang="en-US" sz="2400" baseline="-25000" dirty="0">
                  <a:solidFill>
                    <a:srgbClr val="FFFFFF"/>
                  </a:solidFill>
                  <a:latin typeface="Arial" panose="020B0604020202020204" pitchFamily="34" charset="0"/>
                  <a:ea typeface="MS PGothic" panose="020B0600070205080204" pitchFamily="34" charset="-128"/>
                </a:rPr>
                <a:t>2</a:t>
              </a:r>
              <a:r>
                <a:rPr lang="en-US" altLang="en-US" sz="2400" dirty="0">
                  <a:solidFill>
                    <a:srgbClr val="FFFFFF"/>
                  </a:solidFill>
                  <a:latin typeface="Arial" panose="020B0604020202020204" pitchFamily="34" charset="0"/>
                  <a:ea typeface="MS PGothic" panose="020B0600070205080204" pitchFamily="34" charset="-128"/>
                </a:rPr>
                <a:t>(g) +    ½ O</a:t>
              </a:r>
              <a:r>
                <a:rPr lang="en-US" altLang="en-US" sz="2400" baseline="-25000" dirty="0">
                  <a:solidFill>
                    <a:srgbClr val="FFFFFF"/>
                  </a:solidFill>
                  <a:latin typeface="Arial" panose="020B0604020202020204" pitchFamily="34" charset="0"/>
                  <a:ea typeface="MS PGothic" panose="020B0600070205080204" pitchFamily="34" charset="-128"/>
                </a:rPr>
                <a:t>2</a:t>
              </a:r>
              <a:r>
                <a:rPr lang="en-US" altLang="en-US" sz="2400" dirty="0">
                  <a:solidFill>
                    <a:srgbClr val="FFFFFF"/>
                  </a:solidFill>
                  <a:latin typeface="Arial" panose="020B0604020202020204" pitchFamily="34" charset="0"/>
                  <a:ea typeface="MS PGothic" panose="020B0600070205080204" pitchFamily="34" charset="-128"/>
                </a:rPr>
                <a:t>(g)	</a:t>
              </a:r>
              <a:r>
                <a:rPr lang="el-GR" altLang="en-US" sz="2400" dirty="0">
                  <a:solidFill>
                    <a:srgbClr val="FFFFFF"/>
                  </a:solidFill>
                  <a:latin typeface="Arial" panose="020B0604020202020204" pitchFamily="34" charset="0"/>
                  <a:ea typeface="MS PGothic" panose="020B0600070205080204" pitchFamily="34" charset="-128"/>
                  <a:cs typeface="Arial" panose="020B0604020202020204" pitchFamily="34" charset="0"/>
                </a:rPr>
                <a:t>Δ</a:t>
              </a:r>
              <a:r>
                <a:rPr lang="en-US" altLang="en-US" sz="2400" i="1" dirty="0">
                  <a:solidFill>
                    <a:srgbClr val="FFFFFF"/>
                  </a:solidFill>
                  <a:latin typeface="Arial" panose="020B0604020202020204" pitchFamily="34" charset="0"/>
                  <a:ea typeface="MS PGothic" panose="020B0600070205080204" pitchFamily="34" charset="-128"/>
                  <a:cs typeface="Arial" panose="020B0604020202020204" pitchFamily="34" charset="0"/>
                </a:rPr>
                <a:t>H</a:t>
              </a:r>
              <a:r>
                <a:rPr lang="en-US" altLang="en-US" sz="2400" dirty="0">
                  <a:solidFill>
                    <a:srgbClr val="FFFFFF"/>
                  </a:solidFill>
                  <a:latin typeface="Arial" panose="020B0604020202020204" pitchFamily="34" charset="0"/>
                  <a:ea typeface="MS PGothic" panose="020B0600070205080204" pitchFamily="34" charset="-128"/>
                  <a:cs typeface="Arial" panose="020B0604020202020204" pitchFamily="34" charset="0"/>
                </a:rPr>
                <a:t> = +241.8 kJ</a:t>
              </a:r>
              <a:endParaRPr lang="el-GR" altLang="en-US" sz="2400" dirty="0">
                <a:solidFill>
                  <a:srgbClr val="FFFFFF"/>
                </a:solidFill>
                <a:latin typeface="Arial" panose="020B0604020202020204" pitchFamily="34" charset="0"/>
                <a:ea typeface="MS PGothic" panose="020B0600070205080204" pitchFamily="34" charset="-128"/>
                <a:cs typeface="Arial" panose="020B0604020202020204" pitchFamily="34" charset="0"/>
              </a:endParaRPr>
            </a:p>
          </p:txBody>
        </p:sp>
        <p:sp>
          <p:nvSpPr>
            <p:cNvPr id="94221" name="Line 27"/>
            <p:cNvSpPr>
              <a:spLocks noChangeShapeType="1"/>
            </p:cNvSpPr>
            <p:nvPr/>
          </p:nvSpPr>
          <p:spPr bwMode="auto">
            <a:xfrm>
              <a:off x="3134" y="2721"/>
              <a:ext cx="2304"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pic>
        <p:nvPicPr>
          <p:cNvPr id="94215" name="Picture 12" descr="strategy-01.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25" y="17463"/>
            <a:ext cx="12001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13" name="Rectangle 6"/>
          <p:cNvSpPr>
            <a:spLocks noGrp="1" noChangeArrowheads="1"/>
          </p:cNvSpPr>
          <p:nvPr>
            <p:ph type="sldNum" sz="quarter" idx="11"/>
          </p:nvPr>
        </p:nvSpPr>
        <p:spPr/>
        <p:txBody>
          <a:bodyPr/>
          <a:lstStyle/>
          <a:p>
            <a:pPr>
              <a:defRPr/>
            </a:pPr>
            <a:fld id="{71270977-6252-41DF-AB78-2881893712BD}" type="slidenum">
              <a:rPr lang="en-US" altLang="en-US"/>
              <a:pPr>
                <a:defRPr/>
              </a:pPr>
              <a:t>46</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214"/>
                                        </p:tgtEl>
                                        <p:attrNameLst>
                                          <p:attrName>style.visibility</p:attrName>
                                        </p:attrNameLst>
                                      </p:cBhvr>
                                      <p:to>
                                        <p:strVal val="visible"/>
                                      </p:to>
                                    </p:set>
                                    <p:animEffect transition="in" filter="fade">
                                      <p:cBhvr>
                                        <p:cTn id="7" dur="500"/>
                                        <p:tgtEl>
                                          <p:spTgt spid="942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600">
                                            <p:txEl>
                                              <p:pRg st="0" end="0"/>
                                            </p:txEl>
                                          </p:spTgt>
                                        </p:tgtEl>
                                        <p:attrNameLst>
                                          <p:attrName>style.visibility</p:attrName>
                                        </p:attrNameLst>
                                      </p:cBhvr>
                                      <p:to>
                                        <p:strVal val="visible"/>
                                      </p:to>
                                    </p:set>
                                    <p:animEffect transition="in" filter="fade">
                                      <p:cBhvr>
                                        <p:cTn id="12" dur="500"/>
                                        <p:tgtEl>
                                          <p:spTgt spid="676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601"/>
                                        </p:tgtEl>
                                        <p:attrNameLst>
                                          <p:attrName>style.visibility</p:attrName>
                                        </p:attrNameLst>
                                      </p:cBhvr>
                                      <p:to>
                                        <p:strVal val="visible"/>
                                      </p:to>
                                    </p:set>
                                    <p:animEffect transition="in" filter="fade">
                                      <p:cBhvr>
                                        <p:cTn id="17" dur="500"/>
                                        <p:tgtEl>
                                          <p:spTgt spid="67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1"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49263" y="0"/>
            <a:ext cx="8237537" cy="762000"/>
          </a:xfrm>
        </p:spPr>
        <p:txBody>
          <a:bodyPr/>
          <a:lstStyle/>
          <a:p>
            <a:pPr>
              <a:defRPr/>
            </a:pPr>
            <a:r>
              <a:rPr lang="en-US" altLang="en-US" dirty="0">
                <a:solidFill>
                  <a:srgbClr val="92D050"/>
                </a:solidFill>
              </a:rPr>
              <a:t>Heat of Combustion</a:t>
            </a:r>
          </a:p>
        </p:txBody>
      </p:sp>
      <p:sp>
        <p:nvSpPr>
          <p:cNvPr id="80902" name="Text Box 6"/>
          <p:cNvSpPr txBox="1">
            <a:spLocks noChangeArrowheads="1"/>
          </p:cNvSpPr>
          <p:nvPr/>
        </p:nvSpPr>
        <p:spPr bwMode="auto">
          <a:xfrm>
            <a:off x="152400" y="914400"/>
            <a:ext cx="8991600" cy="168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ct val="50000"/>
              </a:spcBef>
              <a:defRPr/>
            </a:pPr>
            <a:r>
              <a:rPr lang="en-US" altLang="en-US" sz="2300" dirty="0"/>
              <a:t>A common </a:t>
            </a:r>
            <a:r>
              <a:rPr lang="el-GR" altLang="en-US" sz="2300" b="1" dirty="0">
                <a:solidFill>
                  <a:srgbClr val="92D050"/>
                </a:solidFill>
                <a:effectLst>
                  <a:outerShdw blurRad="38100" dist="38100" dir="2700000" algn="tl">
                    <a:srgbClr val="000000">
                      <a:alpha val="43137"/>
                    </a:srgbClr>
                  </a:outerShdw>
                </a:effectLst>
                <a:cs typeface="Arial" panose="020B0604020202020204" pitchFamily="34" charset="0"/>
              </a:rPr>
              <a:t>Δ</a:t>
            </a:r>
            <a:r>
              <a:rPr lang="en-US" altLang="en-US" sz="2300" b="1" dirty="0">
                <a:solidFill>
                  <a:srgbClr val="92D050"/>
                </a:solidFill>
                <a:effectLst>
                  <a:outerShdw blurRad="38100" dist="38100" dir="2700000" algn="tl">
                    <a:srgbClr val="000000">
                      <a:alpha val="43137"/>
                    </a:srgbClr>
                  </a:outerShdw>
                </a:effectLst>
                <a:cs typeface="Arial" panose="020B0604020202020204" pitchFamily="34" charset="0"/>
              </a:rPr>
              <a:t>H</a:t>
            </a:r>
            <a:r>
              <a:rPr lang="en-US" altLang="en-US" sz="2300" dirty="0">
                <a:cs typeface="Arial" panose="020B0604020202020204" pitchFamily="34" charset="0"/>
              </a:rPr>
              <a:t>, heat of reaction, is t</a:t>
            </a:r>
            <a:r>
              <a:rPr lang="en-US" altLang="en-US" sz="2300" dirty="0"/>
              <a:t>he </a:t>
            </a:r>
            <a:r>
              <a:rPr lang="en-US" altLang="en-US" sz="2300" b="1" dirty="0">
                <a:solidFill>
                  <a:schemeClr val="accent1">
                    <a:lumMod val="50000"/>
                  </a:schemeClr>
                </a:solidFill>
              </a:rPr>
              <a:t>heat of combustion</a:t>
            </a:r>
            <a:r>
              <a:rPr lang="en-US" altLang="en-US" sz="2300" dirty="0"/>
              <a:t>, relating to the complete burning of one mole of a substance.</a:t>
            </a:r>
          </a:p>
          <a:p>
            <a:pPr eaLnBrk="1" hangingPunct="1">
              <a:spcBef>
                <a:spcPct val="50000"/>
              </a:spcBef>
              <a:defRPr/>
            </a:pPr>
            <a:r>
              <a:rPr lang="en-US" altLang="en-US" sz="2300" dirty="0"/>
              <a:t>For instance, small amounts of natural gas within crude oil are burned off at oil refineries according to the following equation:</a:t>
            </a:r>
          </a:p>
        </p:txBody>
      </p:sp>
      <p:sp>
        <p:nvSpPr>
          <p:cNvPr id="96260" name="Text Box 7"/>
          <p:cNvSpPr txBox="1">
            <a:spLocks noChangeArrowheads="1"/>
          </p:cNvSpPr>
          <p:nvPr/>
        </p:nvSpPr>
        <p:spPr bwMode="auto">
          <a:xfrm>
            <a:off x="3124200" y="3895725"/>
            <a:ext cx="54864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dirty="0">
                <a:solidFill>
                  <a:srgbClr val="0070C0"/>
                </a:solidFill>
                <a:latin typeface="Arial" panose="020B0604020202020204" pitchFamily="34" charset="0"/>
                <a:ea typeface="MS PGothic" panose="020B0600070205080204" pitchFamily="34" charset="-128"/>
              </a:rPr>
              <a:t>Burning methane, an exothermic reaction, releases 890 kJ of heat/mol.</a:t>
            </a:r>
          </a:p>
          <a:p>
            <a:pPr eaLnBrk="1" hangingPunct="1">
              <a:spcBef>
                <a:spcPct val="50000"/>
              </a:spcBef>
              <a:buClrTx/>
              <a:buSzTx/>
              <a:buFontTx/>
              <a:buNone/>
            </a:pPr>
            <a:r>
              <a:rPr lang="en-US" altLang="en-US" sz="2400" dirty="0">
                <a:latin typeface="Arial" panose="020B0604020202020204" pitchFamily="34" charset="0"/>
                <a:ea typeface="MS PGothic" panose="020B0600070205080204" pitchFamily="34" charset="-128"/>
              </a:rPr>
              <a:t>The heat of combustion (</a:t>
            </a:r>
            <a:r>
              <a:rPr lang="el-GR" altLang="en-US" sz="2400" dirty="0">
                <a:latin typeface="Arial" panose="020B0604020202020204" pitchFamily="34" charset="0"/>
                <a:ea typeface="MS PGothic" panose="020B0600070205080204" pitchFamily="34" charset="-128"/>
                <a:cs typeface="Arial" panose="020B0604020202020204" pitchFamily="34" charset="0"/>
              </a:rPr>
              <a:t>Δ</a:t>
            </a:r>
            <a:r>
              <a:rPr lang="en-US" altLang="en-US" sz="2400" dirty="0">
                <a:latin typeface="Arial" panose="020B0604020202020204" pitchFamily="34" charset="0"/>
                <a:ea typeface="MS PGothic" panose="020B0600070205080204" pitchFamily="34" charset="-128"/>
                <a:cs typeface="Arial" panose="020B0604020202020204" pitchFamily="34" charset="0"/>
              </a:rPr>
              <a:t>H) for this reaction is </a:t>
            </a:r>
            <a:r>
              <a:rPr lang="en-US" altLang="en-US" sz="2400" dirty="0">
                <a:solidFill>
                  <a:srgbClr val="0070C0"/>
                </a:solidFill>
                <a:latin typeface="Arial" panose="020B0604020202020204" pitchFamily="34" charset="0"/>
                <a:ea typeface="MS PGothic" panose="020B0600070205080204" pitchFamily="34" charset="-128"/>
                <a:cs typeface="Arial" panose="020B0604020202020204" pitchFamily="34" charset="0"/>
              </a:rPr>
              <a:t>–890 kJ/mol </a:t>
            </a:r>
            <a:r>
              <a:rPr lang="en-US" altLang="en-US" sz="2400" dirty="0">
                <a:latin typeface="Arial" panose="020B0604020202020204" pitchFamily="34" charset="0"/>
                <a:ea typeface="MS PGothic" panose="020B0600070205080204" pitchFamily="34" charset="-128"/>
                <a:cs typeface="Arial" panose="020B0604020202020204" pitchFamily="34" charset="0"/>
              </a:rPr>
              <a:t>of methane burned. So, if </a:t>
            </a:r>
            <a:r>
              <a:rPr lang="en-US" altLang="en-US" sz="2400" dirty="0">
                <a:solidFill>
                  <a:srgbClr val="FFFF00"/>
                </a:solidFill>
                <a:latin typeface="Arial" panose="020B0604020202020204" pitchFamily="34" charset="0"/>
                <a:ea typeface="MS PGothic" panose="020B0600070205080204" pitchFamily="34" charset="-128"/>
                <a:cs typeface="Arial" panose="020B0604020202020204" pitchFamily="34" charset="0"/>
              </a:rPr>
              <a:t>2 mol </a:t>
            </a:r>
            <a:r>
              <a:rPr lang="en-US" altLang="en-US" sz="2400" dirty="0">
                <a:latin typeface="Arial" panose="020B0604020202020204" pitchFamily="34" charset="0"/>
                <a:ea typeface="MS PGothic" panose="020B0600070205080204" pitchFamily="34" charset="-128"/>
                <a:cs typeface="Arial" panose="020B0604020202020204" pitchFamily="34" charset="0"/>
              </a:rPr>
              <a:t>of methane combust, </a:t>
            </a:r>
            <a:r>
              <a:rPr lang="en-US" altLang="en-US" sz="2400" dirty="0">
                <a:solidFill>
                  <a:srgbClr val="FFFF00"/>
                </a:solidFill>
                <a:latin typeface="Arial" panose="020B0604020202020204" pitchFamily="34" charset="0"/>
                <a:ea typeface="MS PGothic" panose="020B0600070205080204" pitchFamily="34" charset="-128"/>
                <a:cs typeface="Arial" panose="020B0604020202020204" pitchFamily="34" charset="0"/>
              </a:rPr>
              <a:t>1780 KJ </a:t>
            </a:r>
            <a:r>
              <a:rPr lang="en-US" altLang="en-US" sz="2400" dirty="0">
                <a:latin typeface="Arial" panose="020B0604020202020204" pitchFamily="34" charset="0"/>
                <a:ea typeface="MS PGothic" panose="020B0600070205080204" pitchFamily="34" charset="-128"/>
                <a:cs typeface="Arial" panose="020B0604020202020204" pitchFamily="34" charset="0"/>
              </a:rPr>
              <a:t>are released, etc..</a:t>
            </a:r>
          </a:p>
        </p:txBody>
      </p:sp>
      <p:sp>
        <p:nvSpPr>
          <p:cNvPr id="80906" name="Text Box 10"/>
          <p:cNvSpPr txBox="1">
            <a:spLocks noChangeArrowheads="1"/>
          </p:cNvSpPr>
          <p:nvPr/>
        </p:nvSpPr>
        <p:spPr bwMode="auto">
          <a:xfrm>
            <a:off x="906463" y="2744788"/>
            <a:ext cx="7772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ct val="50000"/>
              </a:spcBef>
              <a:defRPr/>
            </a:pPr>
            <a:r>
              <a:rPr lang="en-US" altLang="en-US" sz="2500" dirty="0">
                <a:solidFill>
                  <a:schemeClr val="accent1">
                    <a:lumMod val="50000"/>
                  </a:schemeClr>
                </a:solidFill>
              </a:rPr>
              <a:t>CH</a:t>
            </a:r>
            <a:r>
              <a:rPr lang="en-US" altLang="en-US" sz="2500" baseline="-25000" dirty="0">
                <a:solidFill>
                  <a:schemeClr val="accent1">
                    <a:lumMod val="50000"/>
                  </a:schemeClr>
                </a:solidFill>
              </a:rPr>
              <a:t>4</a:t>
            </a:r>
            <a:r>
              <a:rPr lang="en-US" altLang="en-US" sz="2500" dirty="0">
                <a:solidFill>
                  <a:schemeClr val="accent1">
                    <a:lumMod val="50000"/>
                  </a:schemeClr>
                </a:solidFill>
              </a:rPr>
              <a:t>(</a:t>
            </a:r>
            <a:r>
              <a:rPr lang="en-US" altLang="en-US" sz="2500" i="1" dirty="0">
                <a:solidFill>
                  <a:schemeClr val="accent1">
                    <a:lumMod val="50000"/>
                  </a:schemeClr>
                </a:solidFill>
              </a:rPr>
              <a:t>g</a:t>
            </a:r>
            <a:r>
              <a:rPr lang="en-US" altLang="en-US" sz="2500" dirty="0">
                <a:solidFill>
                  <a:schemeClr val="accent1">
                    <a:lumMod val="50000"/>
                  </a:schemeClr>
                </a:solidFill>
              </a:rPr>
              <a:t>) + </a:t>
            </a:r>
            <a:r>
              <a:rPr lang="en-US" altLang="en-US" sz="2500" b="1" dirty="0">
                <a:solidFill>
                  <a:srgbClr val="FF0000"/>
                </a:solidFill>
                <a:effectLst>
                  <a:outerShdw blurRad="38100" dist="38100" dir="2700000" algn="tl">
                    <a:srgbClr val="000000">
                      <a:alpha val="43137"/>
                    </a:srgbClr>
                  </a:outerShdw>
                </a:effectLst>
              </a:rPr>
              <a:t>2O</a:t>
            </a:r>
            <a:r>
              <a:rPr lang="en-US" altLang="en-US" sz="2500" b="1" baseline="-25000" dirty="0">
                <a:solidFill>
                  <a:srgbClr val="FF0000"/>
                </a:solidFill>
                <a:effectLst>
                  <a:outerShdw blurRad="38100" dist="38100" dir="2700000" algn="tl">
                    <a:srgbClr val="000000">
                      <a:alpha val="43137"/>
                    </a:srgbClr>
                  </a:outerShdw>
                </a:effectLst>
              </a:rPr>
              <a:t>2</a:t>
            </a:r>
            <a:r>
              <a:rPr lang="en-US" altLang="en-US" sz="2500" b="1" dirty="0">
                <a:solidFill>
                  <a:srgbClr val="FF0000"/>
                </a:solidFill>
                <a:effectLst>
                  <a:outerShdw blurRad="38100" dist="38100" dir="2700000" algn="tl">
                    <a:srgbClr val="000000">
                      <a:alpha val="43137"/>
                    </a:srgbClr>
                  </a:outerShdw>
                </a:effectLst>
              </a:rPr>
              <a:t>(</a:t>
            </a:r>
            <a:r>
              <a:rPr lang="en-US" altLang="en-US" sz="2500" b="1" i="1" dirty="0">
                <a:solidFill>
                  <a:srgbClr val="FF0000"/>
                </a:solidFill>
                <a:effectLst>
                  <a:outerShdw blurRad="38100" dist="38100" dir="2700000" algn="tl">
                    <a:srgbClr val="000000">
                      <a:alpha val="43137"/>
                    </a:srgbClr>
                  </a:outerShdw>
                </a:effectLst>
              </a:rPr>
              <a:t>g</a:t>
            </a:r>
            <a:r>
              <a:rPr lang="en-US" altLang="en-US" sz="2500" b="1" dirty="0">
                <a:solidFill>
                  <a:srgbClr val="FF0000"/>
                </a:solidFill>
                <a:effectLst>
                  <a:outerShdw blurRad="38100" dist="38100" dir="2700000" algn="tl">
                    <a:srgbClr val="000000">
                      <a:alpha val="43137"/>
                    </a:srgbClr>
                  </a:outerShdw>
                </a:effectLst>
              </a:rPr>
              <a:t>)</a:t>
            </a:r>
            <a:r>
              <a:rPr lang="en-US" altLang="en-US" sz="2500" dirty="0">
                <a:solidFill>
                  <a:schemeClr val="accent1">
                    <a:lumMod val="50000"/>
                  </a:schemeClr>
                </a:solidFill>
              </a:rPr>
              <a:t> </a:t>
            </a:r>
            <a:r>
              <a:rPr lang="en-US" altLang="en-US" sz="2500" dirty="0">
                <a:solidFill>
                  <a:schemeClr val="accent1">
                    <a:lumMod val="50000"/>
                  </a:schemeClr>
                </a:solidFill>
                <a:cs typeface="Arial" panose="020B0604020202020204" pitchFamily="34" charset="0"/>
              </a:rPr>
              <a:t>→ </a:t>
            </a:r>
            <a:r>
              <a:rPr lang="en-US" altLang="en-US" sz="2500" dirty="0">
                <a:solidFill>
                  <a:schemeClr val="accent1">
                    <a:lumMod val="50000"/>
                  </a:schemeClr>
                </a:solidFill>
              </a:rPr>
              <a:t>CO</a:t>
            </a:r>
            <a:r>
              <a:rPr lang="en-US" altLang="en-US" sz="2500" baseline="-25000" dirty="0">
                <a:solidFill>
                  <a:schemeClr val="accent1">
                    <a:lumMod val="50000"/>
                  </a:schemeClr>
                </a:solidFill>
              </a:rPr>
              <a:t>2</a:t>
            </a:r>
            <a:r>
              <a:rPr lang="en-US" altLang="en-US" sz="2500" dirty="0">
                <a:solidFill>
                  <a:schemeClr val="accent1">
                    <a:lumMod val="50000"/>
                  </a:schemeClr>
                </a:solidFill>
              </a:rPr>
              <a:t>(</a:t>
            </a:r>
            <a:r>
              <a:rPr lang="en-US" altLang="en-US" sz="2500" i="1" dirty="0">
                <a:solidFill>
                  <a:schemeClr val="accent1">
                    <a:lumMod val="50000"/>
                  </a:schemeClr>
                </a:solidFill>
              </a:rPr>
              <a:t>g</a:t>
            </a:r>
            <a:r>
              <a:rPr lang="en-US" altLang="en-US" sz="2500" dirty="0">
                <a:solidFill>
                  <a:schemeClr val="accent1">
                    <a:lumMod val="50000"/>
                  </a:schemeClr>
                </a:solidFill>
              </a:rPr>
              <a:t>) + 2H</a:t>
            </a:r>
            <a:r>
              <a:rPr lang="en-US" altLang="en-US" sz="2500" baseline="-25000" dirty="0">
                <a:solidFill>
                  <a:schemeClr val="accent1">
                    <a:lumMod val="50000"/>
                  </a:schemeClr>
                </a:solidFill>
              </a:rPr>
              <a:t>2</a:t>
            </a:r>
            <a:r>
              <a:rPr lang="en-US" altLang="en-US" sz="2500" dirty="0">
                <a:solidFill>
                  <a:schemeClr val="accent1">
                    <a:lumMod val="50000"/>
                  </a:schemeClr>
                </a:solidFill>
              </a:rPr>
              <a:t>O(</a:t>
            </a:r>
            <a:r>
              <a:rPr lang="en-US" altLang="en-US" sz="2500" i="1" dirty="0">
                <a:solidFill>
                  <a:schemeClr val="accent1">
                    <a:lumMod val="50000"/>
                  </a:schemeClr>
                </a:solidFill>
              </a:rPr>
              <a:t>l</a:t>
            </a:r>
            <a:r>
              <a:rPr lang="en-US" altLang="en-US" sz="2500" dirty="0">
                <a:solidFill>
                  <a:schemeClr val="accent1">
                    <a:lumMod val="50000"/>
                  </a:schemeClr>
                </a:solidFill>
              </a:rPr>
              <a:t>) + 890 kJ</a:t>
            </a:r>
          </a:p>
        </p:txBody>
      </p:sp>
      <p:pic>
        <p:nvPicPr>
          <p:cNvPr id="80910" name="Picture 14" descr="0132525763_R518a"/>
          <p:cNvPicPr>
            <a:picLocks noChangeAspect="1" noChangeArrowheads="1"/>
          </p:cNvPicPr>
          <p:nvPr/>
        </p:nvPicPr>
        <p:blipFill>
          <a:blip r:embed="rId3">
            <a:extLst>
              <a:ext uri="{28A0092B-C50C-407E-A947-70E740481C1C}">
                <a14:useLocalDpi xmlns:a14="http://schemas.microsoft.com/office/drawing/2010/main" val="0"/>
              </a:ext>
            </a:extLst>
          </a:blip>
          <a:srcRect t="21194" b="6233"/>
          <a:stretch>
            <a:fillRect/>
          </a:stretch>
        </p:blipFill>
        <p:spPr bwMode="auto">
          <a:xfrm>
            <a:off x="515588" y="3404029"/>
            <a:ext cx="2380013" cy="34540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6263" name="Picture 6" descr="strategy-01.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290" y="0"/>
            <a:ext cx="112771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902">
                                            <p:txEl>
                                              <p:pRg st="0" end="0"/>
                                            </p:txEl>
                                          </p:spTgt>
                                        </p:tgtEl>
                                        <p:attrNameLst>
                                          <p:attrName>style.visibility</p:attrName>
                                        </p:attrNameLst>
                                      </p:cBhvr>
                                      <p:to>
                                        <p:strVal val="visible"/>
                                      </p:to>
                                    </p:set>
                                    <p:animEffect transition="in" filter="fade">
                                      <p:cBhvr>
                                        <p:cTn id="7" dur="500"/>
                                        <p:tgtEl>
                                          <p:spTgt spid="809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902">
                                            <p:txEl>
                                              <p:pRg st="1" end="1"/>
                                            </p:txEl>
                                          </p:spTgt>
                                        </p:tgtEl>
                                        <p:attrNameLst>
                                          <p:attrName>style.visibility</p:attrName>
                                        </p:attrNameLst>
                                      </p:cBhvr>
                                      <p:to>
                                        <p:strVal val="visible"/>
                                      </p:to>
                                    </p:set>
                                    <p:animEffect transition="in" filter="fade">
                                      <p:cBhvr>
                                        <p:cTn id="12" dur="500"/>
                                        <p:tgtEl>
                                          <p:spTgt spid="809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906"/>
                                        </p:tgtEl>
                                        <p:attrNameLst>
                                          <p:attrName>style.visibility</p:attrName>
                                        </p:attrNameLst>
                                      </p:cBhvr>
                                      <p:to>
                                        <p:strVal val="visible"/>
                                      </p:to>
                                    </p:set>
                                    <p:animEffect transition="in" filter="fade">
                                      <p:cBhvr>
                                        <p:cTn id="17" dur="500"/>
                                        <p:tgtEl>
                                          <p:spTgt spid="809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260">
                                            <p:txEl>
                                              <p:pRg st="0" end="0"/>
                                            </p:txEl>
                                          </p:spTgt>
                                        </p:tgtEl>
                                        <p:attrNameLst>
                                          <p:attrName>style.visibility</p:attrName>
                                        </p:attrNameLst>
                                      </p:cBhvr>
                                      <p:to>
                                        <p:strVal val="visible"/>
                                      </p:to>
                                    </p:set>
                                    <p:animEffect transition="in" filter="fade">
                                      <p:cBhvr>
                                        <p:cTn id="22" dur="500"/>
                                        <p:tgtEl>
                                          <p:spTgt spid="9626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260">
                                            <p:txEl>
                                              <p:pRg st="1" end="1"/>
                                            </p:txEl>
                                          </p:spTgt>
                                        </p:tgtEl>
                                        <p:attrNameLst>
                                          <p:attrName>style.visibility</p:attrName>
                                        </p:attrNameLst>
                                      </p:cBhvr>
                                      <p:to>
                                        <p:strVal val="visible"/>
                                      </p:to>
                                    </p:set>
                                    <p:animEffect transition="in" filter="fade">
                                      <p:cBhvr>
                                        <p:cTn id="27" dur="500"/>
                                        <p:tgtEl>
                                          <p:spTgt spid="962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6"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Text Box 4"/>
          <p:cNvSpPr txBox="1">
            <a:spLocks noChangeArrowheads="1"/>
          </p:cNvSpPr>
          <p:nvPr/>
        </p:nvSpPr>
        <p:spPr bwMode="auto">
          <a:xfrm>
            <a:off x="5410200" y="1219200"/>
            <a:ext cx="3505200" cy="483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50000"/>
              </a:spcBef>
              <a:buClrTx/>
              <a:buSzTx/>
              <a:buFontTx/>
              <a:buNone/>
            </a:pPr>
            <a:r>
              <a:rPr lang="en-US" altLang="en-US" sz="2800" dirty="0"/>
              <a:t>Like other heats of reaction, heats of combustion are reported as the enthalpy changes when the reactions are carried out at </a:t>
            </a:r>
            <a:r>
              <a:rPr lang="en-US" altLang="en-US" sz="2800" dirty="0">
                <a:solidFill>
                  <a:schemeClr val="accent2"/>
                </a:solidFill>
              </a:rPr>
              <a:t>101.3 kPa </a:t>
            </a:r>
            <a:r>
              <a:rPr lang="en-US" altLang="en-US" sz="2800" dirty="0"/>
              <a:t>and </a:t>
            </a:r>
            <a:r>
              <a:rPr lang="en-US" altLang="en-US" sz="2800" dirty="0">
                <a:solidFill>
                  <a:srgbClr val="FF0000"/>
                </a:solidFill>
              </a:rPr>
              <a:t>25</a:t>
            </a:r>
            <a:r>
              <a:rPr lang="en-US" altLang="en-US" sz="2800" dirty="0">
                <a:solidFill>
                  <a:srgbClr val="FF0000"/>
                </a:solidFill>
                <a:latin typeface="Calibri" panose="020F0502020204030204" pitchFamily="34" charset="0"/>
              </a:rPr>
              <a:t> ⁰</a:t>
            </a:r>
            <a:r>
              <a:rPr lang="en-US" altLang="en-US" sz="2800" dirty="0">
                <a:solidFill>
                  <a:srgbClr val="FF0000"/>
                </a:solidFill>
                <a:cs typeface="Arial" panose="020B0604020202020204" pitchFamily="34" charset="0"/>
              </a:rPr>
              <a:t>C</a:t>
            </a:r>
            <a:r>
              <a:rPr lang="en-US" altLang="en-US" sz="2800" dirty="0"/>
              <a:t>.</a:t>
            </a:r>
          </a:p>
          <a:p>
            <a:pPr eaLnBrk="1" hangingPunct="1">
              <a:spcBef>
                <a:spcPct val="50000"/>
              </a:spcBef>
              <a:buClrTx/>
              <a:buSzTx/>
              <a:buFontTx/>
              <a:buNone/>
            </a:pPr>
            <a:endParaRPr lang="en-US" altLang="en-US" sz="2800" dirty="0"/>
          </a:p>
          <a:p>
            <a:pPr eaLnBrk="1" hangingPunct="1">
              <a:spcBef>
                <a:spcPct val="50000"/>
              </a:spcBef>
              <a:buClrTx/>
              <a:buSzTx/>
              <a:buFontTx/>
              <a:buNone/>
            </a:pPr>
            <a:r>
              <a:rPr lang="en-US" altLang="en-US" sz="2800" dirty="0">
                <a:solidFill>
                  <a:srgbClr val="FF66CC"/>
                </a:solidFill>
              </a:rPr>
              <a:t>All are </a:t>
            </a:r>
            <a:r>
              <a:rPr lang="en-US" altLang="en-US" sz="2800" dirty="0">
                <a:solidFill>
                  <a:schemeClr val="bg1">
                    <a:lumMod val="50000"/>
                  </a:schemeClr>
                </a:solidFill>
              </a:rPr>
              <a:t>EXO</a:t>
            </a:r>
            <a:r>
              <a:rPr lang="en-US" altLang="en-US" sz="2800" dirty="0">
                <a:solidFill>
                  <a:srgbClr val="FF66CC"/>
                </a:solidFill>
              </a:rPr>
              <a:t>thermic.</a:t>
            </a:r>
          </a:p>
        </p:txBody>
      </p:sp>
      <p:graphicFrame>
        <p:nvGraphicFramePr>
          <p:cNvPr id="82069" name="Group 149"/>
          <p:cNvGraphicFramePr>
            <a:graphicFrameLocks noGrp="1"/>
          </p:cNvGraphicFramePr>
          <p:nvPr>
            <p:ph sz="half" idx="2"/>
          </p:nvPr>
        </p:nvGraphicFramePr>
        <p:xfrm>
          <a:off x="304800" y="1219200"/>
          <a:ext cx="5105400" cy="4183104"/>
        </p:xfrm>
        <a:graphic>
          <a:graphicData uri="http://schemas.openxmlformats.org/drawingml/2006/table">
            <a:tbl>
              <a:tblPr/>
              <a:tblGrid>
                <a:gridCol w="1546225">
                  <a:extLst>
                    <a:ext uri="{9D8B030D-6E8A-4147-A177-3AD203B41FA5}">
                      <a16:colId xmlns:a16="http://schemas.microsoft.com/office/drawing/2014/main" val="782742179"/>
                    </a:ext>
                  </a:extLst>
                </a:gridCol>
                <a:gridCol w="1882775">
                  <a:extLst>
                    <a:ext uri="{9D8B030D-6E8A-4147-A177-3AD203B41FA5}">
                      <a16:colId xmlns:a16="http://schemas.microsoft.com/office/drawing/2014/main" val="485318754"/>
                    </a:ext>
                  </a:extLst>
                </a:gridCol>
                <a:gridCol w="1676400">
                  <a:extLst>
                    <a:ext uri="{9D8B030D-6E8A-4147-A177-3AD203B41FA5}">
                      <a16:colId xmlns:a16="http://schemas.microsoft.com/office/drawing/2014/main" val="278439838"/>
                    </a:ext>
                  </a:extLst>
                </a:gridCol>
              </a:tblGrid>
              <a:tr h="379354">
                <a:tc gridSpan="3">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Heats of Combustion at 25°C</a:t>
                      </a:r>
                      <a:endPar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3445047"/>
                  </a:ext>
                </a:extLst>
              </a:tr>
              <a:tr h="380940">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FF00"/>
                          </a:solidFill>
                          <a:effectLst/>
                          <a:latin typeface="Arial" panose="020B0604020202020204" pitchFamily="34" charset="0"/>
                          <a:ea typeface="MS PGothic" panose="020B0600070205080204" pitchFamily="34" charset="-128"/>
                        </a:rPr>
                        <a:t>Substance</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FF00"/>
                          </a:solidFill>
                          <a:effectLst/>
                          <a:latin typeface="Arial" panose="020B0604020202020204" pitchFamily="34" charset="0"/>
                          <a:ea typeface="MS PGothic" panose="020B0600070205080204" pitchFamily="34" charset="-128"/>
                        </a:rPr>
                        <a:t>Formula</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800" b="1" i="0" u="none" strike="noStrike" cap="none" normalizeH="0" baseline="0">
                          <a:ln>
                            <a:noFill/>
                          </a:ln>
                          <a:solidFill>
                            <a:srgbClr val="FFFF00"/>
                          </a:solidFill>
                          <a:effectLst/>
                          <a:latin typeface="Arial" panose="020B0604020202020204" pitchFamily="34" charset="0"/>
                          <a:ea typeface="MS PGothic" panose="020B0600070205080204" pitchFamily="34" charset="-128"/>
                        </a:rPr>
                        <a:t>Δ</a:t>
                      </a:r>
                      <a:r>
                        <a:rPr kumimoji="0" lang="en-US" altLang="en-US" sz="1800" b="1" i="0" u="none" strike="noStrike" cap="none" normalizeH="0" baseline="0" dirty="0">
                          <a:ln>
                            <a:noFill/>
                          </a:ln>
                          <a:solidFill>
                            <a:srgbClr val="FFFF00"/>
                          </a:solidFill>
                          <a:effectLst/>
                          <a:latin typeface="Arial" panose="020B0604020202020204" pitchFamily="34" charset="0"/>
                          <a:ea typeface="MS PGothic" panose="020B0600070205080204" pitchFamily="34" charset="-128"/>
                        </a:rPr>
                        <a:t>H (kJ/mol)</a:t>
                      </a:r>
                      <a:endParaRPr kumimoji="0" lang="el-GR" altLang="en-US" sz="1800" b="1" i="0" u="none" strike="noStrike" cap="none" normalizeH="0" baseline="0">
                        <a:ln>
                          <a:noFill/>
                        </a:ln>
                        <a:solidFill>
                          <a:srgbClr val="FFFF00"/>
                        </a:solidFill>
                        <a:effectLst/>
                        <a:latin typeface="Arial" panose="020B0604020202020204" pitchFamily="34" charset="0"/>
                        <a:ea typeface="MS PGothic" panose="020B0600070205080204" pitchFamily="34" charset="-128"/>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8444390"/>
                  </a:ext>
                </a:extLst>
              </a:tr>
              <a:tr h="382528">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Hydrogen</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H</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2</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(g)</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tabLst>
                          <a:tab pos="457200" algn="l"/>
                        </a:tabLst>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tabLst>
                          <a:tab pos="457200" algn="l"/>
                        </a:tabLst>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tabLst>
                          <a:tab pos="457200" algn="l"/>
                        </a:tabLst>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tabLst>
                          <a:tab pos="457200" algn="l"/>
                        </a:tabLst>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tabLst>
                          <a:tab pos="457200" algn="l"/>
                        </a:tabLst>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tabLst>
                          <a:tab pos="457200" algn="l"/>
                        </a:tabLst>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tabLst>
                          <a:tab pos="457200" algn="l"/>
                        </a:tabLst>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tabLst>
                          <a:tab pos="457200" algn="l"/>
                        </a:tabLst>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tabLst>
                          <a:tab pos="457200" algn="l"/>
                        </a:tabLst>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457200" algn="l"/>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–286</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7554181"/>
                  </a:ext>
                </a:extLst>
              </a:tr>
              <a:tr h="365719">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Carbon</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C(s, graphite)</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–394</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8720217"/>
                  </a:ext>
                </a:extLst>
              </a:tr>
              <a:tr h="382528">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Methane</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CH</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4</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(g)</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–890</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1571477"/>
                  </a:ext>
                </a:extLst>
              </a:tr>
              <a:tr h="380940">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Acetylene</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2</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H</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2</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(g)</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–1300</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69636639"/>
                  </a:ext>
                </a:extLst>
              </a:tr>
              <a:tr h="382528">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Ethanol</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2</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H</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6</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O(l)</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–1368</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8500346"/>
                  </a:ext>
                </a:extLst>
              </a:tr>
              <a:tr h="382528">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Propane</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3</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H</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8</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(g)</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–2220</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5034821"/>
                  </a:ext>
                </a:extLst>
              </a:tr>
              <a:tr h="382528">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Glucose</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6</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H</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12</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O</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6</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(s)</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–2808</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684213"/>
                  </a:ext>
                </a:extLst>
              </a:tr>
              <a:tr h="380940">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Octane</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8</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H</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18</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(l)</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–5471</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633008"/>
                  </a:ext>
                </a:extLst>
              </a:tr>
              <a:tr h="382528">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Sucrose</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12</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H</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22</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O</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11</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(s)</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–5645</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0282507"/>
                  </a:ext>
                </a:extLst>
              </a:tr>
            </a:tbl>
          </a:graphicData>
        </a:graphic>
      </p:graphicFrame>
      <p:sp>
        <p:nvSpPr>
          <p:cNvPr id="6" name="Rectangle 2"/>
          <p:cNvSpPr>
            <a:spLocks noGrp="1" noChangeArrowheads="1"/>
          </p:cNvSpPr>
          <p:nvPr>
            <p:ph type="title"/>
          </p:nvPr>
        </p:nvSpPr>
        <p:spPr>
          <a:xfrm>
            <a:off x="449263" y="0"/>
            <a:ext cx="8237537" cy="762000"/>
          </a:xfrm>
        </p:spPr>
        <p:txBody>
          <a:bodyPr/>
          <a:lstStyle/>
          <a:p>
            <a:pPr>
              <a:defRPr/>
            </a:pPr>
            <a:r>
              <a:rPr lang="en-US" altLang="en-US" dirty="0">
                <a:solidFill>
                  <a:srgbClr val="92D050"/>
                </a:solidFill>
              </a:rPr>
              <a:t>Heat of Combustion</a:t>
            </a:r>
          </a:p>
        </p:txBody>
      </p:sp>
      <p:sp>
        <p:nvSpPr>
          <p:cNvPr id="5"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7" name="Slide Number Placeholder 6"/>
          <p:cNvSpPr>
            <a:spLocks noGrp="1" noChangeArrowheads="1"/>
          </p:cNvSpPr>
          <p:nvPr>
            <p:ph type="sldNum" sz="quarter" idx="11"/>
          </p:nvPr>
        </p:nvSpPr>
        <p:spPr/>
        <p:txBody>
          <a:bodyPr/>
          <a:lstStyle/>
          <a:p>
            <a:pPr>
              <a:defRPr/>
            </a:pPr>
            <a:fld id="{64151F02-EAD2-4C00-90E3-6E3311EB0760}" type="slidenum">
              <a:rPr lang="en-US" altLang="en-US"/>
              <a:pPr>
                <a:defRPr/>
              </a:pPr>
              <a:t>48</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Effect transition="in" filter="fade">
                                      <p:cBhvr>
                                        <p:cTn id="7" dur="500"/>
                                        <p:tgtEl>
                                          <p:spTgt spid="98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306">
                                            <p:txEl>
                                              <p:pRg st="2" end="2"/>
                                            </p:txEl>
                                          </p:spTgt>
                                        </p:tgtEl>
                                        <p:attrNameLst>
                                          <p:attrName>style.visibility</p:attrName>
                                        </p:attrNameLst>
                                      </p:cBhvr>
                                      <p:to>
                                        <p:strVal val="visible"/>
                                      </p:to>
                                    </p:set>
                                    <p:animEffect transition="in" filter="fade">
                                      <p:cBhvr>
                                        <p:cTn id="12" dur="500"/>
                                        <p:tgtEl>
                                          <p:spTgt spid="983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838200"/>
            <a:ext cx="8991600" cy="2209800"/>
          </a:xfrm>
        </p:spPr>
        <p:txBody>
          <a:bodyPr/>
          <a:lstStyle/>
          <a:p>
            <a:pPr marL="0" indent="0">
              <a:spcBef>
                <a:spcPts val="1200"/>
              </a:spcBef>
              <a:buFont typeface="Wingdings" panose="05000000000000000000" pitchFamily="2" charset="2"/>
              <a:buNone/>
              <a:defRPr/>
            </a:pPr>
            <a:r>
              <a:rPr lang="en-US" altLang="en-US" sz="2400" dirty="0"/>
              <a:t>The heat of reaction for many chemical processes cannot be measured directly. (</a:t>
            </a:r>
            <a:r>
              <a:rPr lang="en-US" altLang="en-US" sz="1800" i="1" dirty="0">
                <a:latin typeface="Times New Roman" panose="02020603050405020304" pitchFamily="18" charset="0"/>
                <a:cs typeface="Times New Roman" panose="02020603050405020304" pitchFamily="18" charset="0"/>
              </a:rPr>
              <a:t>Theoretically, diamond can be made into graphite.</a:t>
            </a:r>
            <a:r>
              <a:rPr lang="en-US" altLang="en-US" sz="2400" dirty="0"/>
              <a:t>)</a:t>
            </a:r>
          </a:p>
          <a:p>
            <a:pPr marL="0" indent="0">
              <a:spcBef>
                <a:spcPts val="1200"/>
              </a:spcBef>
              <a:buFont typeface="Wingdings" panose="05000000000000000000" pitchFamily="2" charset="2"/>
              <a:buNone/>
              <a:defRPr/>
            </a:pPr>
            <a:r>
              <a:rPr lang="en-US" altLang="en-US" sz="2400" dirty="0">
                <a:solidFill>
                  <a:srgbClr val="FFFF00"/>
                </a:solidFill>
              </a:rPr>
              <a:t>The heat released or absorbed in a chemical process is the same whether the process takes place in one or in several steps.</a:t>
            </a:r>
          </a:p>
          <a:p>
            <a:pPr marL="0" indent="0">
              <a:spcBef>
                <a:spcPts val="1200"/>
              </a:spcBef>
              <a:buFont typeface="Wingdings" panose="05000000000000000000" pitchFamily="2" charset="2"/>
              <a:buNone/>
              <a:defRPr/>
            </a:pPr>
            <a:endParaRPr lang="en-US" altLang="en-US" sz="2400" dirty="0">
              <a:solidFill>
                <a:srgbClr val="FFFF00"/>
              </a:solidFill>
            </a:endParaRPr>
          </a:p>
        </p:txBody>
      </p:sp>
      <p:sp>
        <p:nvSpPr>
          <p:cNvPr id="6" name="Rectangle 2"/>
          <p:cNvSpPr>
            <a:spLocks noGrp="1" noChangeArrowheads="1"/>
          </p:cNvSpPr>
          <p:nvPr>
            <p:ph type="title"/>
          </p:nvPr>
        </p:nvSpPr>
        <p:spPr>
          <a:xfrm>
            <a:off x="457200" y="0"/>
            <a:ext cx="8229600" cy="914400"/>
          </a:xfrm>
        </p:spPr>
        <p:txBody>
          <a:bodyPr/>
          <a:lstStyle/>
          <a:p>
            <a:pPr>
              <a:defRPr/>
            </a:pPr>
            <a:r>
              <a:rPr lang="en-US" altLang="en-US" dirty="0">
                <a:solidFill>
                  <a:srgbClr val="FFFF00"/>
                </a:solidFill>
              </a:rPr>
              <a:t>Hess’s Law</a:t>
            </a:r>
          </a:p>
        </p:txBody>
      </p:sp>
      <p:sp>
        <p:nvSpPr>
          <p:cNvPr id="7" name="Slide Number Placeholder 6"/>
          <p:cNvSpPr>
            <a:spLocks noGrp="1" noChangeArrowheads="1"/>
          </p:cNvSpPr>
          <p:nvPr>
            <p:ph type="sldNum" sz="quarter" idx="11"/>
          </p:nvPr>
        </p:nvSpPr>
        <p:spPr/>
        <p:txBody>
          <a:bodyPr/>
          <a:lstStyle/>
          <a:p>
            <a:pPr>
              <a:defRPr/>
            </a:pPr>
            <a:fld id="{DF4F42DB-622C-4B18-9A88-994FE970D935}" type="slidenum">
              <a:rPr lang="en-US" altLang="en-US"/>
              <a:pPr>
                <a:defRPr/>
              </a:pPr>
              <a:t>49</a:t>
            </a:fld>
            <a:endParaRPr lang="en-US" altLang="en-US" dirty="0"/>
          </a:p>
        </p:txBody>
      </p:sp>
      <p:pic>
        <p:nvPicPr>
          <p:cNvPr id="3" name="Picture 2">
            <a:extLst>
              <a:ext uri="{FF2B5EF4-FFF2-40B4-BE49-F238E27FC236}">
                <a16:creationId xmlns:a16="http://schemas.microsoft.com/office/drawing/2014/main" id="{78A682F3-9981-4B36-A7FC-5766B81A292E}"/>
              </a:ext>
            </a:extLst>
          </p:cNvPr>
          <p:cNvPicPr>
            <a:picLocks noChangeAspect="1"/>
          </p:cNvPicPr>
          <p:nvPr/>
        </p:nvPicPr>
        <p:blipFill>
          <a:blip r:embed="rId3"/>
          <a:stretch>
            <a:fillRect/>
          </a:stretch>
        </p:blipFill>
        <p:spPr>
          <a:xfrm>
            <a:off x="609600" y="2866396"/>
            <a:ext cx="7696200" cy="3792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219200" y="74613"/>
            <a:ext cx="7681913" cy="914400"/>
          </a:xfrm>
          <a:solidFill>
            <a:srgbClr val="0000FF"/>
          </a:solidFill>
        </p:spPr>
        <p:txBody>
          <a:bodyPr/>
          <a:lstStyle/>
          <a:p>
            <a:pPr eaLnBrk="1" hangingPunct="1"/>
            <a:r>
              <a:rPr lang="en-US" altLang="en-US" sz="4000" b="1" dirty="0">
                <a:effectLst/>
              </a:rPr>
              <a:t>Heating and Cooling Curves</a:t>
            </a:r>
            <a:endParaRPr lang="en-US" altLang="en-US" sz="4000" dirty="0">
              <a:effectLst/>
            </a:endParaRPr>
          </a:p>
        </p:txBody>
      </p:sp>
      <p:sp>
        <p:nvSpPr>
          <p:cNvPr id="182275" name="Rectangle 3"/>
          <p:cNvSpPr>
            <a:spLocks noGrp="1" noChangeArrowheads="1"/>
          </p:cNvSpPr>
          <p:nvPr>
            <p:ph type="body" idx="1"/>
          </p:nvPr>
        </p:nvSpPr>
        <p:spPr>
          <a:xfrm>
            <a:off x="469900" y="1447800"/>
            <a:ext cx="8229600" cy="4419600"/>
          </a:xfrm>
        </p:spPr>
        <p:txBody>
          <a:bodyPr/>
          <a:lstStyle/>
          <a:p>
            <a:pPr marL="291469" lvl="1" indent="-283600" eaLnBrk="1" hangingPunct="1">
              <a:spcBef>
                <a:spcPts val="1800"/>
              </a:spcBef>
              <a:defRPr/>
            </a:pPr>
            <a:r>
              <a:rPr lang="en-US" sz="2300" dirty="0"/>
              <a:t>Why doesn’t the temperature change as ice melts?  As water boils? (</a:t>
            </a:r>
            <a:r>
              <a:rPr lang="en-US" sz="2300" i="1" dirty="0">
                <a:solidFill>
                  <a:srgbClr val="FFFF00"/>
                </a:solidFill>
              </a:rPr>
              <a:t>PE changes the phase; avg KE is constant </a:t>
            </a:r>
            <a:r>
              <a:rPr lang="en-US" sz="2300" dirty="0"/>
              <a:t>)</a:t>
            </a:r>
          </a:p>
          <a:p>
            <a:pPr marL="283600" lvl="1" indent="-283600" eaLnBrk="1" hangingPunct="1">
              <a:spcBef>
                <a:spcPts val="1800"/>
              </a:spcBef>
              <a:defRPr/>
            </a:pPr>
            <a:r>
              <a:rPr lang="en-US" sz="2300" dirty="0"/>
              <a:t>What type of heat flow occurs as ice melts and then boils? (</a:t>
            </a:r>
            <a:r>
              <a:rPr lang="en-US" sz="2300" i="1" dirty="0">
                <a:solidFill>
                  <a:srgbClr val="FFFF00"/>
                </a:solidFill>
              </a:rPr>
              <a:t>Heat is added </a:t>
            </a:r>
            <a:r>
              <a:rPr lang="en-US" sz="2300" i="1" dirty="0">
                <a:solidFill>
                  <a:srgbClr val="FFFF00"/>
                </a:solidFill>
                <a:sym typeface="Wingdings" panose="05000000000000000000" pitchFamily="2" charset="2"/>
              </a:rPr>
              <a:t> endothermic</a:t>
            </a:r>
            <a:r>
              <a:rPr lang="en-US" sz="2300" dirty="0"/>
              <a:t>)</a:t>
            </a:r>
          </a:p>
          <a:p>
            <a:pPr marL="283600" lvl="1" indent="-283600" eaLnBrk="1" hangingPunct="1">
              <a:spcBef>
                <a:spcPts val="1800"/>
              </a:spcBef>
              <a:defRPr/>
            </a:pPr>
            <a:r>
              <a:rPr lang="en-US" sz="2300" dirty="0"/>
              <a:t>What type of heat flow occurs as water condenses and eventually freezes? (</a:t>
            </a:r>
            <a:r>
              <a:rPr lang="en-US" sz="2300" i="1" dirty="0">
                <a:solidFill>
                  <a:srgbClr val="FFFF00"/>
                </a:solidFill>
              </a:rPr>
              <a:t>Heat is given off </a:t>
            </a:r>
            <a:r>
              <a:rPr lang="en-US" sz="2300" i="1" dirty="0">
                <a:solidFill>
                  <a:srgbClr val="FFFF00"/>
                </a:solidFill>
                <a:sym typeface="Wingdings" panose="05000000000000000000" pitchFamily="2" charset="2"/>
              </a:rPr>
              <a:t> exothermic</a:t>
            </a:r>
            <a:r>
              <a:rPr lang="en-US" sz="2300" dirty="0"/>
              <a:t>)</a:t>
            </a:r>
          </a:p>
          <a:p>
            <a:pPr marL="283600" lvl="1" indent="-283600" eaLnBrk="1" hangingPunct="1">
              <a:spcBef>
                <a:spcPts val="1800"/>
              </a:spcBef>
              <a:defRPr/>
            </a:pPr>
            <a:r>
              <a:rPr lang="en-US" sz="2300" dirty="0"/>
              <a:t>When ice melts (</a:t>
            </a:r>
            <a:r>
              <a:rPr lang="en-US" sz="2300" i="1" dirty="0">
                <a:solidFill>
                  <a:srgbClr val="FFFF00"/>
                </a:solidFill>
              </a:rPr>
              <a:t>melting pt</a:t>
            </a:r>
            <a:r>
              <a:rPr lang="en-US" sz="2300" dirty="0"/>
              <a:t>) and water boils (</a:t>
            </a:r>
            <a:r>
              <a:rPr lang="en-US" sz="2300" i="1" dirty="0">
                <a:solidFill>
                  <a:srgbClr val="FFFF00"/>
                </a:solidFill>
              </a:rPr>
              <a:t>boiling pt</a:t>
            </a:r>
            <a:r>
              <a:rPr lang="en-US" sz="2300" dirty="0"/>
              <a:t>) … opposite phase changes: (</a:t>
            </a:r>
            <a:r>
              <a:rPr lang="en-US" sz="2300" i="1" dirty="0">
                <a:solidFill>
                  <a:srgbClr val="FFFF00"/>
                </a:solidFill>
              </a:rPr>
              <a:t>freezing pt</a:t>
            </a:r>
            <a:r>
              <a:rPr lang="en-US" sz="2300" dirty="0"/>
              <a:t>), (</a:t>
            </a:r>
            <a:r>
              <a:rPr lang="en-US" sz="2300" i="1" dirty="0">
                <a:solidFill>
                  <a:srgbClr val="FFFF00"/>
                </a:solidFill>
              </a:rPr>
              <a:t>condensation pt</a:t>
            </a:r>
            <a:r>
              <a:rPr lang="en-US" sz="2300" dirty="0"/>
              <a:t>). </a:t>
            </a:r>
          </a:p>
          <a:p>
            <a:pPr marL="283600" lvl="1" indent="-283600" eaLnBrk="1" hangingPunct="1">
              <a:spcBef>
                <a:spcPts val="1800"/>
              </a:spcBef>
              <a:defRPr/>
            </a:pPr>
            <a:r>
              <a:rPr lang="en-US" sz="2400" dirty="0"/>
              <a:t>Distinguish Heat from Temperature (</a:t>
            </a:r>
            <a:r>
              <a:rPr lang="en-US" sz="2400" i="1" dirty="0">
                <a:solidFill>
                  <a:srgbClr val="FFFF00"/>
                </a:solidFill>
              </a:rPr>
              <a:t>Heat includes mass and temperature; temperature is the average KE of molecules</a:t>
            </a:r>
            <a:r>
              <a:rPr lang="en-US" sz="2400" dirty="0"/>
              <a:t>)?</a:t>
            </a:r>
            <a:endParaRPr lang="en-US" sz="2400" dirty="0">
              <a:solidFill>
                <a:srgbClr val="FF66CC"/>
              </a:solidFill>
            </a:endParaRPr>
          </a:p>
          <a:p>
            <a:pPr marL="283600" lvl="1" indent="-283600" eaLnBrk="1" hangingPunct="1">
              <a:spcBef>
                <a:spcPts val="1800"/>
              </a:spcBef>
              <a:defRPr/>
            </a:pPr>
            <a:endParaRPr lang="en-US" sz="2300" dirty="0"/>
          </a:p>
        </p:txBody>
      </p:sp>
      <p:sp>
        <p:nvSpPr>
          <p:cNvPr id="7"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8" name="Rectangle 6"/>
          <p:cNvSpPr>
            <a:spLocks noGrp="1" noChangeArrowheads="1"/>
          </p:cNvSpPr>
          <p:nvPr>
            <p:ph type="sldNum" sz="quarter" idx="11"/>
          </p:nvPr>
        </p:nvSpPr>
        <p:spPr/>
        <p:txBody>
          <a:bodyPr/>
          <a:lstStyle/>
          <a:p>
            <a:pPr>
              <a:defRPr/>
            </a:pPr>
            <a:fld id="{7CDE60F7-040C-42A8-8381-FFC2542BDCC5}" type="slidenum">
              <a:rPr lang="en-US" altLang="en-US"/>
              <a:pPr>
                <a:defRPr/>
              </a:pPr>
              <a:t>5</a:t>
            </a:fld>
            <a:endParaRPr lang="en-US" altLang="en-US" dirty="0"/>
          </a:p>
        </p:txBody>
      </p:sp>
      <p:pic>
        <p:nvPicPr>
          <p:cNvPr id="54278" name="Picture 5" descr="warm_up-01.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889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p:cTn id="7" dur="1000" fill="hold"/>
                                        <p:tgtEl>
                                          <p:spTgt spid="18227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227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22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22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82275">
                                            <p:txEl>
                                              <p:pRg st="1" end="1"/>
                                            </p:txEl>
                                          </p:spTgt>
                                        </p:tgtEl>
                                        <p:attrNameLst>
                                          <p:attrName>style.visibility</p:attrName>
                                        </p:attrNameLst>
                                      </p:cBhvr>
                                      <p:to>
                                        <p:strVal val="visible"/>
                                      </p:to>
                                    </p:set>
                                    <p:anim calcmode="lin" valueType="num">
                                      <p:cBhvr>
                                        <p:cTn id="15" dur="1000" fill="hold"/>
                                        <p:tgtEl>
                                          <p:spTgt spid="18227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8227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822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822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182275">
                                            <p:txEl>
                                              <p:pRg st="2" end="2"/>
                                            </p:txEl>
                                          </p:spTgt>
                                        </p:tgtEl>
                                        <p:attrNameLst>
                                          <p:attrName>style.visibility</p:attrName>
                                        </p:attrNameLst>
                                      </p:cBhvr>
                                      <p:to>
                                        <p:strVal val="visible"/>
                                      </p:to>
                                    </p:set>
                                    <p:anim calcmode="lin" valueType="num">
                                      <p:cBhvr>
                                        <p:cTn id="23" dur="1000" fill="hold"/>
                                        <p:tgtEl>
                                          <p:spTgt spid="18227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8227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8227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8227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182275">
                                            <p:txEl>
                                              <p:pRg st="3" end="3"/>
                                            </p:txEl>
                                          </p:spTgt>
                                        </p:tgtEl>
                                        <p:attrNameLst>
                                          <p:attrName>style.visibility</p:attrName>
                                        </p:attrNameLst>
                                      </p:cBhvr>
                                      <p:to>
                                        <p:strVal val="visible"/>
                                      </p:to>
                                    </p:set>
                                    <p:anim calcmode="lin" valueType="num">
                                      <p:cBhvr>
                                        <p:cTn id="31" dur="1000" fill="hold"/>
                                        <p:tgtEl>
                                          <p:spTgt spid="18227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8227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8227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8227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nodeType="clickEffect">
                                  <p:stCondLst>
                                    <p:cond delay="0"/>
                                  </p:stCondLst>
                                  <p:childTnLst>
                                    <p:set>
                                      <p:cBhvr>
                                        <p:cTn id="38" dur="1" fill="hold">
                                          <p:stCondLst>
                                            <p:cond delay="0"/>
                                          </p:stCondLst>
                                        </p:cTn>
                                        <p:tgtEl>
                                          <p:spTgt spid="182275">
                                            <p:txEl>
                                              <p:pRg st="4" end="4"/>
                                            </p:txEl>
                                          </p:spTgt>
                                        </p:tgtEl>
                                        <p:attrNameLst>
                                          <p:attrName>style.visibility</p:attrName>
                                        </p:attrNameLst>
                                      </p:cBhvr>
                                      <p:to>
                                        <p:strVal val="visible"/>
                                      </p:to>
                                    </p:set>
                                    <p:anim calcmode="lin" valueType="num">
                                      <p:cBhvr>
                                        <p:cTn id="39" dur="1000" fill="hold"/>
                                        <p:tgtEl>
                                          <p:spTgt spid="18227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8227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8227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8227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838200"/>
            <a:ext cx="8991600" cy="2209800"/>
          </a:xfrm>
        </p:spPr>
        <p:txBody>
          <a:bodyPr/>
          <a:lstStyle/>
          <a:p>
            <a:pPr marL="0" indent="0">
              <a:spcBef>
                <a:spcPts val="1200"/>
              </a:spcBef>
              <a:buFont typeface="Wingdings" panose="05000000000000000000" pitchFamily="2" charset="2"/>
              <a:buNone/>
              <a:defRPr/>
            </a:pPr>
            <a:r>
              <a:rPr lang="en-US" altLang="en-US" sz="1600" dirty="0"/>
              <a:t>The heat of reaction for many chemical processes cannot be measured directly. (</a:t>
            </a:r>
            <a:r>
              <a:rPr lang="en-US" altLang="en-US" sz="1600" i="1" dirty="0">
                <a:latin typeface="Times New Roman" panose="02020603050405020304" pitchFamily="18" charset="0"/>
                <a:cs typeface="Times New Roman" panose="02020603050405020304" pitchFamily="18" charset="0"/>
              </a:rPr>
              <a:t>Theoretically, diamond can be made into graphite.</a:t>
            </a:r>
            <a:r>
              <a:rPr lang="en-US" altLang="en-US" sz="1600" dirty="0"/>
              <a:t>)</a:t>
            </a:r>
          </a:p>
          <a:p>
            <a:pPr marL="0" indent="0">
              <a:spcBef>
                <a:spcPts val="1200"/>
              </a:spcBef>
              <a:buFont typeface="Wingdings" panose="05000000000000000000" pitchFamily="2" charset="2"/>
              <a:buNone/>
              <a:defRPr/>
            </a:pPr>
            <a:r>
              <a:rPr lang="en-US" altLang="en-US" sz="1600" dirty="0">
                <a:solidFill>
                  <a:srgbClr val="FFFF00"/>
                </a:solidFill>
              </a:rPr>
              <a:t>The heat released or absorbed in a chemical process is the same whether the process takes place in one or in several steps.</a:t>
            </a:r>
          </a:p>
          <a:p>
            <a:pPr marL="0" indent="0">
              <a:spcBef>
                <a:spcPts val="1200"/>
              </a:spcBef>
              <a:buFont typeface="Wingdings" panose="05000000000000000000" pitchFamily="2" charset="2"/>
              <a:buNone/>
              <a:defRPr/>
            </a:pPr>
            <a:endParaRPr lang="en-US" altLang="en-US" sz="2400" dirty="0">
              <a:solidFill>
                <a:srgbClr val="FFFF00"/>
              </a:solidFill>
            </a:endParaRPr>
          </a:p>
        </p:txBody>
      </p:sp>
      <p:sp>
        <p:nvSpPr>
          <p:cNvPr id="6" name="Rectangle 2"/>
          <p:cNvSpPr>
            <a:spLocks noGrp="1" noChangeArrowheads="1"/>
          </p:cNvSpPr>
          <p:nvPr>
            <p:ph type="title"/>
          </p:nvPr>
        </p:nvSpPr>
        <p:spPr>
          <a:xfrm>
            <a:off x="457200" y="0"/>
            <a:ext cx="8229600" cy="914400"/>
          </a:xfrm>
        </p:spPr>
        <p:txBody>
          <a:bodyPr/>
          <a:lstStyle/>
          <a:p>
            <a:pPr>
              <a:defRPr/>
            </a:pPr>
            <a:r>
              <a:rPr lang="en-US" altLang="en-US" dirty="0">
                <a:solidFill>
                  <a:srgbClr val="FFFF00"/>
                </a:solidFill>
              </a:rPr>
              <a:t>Hess’s Law</a:t>
            </a:r>
          </a:p>
        </p:txBody>
      </p:sp>
      <p:sp>
        <p:nvSpPr>
          <p:cNvPr id="7" name="Slide Number Placeholder 6"/>
          <p:cNvSpPr>
            <a:spLocks noGrp="1" noChangeArrowheads="1"/>
          </p:cNvSpPr>
          <p:nvPr>
            <p:ph type="sldNum" sz="quarter" idx="11"/>
          </p:nvPr>
        </p:nvSpPr>
        <p:spPr/>
        <p:txBody>
          <a:bodyPr/>
          <a:lstStyle/>
          <a:p>
            <a:pPr>
              <a:defRPr/>
            </a:pPr>
            <a:fld id="{DF4F42DB-622C-4B18-9A88-994FE970D935}" type="slidenum">
              <a:rPr lang="en-US" altLang="en-US"/>
              <a:pPr>
                <a:defRPr/>
              </a:pPr>
              <a:t>50</a:t>
            </a:fld>
            <a:endParaRPr lang="en-US" altLang="en-US" dirty="0"/>
          </a:p>
        </p:txBody>
      </p:sp>
      <p:pic>
        <p:nvPicPr>
          <p:cNvPr id="100357" name="Picture 6" descr="0132525763_R528a"/>
          <p:cNvPicPr>
            <a:picLocks noChangeAspect="1" noChangeArrowheads="1"/>
          </p:cNvPicPr>
          <p:nvPr/>
        </p:nvPicPr>
        <p:blipFill>
          <a:blip r:embed="rId3">
            <a:extLst>
              <a:ext uri="{28A0092B-C50C-407E-A947-70E740481C1C}">
                <a14:useLocalDpi xmlns:a14="http://schemas.microsoft.com/office/drawing/2010/main" val="0"/>
              </a:ext>
            </a:extLst>
          </a:blip>
          <a:srcRect r="17455"/>
          <a:stretch>
            <a:fillRect/>
          </a:stretch>
        </p:blipFill>
        <p:spPr bwMode="auto">
          <a:xfrm>
            <a:off x="5190498" y="2743200"/>
            <a:ext cx="3926998"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504" y="2378673"/>
            <a:ext cx="5105400" cy="4278094"/>
          </a:xfrm>
          <a:prstGeom prst="rect">
            <a:avLst/>
          </a:prstGeom>
        </p:spPr>
        <p:txBody>
          <a:bodyPr wrap="square">
            <a:spAutoFit/>
          </a:bodyPr>
          <a:lstStyle/>
          <a:p>
            <a:pPr eaLnBrk="1" hangingPunct="1">
              <a:spcBef>
                <a:spcPts val="600"/>
              </a:spcBef>
              <a:defRPr/>
            </a:pPr>
            <a:r>
              <a:rPr lang="en-US" sz="2800" b="1" dirty="0">
                <a:solidFill>
                  <a:srgbClr val="00FF00"/>
                </a:solidFill>
                <a:effectLst>
                  <a:outerShdw blurRad="38100" dist="38100" dir="2700000" algn="tl">
                    <a:srgbClr val="000000">
                      <a:alpha val="43137"/>
                    </a:srgbClr>
                  </a:outerShdw>
                </a:effectLst>
              </a:rPr>
              <a:t>Hess's law </a:t>
            </a:r>
            <a:r>
              <a:rPr lang="en-US" sz="2800" dirty="0">
                <a:solidFill>
                  <a:srgbClr val="00FF00"/>
                </a:solidFill>
                <a:effectLst>
                  <a:outerShdw blurRad="38100" dist="38100" dir="2700000" algn="tl">
                    <a:srgbClr val="000000">
                      <a:alpha val="43137"/>
                    </a:srgbClr>
                  </a:outerShdw>
                </a:effectLst>
              </a:rPr>
              <a:t>shows that energy changes are “</a:t>
            </a:r>
            <a:r>
              <a:rPr lang="en-US" sz="2800" dirty="0">
                <a:solidFill>
                  <a:srgbClr val="002060"/>
                </a:solidFill>
                <a:effectLst>
                  <a:outerShdw blurRad="38100" dist="38100" dir="2700000" algn="tl">
                    <a:srgbClr val="000000">
                      <a:alpha val="43137"/>
                    </a:srgbClr>
                  </a:outerShdw>
                </a:effectLst>
              </a:rPr>
              <a:t>state</a:t>
            </a:r>
            <a:r>
              <a:rPr lang="en-US" sz="2800" dirty="0">
                <a:solidFill>
                  <a:srgbClr val="00FF00"/>
                </a:solidFill>
                <a:effectLst>
                  <a:outerShdw blurRad="38100" dist="38100" dir="2700000" algn="tl">
                    <a:srgbClr val="000000">
                      <a:alpha val="43137"/>
                    </a:srgbClr>
                  </a:outerShdw>
                </a:effectLst>
              </a:rPr>
              <a:t>” functions, meaning that the amount of energy depends only on the states of the reactants and the state of the products, but </a:t>
            </a:r>
            <a:r>
              <a:rPr lang="en-US" sz="2800" dirty="0">
                <a:solidFill>
                  <a:srgbClr val="0070C0"/>
                </a:solidFill>
                <a:effectLst>
                  <a:outerShdw blurRad="38100" dist="38100" dir="2700000" algn="tl">
                    <a:srgbClr val="000000">
                      <a:alpha val="43137"/>
                    </a:srgbClr>
                  </a:outerShdw>
                </a:effectLst>
              </a:rPr>
              <a:t>not on the intermediate steps</a:t>
            </a:r>
            <a:r>
              <a:rPr lang="en-US" sz="2800" dirty="0">
                <a:solidFill>
                  <a:srgbClr val="00FF00"/>
                </a:solidFill>
                <a:effectLst>
                  <a:outerShdw blurRad="38100" dist="38100" dir="2700000" algn="tl">
                    <a:srgbClr val="000000">
                      <a:alpha val="43137"/>
                    </a:srgbClr>
                  </a:outerShdw>
                </a:effectLst>
              </a:rPr>
              <a:t>.</a:t>
            </a:r>
          </a:p>
          <a:p>
            <a:pPr eaLnBrk="1" hangingPunct="1">
              <a:spcBef>
                <a:spcPts val="2400"/>
              </a:spcBef>
              <a:defRPr/>
            </a:pPr>
            <a:r>
              <a:rPr lang="en-US" sz="2800" dirty="0">
                <a:solidFill>
                  <a:srgbClr val="00FF00"/>
                </a:solidFill>
                <a:effectLst>
                  <a:outerShdw blurRad="38100" dist="38100" dir="2700000" algn="tl">
                    <a:srgbClr val="000000">
                      <a:alpha val="43137"/>
                    </a:srgbClr>
                  </a:outerShdw>
                </a:effectLst>
              </a:rPr>
              <a:t>“</a:t>
            </a:r>
            <a:r>
              <a:rPr lang="en-US" sz="2800" dirty="0">
                <a:solidFill>
                  <a:srgbClr val="002060"/>
                </a:solidFill>
                <a:effectLst>
                  <a:outerShdw blurRad="38100" dist="38100" dir="2700000" algn="tl">
                    <a:srgbClr val="000000">
                      <a:alpha val="43137"/>
                    </a:srgbClr>
                  </a:outerShdw>
                </a:effectLst>
              </a:rPr>
              <a:t>States</a:t>
            </a:r>
            <a:r>
              <a:rPr lang="en-US" sz="2800" dirty="0">
                <a:solidFill>
                  <a:srgbClr val="00FF00"/>
                </a:solidFill>
                <a:effectLst>
                  <a:outerShdw blurRad="38100" dist="38100" dir="2700000" algn="tl">
                    <a:srgbClr val="000000">
                      <a:alpha val="43137"/>
                    </a:srgbClr>
                  </a:outerShdw>
                </a:effectLst>
              </a:rPr>
              <a:t>” </a:t>
            </a:r>
            <a:r>
              <a:rPr lang="en-US" sz="2800" dirty="0">
                <a:solidFill>
                  <a:srgbClr val="FFC000"/>
                </a:solidFill>
                <a:effectLst>
                  <a:outerShdw blurRad="38100" dist="38100" dir="2700000" algn="tl">
                    <a:srgbClr val="000000">
                      <a:alpha val="43137"/>
                    </a:srgbClr>
                  </a:outerShdw>
                </a:effectLst>
              </a:rPr>
              <a:t>here refer to solid, liquid, or gas.</a:t>
            </a:r>
          </a:p>
        </p:txBody>
      </p:sp>
    </p:spTree>
    <p:extLst>
      <p:ext uri="{BB962C8B-B14F-4D97-AF65-F5344CB8AC3E}">
        <p14:creationId xmlns:p14="http://schemas.microsoft.com/office/powerpoint/2010/main" val="331445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838200"/>
            <a:ext cx="8839200" cy="2209800"/>
          </a:xfrm>
        </p:spPr>
        <p:txBody>
          <a:bodyPr/>
          <a:lstStyle/>
          <a:p>
            <a:pPr marL="0" indent="0">
              <a:spcBef>
                <a:spcPts val="1200"/>
              </a:spcBef>
              <a:buNone/>
              <a:defRPr/>
            </a:pPr>
            <a:r>
              <a:rPr lang="en-US" altLang="en-US" sz="2400" dirty="0"/>
              <a:t>If a reaction can take place by </a:t>
            </a:r>
            <a:r>
              <a:rPr lang="en-US" altLang="en-US" sz="2400" dirty="0">
                <a:solidFill>
                  <a:schemeClr val="bg1">
                    <a:lumMod val="50000"/>
                  </a:schemeClr>
                </a:solidFill>
              </a:rPr>
              <a:t>more than one pathway </a:t>
            </a:r>
            <a:r>
              <a:rPr lang="en-US" altLang="en-US" sz="2400" dirty="0"/>
              <a:t>and the initial and final conditions are the same, the total enthalpy change (</a:t>
            </a:r>
            <a:r>
              <a:rPr lang="en-US" sz="2400" b="1" dirty="0">
                <a:solidFill>
                  <a:srgbClr val="FFC000"/>
                </a:solidFill>
                <a:effectLst>
                  <a:outerShdw blurRad="38100" dist="38100" dir="2700000" algn="tl">
                    <a:srgbClr val="000000">
                      <a:alpha val="43137"/>
                    </a:srgbClr>
                  </a:outerShdw>
                </a:effectLst>
              </a:rPr>
              <a:t>∆H</a:t>
            </a:r>
            <a:r>
              <a:rPr lang="en-US" sz="2400" b="1" baseline="-25000" dirty="0">
                <a:solidFill>
                  <a:srgbClr val="FFC000"/>
                </a:solidFill>
                <a:effectLst>
                  <a:outerShdw blurRad="38100" dist="38100" dir="2700000" algn="tl">
                    <a:srgbClr val="000000">
                      <a:alpha val="43137"/>
                    </a:srgbClr>
                  </a:outerShdw>
                </a:effectLst>
              </a:rPr>
              <a:t>x</a:t>
            </a:r>
            <a:r>
              <a:rPr lang="en-US" altLang="en-US" sz="2400" dirty="0"/>
              <a:t>) is equal. Therefore, ADD the heats of reaction for the individual reactions (</a:t>
            </a:r>
            <a:r>
              <a:rPr lang="en-US" altLang="en-US" sz="2400" dirty="0">
                <a:solidFill>
                  <a:srgbClr val="FF66CC"/>
                </a:solidFill>
              </a:rPr>
              <a:t>Intermediate pathway </a:t>
            </a:r>
            <a:r>
              <a:rPr lang="en-US" altLang="en-US" sz="2400" dirty="0">
                <a:sym typeface="Wingdings" panose="05000000000000000000" pitchFamily="2" charset="2"/>
              </a:rPr>
              <a:t> </a:t>
            </a:r>
            <a:r>
              <a:rPr lang="en-US" sz="2400" b="1" dirty="0">
                <a:solidFill>
                  <a:srgbClr val="FFC000"/>
                </a:solidFill>
                <a:effectLst>
                  <a:outerShdw blurRad="38100" dist="38100" dir="2700000" algn="tl">
                    <a:srgbClr val="000000">
                      <a:alpha val="43137"/>
                    </a:srgbClr>
                  </a:outerShdw>
                </a:effectLst>
              </a:rPr>
              <a:t>∆H</a:t>
            </a:r>
            <a:r>
              <a:rPr lang="en-US" sz="2400" b="1" baseline="-25000" dirty="0">
                <a:solidFill>
                  <a:srgbClr val="FFC000"/>
                </a:solidFill>
                <a:effectLst>
                  <a:outerShdw blurRad="38100" dist="38100" dir="2700000" algn="tl">
                    <a:srgbClr val="000000">
                      <a:alpha val="43137"/>
                    </a:srgbClr>
                  </a:outerShdw>
                </a:effectLst>
              </a:rPr>
              <a:t>1</a:t>
            </a:r>
            <a:r>
              <a:rPr lang="en-US" altLang="en-US" sz="2400" dirty="0"/>
              <a:t> + </a:t>
            </a:r>
            <a:r>
              <a:rPr lang="en-US" sz="2400" b="1" dirty="0">
                <a:solidFill>
                  <a:srgbClr val="FFC000"/>
                </a:solidFill>
                <a:effectLst>
                  <a:outerShdw blurRad="38100" dist="38100" dir="2700000" algn="tl">
                    <a:srgbClr val="000000">
                      <a:alpha val="43137"/>
                    </a:srgbClr>
                  </a:outerShdw>
                </a:effectLst>
              </a:rPr>
              <a:t>∆H</a:t>
            </a:r>
            <a:r>
              <a:rPr lang="en-US" sz="2400" b="1" baseline="-25000" dirty="0">
                <a:solidFill>
                  <a:srgbClr val="FFC000"/>
                </a:solidFill>
                <a:effectLst>
                  <a:outerShdw blurRad="38100" dist="38100" dir="2700000" algn="tl">
                    <a:srgbClr val="000000">
                      <a:alpha val="43137"/>
                    </a:srgbClr>
                  </a:outerShdw>
                </a:effectLst>
              </a:rPr>
              <a:t>2</a:t>
            </a:r>
            <a:r>
              <a:rPr lang="en-US" altLang="en-US" sz="2400" dirty="0"/>
              <a:t>). </a:t>
            </a:r>
            <a:endParaRPr lang="en-US" altLang="en-US" sz="2400" dirty="0">
              <a:solidFill>
                <a:srgbClr val="FFFF00"/>
              </a:solidFill>
            </a:endParaRPr>
          </a:p>
          <a:p>
            <a:pPr marL="0" indent="0">
              <a:spcBef>
                <a:spcPts val="1200"/>
              </a:spcBef>
              <a:buFont typeface="Wingdings" panose="05000000000000000000" pitchFamily="2" charset="2"/>
              <a:buNone/>
              <a:defRPr/>
            </a:pPr>
            <a:endParaRPr lang="en-US" altLang="en-US" sz="2400" dirty="0">
              <a:solidFill>
                <a:srgbClr val="FFFF00"/>
              </a:solidFill>
            </a:endParaRPr>
          </a:p>
        </p:txBody>
      </p:sp>
      <p:sp>
        <p:nvSpPr>
          <p:cNvPr id="6" name="Rectangle 2"/>
          <p:cNvSpPr>
            <a:spLocks noGrp="1" noChangeArrowheads="1"/>
          </p:cNvSpPr>
          <p:nvPr>
            <p:ph type="title"/>
          </p:nvPr>
        </p:nvSpPr>
        <p:spPr>
          <a:xfrm>
            <a:off x="457200" y="0"/>
            <a:ext cx="8229600" cy="914400"/>
          </a:xfrm>
        </p:spPr>
        <p:txBody>
          <a:bodyPr/>
          <a:lstStyle/>
          <a:p>
            <a:pPr>
              <a:defRPr/>
            </a:pPr>
            <a:r>
              <a:rPr lang="en-US" altLang="en-US" dirty="0">
                <a:solidFill>
                  <a:srgbClr val="FFFF00"/>
                </a:solidFill>
              </a:rPr>
              <a:t>Hess’s Law</a:t>
            </a:r>
          </a:p>
        </p:txBody>
      </p:sp>
      <p:sp>
        <p:nvSpPr>
          <p:cNvPr id="7" name="Slide Number Placeholder 6"/>
          <p:cNvSpPr>
            <a:spLocks noGrp="1" noChangeArrowheads="1"/>
          </p:cNvSpPr>
          <p:nvPr>
            <p:ph type="sldNum" sz="quarter" idx="11"/>
          </p:nvPr>
        </p:nvSpPr>
        <p:spPr/>
        <p:txBody>
          <a:bodyPr/>
          <a:lstStyle/>
          <a:p>
            <a:pPr>
              <a:defRPr/>
            </a:pPr>
            <a:fld id="{DF4F42DB-622C-4B18-9A88-994FE970D935}" type="slidenum">
              <a:rPr lang="en-US" altLang="en-US"/>
              <a:pPr>
                <a:defRPr/>
              </a:pPr>
              <a:t>51</a:t>
            </a:fld>
            <a:endParaRPr lang="en-US" altLang="en-US" dirty="0"/>
          </a:p>
        </p:txBody>
      </p:sp>
      <p:pic>
        <p:nvPicPr>
          <p:cNvPr id="3" name="Picture 2">
            <a:extLst>
              <a:ext uri="{FF2B5EF4-FFF2-40B4-BE49-F238E27FC236}">
                <a16:creationId xmlns:a16="http://schemas.microsoft.com/office/drawing/2014/main" id="{CF1DDDF3-95A8-4437-8124-E34B87BDEA3A}"/>
              </a:ext>
            </a:extLst>
          </p:cNvPr>
          <p:cNvPicPr>
            <a:picLocks noChangeAspect="1"/>
          </p:cNvPicPr>
          <p:nvPr/>
        </p:nvPicPr>
        <p:blipFill>
          <a:blip r:embed="rId3"/>
          <a:stretch>
            <a:fillRect/>
          </a:stretch>
        </p:blipFill>
        <p:spPr>
          <a:xfrm>
            <a:off x="152400" y="2743200"/>
            <a:ext cx="8765397" cy="3368121"/>
          </a:xfrm>
          <a:prstGeom prst="rect">
            <a:avLst/>
          </a:prstGeom>
        </p:spPr>
      </p:pic>
    </p:spTree>
    <p:extLst>
      <p:ext uri="{BB962C8B-B14F-4D97-AF65-F5344CB8AC3E}">
        <p14:creationId xmlns:p14="http://schemas.microsoft.com/office/powerpoint/2010/main" val="261743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3252" y="937591"/>
            <a:ext cx="9144000" cy="5638800"/>
          </a:xfrm>
        </p:spPr>
        <p:txBody>
          <a:bodyPr/>
          <a:lstStyle/>
          <a:p>
            <a:pPr marL="0" indent="0">
              <a:spcBef>
                <a:spcPts val="1200"/>
              </a:spcBef>
              <a:buFont typeface="Wingdings" panose="05000000000000000000" pitchFamily="2" charset="2"/>
              <a:buNone/>
              <a:defRPr/>
            </a:pPr>
            <a:r>
              <a:rPr lang="en-US" altLang="en-US" sz="2400" dirty="0">
                <a:solidFill>
                  <a:srgbClr val="92D050"/>
                </a:solidFill>
              </a:rPr>
              <a:t>The overall enthalpy change in a reaction is equal to the sum of enthalpy changes for the individual </a:t>
            </a:r>
            <a:r>
              <a:rPr lang="en-US" altLang="en-US" sz="2400" dirty="0">
                <a:solidFill>
                  <a:srgbClr val="000000"/>
                </a:solidFill>
              </a:rPr>
              <a:t>steps</a:t>
            </a:r>
            <a:r>
              <a:rPr lang="en-US" altLang="en-US" sz="2400" dirty="0">
                <a:solidFill>
                  <a:srgbClr val="92D050"/>
                </a:solidFill>
              </a:rPr>
              <a:t> in the process.</a:t>
            </a:r>
            <a:r>
              <a:rPr lang="en-US" altLang="en-US" sz="2400" dirty="0">
                <a:solidFill>
                  <a:srgbClr val="92D050"/>
                </a:solidFill>
                <a:cs typeface="Times New Roman" panose="02020603050405020304" pitchFamily="18" charset="0"/>
              </a:rPr>
              <a:t> </a:t>
            </a:r>
          </a:p>
          <a:p>
            <a:pPr marL="0" indent="0">
              <a:spcBef>
                <a:spcPts val="1800"/>
              </a:spcBef>
              <a:buNone/>
              <a:defRPr/>
            </a:pPr>
            <a:r>
              <a:rPr lang="en-US" altLang="en-US" sz="2400" dirty="0"/>
              <a:t>e.g. </a:t>
            </a:r>
            <a:r>
              <a:rPr lang="en-US" sz="2400" dirty="0">
                <a:solidFill>
                  <a:srgbClr val="993300"/>
                </a:solidFill>
                <a:effectLst>
                  <a:outerShdw blurRad="38100" dist="38100" dir="2700000" algn="tl">
                    <a:srgbClr val="000000">
                      <a:alpha val="43137"/>
                    </a:srgbClr>
                  </a:outerShdw>
                </a:effectLst>
              </a:rPr>
              <a:t>SnCl</a:t>
            </a:r>
            <a:r>
              <a:rPr lang="en-US" sz="2400" baseline="-25000" dirty="0">
                <a:solidFill>
                  <a:srgbClr val="993300"/>
                </a:solidFill>
                <a:effectLst>
                  <a:outerShdw blurRad="38100" dist="38100" dir="2700000" algn="tl">
                    <a:srgbClr val="000000">
                      <a:alpha val="43137"/>
                    </a:srgbClr>
                  </a:outerShdw>
                </a:effectLst>
              </a:rPr>
              <a:t>4 (l)</a:t>
            </a:r>
            <a:r>
              <a:rPr lang="en-US" altLang="en-US" sz="2400" dirty="0"/>
              <a:t> is not produced directly in nature. Hess’s law allows you to determine the heat of reaction indirectly, by using the known heats of reaction of 2 or more thermochemical equations.</a:t>
            </a:r>
          </a:p>
          <a:p>
            <a:pPr marL="0" indent="0">
              <a:spcBef>
                <a:spcPts val="1800"/>
              </a:spcBef>
              <a:buFont typeface="Wingdings" panose="05000000000000000000" pitchFamily="2" charset="2"/>
              <a:buNone/>
              <a:defRPr/>
            </a:pPr>
            <a:r>
              <a:rPr lang="en-US" altLang="en-US" sz="2400" dirty="0">
                <a:solidFill>
                  <a:srgbClr val="0070C0"/>
                </a:solidFill>
              </a:rPr>
              <a:t>Example:  </a:t>
            </a:r>
            <a:r>
              <a:rPr lang="en-US" altLang="en-US" sz="2400" dirty="0">
                <a:solidFill>
                  <a:srgbClr val="00FF00"/>
                </a:solidFill>
              </a:rPr>
              <a:t>Tin and Chlorine synthesize Stannic Chloride</a:t>
            </a:r>
          </a:p>
          <a:p>
            <a:pPr marL="463550" indent="0">
              <a:spcBef>
                <a:spcPts val="1800"/>
              </a:spcBef>
              <a:buFont typeface="Wingdings" panose="05000000000000000000" pitchFamily="2" charset="2"/>
              <a:buNone/>
              <a:defRPr/>
            </a:pPr>
            <a:r>
              <a:rPr lang="en-US" sz="2400" dirty="0">
                <a:solidFill>
                  <a:srgbClr val="7030A0"/>
                </a:solidFill>
                <a:effectLst>
                  <a:outerShdw blurRad="38100" dist="38100" dir="2700000" algn="tl">
                    <a:srgbClr val="000000">
                      <a:alpha val="43137"/>
                    </a:srgbClr>
                  </a:outerShdw>
                </a:effectLst>
              </a:rPr>
              <a:t>Step 1:	Sn</a:t>
            </a:r>
            <a:r>
              <a:rPr lang="en-US" sz="2400" baseline="-25000" dirty="0">
                <a:solidFill>
                  <a:srgbClr val="7030A0"/>
                </a:solidFill>
                <a:effectLst>
                  <a:outerShdw blurRad="38100" dist="38100" dir="2700000" algn="tl">
                    <a:srgbClr val="000000">
                      <a:alpha val="43137"/>
                    </a:srgbClr>
                  </a:outerShdw>
                </a:effectLst>
              </a:rPr>
              <a:t> (s)   </a:t>
            </a:r>
            <a:r>
              <a:rPr lang="en-US" sz="2400" dirty="0">
                <a:solidFill>
                  <a:srgbClr val="7030A0"/>
                </a:solidFill>
                <a:effectLst>
                  <a:outerShdw blurRad="38100" dist="38100" dir="2700000" algn="tl">
                    <a:srgbClr val="000000">
                      <a:alpha val="43137"/>
                    </a:srgbClr>
                  </a:outerShdw>
                </a:effectLst>
              </a:rPr>
              <a:t>+   Cl</a:t>
            </a:r>
            <a:r>
              <a:rPr lang="en-US" sz="2400" baseline="-25000" dirty="0">
                <a:solidFill>
                  <a:srgbClr val="7030A0"/>
                </a:solidFill>
                <a:effectLst>
                  <a:outerShdw blurRad="38100" dist="38100" dir="2700000" algn="tl">
                    <a:srgbClr val="000000">
                      <a:alpha val="43137"/>
                    </a:srgbClr>
                  </a:outerShdw>
                </a:effectLst>
              </a:rPr>
              <a:t>2 (g)   </a:t>
            </a:r>
            <a:r>
              <a:rPr lang="en-US" sz="2400" dirty="0">
                <a:solidFill>
                  <a:srgbClr val="7030A0"/>
                </a:solidFill>
                <a:effectLst>
                  <a:outerShdw blurRad="38100" dist="38100" dir="2700000" algn="tl">
                    <a:srgbClr val="000000">
                      <a:alpha val="43137"/>
                    </a:srgbClr>
                  </a:outerShdw>
                </a:effectLst>
              </a:rPr>
              <a:t> ⇌   SnCl</a:t>
            </a:r>
            <a:r>
              <a:rPr lang="en-US" sz="2400" baseline="-25000" dirty="0">
                <a:solidFill>
                  <a:srgbClr val="7030A0"/>
                </a:solidFill>
                <a:effectLst>
                  <a:outerShdw blurRad="38100" dist="38100" dir="2700000" algn="tl">
                    <a:srgbClr val="000000">
                      <a:alpha val="43137"/>
                    </a:srgbClr>
                  </a:outerShdw>
                </a:effectLst>
              </a:rPr>
              <a:t>2 (s)</a:t>
            </a:r>
            <a:r>
              <a:rPr lang="en-US" sz="2400" dirty="0">
                <a:solidFill>
                  <a:srgbClr val="7030A0"/>
                </a:solidFill>
                <a:effectLst>
                  <a:outerShdw blurRad="38100" dist="38100" dir="2700000" algn="tl">
                    <a:srgbClr val="000000">
                      <a:alpha val="43137"/>
                    </a:srgbClr>
                  </a:outerShdw>
                </a:effectLst>
              </a:rPr>
              <a:t>  +  83.6 kcal</a:t>
            </a:r>
          </a:p>
          <a:p>
            <a:pPr marL="463550" indent="0">
              <a:spcBef>
                <a:spcPts val="1800"/>
              </a:spcBef>
              <a:buFont typeface="Wingdings" panose="05000000000000000000" pitchFamily="2" charset="2"/>
              <a:buNone/>
              <a:defRPr/>
            </a:pPr>
            <a:r>
              <a:rPr lang="en-US" sz="2400" dirty="0">
                <a:solidFill>
                  <a:srgbClr val="993300"/>
                </a:solidFill>
                <a:effectLst>
                  <a:outerShdw blurRad="38100" dist="38100" dir="2700000" algn="tl">
                    <a:srgbClr val="000000">
                      <a:alpha val="43137"/>
                    </a:srgbClr>
                  </a:outerShdw>
                </a:effectLst>
              </a:rPr>
              <a:t>Step 2:	SnCl</a:t>
            </a:r>
            <a:r>
              <a:rPr lang="en-US" sz="2400" baseline="-25000" dirty="0">
                <a:solidFill>
                  <a:srgbClr val="993300"/>
                </a:solidFill>
                <a:effectLst>
                  <a:outerShdw blurRad="38100" dist="38100" dir="2700000" algn="tl">
                    <a:srgbClr val="000000">
                      <a:alpha val="43137"/>
                    </a:srgbClr>
                  </a:outerShdw>
                </a:effectLst>
              </a:rPr>
              <a:t>2 (s)   </a:t>
            </a:r>
            <a:r>
              <a:rPr lang="en-US" sz="2400" dirty="0">
                <a:solidFill>
                  <a:srgbClr val="993300"/>
                </a:solidFill>
                <a:effectLst>
                  <a:outerShdw blurRad="38100" dist="38100" dir="2700000" algn="tl">
                    <a:srgbClr val="000000">
                      <a:alpha val="43137"/>
                    </a:srgbClr>
                  </a:outerShdw>
                </a:effectLst>
              </a:rPr>
              <a:t>+   Cl</a:t>
            </a:r>
            <a:r>
              <a:rPr lang="en-US" sz="2400" baseline="-25000" dirty="0">
                <a:solidFill>
                  <a:srgbClr val="993300"/>
                </a:solidFill>
                <a:effectLst>
                  <a:outerShdw blurRad="38100" dist="38100" dir="2700000" algn="tl">
                    <a:srgbClr val="000000">
                      <a:alpha val="43137"/>
                    </a:srgbClr>
                  </a:outerShdw>
                </a:effectLst>
              </a:rPr>
              <a:t>2 (g)   </a:t>
            </a:r>
            <a:r>
              <a:rPr lang="en-US" sz="2400" dirty="0">
                <a:solidFill>
                  <a:srgbClr val="993300"/>
                </a:solidFill>
                <a:effectLst>
                  <a:outerShdw blurRad="38100" dist="38100" dir="2700000" algn="tl">
                    <a:srgbClr val="000000">
                      <a:alpha val="43137"/>
                    </a:srgbClr>
                  </a:outerShdw>
                </a:effectLst>
              </a:rPr>
              <a:t> ⇌   SnCl</a:t>
            </a:r>
            <a:r>
              <a:rPr lang="en-US" sz="2400" baseline="-25000" dirty="0">
                <a:solidFill>
                  <a:srgbClr val="993300"/>
                </a:solidFill>
                <a:effectLst>
                  <a:outerShdw blurRad="38100" dist="38100" dir="2700000" algn="tl">
                    <a:srgbClr val="000000">
                      <a:alpha val="43137"/>
                    </a:srgbClr>
                  </a:outerShdw>
                </a:effectLst>
              </a:rPr>
              <a:t>4 (l)</a:t>
            </a:r>
            <a:r>
              <a:rPr lang="en-US" sz="2400" dirty="0">
                <a:solidFill>
                  <a:srgbClr val="993300"/>
                </a:solidFill>
                <a:effectLst>
                  <a:outerShdw blurRad="38100" dist="38100" dir="2700000" algn="tl">
                    <a:srgbClr val="000000">
                      <a:alpha val="43137"/>
                    </a:srgbClr>
                  </a:outerShdw>
                </a:effectLst>
              </a:rPr>
              <a:t>  +  46.7 kcal</a:t>
            </a:r>
          </a:p>
          <a:p>
            <a:pPr marL="0" indent="0" algn="ctr">
              <a:spcBef>
                <a:spcPts val="1800"/>
              </a:spcBef>
              <a:buFont typeface="Wingdings" panose="05000000000000000000" pitchFamily="2" charset="2"/>
              <a:buNone/>
              <a:defRPr/>
            </a:pPr>
            <a:r>
              <a:rPr lang="en-US" sz="2400" dirty="0">
                <a:effectLst>
                  <a:outerShdw blurRad="38100" dist="38100" dir="2700000" algn="tl">
                    <a:srgbClr val="000000">
                      <a:alpha val="43137"/>
                    </a:srgbClr>
                  </a:outerShdw>
                </a:effectLst>
              </a:rPr>
              <a:t>Determine the OVERALL Reaction</a:t>
            </a:r>
            <a:endParaRPr lang="en-US" altLang="en-US" sz="2300" dirty="0">
              <a:solidFill>
                <a:srgbClr val="92D050"/>
              </a:solidFill>
              <a:cs typeface="Times New Roman" panose="02020603050405020304" pitchFamily="18" charset="0"/>
            </a:endParaRPr>
          </a:p>
        </p:txBody>
      </p:sp>
      <p:sp>
        <p:nvSpPr>
          <p:cNvPr id="6" name="Rectangle 2"/>
          <p:cNvSpPr>
            <a:spLocks noGrp="1" noChangeArrowheads="1"/>
          </p:cNvSpPr>
          <p:nvPr>
            <p:ph type="title"/>
          </p:nvPr>
        </p:nvSpPr>
        <p:spPr>
          <a:xfrm>
            <a:off x="457200" y="0"/>
            <a:ext cx="8229600" cy="914400"/>
          </a:xfrm>
        </p:spPr>
        <p:txBody>
          <a:bodyPr/>
          <a:lstStyle/>
          <a:p>
            <a:pPr>
              <a:defRPr/>
            </a:pPr>
            <a:r>
              <a:rPr lang="en-US" altLang="en-US" dirty="0">
                <a:solidFill>
                  <a:srgbClr val="FFFF00"/>
                </a:solidFill>
              </a:rPr>
              <a:t>Hess’s Law</a:t>
            </a:r>
          </a:p>
        </p:txBody>
      </p:sp>
      <p:sp>
        <p:nvSpPr>
          <p:cNvPr id="7" name="Slide Number Placeholder 6"/>
          <p:cNvSpPr>
            <a:spLocks noGrp="1" noChangeArrowheads="1"/>
          </p:cNvSpPr>
          <p:nvPr>
            <p:ph type="sldNum" sz="quarter" idx="11"/>
          </p:nvPr>
        </p:nvSpPr>
        <p:spPr/>
        <p:txBody>
          <a:bodyPr/>
          <a:lstStyle/>
          <a:p>
            <a:pPr>
              <a:defRPr/>
            </a:pPr>
            <a:fld id="{47E9BF93-C915-407A-A4FB-BA77780FA068}" type="slidenum">
              <a:rPr lang="en-US" altLang="en-US"/>
              <a:pPr>
                <a:defRPr/>
              </a:pPr>
              <a:t>52</a:t>
            </a:fld>
            <a:endParaRPr lang="en-US" altLang="en-US" dirty="0"/>
          </a:p>
        </p:txBody>
      </p:sp>
      <p:pic>
        <p:nvPicPr>
          <p:cNvPr id="5" name="Picture 6" descr="strategy-01.eps">
            <a:extLst>
              <a:ext uri="{FF2B5EF4-FFF2-40B4-BE49-F238E27FC236}">
                <a16:creationId xmlns:a16="http://schemas.microsoft.com/office/drawing/2014/main" id="{B21F0918-1B18-4B66-8EA9-4BC9EEB92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290" y="0"/>
            <a:ext cx="112771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fade">
                                      <p:cBhvr>
                                        <p:cTn id="27" dur="500"/>
                                        <p:tgtEl>
                                          <p:spTgt spid="17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fade">
                                      <p:cBhvr>
                                        <p:cTn id="32"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994776"/>
            <a:ext cx="8839200" cy="5638800"/>
          </a:xfrm>
        </p:spPr>
        <p:txBody>
          <a:bodyPr/>
          <a:lstStyle/>
          <a:p>
            <a:pPr marL="0" indent="0">
              <a:spcBef>
                <a:spcPts val="1200"/>
              </a:spcBef>
              <a:buFont typeface="Wingdings" panose="05000000000000000000" pitchFamily="2" charset="2"/>
              <a:buNone/>
              <a:defRPr/>
            </a:pPr>
            <a:r>
              <a:rPr lang="en-US" altLang="en-US" sz="2000" dirty="0">
                <a:solidFill>
                  <a:srgbClr val="92D050"/>
                </a:solidFill>
              </a:rPr>
              <a:t>The overall enthalpy change in a reaction is equal to the sum of enthalpy changes for the individual </a:t>
            </a:r>
            <a:r>
              <a:rPr lang="en-US" altLang="en-US" sz="2000" dirty="0">
                <a:solidFill>
                  <a:srgbClr val="000000"/>
                </a:solidFill>
              </a:rPr>
              <a:t>steps</a:t>
            </a:r>
            <a:r>
              <a:rPr lang="en-US" altLang="en-US" sz="2000" dirty="0">
                <a:solidFill>
                  <a:srgbClr val="92D050"/>
                </a:solidFill>
              </a:rPr>
              <a:t> in the process.</a:t>
            </a:r>
            <a:r>
              <a:rPr lang="en-US" altLang="en-US" sz="2000" dirty="0">
                <a:solidFill>
                  <a:srgbClr val="92D050"/>
                </a:solidFill>
                <a:cs typeface="Times New Roman" panose="02020603050405020304" pitchFamily="18" charset="0"/>
              </a:rPr>
              <a:t> </a:t>
            </a:r>
          </a:p>
          <a:p>
            <a:pPr marL="0" indent="0">
              <a:spcBef>
                <a:spcPts val="1200"/>
              </a:spcBef>
              <a:buNone/>
              <a:defRPr/>
            </a:pPr>
            <a:r>
              <a:rPr lang="en-US" altLang="en-US" sz="2000" dirty="0"/>
              <a:t>e.g. </a:t>
            </a:r>
            <a:r>
              <a:rPr lang="en-US" sz="2000" dirty="0">
                <a:solidFill>
                  <a:srgbClr val="993300"/>
                </a:solidFill>
                <a:effectLst>
                  <a:outerShdw blurRad="38100" dist="38100" dir="2700000" algn="tl">
                    <a:srgbClr val="000000">
                      <a:alpha val="43137"/>
                    </a:srgbClr>
                  </a:outerShdw>
                </a:effectLst>
              </a:rPr>
              <a:t>SnCl</a:t>
            </a:r>
            <a:r>
              <a:rPr lang="en-US" sz="2000" baseline="-25000" dirty="0">
                <a:solidFill>
                  <a:srgbClr val="993300"/>
                </a:solidFill>
                <a:effectLst>
                  <a:outerShdw blurRad="38100" dist="38100" dir="2700000" algn="tl">
                    <a:srgbClr val="000000">
                      <a:alpha val="43137"/>
                    </a:srgbClr>
                  </a:outerShdw>
                </a:effectLst>
              </a:rPr>
              <a:t>4 (l)</a:t>
            </a:r>
            <a:r>
              <a:rPr lang="en-US" altLang="en-US" sz="2000" dirty="0"/>
              <a:t> is not produced directly in nature. Hess’s law allows you to determine the heat of reaction indirectly, by using the known heats of reaction of two or more thermochemical equations.</a:t>
            </a:r>
          </a:p>
          <a:p>
            <a:pPr marL="0" indent="0">
              <a:spcBef>
                <a:spcPts val="1200"/>
              </a:spcBef>
              <a:buFont typeface="Wingdings" panose="05000000000000000000" pitchFamily="2" charset="2"/>
              <a:buNone/>
              <a:defRPr/>
            </a:pPr>
            <a:r>
              <a:rPr lang="en-US" altLang="en-US" sz="2400" dirty="0">
                <a:solidFill>
                  <a:srgbClr val="0070C0"/>
                </a:solidFill>
              </a:rPr>
              <a:t>Example:  </a:t>
            </a:r>
            <a:r>
              <a:rPr lang="en-US" altLang="en-US" sz="2400" dirty="0">
                <a:solidFill>
                  <a:srgbClr val="00FF00"/>
                </a:solidFill>
              </a:rPr>
              <a:t>Tin and Chlorine synthesize Stannic Chloride</a:t>
            </a:r>
          </a:p>
          <a:p>
            <a:pPr marL="463550" indent="0">
              <a:spcBef>
                <a:spcPts val="1800"/>
              </a:spcBef>
              <a:buFont typeface="Wingdings" panose="05000000000000000000" pitchFamily="2" charset="2"/>
              <a:buNone/>
              <a:defRPr/>
            </a:pPr>
            <a:r>
              <a:rPr lang="en-US" sz="2400" dirty="0">
                <a:solidFill>
                  <a:srgbClr val="7030A0"/>
                </a:solidFill>
                <a:effectLst>
                  <a:outerShdw blurRad="38100" dist="38100" dir="2700000" algn="tl">
                    <a:srgbClr val="000000">
                      <a:alpha val="43137"/>
                    </a:srgbClr>
                  </a:outerShdw>
                </a:effectLst>
              </a:rPr>
              <a:t>Step 1:	Sn</a:t>
            </a:r>
            <a:r>
              <a:rPr lang="en-US" sz="2400" baseline="-25000" dirty="0">
                <a:solidFill>
                  <a:srgbClr val="7030A0"/>
                </a:solidFill>
                <a:effectLst>
                  <a:outerShdw blurRad="38100" dist="38100" dir="2700000" algn="tl">
                    <a:srgbClr val="000000">
                      <a:alpha val="43137"/>
                    </a:srgbClr>
                  </a:outerShdw>
                </a:effectLst>
              </a:rPr>
              <a:t> (s)   </a:t>
            </a:r>
            <a:r>
              <a:rPr lang="en-US" sz="2400" dirty="0">
                <a:solidFill>
                  <a:srgbClr val="7030A0"/>
                </a:solidFill>
                <a:effectLst>
                  <a:outerShdw blurRad="38100" dist="38100" dir="2700000" algn="tl">
                    <a:srgbClr val="000000">
                      <a:alpha val="43137"/>
                    </a:srgbClr>
                  </a:outerShdw>
                </a:effectLst>
              </a:rPr>
              <a:t>+   Cl</a:t>
            </a:r>
            <a:r>
              <a:rPr lang="en-US" sz="2400" baseline="-25000" dirty="0">
                <a:solidFill>
                  <a:srgbClr val="7030A0"/>
                </a:solidFill>
                <a:effectLst>
                  <a:outerShdw blurRad="38100" dist="38100" dir="2700000" algn="tl">
                    <a:srgbClr val="000000">
                      <a:alpha val="43137"/>
                    </a:srgbClr>
                  </a:outerShdw>
                </a:effectLst>
              </a:rPr>
              <a:t>2 (g)   </a:t>
            </a:r>
            <a:r>
              <a:rPr lang="en-US" sz="2400" dirty="0">
                <a:solidFill>
                  <a:srgbClr val="7030A0"/>
                </a:solidFill>
                <a:effectLst>
                  <a:outerShdw blurRad="38100" dist="38100" dir="2700000" algn="tl">
                    <a:srgbClr val="000000">
                      <a:alpha val="43137"/>
                    </a:srgbClr>
                  </a:outerShdw>
                </a:effectLst>
              </a:rPr>
              <a:t> ⇌   </a:t>
            </a:r>
            <a:r>
              <a:rPr lang="en-US" sz="2400" strike="sngStrike" dirty="0">
                <a:solidFill>
                  <a:srgbClr val="7030A0"/>
                </a:solidFill>
                <a:effectLst>
                  <a:outerShdw blurRad="38100" dist="38100" dir="2700000" algn="tl">
                    <a:srgbClr val="000000">
                      <a:alpha val="43137"/>
                    </a:srgbClr>
                  </a:outerShdw>
                </a:effectLst>
              </a:rPr>
              <a:t>SnCl</a:t>
            </a:r>
            <a:r>
              <a:rPr lang="en-US" sz="2400" strike="sngStrike" baseline="-25000" dirty="0">
                <a:solidFill>
                  <a:srgbClr val="7030A0"/>
                </a:solidFill>
                <a:effectLst>
                  <a:outerShdw blurRad="38100" dist="38100" dir="2700000" algn="tl">
                    <a:srgbClr val="000000">
                      <a:alpha val="43137"/>
                    </a:srgbClr>
                  </a:outerShdw>
                </a:effectLst>
              </a:rPr>
              <a:t>2</a:t>
            </a:r>
            <a:r>
              <a:rPr lang="en-US" sz="2400" baseline="-25000" dirty="0">
                <a:solidFill>
                  <a:srgbClr val="7030A0"/>
                </a:solidFill>
                <a:effectLst>
                  <a:outerShdw blurRad="38100" dist="38100" dir="2700000" algn="tl">
                    <a:srgbClr val="000000">
                      <a:alpha val="43137"/>
                    </a:srgbClr>
                  </a:outerShdw>
                </a:effectLst>
              </a:rPr>
              <a:t> (s)</a:t>
            </a:r>
            <a:r>
              <a:rPr lang="en-US" sz="2400" dirty="0">
                <a:solidFill>
                  <a:srgbClr val="7030A0"/>
                </a:solidFill>
                <a:effectLst>
                  <a:outerShdw blurRad="38100" dist="38100" dir="2700000" algn="tl">
                    <a:srgbClr val="000000">
                      <a:alpha val="43137"/>
                    </a:srgbClr>
                  </a:outerShdw>
                </a:effectLst>
              </a:rPr>
              <a:t>  +  83.6 kcal</a:t>
            </a:r>
          </a:p>
          <a:p>
            <a:pPr marL="463550" indent="0">
              <a:spcBef>
                <a:spcPts val="1800"/>
              </a:spcBef>
              <a:buFont typeface="Wingdings" panose="05000000000000000000" pitchFamily="2" charset="2"/>
              <a:buNone/>
              <a:defRPr/>
            </a:pPr>
            <a:r>
              <a:rPr lang="en-US" sz="2400" dirty="0">
                <a:solidFill>
                  <a:srgbClr val="993300"/>
                </a:solidFill>
                <a:effectLst>
                  <a:outerShdw blurRad="38100" dist="38100" dir="2700000" algn="tl">
                    <a:srgbClr val="000000">
                      <a:alpha val="43137"/>
                    </a:srgbClr>
                  </a:outerShdw>
                </a:effectLst>
              </a:rPr>
              <a:t>Step 2:	</a:t>
            </a:r>
            <a:r>
              <a:rPr lang="en-US" sz="2400" strike="sngStrike" dirty="0">
                <a:solidFill>
                  <a:srgbClr val="993300"/>
                </a:solidFill>
                <a:effectLst>
                  <a:outerShdw blurRad="38100" dist="38100" dir="2700000" algn="tl">
                    <a:srgbClr val="000000">
                      <a:alpha val="43137"/>
                    </a:srgbClr>
                  </a:outerShdw>
                </a:effectLst>
              </a:rPr>
              <a:t>SnCl</a:t>
            </a:r>
            <a:r>
              <a:rPr lang="en-US" sz="2400" strike="sngStrike" baseline="-25000" dirty="0">
                <a:solidFill>
                  <a:srgbClr val="993300"/>
                </a:solidFill>
                <a:effectLst>
                  <a:outerShdw blurRad="38100" dist="38100" dir="2700000" algn="tl">
                    <a:srgbClr val="000000">
                      <a:alpha val="43137"/>
                    </a:srgbClr>
                  </a:outerShdw>
                </a:effectLst>
              </a:rPr>
              <a:t>2</a:t>
            </a:r>
            <a:r>
              <a:rPr lang="en-US" sz="2400" baseline="-25000" dirty="0">
                <a:solidFill>
                  <a:srgbClr val="993300"/>
                </a:solidFill>
                <a:effectLst>
                  <a:outerShdw blurRad="38100" dist="38100" dir="2700000" algn="tl">
                    <a:srgbClr val="000000">
                      <a:alpha val="43137"/>
                    </a:srgbClr>
                  </a:outerShdw>
                </a:effectLst>
              </a:rPr>
              <a:t> (s)   </a:t>
            </a:r>
            <a:r>
              <a:rPr lang="en-US" sz="2400" dirty="0">
                <a:solidFill>
                  <a:srgbClr val="993300"/>
                </a:solidFill>
                <a:effectLst>
                  <a:outerShdw blurRad="38100" dist="38100" dir="2700000" algn="tl">
                    <a:srgbClr val="000000">
                      <a:alpha val="43137"/>
                    </a:srgbClr>
                  </a:outerShdw>
                </a:effectLst>
              </a:rPr>
              <a:t>+   Cl</a:t>
            </a:r>
            <a:r>
              <a:rPr lang="en-US" sz="2400" baseline="-25000" dirty="0">
                <a:solidFill>
                  <a:srgbClr val="993300"/>
                </a:solidFill>
                <a:effectLst>
                  <a:outerShdw blurRad="38100" dist="38100" dir="2700000" algn="tl">
                    <a:srgbClr val="000000">
                      <a:alpha val="43137"/>
                    </a:srgbClr>
                  </a:outerShdw>
                </a:effectLst>
              </a:rPr>
              <a:t>2 (g)   </a:t>
            </a:r>
            <a:r>
              <a:rPr lang="en-US" sz="2400" dirty="0">
                <a:solidFill>
                  <a:srgbClr val="993300"/>
                </a:solidFill>
                <a:effectLst>
                  <a:outerShdw blurRad="38100" dist="38100" dir="2700000" algn="tl">
                    <a:srgbClr val="000000">
                      <a:alpha val="43137"/>
                    </a:srgbClr>
                  </a:outerShdw>
                </a:effectLst>
              </a:rPr>
              <a:t> ⇌   SnCl</a:t>
            </a:r>
            <a:r>
              <a:rPr lang="en-US" sz="2400" baseline="-25000" dirty="0">
                <a:solidFill>
                  <a:srgbClr val="993300"/>
                </a:solidFill>
                <a:effectLst>
                  <a:outerShdw blurRad="38100" dist="38100" dir="2700000" algn="tl">
                    <a:srgbClr val="000000">
                      <a:alpha val="43137"/>
                    </a:srgbClr>
                  </a:outerShdw>
                </a:effectLst>
              </a:rPr>
              <a:t>4 (l)</a:t>
            </a:r>
            <a:r>
              <a:rPr lang="en-US" sz="2400" dirty="0">
                <a:solidFill>
                  <a:srgbClr val="993300"/>
                </a:solidFill>
                <a:effectLst>
                  <a:outerShdw blurRad="38100" dist="38100" dir="2700000" algn="tl">
                    <a:srgbClr val="000000">
                      <a:alpha val="43137"/>
                    </a:srgbClr>
                  </a:outerShdw>
                </a:effectLst>
              </a:rPr>
              <a:t>  +  46.7 kcal</a:t>
            </a:r>
          </a:p>
          <a:p>
            <a:pPr marL="0" indent="0" algn="ctr">
              <a:spcBef>
                <a:spcPts val="1800"/>
              </a:spcBef>
              <a:buFont typeface="Wingdings" panose="05000000000000000000" pitchFamily="2" charset="2"/>
              <a:buNone/>
              <a:defRPr/>
            </a:pPr>
            <a:r>
              <a:rPr lang="en-US" sz="2400" dirty="0">
                <a:solidFill>
                  <a:srgbClr val="002060"/>
                </a:solidFill>
                <a:effectLst>
                  <a:outerShdw blurRad="38100" dist="38100" dir="2700000" algn="tl">
                    <a:srgbClr val="000000">
                      <a:alpha val="43137"/>
                    </a:srgbClr>
                  </a:outerShdw>
                </a:effectLst>
              </a:rPr>
              <a:t>∆H </a:t>
            </a:r>
            <a:r>
              <a:rPr lang="en-US" sz="2400" baseline="-25000" dirty="0">
                <a:solidFill>
                  <a:srgbClr val="002060"/>
                </a:solidFill>
                <a:effectLst>
                  <a:outerShdw blurRad="38100" dist="38100" dir="2700000" algn="tl">
                    <a:srgbClr val="000000">
                      <a:alpha val="43137"/>
                    </a:srgbClr>
                  </a:outerShdw>
                </a:effectLst>
              </a:rPr>
              <a:t>rxn</a:t>
            </a:r>
            <a:r>
              <a:rPr lang="en-US" sz="2400" dirty="0">
                <a:solidFill>
                  <a:srgbClr val="00206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t>
            </a:r>
            <a:r>
              <a:rPr lang="en-US" sz="2400" dirty="0">
                <a:solidFill>
                  <a:srgbClr val="002060"/>
                </a:solidFill>
                <a:effectLst>
                  <a:outerShdw blurRad="38100" dist="38100" dir="2700000" algn="tl">
                    <a:srgbClr val="000000">
                      <a:alpha val="43137"/>
                    </a:srgbClr>
                  </a:outerShdw>
                </a:effectLst>
              </a:rPr>
              <a:t> </a:t>
            </a:r>
            <a:r>
              <a:rPr lang="en-US" sz="2400" dirty="0">
                <a:solidFill>
                  <a:srgbClr val="7030A0"/>
                </a:solidFill>
                <a:effectLst>
                  <a:outerShdw blurRad="38100" dist="38100" dir="2700000" algn="tl">
                    <a:srgbClr val="000000">
                      <a:alpha val="43137"/>
                    </a:srgbClr>
                  </a:outerShdw>
                </a:effectLst>
              </a:rPr>
              <a:t>∆H</a:t>
            </a:r>
            <a:r>
              <a:rPr lang="en-US" sz="2400" baseline="-25000" dirty="0">
                <a:solidFill>
                  <a:srgbClr val="7030A0"/>
                </a:solidFill>
                <a:effectLst>
                  <a:outerShdw blurRad="38100" dist="38100" dir="2700000" algn="tl">
                    <a:srgbClr val="000000">
                      <a:alpha val="43137"/>
                    </a:srgbClr>
                  </a:outerShdw>
                </a:effectLst>
              </a:rPr>
              <a:t>1</a:t>
            </a:r>
            <a:r>
              <a:rPr lang="en-US" sz="2400" dirty="0">
                <a:solidFill>
                  <a:srgbClr val="7030A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t>
            </a:r>
            <a:r>
              <a:rPr lang="en-US" sz="2400" dirty="0">
                <a:solidFill>
                  <a:srgbClr val="002060"/>
                </a:solidFill>
                <a:effectLst>
                  <a:outerShdw blurRad="38100" dist="38100" dir="2700000" algn="tl">
                    <a:srgbClr val="000000">
                      <a:alpha val="43137"/>
                    </a:srgbClr>
                  </a:outerShdw>
                </a:effectLst>
              </a:rPr>
              <a:t>  </a:t>
            </a:r>
            <a:r>
              <a:rPr lang="en-US" sz="2400" dirty="0">
                <a:solidFill>
                  <a:srgbClr val="993300"/>
                </a:solidFill>
                <a:effectLst>
                  <a:outerShdw blurRad="38100" dist="38100" dir="2700000" algn="tl">
                    <a:srgbClr val="000000">
                      <a:alpha val="43137"/>
                    </a:srgbClr>
                  </a:outerShdw>
                </a:effectLst>
              </a:rPr>
              <a:t>∆H</a:t>
            </a:r>
            <a:r>
              <a:rPr lang="en-US" sz="2400" baseline="-25000" dirty="0">
                <a:solidFill>
                  <a:srgbClr val="993300"/>
                </a:solidFill>
                <a:effectLst>
                  <a:outerShdw blurRad="38100" dist="38100" dir="2700000" algn="tl">
                    <a:srgbClr val="000000">
                      <a:alpha val="43137"/>
                    </a:srgbClr>
                  </a:outerShdw>
                </a:effectLst>
              </a:rPr>
              <a:t>2</a:t>
            </a:r>
            <a:r>
              <a:rPr lang="en-US" sz="2400" dirty="0">
                <a:solidFill>
                  <a:srgbClr val="99330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 </a:t>
            </a:r>
            <a:r>
              <a:rPr lang="en-US" sz="2400" dirty="0">
                <a:solidFill>
                  <a:srgbClr val="7030A0"/>
                </a:solidFill>
                <a:effectLst>
                  <a:outerShdw blurRad="38100" dist="38100" dir="2700000" algn="tl">
                    <a:srgbClr val="000000">
                      <a:alpha val="43137"/>
                    </a:srgbClr>
                  </a:outerShdw>
                </a:effectLst>
              </a:rPr>
              <a:t>-83.6 kcal </a:t>
            </a:r>
            <a:r>
              <a:rPr lang="en-US" sz="2400" dirty="0">
                <a:effectLst>
                  <a:outerShdw blurRad="38100" dist="38100" dir="2700000" algn="tl">
                    <a:srgbClr val="000000">
                      <a:alpha val="43137"/>
                    </a:srgbClr>
                  </a:outerShdw>
                </a:effectLst>
              </a:rPr>
              <a:t>+ </a:t>
            </a:r>
            <a:r>
              <a:rPr lang="en-US" sz="2400" dirty="0">
                <a:solidFill>
                  <a:srgbClr val="993300"/>
                </a:solidFill>
                <a:effectLst>
                  <a:outerShdw blurRad="38100" dist="38100" dir="2700000" algn="tl">
                    <a:srgbClr val="000000">
                      <a:alpha val="43137"/>
                    </a:srgbClr>
                  </a:outerShdw>
                </a:effectLst>
              </a:rPr>
              <a:t>-46.7  kcal </a:t>
            </a:r>
            <a:r>
              <a:rPr lang="en-US" sz="2400" dirty="0">
                <a:effectLst>
                  <a:outerShdw blurRad="38100" dist="38100" dir="2700000" algn="tl">
                    <a:srgbClr val="000000">
                      <a:alpha val="43137"/>
                    </a:srgbClr>
                  </a:outerShdw>
                </a:effectLst>
              </a:rPr>
              <a:t>= </a:t>
            </a:r>
            <a:r>
              <a:rPr lang="en-US" sz="2400" u="sng" dirty="0">
                <a:solidFill>
                  <a:srgbClr val="002060"/>
                </a:solidFill>
                <a:effectLst>
                  <a:outerShdw blurRad="38100" dist="38100" dir="2700000" algn="tl">
                    <a:srgbClr val="000000">
                      <a:alpha val="43137"/>
                    </a:srgbClr>
                  </a:outerShdw>
                </a:effectLst>
              </a:rPr>
              <a:t>-130.3 kcal</a:t>
            </a:r>
            <a:endParaRPr lang="en-US" sz="2400" dirty="0">
              <a:solidFill>
                <a:srgbClr val="002060"/>
              </a:solidFill>
              <a:effectLst>
                <a:outerShdw blurRad="38100" dist="38100" dir="2700000" algn="tl">
                  <a:srgbClr val="000000">
                    <a:alpha val="43137"/>
                  </a:srgbClr>
                </a:outerShdw>
              </a:effectLst>
            </a:endParaRPr>
          </a:p>
          <a:p>
            <a:pPr marL="0" indent="0" algn="ctr">
              <a:spcBef>
                <a:spcPts val="1800"/>
              </a:spcBef>
              <a:buFont typeface="Wingdings" panose="05000000000000000000" pitchFamily="2" charset="2"/>
              <a:buNone/>
              <a:defRPr/>
            </a:pPr>
            <a:r>
              <a:rPr lang="en-US" sz="2400" dirty="0">
                <a:effectLst>
                  <a:outerShdw blurRad="38100" dist="38100" dir="2700000" algn="tl">
                    <a:srgbClr val="000000">
                      <a:alpha val="43137"/>
                    </a:srgbClr>
                  </a:outerShdw>
                </a:effectLst>
              </a:rPr>
              <a:t> OVERALL	</a:t>
            </a:r>
            <a:r>
              <a:rPr lang="en-US" altLang="en-US" sz="2400" dirty="0">
                <a:solidFill>
                  <a:srgbClr val="00FF00"/>
                </a:solidFill>
              </a:rPr>
              <a:t>Sn </a:t>
            </a:r>
            <a:r>
              <a:rPr lang="en-US" altLang="en-US" sz="2400" baseline="-25000" dirty="0">
                <a:solidFill>
                  <a:srgbClr val="00FF00"/>
                </a:solidFill>
              </a:rPr>
              <a:t>(s)</a:t>
            </a:r>
            <a:r>
              <a:rPr lang="en-US" altLang="en-US" sz="2400" dirty="0">
                <a:solidFill>
                  <a:srgbClr val="00FF00"/>
                </a:solidFill>
              </a:rPr>
              <a:t> + 2 Cl</a:t>
            </a:r>
            <a:r>
              <a:rPr lang="en-US" altLang="en-US" sz="2400" baseline="-25000" dirty="0">
                <a:solidFill>
                  <a:srgbClr val="00FF00"/>
                </a:solidFill>
              </a:rPr>
              <a:t>2 (g) </a:t>
            </a:r>
            <a:r>
              <a:rPr lang="en-US" altLang="en-US" sz="2400" dirty="0">
                <a:solidFill>
                  <a:srgbClr val="00FF00"/>
                </a:solidFill>
              </a:rPr>
              <a:t> </a:t>
            </a:r>
            <a:r>
              <a:rPr lang="en-US" sz="2400" dirty="0">
                <a:solidFill>
                  <a:srgbClr val="00FF00"/>
                </a:solidFill>
                <a:effectLst>
                  <a:outerShdw blurRad="38100" dist="38100" dir="2700000" algn="tl">
                    <a:srgbClr val="000000">
                      <a:alpha val="43137"/>
                    </a:srgbClr>
                  </a:outerShdw>
                </a:effectLst>
              </a:rPr>
              <a:t>⇌</a:t>
            </a:r>
            <a:r>
              <a:rPr lang="en-US" sz="2400" dirty="0">
                <a:solidFill>
                  <a:srgbClr val="92D050"/>
                </a:solidFill>
                <a:effectLst>
                  <a:outerShdw blurRad="38100" dist="38100" dir="2700000" algn="tl">
                    <a:srgbClr val="000000">
                      <a:alpha val="43137"/>
                    </a:srgbClr>
                  </a:outerShdw>
                </a:effectLst>
              </a:rPr>
              <a:t>  </a:t>
            </a:r>
            <a:r>
              <a:rPr lang="en-US" altLang="en-US" sz="2400" dirty="0">
                <a:solidFill>
                  <a:srgbClr val="00FF00"/>
                </a:solidFill>
              </a:rPr>
              <a:t>SnCl</a:t>
            </a:r>
            <a:r>
              <a:rPr lang="en-US" altLang="en-US" sz="2400" baseline="-25000" dirty="0">
                <a:solidFill>
                  <a:srgbClr val="00FF00"/>
                </a:solidFill>
              </a:rPr>
              <a:t>4 (l)</a:t>
            </a:r>
            <a:r>
              <a:rPr lang="en-US" altLang="en-US" sz="2400" dirty="0">
                <a:solidFill>
                  <a:srgbClr val="00FF00"/>
                </a:solidFill>
              </a:rPr>
              <a:t>  + 130 kcal</a:t>
            </a:r>
          </a:p>
          <a:p>
            <a:pPr marL="0" indent="0" algn="ctr">
              <a:spcBef>
                <a:spcPts val="1800"/>
              </a:spcBef>
              <a:buFont typeface="Wingdings" panose="05000000000000000000" pitchFamily="2" charset="2"/>
              <a:buNone/>
              <a:defRPr/>
            </a:pPr>
            <a:r>
              <a:rPr lang="en-US" sz="2400" dirty="0">
                <a:solidFill>
                  <a:srgbClr val="002060"/>
                </a:solidFill>
                <a:effectLst>
                  <a:outerShdw blurRad="38100" dist="38100" dir="2700000" algn="tl">
                    <a:srgbClr val="000000">
                      <a:alpha val="43137"/>
                    </a:srgbClr>
                  </a:outerShdw>
                </a:effectLst>
              </a:rPr>
              <a:t>Exothermic Reaction (heat is a product)</a:t>
            </a:r>
          </a:p>
          <a:p>
            <a:pPr marL="0" indent="0">
              <a:buFont typeface="Wingdings" panose="05000000000000000000" pitchFamily="2" charset="2"/>
              <a:buNone/>
              <a:defRPr/>
            </a:pPr>
            <a:endParaRPr lang="en-US" altLang="en-US" sz="2300" dirty="0">
              <a:solidFill>
                <a:srgbClr val="92D050"/>
              </a:solidFill>
              <a:cs typeface="Times New Roman" panose="02020603050405020304" pitchFamily="18" charset="0"/>
            </a:endParaRPr>
          </a:p>
        </p:txBody>
      </p:sp>
      <p:sp>
        <p:nvSpPr>
          <p:cNvPr id="6" name="Rectangle 2"/>
          <p:cNvSpPr>
            <a:spLocks noGrp="1" noChangeArrowheads="1"/>
          </p:cNvSpPr>
          <p:nvPr>
            <p:ph type="title"/>
          </p:nvPr>
        </p:nvSpPr>
        <p:spPr>
          <a:xfrm>
            <a:off x="457200" y="0"/>
            <a:ext cx="8229600" cy="914400"/>
          </a:xfrm>
        </p:spPr>
        <p:txBody>
          <a:bodyPr/>
          <a:lstStyle/>
          <a:p>
            <a:pPr>
              <a:defRPr/>
            </a:pPr>
            <a:r>
              <a:rPr lang="en-US" altLang="en-US" dirty="0">
                <a:solidFill>
                  <a:srgbClr val="FFFF00"/>
                </a:solidFill>
              </a:rPr>
              <a:t>Hess’s Law</a:t>
            </a:r>
          </a:p>
        </p:txBody>
      </p:sp>
      <p:sp>
        <p:nvSpPr>
          <p:cNvPr id="7" name="Slide Number Placeholder 6"/>
          <p:cNvSpPr>
            <a:spLocks noGrp="1" noChangeArrowheads="1"/>
          </p:cNvSpPr>
          <p:nvPr>
            <p:ph type="sldNum" sz="quarter" idx="11"/>
          </p:nvPr>
        </p:nvSpPr>
        <p:spPr/>
        <p:txBody>
          <a:bodyPr/>
          <a:lstStyle/>
          <a:p>
            <a:pPr>
              <a:defRPr/>
            </a:pPr>
            <a:fld id="{47E9BF93-C915-407A-A4FB-BA77780FA068}" type="slidenum">
              <a:rPr lang="en-US" altLang="en-US"/>
              <a:pPr>
                <a:defRPr/>
              </a:pPr>
              <a:t>53</a:t>
            </a:fld>
            <a:endParaRPr lang="en-US" altLang="en-US" dirty="0"/>
          </a:p>
        </p:txBody>
      </p:sp>
      <p:pic>
        <p:nvPicPr>
          <p:cNvPr id="5" name="Picture 6" descr="strategy-01.eps">
            <a:extLst>
              <a:ext uri="{FF2B5EF4-FFF2-40B4-BE49-F238E27FC236}">
                <a16:creationId xmlns:a16="http://schemas.microsoft.com/office/drawing/2014/main" id="{7FDD806B-75E8-4077-9E33-5B30DA82E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290" y="0"/>
            <a:ext cx="112771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71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3" end="3"/>
                                            </p:txEl>
                                          </p:spTgt>
                                        </p:tgtEl>
                                        <p:attrNameLst>
                                          <p:attrName>style.visibility</p:attrName>
                                        </p:attrNameLst>
                                      </p:cBhvr>
                                      <p:to>
                                        <p:strVal val="visible"/>
                                      </p:to>
                                    </p:set>
                                    <p:animEffect transition="in" filter="fade">
                                      <p:cBhvr>
                                        <p:cTn id="7" dur="500"/>
                                        <p:tgtEl>
                                          <p:spTgt spid="1741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4" end="4"/>
                                            </p:txEl>
                                          </p:spTgt>
                                        </p:tgtEl>
                                        <p:attrNameLst>
                                          <p:attrName>style.visibility</p:attrName>
                                        </p:attrNameLst>
                                      </p:cBhvr>
                                      <p:to>
                                        <p:strVal val="visible"/>
                                      </p:to>
                                    </p:set>
                                    <p:animEffect transition="in" filter="fade">
                                      <p:cBhvr>
                                        <p:cTn id="12" dur="500"/>
                                        <p:tgtEl>
                                          <p:spTgt spid="1741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1">
                                            <p:txEl>
                                              <p:pRg st="5" end="5"/>
                                            </p:txEl>
                                          </p:spTgt>
                                        </p:tgtEl>
                                        <p:attrNameLst>
                                          <p:attrName>style.visibility</p:attrName>
                                        </p:attrNameLst>
                                      </p:cBhvr>
                                      <p:to>
                                        <p:strVal val="visible"/>
                                      </p:to>
                                    </p:set>
                                    <p:animEffect transition="in" filter="fade">
                                      <p:cBhvr>
                                        <p:cTn id="17" dur="500"/>
                                        <p:tgtEl>
                                          <p:spTgt spid="1741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11">
                                            <p:txEl>
                                              <p:pRg st="6" end="6"/>
                                            </p:txEl>
                                          </p:spTgt>
                                        </p:tgtEl>
                                        <p:attrNameLst>
                                          <p:attrName>style.visibility</p:attrName>
                                        </p:attrNameLst>
                                      </p:cBhvr>
                                      <p:to>
                                        <p:strVal val="visible"/>
                                      </p:to>
                                    </p:set>
                                    <p:animEffect transition="in" filter="fade">
                                      <p:cBhvr>
                                        <p:cTn id="22" dur="500"/>
                                        <p:tgtEl>
                                          <p:spTgt spid="1741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11">
                                            <p:txEl>
                                              <p:pRg st="7" end="7"/>
                                            </p:txEl>
                                          </p:spTgt>
                                        </p:tgtEl>
                                        <p:attrNameLst>
                                          <p:attrName>style.visibility</p:attrName>
                                        </p:attrNameLst>
                                      </p:cBhvr>
                                      <p:to>
                                        <p:strVal val="visible"/>
                                      </p:to>
                                    </p:set>
                                    <p:animEffect transition="in" filter="fade">
                                      <p:cBhvr>
                                        <p:cTn id="27" dur="5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914400"/>
          </a:xfrm>
        </p:spPr>
        <p:txBody>
          <a:bodyPr/>
          <a:lstStyle/>
          <a:p>
            <a:pPr>
              <a:defRPr/>
            </a:pPr>
            <a:r>
              <a:rPr lang="en-US" altLang="en-US" dirty="0">
                <a:solidFill>
                  <a:srgbClr val="FFFF00"/>
                </a:solidFill>
              </a:rPr>
              <a:t>Hess’s Law Problem</a:t>
            </a:r>
          </a:p>
        </p:txBody>
      </p:sp>
      <p:sp>
        <p:nvSpPr>
          <p:cNvPr id="74755" name="Text Box 6"/>
          <p:cNvSpPr txBox="1">
            <a:spLocks noChangeArrowheads="1"/>
          </p:cNvSpPr>
          <p:nvPr/>
        </p:nvSpPr>
        <p:spPr bwMode="auto">
          <a:xfrm>
            <a:off x="228600" y="930275"/>
            <a:ext cx="88392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7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3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1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1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9pPr>
          </a:lstStyle>
          <a:p>
            <a:pPr eaLnBrk="1" hangingPunct="1">
              <a:spcBef>
                <a:spcPct val="50000"/>
              </a:spcBef>
              <a:buClrTx/>
              <a:buSzTx/>
              <a:buFontTx/>
              <a:buNone/>
              <a:defRPr/>
            </a:pPr>
            <a:r>
              <a:rPr lang="en-US" altLang="en-US" sz="2400" dirty="0">
                <a:effectLst>
                  <a:outerShdw blurRad="38100" dist="38100" dir="2700000" algn="tl">
                    <a:srgbClr val="000000">
                      <a:alpha val="43137"/>
                    </a:srgbClr>
                  </a:outerShdw>
                </a:effectLst>
              </a:rPr>
              <a:t>Determine the enthalpy change for the formation of carbon monoxide from its elements. </a:t>
            </a:r>
          </a:p>
          <a:p>
            <a:pPr algn="ctr" eaLnBrk="1" hangingPunct="1">
              <a:spcBef>
                <a:spcPct val="50000"/>
              </a:spcBef>
              <a:buClrTx/>
              <a:buSzTx/>
              <a:buFontTx/>
              <a:buNone/>
              <a:defRPr/>
            </a:pPr>
            <a:r>
              <a:rPr lang="en-US" altLang="en-US" sz="2400" dirty="0">
                <a:solidFill>
                  <a:srgbClr val="002060"/>
                </a:solidFill>
                <a:effectLst>
                  <a:outerShdw blurRad="38100" dist="38100" dir="2700000" algn="tl">
                    <a:srgbClr val="000000">
                      <a:alpha val="43137"/>
                    </a:srgbClr>
                  </a:outerShdw>
                </a:effectLst>
              </a:rPr>
              <a:t>C(s, graphite)+  ½ O</a:t>
            </a:r>
            <a:r>
              <a:rPr lang="en-US" altLang="en-US" sz="2400" baseline="-25000" dirty="0">
                <a:solidFill>
                  <a:srgbClr val="002060"/>
                </a:solidFill>
                <a:effectLst>
                  <a:outerShdw blurRad="38100" dist="38100" dir="2700000" algn="tl">
                    <a:srgbClr val="000000">
                      <a:alpha val="43137"/>
                    </a:srgbClr>
                  </a:outerShdw>
                </a:effectLst>
              </a:rPr>
              <a:t>2</a:t>
            </a:r>
            <a:r>
              <a:rPr lang="en-US" altLang="en-US" sz="2400" dirty="0">
                <a:solidFill>
                  <a:srgbClr val="002060"/>
                </a:solidFill>
                <a:effectLst>
                  <a:outerShdw blurRad="38100" dist="38100" dir="2700000" algn="tl">
                    <a:srgbClr val="000000">
                      <a:alpha val="43137"/>
                    </a:srgbClr>
                  </a:outerShdw>
                </a:effectLst>
              </a:rPr>
              <a:t>(g) → CO(g) 	</a:t>
            </a:r>
            <a:r>
              <a:rPr lang="el-GR" altLang="en-US" sz="2400" dirty="0">
                <a:solidFill>
                  <a:srgbClr val="002060"/>
                </a:solidFill>
                <a:effectLst>
                  <a:outerShdw blurRad="38100" dist="38100" dir="2700000" algn="tl">
                    <a:srgbClr val="000000">
                      <a:alpha val="43137"/>
                    </a:srgbClr>
                  </a:outerShdw>
                </a:effectLst>
              </a:rPr>
              <a:t>Δ</a:t>
            </a:r>
            <a:r>
              <a:rPr lang="en-US" altLang="en-US" sz="2400" dirty="0">
                <a:solidFill>
                  <a:srgbClr val="002060"/>
                </a:solidFill>
                <a:effectLst>
                  <a:outerShdw blurRad="38100" dist="38100" dir="2700000" algn="tl">
                    <a:srgbClr val="000000">
                      <a:alpha val="43137"/>
                    </a:srgbClr>
                  </a:outerShdw>
                </a:effectLst>
              </a:rPr>
              <a:t>H =  ?</a:t>
            </a:r>
          </a:p>
          <a:p>
            <a:pPr eaLnBrk="1" hangingPunct="1">
              <a:spcBef>
                <a:spcPct val="50000"/>
              </a:spcBef>
              <a:buClrTx/>
              <a:buSzTx/>
              <a:buFontTx/>
              <a:buNone/>
              <a:defRPr/>
            </a:pPr>
            <a:r>
              <a:rPr lang="en-US" altLang="en-US" sz="2400" dirty="0">
                <a:solidFill>
                  <a:srgbClr val="FFFF00"/>
                </a:solidFill>
                <a:effectLst>
                  <a:outerShdw blurRad="38100" dist="38100" dir="2700000" algn="tl">
                    <a:srgbClr val="000000">
                      <a:alpha val="43137"/>
                    </a:srgbClr>
                  </a:outerShdw>
                </a:effectLst>
              </a:rPr>
              <a:t>Carrying out the reaction in the laboratory as written is virtually impossible. </a:t>
            </a:r>
            <a:r>
              <a:rPr lang="en-US" altLang="en-US" sz="2400" dirty="0">
                <a:solidFill>
                  <a:srgbClr val="000000"/>
                </a:solidFill>
                <a:effectLst>
                  <a:outerShdw blurRad="38100" dist="38100" dir="2700000" algn="tl">
                    <a:srgbClr val="000000">
                      <a:alpha val="43137"/>
                    </a:srgbClr>
                  </a:outerShdw>
                </a:effectLst>
              </a:rPr>
              <a:t>However, the desired enthalpy change can be calculated using Hess’s law and the following two reactions that can be carried out in the laboratory:</a:t>
            </a:r>
          </a:p>
          <a:p>
            <a:pPr marL="463550">
              <a:spcBef>
                <a:spcPts val="1800"/>
              </a:spcBef>
              <a:buFont typeface="Wingdings" pitchFamily="2" charset="2"/>
              <a:buNone/>
              <a:tabLst>
                <a:tab pos="5943600" algn="l"/>
              </a:tabLst>
              <a:defRPr/>
            </a:pPr>
            <a:r>
              <a:rPr lang="en-US" sz="2400" dirty="0">
                <a:solidFill>
                  <a:srgbClr val="7030A0"/>
                </a:solidFill>
                <a:effectLst>
                  <a:outerShdw blurRad="38100" dist="38100" dir="2700000" algn="tl">
                    <a:srgbClr val="000000">
                      <a:alpha val="43137"/>
                    </a:srgbClr>
                  </a:outerShdw>
                </a:effectLst>
              </a:rPr>
              <a:t>Step 1:  C</a:t>
            </a:r>
            <a:r>
              <a:rPr lang="en-US" sz="2400" baseline="-25000" dirty="0">
                <a:solidFill>
                  <a:srgbClr val="7030A0"/>
                </a:solidFill>
                <a:effectLst>
                  <a:outerShdw blurRad="38100" dist="38100" dir="2700000" algn="tl">
                    <a:srgbClr val="000000">
                      <a:alpha val="43137"/>
                    </a:srgbClr>
                  </a:outerShdw>
                </a:effectLst>
              </a:rPr>
              <a:t> (s, graphite)  </a:t>
            </a:r>
            <a:r>
              <a:rPr lang="en-US" sz="2400" dirty="0">
                <a:solidFill>
                  <a:srgbClr val="7030A0"/>
                </a:solidFill>
                <a:effectLst>
                  <a:outerShdw blurRad="38100" dist="38100" dir="2700000" algn="tl">
                    <a:srgbClr val="000000">
                      <a:alpha val="43137"/>
                    </a:srgbClr>
                  </a:outerShdw>
                </a:effectLst>
              </a:rPr>
              <a:t>+ O</a:t>
            </a:r>
            <a:r>
              <a:rPr lang="en-US" sz="2400" baseline="-25000" dirty="0">
                <a:solidFill>
                  <a:srgbClr val="7030A0"/>
                </a:solidFill>
                <a:effectLst>
                  <a:outerShdw blurRad="38100" dist="38100" dir="2700000" algn="tl">
                    <a:srgbClr val="000000">
                      <a:alpha val="43137"/>
                    </a:srgbClr>
                  </a:outerShdw>
                </a:effectLst>
              </a:rPr>
              <a:t>2 (g)  </a:t>
            </a:r>
            <a:r>
              <a:rPr lang="en-US" sz="2400" dirty="0">
                <a:solidFill>
                  <a:srgbClr val="7030A0"/>
                </a:solidFill>
                <a:effectLst>
                  <a:outerShdw blurRad="38100" dist="38100" dir="2700000" algn="tl">
                    <a:srgbClr val="000000">
                      <a:alpha val="43137"/>
                    </a:srgbClr>
                  </a:outerShdw>
                </a:effectLst>
              </a:rPr>
              <a:t>⇌ CO</a:t>
            </a:r>
            <a:r>
              <a:rPr lang="en-US" sz="2400" baseline="-25000" dirty="0">
                <a:solidFill>
                  <a:srgbClr val="7030A0"/>
                </a:solidFill>
                <a:effectLst>
                  <a:outerShdw blurRad="38100" dist="38100" dir="2700000" algn="tl">
                    <a:srgbClr val="000000">
                      <a:alpha val="43137"/>
                    </a:srgbClr>
                  </a:outerShdw>
                </a:effectLst>
              </a:rPr>
              <a:t>2 (g)</a:t>
            </a:r>
            <a:r>
              <a:rPr lang="en-US" sz="2400" dirty="0">
                <a:solidFill>
                  <a:srgbClr val="7030A0"/>
                </a:solidFill>
                <a:effectLst>
                  <a:outerShdw blurRad="38100" dist="38100" dir="2700000" algn="tl">
                    <a:srgbClr val="000000">
                      <a:alpha val="43137"/>
                    </a:srgbClr>
                  </a:outerShdw>
                </a:effectLst>
              </a:rPr>
              <a:t> 	</a:t>
            </a:r>
            <a:r>
              <a:rPr lang="el-GR" altLang="en-US" sz="2400" dirty="0">
                <a:solidFill>
                  <a:srgbClr val="7030A0"/>
                </a:solidFill>
                <a:effectLst>
                  <a:outerShdw blurRad="38100" dist="38100" dir="2700000" algn="tl">
                    <a:srgbClr val="000000">
                      <a:alpha val="43137"/>
                    </a:srgbClr>
                  </a:outerShdw>
                </a:effectLst>
              </a:rPr>
              <a:t>Δ</a:t>
            </a:r>
            <a:r>
              <a:rPr lang="en-US" altLang="en-US" sz="2400" dirty="0">
                <a:solidFill>
                  <a:srgbClr val="7030A0"/>
                </a:solidFill>
                <a:effectLst>
                  <a:outerShdw blurRad="38100" dist="38100" dir="2700000" algn="tl">
                    <a:srgbClr val="000000">
                      <a:alpha val="43137"/>
                    </a:srgbClr>
                  </a:outerShdw>
                </a:effectLst>
              </a:rPr>
              <a:t>H =</a:t>
            </a:r>
            <a:r>
              <a:rPr lang="en-US" sz="2400" dirty="0">
                <a:solidFill>
                  <a:srgbClr val="7030A0"/>
                </a:solidFill>
                <a:effectLst>
                  <a:outerShdw blurRad="38100" dist="38100" dir="2700000" algn="tl">
                    <a:srgbClr val="000000">
                      <a:alpha val="43137"/>
                    </a:srgbClr>
                  </a:outerShdw>
                </a:effectLst>
              </a:rPr>
              <a:t> -393.5 KJ</a:t>
            </a:r>
          </a:p>
          <a:p>
            <a:pPr marL="463550">
              <a:spcBef>
                <a:spcPts val="1800"/>
              </a:spcBef>
              <a:buFont typeface="Wingdings" pitchFamily="2" charset="2"/>
              <a:buNone/>
              <a:tabLst>
                <a:tab pos="5943600" algn="l"/>
              </a:tabLst>
              <a:defRPr/>
            </a:pPr>
            <a:r>
              <a:rPr lang="en-US" sz="2400" dirty="0">
                <a:solidFill>
                  <a:srgbClr val="993300"/>
                </a:solidFill>
                <a:effectLst>
                  <a:outerShdw blurRad="38100" dist="38100" dir="2700000" algn="tl">
                    <a:srgbClr val="000000">
                      <a:alpha val="43137"/>
                    </a:srgbClr>
                  </a:outerShdw>
                </a:effectLst>
              </a:rPr>
              <a:t>Step 2:  CO</a:t>
            </a:r>
            <a:r>
              <a:rPr lang="en-US" sz="2400" baseline="-25000" dirty="0">
                <a:solidFill>
                  <a:srgbClr val="993300"/>
                </a:solidFill>
                <a:effectLst>
                  <a:outerShdw blurRad="38100" dist="38100" dir="2700000" algn="tl">
                    <a:srgbClr val="000000">
                      <a:alpha val="43137"/>
                    </a:srgbClr>
                  </a:outerShdw>
                </a:effectLst>
              </a:rPr>
              <a:t>2 (g) </a:t>
            </a:r>
            <a:r>
              <a:rPr lang="en-US" sz="2400" dirty="0">
                <a:solidFill>
                  <a:srgbClr val="993300"/>
                </a:solidFill>
                <a:effectLst>
                  <a:outerShdw blurRad="38100" dist="38100" dir="2700000" algn="tl">
                    <a:srgbClr val="000000">
                      <a:alpha val="43137"/>
                    </a:srgbClr>
                  </a:outerShdw>
                </a:effectLst>
              </a:rPr>
              <a:t>⇌  CO</a:t>
            </a:r>
            <a:r>
              <a:rPr lang="en-US" sz="2400" baseline="-25000" dirty="0">
                <a:solidFill>
                  <a:srgbClr val="993300"/>
                </a:solidFill>
                <a:effectLst>
                  <a:outerShdw blurRad="38100" dist="38100" dir="2700000" algn="tl">
                    <a:srgbClr val="000000">
                      <a:alpha val="43137"/>
                    </a:srgbClr>
                  </a:outerShdw>
                </a:effectLst>
              </a:rPr>
              <a:t> (g)</a:t>
            </a:r>
            <a:r>
              <a:rPr lang="en-US" sz="2400" dirty="0">
                <a:solidFill>
                  <a:srgbClr val="993300"/>
                </a:solidFill>
                <a:effectLst>
                  <a:outerShdw blurRad="38100" dist="38100" dir="2700000" algn="tl">
                    <a:srgbClr val="000000">
                      <a:alpha val="43137"/>
                    </a:srgbClr>
                  </a:outerShdw>
                </a:effectLst>
              </a:rPr>
              <a:t> + ½ O</a:t>
            </a:r>
            <a:r>
              <a:rPr lang="en-US" sz="2400" baseline="-25000" dirty="0">
                <a:solidFill>
                  <a:srgbClr val="993300"/>
                </a:solidFill>
                <a:effectLst>
                  <a:outerShdw blurRad="38100" dist="38100" dir="2700000" algn="tl">
                    <a:srgbClr val="000000">
                      <a:alpha val="43137"/>
                    </a:srgbClr>
                  </a:outerShdw>
                </a:effectLst>
              </a:rPr>
              <a:t>2 (g)</a:t>
            </a:r>
            <a:r>
              <a:rPr lang="en-US" sz="2400" dirty="0">
                <a:solidFill>
                  <a:srgbClr val="993300"/>
                </a:solidFill>
                <a:effectLst>
                  <a:outerShdw blurRad="38100" dist="38100" dir="2700000" algn="tl">
                    <a:srgbClr val="000000">
                      <a:alpha val="43137"/>
                    </a:srgbClr>
                  </a:outerShdw>
                </a:effectLst>
              </a:rPr>
              <a:t> 	∆H = +283.0 KJ</a:t>
            </a:r>
          </a:p>
          <a:p>
            <a:pPr algn="ctr">
              <a:spcBef>
                <a:spcPts val="1800"/>
              </a:spcBef>
              <a:buNone/>
              <a:defRPr/>
            </a:pPr>
            <a:r>
              <a:rPr lang="en-US" sz="2400" dirty="0">
                <a:effectLst>
                  <a:outerShdw blurRad="38100" dist="38100" dir="2700000" algn="tl">
                    <a:srgbClr val="000000">
                      <a:alpha val="43137"/>
                    </a:srgbClr>
                  </a:outerShdw>
                </a:effectLst>
              </a:rPr>
              <a:t> Determine the OVERALL Reaction</a:t>
            </a:r>
            <a:endParaRPr lang="en-US" altLang="en-US" sz="2300" dirty="0">
              <a:solidFill>
                <a:srgbClr val="92D050"/>
              </a:solidFill>
              <a:cs typeface="Times New Roman" panose="02020603050405020304" pitchFamily="18" charset="0"/>
            </a:endParaRPr>
          </a:p>
          <a:p>
            <a:pPr algn="ctr">
              <a:spcBef>
                <a:spcPts val="1800"/>
              </a:spcBef>
              <a:buFont typeface="Wingdings" pitchFamily="2" charset="2"/>
              <a:buNone/>
              <a:defRPr/>
            </a:pPr>
            <a:r>
              <a:rPr lang="en-US" sz="2400" dirty="0">
                <a:effectLst>
                  <a:outerShdw blurRad="38100" dist="38100" dir="2700000" algn="tl">
                    <a:srgbClr val="000000">
                      <a:alpha val="43137"/>
                    </a:srgbClr>
                  </a:outerShdw>
                </a:effectLst>
              </a:rPr>
              <a:t>	</a:t>
            </a:r>
            <a:endParaRPr lang="en-US" sz="2400" dirty="0">
              <a:solidFill>
                <a:srgbClr val="002060"/>
              </a:solidFill>
              <a:effectLst>
                <a:outerShdw blurRad="38100" dist="38100" dir="2700000" algn="tl">
                  <a:srgbClr val="000000">
                    <a:alpha val="43137"/>
                  </a:srgbClr>
                </a:outerShdw>
              </a:effectLst>
            </a:endParaRPr>
          </a:p>
        </p:txBody>
      </p:sp>
      <p:sp>
        <p:nvSpPr>
          <p:cNvPr id="104452" name="Text Box 12"/>
          <p:cNvSpPr txBox="1">
            <a:spLocks noChangeArrowheads="1"/>
          </p:cNvSpPr>
          <p:nvPr/>
        </p:nvSpPr>
        <p:spPr bwMode="auto">
          <a:xfrm>
            <a:off x="1143000" y="4419600"/>
            <a:ext cx="7010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tabLst>
                <a:tab pos="548640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486400" algn="l"/>
              </a:tabLst>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486400" algn="l"/>
              </a:tabLst>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dirty="0">
              <a:latin typeface="Arial" panose="020B0604020202020204" pitchFamily="34" charset="0"/>
              <a:ea typeface="MS PGothic" panose="020B0600070205080204" pitchFamily="34" charset="-128"/>
            </a:endParaRPr>
          </a:p>
        </p:txBody>
      </p:sp>
      <p:pic>
        <p:nvPicPr>
          <p:cNvPr id="5" name="Picture 4">
            <a:extLst>
              <a:ext uri="{FF2B5EF4-FFF2-40B4-BE49-F238E27FC236}">
                <a16:creationId xmlns:a16="http://schemas.microsoft.com/office/drawing/2014/main" id="{9A1DF24D-5A92-4581-9048-6AC2E5E90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7"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06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55">
                                            <p:txEl>
                                              <p:pRg st="2" end="2"/>
                                            </p:txEl>
                                          </p:spTgt>
                                        </p:tgtEl>
                                        <p:attrNameLst>
                                          <p:attrName>style.visibility</p:attrName>
                                        </p:attrNameLst>
                                      </p:cBhvr>
                                      <p:to>
                                        <p:strVal val="visible"/>
                                      </p:to>
                                    </p:set>
                                    <p:animEffect transition="in" filter="fade">
                                      <p:cBhvr>
                                        <p:cTn id="7" dur="500"/>
                                        <p:tgtEl>
                                          <p:spTgt spid="7475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755">
                                            <p:txEl>
                                              <p:pRg st="3" end="3"/>
                                            </p:txEl>
                                          </p:spTgt>
                                        </p:tgtEl>
                                        <p:attrNameLst>
                                          <p:attrName>style.visibility</p:attrName>
                                        </p:attrNameLst>
                                      </p:cBhvr>
                                      <p:to>
                                        <p:strVal val="visible"/>
                                      </p:to>
                                    </p:set>
                                    <p:animEffect transition="in" filter="fade">
                                      <p:cBhvr>
                                        <p:cTn id="12" dur="500"/>
                                        <p:tgtEl>
                                          <p:spTgt spid="7475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755">
                                            <p:txEl>
                                              <p:pRg st="4" end="4"/>
                                            </p:txEl>
                                          </p:spTgt>
                                        </p:tgtEl>
                                        <p:attrNameLst>
                                          <p:attrName>style.visibility</p:attrName>
                                        </p:attrNameLst>
                                      </p:cBhvr>
                                      <p:to>
                                        <p:strVal val="visible"/>
                                      </p:to>
                                    </p:set>
                                    <p:animEffect transition="in" filter="fade">
                                      <p:cBhvr>
                                        <p:cTn id="17" dur="500"/>
                                        <p:tgtEl>
                                          <p:spTgt spid="7475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755">
                                            <p:txEl>
                                              <p:pRg st="5" end="5"/>
                                            </p:txEl>
                                          </p:spTgt>
                                        </p:tgtEl>
                                        <p:attrNameLst>
                                          <p:attrName>style.visibility</p:attrName>
                                        </p:attrNameLst>
                                      </p:cBhvr>
                                      <p:to>
                                        <p:strVal val="visible"/>
                                      </p:to>
                                    </p:set>
                                    <p:animEffect transition="in" filter="fade">
                                      <p:cBhvr>
                                        <p:cTn id="22" dur="500"/>
                                        <p:tgtEl>
                                          <p:spTgt spid="747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914400"/>
          </a:xfrm>
        </p:spPr>
        <p:txBody>
          <a:bodyPr/>
          <a:lstStyle/>
          <a:p>
            <a:pPr>
              <a:defRPr/>
            </a:pPr>
            <a:r>
              <a:rPr lang="en-US" altLang="en-US" dirty="0">
                <a:solidFill>
                  <a:srgbClr val="FFFF00"/>
                </a:solidFill>
              </a:rPr>
              <a:t>Hess’s Law Problem</a:t>
            </a:r>
          </a:p>
        </p:txBody>
      </p:sp>
      <p:sp>
        <p:nvSpPr>
          <p:cNvPr id="74755" name="Text Box 6"/>
          <p:cNvSpPr txBox="1">
            <a:spLocks noChangeArrowheads="1"/>
          </p:cNvSpPr>
          <p:nvPr/>
        </p:nvSpPr>
        <p:spPr bwMode="auto">
          <a:xfrm>
            <a:off x="228600" y="930275"/>
            <a:ext cx="8839200" cy="52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7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3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1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1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9pPr>
          </a:lstStyle>
          <a:p>
            <a:pPr eaLnBrk="1" hangingPunct="1">
              <a:spcBef>
                <a:spcPct val="50000"/>
              </a:spcBef>
              <a:buClrTx/>
              <a:buSzTx/>
              <a:buFontTx/>
              <a:buNone/>
              <a:defRPr/>
            </a:pPr>
            <a:r>
              <a:rPr lang="en-US" altLang="en-US" sz="2000" dirty="0">
                <a:effectLst>
                  <a:outerShdw blurRad="38100" dist="38100" dir="2700000" algn="tl">
                    <a:srgbClr val="000000">
                      <a:alpha val="43137"/>
                    </a:srgbClr>
                  </a:outerShdw>
                </a:effectLst>
              </a:rPr>
              <a:t>Determine the enthalpy change for the formation of carbon monoxide from its elements. </a:t>
            </a:r>
          </a:p>
          <a:p>
            <a:pPr algn="ctr" eaLnBrk="1" hangingPunct="1">
              <a:spcBef>
                <a:spcPct val="50000"/>
              </a:spcBef>
              <a:buClrTx/>
              <a:buSzTx/>
              <a:buFontTx/>
              <a:buNone/>
              <a:defRPr/>
            </a:pPr>
            <a:r>
              <a:rPr lang="en-US" altLang="en-US" sz="2000" dirty="0">
                <a:solidFill>
                  <a:srgbClr val="002060"/>
                </a:solidFill>
                <a:effectLst>
                  <a:outerShdw blurRad="38100" dist="38100" dir="2700000" algn="tl">
                    <a:srgbClr val="000000">
                      <a:alpha val="43137"/>
                    </a:srgbClr>
                  </a:outerShdw>
                </a:effectLst>
              </a:rPr>
              <a:t>C(s, graphite)+  ½ O</a:t>
            </a:r>
            <a:r>
              <a:rPr lang="en-US" altLang="en-US" sz="2000" baseline="-25000" dirty="0">
                <a:solidFill>
                  <a:srgbClr val="002060"/>
                </a:solidFill>
                <a:effectLst>
                  <a:outerShdw blurRad="38100" dist="38100" dir="2700000" algn="tl">
                    <a:srgbClr val="000000">
                      <a:alpha val="43137"/>
                    </a:srgbClr>
                  </a:outerShdw>
                </a:effectLst>
              </a:rPr>
              <a:t>2</a:t>
            </a:r>
            <a:r>
              <a:rPr lang="en-US" altLang="en-US" sz="2000" dirty="0">
                <a:solidFill>
                  <a:srgbClr val="002060"/>
                </a:solidFill>
                <a:effectLst>
                  <a:outerShdw blurRad="38100" dist="38100" dir="2700000" algn="tl">
                    <a:srgbClr val="000000">
                      <a:alpha val="43137"/>
                    </a:srgbClr>
                  </a:outerShdw>
                </a:effectLst>
              </a:rPr>
              <a:t>(g) → CO(g) 	</a:t>
            </a:r>
            <a:r>
              <a:rPr lang="el-GR" altLang="en-US" sz="2000" dirty="0">
                <a:solidFill>
                  <a:srgbClr val="002060"/>
                </a:solidFill>
                <a:effectLst>
                  <a:outerShdw blurRad="38100" dist="38100" dir="2700000" algn="tl">
                    <a:srgbClr val="000000">
                      <a:alpha val="43137"/>
                    </a:srgbClr>
                  </a:outerShdw>
                </a:effectLst>
              </a:rPr>
              <a:t>Δ</a:t>
            </a:r>
            <a:r>
              <a:rPr lang="en-US" altLang="en-US" sz="2000" dirty="0">
                <a:solidFill>
                  <a:srgbClr val="002060"/>
                </a:solidFill>
                <a:effectLst>
                  <a:outerShdw blurRad="38100" dist="38100" dir="2700000" algn="tl">
                    <a:srgbClr val="000000">
                      <a:alpha val="43137"/>
                    </a:srgbClr>
                  </a:outerShdw>
                </a:effectLst>
              </a:rPr>
              <a:t>H =  ?</a:t>
            </a:r>
          </a:p>
          <a:p>
            <a:pPr eaLnBrk="1" hangingPunct="1">
              <a:spcBef>
                <a:spcPct val="50000"/>
              </a:spcBef>
              <a:buClrTx/>
              <a:buSzTx/>
              <a:buFontTx/>
              <a:buNone/>
              <a:defRPr/>
            </a:pPr>
            <a:r>
              <a:rPr lang="en-US" altLang="en-US" sz="2000" dirty="0">
                <a:solidFill>
                  <a:srgbClr val="FFFF00"/>
                </a:solidFill>
                <a:effectLst>
                  <a:outerShdw blurRad="38100" dist="38100" dir="2700000" algn="tl">
                    <a:srgbClr val="000000">
                      <a:alpha val="43137"/>
                    </a:srgbClr>
                  </a:outerShdw>
                </a:effectLst>
              </a:rPr>
              <a:t>Carrying out the reaction in the laboratory as written is virtually impossible. </a:t>
            </a:r>
            <a:r>
              <a:rPr lang="en-US" altLang="en-US" sz="2000" dirty="0">
                <a:solidFill>
                  <a:srgbClr val="000000"/>
                </a:solidFill>
                <a:effectLst>
                  <a:outerShdw blurRad="38100" dist="38100" dir="2700000" algn="tl">
                    <a:srgbClr val="000000">
                      <a:alpha val="43137"/>
                    </a:srgbClr>
                  </a:outerShdw>
                </a:effectLst>
              </a:rPr>
              <a:t>However, the desired enthalpy change can be calculated using Hess’s law and the following two reactions that can be carried out in the laboratory:</a:t>
            </a:r>
          </a:p>
          <a:p>
            <a:pPr marL="463550">
              <a:spcBef>
                <a:spcPts val="1800"/>
              </a:spcBef>
              <a:buFont typeface="Wingdings" pitchFamily="2" charset="2"/>
              <a:buNone/>
              <a:tabLst>
                <a:tab pos="5943600" algn="l"/>
              </a:tabLst>
              <a:defRPr/>
            </a:pPr>
            <a:r>
              <a:rPr lang="en-US" sz="2400" dirty="0">
                <a:solidFill>
                  <a:srgbClr val="7030A0"/>
                </a:solidFill>
                <a:effectLst>
                  <a:outerShdw blurRad="38100" dist="38100" dir="2700000" algn="tl">
                    <a:srgbClr val="000000">
                      <a:alpha val="43137"/>
                    </a:srgbClr>
                  </a:outerShdw>
                </a:effectLst>
              </a:rPr>
              <a:t>Step 1:  C</a:t>
            </a:r>
            <a:r>
              <a:rPr lang="en-US" sz="2400" baseline="-25000" dirty="0">
                <a:solidFill>
                  <a:srgbClr val="7030A0"/>
                </a:solidFill>
                <a:effectLst>
                  <a:outerShdw blurRad="38100" dist="38100" dir="2700000" algn="tl">
                    <a:srgbClr val="000000">
                      <a:alpha val="43137"/>
                    </a:srgbClr>
                  </a:outerShdw>
                </a:effectLst>
              </a:rPr>
              <a:t> (s, graphite)  </a:t>
            </a:r>
            <a:r>
              <a:rPr lang="en-US" sz="2400" dirty="0">
                <a:solidFill>
                  <a:srgbClr val="7030A0"/>
                </a:solidFill>
                <a:effectLst>
                  <a:outerShdw blurRad="38100" dist="38100" dir="2700000" algn="tl">
                    <a:srgbClr val="000000">
                      <a:alpha val="43137"/>
                    </a:srgbClr>
                  </a:outerShdw>
                </a:effectLst>
              </a:rPr>
              <a:t>+ O</a:t>
            </a:r>
            <a:r>
              <a:rPr lang="en-US" sz="2400" baseline="-25000" dirty="0">
                <a:solidFill>
                  <a:srgbClr val="7030A0"/>
                </a:solidFill>
                <a:effectLst>
                  <a:outerShdw blurRad="38100" dist="38100" dir="2700000" algn="tl">
                    <a:srgbClr val="000000">
                      <a:alpha val="43137"/>
                    </a:srgbClr>
                  </a:outerShdw>
                </a:effectLst>
              </a:rPr>
              <a:t>2 (g)  </a:t>
            </a:r>
            <a:r>
              <a:rPr lang="en-US" sz="2400" dirty="0">
                <a:solidFill>
                  <a:srgbClr val="7030A0"/>
                </a:solidFill>
                <a:effectLst>
                  <a:outerShdw blurRad="38100" dist="38100" dir="2700000" algn="tl">
                    <a:srgbClr val="000000">
                      <a:alpha val="43137"/>
                    </a:srgbClr>
                  </a:outerShdw>
                </a:effectLst>
              </a:rPr>
              <a:t>⇌ </a:t>
            </a:r>
            <a:r>
              <a:rPr lang="en-US" sz="2400" strike="sngStrike" dirty="0">
                <a:solidFill>
                  <a:srgbClr val="7030A0"/>
                </a:solidFill>
                <a:effectLst>
                  <a:outerShdw blurRad="38100" dist="38100" dir="2700000" algn="tl">
                    <a:srgbClr val="000000">
                      <a:alpha val="43137"/>
                    </a:srgbClr>
                  </a:outerShdw>
                </a:effectLst>
              </a:rPr>
              <a:t>CO</a:t>
            </a:r>
            <a:r>
              <a:rPr lang="en-US" sz="2400" strike="sngStrike" baseline="-25000" dirty="0">
                <a:solidFill>
                  <a:srgbClr val="7030A0"/>
                </a:solidFill>
                <a:effectLst>
                  <a:outerShdw blurRad="38100" dist="38100" dir="2700000" algn="tl">
                    <a:srgbClr val="000000">
                      <a:alpha val="43137"/>
                    </a:srgbClr>
                  </a:outerShdw>
                </a:effectLst>
              </a:rPr>
              <a:t>2 (</a:t>
            </a:r>
            <a:r>
              <a:rPr lang="en-US" sz="2400" baseline="-25000" dirty="0">
                <a:solidFill>
                  <a:srgbClr val="7030A0"/>
                </a:solidFill>
                <a:effectLst>
                  <a:outerShdw blurRad="38100" dist="38100" dir="2700000" algn="tl">
                    <a:srgbClr val="000000">
                      <a:alpha val="43137"/>
                    </a:srgbClr>
                  </a:outerShdw>
                </a:effectLst>
              </a:rPr>
              <a:t>g)</a:t>
            </a:r>
            <a:r>
              <a:rPr lang="en-US" sz="2400" dirty="0">
                <a:solidFill>
                  <a:srgbClr val="7030A0"/>
                </a:solidFill>
                <a:effectLst>
                  <a:outerShdw blurRad="38100" dist="38100" dir="2700000" algn="tl">
                    <a:srgbClr val="000000">
                      <a:alpha val="43137"/>
                    </a:srgbClr>
                  </a:outerShdw>
                </a:effectLst>
              </a:rPr>
              <a:t> 	</a:t>
            </a:r>
            <a:r>
              <a:rPr lang="el-GR" altLang="en-US" sz="2400" dirty="0">
                <a:solidFill>
                  <a:srgbClr val="7030A0"/>
                </a:solidFill>
                <a:effectLst>
                  <a:outerShdw blurRad="38100" dist="38100" dir="2700000" algn="tl">
                    <a:srgbClr val="000000">
                      <a:alpha val="43137"/>
                    </a:srgbClr>
                  </a:outerShdw>
                </a:effectLst>
              </a:rPr>
              <a:t>Δ</a:t>
            </a:r>
            <a:r>
              <a:rPr lang="en-US" altLang="en-US" sz="2400" dirty="0">
                <a:solidFill>
                  <a:srgbClr val="7030A0"/>
                </a:solidFill>
                <a:effectLst>
                  <a:outerShdw blurRad="38100" dist="38100" dir="2700000" algn="tl">
                    <a:srgbClr val="000000">
                      <a:alpha val="43137"/>
                    </a:srgbClr>
                  </a:outerShdw>
                </a:effectLst>
              </a:rPr>
              <a:t>H =</a:t>
            </a:r>
            <a:r>
              <a:rPr lang="en-US" sz="2400" dirty="0">
                <a:solidFill>
                  <a:srgbClr val="7030A0"/>
                </a:solidFill>
                <a:effectLst>
                  <a:outerShdw blurRad="38100" dist="38100" dir="2700000" algn="tl">
                    <a:srgbClr val="000000">
                      <a:alpha val="43137"/>
                    </a:srgbClr>
                  </a:outerShdw>
                </a:effectLst>
              </a:rPr>
              <a:t> -393.5 KJ</a:t>
            </a:r>
          </a:p>
          <a:p>
            <a:pPr marL="463550">
              <a:spcBef>
                <a:spcPts val="1800"/>
              </a:spcBef>
              <a:buFont typeface="Wingdings" pitchFamily="2" charset="2"/>
              <a:buNone/>
              <a:tabLst>
                <a:tab pos="5943600" algn="l"/>
              </a:tabLst>
              <a:defRPr/>
            </a:pPr>
            <a:r>
              <a:rPr lang="en-US" sz="2400" dirty="0">
                <a:solidFill>
                  <a:srgbClr val="993300"/>
                </a:solidFill>
                <a:effectLst>
                  <a:outerShdw blurRad="38100" dist="38100" dir="2700000" algn="tl">
                    <a:srgbClr val="000000">
                      <a:alpha val="43137"/>
                    </a:srgbClr>
                  </a:outerShdw>
                </a:effectLst>
              </a:rPr>
              <a:t>Step 2:  </a:t>
            </a:r>
            <a:r>
              <a:rPr lang="en-US" sz="2400" strike="sngStrike" dirty="0">
                <a:solidFill>
                  <a:srgbClr val="993300"/>
                </a:solidFill>
                <a:effectLst>
                  <a:outerShdw blurRad="38100" dist="38100" dir="2700000" algn="tl">
                    <a:srgbClr val="000000">
                      <a:alpha val="43137"/>
                    </a:srgbClr>
                  </a:outerShdw>
                </a:effectLst>
              </a:rPr>
              <a:t>CO</a:t>
            </a:r>
            <a:r>
              <a:rPr lang="en-US" sz="2400" strike="sngStrike" baseline="-25000" dirty="0">
                <a:solidFill>
                  <a:srgbClr val="993300"/>
                </a:solidFill>
                <a:effectLst>
                  <a:outerShdw blurRad="38100" dist="38100" dir="2700000" algn="tl">
                    <a:srgbClr val="000000">
                      <a:alpha val="43137"/>
                    </a:srgbClr>
                  </a:outerShdw>
                </a:effectLst>
              </a:rPr>
              <a:t>2</a:t>
            </a:r>
            <a:r>
              <a:rPr lang="en-US" sz="2400" baseline="-25000" dirty="0">
                <a:solidFill>
                  <a:srgbClr val="993300"/>
                </a:solidFill>
                <a:effectLst>
                  <a:outerShdw blurRad="38100" dist="38100" dir="2700000" algn="tl">
                    <a:srgbClr val="000000">
                      <a:alpha val="43137"/>
                    </a:srgbClr>
                  </a:outerShdw>
                </a:effectLst>
              </a:rPr>
              <a:t> (g) </a:t>
            </a:r>
            <a:r>
              <a:rPr lang="en-US" sz="2400" dirty="0">
                <a:solidFill>
                  <a:srgbClr val="993300"/>
                </a:solidFill>
                <a:effectLst>
                  <a:outerShdw blurRad="38100" dist="38100" dir="2700000" algn="tl">
                    <a:srgbClr val="000000">
                      <a:alpha val="43137"/>
                    </a:srgbClr>
                  </a:outerShdw>
                </a:effectLst>
              </a:rPr>
              <a:t>⇌  CO</a:t>
            </a:r>
            <a:r>
              <a:rPr lang="en-US" sz="2400" baseline="-25000" dirty="0">
                <a:solidFill>
                  <a:srgbClr val="993300"/>
                </a:solidFill>
                <a:effectLst>
                  <a:outerShdw blurRad="38100" dist="38100" dir="2700000" algn="tl">
                    <a:srgbClr val="000000">
                      <a:alpha val="43137"/>
                    </a:srgbClr>
                  </a:outerShdw>
                </a:effectLst>
              </a:rPr>
              <a:t> (g)</a:t>
            </a:r>
            <a:r>
              <a:rPr lang="en-US" sz="2400" dirty="0">
                <a:solidFill>
                  <a:srgbClr val="993300"/>
                </a:solidFill>
                <a:effectLst>
                  <a:outerShdw blurRad="38100" dist="38100" dir="2700000" algn="tl">
                    <a:srgbClr val="000000">
                      <a:alpha val="43137"/>
                    </a:srgbClr>
                  </a:outerShdw>
                </a:effectLst>
              </a:rPr>
              <a:t> + ½ O</a:t>
            </a:r>
            <a:r>
              <a:rPr lang="en-US" sz="2400" baseline="-25000" dirty="0">
                <a:solidFill>
                  <a:srgbClr val="993300"/>
                </a:solidFill>
                <a:effectLst>
                  <a:outerShdw blurRad="38100" dist="38100" dir="2700000" algn="tl">
                    <a:srgbClr val="000000">
                      <a:alpha val="43137"/>
                    </a:srgbClr>
                  </a:outerShdw>
                </a:effectLst>
              </a:rPr>
              <a:t>2 (g)</a:t>
            </a:r>
            <a:r>
              <a:rPr lang="en-US" sz="2400" dirty="0">
                <a:solidFill>
                  <a:srgbClr val="993300"/>
                </a:solidFill>
                <a:effectLst>
                  <a:outerShdw blurRad="38100" dist="38100" dir="2700000" algn="tl">
                    <a:srgbClr val="000000">
                      <a:alpha val="43137"/>
                    </a:srgbClr>
                  </a:outerShdw>
                </a:effectLst>
              </a:rPr>
              <a:t> 	∆H = +283.0 KJ</a:t>
            </a:r>
          </a:p>
          <a:p>
            <a:pPr algn="ctr">
              <a:spcBef>
                <a:spcPts val="1800"/>
              </a:spcBef>
              <a:buFont typeface="Wingdings" pitchFamily="2" charset="2"/>
              <a:buNone/>
              <a:defRPr/>
            </a:pPr>
            <a:r>
              <a:rPr lang="en-US" sz="2400" dirty="0">
                <a:solidFill>
                  <a:srgbClr val="002060"/>
                </a:solidFill>
                <a:effectLst>
                  <a:outerShdw blurRad="38100" dist="38100" dir="2700000" algn="tl">
                    <a:srgbClr val="000000">
                      <a:alpha val="43137"/>
                    </a:srgbClr>
                  </a:outerShdw>
                </a:effectLst>
              </a:rPr>
              <a:t>∆H </a:t>
            </a:r>
            <a:r>
              <a:rPr lang="en-US" sz="2400" baseline="-25000" dirty="0">
                <a:solidFill>
                  <a:srgbClr val="002060"/>
                </a:solidFill>
                <a:effectLst>
                  <a:outerShdw blurRad="38100" dist="38100" dir="2700000" algn="tl">
                    <a:srgbClr val="000000">
                      <a:alpha val="43137"/>
                    </a:srgbClr>
                  </a:outerShdw>
                </a:effectLst>
              </a:rPr>
              <a:t>rxn</a:t>
            </a:r>
            <a:r>
              <a:rPr lang="en-US" sz="2400" dirty="0">
                <a:solidFill>
                  <a:srgbClr val="00206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t>
            </a:r>
            <a:r>
              <a:rPr lang="en-US" sz="2400" dirty="0">
                <a:solidFill>
                  <a:srgbClr val="002060"/>
                </a:solidFill>
                <a:effectLst>
                  <a:outerShdw blurRad="38100" dist="38100" dir="2700000" algn="tl">
                    <a:srgbClr val="000000">
                      <a:alpha val="43137"/>
                    </a:srgbClr>
                  </a:outerShdw>
                </a:effectLst>
              </a:rPr>
              <a:t> </a:t>
            </a:r>
            <a:r>
              <a:rPr lang="en-US" sz="2400" dirty="0">
                <a:solidFill>
                  <a:srgbClr val="7030A0"/>
                </a:solidFill>
                <a:effectLst>
                  <a:outerShdw blurRad="38100" dist="38100" dir="2700000" algn="tl">
                    <a:srgbClr val="000000">
                      <a:alpha val="43137"/>
                    </a:srgbClr>
                  </a:outerShdw>
                </a:effectLst>
              </a:rPr>
              <a:t>∆H</a:t>
            </a:r>
            <a:r>
              <a:rPr lang="en-US" sz="2400" baseline="-25000" dirty="0">
                <a:solidFill>
                  <a:srgbClr val="7030A0"/>
                </a:solidFill>
                <a:effectLst>
                  <a:outerShdw blurRad="38100" dist="38100" dir="2700000" algn="tl">
                    <a:srgbClr val="000000">
                      <a:alpha val="43137"/>
                    </a:srgbClr>
                  </a:outerShdw>
                </a:effectLst>
              </a:rPr>
              <a:t>1</a:t>
            </a:r>
            <a:r>
              <a:rPr lang="en-US" sz="2400" dirty="0">
                <a:solidFill>
                  <a:srgbClr val="7030A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t>
            </a:r>
            <a:r>
              <a:rPr lang="en-US" sz="2400" dirty="0">
                <a:solidFill>
                  <a:srgbClr val="002060"/>
                </a:solidFill>
                <a:effectLst>
                  <a:outerShdw blurRad="38100" dist="38100" dir="2700000" algn="tl">
                    <a:srgbClr val="000000">
                      <a:alpha val="43137"/>
                    </a:srgbClr>
                  </a:outerShdw>
                </a:effectLst>
              </a:rPr>
              <a:t>  </a:t>
            </a:r>
            <a:r>
              <a:rPr lang="en-US" sz="2400" dirty="0">
                <a:solidFill>
                  <a:srgbClr val="993300"/>
                </a:solidFill>
                <a:effectLst>
                  <a:outerShdw blurRad="38100" dist="38100" dir="2700000" algn="tl">
                    <a:srgbClr val="000000">
                      <a:alpha val="43137"/>
                    </a:srgbClr>
                  </a:outerShdw>
                </a:effectLst>
              </a:rPr>
              <a:t>∆H</a:t>
            </a:r>
            <a:r>
              <a:rPr lang="en-US" sz="2400" baseline="-25000" dirty="0">
                <a:solidFill>
                  <a:srgbClr val="993300"/>
                </a:solidFill>
                <a:effectLst>
                  <a:outerShdw blurRad="38100" dist="38100" dir="2700000" algn="tl">
                    <a:srgbClr val="000000">
                      <a:alpha val="43137"/>
                    </a:srgbClr>
                  </a:outerShdw>
                </a:effectLst>
              </a:rPr>
              <a:t>2</a:t>
            </a:r>
            <a:r>
              <a:rPr lang="en-US" sz="2400" dirty="0">
                <a:solidFill>
                  <a:srgbClr val="99330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 </a:t>
            </a:r>
            <a:r>
              <a:rPr lang="en-US" sz="2400" dirty="0">
                <a:solidFill>
                  <a:srgbClr val="7030A0"/>
                </a:solidFill>
                <a:effectLst>
                  <a:outerShdw blurRad="38100" dist="38100" dir="2700000" algn="tl">
                    <a:srgbClr val="000000">
                      <a:alpha val="43137"/>
                    </a:srgbClr>
                  </a:outerShdw>
                </a:effectLst>
              </a:rPr>
              <a:t>-393.5 KJ </a:t>
            </a:r>
            <a:r>
              <a:rPr lang="en-US" sz="2400" dirty="0">
                <a:effectLst>
                  <a:outerShdw blurRad="38100" dist="38100" dir="2700000" algn="tl">
                    <a:srgbClr val="000000">
                      <a:alpha val="43137"/>
                    </a:srgbClr>
                  </a:outerShdw>
                </a:effectLst>
              </a:rPr>
              <a:t>+ </a:t>
            </a:r>
            <a:r>
              <a:rPr lang="en-US" sz="2400" dirty="0">
                <a:solidFill>
                  <a:srgbClr val="993300"/>
                </a:solidFill>
                <a:effectLst>
                  <a:outerShdw blurRad="38100" dist="38100" dir="2700000" algn="tl">
                    <a:srgbClr val="000000">
                      <a:alpha val="43137"/>
                    </a:srgbClr>
                  </a:outerShdw>
                </a:effectLst>
              </a:rPr>
              <a:t>283.0 KJ </a:t>
            </a:r>
            <a:r>
              <a:rPr lang="en-US" sz="2400" dirty="0">
                <a:effectLst>
                  <a:outerShdw blurRad="38100" dist="38100" dir="2700000" algn="tl">
                    <a:srgbClr val="000000">
                      <a:alpha val="43137"/>
                    </a:srgbClr>
                  </a:outerShdw>
                </a:effectLst>
              </a:rPr>
              <a:t>= </a:t>
            </a:r>
            <a:r>
              <a:rPr lang="en-US" sz="2400" u="sng" dirty="0">
                <a:solidFill>
                  <a:srgbClr val="002060"/>
                </a:solidFill>
                <a:effectLst>
                  <a:outerShdw blurRad="38100" dist="38100" dir="2700000" algn="tl">
                    <a:srgbClr val="000000">
                      <a:alpha val="43137"/>
                    </a:srgbClr>
                  </a:outerShdw>
                </a:effectLst>
              </a:rPr>
              <a:t>-110.5 KJ</a:t>
            </a:r>
            <a:endParaRPr lang="en-US" sz="2400" dirty="0">
              <a:solidFill>
                <a:srgbClr val="002060"/>
              </a:solidFill>
              <a:effectLst>
                <a:outerShdw blurRad="38100" dist="38100" dir="2700000" algn="tl">
                  <a:srgbClr val="000000">
                    <a:alpha val="43137"/>
                  </a:srgbClr>
                </a:outerShdw>
              </a:effectLst>
            </a:endParaRPr>
          </a:p>
          <a:p>
            <a:pPr algn="ctr">
              <a:spcBef>
                <a:spcPts val="1800"/>
              </a:spcBef>
              <a:buFont typeface="Wingdings" pitchFamily="2" charset="2"/>
              <a:buNone/>
              <a:defRPr/>
            </a:pPr>
            <a:r>
              <a:rPr lang="en-US" sz="2400" dirty="0">
                <a:effectLst>
                  <a:outerShdw blurRad="38100" dist="38100" dir="2700000" algn="tl">
                    <a:srgbClr val="000000">
                      <a:alpha val="43137"/>
                    </a:srgbClr>
                  </a:outerShdw>
                </a:effectLst>
              </a:rPr>
              <a:t> OVERALL	</a:t>
            </a:r>
            <a:r>
              <a:rPr lang="en-US" sz="2400" dirty="0">
                <a:solidFill>
                  <a:srgbClr val="00FF00"/>
                </a:solidFill>
                <a:effectLst>
                  <a:outerShdw blurRad="38100" dist="38100" dir="2700000" algn="tl">
                    <a:srgbClr val="000000">
                      <a:alpha val="43137"/>
                    </a:srgbClr>
                  </a:outerShdw>
                </a:effectLst>
              </a:rPr>
              <a:t>C</a:t>
            </a:r>
            <a:r>
              <a:rPr lang="en-US" altLang="en-US" sz="2400" dirty="0">
                <a:solidFill>
                  <a:srgbClr val="00FF00"/>
                </a:solidFill>
                <a:effectLst>
                  <a:outerShdw blurRad="38100" dist="38100" dir="2700000" algn="tl">
                    <a:srgbClr val="000000">
                      <a:alpha val="43137"/>
                    </a:srgbClr>
                  </a:outerShdw>
                </a:effectLst>
              </a:rPr>
              <a:t> </a:t>
            </a:r>
            <a:r>
              <a:rPr lang="en-US" altLang="en-US" sz="2400" baseline="-25000" dirty="0">
                <a:solidFill>
                  <a:srgbClr val="00FF00"/>
                </a:solidFill>
                <a:effectLst>
                  <a:outerShdw blurRad="38100" dist="38100" dir="2700000" algn="tl">
                    <a:srgbClr val="000000">
                      <a:alpha val="43137"/>
                    </a:srgbClr>
                  </a:outerShdw>
                </a:effectLst>
              </a:rPr>
              <a:t>(s, graphite)</a:t>
            </a:r>
            <a:r>
              <a:rPr lang="en-US" altLang="en-US" sz="2400" dirty="0">
                <a:solidFill>
                  <a:srgbClr val="00FF00"/>
                </a:solidFill>
                <a:effectLst>
                  <a:outerShdw blurRad="38100" dist="38100" dir="2700000" algn="tl">
                    <a:srgbClr val="000000">
                      <a:alpha val="43137"/>
                    </a:srgbClr>
                  </a:outerShdw>
                </a:effectLst>
              </a:rPr>
              <a:t> + ½ O</a:t>
            </a:r>
            <a:r>
              <a:rPr lang="en-US" altLang="en-US" sz="2400" baseline="-25000" dirty="0">
                <a:solidFill>
                  <a:srgbClr val="00FF00"/>
                </a:solidFill>
                <a:effectLst>
                  <a:outerShdw blurRad="38100" dist="38100" dir="2700000" algn="tl">
                    <a:srgbClr val="000000">
                      <a:alpha val="43137"/>
                    </a:srgbClr>
                  </a:outerShdw>
                </a:effectLst>
              </a:rPr>
              <a:t>2 (g) </a:t>
            </a:r>
            <a:r>
              <a:rPr lang="en-US" altLang="en-US" sz="2400" dirty="0">
                <a:solidFill>
                  <a:srgbClr val="00FF00"/>
                </a:solidFill>
                <a:effectLst>
                  <a:outerShdw blurRad="38100" dist="38100" dir="2700000" algn="tl">
                    <a:srgbClr val="000000">
                      <a:alpha val="43137"/>
                    </a:srgbClr>
                  </a:outerShdw>
                </a:effectLst>
              </a:rPr>
              <a:t> </a:t>
            </a:r>
            <a:r>
              <a:rPr lang="en-US" sz="2400" dirty="0">
                <a:solidFill>
                  <a:srgbClr val="00FF00"/>
                </a:solidFill>
                <a:effectLst>
                  <a:outerShdw blurRad="38100" dist="38100" dir="2700000" algn="tl">
                    <a:srgbClr val="000000">
                      <a:alpha val="43137"/>
                    </a:srgbClr>
                  </a:outerShdw>
                </a:effectLst>
              </a:rPr>
              <a:t>⇌</a:t>
            </a:r>
            <a:r>
              <a:rPr lang="en-US" sz="2400" dirty="0">
                <a:solidFill>
                  <a:srgbClr val="92D050"/>
                </a:solidFill>
                <a:effectLst>
                  <a:outerShdw blurRad="38100" dist="38100" dir="2700000" algn="tl">
                    <a:srgbClr val="000000">
                      <a:alpha val="43137"/>
                    </a:srgbClr>
                  </a:outerShdw>
                </a:effectLst>
              </a:rPr>
              <a:t>  CO</a:t>
            </a:r>
            <a:r>
              <a:rPr lang="en-US" altLang="en-US" sz="2400" baseline="-25000" dirty="0">
                <a:solidFill>
                  <a:srgbClr val="00FF00"/>
                </a:solidFill>
                <a:effectLst>
                  <a:outerShdw blurRad="38100" dist="38100" dir="2700000" algn="tl">
                    <a:srgbClr val="000000">
                      <a:alpha val="43137"/>
                    </a:srgbClr>
                  </a:outerShdw>
                </a:effectLst>
              </a:rPr>
              <a:t> (g)</a:t>
            </a:r>
            <a:r>
              <a:rPr lang="en-US" altLang="en-US" sz="2400" dirty="0">
                <a:solidFill>
                  <a:srgbClr val="00FF00"/>
                </a:solidFill>
                <a:effectLst>
                  <a:outerShdw blurRad="38100" dist="38100" dir="2700000" algn="tl">
                    <a:srgbClr val="000000">
                      <a:alpha val="43137"/>
                    </a:srgbClr>
                  </a:outerShdw>
                </a:effectLst>
              </a:rPr>
              <a:t>  + 110.5 KJ</a:t>
            </a:r>
          </a:p>
          <a:p>
            <a:pPr algn="ctr">
              <a:spcBef>
                <a:spcPts val="1800"/>
              </a:spcBef>
              <a:buFont typeface="Wingdings" pitchFamily="2" charset="2"/>
              <a:buNone/>
              <a:defRPr/>
            </a:pPr>
            <a:r>
              <a:rPr lang="en-US" sz="2400" dirty="0">
                <a:solidFill>
                  <a:srgbClr val="002060"/>
                </a:solidFill>
                <a:effectLst>
                  <a:outerShdw blurRad="38100" dist="38100" dir="2700000" algn="tl">
                    <a:srgbClr val="000000">
                      <a:alpha val="43137"/>
                    </a:srgbClr>
                  </a:outerShdw>
                </a:effectLst>
              </a:rPr>
              <a:t>Exothermic Reaction (heat is a product)</a:t>
            </a:r>
          </a:p>
        </p:txBody>
      </p:sp>
      <p:sp>
        <p:nvSpPr>
          <p:cNvPr id="104452" name="Text Box 12"/>
          <p:cNvSpPr txBox="1">
            <a:spLocks noChangeArrowheads="1"/>
          </p:cNvSpPr>
          <p:nvPr/>
        </p:nvSpPr>
        <p:spPr bwMode="auto">
          <a:xfrm>
            <a:off x="1143000" y="4419600"/>
            <a:ext cx="7010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tabLst>
                <a:tab pos="548640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486400" algn="l"/>
              </a:tabLst>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486400" algn="l"/>
              </a:tabLst>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dirty="0">
              <a:latin typeface="Arial" panose="020B0604020202020204" pitchFamily="34" charset="0"/>
              <a:ea typeface="MS PGothic" panose="020B0600070205080204" pitchFamily="34" charset="-128"/>
            </a:endParaRPr>
          </a:p>
        </p:txBody>
      </p:sp>
      <p:pic>
        <p:nvPicPr>
          <p:cNvPr id="5" name="Picture 4">
            <a:extLst>
              <a:ext uri="{FF2B5EF4-FFF2-40B4-BE49-F238E27FC236}">
                <a16:creationId xmlns:a16="http://schemas.microsoft.com/office/drawing/2014/main" id="{BEEEC9B6-BE4C-45AB-9F17-4F9EA836D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7"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55">
                                            <p:txEl>
                                              <p:pRg st="3" end="3"/>
                                            </p:txEl>
                                          </p:spTgt>
                                        </p:tgtEl>
                                        <p:attrNameLst>
                                          <p:attrName>style.visibility</p:attrName>
                                        </p:attrNameLst>
                                      </p:cBhvr>
                                      <p:to>
                                        <p:strVal val="visible"/>
                                      </p:to>
                                    </p:set>
                                    <p:animEffect transition="in" filter="fade">
                                      <p:cBhvr>
                                        <p:cTn id="7" dur="500"/>
                                        <p:tgtEl>
                                          <p:spTgt spid="7475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4755">
                                            <p:txEl>
                                              <p:pRg st="4" end="4"/>
                                            </p:txEl>
                                          </p:spTgt>
                                        </p:tgtEl>
                                        <p:attrNameLst>
                                          <p:attrName>style.visibility</p:attrName>
                                        </p:attrNameLst>
                                      </p:cBhvr>
                                      <p:to>
                                        <p:strVal val="visible"/>
                                      </p:to>
                                    </p:set>
                                    <p:animEffect transition="in" filter="fade">
                                      <p:cBhvr>
                                        <p:cTn id="10" dur="500"/>
                                        <p:tgtEl>
                                          <p:spTgt spid="7475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4755">
                                            <p:txEl>
                                              <p:pRg st="5" end="5"/>
                                            </p:txEl>
                                          </p:spTgt>
                                        </p:tgtEl>
                                        <p:attrNameLst>
                                          <p:attrName>style.visibility</p:attrName>
                                        </p:attrNameLst>
                                      </p:cBhvr>
                                      <p:to>
                                        <p:strVal val="visible"/>
                                      </p:to>
                                    </p:set>
                                    <p:animEffect transition="in" filter="fade">
                                      <p:cBhvr>
                                        <p:cTn id="15" dur="500"/>
                                        <p:tgtEl>
                                          <p:spTgt spid="74755">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4755">
                                            <p:txEl>
                                              <p:pRg st="6" end="6"/>
                                            </p:txEl>
                                          </p:spTgt>
                                        </p:tgtEl>
                                        <p:attrNameLst>
                                          <p:attrName>style.visibility</p:attrName>
                                        </p:attrNameLst>
                                      </p:cBhvr>
                                      <p:to>
                                        <p:strVal val="visible"/>
                                      </p:to>
                                    </p:set>
                                    <p:animEffect transition="in" filter="fade">
                                      <p:cBhvr>
                                        <p:cTn id="20" dur="500"/>
                                        <p:tgtEl>
                                          <p:spTgt spid="74755">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4755">
                                            <p:txEl>
                                              <p:pRg st="7" end="7"/>
                                            </p:txEl>
                                          </p:spTgt>
                                        </p:tgtEl>
                                        <p:attrNameLst>
                                          <p:attrName>style.visibility</p:attrName>
                                        </p:attrNameLst>
                                      </p:cBhvr>
                                      <p:to>
                                        <p:strVal val="visible"/>
                                      </p:to>
                                    </p:set>
                                    <p:animEffect transition="in" filter="fade">
                                      <p:cBhvr>
                                        <p:cTn id="25" dur="500"/>
                                        <p:tgtEl>
                                          <p:spTgt spid="747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1C243-5001-4220-A146-67BE406A5A69}"/>
              </a:ext>
            </a:extLst>
          </p:cNvPr>
          <p:cNvSpPr>
            <a:spLocks noGrp="1"/>
          </p:cNvSpPr>
          <p:nvPr>
            <p:ph type="title"/>
          </p:nvPr>
        </p:nvSpPr>
        <p:spPr/>
        <p:txBody>
          <a:bodyPr/>
          <a:lstStyle/>
          <a:p>
            <a:r>
              <a:rPr lang="en-US" sz="6000" dirty="0">
                <a:solidFill>
                  <a:srgbClr val="FF66CC"/>
                </a:solidFill>
              </a:rPr>
              <a:t>PRACTICE PROBLEMS</a:t>
            </a:r>
          </a:p>
        </p:txBody>
      </p:sp>
      <p:sp>
        <p:nvSpPr>
          <p:cNvPr id="3" name="Content Placeholder 2">
            <a:extLst>
              <a:ext uri="{FF2B5EF4-FFF2-40B4-BE49-F238E27FC236}">
                <a16:creationId xmlns:a16="http://schemas.microsoft.com/office/drawing/2014/main" id="{CCDFA49A-69CF-4FD8-9CCB-C6640DD9EEF9}"/>
              </a:ext>
            </a:extLst>
          </p:cNvPr>
          <p:cNvSpPr>
            <a:spLocks noGrp="1"/>
          </p:cNvSpPr>
          <p:nvPr>
            <p:ph idx="1"/>
          </p:nvPr>
        </p:nvSpPr>
        <p:spPr>
          <a:xfrm>
            <a:off x="1447800" y="1981200"/>
            <a:ext cx="7239000" cy="4114800"/>
          </a:xfrm>
        </p:spPr>
        <p:txBody>
          <a:bodyPr/>
          <a:lstStyle/>
          <a:p>
            <a:pPr marL="576263" indent="-576263"/>
            <a:r>
              <a:rPr lang="en-US" sz="4000" dirty="0"/>
              <a:t>Standard Heat of Reaction</a:t>
            </a:r>
          </a:p>
          <a:p>
            <a:pPr marL="576263" indent="-576263">
              <a:spcBef>
                <a:spcPts val="3000"/>
              </a:spcBef>
            </a:pPr>
            <a:r>
              <a:rPr lang="en-US" sz="4000" dirty="0"/>
              <a:t>q = mc∆T</a:t>
            </a:r>
          </a:p>
          <a:p>
            <a:pPr marL="576263" indent="-576263">
              <a:spcBef>
                <a:spcPts val="3000"/>
              </a:spcBef>
            </a:pPr>
            <a:r>
              <a:rPr lang="en-US" sz="4000" dirty="0"/>
              <a:t>Enthalpy of Reaction</a:t>
            </a:r>
          </a:p>
          <a:p>
            <a:endParaRPr lang="en-US" dirty="0"/>
          </a:p>
        </p:txBody>
      </p:sp>
      <p:sp>
        <p:nvSpPr>
          <p:cNvPr id="4" name="Footer Placeholder 3">
            <a:extLst>
              <a:ext uri="{FF2B5EF4-FFF2-40B4-BE49-F238E27FC236}">
                <a16:creationId xmlns:a16="http://schemas.microsoft.com/office/drawing/2014/main" id="{8417AC77-31C2-4C8A-9A6B-7521D4C011D0}"/>
              </a:ext>
            </a:extLst>
          </p:cNvPr>
          <p:cNvSpPr>
            <a:spLocks noGrp="1"/>
          </p:cNvSpPr>
          <p:nvPr>
            <p:ph type="ftr" sz="quarter" idx="10"/>
          </p:nvPr>
        </p:nvSpPr>
        <p:spPr/>
        <p:txBody>
          <a:bodyPr/>
          <a:lstStyle/>
          <a:p>
            <a:pPr>
              <a:defRPr/>
            </a:pPr>
            <a:r>
              <a:rPr lang="en-US" dirty="0"/>
              <a:t>Thermochemistry</a:t>
            </a:r>
          </a:p>
        </p:txBody>
      </p:sp>
      <p:sp>
        <p:nvSpPr>
          <p:cNvPr id="5" name="Slide Number Placeholder 4">
            <a:extLst>
              <a:ext uri="{FF2B5EF4-FFF2-40B4-BE49-F238E27FC236}">
                <a16:creationId xmlns:a16="http://schemas.microsoft.com/office/drawing/2014/main" id="{865F892F-74E5-4E9B-AD16-D47D4A6A66D4}"/>
              </a:ext>
            </a:extLst>
          </p:cNvPr>
          <p:cNvSpPr>
            <a:spLocks noGrp="1"/>
          </p:cNvSpPr>
          <p:nvPr>
            <p:ph type="sldNum" sz="quarter" idx="11"/>
          </p:nvPr>
        </p:nvSpPr>
        <p:spPr/>
        <p:txBody>
          <a:bodyPr/>
          <a:lstStyle/>
          <a:p>
            <a:pPr>
              <a:defRPr/>
            </a:pPr>
            <a:fld id="{352F0A6F-DD2F-4E8E-9471-5499EE597082}" type="slidenum">
              <a:rPr lang="en-US" altLang="en-US" smtClean="0"/>
              <a:pPr>
                <a:defRPr/>
              </a:pPr>
              <a:t>56</a:t>
            </a:fld>
            <a:endParaRPr lang="en-US" altLang="en-US" dirty="0"/>
          </a:p>
        </p:txBody>
      </p:sp>
    </p:spTree>
    <p:extLst>
      <p:ext uri="{BB962C8B-B14F-4D97-AF65-F5344CB8AC3E}">
        <p14:creationId xmlns:p14="http://schemas.microsoft.com/office/powerpoint/2010/main" val="973825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0" y="0"/>
            <a:ext cx="9144000" cy="2133600"/>
          </a:xfrm>
        </p:spPr>
        <p:txBody>
          <a:bodyPr/>
          <a:lstStyle/>
          <a:p>
            <a:pPr marL="0" indent="0">
              <a:buFont typeface="Wingdings" panose="05000000000000000000" pitchFamily="2" charset="2"/>
              <a:buNone/>
              <a:defRPr/>
            </a:pPr>
            <a:r>
              <a:rPr lang="en-US" altLang="en-US" sz="2800" dirty="0"/>
              <a:t>What is the standard heat of reaction (</a:t>
            </a:r>
            <a:r>
              <a:rPr lang="el-GR" altLang="en-US" sz="2800" dirty="0">
                <a:cs typeface="Arial" panose="020B0604020202020204" pitchFamily="34" charset="0"/>
              </a:rPr>
              <a:t>Δ</a:t>
            </a:r>
            <a:r>
              <a:rPr lang="en-US" altLang="en-US" sz="2800" dirty="0">
                <a:cs typeface="Arial" panose="020B0604020202020204" pitchFamily="34" charset="0"/>
              </a:rPr>
              <a:t>H</a:t>
            </a:r>
            <a:r>
              <a:rPr lang="en-US" altLang="en-US" sz="2800" dirty="0">
                <a:latin typeface="Calibri"/>
                <a:cs typeface="Arial" panose="020B0604020202020204" pitchFamily="34" charset="0"/>
              </a:rPr>
              <a:t>⁰</a:t>
            </a:r>
            <a:r>
              <a:rPr lang="en-US" altLang="en-US" sz="2800" dirty="0">
                <a:cs typeface="Arial" panose="020B0604020202020204" pitchFamily="34" charset="0"/>
              </a:rPr>
              <a:t>) for the reaction of CO(g) with O</a:t>
            </a:r>
            <a:r>
              <a:rPr lang="en-US" altLang="en-US" sz="2800" baseline="-25000" dirty="0">
                <a:cs typeface="Arial" panose="020B0604020202020204" pitchFamily="34" charset="0"/>
              </a:rPr>
              <a:t>2</a:t>
            </a:r>
            <a:r>
              <a:rPr lang="en-US" altLang="en-US" sz="2800" dirty="0">
                <a:cs typeface="Arial" panose="020B0604020202020204" pitchFamily="34" charset="0"/>
              </a:rPr>
              <a:t>(g) to form CO</a:t>
            </a:r>
            <a:r>
              <a:rPr lang="en-US" altLang="en-US" sz="2800" baseline="-25000" dirty="0">
                <a:cs typeface="Arial" panose="020B0604020202020204" pitchFamily="34" charset="0"/>
              </a:rPr>
              <a:t>2</a:t>
            </a:r>
            <a:r>
              <a:rPr lang="en-US" altLang="en-US" sz="2800" dirty="0">
                <a:cs typeface="Arial" panose="020B0604020202020204" pitchFamily="34" charset="0"/>
              </a:rPr>
              <a:t>(g)?</a:t>
            </a:r>
          </a:p>
          <a:p>
            <a:pPr marL="0" indent="0">
              <a:defRPr/>
            </a:pPr>
            <a:endParaRPr lang="en-US" altLang="en-US" sz="800" dirty="0"/>
          </a:p>
          <a:p>
            <a:pPr marL="0" indent="0">
              <a:defRPr/>
            </a:pPr>
            <a:endParaRPr lang="el-GR" altLang="en-US" sz="2400" dirty="0"/>
          </a:p>
          <a:p>
            <a:pPr marL="0" indent="0">
              <a:defRPr/>
            </a:pPr>
            <a:endParaRPr lang="el-GR" altLang="en-US" sz="2400" dirty="0">
              <a:cs typeface="Arial" panose="020B0604020202020204" pitchFamily="34" charset="0"/>
            </a:endParaRPr>
          </a:p>
        </p:txBody>
      </p:sp>
      <p:sp>
        <p:nvSpPr>
          <p:cNvPr id="4"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p:txBody>
          <a:bodyPr/>
          <a:lstStyle/>
          <a:p>
            <a:pPr>
              <a:defRPr/>
            </a:pPr>
            <a:fld id="{1019D208-7EE4-4109-BC99-23112589C096}" type="slidenum">
              <a:rPr lang="en-US" altLang="en-US"/>
              <a:pPr>
                <a:defRPr/>
              </a:pPr>
              <a:t>57</a:t>
            </a:fld>
            <a:endParaRPr lang="en-US"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152400" y="914400"/>
            <a:ext cx="8991600" cy="5867400"/>
          </a:xfrm>
        </p:spPr>
        <p:txBody>
          <a:bodyPr/>
          <a:lstStyle/>
          <a:p>
            <a:pPr marL="0" indent="0">
              <a:buFont typeface="Wingdings" panose="05000000000000000000" pitchFamily="2" charset="2"/>
              <a:buNone/>
              <a:defRPr/>
            </a:pPr>
            <a:r>
              <a:rPr lang="en-US" altLang="en-US" sz="2400" dirty="0">
                <a:solidFill>
                  <a:srgbClr val="FFC000"/>
                </a:solidFill>
              </a:rPr>
              <a:t>Write a balanced equation of the reaction of CO(g) with O</a:t>
            </a:r>
            <a:r>
              <a:rPr lang="en-US" altLang="en-US" sz="2400" baseline="-25000" dirty="0">
                <a:solidFill>
                  <a:srgbClr val="FFC000"/>
                </a:solidFill>
              </a:rPr>
              <a:t>2</a:t>
            </a:r>
            <a:r>
              <a:rPr lang="en-US" altLang="en-US" sz="2400" dirty="0">
                <a:solidFill>
                  <a:srgbClr val="FFC000"/>
                </a:solidFill>
              </a:rPr>
              <a:t>(g) to form CO</a:t>
            </a:r>
            <a:r>
              <a:rPr lang="en-US" altLang="en-US" sz="2400" baseline="-25000" dirty="0">
                <a:solidFill>
                  <a:srgbClr val="FFC000"/>
                </a:solidFill>
              </a:rPr>
              <a:t>2</a:t>
            </a:r>
            <a:r>
              <a:rPr lang="en-US" altLang="en-US" sz="2400" dirty="0">
                <a:solidFill>
                  <a:srgbClr val="FFC000"/>
                </a:solidFill>
              </a:rPr>
              <a:t>(g). </a:t>
            </a:r>
            <a:endParaRPr lang="en-US" altLang="en-US" sz="800" dirty="0">
              <a:solidFill>
                <a:srgbClr val="658B92"/>
              </a:solidFill>
            </a:endParaRPr>
          </a:p>
          <a:p>
            <a:pPr marL="0" indent="0" algn="ctr">
              <a:buFont typeface="Wingdings" panose="05000000000000000000" pitchFamily="2" charset="2"/>
              <a:buNone/>
              <a:defRPr/>
            </a:pPr>
            <a:r>
              <a:rPr lang="en-US" altLang="en-US" sz="2400" dirty="0">
                <a:solidFill>
                  <a:srgbClr val="004D4D"/>
                </a:solidFill>
              </a:rPr>
              <a:t>2 CO(g) + O</a:t>
            </a:r>
            <a:r>
              <a:rPr lang="en-US" altLang="en-US" sz="2400" baseline="-25000" dirty="0">
                <a:solidFill>
                  <a:srgbClr val="004D4D"/>
                </a:solidFill>
              </a:rPr>
              <a:t>2</a:t>
            </a:r>
            <a:r>
              <a:rPr lang="en-US" altLang="en-US" sz="2400" dirty="0">
                <a:solidFill>
                  <a:srgbClr val="004D4D"/>
                </a:solidFill>
              </a:rPr>
              <a:t>(g) </a:t>
            </a:r>
            <a:r>
              <a:rPr lang="en-US" altLang="en-US" sz="2400" dirty="0">
                <a:solidFill>
                  <a:srgbClr val="004D4D"/>
                </a:solidFill>
                <a:cs typeface="Arial" panose="020B0604020202020204" pitchFamily="34" charset="0"/>
              </a:rPr>
              <a:t>→ </a:t>
            </a:r>
            <a:r>
              <a:rPr lang="en-US" altLang="en-US" sz="2400" dirty="0">
                <a:solidFill>
                  <a:srgbClr val="004D4D"/>
                </a:solidFill>
              </a:rPr>
              <a:t>2 CO</a:t>
            </a:r>
            <a:r>
              <a:rPr lang="en-US" altLang="en-US" sz="2400" baseline="-25000" dirty="0">
                <a:solidFill>
                  <a:srgbClr val="004D4D"/>
                </a:solidFill>
              </a:rPr>
              <a:t>2</a:t>
            </a:r>
            <a:r>
              <a:rPr lang="en-US" altLang="en-US" sz="2400" dirty="0">
                <a:solidFill>
                  <a:srgbClr val="004D4D"/>
                </a:solidFill>
              </a:rPr>
              <a:t>(g)</a:t>
            </a:r>
          </a:p>
          <a:p>
            <a:pPr marL="0" indent="0">
              <a:spcBef>
                <a:spcPct val="30000"/>
              </a:spcBef>
              <a:buFont typeface="Wingdings" panose="05000000000000000000" pitchFamily="2" charset="2"/>
              <a:buNone/>
              <a:defRPr/>
            </a:pPr>
            <a:r>
              <a:rPr lang="en-US" altLang="en-US" sz="2400" dirty="0">
                <a:solidFill>
                  <a:srgbClr val="0070C0"/>
                </a:solidFill>
              </a:rPr>
              <a:t>Determine </a:t>
            </a:r>
            <a:r>
              <a:rPr lang="el-GR" altLang="en-US" sz="2400" dirty="0">
                <a:solidFill>
                  <a:srgbClr val="0070C0"/>
                </a:solidFill>
                <a:cs typeface="Arial" panose="020B0604020202020204" pitchFamily="34" charset="0"/>
              </a:rPr>
              <a:t>Δ</a:t>
            </a:r>
            <a:r>
              <a:rPr lang="en-US" altLang="en-US" sz="2400" dirty="0">
                <a:solidFill>
                  <a:srgbClr val="0070C0"/>
                </a:solidFill>
                <a:cs typeface="Arial" panose="020B0604020202020204" pitchFamily="34" charset="0"/>
              </a:rPr>
              <a:t>H</a:t>
            </a:r>
            <a:r>
              <a:rPr lang="en-US" altLang="en-US" sz="2400" baseline="-25000" dirty="0">
                <a:solidFill>
                  <a:srgbClr val="0070C0"/>
                </a:solidFill>
                <a:cs typeface="Arial" panose="020B0604020202020204" pitchFamily="34" charset="0"/>
              </a:rPr>
              <a:t>f</a:t>
            </a:r>
            <a:r>
              <a:rPr lang="en-US" altLang="en-US" sz="2400" dirty="0">
                <a:solidFill>
                  <a:srgbClr val="0070C0"/>
                </a:solidFill>
                <a:latin typeface="Calibri" panose="020F0502020204030204" pitchFamily="34" charset="0"/>
                <a:cs typeface="Arial" panose="020B0604020202020204" pitchFamily="34" charset="0"/>
              </a:rPr>
              <a:t>⁰ </a:t>
            </a:r>
            <a:r>
              <a:rPr lang="en-US" altLang="en-US" sz="2400" dirty="0">
                <a:solidFill>
                  <a:srgbClr val="0070C0"/>
                </a:solidFill>
              </a:rPr>
              <a:t>using the standard heats of formation of the reactants and products </a:t>
            </a:r>
            <a:r>
              <a:rPr lang="en-US" altLang="en-US" sz="1800" dirty="0">
                <a:solidFill>
                  <a:srgbClr val="FF66CC"/>
                </a:solidFill>
              </a:rPr>
              <a:t>(Reference Table 1, chart G </a:t>
            </a:r>
            <a:r>
              <a:rPr lang="en-US" altLang="en-US" sz="1800" dirty="0">
                <a:solidFill>
                  <a:srgbClr val="FF66CC"/>
                </a:solidFill>
                <a:sym typeface="Wingdings" panose="05000000000000000000" pitchFamily="2" charset="2"/>
              </a:rPr>
              <a:t> </a:t>
            </a:r>
            <a:r>
              <a:rPr lang="en-US" altLang="en-US" sz="1800" dirty="0">
                <a:solidFill>
                  <a:srgbClr val="FF66CC"/>
                </a:solidFill>
              </a:rPr>
              <a:t>kcal x 4.184 KJ/kcal).</a:t>
            </a:r>
          </a:p>
          <a:p>
            <a:pPr marL="914400" indent="0">
              <a:spcBef>
                <a:spcPct val="30000"/>
              </a:spcBef>
              <a:buFont typeface="Wingdings" panose="05000000000000000000" pitchFamily="2" charset="2"/>
              <a:buNone/>
              <a:defRPr/>
            </a:pPr>
            <a:r>
              <a:rPr lang="el-GR" altLang="en-US" sz="2000" dirty="0">
                <a:solidFill>
                  <a:srgbClr val="004D4D"/>
                </a:solidFill>
              </a:rPr>
              <a:t>Δ</a:t>
            </a:r>
            <a:r>
              <a:rPr lang="en-US" altLang="en-US" sz="2000" dirty="0">
                <a:solidFill>
                  <a:srgbClr val="004D4D"/>
                </a:solidFill>
              </a:rPr>
              <a:t>H</a:t>
            </a:r>
            <a:r>
              <a:rPr lang="en-US" altLang="en-US" sz="2000" baseline="-25000" dirty="0">
                <a:solidFill>
                  <a:srgbClr val="004D4D"/>
                </a:solidFill>
              </a:rPr>
              <a:t>f</a:t>
            </a:r>
            <a:r>
              <a:rPr lang="en-US" altLang="en-US" sz="2000" dirty="0">
                <a:solidFill>
                  <a:srgbClr val="004D4D"/>
                </a:solidFill>
              </a:rPr>
              <a:t>°</a:t>
            </a:r>
            <a:r>
              <a:rPr lang="en-US" altLang="en-US" sz="2000" baseline="-25000" dirty="0">
                <a:solidFill>
                  <a:srgbClr val="004D4D"/>
                </a:solidFill>
              </a:rPr>
              <a:t>CO</a:t>
            </a:r>
            <a:r>
              <a:rPr lang="en-US" altLang="en-US" sz="2000" dirty="0">
                <a:solidFill>
                  <a:srgbClr val="004D4D"/>
                </a:solidFill>
              </a:rPr>
              <a:t>(g) </a:t>
            </a:r>
            <a:r>
              <a:rPr lang="en-US" altLang="en-US" sz="2000" dirty="0"/>
              <a:t>= –110.5 kJ/mol</a:t>
            </a:r>
          </a:p>
          <a:p>
            <a:pPr marL="914400" indent="0">
              <a:spcBef>
                <a:spcPct val="30000"/>
              </a:spcBef>
              <a:buFont typeface="Wingdings" panose="05000000000000000000" pitchFamily="2" charset="2"/>
              <a:buNone/>
              <a:defRPr/>
            </a:pPr>
            <a:r>
              <a:rPr lang="el-GR" altLang="en-US" sz="2000" dirty="0">
                <a:solidFill>
                  <a:srgbClr val="004D4D"/>
                </a:solidFill>
                <a:cs typeface="Arial" panose="020B0604020202020204" pitchFamily="34" charset="0"/>
              </a:rPr>
              <a:t>Δ</a:t>
            </a:r>
            <a:r>
              <a:rPr lang="en-US" altLang="en-US" sz="2000" dirty="0">
                <a:solidFill>
                  <a:srgbClr val="004D4D"/>
                </a:solidFill>
                <a:cs typeface="Arial" panose="020B0604020202020204" pitchFamily="34" charset="0"/>
              </a:rPr>
              <a:t>H</a:t>
            </a:r>
            <a:r>
              <a:rPr lang="en-US" altLang="en-US" sz="2000" baseline="-25000" dirty="0">
                <a:solidFill>
                  <a:srgbClr val="004D4D"/>
                </a:solidFill>
                <a:cs typeface="Arial" panose="020B0604020202020204" pitchFamily="34" charset="0"/>
              </a:rPr>
              <a:t>f</a:t>
            </a:r>
            <a:r>
              <a:rPr lang="en-US" altLang="en-US" sz="2000" dirty="0">
                <a:solidFill>
                  <a:srgbClr val="004D4D"/>
                </a:solidFill>
              </a:rPr>
              <a:t>°</a:t>
            </a:r>
            <a:r>
              <a:rPr lang="en-US" altLang="en-US" sz="2000" baseline="-25000" dirty="0">
                <a:solidFill>
                  <a:srgbClr val="004D4D"/>
                </a:solidFill>
              </a:rPr>
              <a:t>O</a:t>
            </a:r>
            <a:r>
              <a:rPr lang="en-US" altLang="en-US" sz="2000" baseline="-50000" dirty="0">
                <a:solidFill>
                  <a:srgbClr val="004D4D"/>
                </a:solidFill>
              </a:rPr>
              <a:t>2</a:t>
            </a:r>
            <a:r>
              <a:rPr lang="en-US" altLang="en-US" sz="2000" dirty="0">
                <a:solidFill>
                  <a:srgbClr val="004D4D"/>
                </a:solidFill>
              </a:rPr>
              <a:t>(g) </a:t>
            </a:r>
            <a:r>
              <a:rPr lang="en-US" altLang="en-US" sz="2000" dirty="0"/>
              <a:t>= 0 kJ/mol (free element)</a:t>
            </a:r>
          </a:p>
          <a:p>
            <a:pPr marL="914400" indent="0">
              <a:spcBef>
                <a:spcPct val="30000"/>
              </a:spcBef>
              <a:buFont typeface="Wingdings" panose="05000000000000000000" pitchFamily="2" charset="2"/>
              <a:buNone/>
              <a:defRPr/>
            </a:pPr>
            <a:r>
              <a:rPr lang="el-GR" altLang="en-US" sz="2000" dirty="0">
                <a:solidFill>
                  <a:srgbClr val="004D4D"/>
                </a:solidFill>
              </a:rPr>
              <a:t>Δ</a:t>
            </a:r>
            <a:r>
              <a:rPr lang="en-US" altLang="en-US" sz="2000" dirty="0">
                <a:solidFill>
                  <a:srgbClr val="004D4D"/>
                </a:solidFill>
              </a:rPr>
              <a:t>H</a:t>
            </a:r>
            <a:r>
              <a:rPr lang="en-US" altLang="en-US" sz="2000" baseline="-25000" dirty="0">
                <a:solidFill>
                  <a:srgbClr val="004D4D"/>
                </a:solidFill>
              </a:rPr>
              <a:t>f</a:t>
            </a:r>
            <a:r>
              <a:rPr lang="en-US" altLang="en-US" sz="2000" dirty="0">
                <a:solidFill>
                  <a:srgbClr val="004D4D"/>
                </a:solidFill>
              </a:rPr>
              <a:t>°</a:t>
            </a:r>
            <a:r>
              <a:rPr lang="en-US" altLang="en-US" sz="2000" baseline="-25000" dirty="0">
                <a:solidFill>
                  <a:srgbClr val="004D4D"/>
                </a:solidFill>
              </a:rPr>
              <a:t>CO</a:t>
            </a:r>
            <a:r>
              <a:rPr lang="en-US" altLang="en-US" sz="2000" baseline="-50000" dirty="0">
                <a:solidFill>
                  <a:srgbClr val="004D4D"/>
                </a:solidFill>
              </a:rPr>
              <a:t>2 </a:t>
            </a:r>
            <a:r>
              <a:rPr lang="en-US" altLang="en-US" sz="2000" dirty="0">
                <a:solidFill>
                  <a:srgbClr val="004D4D"/>
                </a:solidFill>
              </a:rPr>
              <a:t>(g) </a:t>
            </a:r>
            <a:r>
              <a:rPr lang="en-US" altLang="en-US" sz="2000" dirty="0"/>
              <a:t>= –393.5 kJ/mol</a:t>
            </a:r>
          </a:p>
          <a:p>
            <a:pPr marL="0" indent="0">
              <a:spcBef>
                <a:spcPts val="1800"/>
              </a:spcBef>
              <a:buFont typeface="Wingdings" panose="05000000000000000000" pitchFamily="2" charset="2"/>
              <a:buNone/>
              <a:defRPr/>
            </a:pPr>
            <a:r>
              <a:rPr lang="el-GR" altLang="en-US" sz="3600" dirty="0">
                <a:solidFill>
                  <a:srgbClr val="FFFF00"/>
                </a:solidFill>
                <a:latin typeface="Arial" panose="020B0604020202020204" pitchFamily="34" charset="0"/>
                <a:ea typeface="MS PGothic" panose="020B0600070205080204" pitchFamily="34" charset="-128"/>
              </a:rPr>
              <a:t>Δ</a:t>
            </a:r>
            <a:r>
              <a:rPr lang="en-US" altLang="en-US" sz="3600" i="1" dirty="0">
                <a:solidFill>
                  <a:srgbClr val="FFFF00"/>
                </a:solidFill>
                <a:latin typeface="Arial" panose="020B0604020202020204" pitchFamily="34" charset="0"/>
                <a:ea typeface="MS PGothic" panose="020B0600070205080204" pitchFamily="34" charset="-128"/>
              </a:rPr>
              <a:t>H</a:t>
            </a:r>
            <a:r>
              <a:rPr lang="en-US" altLang="en-US" sz="3600" dirty="0">
                <a:solidFill>
                  <a:srgbClr val="FFFF00"/>
                </a:solidFill>
                <a:latin typeface="Arial" panose="020B0604020202020204" pitchFamily="34" charset="0"/>
                <a:ea typeface="MS PGothic" panose="020B0600070205080204" pitchFamily="34" charset="-128"/>
              </a:rPr>
              <a:t>° = ∑</a:t>
            </a:r>
            <a:r>
              <a:rPr lang="el-GR" altLang="en-US" sz="3600" dirty="0">
                <a:solidFill>
                  <a:srgbClr val="C00000"/>
                </a:solidFill>
                <a:latin typeface="Arial" panose="020B0604020202020204" pitchFamily="34" charset="0"/>
                <a:ea typeface="MS PGothic" panose="020B0600070205080204" pitchFamily="34" charset="-128"/>
                <a:sym typeface="Symbol" panose="05050102010706020507" pitchFamily="18" charset="2"/>
              </a:rPr>
              <a:t>Δ</a:t>
            </a:r>
            <a:r>
              <a:rPr lang="en-US" altLang="en-US" sz="3600" i="1" dirty="0">
                <a:solidFill>
                  <a:srgbClr val="C00000"/>
                </a:solidFill>
                <a:latin typeface="Arial" panose="020B0604020202020204" pitchFamily="34" charset="0"/>
                <a:ea typeface="MS PGothic" panose="020B0600070205080204" pitchFamily="34" charset="-128"/>
                <a:sym typeface="Symbol" panose="05050102010706020507" pitchFamily="18" charset="2"/>
              </a:rPr>
              <a:t>H</a:t>
            </a:r>
            <a:r>
              <a:rPr lang="en-US" altLang="en-US" sz="3600" baseline="-25000" dirty="0">
                <a:solidFill>
                  <a:srgbClr val="C00000"/>
                </a:solidFill>
                <a:latin typeface="Arial" panose="020B0604020202020204" pitchFamily="34" charset="0"/>
                <a:ea typeface="MS PGothic" panose="020B0600070205080204" pitchFamily="34" charset="-128"/>
                <a:sym typeface="Symbol" panose="05050102010706020507" pitchFamily="18" charset="2"/>
              </a:rPr>
              <a:t>f</a:t>
            </a:r>
            <a:r>
              <a:rPr lang="en-US" altLang="en-US" sz="3600" dirty="0">
                <a:solidFill>
                  <a:srgbClr val="C00000"/>
                </a:solidFill>
                <a:latin typeface="Calibri" panose="020F0502020204030204" pitchFamily="34" charset="0"/>
                <a:ea typeface="MS PGothic" panose="020B0600070205080204" pitchFamily="34" charset="-128"/>
              </a:rPr>
              <a:t> ⁰</a:t>
            </a:r>
            <a:r>
              <a:rPr lang="en-US" altLang="en-US" sz="3600" baseline="-25000" dirty="0">
                <a:solidFill>
                  <a:srgbClr val="C00000"/>
                </a:solidFill>
                <a:latin typeface="Arial" panose="020B0604020202020204" pitchFamily="34" charset="0"/>
                <a:ea typeface="MS PGothic" panose="020B0600070205080204" pitchFamily="34" charset="-128"/>
                <a:sym typeface="Symbol" panose="05050102010706020507" pitchFamily="18" charset="2"/>
              </a:rPr>
              <a:t>products</a:t>
            </a:r>
            <a:r>
              <a:rPr lang="en-US" altLang="en-US" sz="3600" dirty="0">
                <a:solidFill>
                  <a:srgbClr val="C00000"/>
                </a:solidFill>
                <a:latin typeface="Arial" panose="020B0604020202020204" pitchFamily="34" charset="0"/>
                <a:ea typeface="MS PGothic" panose="020B0600070205080204" pitchFamily="34" charset="-128"/>
                <a:sym typeface="Symbol" panose="05050102010706020507" pitchFamily="18" charset="2"/>
              </a:rPr>
              <a:t> </a:t>
            </a:r>
            <a:r>
              <a:rPr lang="en-US" altLang="en-US" sz="3600" dirty="0">
                <a:solidFill>
                  <a:srgbClr val="FFFF00"/>
                </a:solidFill>
                <a:latin typeface="Arial" panose="020B0604020202020204" pitchFamily="34" charset="0"/>
                <a:ea typeface="MS PGothic" panose="020B0600070205080204" pitchFamily="34" charset="-128"/>
                <a:sym typeface="Symbol" panose="05050102010706020507" pitchFamily="18" charset="2"/>
              </a:rPr>
              <a:t>– </a:t>
            </a:r>
            <a:r>
              <a:rPr lang="en-US" altLang="en-US" sz="3600" dirty="0">
                <a:solidFill>
                  <a:srgbClr val="FFFF00"/>
                </a:solidFill>
                <a:latin typeface="Arial" panose="020B0604020202020204" pitchFamily="34" charset="0"/>
                <a:ea typeface="MS PGothic" panose="020B0600070205080204" pitchFamily="34" charset="-128"/>
              </a:rPr>
              <a:t>∑</a:t>
            </a:r>
            <a:r>
              <a:rPr lang="el-GR" altLang="en-US" sz="3600" dirty="0">
                <a:solidFill>
                  <a:srgbClr val="7030A0"/>
                </a:solidFill>
                <a:latin typeface="Arial" panose="020B0604020202020204" pitchFamily="34" charset="0"/>
                <a:ea typeface="MS PGothic" panose="020B0600070205080204" pitchFamily="34" charset="-128"/>
                <a:sym typeface="Symbol" panose="05050102010706020507" pitchFamily="18" charset="2"/>
              </a:rPr>
              <a:t>Δ</a:t>
            </a:r>
            <a:r>
              <a:rPr lang="en-US" altLang="en-US" sz="3600" i="1" dirty="0">
                <a:solidFill>
                  <a:srgbClr val="7030A0"/>
                </a:solidFill>
                <a:latin typeface="Arial" panose="020B0604020202020204" pitchFamily="34" charset="0"/>
                <a:ea typeface="MS PGothic" panose="020B0600070205080204" pitchFamily="34" charset="-128"/>
                <a:sym typeface="Symbol" panose="05050102010706020507" pitchFamily="18" charset="2"/>
              </a:rPr>
              <a:t>H</a:t>
            </a:r>
            <a:r>
              <a:rPr lang="en-US" altLang="en-US" sz="3600" baseline="-25000" dirty="0">
                <a:solidFill>
                  <a:srgbClr val="7030A0"/>
                </a:solidFill>
                <a:latin typeface="Arial" panose="020B0604020202020204" pitchFamily="34" charset="0"/>
                <a:ea typeface="MS PGothic" panose="020B0600070205080204" pitchFamily="34" charset="-128"/>
                <a:sym typeface="Symbol" panose="05050102010706020507" pitchFamily="18" charset="2"/>
              </a:rPr>
              <a:t>f</a:t>
            </a:r>
            <a:r>
              <a:rPr lang="en-US" altLang="en-US" sz="3600" dirty="0">
                <a:solidFill>
                  <a:srgbClr val="7030A0"/>
                </a:solidFill>
                <a:latin typeface="Calibri" panose="020F0502020204030204" pitchFamily="34" charset="0"/>
                <a:ea typeface="MS PGothic" panose="020B0600070205080204" pitchFamily="34" charset="-128"/>
              </a:rPr>
              <a:t> ⁰</a:t>
            </a:r>
            <a:r>
              <a:rPr lang="en-US" altLang="en-US" sz="3600" baseline="-25000" dirty="0">
                <a:solidFill>
                  <a:srgbClr val="7030A0"/>
                </a:solidFill>
                <a:latin typeface="Arial" panose="020B0604020202020204" pitchFamily="34" charset="0"/>
                <a:ea typeface="MS PGothic" panose="020B0600070205080204" pitchFamily="34" charset="-128"/>
                <a:sym typeface="Symbol" panose="05050102010706020507" pitchFamily="18" charset="2"/>
              </a:rPr>
              <a:t>reactants</a:t>
            </a:r>
            <a:endParaRPr lang="en-US" altLang="en-US" sz="3600" dirty="0">
              <a:solidFill>
                <a:srgbClr val="7030A0"/>
              </a:solidFill>
              <a:latin typeface="Arial" panose="020B0604020202020204" pitchFamily="34" charset="0"/>
              <a:ea typeface="MS PGothic" panose="020B0600070205080204" pitchFamily="34" charset="-128"/>
              <a:sym typeface="Symbol" panose="05050102010706020507" pitchFamily="18" charset="2"/>
            </a:endParaRPr>
          </a:p>
          <a:p>
            <a:pPr marL="0" indent="0" eaLnBrk="1" hangingPunct="1">
              <a:buFont typeface="Wingdings" panose="05000000000000000000" pitchFamily="2" charset="2"/>
              <a:buNone/>
              <a:defRPr/>
            </a:pPr>
            <a:r>
              <a:rPr lang="en-US" altLang="en-US" sz="2400" dirty="0"/>
              <a:t>∆H</a:t>
            </a:r>
            <a:r>
              <a:rPr lang="en-US" altLang="en-US" sz="2400" dirty="0">
                <a:latin typeface="Calibri" panose="020F0502020204030204" pitchFamily="34" charset="0"/>
              </a:rPr>
              <a:t>⁰ =</a:t>
            </a:r>
            <a:r>
              <a:rPr lang="en-US" altLang="en-US" sz="2400" dirty="0"/>
              <a:t> [</a:t>
            </a:r>
            <a:r>
              <a:rPr lang="en-US" altLang="en-US" sz="2400" dirty="0">
                <a:solidFill>
                  <a:srgbClr val="C00000"/>
                </a:solidFill>
              </a:rPr>
              <a:t>2 mol x (–393.5 kJ/mol)</a:t>
            </a:r>
            <a:r>
              <a:rPr lang="en-US" altLang="en-US" sz="2400" dirty="0"/>
              <a:t>] – [</a:t>
            </a:r>
            <a:r>
              <a:rPr lang="en-US" altLang="en-US" sz="2400" dirty="0">
                <a:solidFill>
                  <a:srgbClr val="7030A0"/>
                </a:solidFill>
              </a:rPr>
              <a:t>2 mol x (–110.5 kJ/mol</a:t>
            </a:r>
            <a:r>
              <a:rPr lang="en-US" altLang="en-US" sz="2400" dirty="0"/>
              <a:t>) + 0]</a:t>
            </a:r>
          </a:p>
          <a:p>
            <a:pPr marL="0" indent="0" eaLnBrk="1" hangingPunct="1">
              <a:buFont typeface="Wingdings" panose="05000000000000000000" pitchFamily="2" charset="2"/>
              <a:buNone/>
              <a:defRPr/>
            </a:pPr>
            <a:r>
              <a:rPr lang="en-US" altLang="en-US" sz="2400" dirty="0"/>
              <a:t>∆H</a:t>
            </a:r>
            <a:r>
              <a:rPr lang="en-US" altLang="en-US" sz="2400" dirty="0">
                <a:latin typeface="Calibri" panose="020F0502020204030204" pitchFamily="34" charset="0"/>
              </a:rPr>
              <a:t>⁰ =</a:t>
            </a:r>
            <a:r>
              <a:rPr lang="en-US" altLang="en-US" sz="2400" dirty="0"/>
              <a:t>   </a:t>
            </a:r>
            <a:r>
              <a:rPr lang="en-US" altLang="en-US" sz="2400" dirty="0">
                <a:solidFill>
                  <a:srgbClr val="C00000"/>
                </a:solidFill>
              </a:rPr>
              <a:t>–787.0 kJ  </a:t>
            </a:r>
            <a:r>
              <a:rPr lang="en-US" altLang="en-US" sz="2400" dirty="0"/>
              <a:t>–  (</a:t>
            </a:r>
            <a:r>
              <a:rPr lang="en-US" altLang="en-US" sz="2400" dirty="0">
                <a:solidFill>
                  <a:srgbClr val="7030A0"/>
                </a:solidFill>
              </a:rPr>
              <a:t>–221.0 kJ</a:t>
            </a:r>
            <a:r>
              <a:rPr lang="en-US" altLang="en-US" sz="2400" dirty="0"/>
              <a:t>)</a:t>
            </a:r>
          </a:p>
          <a:p>
            <a:pPr marL="0" indent="0" eaLnBrk="1" hangingPunct="1">
              <a:buFont typeface="Wingdings" panose="05000000000000000000" pitchFamily="2" charset="2"/>
              <a:buNone/>
              <a:defRPr/>
            </a:pPr>
            <a:r>
              <a:rPr lang="en-US" altLang="en-US" dirty="0">
                <a:solidFill>
                  <a:srgbClr val="FFFF00"/>
                </a:solidFill>
              </a:rPr>
              <a:t>∆H</a:t>
            </a:r>
            <a:r>
              <a:rPr lang="en-US" altLang="en-US" dirty="0">
                <a:solidFill>
                  <a:srgbClr val="FFFF00"/>
                </a:solidFill>
                <a:latin typeface="Calibri" panose="020F0502020204030204" pitchFamily="34" charset="0"/>
              </a:rPr>
              <a:t>⁰ =</a:t>
            </a:r>
            <a:r>
              <a:rPr lang="en-US" altLang="en-US" dirty="0">
                <a:solidFill>
                  <a:srgbClr val="FFFF00"/>
                </a:solidFill>
              </a:rPr>
              <a:t>   – 566 kJ</a:t>
            </a:r>
          </a:p>
          <a:p>
            <a:pPr marL="0" indent="0">
              <a:spcBef>
                <a:spcPts val="1800"/>
              </a:spcBef>
              <a:buFont typeface="Wingdings" panose="05000000000000000000" pitchFamily="2" charset="2"/>
              <a:buNone/>
              <a:defRPr/>
            </a:pPr>
            <a:r>
              <a:rPr lang="en-US" altLang="en-US" sz="3600" dirty="0">
                <a:solidFill>
                  <a:srgbClr val="FFFF00"/>
                </a:solidFill>
                <a:latin typeface="Arial" panose="020B0604020202020204" pitchFamily="34" charset="0"/>
                <a:ea typeface="MS PGothic" panose="020B0600070205080204" pitchFamily="34" charset="-128"/>
                <a:sym typeface="Symbol" panose="05050102010706020507" pitchFamily="18" charset="2"/>
              </a:rPr>
              <a:t>  </a:t>
            </a:r>
          </a:p>
          <a:p>
            <a:pPr marL="0" indent="0">
              <a:spcBef>
                <a:spcPct val="30000"/>
              </a:spcBef>
              <a:buFont typeface="Wingdings" panose="05000000000000000000" pitchFamily="2" charset="2"/>
              <a:buNone/>
              <a:defRPr/>
            </a:pPr>
            <a:endParaRPr lang="en-US" altLang="en-US" sz="2000" dirty="0"/>
          </a:p>
          <a:p>
            <a:pPr marL="0" indent="0">
              <a:buFont typeface="Wingdings" panose="05000000000000000000" pitchFamily="2" charset="2"/>
              <a:buNone/>
              <a:defRPr/>
            </a:pPr>
            <a:endParaRPr lang="en-US" altLang="en-US" sz="800" dirty="0"/>
          </a:p>
          <a:p>
            <a:pPr marL="0" indent="0">
              <a:buFont typeface="Wingdings" panose="05000000000000000000" pitchFamily="2" charset="2"/>
              <a:buNone/>
              <a:defRPr/>
            </a:pPr>
            <a:endParaRPr lang="el-GR" altLang="en-US" sz="2400" dirty="0"/>
          </a:p>
          <a:p>
            <a:pPr marL="0" indent="0">
              <a:buFont typeface="Wingdings" panose="05000000000000000000" pitchFamily="2" charset="2"/>
              <a:buNone/>
              <a:defRPr/>
            </a:pPr>
            <a:endParaRPr lang="el-GR" altLang="en-US" sz="2400" dirty="0">
              <a:cs typeface="Arial" panose="020B0604020202020204" pitchFamily="34" charset="0"/>
            </a:endParaRPr>
          </a:p>
        </p:txBody>
      </p:sp>
      <p:sp>
        <p:nvSpPr>
          <p:cNvPr id="5" name="Rectangle 2"/>
          <p:cNvSpPr txBox="1">
            <a:spLocks noChangeArrowheads="1"/>
          </p:cNvSpPr>
          <p:nvPr/>
        </p:nvSpPr>
        <p:spPr bwMode="auto">
          <a:xfrm>
            <a:off x="0" y="0"/>
            <a:ext cx="8915400" cy="1219200"/>
          </a:xfrm>
          <a:prstGeom prst="rect">
            <a:avLst/>
          </a:prstGeom>
          <a:noFill/>
          <a:ln w="9525">
            <a:noFill/>
            <a:miter lim="800000"/>
            <a:headEnd/>
            <a:tailEnd/>
          </a:ln>
          <a:effectLst/>
        </p:spPr>
        <p:txBody>
          <a:bodyPr lIns="90746" tIns="45373" rIns="90746" bIns="45373"/>
          <a:lstStyle>
            <a:lvl1pPr marL="339725" indent="-339725"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36600" indent="-282575" algn="l" rtl="0" eaLnBrk="0" fontAlgn="base" hangingPunct="0">
              <a:spcBef>
                <a:spcPct val="20000"/>
              </a:spcBef>
              <a:spcAft>
                <a:spcPct val="0"/>
              </a:spcAft>
              <a:buClr>
                <a:schemeClr val="folHlink"/>
              </a:buClr>
              <a:buSzPct val="65000"/>
              <a:buFont typeface="Wingdings" pitchFamily="2" charset="2"/>
              <a:buChar char="n"/>
              <a:defRPr sz="2700">
                <a:solidFill>
                  <a:schemeClr val="tx1"/>
                </a:solidFill>
                <a:effectLst>
                  <a:outerShdw blurRad="38100" dist="38100" dir="2700000" algn="tl">
                    <a:srgbClr val="000000"/>
                  </a:outerShdw>
                </a:effectLst>
                <a:latin typeface="+mn-lt"/>
              </a:defRPr>
            </a:lvl2pPr>
            <a:lvl3pPr marL="1133475" indent="-225425" algn="l" rtl="0" eaLnBrk="0" fontAlgn="base" hangingPunct="0">
              <a:spcBef>
                <a:spcPct val="20000"/>
              </a:spcBef>
              <a:spcAft>
                <a:spcPct val="0"/>
              </a:spcAft>
              <a:buClr>
                <a:schemeClr val="hlink"/>
              </a:buClr>
              <a:buSzPct val="65000"/>
              <a:buFont typeface="Wingdings" pitchFamily="2" charset="2"/>
              <a:buChar char="n"/>
              <a:defRPr sz="2300">
                <a:solidFill>
                  <a:schemeClr val="tx1"/>
                </a:solidFill>
                <a:effectLst>
                  <a:outerShdw blurRad="38100" dist="38100" dir="2700000" algn="tl">
                    <a:srgbClr val="000000"/>
                  </a:outerShdw>
                </a:effectLst>
                <a:latin typeface="+mn-lt"/>
              </a:defRPr>
            </a:lvl3pPr>
            <a:lvl4pPr marL="1587500" indent="-225425" algn="l" rtl="0" eaLnBrk="0" fontAlgn="base" hangingPunct="0">
              <a:spcBef>
                <a:spcPct val="20000"/>
              </a:spcBef>
              <a:spcAft>
                <a:spcPct val="0"/>
              </a:spcAft>
              <a:buClr>
                <a:schemeClr val="fo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4pPr>
            <a:lvl5pPr marL="2041525" indent="-225425" algn="l" rtl="0" eaLnBrk="0" fontAlgn="base" hangingPunct="0">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5pPr>
            <a:lvl6pPr marL="249564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6pPr>
            <a:lvl7pPr marL="294939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7pPr>
            <a:lvl8pPr marL="340314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8pPr>
            <a:lvl9pPr marL="3856905"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9pPr>
          </a:lstStyle>
          <a:p>
            <a:pPr marL="0" indent="0">
              <a:buFont typeface="Wingdings" pitchFamily="2" charset="2"/>
              <a:buNone/>
              <a:defRPr/>
            </a:pPr>
            <a:r>
              <a:rPr lang="en-US" altLang="en-US" sz="2000" kern="0" dirty="0"/>
              <a:t>What is the standard heat of reaction (</a:t>
            </a:r>
            <a:r>
              <a:rPr lang="el-GR" altLang="en-US" sz="2000" kern="0" dirty="0">
                <a:cs typeface="Arial" panose="020B0604020202020204" pitchFamily="34" charset="0"/>
              </a:rPr>
              <a:t>Δ</a:t>
            </a:r>
            <a:r>
              <a:rPr lang="en-US" altLang="en-US" sz="2000" kern="0" dirty="0">
                <a:cs typeface="Arial" panose="020B0604020202020204" pitchFamily="34" charset="0"/>
              </a:rPr>
              <a:t>H</a:t>
            </a:r>
            <a:r>
              <a:rPr lang="en-US" altLang="en-US" sz="2000" kern="0" dirty="0">
                <a:latin typeface="Calibri"/>
                <a:cs typeface="Arial" panose="020B0604020202020204" pitchFamily="34" charset="0"/>
              </a:rPr>
              <a:t>⁰</a:t>
            </a:r>
            <a:r>
              <a:rPr lang="en-US" altLang="en-US" sz="2000" kern="0" dirty="0">
                <a:cs typeface="Arial" panose="020B0604020202020204" pitchFamily="34" charset="0"/>
              </a:rPr>
              <a:t>) for the reaction of CO(g) with O</a:t>
            </a:r>
            <a:r>
              <a:rPr lang="en-US" altLang="en-US" sz="2000" kern="0" baseline="-25000" dirty="0">
                <a:cs typeface="Arial" panose="020B0604020202020204" pitchFamily="34" charset="0"/>
              </a:rPr>
              <a:t>2</a:t>
            </a:r>
            <a:r>
              <a:rPr lang="en-US" altLang="en-US" sz="2000" kern="0" dirty="0">
                <a:cs typeface="Arial" panose="020B0604020202020204" pitchFamily="34" charset="0"/>
              </a:rPr>
              <a:t>(g) to form CO</a:t>
            </a:r>
            <a:r>
              <a:rPr lang="en-US" altLang="en-US" sz="2000" kern="0" baseline="-25000" dirty="0">
                <a:cs typeface="Arial" panose="020B0604020202020204" pitchFamily="34" charset="0"/>
              </a:rPr>
              <a:t>2</a:t>
            </a:r>
            <a:r>
              <a:rPr lang="en-US" altLang="en-US" sz="2000" kern="0" dirty="0">
                <a:cs typeface="Arial" panose="020B0604020202020204" pitchFamily="34" charset="0"/>
              </a:rPr>
              <a:t>(g)?</a:t>
            </a:r>
          </a:p>
          <a:p>
            <a:pPr marL="0" indent="0">
              <a:defRPr/>
            </a:pPr>
            <a:endParaRPr lang="en-US" altLang="en-US" sz="800" kern="0" dirty="0"/>
          </a:p>
          <a:p>
            <a:pPr marL="0" indent="0">
              <a:defRPr/>
            </a:pPr>
            <a:endParaRPr lang="el-GR" altLang="en-US" sz="2400" kern="0" dirty="0"/>
          </a:p>
          <a:p>
            <a:pPr marL="0" indent="0">
              <a:defRPr/>
            </a:pPr>
            <a:endParaRPr lang="el-GR" altLang="en-US" sz="800" kern="0"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animEffect transition="in" filter="fade">
                                      <p:cBhvr>
                                        <p:cTn id="7" dur="500"/>
                                        <p:tgtEl>
                                          <p:spTgt spid="430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0">
                                            <p:txEl>
                                              <p:pRg st="2" end="2"/>
                                            </p:txEl>
                                          </p:spTgt>
                                        </p:tgtEl>
                                        <p:attrNameLst>
                                          <p:attrName>style.visibility</p:attrName>
                                        </p:attrNameLst>
                                      </p:cBhvr>
                                      <p:to>
                                        <p:strVal val="visible"/>
                                      </p:to>
                                    </p:set>
                                    <p:animEffect transition="in" filter="fade">
                                      <p:cBhvr>
                                        <p:cTn id="12" dur="500"/>
                                        <p:tgtEl>
                                          <p:spTgt spid="430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010">
                                            <p:txEl>
                                              <p:pRg st="3" end="3"/>
                                            </p:txEl>
                                          </p:spTgt>
                                        </p:tgtEl>
                                        <p:attrNameLst>
                                          <p:attrName>style.visibility</p:attrName>
                                        </p:attrNameLst>
                                      </p:cBhvr>
                                      <p:to>
                                        <p:strVal val="visible"/>
                                      </p:to>
                                    </p:set>
                                    <p:animEffect transition="in" filter="fade">
                                      <p:cBhvr>
                                        <p:cTn id="17" dur="500"/>
                                        <p:tgtEl>
                                          <p:spTgt spid="430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010">
                                            <p:txEl>
                                              <p:pRg st="4" end="4"/>
                                            </p:txEl>
                                          </p:spTgt>
                                        </p:tgtEl>
                                        <p:attrNameLst>
                                          <p:attrName>style.visibility</p:attrName>
                                        </p:attrNameLst>
                                      </p:cBhvr>
                                      <p:to>
                                        <p:strVal val="visible"/>
                                      </p:to>
                                    </p:set>
                                    <p:animEffect transition="in" filter="fade">
                                      <p:cBhvr>
                                        <p:cTn id="22" dur="500"/>
                                        <p:tgtEl>
                                          <p:spTgt spid="430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010">
                                            <p:txEl>
                                              <p:pRg st="5" end="5"/>
                                            </p:txEl>
                                          </p:spTgt>
                                        </p:tgtEl>
                                        <p:attrNameLst>
                                          <p:attrName>style.visibility</p:attrName>
                                        </p:attrNameLst>
                                      </p:cBhvr>
                                      <p:to>
                                        <p:strVal val="visible"/>
                                      </p:to>
                                    </p:set>
                                    <p:animEffect transition="in" filter="fade">
                                      <p:cBhvr>
                                        <p:cTn id="27" dur="500"/>
                                        <p:tgtEl>
                                          <p:spTgt spid="430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010">
                                            <p:txEl>
                                              <p:pRg st="6" end="6"/>
                                            </p:txEl>
                                          </p:spTgt>
                                        </p:tgtEl>
                                        <p:attrNameLst>
                                          <p:attrName>style.visibility</p:attrName>
                                        </p:attrNameLst>
                                      </p:cBhvr>
                                      <p:to>
                                        <p:strVal val="visible"/>
                                      </p:to>
                                    </p:set>
                                    <p:animEffect transition="in" filter="fade">
                                      <p:cBhvr>
                                        <p:cTn id="32" dur="500"/>
                                        <p:tgtEl>
                                          <p:spTgt spid="430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010">
                                            <p:txEl>
                                              <p:pRg st="7" end="7"/>
                                            </p:txEl>
                                          </p:spTgt>
                                        </p:tgtEl>
                                        <p:attrNameLst>
                                          <p:attrName>style.visibility</p:attrName>
                                        </p:attrNameLst>
                                      </p:cBhvr>
                                      <p:to>
                                        <p:strVal val="visible"/>
                                      </p:to>
                                    </p:set>
                                    <p:animEffect transition="in" filter="fade">
                                      <p:cBhvr>
                                        <p:cTn id="37" dur="500"/>
                                        <p:tgtEl>
                                          <p:spTgt spid="430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010">
                                            <p:txEl>
                                              <p:pRg st="8" end="8"/>
                                            </p:txEl>
                                          </p:spTgt>
                                        </p:tgtEl>
                                        <p:attrNameLst>
                                          <p:attrName>style.visibility</p:attrName>
                                        </p:attrNameLst>
                                      </p:cBhvr>
                                      <p:to>
                                        <p:strVal val="visible"/>
                                      </p:to>
                                    </p:set>
                                    <p:animEffect transition="in" filter="fade">
                                      <p:cBhvr>
                                        <p:cTn id="42" dur="500"/>
                                        <p:tgtEl>
                                          <p:spTgt spid="4301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010">
                                            <p:txEl>
                                              <p:pRg st="9" end="9"/>
                                            </p:txEl>
                                          </p:spTgt>
                                        </p:tgtEl>
                                        <p:attrNameLst>
                                          <p:attrName>style.visibility</p:attrName>
                                        </p:attrNameLst>
                                      </p:cBhvr>
                                      <p:to>
                                        <p:strVal val="visible"/>
                                      </p:to>
                                    </p:set>
                                    <p:animEffect transition="in" filter="fade">
                                      <p:cBhvr>
                                        <p:cTn id="47" dur="500"/>
                                        <p:tgtEl>
                                          <p:spTgt spid="430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Text Box 3"/>
          <p:cNvSpPr txBox="1">
            <a:spLocks noChangeArrowheads="1"/>
          </p:cNvSpPr>
          <p:nvPr/>
        </p:nvSpPr>
        <p:spPr bwMode="auto">
          <a:xfrm>
            <a:off x="0" y="50800"/>
            <a:ext cx="91440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defRPr/>
            </a:pPr>
            <a:r>
              <a:rPr lang="en-US" altLang="en-US" sz="2400" dirty="0"/>
              <a:t>Calculate the standard heat of reaction for the following:</a:t>
            </a:r>
          </a:p>
          <a:p>
            <a:pPr marL="463550" eaLnBrk="1" hangingPunct="1">
              <a:spcBef>
                <a:spcPct val="50000"/>
              </a:spcBef>
              <a:defRPr/>
            </a:pPr>
            <a:r>
              <a:rPr lang="en-US" altLang="en-US" sz="2400" dirty="0"/>
              <a:t>CH</a:t>
            </a:r>
            <a:r>
              <a:rPr lang="en-US" altLang="en-US" sz="2400" baseline="-25000" dirty="0"/>
              <a:t>4</a:t>
            </a:r>
            <a:r>
              <a:rPr lang="en-US" altLang="en-US" sz="2400" dirty="0"/>
              <a:t>(</a:t>
            </a:r>
            <a:r>
              <a:rPr lang="en-US" altLang="en-US" sz="2400" i="1" dirty="0"/>
              <a:t>g</a:t>
            </a:r>
            <a:r>
              <a:rPr lang="en-US" altLang="en-US" sz="2400" dirty="0"/>
              <a:t>) + 2Cl</a:t>
            </a:r>
            <a:r>
              <a:rPr lang="en-US" altLang="en-US" sz="2400" baseline="-25000" dirty="0"/>
              <a:t>2</a:t>
            </a:r>
            <a:r>
              <a:rPr lang="en-US" altLang="en-US" sz="2400" dirty="0"/>
              <a:t>(</a:t>
            </a:r>
            <a:r>
              <a:rPr lang="en-US" altLang="en-US" sz="2400" i="1" dirty="0"/>
              <a:t>g</a:t>
            </a:r>
            <a:r>
              <a:rPr lang="en-US" altLang="en-US" sz="2400" dirty="0"/>
              <a:t>) </a:t>
            </a:r>
            <a:r>
              <a:rPr lang="en-US" altLang="en-US" sz="2400" dirty="0">
                <a:cs typeface="Arial" pitchFamily="34" charset="0"/>
              </a:rPr>
              <a:t>→ </a:t>
            </a:r>
            <a:r>
              <a:rPr lang="en-US" altLang="en-US" sz="2400" dirty="0"/>
              <a:t>C(</a:t>
            </a:r>
            <a:r>
              <a:rPr lang="en-US" altLang="en-US" sz="2400" i="1" dirty="0"/>
              <a:t>s</a:t>
            </a:r>
            <a:r>
              <a:rPr lang="en-US" altLang="en-US" sz="2400" dirty="0"/>
              <a:t>, diamond) + 4HCl(</a:t>
            </a:r>
            <a:r>
              <a:rPr lang="en-US" altLang="en-US" sz="2400" i="1" dirty="0"/>
              <a:t>g</a:t>
            </a:r>
            <a:r>
              <a:rPr lang="en-US" altLang="en-US" sz="2400" dirty="0"/>
              <a:t>)</a:t>
            </a:r>
          </a:p>
          <a:p>
            <a:pPr marL="1377950">
              <a:spcBef>
                <a:spcPts val="600"/>
              </a:spcBef>
              <a:defRPr/>
            </a:pPr>
            <a:r>
              <a:rPr lang="el-GR" altLang="en-US" sz="2400" dirty="0">
                <a:solidFill>
                  <a:schemeClr val="accent1">
                    <a:lumMod val="50000"/>
                  </a:schemeClr>
                </a:solidFill>
                <a:cs typeface="Arial" panose="020B0604020202020204" pitchFamily="34" charset="0"/>
              </a:rPr>
              <a:t>Δ</a:t>
            </a:r>
            <a:r>
              <a:rPr lang="en-US" altLang="en-US" sz="2400" i="1" dirty="0">
                <a:solidFill>
                  <a:schemeClr val="accent1">
                    <a:lumMod val="50000"/>
                  </a:schemeClr>
                </a:solidFill>
                <a:cs typeface="Arial" panose="020B0604020202020204" pitchFamily="34" charset="0"/>
              </a:rPr>
              <a:t>H</a:t>
            </a:r>
            <a:r>
              <a:rPr lang="en-US" altLang="en-US" sz="2400" baseline="-25000" dirty="0">
                <a:solidFill>
                  <a:schemeClr val="accent1">
                    <a:lumMod val="50000"/>
                  </a:schemeClr>
                </a:solidFill>
                <a:cs typeface="Arial" panose="020B0604020202020204" pitchFamily="34" charset="0"/>
              </a:rPr>
              <a:t>f</a:t>
            </a:r>
            <a:r>
              <a:rPr lang="en-US" altLang="en-US" sz="2400" dirty="0">
                <a:solidFill>
                  <a:schemeClr val="accent1">
                    <a:lumMod val="50000"/>
                  </a:schemeClr>
                </a:solidFill>
                <a:cs typeface="Arial" panose="020B0604020202020204" pitchFamily="34" charset="0"/>
              </a:rPr>
              <a:t>°CH</a:t>
            </a:r>
            <a:r>
              <a:rPr lang="en-US" altLang="en-US" sz="2400" baseline="-25000" dirty="0">
                <a:solidFill>
                  <a:schemeClr val="accent1">
                    <a:lumMod val="50000"/>
                  </a:schemeClr>
                </a:solidFill>
                <a:cs typeface="Arial" panose="020B0604020202020204" pitchFamily="34" charset="0"/>
              </a:rPr>
              <a:t>4</a:t>
            </a:r>
            <a:r>
              <a:rPr lang="en-US" altLang="en-US" sz="2400" dirty="0">
                <a:solidFill>
                  <a:schemeClr val="accent1">
                    <a:lumMod val="50000"/>
                  </a:schemeClr>
                </a:solidFill>
                <a:cs typeface="Arial" panose="020B0604020202020204" pitchFamily="34" charset="0"/>
              </a:rPr>
              <a:t>(</a:t>
            </a:r>
            <a:r>
              <a:rPr lang="en-US" altLang="en-US" sz="2400" i="1" dirty="0">
                <a:solidFill>
                  <a:schemeClr val="accent1">
                    <a:lumMod val="50000"/>
                  </a:schemeClr>
                </a:solidFill>
                <a:cs typeface="Arial" panose="020B0604020202020204" pitchFamily="34" charset="0"/>
              </a:rPr>
              <a:t>g</a:t>
            </a:r>
            <a:r>
              <a:rPr lang="en-US" altLang="en-US" sz="2400" dirty="0">
                <a:solidFill>
                  <a:schemeClr val="accent1">
                    <a:lumMod val="50000"/>
                  </a:schemeClr>
                </a:solidFill>
                <a:cs typeface="Arial" panose="020B0604020202020204" pitchFamily="34" charset="0"/>
              </a:rPr>
              <a:t>)  =   </a:t>
            </a:r>
          </a:p>
          <a:p>
            <a:pPr marL="1377950">
              <a:spcBef>
                <a:spcPts val="600"/>
              </a:spcBef>
              <a:defRPr/>
            </a:pPr>
            <a:r>
              <a:rPr lang="el-GR" altLang="en-US" sz="2400" dirty="0">
                <a:solidFill>
                  <a:schemeClr val="accent1">
                    <a:lumMod val="50000"/>
                  </a:schemeClr>
                </a:solidFill>
                <a:cs typeface="Arial" panose="020B0604020202020204" pitchFamily="34" charset="0"/>
              </a:rPr>
              <a:t>Δ</a:t>
            </a:r>
            <a:r>
              <a:rPr lang="en-US" altLang="en-US" sz="2400" i="1" dirty="0">
                <a:solidFill>
                  <a:schemeClr val="accent1">
                    <a:lumMod val="50000"/>
                  </a:schemeClr>
                </a:solidFill>
                <a:cs typeface="Arial" panose="020B0604020202020204" pitchFamily="34" charset="0"/>
              </a:rPr>
              <a:t>H</a:t>
            </a:r>
            <a:r>
              <a:rPr lang="en-US" altLang="en-US" sz="2400" baseline="-25000" dirty="0">
                <a:solidFill>
                  <a:schemeClr val="accent1">
                    <a:lumMod val="50000"/>
                  </a:schemeClr>
                </a:solidFill>
                <a:cs typeface="Arial" panose="020B0604020202020204" pitchFamily="34" charset="0"/>
              </a:rPr>
              <a:t>f</a:t>
            </a:r>
            <a:r>
              <a:rPr lang="en-US" altLang="en-US" sz="2400" dirty="0">
                <a:solidFill>
                  <a:schemeClr val="accent1">
                    <a:lumMod val="50000"/>
                  </a:schemeClr>
                </a:solidFill>
              </a:rPr>
              <a:t>°C(</a:t>
            </a:r>
            <a:r>
              <a:rPr lang="en-US" altLang="en-US" sz="2400" i="1" dirty="0">
                <a:solidFill>
                  <a:schemeClr val="accent1">
                    <a:lumMod val="50000"/>
                  </a:schemeClr>
                </a:solidFill>
              </a:rPr>
              <a:t>s</a:t>
            </a:r>
            <a:r>
              <a:rPr lang="en-US" altLang="en-US" sz="2400" dirty="0">
                <a:solidFill>
                  <a:schemeClr val="accent1">
                    <a:lumMod val="50000"/>
                  </a:schemeClr>
                </a:solidFill>
              </a:rPr>
              <a:t>, diamond) </a:t>
            </a:r>
            <a:r>
              <a:rPr lang="en-US" altLang="en-US" sz="2400" dirty="0">
                <a:solidFill>
                  <a:schemeClr val="accent1">
                    <a:lumMod val="50000"/>
                  </a:schemeClr>
                </a:solidFill>
                <a:cs typeface="Arial" panose="020B0604020202020204" pitchFamily="34" charset="0"/>
              </a:rPr>
              <a:t> =   </a:t>
            </a:r>
            <a:endParaRPr lang="el-GR" altLang="en-US" sz="2400" dirty="0">
              <a:solidFill>
                <a:schemeClr val="accent1">
                  <a:lumMod val="50000"/>
                </a:schemeClr>
              </a:solidFill>
              <a:cs typeface="Arial" panose="020B0604020202020204" pitchFamily="34" charset="0"/>
            </a:endParaRPr>
          </a:p>
          <a:p>
            <a:pPr marL="1377950">
              <a:spcBef>
                <a:spcPts val="600"/>
              </a:spcBef>
              <a:defRPr/>
            </a:pPr>
            <a:r>
              <a:rPr lang="el-GR" altLang="en-US" sz="2400" dirty="0">
                <a:solidFill>
                  <a:schemeClr val="accent1">
                    <a:lumMod val="50000"/>
                  </a:schemeClr>
                </a:solidFill>
                <a:cs typeface="Arial" panose="020B0604020202020204" pitchFamily="34" charset="0"/>
              </a:rPr>
              <a:t>Δ</a:t>
            </a:r>
            <a:r>
              <a:rPr lang="en-US" altLang="en-US" sz="2400" i="1" dirty="0">
                <a:solidFill>
                  <a:schemeClr val="accent1">
                    <a:lumMod val="50000"/>
                  </a:schemeClr>
                </a:solidFill>
              </a:rPr>
              <a:t>H</a:t>
            </a:r>
            <a:r>
              <a:rPr lang="en-US" altLang="en-US" sz="2400" baseline="-25000" dirty="0">
                <a:solidFill>
                  <a:schemeClr val="accent1">
                    <a:lumMod val="50000"/>
                  </a:schemeClr>
                </a:solidFill>
              </a:rPr>
              <a:t>f</a:t>
            </a:r>
            <a:r>
              <a:rPr lang="en-US" altLang="en-US" sz="2400" dirty="0">
                <a:solidFill>
                  <a:schemeClr val="accent1">
                    <a:lumMod val="50000"/>
                  </a:schemeClr>
                </a:solidFill>
              </a:rPr>
              <a:t>°</a:t>
            </a:r>
            <a:r>
              <a:rPr lang="en-US" altLang="en-US" sz="2400" dirty="0">
                <a:solidFill>
                  <a:schemeClr val="accent1">
                    <a:lumMod val="50000"/>
                  </a:schemeClr>
                </a:solidFill>
                <a:cs typeface="Arial" panose="020B0604020202020204" pitchFamily="34" charset="0"/>
              </a:rPr>
              <a:t>HCl(</a:t>
            </a:r>
            <a:r>
              <a:rPr lang="en-US" altLang="en-US" sz="2400" i="1" dirty="0">
                <a:solidFill>
                  <a:schemeClr val="accent1">
                    <a:lumMod val="50000"/>
                  </a:schemeClr>
                </a:solidFill>
                <a:cs typeface="Arial" panose="020B0604020202020204" pitchFamily="34" charset="0"/>
              </a:rPr>
              <a:t>g</a:t>
            </a:r>
            <a:r>
              <a:rPr lang="en-US" altLang="en-US" sz="2400" dirty="0">
                <a:solidFill>
                  <a:schemeClr val="accent1">
                    <a:lumMod val="50000"/>
                  </a:schemeClr>
                </a:solidFill>
                <a:cs typeface="Arial" panose="020B0604020202020204" pitchFamily="34" charset="0"/>
              </a:rPr>
              <a:t>)  </a:t>
            </a:r>
            <a:r>
              <a:rPr lang="en-US" altLang="en-US" sz="2400" dirty="0">
                <a:solidFill>
                  <a:schemeClr val="accent1">
                    <a:lumMod val="50000"/>
                  </a:schemeClr>
                </a:solidFill>
              </a:rPr>
              <a:t>= </a:t>
            </a:r>
          </a:p>
          <a:p>
            <a:pPr marL="1377950">
              <a:spcBef>
                <a:spcPts val="600"/>
              </a:spcBef>
              <a:defRPr/>
            </a:pPr>
            <a:r>
              <a:rPr lang="en-US" altLang="en-US" sz="2400" dirty="0">
                <a:solidFill>
                  <a:srgbClr val="FF66CC"/>
                </a:solidFill>
                <a:effectLst>
                  <a:outerShdw blurRad="38100" dist="38100" dir="2700000" algn="tl">
                    <a:srgbClr val="000000">
                      <a:alpha val="43137"/>
                    </a:srgbClr>
                  </a:outerShdw>
                </a:effectLst>
              </a:rPr>
              <a:t>(Reference Table 1, chart G </a:t>
            </a:r>
            <a:r>
              <a:rPr lang="en-US" altLang="en-US" sz="2400" dirty="0">
                <a:solidFill>
                  <a:srgbClr val="FF66CC"/>
                </a:solidFill>
                <a:effectLst>
                  <a:outerShdw blurRad="38100" dist="38100" dir="2700000" algn="tl">
                    <a:srgbClr val="000000">
                      <a:alpha val="43137"/>
                    </a:srgbClr>
                  </a:outerShdw>
                </a:effectLst>
                <a:sym typeface="Wingdings" panose="05000000000000000000" pitchFamily="2" charset="2"/>
              </a:rPr>
              <a:t> </a:t>
            </a:r>
            <a:r>
              <a:rPr lang="en-US" altLang="en-US" sz="2400" dirty="0">
                <a:solidFill>
                  <a:srgbClr val="FF66CC"/>
                </a:solidFill>
                <a:effectLst>
                  <a:outerShdw blurRad="38100" dist="38100" dir="2700000" algn="tl">
                    <a:srgbClr val="000000">
                      <a:alpha val="43137"/>
                    </a:srgbClr>
                  </a:outerShdw>
                </a:effectLst>
              </a:rPr>
              <a:t>kcal x 4.184 KJ/kcal).</a:t>
            </a:r>
            <a:r>
              <a:rPr lang="en-US" altLang="en-US" sz="2400" dirty="0">
                <a:solidFill>
                  <a:schemeClr val="accent1">
                    <a:lumMod val="50000"/>
                  </a:schemeClr>
                </a:solidFill>
                <a:effectLst>
                  <a:outerShdw blurRad="38100" dist="38100" dir="2700000" algn="tl">
                    <a:srgbClr val="000000">
                      <a:alpha val="43137"/>
                    </a:srgbClr>
                  </a:outerShdw>
                </a:effectLst>
              </a:rPr>
              <a:t> </a:t>
            </a:r>
            <a:r>
              <a:rPr lang="en-US" altLang="en-US" sz="24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 </a:t>
            </a:r>
            <a:endParaRPr lang="en-US" altLang="en-US" sz="2400" dirty="0">
              <a:solidFill>
                <a:schemeClr val="accent1">
                  <a:lumMod val="50000"/>
                </a:schemeClr>
              </a:solidFill>
              <a:effectLst>
                <a:outerShdw blurRad="38100" dist="38100" dir="2700000" algn="tl">
                  <a:srgbClr val="000000">
                    <a:alpha val="43137"/>
                  </a:srgbClr>
                </a:outerShdw>
              </a:effectLst>
            </a:endParaRPr>
          </a:p>
          <a:p>
            <a:pPr eaLnBrk="1" hangingPunct="1">
              <a:spcBef>
                <a:spcPct val="50000"/>
              </a:spcBef>
              <a:defRPr/>
            </a:pPr>
            <a:endParaRPr lang="en-US" altLang="en-US" sz="2400" dirty="0">
              <a:effectLst>
                <a:outerShdw blurRad="38100" dist="38100" dir="2700000" algn="tl">
                  <a:srgbClr val="000000">
                    <a:alpha val="43137"/>
                  </a:srgbClr>
                </a:outerShdw>
              </a:effectLst>
            </a:endParaRPr>
          </a:p>
          <a:p>
            <a:pPr eaLnBrk="1" hangingPunct="1">
              <a:spcBef>
                <a:spcPct val="50000"/>
              </a:spcBef>
              <a:defRPr/>
            </a:pPr>
            <a:endParaRPr lang="en-US" altLang="en-US" sz="2400" dirty="0"/>
          </a:p>
        </p:txBody>
      </p:sp>
      <p:sp>
        <p:nvSpPr>
          <p:cNvPr id="4"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p:txBody>
          <a:bodyPr/>
          <a:lstStyle/>
          <a:p>
            <a:pPr>
              <a:defRPr/>
            </a:pPr>
            <a:fld id="{0F9AB58D-00F8-4BE3-9B3A-B6CFF8C2706F}" type="slidenum">
              <a:rPr lang="en-US" altLang="en-US"/>
              <a:pPr>
                <a:defRPr/>
              </a:pPr>
              <a:t>59</a:t>
            </a:fld>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4" descr="heating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458200"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noChangeArrowheads="1"/>
          </p:cNvSpPr>
          <p:nvPr>
            <p:ph type="sldNum" sz="quarter" idx="11"/>
          </p:nvPr>
        </p:nvSpPr>
        <p:spPr/>
        <p:txBody>
          <a:bodyPr/>
          <a:lstStyle/>
          <a:p>
            <a:pPr>
              <a:defRPr/>
            </a:pPr>
            <a:fld id="{B4B5843F-D50A-48DD-9503-B5592D05D16C}" type="slidenum">
              <a:rPr lang="en-US" altLang="en-US"/>
              <a:pPr>
                <a:defRPr/>
              </a:pPr>
              <a:t>6</a:t>
            </a:fld>
            <a:endParaRPr lang="en-US" altLang="en-US" dirty="0"/>
          </a:p>
        </p:txBody>
      </p:sp>
      <p:sp>
        <p:nvSpPr>
          <p:cNvPr id="5" name="Rectangle 2"/>
          <p:cNvSpPr txBox="1">
            <a:spLocks noChangeArrowheads="1"/>
          </p:cNvSpPr>
          <p:nvPr/>
        </p:nvSpPr>
        <p:spPr>
          <a:xfrm>
            <a:off x="533400" y="152400"/>
            <a:ext cx="8229600" cy="1066800"/>
          </a:xfrm>
          <a:prstGeom prst="rect">
            <a:avLst/>
          </a:prstGeom>
          <a:solidFill>
            <a:srgbClr val="FFC000"/>
          </a:solidFill>
        </p:spPr>
        <p:txBody>
          <a:bodyPr lIns="90746" tIns="45373" rIns="90746" bIns="45373"/>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en-US" sz="3200" b="1" kern="0" dirty="0">
                <a:solidFill>
                  <a:srgbClr val="FFFF00"/>
                </a:solidFill>
              </a:rPr>
              <a:t>What kind of heat flow is shown? </a:t>
            </a:r>
          </a:p>
          <a:p>
            <a:pPr eaLnBrk="1" hangingPunct="1">
              <a:defRPr/>
            </a:pPr>
            <a:r>
              <a:rPr lang="en-US" sz="3200" b="1" kern="0" dirty="0">
                <a:solidFill>
                  <a:srgbClr val="FF0000"/>
                </a:solidFill>
              </a:rPr>
              <a:t>Label PE, KE, Title, Equations, Fixed pts</a:t>
            </a:r>
          </a:p>
        </p:txBody>
      </p:sp>
      <p:pic>
        <p:nvPicPr>
          <p:cNvPr id="55301" name="Picture 5" descr="quick_check-01.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1" y="1328355"/>
            <a:ext cx="1143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810000" y="3853672"/>
            <a:ext cx="1013541" cy="321367"/>
          </a:xfrm>
          <a:prstGeom prst="rect">
            <a:avLst/>
          </a:prstGeom>
        </p:spPr>
      </p:pic>
      <p:pic>
        <p:nvPicPr>
          <p:cNvPr id="3" name="Picture 2"/>
          <p:cNvPicPr>
            <a:picLocks noChangeAspect="1"/>
          </p:cNvPicPr>
          <p:nvPr/>
        </p:nvPicPr>
        <p:blipFill>
          <a:blip r:embed="rId4"/>
          <a:stretch>
            <a:fillRect/>
          </a:stretch>
        </p:blipFill>
        <p:spPr>
          <a:xfrm>
            <a:off x="6629400" y="3592745"/>
            <a:ext cx="1089741" cy="532435"/>
          </a:xfrm>
          <a:prstGeom prst="rect">
            <a:avLst/>
          </a:prstGeom>
        </p:spPr>
      </p:pic>
      <p:pic>
        <p:nvPicPr>
          <p:cNvPr id="4" name="Picture 3"/>
          <p:cNvPicPr>
            <a:picLocks noChangeAspect="1"/>
          </p:cNvPicPr>
          <p:nvPr/>
        </p:nvPicPr>
        <p:blipFill>
          <a:blip r:embed="rId4"/>
          <a:stretch>
            <a:fillRect/>
          </a:stretch>
        </p:blipFill>
        <p:spPr>
          <a:xfrm>
            <a:off x="7762628" y="3276600"/>
            <a:ext cx="961291" cy="304800"/>
          </a:xfrm>
          <a:prstGeom prst="rect">
            <a:avLst/>
          </a:prstGeom>
        </p:spPr>
      </p:pic>
      <p:pic>
        <p:nvPicPr>
          <p:cNvPr id="6" name="Picture 5"/>
          <p:cNvPicPr>
            <a:picLocks noChangeAspect="1"/>
          </p:cNvPicPr>
          <p:nvPr/>
        </p:nvPicPr>
        <p:blipFill>
          <a:blip r:embed="rId4"/>
          <a:stretch>
            <a:fillRect/>
          </a:stretch>
        </p:blipFill>
        <p:spPr>
          <a:xfrm>
            <a:off x="2209800" y="4953000"/>
            <a:ext cx="937341" cy="381000"/>
          </a:xfrm>
          <a:prstGeom prst="rect">
            <a:avLst/>
          </a:prstGeom>
        </p:spPr>
      </p:pic>
      <p:pic>
        <p:nvPicPr>
          <p:cNvPr id="8" name="Picture 7"/>
          <p:cNvPicPr>
            <a:picLocks noChangeAspect="1"/>
          </p:cNvPicPr>
          <p:nvPr/>
        </p:nvPicPr>
        <p:blipFill>
          <a:blip r:embed="rId4"/>
          <a:stretch>
            <a:fillRect/>
          </a:stretch>
        </p:blipFill>
        <p:spPr>
          <a:xfrm>
            <a:off x="1294872" y="5257800"/>
            <a:ext cx="762528" cy="304799"/>
          </a:xfrm>
          <a:prstGeom prst="rect">
            <a:avLst/>
          </a:prstGeom>
        </p:spPr>
      </p:pic>
      <p:sp>
        <p:nvSpPr>
          <p:cNvPr id="11" name="TextBox 10">
            <a:extLst>
              <a:ext uri="{FF2B5EF4-FFF2-40B4-BE49-F238E27FC236}">
                <a16:creationId xmlns:a16="http://schemas.microsoft.com/office/drawing/2014/main" id="{5F053AB8-378C-4F96-B302-F5F72F705202}"/>
              </a:ext>
            </a:extLst>
          </p:cNvPr>
          <p:cNvSpPr txBox="1"/>
          <p:nvPr/>
        </p:nvSpPr>
        <p:spPr>
          <a:xfrm>
            <a:off x="2209800" y="4399002"/>
            <a:ext cx="914401" cy="553998"/>
          </a:xfrm>
          <a:prstGeom prst="rect">
            <a:avLst/>
          </a:prstGeom>
          <a:solidFill>
            <a:schemeClr val="tx2">
              <a:lumMod val="50000"/>
            </a:schemeClr>
          </a:solidFill>
        </p:spPr>
        <p:txBody>
          <a:bodyPr wrap="square" rtlCol="0">
            <a:spAutoFit/>
          </a:bodyPr>
          <a:lstStyle/>
          <a:p>
            <a:r>
              <a:rPr lang="en-US" sz="1500" b="1" dirty="0">
                <a:solidFill>
                  <a:schemeClr val="bg1"/>
                </a:solidFill>
              </a:rPr>
              <a:t>Solid </a:t>
            </a:r>
            <a:r>
              <a:rPr lang="en-US" sz="1500" b="1" dirty="0">
                <a:solidFill>
                  <a:schemeClr val="bg1"/>
                </a:solidFill>
                <a:sym typeface="Wingdings" panose="05000000000000000000" pitchFamily="2" charset="2"/>
              </a:rPr>
              <a:t> </a:t>
            </a:r>
            <a:r>
              <a:rPr lang="en-US" sz="1500" b="1" dirty="0">
                <a:solidFill>
                  <a:schemeClr val="bg1"/>
                </a:solidFill>
              </a:rPr>
              <a:t>Liquid</a:t>
            </a:r>
          </a:p>
        </p:txBody>
      </p:sp>
      <p:sp>
        <p:nvSpPr>
          <p:cNvPr id="12" name="TextBox 11">
            <a:extLst>
              <a:ext uri="{FF2B5EF4-FFF2-40B4-BE49-F238E27FC236}">
                <a16:creationId xmlns:a16="http://schemas.microsoft.com/office/drawing/2014/main" id="{C8296D7F-58BB-4615-BB77-CE528CC23560}"/>
              </a:ext>
            </a:extLst>
          </p:cNvPr>
          <p:cNvSpPr txBox="1"/>
          <p:nvPr/>
        </p:nvSpPr>
        <p:spPr>
          <a:xfrm>
            <a:off x="6172200" y="3242846"/>
            <a:ext cx="1590428" cy="338554"/>
          </a:xfrm>
          <a:prstGeom prst="rect">
            <a:avLst/>
          </a:prstGeom>
          <a:solidFill>
            <a:schemeClr val="tx2">
              <a:lumMod val="50000"/>
            </a:schemeClr>
          </a:solidFill>
        </p:spPr>
        <p:txBody>
          <a:bodyPr wrap="square" rtlCol="0">
            <a:spAutoFit/>
          </a:bodyPr>
          <a:lstStyle/>
          <a:p>
            <a:pPr algn="ctr"/>
            <a:r>
              <a:rPr lang="en-US" sz="1600" b="1" dirty="0"/>
              <a:t>Liquid </a:t>
            </a:r>
            <a:r>
              <a:rPr lang="en-US" sz="1600" b="1" dirty="0">
                <a:sym typeface="Wingdings" panose="05000000000000000000" pitchFamily="2" charset="2"/>
              </a:rPr>
              <a:t> gas</a:t>
            </a:r>
            <a:endParaRPr lang="en-US" sz="1600"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Text Box 3"/>
          <p:cNvSpPr txBox="1">
            <a:spLocks noChangeArrowheads="1"/>
          </p:cNvSpPr>
          <p:nvPr/>
        </p:nvSpPr>
        <p:spPr bwMode="auto">
          <a:xfrm>
            <a:off x="0" y="50800"/>
            <a:ext cx="9144000" cy="617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dirty="0"/>
              <a:t>Calculate the standard heat of reaction for the following:</a:t>
            </a:r>
          </a:p>
          <a:p>
            <a:pPr eaLnBrk="1" hangingPunct="1">
              <a:spcBef>
                <a:spcPct val="50000"/>
              </a:spcBef>
              <a:buClrTx/>
              <a:buSzTx/>
              <a:buFontTx/>
              <a:buNone/>
            </a:pPr>
            <a:r>
              <a:rPr lang="en-US" altLang="en-US" sz="2400" dirty="0"/>
              <a:t>CH</a:t>
            </a:r>
            <a:r>
              <a:rPr lang="en-US" altLang="en-US" sz="2400" baseline="-25000" dirty="0"/>
              <a:t>4</a:t>
            </a:r>
            <a:r>
              <a:rPr lang="en-US" altLang="en-US" sz="2400" dirty="0"/>
              <a:t>(</a:t>
            </a:r>
            <a:r>
              <a:rPr lang="en-US" altLang="en-US" sz="2400" i="1" dirty="0"/>
              <a:t>g</a:t>
            </a:r>
            <a:r>
              <a:rPr lang="en-US" altLang="en-US" sz="2400" dirty="0"/>
              <a:t>) + 2Cl</a:t>
            </a:r>
            <a:r>
              <a:rPr lang="en-US" altLang="en-US" sz="2400" baseline="-25000" dirty="0"/>
              <a:t>2</a:t>
            </a:r>
            <a:r>
              <a:rPr lang="en-US" altLang="en-US" sz="2400" dirty="0"/>
              <a:t>(</a:t>
            </a:r>
            <a:r>
              <a:rPr lang="en-US" altLang="en-US" sz="2400" i="1" dirty="0"/>
              <a:t>g</a:t>
            </a:r>
            <a:r>
              <a:rPr lang="en-US" altLang="en-US" sz="2400" dirty="0"/>
              <a:t>) </a:t>
            </a:r>
            <a:r>
              <a:rPr lang="en-US" altLang="en-US" sz="2400" dirty="0">
                <a:cs typeface="Arial" panose="020B0604020202020204" pitchFamily="34" charset="0"/>
              </a:rPr>
              <a:t>→ </a:t>
            </a:r>
            <a:r>
              <a:rPr lang="en-US" altLang="en-US" sz="2400" dirty="0"/>
              <a:t>C(</a:t>
            </a:r>
            <a:r>
              <a:rPr lang="en-US" altLang="en-US" sz="2400" i="1" dirty="0"/>
              <a:t>s</a:t>
            </a:r>
            <a:r>
              <a:rPr lang="en-US" altLang="en-US" sz="2400" dirty="0"/>
              <a:t>, diamond) + 4HCl(</a:t>
            </a:r>
            <a:r>
              <a:rPr lang="en-US" altLang="en-US" sz="2400" i="1" dirty="0"/>
              <a:t>g</a:t>
            </a:r>
            <a:r>
              <a:rPr lang="en-US" altLang="en-US" sz="2400" dirty="0"/>
              <a:t>)</a:t>
            </a:r>
          </a:p>
          <a:p>
            <a:pPr marL="914400">
              <a:spcBef>
                <a:spcPts val="600"/>
              </a:spcBef>
              <a:buClrTx/>
              <a:buSzTx/>
              <a:buFontTx/>
              <a:buNone/>
            </a:pPr>
            <a:r>
              <a:rPr lang="el-GR" altLang="en-US" sz="2400" dirty="0">
                <a:solidFill>
                  <a:srgbClr val="004D4D"/>
                </a:solidFill>
                <a:cs typeface="Arial" panose="020B0604020202020204" pitchFamily="34" charset="0"/>
              </a:rPr>
              <a:t>Δ</a:t>
            </a:r>
            <a:r>
              <a:rPr lang="en-US" altLang="en-US" sz="2400" i="1" dirty="0">
                <a:solidFill>
                  <a:srgbClr val="004D4D"/>
                </a:solidFill>
                <a:cs typeface="Arial" panose="020B0604020202020204" pitchFamily="34" charset="0"/>
              </a:rPr>
              <a:t>H</a:t>
            </a:r>
            <a:r>
              <a:rPr lang="en-US" altLang="en-US" sz="2400" baseline="-25000" dirty="0">
                <a:solidFill>
                  <a:srgbClr val="004D4D"/>
                </a:solidFill>
                <a:cs typeface="Arial" panose="020B0604020202020204" pitchFamily="34" charset="0"/>
              </a:rPr>
              <a:t>f</a:t>
            </a:r>
            <a:r>
              <a:rPr lang="en-US" altLang="en-US" sz="2400" dirty="0">
                <a:solidFill>
                  <a:srgbClr val="004D4D"/>
                </a:solidFill>
                <a:cs typeface="Arial" panose="020B0604020202020204" pitchFamily="34" charset="0"/>
              </a:rPr>
              <a:t>°CH</a:t>
            </a:r>
            <a:r>
              <a:rPr lang="en-US" altLang="en-US" sz="2400" baseline="-25000" dirty="0">
                <a:solidFill>
                  <a:srgbClr val="004D4D"/>
                </a:solidFill>
                <a:cs typeface="Arial" panose="020B0604020202020204" pitchFamily="34" charset="0"/>
              </a:rPr>
              <a:t>4</a:t>
            </a:r>
            <a:r>
              <a:rPr lang="en-US" altLang="en-US" sz="2400" dirty="0">
                <a:solidFill>
                  <a:srgbClr val="004D4D"/>
                </a:solidFill>
                <a:cs typeface="Arial" panose="020B0604020202020204" pitchFamily="34" charset="0"/>
              </a:rPr>
              <a:t>(</a:t>
            </a:r>
            <a:r>
              <a:rPr lang="en-US" altLang="en-US" sz="2400" i="1" dirty="0">
                <a:solidFill>
                  <a:srgbClr val="004D4D"/>
                </a:solidFill>
                <a:cs typeface="Arial" panose="020B0604020202020204" pitchFamily="34" charset="0"/>
              </a:rPr>
              <a:t>g</a:t>
            </a:r>
            <a:r>
              <a:rPr lang="en-US" altLang="en-US" sz="2400" dirty="0">
                <a:solidFill>
                  <a:srgbClr val="004D4D"/>
                </a:solidFill>
                <a:cs typeface="Arial" panose="020B0604020202020204" pitchFamily="34" charset="0"/>
              </a:rPr>
              <a:t>)  =  –74.86 kJ/mol</a:t>
            </a:r>
          </a:p>
          <a:p>
            <a:pPr marL="914400">
              <a:spcBef>
                <a:spcPts val="600"/>
              </a:spcBef>
              <a:buClrTx/>
              <a:buSzTx/>
              <a:buFontTx/>
              <a:buNone/>
            </a:pPr>
            <a:r>
              <a:rPr lang="el-GR" altLang="en-US" sz="2400" dirty="0">
                <a:solidFill>
                  <a:srgbClr val="004D4D"/>
                </a:solidFill>
                <a:cs typeface="Arial" panose="020B0604020202020204" pitchFamily="34" charset="0"/>
              </a:rPr>
              <a:t>Δ</a:t>
            </a:r>
            <a:r>
              <a:rPr lang="en-US" altLang="en-US" sz="2400" i="1" dirty="0">
                <a:solidFill>
                  <a:srgbClr val="004D4D"/>
                </a:solidFill>
                <a:cs typeface="Arial" panose="020B0604020202020204" pitchFamily="34" charset="0"/>
              </a:rPr>
              <a:t>H</a:t>
            </a:r>
            <a:r>
              <a:rPr lang="en-US" altLang="en-US" sz="2400" baseline="-25000" dirty="0">
                <a:solidFill>
                  <a:srgbClr val="004D4D"/>
                </a:solidFill>
                <a:cs typeface="Arial" panose="020B0604020202020204" pitchFamily="34" charset="0"/>
              </a:rPr>
              <a:t>f</a:t>
            </a:r>
            <a:r>
              <a:rPr lang="en-US" altLang="en-US" sz="2400" dirty="0">
                <a:solidFill>
                  <a:srgbClr val="004D4D"/>
                </a:solidFill>
              </a:rPr>
              <a:t>°C(</a:t>
            </a:r>
            <a:r>
              <a:rPr lang="en-US" altLang="en-US" sz="2400" i="1" dirty="0">
                <a:solidFill>
                  <a:srgbClr val="004D4D"/>
                </a:solidFill>
              </a:rPr>
              <a:t>s</a:t>
            </a:r>
            <a:r>
              <a:rPr lang="en-US" altLang="en-US" sz="2400" dirty="0">
                <a:solidFill>
                  <a:srgbClr val="004D4D"/>
                </a:solidFill>
              </a:rPr>
              <a:t>, diamond) </a:t>
            </a:r>
            <a:r>
              <a:rPr lang="en-US" altLang="en-US" sz="2400" dirty="0">
                <a:solidFill>
                  <a:srgbClr val="004D4D"/>
                </a:solidFill>
                <a:cs typeface="Arial" panose="020B0604020202020204" pitchFamily="34" charset="0"/>
              </a:rPr>
              <a:t> =  1.9 kJ/mol</a:t>
            </a:r>
            <a:endParaRPr lang="el-GR" altLang="en-US" sz="2400" dirty="0">
              <a:solidFill>
                <a:srgbClr val="004D4D"/>
              </a:solidFill>
              <a:cs typeface="Arial" panose="020B0604020202020204" pitchFamily="34" charset="0"/>
            </a:endParaRPr>
          </a:p>
          <a:p>
            <a:pPr marL="914400">
              <a:spcBef>
                <a:spcPts val="600"/>
              </a:spcBef>
              <a:buClrTx/>
              <a:buSzTx/>
              <a:buFontTx/>
              <a:buNone/>
            </a:pPr>
            <a:r>
              <a:rPr lang="el-GR" altLang="en-US" sz="2400" dirty="0">
                <a:solidFill>
                  <a:srgbClr val="004D4D"/>
                </a:solidFill>
                <a:cs typeface="Arial" panose="020B0604020202020204" pitchFamily="34" charset="0"/>
              </a:rPr>
              <a:t>Δ</a:t>
            </a:r>
            <a:r>
              <a:rPr lang="en-US" altLang="en-US" sz="2400" i="1" dirty="0">
                <a:solidFill>
                  <a:srgbClr val="004D4D"/>
                </a:solidFill>
              </a:rPr>
              <a:t>H</a:t>
            </a:r>
            <a:r>
              <a:rPr lang="en-US" altLang="en-US" sz="2400" baseline="-25000" dirty="0">
                <a:solidFill>
                  <a:srgbClr val="004D4D"/>
                </a:solidFill>
              </a:rPr>
              <a:t>f</a:t>
            </a:r>
            <a:r>
              <a:rPr lang="en-US" altLang="en-US" sz="2400" dirty="0">
                <a:solidFill>
                  <a:srgbClr val="004D4D"/>
                </a:solidFill>
              </a:rPr>
              <a:t>°</a:t>
            </a:r>
            <a:r>
              <a:rPr lang="en-US" altLang="en-US" sz="2400" dirty="0">
                <a:solidFill>
                  <a:srgbClr val="004D4D"/>
                </a:solidFill>
                <a:cs typeface="Arial" panose="020B0604020202020204" pitchFamily="34" charset="0"/>
              </a:rPr>
              <a:t>HCl(</a:t>
            </a:r>
            <a:r>
              <a:rPr lang="en-US" altLang="en-US" sz="2400" i="1" dirty="0">
                <a:solidFill>
                  <a:srgbClr val="004D4D"/>
                </a:solidFill>
                <a:cs typeface="Arial" panose="020B0604020202020204" pitchFamily="34" charset="0"/>
              </a:rPr>
              <a:t>g</a:t>
            </a:r>
            <a:r>
              <a:rPr lang="en-US" altLang="en-US" sz="2400" dirty="0">
                <a:solidFill>
                  <a:srgbClr val="004D4D"/>
                </a:solidFill>
                <a:cs typeface="Arial" panose="020B0604020202020204" pitchFamily="34" charset="0"/>
              </a:rPr>
              <a:t>)  </a:t>
            </a:r>
            <a:r>
              <a:rPr lang="en-US" altLang="en-US" sz="2400" dirty="0">
                <a:solidFill>
                  <a:srgbClr val="004D4D"/>
                </a:solidFill>
              </a:rPr>
              <a:t>=  </a:t>
            </a:r>
            <a:r>
              <a:rPr lang="en-US" altLang="en-US" sz="2400" dirty="0">
                <a:solidFill>
                  <a:srgbClr val="004D4D"/>
                </a:solidFill>
                <a:cs typeface="Arial" panose="020B0604020202020204" pitchFamily="34" charset="0"/>
              </a:rPr>
              <a:t>–92.3</a:t>
            </a:r>
            <a:r>
              <a:rPr lang="en-US" altLang="en-US" sz="2400" dirty="0">
                <a:solidFill>
                  <a:srgbClr val="004D4D"/>
                </a:solidFill>
              </a:rPr>
              <a:t> kJ/mol</a:t>
            </a:r>
          </a:p>
          <a:p>
            <a:pPr eaLnBrk="1" hangingPunct="1">
              <a:spcBef>
                <a:spcPts val="1200"/>
              </a:spcBef>
              <a:buClrTx/>
              <a:buSzTx/>
              <a:buFontTx/>
              <a:buNone/>
            </a:pPr>
            <a:r>
              <a:rPr lang="el-GR" altLang="en-US" sz="24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Δ</a:t>
            </a:r>
            <a:r>
              <a:rPr lang="en-US" altLang="en-US" sz="2400" i="1"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H</a:t>
            </a:r>
            <a:r>
              <a:rPr lang="en-US" altLang="en-US" sz="2400" baseline="-250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f</a:t>
            </a:r>
            <a:r>
              <a:rPr lang="en-US" altLang="en-US" sz="24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(prod) </a:t>
            </a:r>
            <a:r>
              <a:rPr lang="en-US" altLang="en-US" sz="2400" dirty="0">
                <a:solidFill>
                  <a:srgbClr val="D13426"/>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en-US"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[1 mol C(</a:t>
            </a:r>
            <a:r>
              <a:rPr lang="en-US" altLang="en-US" sz="2400" i="1"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s</a:t>
            </a:r>
            <a:r>
              <a:rPr lang="en-US"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en-US"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 </a:t>
            </a:r>
            <a:r>
              <a:rPr lang="el-GR"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Δ</a:t>
            </a:r>
            <a:r>
              <a:rPr lang="en-US" altLang="en-US" sz="2400" i="1"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H</a:t>
            </a:r>
            <a:r>
              <a:rPr lang="en-US" altLang="en-US" sz="2400" baseline="-250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f</a:t>
            </a:r>
            <a:r>
              <a:rPr lang="en-US" altLang="en-US" sz="2400" dirty="0">
                <a:solidFill>
                  <a:srgbClr val="7030A0"/>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anose="020B0604020202020204" pitchFamily="34" charset="0"/>
              </a:rPr>
              <a:t>⁰</a:t>
            </a:r>
            <a:r>
              <a:rPr lang="en-US"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C(</a:t>
            </a:r>
            <a:r>
              <a:rPr lang="en-US" altLang="en-US" sz="2400" i="1"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s</a:t>
            </a:r>
            <a:r>
              <a:rPr lang="en-US"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 + [4 mol HCl </a:t>
            </a:r>
            <a:r>
              <a:rPr lang="el-GR"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r>
              <a:rPr lang="en-US"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 </a:t>
            </a:r>
            <a:r>
              <a:rPr lang="el-GR"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Δ</a:t>
            </a:r>
            <a:r>
              <a:rPr lang="en-US" altLang="en-US" sz="2400" i="1"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H</a:t>
            </a:r>
            <a:r>
              <a:rPr lang="en-US" altLang="en-US" sz="2400" baseline="-250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f</a:t>
            </a:r>
            <a:r>
              <a:rPr lang="en-US" altLang="en-US" sz="2400" dirty="0">
                <a:solidFill>
                  <a:srgbClr val="7030A0"/>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anose="020B0604020202020204" pitchFamily="34" charset="0"/>
              </a:rPr>
              <a:t> ⁰ </a:t>
            </a:r>
            <a:r>
              <a:rPr lang="en-US"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HCl(</a:t>
            </a:r>
            <a:r>
              <a:rPr lang="en-US" altLang="en-US" sz="2400" i="1"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g</a:t>
            </a:r>
            <a:r>
              <a:rPr lang="en-US"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p>
          <a:p>
            <a:pPr eaLnBrk="1" hangingPunct="1">
              <a:spcBef>
                <a:spcPts val="600"/>
              </a:spcBef>
              <a:buClrTx/>
              <a:buSzTx/>
              <a:buFontTx/>
              <a:buNone/>
            </a:pPr>
            <a:r>
              <a:rPr lang="en-US" altLang="en-US" sz="2400" dirty="0">
                <a:solidFill>
                  <a:srgbClr val="D13426"/>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	= 1.9 kJ + (4  –92.3 kJ) = </a:t>
            </a:r>
            <a:r>
              <a:rPr lang="en-US"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–367.3 kJ</a:t>
            </a:r>
          </a:p>
          <a:p>
            <a:pPr eaLnBrk="1" hangingPunct="1">
              <a:spcBef>
                <a:spcPct val="50000"/>
              </a:spcBef>
              <a:buClrTx/>
              <a:buSzTx/>
              <a:buFontTx/>
              <a:buNone/>
            </a:pPr>
            <a:r>
              <a:rPr lang="el-GR" altLang="en-US" sz="24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Δ</a:t>
            </a:r>
            <a:r>
              <a:rPr lang="en-US" altLang="en-US" sz="2400" i="1"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H</a:t>
            </a:r>
            <a:r>
              <a:rPr lang="en-US" altLang="en-US" sz="2400" baseline="-250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f</a:t>
            </a:r>
            <a:r>
              <a:rPr lang="en-US" altLang="en-US" sz="24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(react) </a:t>
            </a:r>
            <a:r>
              <a:rPr lang="en-US" altLang="en-US" sz="2200" dirty="0">
                <a:solidFill>
                  <a:srgbClr val="D13426"/>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[1 mol CH</a:t>
            </a:r>
            <a:r>
              <a:rPr lang="en-US" altLang="en-US" sz="2200" baseline="-250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4</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t>
            </a:r>
            <a:r>
              <a:rPr lang="en-US" altLang="en-US" sz="2200" i="1"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g</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 </a:t>
            </a:r>
            <a:r>
              <a:rPr lang="el-GR"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Δ</a:t>
            </a:r>
            <a:r>
              <a:rPr lang="en-US" altLang="en-US" sz="2200" i="1"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H</a:t>
            </a:r>
            <a:r>
              <a:rPr lang="en-US" altLang="en-US" sz="2200" baseline="-250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f</a:t>
            </a:r>
            <a:r>
              <a:rPr lang="en-US" altLang="en-US" sz="2200" dirty="0">
                <a:solidFill>
                  <a:srgbClr val="00FF00"/>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anose="020B0604020202020204" pitchFamily="34" charset="0"/>
              </a:rPr>
              <a:t>⁰ </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CH</a:t>
            </a:r>
            <a:r>
              <a:rPr lang="en-US" altLang="en-US" sz="2200" baseline="-250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4</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r>
              <a:rPr lang="en-US" altLang="en-US" sz="2200" i="1"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g</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 + [2 mol Cl</a:t>
            </a:r>
            <a:r>
              <a:rPr lang="en-US" altLang="en-US" sz="2200" baseline="-250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2</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 </a:t>
            </a:r>
            <a:r>
              <a:rPr lang="el-GR"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 </a:t>
            </a:r>
            <a:r>
              <a:rPr lang="el-GR"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Δ</a:t>
            </a:r>
            <a:r>
              <a:rPr lang="en-US" altLang="en-US" sz="2200" i="1"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H</a:t>
            </a:r>
            <a:r>
              <a:rPr lang="en-US" altLang="en-US" sz="2200" baseline="-250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f</a:t>
            </a:r>
            <a:r>
              <a:rPr lang="en-US" altLang="en-US" sz="2200" dirty="0">
                <a:solidFill>
                  <a:srgbClr val="00FF00"/>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anose="020B0604020202020204" pitchFamily="34" charset="0"/>
              </a:rPr>
              <a:t>⁰ </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Cl</a:t>
            </a:r>
            <a:r>
              <a:rPr lang="en-US" altLang="en-US" sz="2200" baseline="-250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2</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r>
              <a:rPr lang="en-US" altLang="en-US" sz="2200" i="1"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g</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p>
          <a:p>
            <a:pPr eaLnBrk="1" hangingPunct="1">
              <a:spcBef>
                <a:spcPct val="25000"/>
              </a:spcBef>
              <a:buClrTx/>
              <a:buSzTx/>
              <a:buFontTx/>
              <a:buNone/>
            </a:pPr>
            <a:r>
              <a:rPr lang="en-US" altLang="en-US" sz="2400" dirty="0">
                <a:solidFill>
                  <a:srgbClr val="D13426"/>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	= –74.86 kJ + 0.0 kJ = </a:t>
            </a:r>
            <a:r>
              <a:rPr lang="en-US" altLang="en-US" sz="24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–74.86 kJ</a:t>
            </a:r>
          </a:p>
          <a:p>
            <a:pPr eaLnBrk="1" hangingPunct="1">
              <a:spcBef>
                <a:spcPct val="25000"/>
              </a:spcBef>
              <a:buClrTx/>
              <a:buSzTx/>
              <a:buFontTx/>
              <a:buNone/>
            </a:pPr>
            <a:endParaRPr lang="en-US" altLang="en-US" sz="8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endParaRPr>
          </a:p>
          <a:p>
            <a:pPr eaLnBrk="1" hangingPunct="1">
              <a:spcBef>
                <a:spcPct val="30000"/>
              </a:spcBef>
              <a:buClrTx/>
              <a:buSzTx/>
              <a:buFontTx/>
              <a:buNone/>
            </a:pPr>
            <a:r>
              <a:rPr lang="el-GR"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Δ</a:t>
            </a:r>
            <a:r>
              <a:rPr lang="en-US" altLang="en-US" sz="2800" i="1" dirty="0">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H</a:t>
            </a: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 = </a:t>
            </a:r>
            <a:r>
              <a:rPr lang="en-US" altLang="en-US" sz="28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a:t>
            </a:r>
            <a:r>
              <a:rPr lang="el-GR" altLang="en-US" sz="28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Δ</a:t>
            </a:r>
            <a:r>
              <a:rPr lang="en-US" altLang="en-US" sz="2800" i="1"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H</a:t>
            </a:r>
            <a:r>
              <a:rPr lang="en-US" altLang="en-US" sz="2800" baseline="-250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f</a:t>
            </a:r>
            <a:r>
              <a:rPr lang="en-US" altLang="en-US" sz="2800" dirty="0">
                <a:solidFill>
                  <a:srgbClr val="7030A0"/>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rPr>
              <a:t> ⁰</a:t>
            </a:r>
            <a:r>
              <a:rPr lang="en-US" altLang="en-US" sz="28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(products)</a:t>
            </a: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 – </a:t>
            </a:r>
            <a:r>
              <a:rPr lang="en-US" altLang="en-US" sz="28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a:t>
            </a:r>
            <a:r>
              <a:rPr lang="el-GR" altLang="en-US" sz="28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Δ</a:t>
            </a:r>
            <a:r>
              <a:rPr lang="en-US" altLang="en-US" sz="2800" i="1"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H</a:t>
            </a:r>
            <a:r>
              <a:rPr lang="en-US" altLang="en-US" sz="2800" baseline="-250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f</a:t>
            </a:r>
            <a:r>
              <a:rPr lang="en-US" altLang="en-US" sz="2800" dirty="0">
                <a:solidFill>
                  <a:srgbClr val="00FF00"/>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rPr>
              <a:t> ⁰</a:t>
            </a:r>
            <a:r>
              <a:rPr lang="en-US" altLang="en-US" sz="28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(reactants)  </a:t>
            </a:r>
          </a:p>
          <a:p>
            <a:pPr eaLnBrk="1" hangingPunct="1">
              <a:spcBef>
                <a:spcPct val="30000"/>
              </a:spcBef>
              <a:buClrTx/>
              <a:buSzTx/>
              <a:buFontTx/>
              <a:buNone/>
            </a:pPr>
            <a:r>
              <a:rPr lang="el-GR" altLang="en-US" sz="2400" dirty="0">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Δ</a:t>
            </a:r>
            <a:r>
              <a:rPr lang="en-US" altLang="en-US" sz="2400" i="1" dirty="0">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H</a:t>
            </a:r>
            <a:r>
              <a:rPr lang="en-US" altLang="en-US" sz="2400" dirty="0">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 =</a:t>
            </a:r>
            <a:r>
              <a:rPr lang="en-US" altLang="en-US" sz="24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  </a:t>
            </a:r>
            <a:r>
              <a:rPr lang="en-US"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–367.3 kJ </a:t>
            </a:r>
            <a:r>
              <a:rPr lang="en-US" altLang="en-US" sz="24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 </a:t>
            </a:r>
            <a:r>
              <a:rPr lang="en-US" altLang="en-US" sz="24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(–74.86 kJ)</a:t>
            </a:r>
          </a:p>
          <a:p>
            <a:pPr eaLnBrk="1" hangingPunct="1">
              <a:spcBef>
                <a:spcPct val="30000"/>
              </a:spcBef>
              <a:buClrTx/>
              <a:buSzTx/>
              <a:buFontTx/>
              <a:buNone/>
            </a:pPr>
            <a:r>
              <a:rPr lang="el-GR" altLang="en-US" dirty="0">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Δ</a:t>
            </a:r>
            <a:r>
              <a:rPr lang="en-US" altLang="en-US" i="1" dirty="0">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H</a:t>
            </a:r>
            <a:r>
              <a:rPr lang="en-US" altLang="en-US" dirty="0">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 = </a:t>
            </a:r>
            <a:r>
              <a:rPr lang="en-US" altLang="en-US"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–292.4 kJ </a:t>
            </a:r>
          </a:p>
        </p:txBody>
      </p:sp>
      <p:sp>
        <p:nvSpPr>
          <p:cNvPr id="4"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p:txBody>
          <a:bodyPr/>
          <a:lstStyle/>
          <a:p>
            <a:pPr>
              <a:defRPr/>
            </a:pPr>
            <a:fld id="{94AC420D-152E-48CE-AD7C-64C00D8686BF}" type="slidenum">
              <a:rPr lang="en-US" altLang="en-US"/>
              <a:pPr>
                <a:defRPr/>
              </a:pPr>
              <a:t>60</a:t>
            </a:fld>
            <a:endParaRPr lang="en-US" altLang="en-US" dirty="0"/>
          </a:p>
        </p:txBody>
      </p:sp>
      <p:sp>
        <p:nvSpPr>
          <p:cNvPr id="2" name="Rectangle 1">
            <a:extLst>
              <a:ext uri="{FF2B5EF4-FFF2-40B4-BE49-F238E27FC236}">
                <a16:creationId xmlns:a16="http://schemas.microsoft.com/office/drawing/2014/main" id="{77D71824-F547-4F06-BA71-CD4961102A13}"/>
              </a:ext>
            </a:extLst>
          </p:cNvPr>
          <p:cNvSpPr/>
          <p:nvPr/>
        </p:nvSpPr>
        <p:spPr>
          <a:xfrm>
            <a:off x="5791200" y="1397000"/>
            <a:ext cx="3276600" cy="646331"/>
          </a:xfrm>
          <a:prstGeom prst="rect">
            <a:avLst/>
          </a:prstGeom>
        </p:spPr>
        <p:txBody>
          <a:bodyPr wrap="square">
            <a:spAutoFit/>
          </a:bodyPr>
          <a:lstStyle/>
          <a:p>
            <a:pPr algn="ctr">
              <a:spcBef>
                <a:spcPts val="600"/>
              </a:spcBef>
              <a:defRPr/>
            </a:pPr>
            <a:r>
              <a:rPr lang="en-US" altLang="en-US" dirty="0">
                <a:solidFill>
                  <a:srgbClr val="FF66CC"/>
                </a:solidFill>
                <a:effectLst>
                  <a:outerShdw blurRad="38100" dist="38100" dir="2700000" algn="tl">
                    <a:srgbClr val="000000">
                      <a:alpha val="43137"/>
                    </a:srgbClr>
                  </a:outerShdw>
                </a:effectLst>
              </a:rPr>
              <a:t>(Reference Table 1, chart G </a:t>
            </a:r>
            <a:r>
              <a:rPr lang="en-US" altLang="en-US" dirty="0">
                <a:solidFill>
                  <a:srgbClr val="FF66CC"/>
                </a:solidFill>
                <a:effectLst>
                  <a:outerShdw blurRad="38100" dist="38100" dir="2700000" algn="tl">
                    <a:srgbClr val="000000">
                      <a:alpha val="43137"/>
                    </a:srgbClr>
                  </a:outerShdw>
                </a:effectLst>
                <a:sym typeface="Wingdings" panose="05000000000000000000" pitchFamily="2" charset="2"/>
              </a:rPr>
              <a:t> </a:t>
            </a:r>
            <a:r>
              <a:rPr lang="en-US" altLang="en-US" dirty="0">
                <a:solidFill>
                  <a:srgbClr val="FF66CC"/>
                </a:solidFill>
                <a:effectLst>
                  <a:outerShdw blurRad="38100" dist="38100" dir="2700000" algn="tl">
                    <a:srgbClr val="000000">
                      <a:alpha val="43137"/>
                    </a:srgbClr>
                  </a:outerShdw>
                </a:effectLst>
              </a:rPr>
              <a:t>kcal x 4.184 KJ/kcal).</a:t>
            </a:r>
            <a:r>
              <a:rPr lang="en-US" altLang="en-US" dirty="0">
                <a:solidFill>
                  <a:schemeClr val="accent1">
                    <a:lumMod val="50000"/>
                  </a:schemeClr>
                </a:solidFill>
                <a:effectLst>
                  <a:outerShdw blurRad="38100" dist="38100" dir="2700000" algn="tl">
                    <a:srgbClr val="000000">
                      <a:alpha val="43137"/>
                    </a:srgbClr>
                  </a:outerShdw>
                </a:effectLst>
              </a:rPr>
              <a:t> </a:t>
            </a:r>
            <a:r>
              <a:rPr lang="en-US" altLang="en-US"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 </a:t>
            </a:r>
            <a:endParaRPr lang="en-US" altLang="en-US" dirty="0">
              <a:solidFill>
                <a:schemeClr val="accent1">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810">
                                            <p:txEl>
                                              <p:pRg st="1" end="1"/>
                                            </p:txEl>
                                          </p:spTgt>
                                        </p:tgtEl>
                                        <p:attrNameLst>
                                          <p:attrName>style.visibility</p:attrName>
                                        </p:attrNameLst>
                                      </p:cBhvr>
                                      <p:to>
                                        <p:strVal val="visible"/>
                                      </p:to>
                                    </p:set>
                                    <p:animEffect transition="in" filter="fade">
                                      <p:cBhvr>
                                        <p:cTn id="7" dur="500"/>
                                        <p:tgtEl>
                                          <p:spTgt spid="1198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810">
                                            <p:txEl>
                                              <p:pRg st="2" end="2"/>
                                            </p:txEl>
                                          </p:spTgt>
                                        </p:tgtEl>
                                        <p:attrNameLst>
                                          <p:attrName>style.visibility</p:attrName>
                                        </p:attrNameLst>
                                      </p:cBhvr>
                                      <p:to>
                                        <p:strVal val="visible"/>
                                      </p:to>
                                    </p:set>
                                    <p:animEffect transition="in" filter="fade">
                                      <p:cBhvr>
                                        <p:cTn id="12" dur="500"/>
                                        <p:tgtEl>
                                          <p:spTgt spid="1198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810">
                                            <p:txEl>
                                              <p:pRg st="3" end="3"/>
                                            </p:txEl>
                                          </p:spTgt>
                                        </p:tgtEl>
                                        <p:attrNameLst>
                                          <p:attrName>style.visibility</p:attrName>
                                        </p:attrNameLst>
                                      </p:cBhvr>
                                      <p:to>
                                        <p:strVal val="visible"/>
                                      </p:to>
                                    </p:set>
                                    <p:animEffect transition="in" filter="fade">
                                      <p:cBhvr>
                                        <p:cTn id="17" dur="500"/>
                                        <p:tgtEl>
                                          <p:spTgt spid="1198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810">
                                            <p:txEl>
                                              <p:pRg st="4" end="4"/>
                                            </p:txEl>
                                          </p:spTgt>
                                        </p:tgtEl>
                                        <p:attrNameLst>
                                          <p:attrName>style.visibility</p:attrName>
                                        </p:attrNameLst>
                                      </p:cBhvr>
                                      <p:to>
                                        <p:strVal val="visible"/>
                                      </p:to>
                                    </p:set>
                                    <p:animEffect transition="in" filter="fade">
                                      <p:cBhvr>
                                        <p:cTn id="22" dur="500"/>
                                        <p:tgtEl>
                                          <p:spTgt spid="1198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9810">
                                            <p:txEl>
                                              <p:pRg st="10" end="10"/>
                                            </p:txEl>
                                          </p:spTgt>
                                        </p:tgtEl>
                                        <p:attrNameLst>
                                          <p:attrName>style.visibility</p:attrName>
                                        </p:attrNameLst>
                                      </p:cBhvr>
                                      <p:to>
                                        <p:strVal val="visible"/>
                                      </p:to>
                                    </p:set>
                                    <p:animEffect transition="in" filter="fade">
                                      <p:cBhvr>
                                        <p:cTn id="27" dur="500"/>
                                        <p:tgtEl>
                                          <p:spTgt spid="119810">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9810">
                                            <p:txEl>
                                              <p:pRg st="5" end="5"/>
                                            </p:txEl>
                                          </p:spTgt>
                                        </p:tgtEl>
                                        <p:attrNameLst>
                                          <p:attrName>style.visibility</p:attrName>
                                        </p:attrNameLst>
                                      </p:cBhvr>
                                      <p:to>
                                        <p:strVal val="visible"/>
                                      </p:to>
                                    </p:set>
                                    <p:animEffect transition="in" filter="fade">
                                      <p:cBhvr>
                                        <p:cTn id="32" dur="500"/>
                                        <p:tgtEl>
                                          <p:spTgt spid="1198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9810">
                                            <p:txEl>
                                              <p:pRg st="6" end="6"/>
                                            </p:txEl>
                                          </p:spTgt>
                                        </p:tgtEl>
                                        <p:attrNameLst>
                                          <p:attrName>style.visibility</p:attrName>
                                        </p:attrNameLst>
                                      </p:cBhvr>
                                      <p:to>
                                        <p:strVal val="visible"/>
                                      </p:to>
                                    </p:set>
                                    <p:animEffect transition="in" filter="fade">
                                      <p:cBhvr>
                                        <p:cTn id="37" dur="500"/>
                                        <p:tgtEl>
                                          <p:spTgt spid="1198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9810">
                                            <p:txEl>
                                              <p:pRg st="7" end="7"/>
                                            </p:txEl>
                                          </p:spTgt>
                                        </p:tgtEl>
                                        <p:attrNameLst>
                                          <p:attrName>style.visibility</p:attrName>
                                        </p:attrNameLst>
                                      </p:cBhvr>
                                      <p:to>
                                        <p:strVal val="visible"/>
                                      </p:to>
                                    </p:set>
                                    <p:animEffect transition="in" filter="fade">
                                      <p:cBhvr>
                                        <p:cTn id="42" dur="500"/>
                                        <p:tgtEl>
                                          <p:spTgt spid="1198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9810">
                                            <p:txEl>
                                              <p:pRg st="8" end="8"/>
                                            </p:txEl>
                                          </p:spTgt>
                                        </p:tgtEl>
                                        <p:attrNameLst>
                                          <p:attrName>style.visibility</p:attrName>
                                        </p:attrNameLst>
                                      </p:cBhvr>
                                      <p:to>
                                        <p:strVal val="visible"/>
                                      </p:to>
                                    </p:set>
                                    <p:animEffect transition="in" filter="fade">
                                      <p:cBhvr>
                                        <p:cTn id="47" dur="500"/>
                                        <p:tgtEl>
                                          <p:spTgt spid="1198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9810">
                                            <p:txEl>
                                              <p:pRg st="11" end="11"/>
                                            </p:txEl>
                                          </p:spTgt>
                                        </p:tgtEl>
                                        <p:attrNameLst>
                                          <p:attrName>style.visibility</p:attrName>
                                        </p:attrNameLst>
                                      </p:cBhvr>
                                      <p:to>
                                        <p:strVal val="visible"/>
                                      </p:to>
                                    </p:set>
                                    <p:animEffect transition="in" filter="fade">
                                      <p:cBhvr>
                                        <p:cTn id="52" dur="500"/>
                                        <p:tgtEl>
                                          <p:spTgt spid="119810">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9810">
                                            <p:txEl>
                                              <p:pRg st="12" end="12"/>
                                            </p:txEl>
                                          </p:spTgt>
                                        </p:tgtEl>
                                        <p:attrNameLst>
                                          <p:attrName>style.visibility</p:attrName>
                                        </p:attrNameLst>
                                      </p:cBhvr>
                                      <p:to>
                                        <p:strVal val="visible"/>
                                      </p:to>
                                    </p:set>
                                    <p:animEffect transition="in" filter="fade">
                                      <p:cBhvr>
                                        <p:cTn id="57" dur="500"/>
                                        <p:tgtEl>
                                          <p:spTgt spid="1198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3175" y="671513"/>
            <a:ext cx="91408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ct val="50000"/>
              </a:spcBef>
              <a:defRPr/>
            </a:pPr>
            <a:r>
              <a:rPr lang="en-US" altLang="en-US" sz="2700" dirty="0"/>
              <a:t>The specific heat of ethanol is 2.4 J/(g</a:t>
            </a:r>
            <a:r>
              <a:rPr lang="en-US" altLang="en-US" sz="2700" dirty="0">
                <a:latin typeface="Calibri"/>
              </a:rPr>
              <a:t>⁰</a:t>
            </a:r>
            <a:r>
              <a:rPr lang="en-US" altLang="en-US" sz="2700" dirty="0"/>
              <a:t>C). A sample of ethanol absorbs 676 J of heat, and the temperature rises from 22</a:t>
            </a:r>
            <a:r>
              <a:rPr lang="en-US" altLang="en-US" sz="2700" dirty="0">
                <a:latin typeface="Calibri"/>
              </a:rPr>
              <a:t> ⁰</a:t>
            </a:r>
            <a:r>
              <a:rPr lang="en-US" altLang="en-US" sz="2700" dirty="0"/>
              <a:t>C to 64</a:t>
            </a:r>
            <a:r>
              <a:rPr lang="en-US" altLang="en-US" sz="2700" dirty="0">
                <a:latin typeface="Calibri"/>
              </a:rPr>
              <a:t> ⁰</a:t>
            </a:r>
            <a:r>
              <a:rPr lang="en-US" altLang="en-US" sz="2700" dirty="0"/>
              <a:t>C. What is the mass of ethanol in the sample?</a:t>
            </a:r>
            <a:r>
              <a:rPr lang="en-US" altLang="en-US" sz="2700" dirty="0">
                <a:solidFill>
                  <a:schemeClr val="accent1">
                    <a:lumMod val="50000"/>
                  </a:schemeClr>
                </a:solidFill>
              </a:rPr>
              <a:t> </a:t>
            </a:r>
          </a:p>
          <a:p>
            <a:pPr eaLnBrk="1" hangingPunct="1">
              <a:spcBef>
                <a:spcPct val="50000"/>
              </a:spcBef>
              <a:defRPr/>
            </a:pPr>
            <a:endParaRPr lang="en-US" altLang="en-US" sz="2300" dirty="0">
              <a:latin typeface="+mj-lt"/>
            </a:endParaRPr>
          </a:p>
        </p:txBody>
      </p:sp>
      <p:sp>
        <p:nvSpPr>
          <p:cNvPr id="10" name="TextBox 9"/>
          <p:cNvSpPr txBox="1"/>
          <p:nvPr/>
        </p:nvSpPr>
        <p:spPr>
          <a:xfrm>
            <a:off x="4648200" y="34925"/>
            <a:ext cx="4191000" cy="446088"/>
          </a:xfrm>
          <a:prstGeom prst="rect">
            <a:avLst/>
          </a:prstGeom>
          <a:noFill/>
        </p:spPr>
        <p:txBody>
          <a:bodyPr lIns="90746" tIns="45373" rIns="90746" bIns="45373">
            <a:spAutoFit/>
          </a:bodyPr>
          <a:lstStyle/>
          <a:p>
            <a:pPr algn="ctr" eaLnBrk="1" hangingPunct="1">
              <a:defRPr/>
            </a:pPr>
            <a:r>
              <a:rPr lang="en-US" sz="2300" dirty="0">
                <a:solidFill>
                  <a:srgbClr val="C00000"/>
                </a:solidFill>
                <a:effectLst>
                  <a:outerShdw blurRad="38100" dist="38100" dir="2700000" algn="tl">
                    <a:srgbClr val="000000">
                      <a:alpha val="43137"/>
                    </a:srgbClr>
                  </a:outerShdw>
                </a:effectLst>
              </a:rPr>
              <a:t>Heat Calculation</a:t>
            </a:r>
          </a:p>
        </p:txBody>
      </p:sp>
      <p:sp>
        <p:nvSpPr>
          <p:cNvPr id="4"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p:txBody>
          <a:bodyPr/>
          <a:lstStyle/>
          <a:p>
            <a:pPr>
              <a:defRPr/>
            </a:pPr>
            <a:fld id="{33494A96-A212-4041-B2C4-1CA9AC8C0094}" type="slidenum">
              <a:rPr lang="en-US" altLang="en-US"/>
              <a:pPr>
                <a:defRPr/>
              </a:pPr>
              <a:t>61</a:t>
            </a:fld>
            <a:endParaRPr lang="en-US"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3175" y="671513"/>
            <a:ext cx="9140825" cy="524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ct val="50000"/>
              </a:spcBef>
              <a:defRPr/>
            </a:pPr>
            <a:r>
              <a:rPr lang="en-US" altLang="en-US" sz="2700" dirty="0">
                <a:effectLst>
                  <a:outerShdw blurRad="38100" dist="38100" dir="2700000" algn="tl">
                    <a:srgbClr val="000000">
                      <a:alpha val="43137"/>
                    </a:srgbClr>
                  </a:outerShdw>
                </a:effectLst>
              </a:rPr>
              <a:t>The specific heat of ethanol is </a:t>
            </a:r>
            <a:r>
              <a:rPr lang="en-US" altLang="en-US" sz="2700" dirty="0">
                <a:solidFill>
                  <a:srgbClr val="00B050"/>
                </a:solidFill>
                <a:effectLst>
                  <a:outerShdw blurRad="38100" dist="38100" dir="2700000" algn="tl">
                    <a:srgbClr val="000000">
                      <a:alpha val="43137"/>
                    </a:srgbClr>
                  </a:outerShdw>
                </a:effectLst>
              </a:rPr>
              <a:t>2.4 J/(g</a:t>
            </a:r>
            <a:r>
              <a:rPr lang="en-US" altLang="en-US" sz="2700" dirty="0">
                <a:solidFill>
                  <a:srgbClr val="00B050"/>
                </a:solidFill>
                <a:effectLst>
                  <a:outerShdw blurRad="38100" dist="38100" dir="2700000" algn="tl">
                    <a:srgbClr val="000000">
                      <a:alpha val="43137"/>
                    </a:srgbClr>
                  </a:outerShdw>
                </a:effectLst>
                <a:latin typeface="Calibri"/>
              </a:rPr>
              <a:t>⁰</a:t>
            </a:r>
            <a:r>
              <a:rPr lang="en-US" altLang="en-US" sz="2700" dirty="0">
                <a:solidFill>
                  <a:srgbClr val="00B050"/>
                </a:solidFill>
                <a:effectLst>
                  <a:outerShdw blurRad="38100" dist="38100" dir="2700000" algn="tl">
                    <a:srgbClr val="000000">
                      <a:alpha val="43137"/>
                    </a:srgbClr>
                  </a:outerShdw>
                </a:effectLst>
              </a:rPr>
              <a:t>C)</a:t>
            </a:r>
            <a:r>
              <a:rPr lang="en-US" altLang="en-US" sz="2700" dirty="0">
                <a:effectLst>
                  <a:outerShdw blurRad="38100" dist="38100" dir="2700000" algn="tl">
                    <a:srgbClr val="000000">
                      <a:alpha val="43137"/>
                    </a:srgbClr>
                  </a:outerShdw>
                </a:effectLst>
              </a:rPr>
              <a:t>. A sample of ethanol absorbs </a:t>
            </a:r>
            <a:r>
              <a:rPr lang="en-US" altLang="en-US" sz="2700" dirty="0">
                <a:solidFill>
                  <a:srgbClr val="FF0000"/>
                </a:solidFill>
                <a:effectLst>
                  <a:outerShdw blurRad="38100" dist="38100" dir="2700000" algn="tl">
                    <a:srgbClr val="000000">
                      <a:alpha val="43137"/>
                    </a:srgbClr>
                  </a:outerShdw>
                </a:effectLst>
              </a:rPr>
              <a:t>676 J</a:t>
            </a:r>
            <a:r>
              <a:rPr lang="en-US" altLang="en-US" sz="2700" dirty="0">
                <a:effectLst>
                  <a:outerShdw blurRad="38100" dist="38100" dir="2700000" algn="tl">
                    <a:srgbClr val="000000">
                      <a:alpha val="43137"/>
                    </a:srgbClr>
                  </a:outerShdw>
                </a:effectLst>
              </a:rPr>
              <a:t> of heat, and the temperature rises from </a:t>
            </a:r>
            <a:r>
              <a:rPr lang="en-US" altLang="en-US" sz="2700" dirty="0">
                <a:solidFill>
                  <a:srgbClr val="002060"/>
                </a:solidFill>
                <a:effectLst>
                  <a:outerShdw blurRad="38100" dist="38100" dir="2700000" algn="tl">
                    <a:srgbClr val="000000">
                      <a:alpha val="43137"/>
                    </a:srgbClr>
                  </a:outerShdw>
                </a:effectLst>
              </a:rPr>
              <a:t>22</a:t>
            </a:r>
            <a:r>
              <a:rPr lang="en-US" altLang="en-US" sz="2700" dirty="0">
                <a:solidFill>
                  <a:srgbClr val="002060"/>
                </a:solidFill>
                <a:effectLst>
                  <a:outerShdw blurRad="38100" dist="38100" dir="2700000" algn="tl">
                    <a:srgbClr val="000000">
                      <a:alpha val="43137"/>
                    </a:srgbClr>
                  </a:outerShdw>
                </a:effectLst>
                <a:latin typeface="Calibri"/>
              </a:rPr>
              <a:t> ⁰</a:t>
            </a:r>
            <a:r>
              <a:rPr lang="en-US" altLang="en-US" sz="2700" dirty="0">
                <a:solidFill>
                  <a:srgbClr val="002060"/>
                </a:solidFill>
                <a:effectLst>
                  <a:outerShdw blurRad="38100" dist="38100" dir="2700000" algn="tl">
                    <a:srgbClr val="000000">
                      <a:alpha val="43137"/>
                    </a:srgbClr>
                  </a:outerShdw>
                </a:effectLst>
              </a:rPr>
              <a:t>C</a:t>
            </a:r>
            <a:r>
              <a:rPr lang="en-US" altLang="en-US" sz="2700" dirty="0">
                <a:effectLst>
                  <a:outerShdw blurRad="38100" dist="38100" dir="2700000" algn="tl">
                    <a:srgbClr val="000000">
                      <a:alpha val="43137"/>
                    </a:srgbClr>
                  </a:outerShdw>
                </a:effectLst>
              </a:rPr>
              <a:t> to </a:t>
            </a:r>
            <a:r>
              <a:rPr lang="en-US" altLang="en-US" sz="2700" dirty="0">
                <a:solidFill>
                  <a:srgbClr val="002060"/>
                </a:solidFill>
                <a:effectLst>
                  <a:outerShdw blurRad="38100" dist="38100" dir="2700000" algn="tl">
                    <a:srgbClr val="000000">
                      <a:alpha val="43137"/>
                    </a:srgbClr>
                  </a:outerShdw>
                </a:effectLst>
              </a:rPr>
              <a:t>64</a:t>
            </a:r>
            <a:r>
              <a:rPr lang="en-US" altLang="en-US" sz="2700" dirty="0">
                <a:solidFill>
                  <a:srgbClr val="002060"/>
                </a:solidFill>
                <a:effectLst>
                  <a:outerShdw blurRad="38100" dist="38100" dir="2700000" algn="tl">
                    <a:srgbClr val="000000">
                      <a:alpha val="43137"/>
                    </a:srgbClr>
                  </a:outerShdw>
                </a:effectLst>
                <a:latin typeface="Calibri"/>
              </a:rPr>
              <a:t> ⁰</a:t>
            </a:r>
            <a:r>
              <a:rPr lang="en-US" altLang="en-US" sz="2700" dirty="0">
                <a:solidFill>
                  <a:srgbClr val="002060"/>
                </a:solidFill>
                <a:effectLst>
                  <a:outerShdw blurRad="38100" dist="38100" dir="2700000" algn="tl">
                    <a:srgbClr val="000000">
                      <a:alpha val="43137"/>
                    </a:srgbClr>
                  </a:outerShdw>
                </a:effectLst>
              </a:rPr>
              <a:t>C</a:t>
            </a:r>
            <a:r>
              <a:rPr lang="en-US" altLang="en-US" sz="2700" dirty="0">
                <a:effectLst>
                  <a:outerShdw blurRad="38100" dist="38100" dir="2700000" algn="tl">
                    <a:srgbClr val="000000">
                      <a:alpha val="43137"/>
                    </a:srgbClr>
                  </a:outerShdw>
                </a:effectLst>
              </a:rPr>
              <a:t>. What is the </a:t>
            </a:r>
            <a:r>
              <a:rPr lang="en-US" altLang="en-US" sz="2700" dirty="0">
                <a:solidFill>
                  <a:srgbClr val="FF66CC"/>
                </a:solidFill>
                <a:effectLst>
                  <a:outerShdw blurRad="38100" dist="38100" dir="2700000" algn="tl">
                    <a:srgbClr val="000000">
                      <a:alpha val="43137"/>
                    </a:srgbClr>
                  </a:outerShdw>
                </a:effectLst>
              </a:rPr>
              <a:t>mass</a:t>
            </a:r>
            <a:r>
              <a:rPr lang="en-US" altLang="en-US" sz="2700" dirty="0">
                <a:effectLst>
                  <a:outerShdw blurRad="38100" dist="38100" dir="2700000" algn="tl">
                    <a:srgbClr val="000000">
                      <a:alpha val="43137"/>
                    </a:srgbClr>
                  </a:outerShdw>
                </a:effectLst>
              </a:rPr>
              <a:t> of ethanol in the sample?</a:t>
            </a:r>
            <a:r>
              <a:rPr lang="en-US" altLang="en-US" sz="2700" dirty="0">
                <a:solidFill>
                  <a:schemeClr val="accent1">
                    <a:lumMod val="50000"/>
                  </a:schemeClr>
                </a:solidFill>
                <a:effectLst>
                  <a:outerShdw blurRad="38100" dist="38100" dir="2700000" algn="tl">
                    <a:srgbClr val="000000">
                      <a:alpha val="43137"/>
                    </a:srgbClr>
                  </a:outerShdw>
                </a:effectLst>
              </a:rPr>
              <a:t> </a:t>
            </a:r>
          </a:p>
          <a:p>
            <a:pPr algn="ctr" eaLnBrk="1" hangingPunct="1">
              <a:spcBef>
                <a:spcPct val="50000"/>
              </a:spcBef>
              <a:defRPr/>
            </a:pPr>
            <a:r>
              <a:rPr lang="en-US" altLang="en-US" sz="3200" dirty="0">
                <a:solidFill>
                  <a:srgbClr val="FF0000"/>
                </a:solidFill>
                <a:effectLst>
                  <a:outerShdw blurRad="38100" dist="38100" dir="2700000" algn="tl">
                    <a:srgbClr val="000000">
                      <a:alpha val="43137"/>
                    </a:srgbClr>
                  </a:outerShdw>
                </a:effectLst>
              </a:rPr>
              <a:t>q</a:t>
            </a:r>
            <a:r>
              <a:rPr lang="en-US" altLang="en-US" sz="3200" dirty="0">
                <a:solidFill>
                  <a:srgbClr val="002060"/>
                </a:solidFill>
                <a:effectLst>
                  <a:outerShdw blurRad="38100" dist="38100" dir="2700000" algn="tl">
                    <a:srgbClr val="000000">
                      <a:alpha val="43137"/>
                    </a:srgbClr>
                  </a:outerShdw>
                </a:effectLst>
              </a:rPr>
              <a:t> </a:t>
            </a:r>
            <a:r>
              <a:rPr lang="en-US" altLang="en-US" sz="3200" dirty="0">
                <a:effectLst>
                  <a:outerShdw blurRad="38100" dist="38100" dir="2700000" algn="tl">
                    <a:srgbClr val="000000">
                      <a:alpha val="43137"/>
                    </a:srgbClr>
                  </a:outerShdw>
                </a:effectLst>
              </a:rPr>
              <a:t>=</a:t>
            </a:r>
            <a:r>
              <a:rPr lang="en-US" altLang="en-US" sz="3200" dirty="0">
                <a:solidFill>
                  <a:srgbClr val="002060"/>
                </a:solidFill>
                <a:effectLst>
                  <a:outerShdw blurRad="38100" dist="38100" dir="2700000" algn="tl">
                    <a:srgbClr val="000000">
                      <a:alpha val="43137"/>
                    </a:srgbClr>
                  </a:outerShdw>
                </a:effectLst>
              </a:rPr>
              <a:t> </a:t>
            </a:r>
            <a:r>
              <a:rPr lang="en-US" altLang="en-US" sz="3200" dirty="0">
                <a:solidFill>
                  <a:srgbClr val="FF66CC"/>
                </a:solidFill>
                <a:effectLst>
                  <a:outerShdw blurRad="38100" dist="38100" dir="2700000" algn="tl">
                    <a:srgbClr val="000000">
                      <a:alpha val="43137"/>
                    </a:srgbClr>
                  </a:outerShdw>
                </a:effectLst>
              </a:rPr>
              <a:t>m</a:t>
            </a:r>
            <a:r>
              <a:rPr lang="en-US" altLang="en-US" sz="3200" dirty="0">
                <a:solidFill>
                  <a:srgbClr val="00B050"/>
                </a:solidFill>
                <a:effectLst>
                  <a:outerShdw blurRad="38100" dist="38100" dir="2700000" algn="tl">
                    <a:srgbClr val="000000">
                      <a:alpha val="43137"/>
                    </a:srgbClr>
                  </a:outerShdw>
                </a:effectLst>
              </a:rPr>
              <a:t>c</a:t>
            </a:r>
            <a:r>
              <a:rPr lang="en-US" altLang="en-US" sz="3200" dirty="0">
                <a:solidFill>
                  <a:srgbClr val="002060"/>
                </a:solidFill>
                <a:effectLst>
                  <a:outerShdw blurRad="38100" dist="38100" dir="2700000" algn="tl">
                    <a:srgbClr val="000000">
                      <a:alpha val="43137"/>
                    </a:srgbClr>
                  </a:outerShdw>
                </a:effectLst>
              </a:rPr>
              <a:t>∆T</a:t>
            </a:r>
          </a:p>
          <a:p>
            <a:pPr algn="ctr" eaLnBrk="1" hangingPunct="1">
              <a:spcBef>
                <a:spcPct val="50000"/>
              </a:spcBef>
              <a:defRPr/>
            </a:pPr>
            <a:r>
              <a:rPr lang="en-US" altLang="en-US" sz="3200" dirty="0">
                <a:effectLst>
                  <a:outerShdw blurRad="38100" dist="38100" dir="2700000" algn="tl">
                    <a:srgbClr val="000000">
                      <a:alpha val="43137"/>
                    </a:srgbClr>
                  </a:outerShdw>
                </a:effectLst>
              </a:rPr>
              <a:t>Solve for “</a:t>
            </a:r>
            <a:r>
              <a:rPr lang="en-US" altLang="en-US" sz="3200" dirty="0">
                <a:solidFill>
                  <a:srgbClr val="FF66CC"/>
                </a:solidFill>
                <a:effectLst>
                  <a:outerShdw blurRad="38100" dist="38100" dir="2700000" algn="tl">
                    <a:srgbClr val="000000">
                      <a:alpha val="43137"/>
                    </a:srgbClr>
                  </a:outerShdw>
                </a:effectLst>
              </a:rPr>
              <a:t>m</a:t>
            </a:r>
            <a:r>
              <a:rPr lang="en-US" altLang="en-US" sz="3200" dirty="0">
                <a:effectLst>
                  <a:outerShdw blurRad="38100" dist="38100" dir="2700000" algn="tl">
                    <a:srgbClr val="000000">
                      <a:alpha val="43137"/>
                    </a:srgbClr>
                  </a:outerShdw>
                </a:effectLst>
              </a:rPr>
              <a:t>” </a:t>
            </a:r>
            <a:r>
              <a:rPr lang="en-US" altLang="en-US" sz="3200" dirty="0">
                <a:effectLst>
                  <a:outerShdw blurRad="38100" dist="38100" dir="2700000" algn="tl">
                    <a:srgbClr val="000000">
                      <a:alpha val="43137"/>
                    </a:srgbClr>
                  </a:outerShdw>
                </a:effectLst>
                <a:sym typeface="Wingdings" panose="05000000000000000000" pitchFamily="2" charset="2"/>
              </a:rPr>
              <a:t>   </a:t>
            </a:r>
            <a:r>
              <a:rPr lang="en-US" altLang="en-US" sz="3200" dirty="0">
                <a:solidFill>
                  <a:srgbClr val="FF66CC"/>
                </a:solidFill>
                <a:effectLst>
                  <a:outerShdw blurRad="38100" dist="38100" dir="2700000" algn="tl">
                    <a:srgbClr val="000000">
                      <a:alpha val="43137"/>
                    </a:srgbClr>
                  </a:outerShdw>
                </a:effectLst>
                <a:sym typeface="Wingdings" panose="05000000000000000000" pitchFamily="2" charset="2"/>
              </a:rPr>
              <a:t>m</a:t>
            </a:r>
            <a:r>
              <a:rPr lang="en-US" altLang="en-US" sz="3200" dirty="0">
                <a:solidFill>
                  <a:srgbClr val="FF6600"/>
                </a:solidFill>
                <a:effectLst>
                  <a:outerShdw blurRad="38100" dist="38100" dir="2700000" algn="tl">
                    <a:srgbClr val="000000">
                      <a:alpha val="43137"/>
                    </a:srgbClr>
                  </a:outerShdw>
                </a:effectLst>
                <a:sym typeface="Wingdings" panose="05000000000000000000" pitchFamily="2" charset="2"/>
              </a:rPr>
              <a:t>  </a:t>
            </a:r>
            <a:r>
              <a:rPr lang="en-US" altLang="en-US" sz="3200" dirty="0">
                <a:effectLst>
                  <a:outerShdw blurRad="38100" dist="38100" dir="2700000" algn="tl">
                    <a:srgbClr val="000000">
                      <a:alpha val="43137"/>
                    </a:srgbClr>
                  </a:outerShdw>
                </a:effectLst>
                <a:sym typeface="Wingdings" panose="05000000000000000000" pitchFamily="2" charset="2"/>
              </a:rPr>
              <a:t>=</a:t>
            </a:r>
            <a:r>
              <a:rPr lang="en-US" altLang="en-US" sz="3200" dirty="0">
                <a:solidFill>
                  <a:srgbClr val="002060"/>
                </a:solidFill>
                <a:effectLst>
                  <a:outerShdw blurRad="38100" dist="38100" dir="2700000" algn="tl">
                    <a:srgbClr val="000000">
                      <a:alpha val="43137"/>
                    </a:srgbClr>
                  </a:outerShdw>
                </a:effectLst>
                <a:sym typeface="Wingdings" panose="05000000000000000000" pitchFamily="2" charset="2"/>
              </a:rPr>
              <a:t> </a:t>
            </a:r>
            <a:r>
              <a:rPr lang="en-US" altLang="en-US" sz="3200" dirty="0">
                <a:solidFill>
                  <a:srgbClr val="FF0000"/>
                </a:solidFill>
                <a:effectLst>
                  <a:outerShdw blurRad="38100" dist="38100" dir="2700000" algn="tl">
                    <a:srgbClr val="000000">
                      <a:alpha val="43137"/>
                    </a:srgbClr>
                  </a:outerShdw>
                </a:effectLst>
                <a:sym typeface="Wingdings" panose="05000000000000000000" pitchFamily="2" charset="2"/>
              </a:rPr>
              <a:t>q</a:t>
            </a:r>
            <a:r>
              <a:rPr lang="en-US" altLang="en-US" sz="3200" dirty="0">
                <a:effectLst>
                  <a:outerShdw blurRad="38100" dist="38100" dir="2700000" algn="tl">
                    <a:srgbClr val="000000">
                      <a:alpha val="43137"/>
                    </a:srgbClr>
                  </a:outerShdw>
                </a:effectLst>
                <a:sym typeface="Wingdings" panose="05000000000000000000" pitchFamily="2" charset="2"/>
              </a:rPr>
              <a:t>/</a:t>
            </a:r>
            <a:r>
              <a:rPr lang="en-US" altLang="en-US" sz="3200" dirty="0">
                <a:solidFill>
                  <a:srgbClr val="00B050"/>
                </a:solidFill>
                <a:effectLst>
                  <a:outerShdw blurRad="38100" dist="38100" dir="2700000" algn="tl">
                    <a:srgbClr val="000000">
                      <a:alpha val="43137"/>
                    </a:srgbClr>
                  </a:outerShdw>
                </a:effectLst>
                <a:sym typeface="Wingdings" panose="05000000000000000000" pitchFamily="2" charset="2"/>
              </a:rPr>
              <a:t>c</a:t>
            </a:r>
            <a:r>
              <a:rPr lang="en-US" altLang="en-US" sz="3200" dirty="0">
                <a:solidFill>
                  <a:srgbClr val="002060"/>
                </a:solidFill>
                <a:effectLst>
                  <a:outerShdw blurRad="38100" dist="38100" dir="2700000" algn="tl">
                    <a:srgbClr val="000000">
                      <a:alpha val="43137"/>
                    </a:srgbClr>
                  </a:outerShdw>
                </a:effectLst>
              </a:rPr>
              <a:t>∆</a:t>
            </a:r>
            <a:r>
              <a:rPr lang="en-US" altLang="en-US" sz="3200" dirty="0">
                <a:solidFill>
                  <a:srgbClr val="002060"/>
                </a:solidFill>
                <a:effectLst>
                  <a:outerShdw blurRad="38100" dist="38100" dir="2700000" algn="tl">
                    <a:srgbClr val="000000">
                      <a:alpha val="43137"/>
                    </a:srgbClr>
                  </a:outerShdw>
                </a:effectLst>
                <a:sym typeface="Wingdings" panose="05000000000000000000" pitchFamily="2" charset="2"/>
              </a:rPr>
              <a:t>T</a:t>
            </a:r>
            <a:endParaRPr lang="en-US" altLang="en-US" sz="3200" dirty="0">
              <a:solidFill>
                <a:srgbClr val="002060"/>
              </a:solidFill>
              <a:effectLst>
                <a:outerShdw blurRad="38100" dist="38100" dir="2700000" algn="tl">
                  <a:srgbClr val="000000">
                    <a:alpha val="43137"/>
                  </a:srgbClr>
                </a:outerShdw>
              </a:effectLst>
            </a:endParaRPr>
          </a:p>
          <a:p>
            <a:pPr algn="ctr" eaLnBrk="1" hangingPunct="1">
              <a:spcBef>
                <a:spcPct val="50000"/>
              </a:spcBef>
              <a:defRPr/>
            </a:pPr>
            <a:r>
              <a:rPr lang="en-US" altLang="en-US" sz="3200" dirty="0">
                <a:solidFill>
                  <a:srgbClr val="FF66CC"/>
                </a:solidFill>
                <a:effectLst>
                  <a:outerShdw blurRad="38100" dist="38100" dir="2700000" algn="tl">
                    <a:srgbClr val="000000">
                      <a:alpha val="43137"/>
                    </a:srgbClr>
                  </a:outerShdw>
                </a:effectLst>
                <a:sym typeface="Wingdings" panose="05000000000000000000" pitchFamily="2" charset="2"/>
              </a:rPr>
              <a:t>m</a:t>
            </a:r>
            <a:r>
              <a:rPr lang="en-US" altLang="en-US" sz="3200" dirty="0">
                <a:solidFill>
                  <a:srgbClr val="FF6600"/>
                </a:solidFill>
                <a:effectLst>
                  <a:outerShdw blurRad="38100" dist="38100" dir="2700000" algn="tl">
                    <a:srgbClr val="000000">
                      <a:alpha val="43137"/>
                    </a:srgbClr>
                  </a:outerShdw>
                </a:effectLst>
                <a:sym typeface="Wingdings" panose="05000000000000000000" pitchFamily="2" charset="2"/>
              </a:rPr>
              <a:t> </a:t>
            </a:r>
            <a:r>
              <a:rPr lang="en-US" altLang="en-US" sz="3200" dirty="0">
                <a:effectLst>
                  <a:outerShdw blurRad="38100" dist="38100" dir="2700000" algn="tl">
                    <a:srgbClr val="000000">
                      <a:alpha val="43137"/>
                    </a:srgbClr>
                  </a:outerShdw>
                </a:effectLst>
                <a:sym typeface="Wingdings" panose="05000000000000000000" pitchFamily="2" charset="2"/>
              </a:rPr>
              <a:t>=</a:t>
            </a:r>
            <a:r>
              <a:rPr lang="en-US" altLang="en-US" sz="3200" dirty="0">
                <a:solidFill>
                  <a:srgbClr val="FF6600"/>
                </a:solidFill>
                <a:effectLst>
                  <a:outerShdw blurRad="38100" dist="38100" dir="2700000" algn="tl">
                    <a:srgbClr val="000000">
                      <a:alpha val="43137"/>
                    </a:srgbClr>
                  </a:outerShdw>
                </a:effectLst>
                <a:sym typeface="Wingdings" panose="05000000000000000000" pitchFamily="2" charset="2"/>
              </a:rPr>
              <a:t> </a:t>
            </a:r>
            <a:r>
              <a:rPr lang="en-US" altLang="en-US" sz="3200" dirty="0">
                <a:effectLst>
                  <a:outerShdw blurRad="38100" dist="38100" dir="2700000" algn="tl">
                    <a:srgbClr val="000000">
                      <a:alpha val="43137"/>
                    </a:srgbClr>
                  </a:outerShdw>
                </a:effectLst>
                <a:sym typeface="Wingdings" panose="05000000000000000000" pitchFamily="2" charset="2"/>
              </a:rPr>
              <a:t>(</a:t>
            </a:r>
            <a:r>
              <a:rPr lang="en-US" altLang="en-US" sz="3200" dirty="0">
                <a:solidFill>
                  <a:srgbClr val="FF6600"/>
                </a:solidFill>
                <a:effectLst>
                  <a:outerShdw blurRad="38100" dist="38100" dir="2700000" algn="tl">
                    <a:srgbClr val="000000">
                      <a:alpha val="43137"/>
                    </a:srgbClr>
                  </a:outerShdw>
                </a:effectLst>
                <a:sym typeface="Wingdings" panose="05000000000000000000" pitchFamily="2" charset="2"/>
              </a:rPr>
              <a:t>676 J</a:t>
            </a:r>
            <a:r>
              <a:rPr lang="en-US" altLang="en-US" sz="3200" dirty="0">
                <a:effectLst>
                  <a:outerShdw blurRad="38100" dist="38100" dir="2700000" algn="tl">
                    <a:srgbClr val="000000">
                      <a:alpha val="43137"/>
                    </a:srgbClr>
                  </a:outerShdw>
                </a:effectLst>
                <a:sym typeface="Wingdings" panose="05000000000000000000" pitchFamily="2" charset="2"/>
              </a:rPr>
              <a:t>)</a:t>
            </a:r>
            <a:r>
              <a:rPr lang="en-US" altLang="en-US" sz="3200" dirty="0">
                <a:solidFill>
                  <a:schemeClr val="bg1">
                    <a:lumMod val="50000"/>
                  </a:schemeClr>
                </a:solidFill>
                <a:effectLst>
                  <a:outerShdw blurRad="38100" dist="38100" dir="2700000" algn="tl">
                    <a:srgbClr val="000000">
                      <a:alpha val="43137"/>
                    </a:srgbClr>
                  </a:outerShdw>
                </a:effectLst>
                <a:sym typeface="Wingdings" panose="05000000000000000000" pitchFamily="2" charset="2"/>
              </a:rPr>
              <a:t>/</a:t>
            </a:r>
            <a:r>
              <a:rPr lang="en-US" altLang="en-US" sz="3200" dirty="0">
                <a:effectLst>
                  <a:outerShdw blurRad="38100" dist="38100" dir="2700000" algn="tl">
                    <a:srgbClr val="000000">
                      <a:alpha val="43137"/>
                    </a:srgbClr>
                  </a:outerShdw>
                </a:effectLst>
                <a:sym typeface="Wingdings" panose="05000000000000000000" pitchFamily="2" charset="2"/>
              </a:rPr>
              <a:t>(</a:t>
            </a:r>
            <a:r>
              <a:rPr lang="en-US" altLang="en-US" sz="3200" dirty="0">
                <a:solidFill>
                  <a:srgbClr val="00B050"/>
                </a:solidFill>
                <a:effectLst>
                  <a:outerShdw blurRad="38100" dist="38100" dir="2700000" algn="tl">
                    <a:srgbClr val="000000">
                      <a:alpha val="43137"/>
                    </a:srgbClr>
                  </a:outerShdw>
                </a:effectLst>
                <a:sym typeface="Wingdings" panose="05000000000000000000" pitchFamily="2" charset="2"/>
              </a:rPr>
              <a:t>2.4 J/g °C</a:t>
            </a:r>
            <a:r>
              <a:rPr lang="en-US" altLang="en-US" sz="3200" dirty="0">
                <a:effectLst>
                  <a:outerShdw blurRad="38100" dist="38100" dir="2700000" algn="tl">
                    <a:srgbClr val="000000">
                      <a:alpha val="43137"/>
                    </a:srgbClr>
                  </a:outerShdw>
                </a:effectLst>
                <a:sym typeface="Wingdings" panose="05000000000000000000" pitchFamily="2" charset="2"/>
              </a:rPr>
              <a:t>)(</a:t>
            </a:r>
            <a:r>
              <a:rPr lang="en-US" altLang="en-US" sz="3200" dirty="0">
                <a:solidFill>
                  <a:srgbClr val="002060"/>
                </a:solidFill>
                <a:effectLst>
                  <a:outerShdw blurRad="38100" dist="38100" dir="2700000" algn="tl">
                    <a:srgbClr val="000000">
                      <a:alpha val="43137"/>
                    </a:srgbClr>
                  </a:outerShdw>
                </a:effectLst>
                <a:sym typeface="Wingdings" panose="05000000000000000000" pitchFamily="2" charset="2"/>
              </a:rPr>
              <a:t>64° C – 22° C</a:t>
            </a:r>
            <a:r>
              <a:rPr lang="en-US" altLang="en-US" sz="3200" dirty="0">
                <a:effectLst>
                  <a:outerShdw blurRad="38100" dist="38100" dir="2700000" algn="tl">
                    <a:srgbClr val="000000">
                      <a:alpha val="43137"/>
                    </a:srgbClr>
                  </a:outerShdw>
                </a:effectLst>
                <a:sym typeface="Wingdings" panose="05000000000000000000" pitchFamily="2" charset="2"/>
              </a:rPr>
              <a:t>)</a:t>
            </a:r>
          </a:p>
          <a:p>
            <a:pPr algn="ctr" eaLnBrk="1" hangingPunct="1">
              <a:spcBef>
                <a:spcPct val="50000"/>
              </a:spcBef>
              <a:defRPr/>
            </a:pPr>
            <a:r>
              <a:rPr lang="en-US" altLang="en-US" sz="3200" dirty="0">
                <a:solidFill>
                  <a:srgbClr val="FF66CC"/>
                </a:solidFill>
                <a:effectLst>
                  <a:outerShdw blurRad="38100" dist="38100" dir="2700000" algn="tl">
                    <a:srgbClr val="000000">
                      <a:alpha val="43137"/>
                    </a:srgbClr>
                  </a:outerShdw>
                </a:effectLst>
                <a:sym typeface="Wingdings" panose="05000000000000000000" pitchFamily="2" charset="2"/>
              </a:rPr>
              <a:t>m</a:t>
            </a:r>
            <a:r>
              <a:rPr lang="en-US" altLang="en-US" sz="3200" dirty="0">
                <a:solidFill>
                  <a:srgbClr val="FF6600"/>
                </a:solidFill>
                <a:effectLst>
                  <a:outerShdw blurRad="38100" dist="38100" dir="2700000" algn="tl">
                    <a:srgbClr val="000000">
                      <a:alpha val="43137"/>
                    </a:srgbClr>
                  </a:outerShdw>
                </a:effectLst>
                <a:sym typeface="Wingdings" panose="05000000000000000000" pitchFamily="2" charset="2"/>
              </a:rPr>
              <a:t> </a:t>
            </a:r>
            <a:r>
              <a:rPr lang="en-US" altLang="en-US" sz="3200" dirty="0">
                <a:effectLst>
                  <a:outerShdw blurRad="38100" dist="38100" dir="2700000" algn="tl">
                    <a:srgbClr val="000000">
                      <a:alpha val="43137"/>
                    </a:srgbClr>
                  </a:outerShdw>
                </a:effectLst>
                <a:sym typeface="Wingdings" panose="05000000000000000000" pitchFamily="2" charset="2"/>
              </a:rPr>
              <a:t>= </a:t>
            </a:r>
            <a:r>
              <a:rPr lang="en-US" altLang="en-US" sz="3200" dirty="0">
                <a:solidFill>
                  <a:srgbClr val="FF66CC"/>
                </a:solidFill>
                <a:effectLst>
                  <a:outerShdw blurRad="38100" dist="38100" dir="2700000" algn="tl">
                    <a:srgbClr val="000000">
                      <a:alpha val="43137"/>
                    </a:srgbClr>
                  </a:outerShdw>
                </a:effectLst>
                <a:sym typeface="Wingdings" panose="05000000000000000000" pitchFamily="2" charset="2"/>
              </a:rPr>
              <a:t>6.7 g  </a:t>
            </a:r>
            <a:r>
              <a:rPr lang="en-US" altLang="en-US" sz="3200" dirty="0">
                <a:effectLst>
                  <a:outerShdw blurRad="38100" dist="38100" dir="2700000" algn="tl">
                    <a:srgbClr val="000000">
                      <a:alpha val="43137"/>
                    </a:srgbClr>
                  </a:outerShdw>
                </a:effectLst>
                <a:sym typeface="Wingdings" panose="05000000000000000000" pitchFamily="2" charset="2"/>
              </a:rPr>
              <a:t>ethanol</a:t>
            </a:r>
            <a:endParaRPr lang="en-US" altLang="en-US" sz="3200" dirty="0">
              <a:effectLst>
                <a:outerShdw blurRad="38100" dist="38100" dir="2700000" algn="tl">
                  <a:srgbClr val="000000">
                    <a:alpha val="43137"/>
                  </a:srgbClr>
                </a:outerShdw>
              </a:effectLst>
            </a:endParaRPr>
          </a:p>
          <a:p>
            <a:pPr eaLnBrk="1" hangingPunct="1">
              <a:spcBef>
                <a:spcPct val="50000"/>
              </a:spcBef>
              <a:defRPr/>
            </a:pPr>
            <a:endParaRPr lang="en-US" altLang="en-US" sz="2300" dirty="0">
              <a:latin typeface="+mj-lt"/>
            </a:endParaRPr>
          </a:p>
        </p:txBody>
      </p:sp>
      <p:sp>
        <p:nvSpPr>
          <p:cNvPr id="10" name="TextBox 9"/>
          <p:cNvSpPr txBox="1"/>
          <p:nvPr/>
        </p:nvSpPr>
        <p:spPr>
          <a:xfrm>
            <a:off x="4648200" y="34925"/>
            <a:ext cx="4191000" cy="446088"/>
          </a:xfrm>
          <a:prstGeom prst="rect">
            <a:avLst/>
          </a:prstGeom>
          <a:noFill/>
        </p:spPr>
        <p:txBody>
          <a:bodyPr lIns="90746" tIns="45373" rIns="90746" bIns="45373">
            <a:spAutoFit/>
          </a:bodyPr>
          <a:lstStyle/>
          <a:p>
            <a:pPr algn="ctr" eaLnBrk="1" hangingPunct="1">
              <a:defRPr/>
            </a:pPr>
            <a:r>
              <a:rPr lang="en-US" sz="2300" dirty="0">
                <a:solidFill>
                  <a:srgbClr val="C00000"/>
                </a:solidFill>
                <a:effectLst>
                  <a:outerShdw blurRad="38100" dist="38100" dir="2700000" algn="tl">
                    <a:srgbClr val="000000">
                      <a:alpha val="43137"/>
                    </a:srgbClr>
                  </a:outerShdw>
                </a:effectLst>
              </a:rPr>
              <a:t>Heat Calculation</a:t>
            </a:r>
          </a:p>
        </p:txBody>
      </p:sp>
      <p:sp>
        <p:nvSpPr>
          <p:cNvPr id="4"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p:txBody>
          <a:bodyPr/>
          <a:lstStyle/>
          <a:p>
            <a:pPr>
              <a:defRPr/>
            </a:pPr>
            <a:fld id="{DAA1CA2F-4F80-4C58-AE27-628385E4DBB9}" type="slidenum">
              <a:rPr lang="en-US" altLang="en-US"/>
              <a:pPr>
                <a:defRPr/>
              </a:pPr>
              <a:t>62</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2" name="Rectangle 4"/>
          <p:cNvSpPr>
            <a:spLocks noGrp="1" noChangeArrowheads="1"/>
          </p:cNvSpPr>
          <p:nvPr>
            <p:ph type="body" idx="1"/>
          </p:nvPr>
        </p:nvSpPr>
        <p:spPr>
          <a:xfrm>
            <a:off x="38100" y="531813"/>
            <a:ext cx="8953500" cy="5868987"/>
          </a:xfrm>
        </p:spPr>
        <p:txBody>
          <a:bodyPr/>
          <a:lstStyle/>
          <a:p>
            <a:pPr marL="0" indent="0">
              <a:spcBef>
                <a:spcPts val="1800"/>
              </a:spcBef>
              <a:buFont typeface="Wingdings" panose="05000000000000000000" pitchFamily="2" charset="2"/>
              <a:buNone/>
              <a:defRPr/>
            </a:pPr>
            <a:r>
              <a:rPr lang="en-US" altLang="en-US" sz="2300" dirty="0"/>
              <a:t>The initial temperature of the water in a constant-pressure calorimeter is 24 </a:t>
            </a:r>
            <a:r>
              <a:rPr lang="en-US" altLang="en-US" sz="2300" dirty="0">
                <a:latin typeface="Calibri"/>
              </a:rPr>
              <a:t>⁰</a:t>
            </a:r>
            <a:r>
              <a:rPr lang="en-US" altLang="en-US" sz="2300" dirty="0"/>
              <a:t>C. A reaction takes place in the calorimeter, and the temperature rises to 87 </a:t>
            </a:r>
            <a:r>
              <a:rPr lang="en-US" altLang="en-US" sz="2300" dirty="0">
                <a:latin typeface="Calibri"/>
              </a:rPr>
              <a:t>⁰</a:t>
            </a:r>
            <a:r>
              <a:rPr lang="en-US" altLang="en-US" sz="2300" dirty="0"/>
              <a:t>C. The calorimeter contains 367 g of water, which has a specific heat of 4.18 J/(g· </a:t>
            </a:r>
            <a:r>
              <a:rPr lang="en-US" altLang="en-US" sz="2300" dirty="0">
                <a:latin typeface="Calibri"/>
              </a:rPr>
              <a:t>⁰</a:t>
            </a:r>
            <a:r>
              <a:rPr lang="en-US" altLang="en-US" sz="2300" dirty="0"/>
              <a:t>C). Calculate the enthalpy change during this reaction.</a:t>
            </a:r>
          </a:p>
          <a:p>
            <a:pPr marL="0" indent="0">
              <a:spcBef>
                <a:spcPts val="1800"/>
              </a:spcBef>
              <a:buFont typeface="Wingdings" panose="05000000000000000000" pitchFamily="2" charset="2"/>
              <a:buNone/>
              <a:defRPr/>
            </a:pPr>
            <a:endParaRPr lang="en-US" altLang="en-US" sz="2300" dirty="0"/>
          </a:p>
        </p:txBody>
      </p:sp>
      <p:sp>
        <p:nvSpPr>
          <p:cNvPr id="5" name="TextBox 4"/>
          <p:cNvSpPr txBox="1"/>
          <p:nvPr/>
        </p:nvSpPr>
        <p:spPr>
          <a:xfrm>
            <a:off x="4648200" y="34925"/>
            <a:ext cx="4191000" cy="446088"/>
          </a:xfrm>
          <a:prstGeom prst="rect">
            <a:avLst/>
          </a:prstGeom>
          <a:noFill/>
        </p:spPr>
        <p:txBody>
          <a:bodyPr lIns="90746" tIns="45373" rIns="90746" bIns="45373">
            <a:spAutoFit/>
          </a:bodyPr>
          <a:lstStyle/>
          <a:p>
            <a:pPr algn="ctr" eaLnBrk="1" hangingPunct="1">
              <a:defRPr/>
            </a:pPr>
            <a:r>
              <a:rPr lang="en-US" sz="2300" dirty="0">
                <a:solidFill>
                  <a:srgbClr val="C00000"/>
                </a:solidFill>
                <a:effectLst>
                  <a:outerShdw blurRad="38100" dist="38100" dir="2700000" algn="tl">
                    <a:srgbClr val="000000">
                      <a:alpha val="43137"/>
                    </a:srgbClr>
                  </a:outerShdw>
                </a:effectLst>
              </a:rPr>
              <a:t>Heat Calculation</a:t>
            </a:r>
          </a:p>
        </p:txBody>
      </p:sp>
      <p:sp>
        <p:nvSpPr>
          <p:cNvPr id="4"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p:txBody>
          <a:bodyPr/>
          <a:lstStyle/>
          <a:p>
            <a:pPr>
              <a:defRPr/>
            </a:pPr>
            <a:fld id="{B3F2B9D4-C88F-45F4-943F-5CDEE9A92D51}" type="slidenum">
              <a:rPr lang="en-US" altLang="en-US"/>
              <a:pPr>
                <a:defRPr/>
              </a:pPr>
              <a:t>63</a:t>
            </a:fld>
            <a:endParaRPr lang="en-US"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2" name="Rectangle 4"/>
          <p:cNvSpPr>
            <a:spLocks noGrp="1" noChangeArrowheads="1"/>
          </p:cNvSpPr>
          <p:nvPr>
            <p:ph type="body" idx="1"/>
          </p:nvPr>
        </p:nvSpPr>
        <p:spPr>
          <a:xfrm>
            <a:off x="38100" y="531813"/>
            <a:ext cx="9029700" cy="5868987"/>
          </a:xfrm>
        </p:spPr>
        <p:txBody>
          <a:bodyPr/>
          <a:lstStyle/>
          <a:p>
            <a:pPr marL="0" indent="0">
              <a:spcBef>
                <a:spcPts val="1800"/>
              </a:spcBef>
              <a:buFont typeface="Wingdings" panose="05000000000000000000" pitchFamily="2" charset="2"/>
              <a:buNone/>
              <a:defRPr/>
            </a:pPr>
            <a:r>
              <a:rPr lang="en-US" altLang="en-US" sz="2000" dirty="0">
                <a:effectLst>
                  <a:outerShdw blurRad="38100" dist="38100" dir="2700000" algn="tl">
                    <a:srgbClr val="000000">
                      <a:alpha val="43137"/>
                    </a:srgbClr>
                  </a:outerShdw>
                </a:effectLst>
              </a:rPr>
              <a:t>The initial temperature of the water in a constant-pressure calorimeter is </a:t>
            </a:r>
            <a:r>
              <a:rPr lang="en-US" altLang="en-US" sz="2000" dirty="0">
                <a:solidFill>
                  <a:srgbClr val="FF66CC"/>
                </a:solidFill>
                <a:effectLst>
                  <a:outerShdw blurRad="38100" dist="38100" dir="2700000" algn="tl">
                    <a:srgbClr val="000000">
                      <a:alpha val="43137"/>
                    </a:srgbClr>
                  </a:outerShdw>
                </a:effectLst>
              </a:rPr>
              <a:t>24 </a:t>
            </a:r>
            <a:r>
              <a:rPr lang="en-US" altLang="en-US" sz="2000" dirty="0">
                <a:solidFill>
                  <a:srgbClr val="FF66CC"/>
                </a:solidFill>
                <a:effectLst>
                  <a:outerShdw blurRad="38100" dist="38100" dir="2700000" algn="tl">
                    <a:srgbClr val="000000">
                      <a:alpha val="43137"/>
                    </a:srgbClr>
                  </a:outerShdw>
                </a:effectLst>
                <a:latin typeface="Calibri"/>
              </a:rPr>
              <a:t>⁰</a:t>
            </a:r>
            <a:r>
              <a:rPr lang="en-US" altLang="en-US" sz="2000" dirty="0">
                <a:solidFill>
                  <a:srgbClr val="FF66CC"/>
                </a:solidFill>
                <a:effectLst>
                  <a:outerShdw blurRad="38100" dist="38100" dir="2700000" algn="tl">
                    <a:srgbClr val="000000">
                      <a:alpha val="43137"/>
                    </a:srgbClr>
                  </a:outerShdw>
                </a:effectLst>
              </a:rPr>
              <a:t>C</a:t>
            </a:r>
            <a:r>
              <a:rPr lang="en-US" altLang="en-US" sz="2000" dirty="0">
                <a:effectLst>
                  <a:outerShdw blurRad="38100" dist="38100" dir="2700000" algn="tl">
                    <a:srgbClr val="000000">
                      <a:alpha val="43137"/>
                    </a:srgbClr>
                  </a:outerShdw>
                </a:effectLst>
              </a:rPr>
              <a:t>. A reaction takes place in the calorimeter, and the temperature rises to </a:t>
            </a:r>
            <a:r>
              <a:rPr lang="en-US" altLang="en-US" sz="2000" dirty="0">
                <a:solidFill>
                  <a:srgbClr val="FF66CC"/>
                </a:solidFill>
                <a:effectLst>
                  <a:outerShdw blurRad="38100" dist="38100" dir="2700000" algn="tl">
                    <a:srgbClr val="000000">
                      <a:alpha val="43137"/>
                    </a:srgbClr>
                  </a:outerShdw>
                </a:effectLst>
              </a:rPr>
              <a:t>87 </a:t>
            </a:r>
            <a:r>
              <a:rPr lang="en-US" altLang="en-US" sz="2000" dirty="0">
                <a:solidFill>
                  <a:srgbClr val="FF66CC"/>
                </a:solidFill>
                <a:effectLst>
                  <a:outerShdw blurRad="38100" dist="38100" dir="2700000" algn="tl">
                    <a:srgbClr val="000000">
                      <a:alpha val="43137"/>
                    </a:srgbClr>
                  </a:outerShdw>
                </a:effectLst>
                <a:latin typeface="Calibri"/>
              </a:rPr>
              <a:t>⁰</a:t>
            </a:r>
            <a:r>
              <a:rPr lang="en-US" altLang="en-US" sz="2000" dirty="0">
                <a:solidFill>
                  <a:srgbClr val="FF66CC"/>
                </a:solidFill>
                <a:effectLst>
                  <a:outerShdw blurRad="38100" dist="38100" dir="2700000" algn="tl">
                    <a:srgbClr val="000000">
                      <a:alpha val="43137"/>
                    </a:srgbClr>
                  </a:outerShdw>
                </a:effectLst>
              </a:rPr>
              <a:t>C</a:t>
            </a:r>
            <a:r>
              <a:rPr lang="en-US" altLang="en-US" sz="2000" dirty="0">
                <a:effectLst>
                  <a:outerShdw blurRad="38100" dist="38100" dir="2700000" algn="tl">
                    <a:srgbClr val="000000">
                      <a:alpha val="43137"/>
                    </a:srgbClr>
                  </a:outerShdw>
                </a:effectLst>
              </a:rPr>
              <a:t>. The calorimeter contains </a:t>
            </a:r>
            <a:r>
              <a:rPr lang="en-US" altLang="en-US" sz="2000" dirty="0">
                <a:solidFill>
                  <a:srgbClr val="FF66CC"/>
                </a:solidFill>
                <a:effectLst>
                  <a:outerShdw blurRad="38100" dist="38100" dir="2700000" algn="tl">
                    <a:srgbClr val="000000">
                      <a:alpha val="43137"/>
                    </a:srgbClr>
                  </a:outerShdw>
                </a:effectLst>
              </a:rPr>
              <a:t>367 g</a:t>
            </a:r>
            <a:r>
              <a:rPr lang="en-US" altLang="en-US" sz="2000" dirty="0">
                <a:effectLst>
                  <a:outerShdw blurRad="38100" dist="38100" dir="2700000" algn="tl">
                    <a:srgbClr val="000000">
                      <a:alpha val="43137"/>
                    </a:srgbClr>
                  </a:outerShdw>
                </a:effectLst>
              </a:rPr>
              <a:t> of water, which has a specific heat of </a:t>
            </a:r>
            <a:r>
              <a:rPr lang="en-US" altLang="en-US" sz="2000" dirty="0">
                <a:solidFill>
                  <a:srgbClr val="FF66CC"/>
                </a:solidFill>
                <a:effectLst>
                  <a:outerShdw blurRad="38100" dist="38100" dir="2700000" algn="tl">
                    <a:srgbClr val="000000">
                      <a:alpha val="43137"/>
                    </a:srgbClr>
                  </a:outerShdw>
                </a:effectLst>
              </a:rPr>
              <a:t>4.18 J/(g· </a:t>
            </a:r>
            <a:r>
              <a:rPr lang="en-US" altLang="en-US" sz="2000" dirty="0">
                <a:solidFill>
                  <a:srgbClr val="FF66CC"/>
                </a:solidFill>
                <a:effectLst>
                  <a:outerShdw blurRad="38100" dist="38100" dir="2700000" algn="tl">
                    <a:srgbClr val="000000">
                      <a:alpha val="43137"/>
                    </a:srgbClr>
                  </a:outerShdw>
                </a:effectLst>
                <a:latin typeface="Calibri"/>
              </a:rPr>
              <a:t>⁰</a:t>
            </a:r>
            <a:r>
              <a:rPr lang="en-US" altLang="en-US" sz="2000" dirty="0">
                <a:solidFill>
                  <a:srgbClr val="FF66CC"/>
                </a:solidFill>
                <a:effectLst>
                  <a:outerShdw blurRad="38100" dist="38100" dir="2700000" algn="tl">
                    <a:srgbClr val="000000">
                      <a:alpha val="43137"/>
                    </a:srgbClr>
                  </a:outerShdw>
                </a:effectLst>
              </a:rPr>
              <a:t>C)</a:t>
            </a:r>
            <a:r>
              <a:rPr lang="en-US" altLang="en-US" sz="2000" dirty="0">
                <a:effectLst>
                  <a:outerShdw blurRad="38100" dist="38100" dir="2700000" algn="tl">
                    <a:srgbClr val="000000">
                      <a:alpha val="43137"/>
                    </a:srgbClr>
                  </a:outerShdw>
                </a:effectLst>
              </a:rPr>
              <a:t>. Calculate the </a:t>
            </a:r>
            <a:r>
              <a:rPr lang="en-US" altLang="en-US" sz="2000" u="sng" dirty="0">
                <a:solidFill>
                  <a:srgbClr val="FF66CC"/>
                </a:solidFill>
                <a:effectLst>
                  <a:outerShdw blurRad="38100" dist="38100" dir="2700000" algn="tl">
                    <a:srgbClr val="000000">
                      <a:alpha val="43137"/>
                    </a:srgbClr>
                  </a:outerShdw>
                </a:effectLst>
              </a:rPr>
              <a:t>enthalpy change</a:t>
            </a:r>
            <a:r>
              <a:rPr lang="en-US" altLang="en-US" sz="2000" dirty="0">
                <a:solidFill>
                  <a:srgbClr val="FF66CC"/>
                </a:solidFill>
                <a:effectLst>
                  <a:outerShdw blurRad="38100" dist="38100" dir="2700000" algn="tl">
                    <a:srgbClr val="000000">
                      <a:alpha val="43137"/>
                    </a:srgbClr>
                  </a:outerShdw>
                </a:effectLst>
              </a:rPr>
              <a:t> </a:t>
            </a:r>
            <a:r>
              <a:rPr lang="en-US" altLang="en-US" sz="2000" dirty="0">
                <a:effectLst>
                  <a:outerShdw blurRad="38100" dist="38100" dir="2700000" algn="tl">
                    <a:srgbClr val="000000">
                      <a:alpha val="43137"/>
                    </a:srgbClr>
                  </a:outerShdw>
                </a:effectLst>
              </a:rPr>
              <a:t>during this reaction.</a:t>
            </a:r>
          </a:p>
          <a:p>
            <a:pPr marL="0" indent="0" algn="ctr">
              <a:spcBef>
                <a:spcPts val="1800"/>
              </a:spcBef>
              <a:buFont typeface="Wingdings" panose="05000000000000000000" pitchFamily="2" charset="2"/>
              <a:buNone/>
              <a:defRPr/>
            </a:pPr>
            <a:r>
              <a:rPr lang="en-US" altLang="en-US" sz="2300" dirty="0">
                <a:solidFill>
                  <a:srgbClr val="FFC000"/>
                </a:solidFill>
              </a:rPr>
              <a:t>q</a:t>
            </a:r>
            <a:r>
              <a:rPr lang="en-US" altLang="en-US" sz="2300" baseline="-25000" dirty="0">
                <a:solidFill>
                  <a:srgbClr val="FFC000"/>
                </a:solidFill>
              </a:rPr>
              <a:t>water</a:t>
            </a:r>
            <a:r>
              <a:rPr lang="en-US" altLang="en-US" sz="2300" dirty="0">
                <a:solidFill>
                  <a:srgbClr val="FFC000"/>
                </a:solidFill>
              </a:rPr>
              <a:t> </a:t>
            </a:r>
            <a:r>
              <a:rPr lang="en-US" altLang="en-US" sz="2300" dirty="0">
                <a:solidFill>
                  <a:srgbClr val="002060"/>
                </a:solidFill>
                <a:effectLst/>
              </a:rPr>
              <a:t>= m</a:t>
            </a:r>
            <a:r>
              <a:rPr lang="en-US" altLang="en-US" sz="2300" baseline="-25000" dirty="0">
                <a:solidFill>
                  <a:srgbClr val="002060"/>
                </a:solidFill>
                <a:effectLst/>
              </a:rPr>
              <a:t>water</a:t>
            </a:r>
            <a:r>
              <a:rPr lang="en-US" altLang="en-US" sz="2300" dirty="0">
                <a:solidFill>
                  <a:srgbClr val="002060"/>
                </a:solidFill>
                <a:effectLst/>
              </a:rPr>
              <a:t> </a:t>
            </a:r>
            <a:r>
              <a:rPr lang="en-US" altLang="en-US" sz="2300" dirty="0">
                <a:solidFill>
                  <a:srgbClr val="002060"/>
                </a:solidFill>
                <a:effectLst/>
                <a:sym typeface="Symbol" panose="05050102010706020507" pitchFamily="18" charset="2"/>
              </a:rPr>
              <a:t> C</a:t>
            </a:r>
            <a:r>
              <a:rPr lang="en-US" altLang="en-US" sz="2300" baseline="-25000" dirty="0">
                <a:solidFill>
                  <a:srgbClr val="002060"/>
                </a:solidFill>
                <a:effectLst/>
                <a:sym typeface="Symbol" panose="05050102010706020507" pitchFamily="18" charset="2"/>
              </a:rPr>
              <a:t>water</a:t>
            </a:r>
            <a:r>
              <a:rPr lang="en-US" altLang="en-US" sz="2300" dirty="0">
                <a:solidFill>
                  <a:srgbClr val="002060"/>
                </a:solidFill>
                <a:effectLst/>
                <a:sym typeface="Symbol" panose="05050102010706020507" pitchFamily="18" charset="2"/>
              </a:rPr>
              <a:t>  </a:t>
            </a:r>
            <a:r>
              <a:rPr lang="el-GR" altLang="en-US" sz="2300" dirty="0">
                <a:solidFill>
                  <a:srgbClr val="002060"/>
                </a:solidFill>
                <a:effectLst/>
                <a:cs typeface="Arial" panose="020B0604020202020204" pitchFamily="34" charset="0"/>
                <a:sym typeface="Symbol" panose="05050102010706020507" pitchFamily="18" charset="2"/>
              </a:rPr>
              <a:t>Δ</a:t>
            </a:r>
            <a:r>
              <a:rPr lang="en-US" altLang="en-US" sz="2300" dirty="0">
                <a:solidFill>
                  <a:srgbClr val="002060"/>
                </a:solidFill>
                <a:effectLst/>
                <a:cs typeface="Arial" panose="020B0604020202020204" pitchFamily="34" charset="0"/>
                <a:sym typeface="Symbol" panose="05050102010706020507" pitchFamily="18" charset="2"/>
              </a:rPr>
              <a:t>T</a:t>
            </a:r>
          </a:p>
          <a:p>
            <a:pPr marL="0" indent="0" algn="ctr">
              <a:spcBef>
                <a:spcPts val="1800"/>
              </a:spcBef>
              <a:buFont typeface="Wingdings" panose="05000000000000000000" pitchFamily="2" charset="2"/>
              <a:buNone/>
              <a:defRPr/>
            </a:pPr>
            <a:r>
              <a:rPr lang="en-US" altLang="en-US" sz="2300" dirty="0">
                <a:solidFill>
                  <a:srgbClr val="FFC000"/>
                </a:solidFill>
              </a:rPr>
              <a:t>q</a:t>
            </a:r>
            <a:r>
              <a:rPr lang="en-US" altLang="en-US" sz="2300" baseline="-25000" dirty="0">
                <a:solidFill>
                  <a:srgbClr val="FFC000"/>
                </a:solidFill>
              </a:rPr>
              <a:t>water</a:t>
            </a:r>
            <a:r>
              <a:rPr lang="en-US" altLang="en-US" sz="2300" dirty="0">
                <a:solidFill>
                  <a:srgbClr val="FFC000"/>
                </a:solidFill>
                <a:cs typeface="Arial" panose="020B0604020202020204" pitchFamily="34" charset="0"/>
                <a:sym typeface="Symbol" panose="05050102010706020507" pitchFamily="18" charset="2"/>
              </a:rPr>
              <a:t> </a:t>
            </a:r>
            <a:r>
              <a:rPr lang="en-US" altLang="en-US" sz="2300" dirty="0">
                <a:solidFill>
                  <a:srgbClr val="002060"/>
                </a:solidFill>
                <a:effectLst/>
                <a:cs typeface="Arial" panose="020B0604020202020204" pitchFamily="34" charset="0"/>
                <a:sym typeface="Symbol" panose="05050102010706020507" pitchFamily="18" charset="2"/>
              </a:rPr>
              <a:t>= </a:t>
            </a:r>
            <a:r>
              <a:rPr lang="en-US" altLang="en-US" sz="2300" dirty="0">
                <a:solidFill>
                  <a:srgbClr val="002060"/>
                </a:solidFill>
                <a:effectLst/>
              </a:rPr>
              <a:t>367 g </a:t>
            </a:r>
            <a:r>
              <a:rPr lang="en-US" altLang="en-US" sz="2300" dirty="0">
                <a:solidFill>
                  <a:srgbClr val="002060"/>
                </a:solidFill>
                <a:effectLst/>
                <a:sym typeface="Symbol" panose="05050102010706020507" pitchFamily="18" charset="2"/>
              </a:rPr>
              <a:t> </a:t>
            </a:r>
            <a:r>
              <a:rPr lang="en-US" altLang="en-US" sz="2300" dirty="0">
                <a:solidFill>
                  <a:srgbClr val="002060"/>
                </a:solidFill>
                <a:effectLst/>
              </a:rPr>
              <a:t>4.18 J/(g</a:t>
            </a:r>
            <a:r>
              <a:rPr lang="el-GR" altLang="en-US" sz="2300" dirty="0">
                <a:solidFill>
                  <a:srgbClr val="002060"/>
                </a:solidFill>
                <a:effectLst/>
              </a:rPr>
              <a:t>·</a:t>
            </a:r>
            <a:r>
              <a:rPr lang="en-US" altLang="en-US" sz="2300" dirty="0">
                <a:solidFill>
                  <a:srgbClr val="002060"/>
                </a:solidFill>
                <a:effectLst/>
                <a:latin typeface="Calibri"/>
              </a:rPr>
              <a:t> ⁰</a:t>
            </a:r>
            <a:r>
              <a:rPr lang="en-US" altLang="en-US" sz="2300" dirty="0">
                <a:solidFill>
                  <a:srgbClr val="002060"/>
                </a:solidFill>
                <a:effectLst/>
                <a:sym typeface="Symbol" panose="05050102010706020507" pitchFamily="18" charset="2"/>
              </a:rPr>
              <a:t>C</a:t>
            </a:r>
            <a:r>
              <a:rPr lang="en-US" altLang="en-US" sz="2300" dirty="0">
                <a:solidFill>
                  <a:srgbClr val="002060"/>
                </a:solidFill>
                <a:effectLst/>
              </a:rPr>
              <a:t>)</a:t>
            </a:r>
            <a:r>
              <a:rPr lang="en-US" altLang="en-US" sz="2300" dirty="0">
                <a:solidFill>
                  <a:srgbClr val="002060"/>
                </a:solidFill>
                <a:effectLst/>
                <a:sym typeface="Symbol" panose="05050102010706020507" pitchFamily="18" charset="2"/>
              </a:rPr>
              <a:t>  (87</a:t>
            </a:r>
            <a:r>
              <a:rPr lang="en-US" altLang="en-US" sz="2300" dirty="0">
                <a:solidFill>
                  <a:srgbClr val="002060"/>
                </a:solidFill>
                <a:effectLst/>
                <a:latin typeface="Calibri"/>
              </a:rPr>
              <a:t>⁰</a:t>
            </a:r>
            <a:r>
              <a:rPr lang="en-US" altLang="en-US" sz="2300" dirty="0">
                <a:solidFill>
                  <a:srgbClr val="002060"/>
                </a:solidFill>
                <a:effectLst/>
                <a:sym typeface="Symbol" panose="05050102010706020507" pitchFamily="18" charset="2"/>
              </a:rPr>
              <a:t>C </a:t>
            </a:r>
            <a:r>
              <a:rPr lang="en-US" altLang="en-US" sz="2300" dirty="0">
                <a:solidFill>
                  <a:srgbClr val="002060"/>
                </a:solidFill>
                <a:effectLst/>
              </a:rPr>
              <a:t>– 24</a:t>
            </a:r>
            <a:r>
              <a:rPr lang="en-US" altLang="en-US" sz="2300" dirty="0">
                <a:solidFill>
                  <a:srgbClr val="002060"/>
                </a:solidFill>
                <a:effectLst/>
                <a:latin typeface="Calibri"/>
              </a:rPr>
              <a:t> ⁰</a:t>
            </a:r>
            <a:r>
              <a:rPr lang="en-US" altLang="en-US" sz="2300" dirty="0">
                <a:solidFill>
                  <a:srgbClr val="002060"/>
                </a:solidFill>
                <a:effectLst/>
                <a:sym typeface="Symbol" panose="05050102010706020507" pitchFamily="18" charset="2"/>
              </a:rPr>
              <a:t>C</a:t>
            </a:r>
            <a:r>
              <a:rPr lang="en-US" altLang="en-US" sz="2300" dirty="0">
                <a:solidFill>
                  <a:srgbClr val="002060"/>
                </a:solidFill>
                <a:effectLst/>
              </a:rPr>
              <a:t>)</a:t>
            </a:r>
          </a:p>
          <a:p>
            <a:pPr marL="0" indent="0" algn="ctr">
              <a:spcBef>
                <a:spcPts val="1800"/>
              </a:spcBef>
              <a:buFont typeface="Wingdings" panose="05000000000000000000" pitchFamily="2" charset="2"/>
              <a:buNone/>
              <a:defRPr/>
            </a:pPr>
            <a:r>
              <a:rPr lang="en-US" altLang="en-US" sz="2300" dirty="0">
                <a:solidFill>
                  <a:srgbClr val="FFC000"/>
                </a:solidFill>
              </a:rPr>
              <a:t>q</a:t>
            </a:r>
            <a:r>
              <a:rPr lang="en-US" altLang="en-US" sz="2300" baseline="-25000" dirty="0">
                <a:solidFill>
                  <a:srgbClr val="FFC000"/>
                </a:solidFill>
              </a:rPr>
              <a:t>water</a:t>
            </a:r>
            <a:r>
              <a:rPr lang="en-US" altLang="en-US" sz="2300" dirty="0">
                <a:solidFill>
                  <a:srgbClr val="FFC000"/>
                </a:solidFill>
              </a:rPr>
              <a:t> </a:t>
            </a:r>
            <a:r>
              <a:rPr lang="en-US" altLang="en-US" sz="2300" dirty="0">
                <a:solidFill>
                  <a:srgbClr val="002060"/>
                </a:solidFill>
                <a:effectLst/>
              </a:rPr>
              <a:t>= 97000 J  or 97 kJ</a:t>
            </a:r>
          </a:p>
          <a:p>
            <a:pPr marL="0" indent="0" algn="ctr">
              <a:spcBef>
                <a:spcPts val="1800"/>
              </a:spcBef>
              <a:buFont typeface="Wingdings" panose="05000000000000000000" pitchFamily="2" charset="2"/>
              <a:buNone/>
              <a:defRPr/>
            </a:pPr>
            <a:r>
              <a:rPr lang="en-US" altLang="en-US" sz="2300" dirty="0">
                <a:solidFill>
                  <a:srgbClr val="FFC000"/>
                </a:solidFill>
              </a:rPr>
              <a:t>q</a:t>
            </a:r>
            <a:r>
              <a:rPr lang="en-US" altLang="en-US" sz="2300" baseline="-25000" dirty="0">
                <a:solidFill>
                  <a:srgbClr val="FFC000"/>
                </a:solidFill>
              </a:rPr>
              <a:t>water</a:t>
            </a:r>
            <a:r>
              <a:rPr lang="en-US" altLang="en-US" sz="2300" dirty="0">
                <a:solidFill>
                  <a:srgbClr val="FFC000"/>
                </a:solidFill>
              </a:rPr>
              <a:t> = </a:t>
            </a:r>
            <a:r>
              <a:rPr lang="en-US" altLang="en-US" sz="2300" dirty="0">
                <a:solidFill>
                  <a:srgbClr val="FF66CC"/>
                </a:solidFill>
                <a:cs typeface="Arial" panose="020B0604020202020204" pitchFamily="34" charset="0"/>
              </a:rPr>
              <a:t>- </a:t>
            </a:r>
            <a:r>
              <a:rPr lang="en-US" altLang="en-US" sz="2300" dirty="0">
                <a:solidFill>
                  <a:srgbClr val="FF66CC"/>
                </a:solidFill>
              </a:rPr>
              <a:t>q</a:t>
            </a:r>
            <a:r>
              <a:rPr lang="en-US" altLang="en-US" sz="2300" baseline="-25000" dirty="0">
                <a:solidFill>
                  <a:srgbClr val="FF66CC"/>
                </a:solidFill>
              </a:rPr>
              <a:t>reaction</a:t>
            </a:r>
          </a:p>
          <a:p>
            <a:pPr marL="0" indent="0" algn="ctr">
              <a:spcBef>
                <a:spcPts val="1800"/>
              </a:spcBef>
              <a:buFont typeface="Wingdings" panose="05000000000000000000" pitchFamily="2" charset="2"/>
              <a:buNone/>
              <a:defRPr/>
            </a:pPr>
            <a:r>
              <a:rPr lang="en-US" altLang="en-US" sz="2300" dirty="0">
                <a:solidFill>
                  <a:srgbClr val="FFC000"/>
                </a:solidFill>
              </a:rPr>
              <a:t>q</a:t>
            </a:r>
            <a:r>
              <a:rPr lang="en-US" altLang="en-US" sz="2300" baseline="-25000" dirty="0">
                <a:solidFill>
                  <a:srgbClr val="FFC000"/>
                </a:solidFill>
              </a:rPr>
              <a:t>reaction </a:t>
            </a:r>
            <a:r>
              <a:rPr lang="en-US" altLang="en-US" sz="2300" dirty="0">
                <a:solidFill>
                  <a:srgbClr val="FFC000"/>
                </a:solidFill>
              </a:rPr>
              <a:t>=</a:t>
            </a:r>
            <a:r>
              <a:rPr lang="en-US" altLang="en-US" sz="2300" baseline="-25000" dirty="0">
                <a:solidFill>
                  <a:srgbClr val="FFC000"/>
                </a:solidFill>
              </a:rPr>
              <a:t> </a:t>
            </a:r>
            <a:r>
              <a:rPr lang="el-GR" altLang="en-US" sz="2300" dirty="0">
                <a:solidFill>
                  <a:srgbClr val="FF66CC"/>
                </a:solidFill>
              </a:rPr>
              <a:t>Δ</a:t>
            </a:r>
            <a:r>
              <a:rPr lang="en-US" altLang="en-US" sz="2300" dirty="0">
                <a:solidFill>
                  <a:srgbClr val="FF66CC"/>
                </a:solidFill>
              </a:rPr>
              <a:t>H</a:t>
            </a:r>
            <a:r>
              <a:rPr lang="en-US" altLang="en-US" sz="2300" baseline="-25000" dirty="0">
                <a:solidFill>
                  <a:srgbClr val="FF66CC"/>
                </a:solidFill>
              </a:rPr>
              <a:t>reaction</a:t>
            </a:r>
            <a:r>
              <a:rPr lang="en-US" altLang="en-US" sz="2300" dirty="0">
                <a:solidFill>
                  <a:srgbClr val="FF66CC"/>
                </a:solidFill>
              </a:rPr>
              <a:t> </a:t>
            </a:r>
            <a:endParaRPr lang="el-GR" altLang="en-US" sz="2300" baseline="-25000" dirty="0">
              <a:solidFill>
                <a:srgbClr val="FF66CC"/>
              </a:solidFill>
            </a:endParaRPr>
          </a:p>
          <a:p>
            <a:pPr marL="0" indent="0" algn="ctr">
              <a:spcBef>
                <a:spcPts val="1800"/>
              </a:spcBef>
              <a:buFont typeface="Wingdings" panose="05000000000000000000" pitchFamily="2" charset="2"/>
              <a:buNone/>
              <a:defRPr/>
            </a:pPr>
            <a:r>
              <a:rPr lang="el-GR" altLang="en-US" sz="2300" dirty="0">
                <a:solidFill>
                  <a:srgbClr val="FF66CC"/>
                </a:solidFill>
              </a:rPr>
              <a:t>Δ</a:t>
            </a:r>
            <a:r>
              <a:rPr lang="en-US" altLang="en-US" sz="2300" dirty="0">
                <a:solidFill>
                  <a:srgbClr val="FF66CC"/>
                </a:solidFill>
              </a:rPr>
              <a:t>H</a:t>
            </a:r>
            <a:r>
              <a:rPr lang="en-US" altLang="en-US" sz="2300" baseline="-25000" dirty="0">
                <a:solidFill>
                  <a:srgbClr val="FF66CC"/>
                </a:solidFill>
              </a:rPr>
              <a:t>reaction</a:t>
            </a:r>
            <a:r>
              <a:rPr lang="en-US" altLang="en-US" sz="2300" dirty="0">
                <a:solidFill>
                  <a:srgbClr val="FF66CC"/>
                </a:solidFill>
              </a:rPr>
              <a:t> </a:t>
            </a:r>
            <a:r>
              <a:rPr lang="en-US" altLang="en-US" sz="2300" dirty="0">
                <a:solidFill>
                  <a:srgbClr val="FFC000"/>
                </a:solidFill>
              </a:rPr>
              <a:t>=  - 97000 J  or - 97 kJ</a:t>
            </a:r>
          </a:p>
          <a:p>
            <a:pPr marL="0" indent="0" algn="ctr">
              <a:spcBef>
                <a:spcPts val="1800"/>
              </a:spcBef>
              <a:buFont typeface="Wingdings" panose="05000000000000000000" pitchFamily="2" charset="2"/>
              <a:buNone/>
              <a:defRPr/>
            </a:pPr>
            <a:r>
              <a:rPr lang="en-US" altLang="en-US" sz="2300" dirty="0">
                <a:solidFill>
                  <a:srgbClr val="00FF00"/>
                </a:solidFill>
              </a:rPr>
              <a:t>The REACTION (exothermic) caused the water to gain heat and rise in temperature (endothermic).</a:t>
            </a:r>
          </a:p>
          <a:p>
            <a:pPr marL="0" indent="0">
              <a:spcBef>
                <a:spcPts val="1800"/>
              </a:spcBef>
              <a:buFont typeface="Wingdings" panose="05000000000000000000" pitchFamily="2" charset="2"/>
              <a:buNone/>
              <a:defRPr/>
            </a:pPr>
            <a:endParaRPr lang="en-US" altLang="en-US" sz="2300" dirty="0"/>
          </a:p>
        </p:txBody>
      </p:sp>
      <p:sp>
        <p:nvSpPr>
          <p:cNvPr id="5" name="TextBox 4"/>
          <p:cNvSpPr txBox="1"/>
          <p:nvPr/>
        </p:nvSpPr>
        <p:spPr>
          <a:xfrm>
            <a:off x="4648200" y="34925"/>
            <a:ext cx="4191000" cy="446088"/>
          </a:xfrm>
          <a:prstGeom prst="rect">
            <a:avLst/>
          </a:prstGeom>
          <a:noFill/>
        </p:spPr>
        <p:txBody>
          <a:bodyPr lIns="90746" tIns="45373" rIns="90746" bIns="45373">
            <a:spAutoFit/>
          </a:bodyPr>
          <a:lstStyle/>
          <a:p>
            <a:pPr algn="ctr" eaLnBrk="1" hangingPunct="1">
              <a:defRPr/>
            </a:pPr>
            <a:r>
              <a:rPr lang="en-US" sz="2300" dirty="0">
                <a:solidFill>
                  <a:srgbClr val="C00000"/>
                </a:solidFill>
                <a:effectLst>
                  <a:outerShdw blurRad="38100" dist="38100" dir="2700000" algn="tl">
                    <a:srgbClr val="000000">
                      <a:alpha val="43137"/>
                    </a:srgbClr>
                  </a:outerShdw>
                </a:effectLst>
              </a:rPr>
              <a:t> Heat Calculation</a:t>
            </a:r>
          </a:p>
        </p:txBody>
      </p:sp>
      <p:sp>
        <p:nvSpPr>
          <p:cNvPr id="4"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p:txBody>
          <a:bodyPr/>
          <a:lstStyle/>
          <a:p>
            <a:pPr>
              <a:defRPr/>
            </a:pPr>
            <a:fld id="{11BFE428-3D21-4698-BDD3-10A756BEE5CB}" type="slidenum">
              <a:rPr lang="en-US" altLang="en-US"/>
              <a:pPr>
                <a:defRPr/>
              </a:pPr>
              <a:t>64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172">
                                            <p:txEl>
                                              <p:pRg st="1" end="1"/>
                                            </p:txEl>
                                          </p:spTgt>
                                        </p:tgtEl>
                                        <p:attrNameLst>
                                          <p:attrName>style.visibility</p:attrName>
                                        </p:attrNameLst>
                                      </p:cBhvr>
                                      <p:to>
                                        <p:strVal val="visible"/>
                                      </p:to>
                                    </p:set>
                                    <p:animEffect transition="in" filter="fade">
                                      <p:cBhvr>
                                        <p:cTn id="7" dur="500"/>
                                        <p:tgtEl>
                                          <p:spTgt spid="13517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172">
                                            <p:txEl>
                                              <p:pRg st="2" end="2"/>
                                            </p:txEl>
                                          </p:spTgt>
                                        </p:tgtEl>
                                        <p:attrNameLst>
                                          <p:attrName>style.visibility</p:attrName>
                                        </p:attrNameLst>
                                      </p:cBhvr>
                                      <p:to>
                                        <p:strVal val="visible"/>
                                      </p:to>
                                    </p:set>
                                    <p:animEffect transition="in" filter="fade">
                                      <p:cBhvr>
                                        <p:cTn id="12" dur="500"/>
                                        <p:tgtEl>
                                          <p:spTgt spid="13517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172">
                                            <p:txEl>
                                              <p:pRg st="3" end="3"/>
                                            </p:txEl>
                                          </p:spTgt>
                                        </p:tgtEl>
                                        <p:attrNameLst>
                                          <p:attrName>style.visibility</p:attrName>
                                        </p:attrNameLst>
                                      </p:cBhvr>
                                      <p:to>
                                        <p:strVal val="visible"/>
                                      </p:to>
                                    </p:set>
                                    <p:animEffect transition="in" filter="fade">
                                      <p:cBhvr>
                                        <p:cTn id="17" dur="500"/>
                                        <p:tgtEl>
                                          <p:spTgt spid="13517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172">
                                            <p:txEl>
                                              <p:pRg st="4" end="4"/>
                                            </p:txEl>
                                          </p:spTgt>
                                        </p:tgtEl>
                                        <p:attrNameLst>
                                          <p:attrName>style.visibility</p:attrName>
                                        </p:attrNameLst>
                                      </p:cBhvr>
                                      <p:to>
                                        <p:strVal val="visible"/>
                                      </p:to>
                                    </p:set>
                                    <p:animEffect transition="in" filter="fade">
                                      <p:cBhvr>
                                        <p:cTn id="22" dur="500"/>
                                        <p:tgtEl>
                                          <p:spTgt spid="13517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172">
                                            <p:txEl>
                                              <p:pRg st="5" end="5"/>
                                            </p:txEl>
                                          </p:spTgt>
                                        </p:tgtEl>
                                        <p:attrNameLst>
                                          <p:attrName>style.visibility</p:attrName>
                                        </p:attrNameLst>
                                      </p:cBhvr>
                                      <p:to>
                                        <p:strVal val="visible"/>
                                      </p:to>
                                    </p:set>
                                    <p:animEffect transition="in" filter="fade">
                                      <p:cBhvr>
                                        <p:cTn id="27" dur="500"/>
                                        <p:tgtEl>
                                          <p:spTgt spid="13517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172">
                                            <p:txEl>
                                              <p:pRg st="6" end="6"/>
                                            </p:txEl>
                                          </p:spTgt>
                                        </p:tgtEl>
                                        <p:attrNameLst>
                                          <p:attrName>style.visibility</p:attrName>
                                        </p:attrNameLst>
                                      </p:cBhvr>
                                      <p:to>
                                        <p:strVal val="visible"/>
                                      </p:to>
                                    </p:set>
                                    <p:animEffect transition="in" filter="fade">
                                      <p:cBhvr>
                                        <p:cTn id="32" dur="500"/>
                                        <p:tgtEl>
                                          <p:spTgt spid="13517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172">
                                            <p:txEl>
                                              <p:pRg st="7" end="7"/>
                                            </p:txEl>
                                          </p:spTgt>
                                        </p:tgtEl>
                                        <p:attrNameLst>
                                          <p:attrName>style.visibility</p:attrName>
                                        </p:attrNameLst>
                                      </p:cBhvr>
                                      <p:to>
                                        <p:strVal val="visible"/>
                                      </p:to>
                                    </p:set>
                                    <p:animEffect transition="in" filter="fade">
                                      <p:cBhvr>
                                        <p:cTn id="37" dur="500"/>
                                        <p:tgtEl>
                                          <p:spTgt spid="1351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5"/>
          <p:cNvSpPr>
            <a:spLocks noGrp="1"/>
          </p:cNvSpPr>
          <p:nvPr>
            <p:ph type="title"/>
          </p:nvPr>
        </p:nvSpPr>
        <p:spPr/>
        <p:txBody>
          <a:bodyPr/>
          <a:lstStyle/>
          <a:p>
            <a:pPr eaLnBrk="1" hangingPunct="1"/>
            <a:r>
              <a:rPr lang="en-US" altLang="en-US" dirty="0"/>
              <a:t>	Heat, Temperature, and Energy</a:t>
            </a:r>
          </a:p>
        </p:txBody>
      </p:sp>
      <p:sp>
        <p:nvSpPr>
          <p:cNvPr id="135171" name="Content Placeholder 7"/>
          <p:cNvSpPr>
            <a:spLocks noGrp="1"/>
          </p:cNvSpPr>
          <p:nvPr>
            <p:ph sz="quarter" idx="15"/>
          </p:nvPr>
        </p:nvSpPr>
        <p:spPr>
          <a:xfrm>
            <a:off x="4343400" y="1376363"/>
            <a:ext cx="4800600" cy="5481637"/>
          </a:xfrm>
        </p:spPr>
        <p:txBody>
          <a:bodyPr lIns="182880" tIns="91440"/>
          <a:lstStyle/>
          <a:p>
            <a:pPr eaLnBrk="1" hangingPunct="1"/>
            <a:r>
              <a:rPr lang="en-US" altLang="en-US" sz="2000" dirty="0"/>
              <a:t>A cube of copper has a temperature of 5°C. The cube is placed in a closed container whose internal temperature is 85°C. What will happen over time?</a:t>
            </a:r>
          </a:p>
          <a:p>
            <a:pPr eaLnBrk="1" hangingPunct="1"/>
            <a:r>
              <a:rPr lang="en-US" altLang="en-US" sz="2000" dirty="0"/>
              <a:t>O  Heat will flow from the cube into the air in the container.</a:t>
            </a:r>
          </a:p>
          <a:p>
            <a:pPr eaLnBrk="1" hangingPunct="1"/>
            <a:r>
              <a:rPr lang="en-US" altLang="en-US" sz="2000" dirty="0"/>
              <a:t>O  Heat will flow from the air in the container into the cube.</a:t>
            </a:r>
          </a:p>
          <a:p>
            <a:pPr eaLnBrk="1" hangingPunct="1"/>
            <a:r>
              <a:rPr lang="en-US" altLang="en-US" sz="2000" dirty="0">
                <a:solidFill>
                  <a:srgbClr val="FE8600"/>
                </a:solidFill>
              </a:rPr>
              <a:t> </a:t>
            </a:r>
          </a:p>
          <a:p>
            <a:pPr eaLnBrk="1" hangingPunct="1"/>
            <a:r>
              <a:rPr lang="en-US" altLang="en-US" sz="2000" dirty="0"/>
              <a:t>At what point will the heat flow stop?</a:t>
            </a:r>
          </a:p>
        </p:txBody>
      </p:sp>
      <p:sp>
        <p:nvSpPr>
          <p:cNvPr id="135172" name="Content Placeholder 8"/>
          <p:cNvSpPr>
            <a:spLocks noGrp="1"/>
          </p:cNvSpPr>
          <p:nvPr>
            <p:ph sz="quarter" idx="16"/>
          </p:nvPr>
        </p:nvSpPr>
        <p:spPr>
          <a:xfrm>
            <a:off x="0" y="1376363"/>
            <a:ext cx="4249738" cy="5481637"/>
          </a:xfrm>
        </p:spPr>
        <p:txBody>
          <a:bodyPr/>
          <a:lstStyle/>
          <a:p>
            <a:pPr eaLnBrk="1" hangingPunct="1"/>
            <a:r>
              <a:rPr lang="en-US" altLang="en-US" sz="2000" dirty="0"/>
              <a:t>Which of the following has the most thermal energy?</a:t>
            </a:r>
          </a:p>
          <a:p>
            <a:pPr eaLnBrk="1" hangingPunct="1"/>
            <a:r>
              <a:rPr lang="en-US" altLang="en-US" sz="2000" dirty="0"/>
              <a:t>O  500 mL water at 25°C</a:t>
            </a:r>
          </a:p>
          <a:p>
            <a:pPr eaLnBrk="1" hangingPunct="1"/>
            <a:r>
              <a:rPr lang="en-US" altLang="en-US" sz="2000" dirty="0"/>
              <a:t>O  1.5 L water at 25°C</a:t>
            </a:r>
          </a:p>
          <a:p>
            <a:pPr eaLnBrk="1" hangingPunct="1"/>
            <a:r>
              <a:rPr lang="en-US" altLang="en-US" sz="2000" dirty="0"/>
              <a:t>O  15 L water at 25°C</a:t>
            </a:r>
          </a:p>
          <a:p>
            <a:pPr eaLnBrk="1" hangingPunct="1"/>
            <a:r>
              <a:rPr lang="en-US" altLang="en-US" sz="2000" dirty="0">
                <a:solidFill>
                  <a:srgbClr val="FE8600"/>
                </a:solidFill>
              </a:rPr>
              <a:t> </a:t>
            </a:r>
          </a:p>
          <a:p>
            <a:pPr eaLnBrk="1" hangingPunct="1"/>
            <a:r>
              <a:rPr lang="en-US" altLang="en-US" sz="2000" dirty="0"/>
              <a:t>As the temperature of a substance increases, the average kinetic energy of the particles in the substance </a:t>
            </a:r>
            <a:r>
              <a:rPr lang="en-US" altLang="en-US" sz="2000" u="sng" dirty="0">
                <a:solidFill>
                  <a:srgbClr val="FF0000"/>
                </a:solidFill>
              </a:rPr>
              <a:t>___________</a:t>
            </a:r>
            <a:r>
              <a:rPr lang="en-US" altLang="en-US" sz="2000" dirty="0"/>
              <a:t>.</a:t>
            </a:r>
          </a:p>
          <a:p>
            <a:pPr eaLnBrk="1" hangingPunct="1"/>
            <a:r>
              <a:rPr lang="en-US" altLang="en-US" dirty="0">
                <a:solidFill>
                  <a:srgbClr val="FE8600"/>
                </a:solidFill>
              </a:rPr>
              <a:t> </a:t>
            </a:r>
          </a:p>
        </p:txBody>
      </p:sp>
      <p:pic>
        <p:nvPicPr>
          <p:cNvPr id="135173" name="Picture 6"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98438"/>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5"/>
          <p:cNvSpPr>
            <a:spLocks noGrp="1"/>
          </p:cNvSpPr>
          <p:nvPr>
            <p:ph type="title"/>
          </p:nvPr>
        </p:nvSpPr>
        <p:spPr/>
        <p:txBody>
          <a:bodyPr/>
          <a:lstStyle/>
          <a:p>
            <a:pPr eaLnBrk="1" hangingPunct="1"/>
            <a:r>
              <a:rPr lang="en-US" altLang="en-US" dirty="0"/>
              <a:t>	Heat, Temperature, and Energy</a:t>
            </a:r>
          </a:p>
        </p:txBody>
      </p:sp>
      <p:sp>
        <p:nvSpPr>
          <p:cNvPr id="137219" name="Content Placeholder 7"/>
          <p:cNvSpPr>
            <a:spLocks noGrp="1"/>
          </p:cNvSpPr>
          <p:nvPr>
            <p:ph sz="quarter" idx="15"/>
          </p:nvPr>
        </p:nvSpPr>
        <p:spPr>
          <a:xfrm>
            <a:off x="4343400" y="1376363"/>
            <a:ext cx="4800600" cy="5481637"/>
          </a:xfrm>
        </p:spPr>
        <p:txBody>
          <a:bodyPr lIns="182880" tIns="91440"/>
          <a:lstStyle/>
          <a:p>
            <a:pPr eaLnBrk="1" hangingPunct="1"/>
            <a:r>
              <a:rPr lang="en-US" altLang="en-US" sz="2000" dirty="0"/>
              <a:t>A cube of copper has a temperature of 5°C. The cube is placed in a closed container whose internal temperature is 85°C. What will happen over time?</a:t>
            </a:r>
          </a:p>
          <a:p>
            <a:pPr eaLnBrk="1" hangingPunct="1"/>
            <a:r>
              <a:rPr lang="en-US" altLang="en-US" sz="2000" dirty="0"/>
              <a:t>O  Heat will flow from the cube into the air in the container.</a:t>
            </a:r>
          </a:p>
          <a:p>
            <a:pPr eaLnBrk="1" hangingPunct="1"/>
            <a:r>
              <a:rPr lang="en-US" altLang="en-US" sz="2000" dirty="0">
                <a:solidFill>
                  <a:srgbClr val="FF0000"/>
                </a:solidFill>
              </a:rPr>
              <a:t>!!!  Heat will flow from the air in the container into the cube (warmer to cooler</a:t>
            </a:r>
            <a:r>
              <a:rPr lang="en-US" altLang="en-US" sz="2000" dirty="0"/>
              <a:t>.</a:t>
            </a:r>
            <a:endParaRPr lang="en-US" altLang="en-US" sz="2000" dirty="0">
              <a:solidFill>
                <a:srgbClr val="FE8600"/>
              </a:solidFill>
            </a:endParaRPr>
          </a:p>
          <a:p>
            <a:pPr eaLnBrk="1" hangingPunct="1"/>
            <a:r>
              <a:rPr lang="en-US" altLang="en-US" sz="2000" dirty="0"/>
              <a:t>At what point will the heat flow stop?</a:t>
            </a:r>
          </a:p>
          <a:p>
            <a:pPr eaLnBrk="1" hangingPunct="1"/>
            <a:r>
              <a:rPr lang="en-US" altLang="en-US" sz="2000" dirty="0">
                <a:solidFill>
                  <a:srgbClr val="FF0000"/>
                </a:solidFill>
              </a:rPr>
              <a:t>When the temperatures of the cube and container are equal</a:t>
            </a:r>
          </a:p>
        </p:txBody>
      </p:sp>
      <p:sp>
        <p:nvSpPr>
          <p:cNvPr id="137220" name="Content Placeholder 8"/>
          <p:cNvSpPr>
            <a:spLocks noGrp="1"/>
          </p:cNvSpPr>
          <p:nvPr>
            <p:ph sz="quarter" idx="16"/>
          </p:nvPr>
        </p:nvSpPr>
        <p:spPr>
          <a:xfrm>
            <a:off x="0" y="1376363"/>
            <a:ext cx="4249738" cy="5481637"/>
          </a:xfrm>
        </p:spPr>
        <p:txBody>
          <a:bodyPr/>
          <a:lstStyle/>
          <a:p>
            <a:pPr eaLnBrk="1" hangingPunct="1"/>
            <a:r>
              <a:rPr lang="en-US" altLang="en-US" sz="2000" dirty="0"/>
              <a:t>Which of the following has the most thermal energy?</a:t>
            </a:r>
          </a:p>
          <a:p>
            <a:pPr eaLnBrk="1" hangingPunct="1"/>
            <a:r>
              <a:rPr lang="en-US" altLang="en-US" sz="2000" dirty="0"/>
              <a:t>O  500 mL water at 25°C</a:t>
            </a:r>
          </a:p>
          <a:p>
            <a:pPr eaLnBrk="1" hangingPunct="1"/>
            <a:r>
              <a:rPr lang="en-US" altLang="en-US" sz="2000" dirty="0"/>
              <a:t>O  1.5 L water at 25°C</a:t>
            </a:r>
          </a:p>
          <a:p>
            <a:pPr eaLnBrk="1" hangingPunct="1"/>
            <a:r>
              <a:rPr lang="en-US" altLang="en-US" sz="2000" dirty="0">
                <a:solidFill>
                  <a:srgbClr val="FF0000"/>
                </a:solidFill>
              </a:rPr>
              <a:t>!!!  15 L water at 25°C</a:t>
            </a:r>
          </a:p>
          <a:p>
            <a:pPr eaLnBrk="1" hangingPunct="1"/>
            <a:r>
              <a:rPr lang="en-US" altLang="en-US" sz="2000" dirty="0">
                <a:solidFill>
                  <a:srgbClr val="FE8600"/>
                </a:solidFill>
              </a:rPr>
              <a:t> </a:t>
            </a:r>
          </a:p>
          <a:p>
            <a:pPr eaLnBrk="1" hangingPunct="1"/>
            <a:r>
              <a:rPr lang="en-US" altLang="en-US" sz="2000" dirty="0"/>
              <a:t>As the temperature of a substance increases, the average kinetic energy of the particles in the substance </a:t>
            </a:r>
            <a:r>
              <a:rPr lang="en-US" altLang="en-US" sz="2000" u="sng" dirty="0">
                <a:solidFill>
                  <a:srgbClr val="FF0000"/>
                </a:solidFill>
              </a:rPr>
              <a:t>increases</a:t>
            </a:r>
            <a:r>
              <a:rPr lang="en-US" altLang="en-US" sz="2000" dirty="0"/>
              <a:t>.</a:t>
            </a:r>
          </a:p>
          <a:p>
            <a:pPr eaLnBrk="1" hangingPunct="1"/>
            <a:r>
              <a:rPr lang="en-US" altLang="en-US" dirty="0">
                <a:solidFill>
                  <a:srgbClr val="FE8600"/>
                </a:solidFill>
              </a:rPr>
              <a:t> </a:t>
            </a:r>
          </a:p>
        </p:txBody>
      </p:sp>
      <p:pic>
        <p:nvPicPr>
          <p:cNvPr id="137221" name="Picture 6"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98438"/>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pPr eaLnBrk="1" hangingPunct="1"/>
            <a:r>
              <a:rPr lang="en-US" altLang="en-US" dirty="0"/>
              <a:t>	Performing Heat Calculations</a:t>
            </a:r>
          </a:p>
        </p:txBody>
      </p:sp>
      <p:sp>
        <p:nvSpPr>
          <p:cNvPr id="95237" name="Content Placeholder 3"/>
          <p:cNvSpPr>
            <a:spLocks noGrp="1"/>
          </p:cNvSpPr>
          <p:nvPr>
            <p:ph sz="quarter" idx="16"/>
          </p:nvPr>
        </p:nvSpPr>
        <p:spPr>
          <a:xfrm>
            <a:off x="0" y="1376363"/>
            <a:ext cx="9144000" cy="5481637"/>
          </a:xfrm>
        </p:spPr>
        <p:txBody>
          <a:bodyPr lIns="182880" tIns="91440"/>
          <a:lstStyle/>
          <a:p>
            <a:pPr eaLnBrk="1" hangingPunct="1">
              <a:defRPr/>
            </a:pPr>
            <a:r>
              <a:rPr lang="en-US" altLang="en-US" sz="2000" dirty="0"/>
              <a:t>The specific heat of water is 4.18 J/g•°C. How much heat does 225.0 g of water release when it cools from 85.5°C to 50.0°C?</a:t>
            </a:r>
          </a:p>
          <a:p>
            <a:pPr marL="914400" eaLnBrk="1" hangingPunct="1">
              <a:defRPr/>
            </a:pPr>
            <a:endParaRPr lang="en-US" altLang="en-US" sz="2000" b="1" dirty="0">
              <a:solidFill>
                <a:srgbClr val="C00000"/>
              </a:solidFill>
            </a:endParaRPr>
          </a:p>
          <a:p>
            <a:pPr eaLnBrk="1" hangingPunct="1">
              <a:defRPr/>
            </a:pPr>
            <a:endParaRPr lang="en-US" altLang="en-US" sz="2000" b="1" dirty="0">
              <a:solidFill>
                <a:srgbClr val="C00000"/>
              </a:solidFill>
            </a:endParaRPr>
          </a:p>
          <a:p>
            <a:pPr eaLnBrk="1" hangingPunct="1">
              <a:defRPr/>
            </a:pPr>
            <a:endParaRPr lang="en-US" altLang="en-US" sz="2000" b="1" dirty="0">
              <a:solidFill>
                <a:srgbClr val="C00000"/>
              </a:solidFill>
            </a:endParaRPr>
          </a:p>
          <a:p>
            <a:pPr eaLnBrk="1" hangingPunct="1">
              <a:defRPr/>
            </a:pPr>
            <a:r>
              <a:rPr lang="en-US" altLang="en-US" sz="2000" dirty="0"/>
              <a:t>A sample of an unknown substance has a mass of 89.5 g. If 345.2 J of heat are required to heat the substance from 285 K to 305 K, what is the specific heat of the substance?</a:t>
            </a:r>
          </a:p>
          <a:p>
            <a:pPr marL="914400" eaLnBrk="1" hangingPunct="1">
              <a:defRPr/>
            </a:pPr>
            <a:endParaRPr lang="en-US" altLang="en-US" sz="2000" b="1" dirty="0">
              <a:solidFill>
                <a:srgbClr val="C00000"/>
              </a:solidFill>
            </a:endParaRPr>
          </a:p>
          <a:p>
            <a:pPr marL="914400" eaLnBrk="1" hangingPunct="1">
              <a:defRPr/>
            </a:pPr>
            <a:endParaRPr lang="en-US" altLang="en-US" sz="2000" b="1" dirty="0">
              <a:solidFill>
                <a:srgbClr val="C00000"/>
              </a:solidFill>
            </a:endParaRPr>
          </a:p>
        </p:txBody>
      </p:sp>
      <p:pic>
        <p:nvPicPr>
          <p:cNvPr id="139268" name="Picture 6"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 y="223838"/>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pPr eaLnBrk="1" hangingPunct="1"/>
            <a:r>
              <a:rPr lang="en-US" altLang="en-US" dirty="0"/>
              <a:t>	Performing Heat Calculations</a:t>
            </a:r>
          </a:p>
        </p:txBody>
      </p:sp>
      <p:sp>
        <p:nvSpPr>
          <p:cNvPr id="95237" name="Content Placeholder 3"/>
          <p:cNvSpPr>
            <a:spLocks noGrp="1"/>
          </p:cNvSpPr>
          <p:nvPr>
            <p:ph sz="quarter" idx="16"/>
          </p:nvPr>
        </p:nvSpPr>
        <p:spPr>
          <a:xfrm>
            <a:off x="0" y="1376363"/>
            <a:ext cx="9144000" cy="5481637"/>
          </a:xfrm>
        </p:spPr>
        <p:txBody>
          <a:bodyPr lIns="182880" tIns="91440"/>
          <a:lstStyle/>
          <a:p>
            <a:pPr eaLnBrk="1" hangingPunct="1">
              <a:defRPr/>
            </a:pPr>
            <a:r>
              <a:rPr lang="en-US" altLang="en-US" sz="2000" dirty="0"/>
              <a:t>The specific heat of water is 4.18 J/g•°C. How much </a:t>
            </a:r>
            <a:r>
              <a:rPr lang="en-US" altLang="en-US" sz="2000" b="1" u="sng" dirty="0">
                <a:solidFill>
                  <a:srgbClr val="FF66CC"/>
                </a:solidFill>
              </a:rPr>
              <a:t>heat</a:t>
            </a:r>
            <a:r>
              <a:rPr lang="en-US" altLang="en-US" sz="2000" dirty="0"/>
              <a:t> does </a:t>
            </a:r>
            <a:r>
              <a:rPr lang="en-US" altLang="en-US" sz="2000" b="1" dirty="0">
                <a:solidFill>
                  <a:srgbClr val="FF66CC"/>
                </a:solidFill>
              </a:rPr>
              <a:t>225.0 g</a:t>
            </a:r>
            <a:r>
              <a:rPr lang="en-US" altLang="en-US" sz="2000" dirty="0"/>
              <a:t> of water release when it cools from </a:t>
            </a:r>
            <a:r>
              <a:rPr lang="en-US" altLang="en-US" sz="2000" b="1" dirty="0">
                <a:solidFill>
                  <a:srgbClr val="FF66CC"/>
                </a:solidFill>
              </a:rPr>
              <a:t>85.5°C</a:t>
            </a:r>
            <a:r>
              <a:rPr lang="en-US" altLang="en-US" sz="2000" dirty="0"/>
              <a:t> (</a:t>
            </a:r>
            <a:r>
              <a:rPr lang="en-US" altLang="en-US" sz="2000" dirty="0">
                <a:solidFill>
                  <a:srgbClr val="C00000"/>
                </a:solidFill>
              </a:rPr>
              <a:t>Ti</a:t>
            </a:r>
            <a:r>
              <a:rPr lang="en-US" altLang="en-US" sz="2000" dirty="0"/>
              <a:t>) to </a:t>
            </a:r>
            <a:r>
              <a:rPr lang="en-US" altLang="en-US" sz="2000" b="1" dirty="0">
                <a:solidFill>
                  <a:srgbClr val="FF66CC"/>
                </a:solidFill>
              </a:rPr>
              <a:t>50.0°C</a:t>
            </a:r>
            <a:r>
              <a:rPr lang="en-US" altLang="en-US" sz="2000" dirty="0"/>
              <a:t> (</a:t>
            </a:r>
            <a:r>
              <a:rPr lang="en-US" altLang="en-US" sz="2000" dirty="0">
                <a:solidFill>
                  <a:srgbClr val="C00000"/>
                </a:solidFill>
              </a:rPr>
              <a:t>Tf</a:t>
            </a:r>
            <a:r>
              <a:rPr lang="en-US" altLang="en-US" sz="2000" dirty="0"/>
              <a:t>)?</a:t>
            </a:r>
          </a:p>
          <a:p>
            <a:pPr marL="914400" eaLnBrk="1" hangingPunct="1">
              <a:defRPr/>
            </a:pPr>
            <a:r>
              <a:rPr lang="en-US" altLang="en-US" sz="2000" b="1" dirty="0">
                <a:solidFill>
                  <a:srgbClr val="C00000"/>
                </a:solidFill>
              </a:rPr>
              <a:t>q = mc∆T</a:t>
            </a:r>
          </a:p>
          <a:p>
            <a:pPr marL="914400" eaLnBrk="1" hangingPunct="1">
              <a:defRPr/>
            </a:pPr>
            <a:r>
              <a:rPr lang="en-US" altLang="en-US" sz="2000" b="1" dirty="0">
                <a:solidFill>
                  <a:srgbClr val="C00000"/>
                </a:solidFill>
              </a:rPr>
              <a:t>q = (225.0 g)(4.18 </a:t>
            </a:r>
            <a:r>
              <a:rPr lang="en-US" altLang="en-US" sz="2000" dirty="0">
                <a:solidFill>
                  <a:srgbClr val="C00000"/>
                </a:solidFill>
              </a:rPr>
              <a:t>J/g•°C</a:t>
            </a:r>
            <a:r>
              <a:rPr lang="en-US" altLang="en-US" sz="2000" b="1" dirty="0">
                <a:solidFill>
                  <a:srgbClr val="C00000"/>
                </a:solidFill>
              </a:rPr>
              <a:t> )(50.0 C – 85.5 C) </a:t>
            </a:r>
          </a:p>
          <a:p>
            <a:pPr marL="914400" eaLnBrk="1" hangingPunct="1">
              <a:defRPr/>
            </a:pPr>
            <a:r>
              <a:rPr lang="en-US" altLang="en-US" sz="2000" b="1" dirty="0">
                <a:solidFill>
                  <a:srgbClr val="0070C0"/>
                </a:solidFill>
              </a:rPr>
              <a:t>q = -33400 J … so water releases 33.4 KJ</a:t>
            </a:r>
          </a:p>
          <a:p>
            <a:pPr eaLnBrk="1" hangingPunct="1">
              <a:defRPr/>
            </a:pPr>
            <a:r>
              <a:rPr lang="en-US" altLang="en-US" sz="2000" dirty="0"/>
              <a:t>A sample of an unknown substance has a mass of </a:t>
            </a:r>
            <a:r>
              <a:rPr lang="en-US" altLang="en-US" sz="2000" b="1" dirty="0">
                <a:solidFill>
                  <a:srgbClr val="FF66CC"/>
                </a:solidFill>
              </a:rPr>
              <a:t>89.5 g</a:t>
            </a:r>
            <a:r>
              <a:rPr lang="en-US" altLang="en-US" sz="2000" dirty="0"/>
              <a:t>. If </a:t>
            </a:r>
            <a:r>
              <a:rPr lang="en-US" altLang="en-US" sz="2000" b="1" dirty="0">
                <a:solidFill>
                  <a:srgbClr val="FF66CC"/>
                </a:solidFill>
              </a:rPr>
              <a:t>345.2 J</a:t>
            </a:r>
            <a:r>
              <a:rPr lang="en-US" altLang="en-US" sz="2000" dirty="0"/>
              <a:t> of heat are required to heat the substance from </a:t>
            </a:r>
            <a:r>
              <a:rPr lang="en-US" altLang="en-US" sz="2000" b="1" dirty="0">
                <a:solidFill>
                  <a:srgbClr val="FF66CC"/>
                </a:solidFill>
              </a:rPr>
              <a:t>285 K</a:t>
            </a:r>
            <a:r>
              <a:rPr lang="en-US" altLang="en-US" sz="2000" dirty="0"/>
              <a:t> (</a:t>
            </a:r>
            <a:r>
              <a:rPr lang="en-US" altLang="en-US" sz="2000" dirty="0">
                <a:solidFill>
                  <a:srgbClr val="C00000"/>
                </a:solidFill>
              </a:rPr>
              <a:t>Ti</a:t>
            </a:r>
            <a:r>
              <a:rPr lang="en-US" altLang="en-US" sz="2000" dirty="0"/>
              <a:t>) to </a:t>
            </a:r>
            <a:r>
              <a:rPr lang="en-US" altLang="en-US" sz="2000" b="1" dirty="0">
                <a:solidFill>
                  <a:srgbClr val="FF66CC"/>
                </a:solidFill>
              </a:rPr>
              <a:t>305 K</a:t>
            </a:r>
            <a:r>
              <a:rPr lang="en-US" altLang="en-US" sz="2000" dirty="0"/>
              <a:t> (</a:t>
            </a:r>
            <a:r>
              <a:rPr lang="en-US" altLang="en-US" sz="2000" dirty="0">
                <a:solidFill>
                  <a:srgbClr val="C00000"/>
                </a:solidFill>
              </a:rPr>
              <a:t>Tf</a:t>
            </a:r>
            <a:r>
              <a:rPr lang="en-US" altLang="en-US" sz="2000" dirty="0"/>
              <a:t>), what is the </a:t>
            </a:r>
            <a:r>
              <a:rPr lang="en-US" altLang="en-US" sz="2000" b="1" u="sng" dirty="0">
                <a:solidFill>
                  <a:srgbClr val="FF66CC"/>
                </a:solidFill>
              </a:rPr>
              <a:t>specific heat</a:t>
            </a:r>
            <a:r>
              <a:rPr lang="en-US" altLang="en-US" sz="2000" b="1" dirty="0">
                <a:solidFill>
                  <a:srgbClr val="FF66CC"/>
                </a:solidFill>
              </a:rPr>
              <a:t> </a:t>
            </a:r>
            <a:r>
              <a:rPr lang="en-US" altLang="en-US" sz="2000" dirty="0"/>
              <a:t>of the substance?</a:t>
            </a:r>
          </a:p>
          <a:p>
            <a:pPr marL="914400" eaLnBrk="1" hangingPunct="1">
              <a:defRPr/>
            </a:pPr>
            <a:r>
              <a:rPr lang="en-US" altLang="en-US" sz="2000" b="1" dirty="0">
                <a:solidFill>
                  <a:srgbClr val="C00000"/>
                </a:solidFill>
              </a:rPr>
              <a:t>q = mc∆T … rearrange to solve for “c” = q/m∆T</a:t>
            </a:r>
          </a:p>
          <a:p>
            <a:pPr marL="914400" eaLnBrk="1" hangingPunct="1">
              <a:defRPr/>
            </a:pPr>
            <a:r>
              <a:rPr lang="en-US" altLang="en-US" sz="2000" b="1" dirty="0">
                <a:solidFill>
                  <a:srgbClr val="C00000"/>
                </a:solidFill>
              </a:rPr>
              <a:t>c = (345.2 J) / (89.5 g)(305 K – 285 K) </a:t>
            </a:r>
          </a:p>
          <a:p>
            <a:pPr marL="914400" eaLnBrk="1" hangingPunct="1">
              <a:defRPr/>
            </a:pPr>
            <a:r>
              <a:rPr lang="en-US" altLang="en-US" sz="2000" b="1" dirty="0">
                <a:solidFill>
                  <a:srgbClr val="0070C0"/>
                </a:solidFill>
              </a:rPr>
              <a:t>c = 0.193 J/g•K</a:t>
            </a:r>
          </a:p>
          <a:p>
            <a:pPr marL="914400" eaLnBrk="1" hangingPunct="1">
              <a:defRPr/>
            </a:pPr>
            <a:endParaRPr lang="en-US" altLang="en-US" sz="2000" b="1" dirty="0">
              <a:solidFill>
                <a:srgbClr val="C00000"/>
              </a:solidFill>
            </a:endParaRPr>
          </a:p>
        </p:txBody>
      </p:sp>
      <p:pic>
        <p:nvPicPr>
          <p:cNvPr id="141316" name="Picture 6"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 y="223838"/>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7">
                                            <p:txEl>
                                              <p:pRg st="1" end="1"/>
                                            </p:txEl>
                                          </p:spTgt>
                                        </p:tgtEl>
                                        <p:attrNameLst>
                                          <p:attrName>style.visibility</p:attrName>
                                        </p:attrNameLst>
                                      </p:cBhvr>
                                      <p:to>
                                        <p:strVal val="visible"/>
                                      </p:to>
                                    </p:set>
                                    <p:animEffect transition="in" filter="fade">
                                      <p:cBhvr>
                                        <p:cTn id="7" dur="500"/>
                                        <p:tgtEl>
                                          <p:spTgt spid="9523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237">
                                            <p:txEl>
                                              <p:pRg st="2" end="2"/>
                                            </p:txEl>
                                          </p:spTgt>
                                        </p:tgtEl>
                                        <p:attrNameLst>
                                          <p:attrName>style.visibility</p:attrName>
                                        </p:attrNameLst>
                                      </p:cBhvr>
                                      <p:to>
                                        <p:strVal val="visible"/>
                                      </p:to>
                                    </p:set>
                                    <p:animEffect transition="in" filter="fade">
                                      <p:cBhvr>
                                        <p:cTn id="12" dur="500"/>
                                        <p:tgtEl>
                                          <p:spTgt spid="952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237">
                                            <p:txEl>
                                              <p:pRg st="3" end="3"/>
                                            </p:txEl>
                                          </p:spTgt>
                                        </p:tgtEl>
                                        <p:attrNameLst>
                                          <p:attrName>style.visibility</p:attrName>
                                        </p:attrNameLst>
                                      </p:cBhvr>
                                      <p:to>
                                        <p:strVal val="visible"/>
                                      </p:to>
                                    </p:set>
                                    <p:animEffect transition="in" filter="fade">
                                      <p:cBhvr>
                                        <p:cTn id="17" dur="500"/>
                                        <p:tgtEl>
                                          <p:spTgt spid="9523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237">
                                            <p:txEl>
                                              <p:pRg st="4" end="4"/>
                                            </p:txEl>
                                          </p:spTgt>
                                        </p:tgtEl>
                                        <p:attrNameLst>
                                          <p:attrName>style.visibility</p:attrName>
                                        </p:attrNameLst>
                                      </p:cBhvr>
                                      <p:to>
                                        <p:strVal val="visible"/>
                                      </p:to>
                                    </p:set>
                                    <p:animEffect transition="in" filter="fade">
                                      <p:cBhvr>
                                        <p:cTn id="22" dur="500"/>
                                        <p:tgtEl>
                                          <p:spTgt spid="9523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5237">
                                            <p:txEl>
                                              <p:pRg st="5" end="5"/>
                                            </p:txEl>
                                          </p:spTgt>
                                        </p:tgtEl>
                                        <p:attrNameLst>
                                          <p:attrName>style.visibility</p:attrName>
                                        </p:attrNameLst>
                                      </p:cBhvr>
                                      <p:to>
                                        <p:strVal val="visible"/>
                                      </p:to>
                                    </p:set>
                                    <p:animEffect transition="in" filter="fade">
                                      <p:cBhvr>
                                        <p:cTn id="27" dur="500"/>
                                        <p:tgtEl>
                                          <p:spTgt spid="9523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5237">
                                            <p:txEl>
                                              <p:pRg st="6" end="6"/>
                                            </p:txEl>
                                          </p:spTgt>
                                        </p:tgtEl>
                                        <p:attrNameLst>
                                          <p:attrName>style.visibility</p:attrName>
                                        </p:attrNameLst>
                                      </p:cBhvr>
                                      <p:to>
                                        <p:strVal val="visible"/>
                                      </p:to>
                                    </p:set>
                                    <p:animEffect transition="in" filter="fade">
                                      <p:cBhvr>
                                        <p:cTn id="32" dur="500"/>
                                        <p:tgtEl>
                                          <p:spTgt spid="9523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5237">
                                            <p:txEl>
                                              <p:pRg st="7" end="7"/>
                                            </p:txEl>
                                          </p:spTgt>
                                        </p:tgtEl>
                                        <p:attrNameLst>
                                          <p:attrName>style.visibility</p:attrName>
                                        </p:attrNameLst>
                                      </p:cBhvr>
                                      <p:to>
                                        <p:strVal val="visible"/>
                                      </p:to>
                                    </p:set>
                                    <p:animEffect transition="in" filter="fade">
                                      <p:cBhvr>
                                        <p:cTn id="37" dur="500"/>
                                        <p:tgtEl>
                                          <p:spTgt spid="9523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pPr eaLnBrk="1" hangingPunct="1"/>
            <a:r>
              <a:rPr lang="en-US" altLang="en-US" dirty="0"/>
              <a:t>	Performing Heat Calculations</a:t>
            </a:r>
          </a:p>
        </p:txBody>
      </p:sp>
      <p:sp>
        <p:nvSpPr>
          <p:cNvPr id="95236" name="Content Placeholder 10"/>
          <p:cNvSpPr>
            <a:spLocks noGrp="1"/>
          </p:cNvSpPr>
          <p:nvPr>
            <p:ph sz="quarter" idx="15"/>
          </p:nvPr>
        </p:nvSpPr>
        <p:spPr>
          <a:xfrm>
            <a:off x="0" y="1376363"/>
            <a:ext cx="9144000" cy="5481637"/>
          </a:xfrm>
        </p:spPr>
        <p:txBody>
          <a:bodyPr lIns="182880" tIns="91440"/>
          <a:lstStyle/>
          <a:p>
            <a:pPr eaLnBrk="1" hangingPunct="1">
              <a:defRPr/>
            </a:pPr>
            <a:r>
              <a:rPr lang="en-US" altLang="en-US" sz="2000" dirty="0"/>
              <a:t>A cube of aluminum (</a:t>
            </a:r>
            <a:r>
              <a:rPr lang="en-US" altLang="en-US" sz="2000" i="1" dirty="0"/>
              <a:t>C</a:t>
            </a:r>
            <a:r>
              <a:rPr lang="en-US" altLang="en-US" sz="2000" baseline="-25000" dirty="0"/>
              <a:t>p</a:t>
            </a:r>
            <a:r>
              <a:rPr lang="en-US" altLang="en-US" sz="2000" dirty="0"/>
              <a:t> = 0.897 J/g•K) has a temperature of 325 K. It is placed in a beaker of cold water. If the aluminum cools to 301 K as the water absorbs 815.7 J of heat, what is the mass of the cube?</a:t>
            </a:r>
          </a:p>
          <a:p>
            <a:pPr marL="914400" eaLnBrk="1" hangingPunct="1">
              <a:defRPr/>
            </a:pPr>
            <a:endParaRPr lang="en-US" altLang="en-US" sz="2000" b="1" dirty="0">
              <a:solidFill>
                <a:srgbClr val="C00000"/>
              </a:solidFill>
            </a:endParaRPr>
          </a:p>
          <a:p>
            <a:pPr marL="914400" eaLnBrk="1" hangingPunct="1">
              <a:defRPr/>
            </a:pPr>
            <a:endParaRPr lang="en-US" altLang="en-US" sz="2000" b="1" dirty="0">
              <a:solidFill>
                <a:srgbClr val="C00000"/>
              </a:solidFill>
            </a:endParaRPr>
          </a:p>
          <a:p>
            <a:pPr eaLnBrk="1" hangingPunct="1">
              <a:defRPr/>
            </a:pPr>
            <a:endParaRPr lang="en-US" altLang="en-US" sz="2000" b="1" dirty="0">
              <a:solidFill>
                <a:srgbClr val="C00000"/>
              </a:solidFill>
            </a:endParaRPr>
          </a:p>
          <a:p>
            <a:pPr eaLnBrk="1" hangingPunct="1">
              <a:defRPr/>
            </a:pPr>
            <a:r>
              <a:rPr lang="en-US" altLang="en-US" sz="2000" dirty="0"/>
              <a:t>31.7 g CO</a:t>
            </a:r>
            <a:r>
              <a:rPr lang="en-US" altLang="en-US" sz="2000" baseline="-25000" dirty="0"/>
              <a:t>2</a:t>
            </a:r>
            <a:r>
              <a:rPr lang="en-US" altLang="en-US" sz="2000" dirty="0"/>
              <a:t> is cooled from a gas at 358 K to a liquid at 213 K. The boiling point of CO</a:t>
            </a:r>
            <a:r>
              <a:rPr lang="en-US" altLang="en-US" sz="2000" baseline="-25000" dirty="0"/>
              <a:t>2</a:t>
            </a:r>
            <a:r>
              <a:rPr lang="en-US" altLang="en-US" sz="2000" dirty="0"/>
              <a:t> is 216 K. List the steps and equations needed to determine the heat flow of this change. Is this a physical or chemical change?</a:t>
            </a:r>
          </a:p>
          <a:p>
            <a:pPr eaLnBrk="1" hangingPunct="1">
              <a:lnSpc>
                <a:spcPct val="100000"/>
              </a:lnSpc>
              <a:defRPr/>
            </a:pPr>
            <a:endParaRPr lang="en-US" altLang="en-US" sz="2000" b="1" dirty="0">
              <a:solidFill>
                <a:srgbClr val="0070C0"/>
              </a:solidFill>
            </a:endParaRPr>
          </a:p>
        </p:txBody>
      </p:sp>
      <p:pic>
        <p:nvPicPr>
          <p:cNvPr id="143364" name="Picture 6"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 y="223838"/>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4" descr="heating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914400"/>
            <a:ext cx="8458200"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noChangeArrowheads="1"/>
          </p:cNvSpPr>
          <p:nvPr>
            <p:ph type="sldNum" sz="quarter" idx="11"/>
          </p:nvPr>
        </p:nvSpPr>
        <p:spPr/>
        <p:txBody>
          <a:bodyPr/>
          <a:lstStyle/>
          <a:p>
            <a:pPr>
              <a:defRPr/>
            </a:pPr>
            <a:fld id="{694D5D6A-3E7D-4D2D-AF5E-3C79D9EB6B6B}" type="slidenum">
              <a:rPr lang="en-US" altLang="en-US"/>
              <a:pPr>
                <a:defRPr/>
              </a:pPr>
              <a:t>7</a:t>
            </a:fld>
            <a:endParaRPr lang="en-US" altLang="en-US" dirty="0"/>
          </a:p>
        </p:txBody>
      </p:sp>
      <p:sp>
        <p:nvSpPr>
          <p:cNvPr id="5" name="Rectangle 2"/>
          <p:cNvSpPr txBox="1">
            <a:spLocks noChangeArrowheads="1"/>
          </p:cNvSpPr>
          <p:nvPr/>
        </p:nvSpPr>
        <p:spPr>
          <a:xfrm>
            <a:off x="533400" y="0"/>
            <a:ext cx="8229600" cy="1219200"/>
          </a:xfrm>
          <a:prstGeom prst="rect">
            <a:avLst/>
          </a:prstGeom>
          <a:solidFill>
            <a:srgbClr val="FFC000"/>
          </a:solidFill>
        </p:spPr>
        <p:txBody>
          <a:bodyPr lIns="90746" tIns="45373" rIns="90746" bIns="45373"/>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en-US" sz="2100" b="1" kern="0" dirty="0">
                <a:effectLst/>
              </a:rPr>
              <a:t>Phase Change Diagrams</a:t>
            </a:r>
            <a:r>
              <a:rPr lang="en-US" kern="0" dirty="0"/>
              <a:t> </a:t>
            </a:r>
            <a:br>
              <a:rPr lang="en-US" kern="0" dirty="0"/>
            </a:br>
            <a:r>
              <a:rPr lang="en-US" sz="3200" b="1" kern="0" dirty="0">
                <a:solidFill>
                  <a:srgbClr val="FFFF00"/>
                </a:solidFill>
              </a:rPr>
              <a:t>Endothermic</a:t>
            </a:r>
            <a:r>
              <a:rPr lang="en-US" sz="3200" b="1" kern="0" dirty="0"/>
              <a:t>  “Heating Curve”</a:t>
            </a:r>
          </a:p>
        </p:txBody>
      </p:sp>
      <p:sp>
        <p:nvSpPr>
          <p:cNvPr id="56325" name="TextBox 1"/>
          <p:cNvSpPr txBox="1">
            <a:spLocks noChangeArrowheads="1"/>
          </p:cNvSpPr>
          <p:nvPr/>
        </p:nvSpPr>
        <p:spPr bwMode="auto">
          <a:xfrm>
            <a:off x="1377950" y="4419600"/>
            <a:ext cx="533400"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KE</a:t>
            </a:r>
          </a:p>
        </p:txBody>
      </p:sp>
      <p:sp>
        <p:nvSpPr>
          <p:cNvPr id="56326" name="TextBox 5"/>
          <p:cNvSpPr txBox="1">
            <a:spLocks noChangeArrowheads="1"/>
          </p:cNvSpPr>
          <p:nvPr/>
        </p:nvSpPr>
        <p:spPr bwMode="auto">
          <a:xfrm>
            <a:off x="4267200" y="3048000"/>
            <a:ext cx="533400"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KE</a:t>
            </a:r>
          </a:p>
        </p:txBody>
      </p:sp>
      <p:sp>
        <p:nvSpPr>
          <p:cNvPr id="56327" name="TextBox 7"/>
          <p:cNvSpPr txBox="1">
            <a:spLocks noChangeArrowheads="1"/>
          </p:cNvSpPr>
          <p:nvPr/>
        </p:nvSpPr>
        <p:spPr bwMode="auto">
          <a:xfrm>
            <a:off x="8077200" y="3676650"/>
            <a:ext cx="533400"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KE</a:t>
            </a:r>
          </a:p>
        </p:txBody>
      </p:sp>
      <p:sp>
        <p:nvSpPr>
          <p:cNvPr id="56328" name="TextBox 8"/>
          <p:cNvSpPr txBox="1">
            <a:spLocks noChangeArrowheads="1"/>
          </p:cNvSpPr>
          <p:nvPr/>
        </p:nvSpPr>
        <p:spPr bwMode="auto">
          <a:xfrm>
            <a:off x="2438400" y="3860800"/>
            <a:ext cx="5334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PE</a:t>
            </a:r>
          </a:p>
        </p:txBody>
      </p:sp>
      <p:sp>
        <p:nvSpPr>
          <p:cNvPr id="56329" name="TextBox 9"/>
          <p:cNvSpPr txBox="1">
            <a:spLocks noChangeArrowheads="1"/>
          </p:cNvSpPr>
          <p:nvPr/>
        </p:nvSpPr>
        <p:spPr bwMode="auto">
          <a:xfrm>
            <a:off x="6858000" y="2678113"/>
            <a:ext cx="5334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PE</a:t>
            </a:r>
          </a:p>
        </p:txBody>
      </p:sp>
      <p:pic>
        <p:nvPicPr>
          <p:cNvPr id="56330" name="Picture 9" descr="quick_check-01.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914400"/>
            <a:ext cx="1143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TextBox 9"/>
          <p:cNvSpPr txBox="1">
            <a:spLocks noChangeArrowheads="1"/>
          </p:cNvSpPr>
          <p:nvPr/>
        </p:nvSpPr>
        <p:spPr bwMode="auto">
          <a:xfrm>
            <a:off x="6400800" y="3651250"/>
            <a:ext cx="13335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q = m∆Hv</a:t>
            </a:r>
          </a:p>
        </p:txBody>
      </p:sp>
      <p:sp>
        <p:nvSpPr>
          <p:cNvPr id="56332" name="TextBox 9"/>
          <p:cNvSpPr txBox="1">
            <a:spLocks noChangeArrowheads="1"/>
          </p:cNvSpPr>
          <p:nvPr/>
        </p:nvSpPr>
        <p:spPr bwMode="auto">
          <a:xfrm>
            <a:off x="2209800" y="4959350"/>
            <a:ext cx="13335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q = m∆Hf</a:t>
            </a:r>
          </a:p>
        </p:txBody>
      </p:sp>
      <p:sp>
        <p:nvSpPr>
          <p:cNvPr id="13" name="TextBox 8">
            <a:extLst>
              <a:ext uri="{FF2B5EF4-FFF2-40B4-BE49-F238E27FC236}">
                <a16:creationId xmlns:a16="http://schemas.microsoft.com/office/drawing/2014/main" id="{388B0DCD-9811-435F-B4F4-E9BCC1CC4A84}"/>
              </a:ext>
            </a:extLst>
          </p:cNvPr>
          <p:cNvSpPr txBox="1">
            <a:spLocks noChangeArrowheads="1"/>
          </p:cNvSpPr>
          <p:nvPr/>
        </p:nvSpPr>
        <p:spPr bwMode="auto">
          <a:xfrm>
            <a:off x="2438400" y="5521818"/>
            <a:ext cx="5334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MP</a:t>
            </a:r>
          </a:p>
        </p:txBody>
      </p:sp>
      <p:sp>
        <p:nvSpPr>
          <p:cNvPr id="14" name="TextBox 8">
            <a:extLst>
              <a:ext uri="{FF2B5EF4-FFF2-40B4-BE49-F238E27FC236}">
                <a16:creationId xmlns:a16="http://schemas.microsoft.com/office/drawing/2014/main" id="{A8544B06-93CA-4E0F-BCED-BCDBC856187A}"/>
              </a:ext>
            </a:extLst>
          </p:cNvPr>
          <p:cNvSpPr txBox="1">
            <a:spLocks noChangeArrowheads="1"/>
          </p:cNvSpPr>
          <p:nvPr/>
        </p:nvSpPr>
        <p:spPr bwMode="auto">
          <a:xfrm>
            <a:off x="6800850" y="4137026"/>
            <a:ext cx="5334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BP</a:t>
            </a:r>
          </a:p>
        </p:txBody>
      </p:sp>
      <p:sp>
        <p:nvSpPr>
          <p:cNvPr id="15" name="TextBox 39">
            <a:extLst>
              <a:ext uri="{FF2B5EF4-FFF2-40B4-BE49-F238E27FC236}">
                <a16:creationId xmlns:a16="http://schemas.microsoft.com/office/drawing/2014/main" id="{5C2AF689-FB9C-4D61-B077-9D5D106C0AF9}"/>
              </a:ext>
            </a:extLst>
          </p:cNvPr>
          <p:cNvSpPr txBox="1">
            <a:spLocks noChangeArrowheads="1"/>
          </p:cNvSpPr>
          <p:nvPr/>
        </p:nvSpPr>
        <p:spPr bwMode="auto">
          <a:xfrm>
            <a:off x="3766344" y="1162844"/>
            <a:ext cx="1535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4000" dirty="0">
                <a:solidFill>
                  <a:srgbClr val="FF0000"/>
                </a:solidFill>
              </a:rPr>
              <a:t>q = +</a:t>
            </a:r>
          </a:p>
        </p:txBody>
      </p:sp>
      <p:sp>
        <p:nvSpPr>
          <p:cNvPr id="16" name="TextBox 1">
            <a:extLst>
              <a:ext uri="{FF2B5EF4-FFF2-40B4-BE49-F238E27FC236}">
                <a16:creationId xmlns:a16="http://schemas.microsoft.com/office/drawing/2014/main" id="{26D5762B-1F67-48F4-9E04-52D50D033599}"/>
              </a:ext>
            </a:extLst>
          </p:cNvPr>
          <p:cNvSpPr txBox="1">
            <a:spLocks noChangeArrowheads="1"/>
          </p:cNvSpPr>
          <p:nvPr/>
        </p:nvSpPr>
        <p:spPr bwMode="auto">
          <a:xfrm>
            <a:off x="781050" y="4959350"/>
            <a:ext cx="533400" cy="368300"/>
          </a:xfrm>
          <a:prstGeom prst="rect">
            <a:avLst/>
          </a:prstGeom>
          <a:solidFill>
            <a:schemeClr val="bg2">
              <a:lumMod val="40000"/>
              <a:lumOff val="60000"/>
            </a:schemeClr>
          </a:solidFill>
          <a:ln>
            <a:noFill/>
          </a:ln>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MP</a:t>
            </a:r>
          </a:p>
        </p:txBody>
      </p:sp>
      <p:sp>
        <p:nvSpPr>
          <p:cNvPr id="17" name="TextBox 1">
            <a:extLst>
              <a:ext uri="{FF2B5EF4-FFF2-40B4-BE49-F238E27FC236}">
                <a16:creationId xmlns:a16="http://schemas.microsoft.com/office/drawing/2014/main" id="{AA2178B1-4E85-4B25-8D56-7313CED53725}"/>
              </a:ext>
            </a:extLst>
          </p:cNvPr>
          <p:cNvSpPr txBox="1">
            <a:spLocks noChangeArrowheads="1"/>
          </p:cNvSpPr>
          <p:nvPr/>
        </p:nvSpPr>
        <p:spPr bwMode="auto">
          <a:xfrm>
            <a:off x="781050" y="2720975"/>
            <a:ext cx="533400" cy="368300"/>
          </a:xfrm>
          <a:prstGeom prst="rect">
            <a:avLst/>
          </a:prstGeom>
          <a:solidFill>
            <a:schemeClr val="bg2">
              <a:lumMod val="40000"/>
              <a:lumOff val="60000"/>
            </a:schemeClr>
          </a:solidFill>
          <a:ln>
            <a:noFill/>
          </a:ln>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BP</a:t>
            </a:r>
          </a:p>
        </p:txBody>
      </p:sp>
      <p:pic>
        <p:nvPicPr>
          <p:cNvPr id="2" name="Picture 1">
            <a:extLst>
              <a:ext uri="{FF2B5EF4-FFF2-40B4-BE49-F238E27FC236}">
                <a16:creationId xmlns:a16="http://schemas.microsoft.com/office/drawing/2014/main" id="{6E9C30EE-D28C-4E75-A57D-778997785B59}"/>
              </a:ext>
            </a:extLst>
          </p:cNvPr>
          <p:cNvPicPr>
            <a:picLocks noChangeAspect="1"/>
          </p:cNvPicPr>
          <p:nvPr/>
        </p:nvPicPr>
        <p:blipFill>
          <a:blip r:embed="rId4"/>
          <a:stretch>
            <a:fillRect/>
          </a:stretch>
        </p:blipFill>
        <p:spPr>
          <a:xfrm>
            <a:off x="6248400" y="3300700"/>
            <a:ext cx="1600200" cy="350550"/>
          </a:xfrm>
          <a:prstGeom prst="rect">
            <a:avLst/>
          </a:prstGeom>
        </p:spPr>
      </p:pic>
      <p:pic>
        <p:nvPicPr>
          <p:cNvPr id="19" name="Picture 18">
            <a:extLst>
              <a:ext uri="{FF2B5EF4-FFF2-40B4-BE49-F238E27FC236}">
                <a16:creationId xmlns:a16="http://schemas.microsoft.com/office/drawing/2014/main" id="{ED55280E-3EA1-419C-875C-C0580FB29DD0}"/>
              </a:ext>
            </a:extLst>
          </p:cNvPr>
          <p:cNvPicPr>
            <a:picLocks noChangeAspect="1"/>
          </p:cNvPicPr>
          <p:nvPr/>
        </p:nvPicPr>
        <p:blipFill>
          <a:blip r:embed="rId4"/>
          <a:stretch>
            <a:fillRect/>
          </a:stretch>
        </p:blipFill>
        <p:spPr>
          <a:xfrm>
            <a:off x="2209799" y="4268932"/>
            <a:ext cx="914401" cy="690418"/>
          </a:xfrm>
          <a:prstGeom prst="rect">
            <a:avLst/>
          </a:prstGeom>
        </p:spPr>
      </p:pic>
      <p:sp>
        <p:nvSpPr>
          <p:cNvPr id="3" name="TextBox 2">
            <a:extLst>
              <a:ext uri="{FF2B5EF4-FFF2-40B4-BE49-F238E27FC236}">
                <a16:creationId xmlns:a16="http://schemas.microsoft.com/office/drawing/2014/main" id="{4CD0A430-EAC8-4B8F-A901-49422CB8C769}"/>
              </a:ext>
            </a:extLst>
          </p:cNvPr>
          <p:cNvSpPr txBox="1"/>
          <p:nvPr/>
        </p:nvSpPr>
        <p:spPr>
          <a:xfrm>
            <a:off x="6324600" y="3212068"/>
            <a:ext cx="1600200" cy="369332"/>
          </a:xfrm>
          <a:prstGeom prst="rect">
            <a:avLst/>
          </a:prstGeom>
          <a:noFill/>
        </p:spPr>
        <p:txBody>
          <a:bodyPr wrap="square" rtlCol="0">
            <a:spAutoFit/>
          </a:bodyPr>
          <a:lstStyle/>
          <a:p>
            <a:r>
              <a:rPr lang="en-US" dirty="0"/>
              <a:t>Liquid </a:t>
            </a:r>
            <a:r>
              <a:rPr lang="en-US" dirty="0">
                <a:sym typeface="Wingdings" panose="05000000000000000000" pitchFamily="2" charset="2"/>
              </a:rPr>
              <a:t> gas</a:t>
            </a:r>
            <a:endParaRPr lang="en-US" dirty="0"/>
          </a:p>
        </p:txBody>
      </p:sp>
      <p:sp>
        <p:nvSpPr>
          <p:cNvPr id="21" name="TextBox 20">
            <a:extLst>
              <a:ext uri="{FF2B5EF4-FFF2-40B4-BE49-F238E27FC236}">
                <a16:creationId xmlns:a16="http://schemas.microsoft.com/office/drawing/2014/main" id="{921DCF9E-480B-4732-B6F5-C80CF78FE558}"/>
              </a:ext>
            </a:extLst>
          </p:cNvPr>
          <p:cNvSpPr txBox="1"/>
          <p:nvPr/>
        </p:nvSpPr>
        <p:spPr>
          <a:xfrm>
            <a:off x="2242125" y="4385436"/>
            <a:ext cx="914401" cy="584775"/>
          </a:xfrm>
          <a:prstGeom prst="rect">
            <a:avLst/>
          </a:prstGeom>
          <a:noFill/>
        </p:spPr>
        <p:txBody>
          <a:bodyPr wrap="square" rtlCol="0">
            <a:spAutoFit/>
          </a:bodyPr>
          <a:lstStyle/>
          <a:p>
            <a:r>
              <a:rPr lang="en-US" sz="1600" dirty="0"/>
              <a:t>Solid </a:t>
            </a:r>
            <a:r>
              <a:rPr lang="en-US" sz="1600" dirty="0">
                <a:sym typeface="Wingdings" panose="05000000000000000000" pitchFamily="2" charset="2"/>
              </a:rPr>
              <a:t> </a:t>
            </a:r>
            <a:r>
              <a:rPr lang="en-US" sz="1600" dirty="0"/>
              <a:t>Liquid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fade">
                                      <p:cBhvr>
                                        <p:cTn id="7" dur="500"/>
                                        <p:tgtEl>
                                          <p:spTgt spid="563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6"/>
                                        </p:tgtEl>
                                        <p:attrNameLst>
                                          <p:attrName>style.visibility</p:attrName>
                                        </p:attrNameLst>
                                      </p:cBhvr>
                                      <p:to>
                                        <p:strVal val="visible"/>
                                      </p:to>
                                    </p:set>
                                    <p:animEffect transition="in" filter="fade">
                                      <p:cBhvr>
                                        <p:cTn id="12" dur="500"/>
                                        <p:tgtEl>
                                          <p:spTgt spid="563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7"/>
                                        </p:tgtEl>
                                        <p:attrNameLst>
                                          <p:attrName>style.visibility</p:attrName>
                                        </p:attrNameLst>
                                      </p:cBhvr>
                                      <p:to>
                                        <p:strVal val="visible"/>
                                      </p:to>
                                    </p:set>
                                    <p:animEffect transition="in" filter="fade">
                                      <p:cBhvr>
                                        <p:cTn id="17" dur="500"/>
                                        <p:tgtEl>
                                          <p:spTgt spid="563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8"/>
                                        </p:tgtEl>
                                        <p:attrNameLst>
                                          <p:attrName>style.visibility</p:attrName>
                                        </p:attrNameLst>
                                      </p:cBhvr>
                                      <p:to>
                                        <p:strVal val="visible"/>
                                      </p:to>
                                    </p:set>
                                    <p:animEffect transition="in" filter="fade">
                                      <p:cBhvr>
                                        <p:cTn id="22" dur="500"/>
                                        <p:tgtEl>
                                          <p:spTgt spid="563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329"/>
                                        </p:tgtEl>
                                        <p:attrNameLst>
                                          <p:attrName>style.visibility</p:attrName>
                                        </p:attrNameLst>
                                      </p:cBhvr>
                                      <p:to>
                                        <p:strVal val="visible"/>
                                      </p:to>
                                    </p:set>
                                    <p:animEffect transition="in" filter="fade">
                                      <p:cBhvr>
                                        <p:cTn id="27" dur="500"/>
                                        <p:tgtEl>
                                          <p:spTgt spid="563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6332"/>
                                        </p:tgtEl>
                                        <p:attrNameLst>
                                          <p:attrName>style.visibility</p:attrName>
                                        </p:attrNameLst>
                                      </p:cBhvr>
                                      <p:to>
                                        <p:strVal val="visible"/>
                                      </p:to>
                                    </p:set>
                                    <p:animEffect transition="in" filter="fade">
                                      <p:cBhvr>
                                        <p:cTn id="52" dur="500"/>
                                        <p:tgtEl>
                                          <p:spTgt spid="563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6331"/>
                                        </p:tgtEl>
                                        <p:attrNameLst>
                                          <p:attrName>style.visibility</p:attrName>
                                        </p:attrNameLst>
                                      </p:cBhvr>
                                      <p:to>
                                        <p:strVal val="visible"/>
                                      </p:to>
                                    </p:set>
                                    <p:animEffect transition="in" filter="fade">
                                      <p:cBhvr>
                                        <p:cTn id="57" dur="500"/>
                                        <p:tgtEl>
                                          <p:spTgt spid="563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26" grpId="0" animBg="1"/>
      <p:bldP spid="56327" grpId="0" animBg="1"/>
      <p:bldP spid="56328" grpId="0" animBg="1"/>
      <p:bldP spid="56329" grpId="0" animBg="1"/>
      <p:bldP spid="56331" grpId="0" animBg="1"/>
      <p:bldP spid="56332" grpId="0" animBg="1"/>
      <p:bldP spid="13" grpId="0" animBg="1"/>
      <p:bldP spid="14" grpId="0" animBg="1"/>
      <p:bldP spid="15" grpId="0"/>
      <p:bldP spid="16" grpId="0" animBg="1"/>
      <p:bldP spid="1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pPr eaLnBrk="1" hangingPunct="1"/>
            <a:r>
              <a:rPr lang="en-US" altLang="en-US" dirty="0"/>
              <a:t>	Performing Heat Calculations</a:t>
            </a:r>
          </a:p>
        </p:txBody>
      </p:sp>
      <p:sp>
        <p:nvSpPr>
          <p:cNvPr id="95236" name="Content Placeholder 10"/>
          <p:cNvSpPr>
            <a:spLocks noGrp="1"/>
          </p:cNvSpPr>
          <p:nvPr>
            <p:ph sz="quarter" idx="15"/>
          </p:nvPr>
        </p:nvSpPr>
        <p:spPr>
          <a:xfrm>
            <a:off x="0" y="1376363"/>
            <a:ext cx="9144000" cy="5481637"/>
          </a:xfrm>
        </p:spPr>
        <p:txBody>
          <a:bodyPr lIns="182880" tIns="91440"/>
          <a:lstStyle/>
          <a:p>
            <a:pPr eaLnBrk="1" hangingPunct="1">
              <a:defRPr/>
            </a:pPr>
            <a:r>
              <a:rPr lang="en-US" altLang="en-US" sz="2000" dirty="0"/>
              <a:t>A cube of aluminum (</a:t>
            </a:r>
            <a:r>
              <a:rPr lang="en-US" altLang="en-US" sz="2000" i="1" dirty="0"/>
              <a:t>C</a:t>
            </a:r>
            <a:r>
              <a:rPr lang="en-US" altLang="en-US" sz="2000" baseline="-25000" dirty="0"/>
              <a:t>p</a:t>
            </a:r>
            <a:r>
              <a:rPr lang="en-US" altLang="en-US" sz="2000" dirty="0"/>
              <a:t> = 0.897 J/g•K) has a temperature of </a:t>
            </a:r>
            <a:r>
              <a:rPr lang="en-US" altLang="en-US" sz="2000" b="1" dirty="0">
                <a:solidFill>
                  <a:srgbClr val="FF66CC"/>
                </a:solidFill>
              </a:rPr>
              <a:t>325 K</a:t>
            </a:r>
            <a:r>
              <a:rPr lang="en-US" altLang="en-US" sz="2000" dirty="0"/>
              <a:t> (</a:t>
            </a:r>
            <a:r>
              <a:rPr lang="en-US" altLang="en-US" sz="2000" dirty="0">
                <a:solidFill>
                  <a:srgbClr val="C00000"/>
                </a:solidFill>
              </a:rPr>
              <a:t>Ti</a:t>
            </a:r>
            <a:r>
              <a:rPr lang="en-US" altLang="en-US" sz="2000" dirty="0"/>
              <a:t>). It is placed in a beaker of cold water. If the aluminum cools to </a:t>
            </a:r>
            <a:r>
              <a:rPr lang="en-US" altLang="en-US" sz="2000" b="1" dirty="0">
                <a:solidFill>
                  <a:srgbClr val="FF66CC"/>
                </a:solidFill>
              </a:rPr>
              <a:t>301 K</a:t>
            </a:r>
            <a:r>
              <a:rPr lang="en-US" altLang="en-US" sz="2000" dirty="0"/>
              <a:t> (</a:t>
            </a:r>
            <a:r>
              <a:rPr lang="en-US" altLang="en-US" sz="2000" dirty="0">
                <a:solidFill>
                  <a:srgbClr val="C00000"/>
                </a:solidFill>
              </a:rPr>
              <a:t>Tf</a:t>
            </a:r>
            <a:r>
              <a:rPr lang="en-US" altLang="en-US" sz="2000" dirty="0"/>
              <a:t>) as the water absorbs </a:t>
            </a:r>
            <a:r>
              <a:rPr lang="en-US" altLang="en-US" sz="2000" b="1" dirty="0">
                <a:solidFill>
                  <a:srgbClr val="FF66CC"/>
                </a:solidFill>
              </a:rPr>
              <a:t>815.7 J</a:t>
            </a:r>
            <a:r>
              <a:rPr lang="en-US" altLang="en-US" sz="2000" dirty="0"/>
              <a:t> of heat, what is the </a:t>
            </a:r>
            <a:r>
              <a:rPr lang="en-US" altLang="en-US" sz="2000" b="1" u="sng" dirty="0">
                <a:solidFill>
                  <a:srgbClr val="FF66CC"/>
                </a:solidFill>
              </a:rPr>
              <a:t>mass</a:t>
            </a:r>
            <a:r>
              <a:rPr lang="en-US" altLang="en-US" sz="2000" dirty="0"/>
              <a:t> of the cube?</a:t>
            </a:r>
          </a:p>
          <a:p>
            <a:pPr marL="914400" eaLnBrk="1" hangingPunct="1">
              <a:defRPr/>
            </a:pPr>
            <a:r>
              <a:rPr lang="en-US" altLang="en-US" sz="2000" b="1" dirty="0">
                <a:solidFill>
                  <a:srgbClr val="C00000"/>
                </a:solidFill>
              </a:rPr>
              <a:t>q = mc∆T … rearrange to solve for “m” = q/c∆T</a:t>
            </a:r>
          </a:p>
          <a:p>
            <a:pPr marL="914400" eaLnBrk="1" hangingPunct="1">
              <a:defRPr/>
            </a:pPr>
            <a:r>
              <a:rPr lang="en-US" altLang="en-US" sz="2000" b="1" dirty="0">
                <a:solidFill>
                  <a:srgbClr val="C00000"/>
                </a:solidFill>
              </a:rPr>
              <a:t>m = (815.7 J) / (</a:t>
            </a:r>
            <a:r>
              <a:rPr lang="en-US" altLang="en-US" sz="2000" dirty="0">
                <a:solidFill>
                  <a:srgbClr val="C00000"/>
                </a:solidFill>
              </a:rPr>
              <a:t>0.897 J/g•K</a:t>
            </a:r>
            <a:r>
              <a:rPr lang="en-US" altLang="en-US" sz="2000" b="1" dirty="0">
                <a:solidFill>
                  <a:srgbClr val="C00000"/>
                </a:solidFill>
              </a:rPr>
              <a:t>)(301 K – 325 K) </a:t>
            </a:r>
          </a:p>
          <a:p>
            <a:pPr marL="914400" eaLnBrk="1" hangingPunct="1">
              <a:defRPr/>
            </a:pPr>
            <a:r>
              <a:rPr lang="en-US" altLang="en-US" sz="2000" b="1" dirty="0">
                <a:solidFill>
                  <a:srgbClr val="0070C0"/>
                </a:solidFill>
              </a:rPr>
              <a:t>m = 37.9 g</a:t>
            </a:r>
          </a:p>
          <a:p>
            <a:pPr eaLnBrk="1" hangingPunct="1">
              <a:defRPr/>
            </a:pPr>
            <a:r>
              <a:rPr lang="en-US" altLang="en-US" sz="2000" dirty="0"/>
              <a:t>31.7 g CO</a:t>
            </a:r>
            <a:r>
              <a:rPr lang="en-US" altLang="en-US" sz="2000" baseline="-25000" dirty="0"/>
              <a:t>2</a:t>
            </a:r>
            <a:r>
              <a:rPr lang="en-US" altLang="en-US" sz="2000" dirty="0"/>
              <a:t> is cooled from a gas at 358 K to a liquid at 213 K. The boiling point of CO</a:t>
            </a:r>
            <a:r>
              <a:rPr lang="en-US" altLang="en-US" sz="2000" baseline="-25000" dirty="0"/>
              <a:t>2</a:t>
            </a:r>
            <a:r>
              <a:rPr lang="en-US" altLang="en-US" sz="2000" dirty="0"/>
              <a:t> is 216 K. List the steps and equations needed to determine the heat flow of this change. </a:t>
            </a:r>
            <a:r>
              <a:rPr lang="en-US" altLang="en-US" sz="2000" b="1" dirty="0"/>
              <a:t>This an EXOthermic physical change</a:t>
            </a:r>
            <a:r>
              <a:rPr lang="en-US" altLang="en-US" sz="2000" dirty="0"/>
              <a:t>?</a:t>
            </a:r>
          </a:p>
          <a:p>
            <a:pPr eaLnBrk="1" hangingPunct="1">
              <a:lnSpc>
                <a:spcPct val="100000"/>
              </a:lnSpc>
              <a:defRPr/>
            </a:pPr>
            <a:r>
              <a:rPr lang="en-US" altLang="en-US" sz="2000" b="1" dirty="0">
                <a:solidFill>
                  <a:srgbClr val="0070C0"/>
                </a:solidFill>
              </a:rPr>
              <a:t>Gas cools </a:t>
            </a:r>
            <a:r>
              <a:rPr lang="en-US" altLang="en-US" sz="2000" b="1" dirty="0">
                <a:solidFill>
                  <a:srgbClr val="0070C0"/>
                </a:solidFill>
                <a:sym typeface="Wingdings" panose="05000000000000000000" pitchFamily="2" charset="2"/>
              </a:rPr>
              <a:t></a:t>
            </a:r>
            <a:r>
              <a:rPr lang="en-US" altLang="en-US" sz="2000" b="1" dirty="0">
                <a:solidFill>
                  <a:srgbClr val="0070C0"/>
                </a:solidFill>
              </a:rPr>
              <a:t> </a:t>
            </a:r>
            <a:r>
              <a:rPr lang="en-US" altLang="en-US" sz="2000" b="1" dirty="0">
                <a:solidFill>
                  <a:srgbClr val="C00000"/>
                </a:solidFill>
              </a:rPr>
              <a:t>-q = mc∆T</a:t>
            </a:r>
          </a:p>
          <a:p>
            <a:pPr marL="457200" eaLnBrk="1" hangingPunct="1">
              <a:lnSpc>
                <a:spcPct val="100000"/>
              </a:lnSpc>
              <a:defRPr/>
            </a:pPr>
            <a:r>
              <a:rPr lang="en-US" altLang="en-US" sz="2000" b="1" dirty="0">
                <a:solidFill>
                  <a:srgbClr val="00B050"/>
                </a:solidFill>
              </a:rPr>
              <a:t>Phase change </a:t>
            </a:r>
            <a:r>
              <a:rPr lang="en-US" altLang="en-US" sz="2000" b="1" dirty="0">
                <a:solidFill>
                  <a:srgbClr val="00B050"/>
                </a:solidFill>
                <a:sym typeface="Wingdings" panose="05000000000000000000" pitchFamily="2" charset="2"/>
              </a:rPr>
              <a:t> </a:t>
            </a:r>
            <a:r>
              <a:rPr lang="en-US" altLang="en-US" sz="2000" b="1" dirty="0">
                <a:solidFill>
                  <a:srgbClr val="002060"/>
                </a:solidFill>
                <a:sym typeface="Wingdings" panose="05000000000000000000" pitchFamily="2" charset="2"/>
              </a:rPr>
              <a:t>-</a:t>
            </a:r>
            <a:r>
              <a:rPr lang="en-US" altLang="en-US" sz="2000" b="1" dirty="0">
                <a:solidFill>
                  <a:srgbClr val="002060"/>
                </a:solidFill>
              </a:rPr>
              <a:t>∆</a:t>
            </a:r>
            <a:r>
              <a:rPr lang="en-US" altLang="en-US" sz="2000" b="1" dirty="0">
                <a:solidFill>
                  <a:srgbClr val="002060"/>
                </a:solidFill>
                <a:sym typeface="Wingdings" panose="05000000000000000000" pitchFamily="2" charset="2"/>
              </a:rPr>
              <a:t>H = mH</a:t>
            </a:r>
            <a:r>
              <a:rPr lang="en-US" altLang="en-US" sz="2000" b="1" baseline="-25000" dirty="0">
                <a:solidFill>
                  <a:srgbClr val="002060"/>
                </a:solidFill>
                <a:sym typeface="Wingdings" panose="05000000000000000000" pitchFamily="2" charset="2"/>
              </a:rPr>
              <a:t>vaporization</a:t>
            </a:r>
          </a:p>
          <a:p>
            <a:pPr marL="914400" eaLnBrk="1" hangingPunct="1">
              <a:lnSpc>
                <a:spcPct val="100000"/>
              </a:lnSpc>
              <a:defRPr/>
            </a:pPr>
            <a:r>
              <a:rPr lang="en-US" altLang="en-US" sz="2000" b="1" dirty="0"/>
              <a:t>Liquid cools </a:t>
            </a:r>
            <a:r>
              <a:rPr lang="en-US" altLang="en-US" sz="2000" b="1" dirty="0">
                <a:sym typeface="Wingdings" panose="05000000000000000000" pitchFamily="2" charset="2"/>
              </a:rPr>
              <a:t></a:t>
            </a:r>
            <a:r>
              <a:rPr lang="en-US" altLang="en-US" sz="2000" b="1" dirty="0"/>
              <a:t> </a:t>
            </a:r>
            <a:r>
              <a:rPr lang="en-US" altLang="en-US" sz="2000" b="1" dirty="0">
                <a:solidFill>
                  <a:srgbClr val="7030A0"/>
                </a:solidFill>
              </a:rPr>
              <a:t>-q = mc∆T </a:t>
            </a:r>
          </a:p>
          <a:p>
            <a:pPr algn="ctr" eaLnBrk="1" hangingPunct="1">
              <a:lnSpc>
                <a:spcPct val="100000"/>
              </a:lnSpc>
              <a:defRPr/>
            </a:pPr>
            <a:r>
              <a:rPr lang="en-US" altLang="en-US" sz="2000" b="1" dirty="0">
                <a:solidFill>
                  <a:srgbClr val="993300"/>
                </a:solidFill>
              </a:rPr>
              <a:t>NOTE: the specific heat of the gas and liquid are different.</a:t>
            </a:r>
          </a:p>
        </p:txBody>
      </p:sp>
      <p:pic>
        <p:nvPicPr>
          <p:cNvPr id="145412" name="Picture 6"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 y="223838"/>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52E1675C-3C9C-4E57-92CB-1BB47387A681}"/>
              </a:ext>
            </a:extLst>
          </p:cNvPr>
          <p:cNvGrpSpPr/>
          <p:nvPr/>
        </p:nvGrpSpPr>
        <p:grpSpPr>
          <a:xfrm>
            <a:off x="6400800" y="4836867"/>
            <a:ext cx="2294467" cy="1524000"/>
            <a:chOff x="6400800" y="4836867"/>
            <a:chExt cx="2294467" cy="1524000"/>
          </a:xfrm>
        </p:grpSpPr>
        <p:cxnSp>
          <p:nvCxnSpPr>
            <p:cNvPr id="6" name="Straight Connector 5">
              <a:extLst>
                <a:ext uri="{FF2B5EF4-FFF2-40B4-BE49-F238E27FC236}">
                  <a16:creationId xmlns:a16="http://schemas.microsoft.com/office/drawing/2014/main" id="{C13D3EFD-205E-4926-AF73-7EED6883A677}"/>
                </a:ext>
              </a:extLst>
            </p:cNvPr>
            <p:cNvCxnSpPr/>
            <p:nvPr/>
          </p:nvCxnSpPr>
          <p:spPr bwMode="auto">
            <a:xfrm>
              <a:off x="6561667" y="4836867"/>
              <a:ext cx="0" cy="152400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40ACFACD-CF55-47AA-B389-74C87FC10F53}"/>
                </a:ext>
              </a:extLst>
            </p:cNvPr>
            <p:cNvCxnSpPr>
              <a:cxnSpLocks/>
            </p:cNvCxnSpPr>
            <p:nvPr/>
          </p:nvCxnSpPr>
          <p:spPr bwMode="auto">
            <a:xfrm>
              <a:off x="6561667" y="6360867"/>
              <a:ext cx="21336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E14FFFBE-E1D5-440E-9146-000B43F3C0B3}"/>
                </a:ext>
              </a:extLst>
            </p:cNvPr>
            <p:cNvCxnSpPr>
              <a:cxnSpLocks/>
            </p:cNvCxnSpPr>
            <p:nvPr/>
          </p:nvCxnSpPr>
          <p:spPr bwMode="auto">
            <a:xfrm>
              <a:off x="7162800" y="5638800"/>
              <a:ext cx="948267" cy="0"/>
            </a:xfrm>
            <a:prstGeom prst="line">
              <a:avLst/>
            </a:prstGeom>
            <a:ln w="38100">
              <a:prstDash val="sysDot"/>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B31D6DCE-5719-47C0-A08D-228029C8FF59}"/>
                </a:ext>
              </a:extLst>
            </p:cNvPr>
            <p:cNvCxnSpPr>
              <a:cxnSpLocks/>
            </p:cNvCxnSpPr>
            <p:nvPr/>
          </p:nvCxnSpPr>
          <p:spPr bwMode="auto">
            <a:xfrm flipH="1" flipV="1">
              <a:off x="6604001" y="5188560"/>
              <a:ext cx="550332" cy="468923"/>
            </a:xfrm>
            <a:prstGeom prst="line">
              <a:avLst/>
            </a:prstGeom>
            <a:ln w="38100">
              <a:prstDash val="sysDot"/>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E6D5D12B-8A5D-4BD6-9AF7-E6B9EF2DCBB5}"/>
                </a:ext>
              </a:extLst>
            </p:cNvPr>
            <p:cNvCxnSpPr>
              <a:cxnSpLocks/>
            </p:cNvCxnSpPr>
            <p:nvPr/>
          </p:nvCxnSpPr>
          <p:spPr bwMode="auto">
            <a:xfrm flipH="1" flipV="1">
              <a:off x="8083358" y="5652906"/>
              <a:ext cx="222442" cy="210829"/>
            </a:xfrm>
            <a:prstGeom prst="line">
              <a:avLst/>
            </a:prstGeom>
            <a:ln w="38100">
              <a:prstDash val="sysDot"/>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34F34652-7975-4075-8350-CA34CBAC2C84}"/>
                </a:ext>
              </a:extLst>
            </p:cNvPr>
            <p:cNvCxnSpPr/>
            <p:nvPr/>
          </p:nvCxnSpPr>
          <p:spPr bwMode="auto">
            <a:xfrm>
              <a:off x="6400800" y="5638800"/>
              <a:ext cx="304800" cy="0"/>
            </a:xfrm>
            <a:prstGeom prst="line">
              <a:avLst/>
            </a:prstGeom>
            <a:ln w="28575"/>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6">
                                            <p:txEl>
                                              <p:pRg st="1" end="1"/>
                                            </p:txEl>
                                          </p:spTgt>
                                        </p:tgtEl>
                                        <p:attrNameLst>
                                          <p:attrName>style.visibility</p:attrName>
                                        </p:attrNameLst>
                                      </p:cBhvr>
                                      <p:to>
                                        <p:strVal val="visible"/>
                                      </p:to>
                                    </p:set>
                                    <p:animEffect transition="in" filter="fade">
                                      <p:cBhvr>
                                        <p:cTn id="7" dur="500"/>
                                        <p:tgtEl>
                                          <p:spTgt spid="9523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236">
                                            <p:txEl>
                                              <p:pRg st="2" end="2"/>
                                            </p:txEl>
                                          </p:spTgt>
                                        </p:tgtEl>
                                        <p:attrNameLst>
                                          <p:attrName>style.visibility</p:attrName>
                                        </p:attrNameLst>
                                      </p:cBhvr>
                                      <p:to>
                                        <p:strVal val="visible"/>
                                      </p:to>
                                    </p:set>
                                    <p:animEffect transition="in" filter="fade">
                                      <p:cBhvr>
                                        <p:cTn id="12" dur="500"/>
                                        <p:tgtEl>
                                          <p:spTgt spid="9523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236">
                                            <p:txEl>
                                              <p:pRg st="3" end="3"/>
                                            </p:txEl>
                                          </p:spTgt>
                                        </p:tgtEl>
                                        <p:attrNameLst>
                                          <p:attrName>style.visibility</p:attrName>
                                        </p:attrNameLst>
                                      </p:cBhvr>
                                      <p:to>
                                        <p:strVal val="visible"/>
                                      </p:to>
                                    </p:set>
                                    <p:animEffect transition="in" filter="fade">
                                      <p:cBhvr>
                                        <p:cTn id="17" dur="500"/>
                                        <p:tgtEl>
                                          <p:spTgt spid="9523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236">
                                            <p:txEl>
                                              <p:pRg st="4" end="4"/>
                                            </p:txEl>
                                          </p:spTgt>
                                        </p:tgtEl>
                                        <p:attrNameLst>
                                          <p:attrName>style.visibility</p:attrName>
                                        </p:attrNameLst>
                                      </p:cBhvr>
                                      <p:to>
                                        <p:strVal val="visible"/>
                                      </p:to>
                                    </p:set>
                                    <p:animEffect transition="in" filter="fade">
                                      <p:cBhvr>
                                        <p:cTn id="22" dur="500"/>
                                        <p:tgtEl>
                                          <p:spTgt spid="9523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5236">
                                            <p:txEl>
                                              <p:pRg st="5" end="5"/>
                                            </p:txEl>
                                          </p:spTgt>
                                        </p:tgtEl>
                                        <p:attrNameLst>
                                          <p:attrName>style.visibility</p:attrName>
                                        </p:attrNameLst>
                                      </p:cBhvr>
                                      <p:to>
                                        <p:strVal val="visible"/>
                                      </p:to>
                                    </p:set>
                                    <p:animEffect transition="in" filter="fade">
                                      <p:cBhvr>
                                        <p:cTn id="27" dur="500"/>
                                        <p:tgtEl>
                                          <p:spTgt spid="9523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5236">
                                            <p:txEl>
                                              <p:pRg st="6" end="6"/>
                                            </p:txEl>
                                          </p:spTgt>
                                        </p:tgtEl>
                                        <p:attrNameLst>
                                          <p:attrName>style.visibility</p:attrName>
                                        </p:attrNameLst>
                                      </p:cBhvr>
                                      <p:to>
                                        <p:strVal val="visible"/>
                                      </p:to>
                                    </p:set>
                                    <p:animEffect transition="in" filter="fade">
                                      <p:cBhvr>
                                        <p:cTn id="32" dur="500"/>
                                        <p:tgtEl>
                                          <p:spTgt spid="9523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5236">
                                            <p:txEl>
                                              <p:pRg st="7" end="7"/>
                                            </p:txEl>
                                          </p:spTgt>
                                        </p:tgtEl>
                                        <p:attrNameLst>
                                          <p:attrName>style.visibility</p:attrName>
                                        </p:attrNameLst>
                                      </p:cBhvr>
                                      <p:to>
                                        <p:strVal val="visible"/>
                                      </p:to>
                                    </p:set>
                                    <p:animEffect transition="in" filter="fade">
                                      <p:cBhvr>
                                        <p:cTn id="37" dur="500"/>
                                        <p:tgtEl>
                                          <p:spTgt spid="9523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5236">
                                            <p:txEl>
                                              <p:pRg st="8" end="8"/>
                                            </p:txEl>
                                          </p:spTgt>
                                        </p:tgtEl>
                                        <p:attrNameLst>
                                          <p:attrName>style.visibility</p:attrName>
                                        </p:attrNameLst>
                                      </p:cBhvr>
                                      <p:to>
                                        <p:strVal val="visible"/>
                                      </p:to>
                                    </p:set>
                                    <p:animEffect transition="in" filter="fade">
                                      <p:cBhvr>
                                        <p:cTn id="42" dur="500"/>
                                        <p:tgtEl>
                                          <p:spTgt spid="9523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pPr eaLnBrk="1" hangingPunct="1"/>
            <a:r>
              <a:rPr lang="en-US" altLang="en-US" dirty="0"/>
              <a:t>	Calculating Enthalpy of Reaction</a:t>
            </a:r>
          </a:p>
        </p:txBody>
      </p:sp>
      <p:sp>
        <p:nvSpPr>
          <p:cNvPr id="147459" name="Content Placeholder 2"/>
          <p:cNvSpPr>
            <a:spLocks noGrp="1"/>
          </p:cNvSpPr>
          <p:nvPr>
            <p:ph sz="quarter" idx="16"/>
          </p:nvPr>
        </p:nvSpPr>
        <p:spPr>
          <a:xfrm>
            <a:off x="0" y="1376363"/>
            <a:ext cx="9144000" cy="5481637"/>
          </a:xfrm>
        </p:spPr>
        <p:txBody>
          <a:bodyPr lIns="182880" tIns="91440"/>
          <a:lstStyle/>
          <a:p>
            <a:pPr eaLnBrk="1" hangingPunct="1"/>
            <a:r>
              <a:rPr lang="en-US" altLang="en-US" sz="2000" dirty="0"/>
              <a:t>Pentaborane (B</a:t>
            </a:r>
            <a:r>
              <a:rPr lang="en-US" altLang="en-US" sz="2000" baseline="-25000" dirty="0"/>
              <a:t>5</a:t>
            </a:r>
            <a:r>
              <a:rPr lang="en-US" altLang="en-US" sz="2000" dirty="0"/>
              <a:t>H</a:t>
            </a:r>
            <a:r>
              <a:rPr lang="en-US" altLang="en-US" sz="2000" baseline="-25000" dirty="0"/>
              <a:t>9</a:t>
            </a:r>
            <a:r>
              <a:rPr lang="en-US" altLang="en-US" sz="2000" dirty="0"/>
              <a:t>(</a:t>
            </a:r>
            <a:r>
              <a:rPr lang="en-US" altLang="en-US" sz="2000" i="1" dirty="0"/>
              <a:t>g</a:t>
            </a:r>
            <a:r>
              <a:rPr lang="en-US" altLang="en-US" sz="2000" dirty="0"/>
              <a:t>),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73.2 kJ/mol) reacts with oxygen gas to form boron trioxide (B</a:t>
            </a:r>
            <a:r>
              <a:rPr lang="en-US" altLang="en-US" sz="2000" baseline="-25000" dirty="0">
                <a:solidFill>
                  <a:schemeClr val="tx1"/>
                </a:solidFill>
                <a:sym typeface="Symbol" panose="05050102010706020507" pitchFamily="18" charset="2"/>
              </a:rPr>
              <a:t>2</a:t>
            </a:r>
            <a:r>
              <a:rPr lang="en-US" altLang="en-US" sz="2000" dirty="0">
                <a:solidFill>
                  <a:schemeClr val="tx1"/>
                </a:solidFill>
                <a:sym typeface="Symbol" panose="05050102010706020507" pitchFamily="18" charset="2"/>
              </a:rPr>
              <a:t>O</a:t>
            </a:r>
            <a:r>
              <a:rPr lang="en-US" altLang="en-US" sz="2000" baseline="-25000" dirty="0">
                <a:solidFill>
                  <a:schemeClr val="tx1"/>
                </a:solidFill>
                <a:sym typeface="Symbol" panose="05050102010706020507" pitchFamily="18" charset="2"/>
              </a:rPr>
              <a:t>3</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–1272.77 kJ/mol) &amp; water vapor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–241.82 kJ/mol) according to the equation below:</a:t>
            </a:r>
          </a:p>
          <a:p>
            <a:pPr algn="ctr" eaLnBrk="1" hangingPunct="1"/>
            <a:r>
              <a:rPr lang="en-US" altLang="en-US" sz="2100" dirty="0"/>
              <a:t>2B</a:t>
            </a:r>
            <a:r>
              <a:rPr lang="en-US" altLang="en-US" sz="2100" baseline="-25000" dirty="0"/>
              <a:t>5</a:t>
            </a:r>
            <a:r>
              <a:rPr lang="en-US" altLang="en-US" sz="2100" dirty="0"/>
              <a:t>H</a:t>
            </a:r>
            <a:r>
              <a:rPr lang="en-US" altLang="en-US" sz="2100" baseline="-25000" dirty="0"/>
              <a:t>9</a:t>
            </a:r>
            <a:r>
              <a:rPr lang="en-US" altLang="en-US" sz="2100" dirty="0">
                <a:solidFill>
                  <a:schemeClr val="tx1"/>
                </a:solidFill>
                <a:sym typeface="Symbol" panose="05050102010706020507" pitchFamily="18" charset="2"/>
              </a:rPr>
              <a:t>(</a:t>
            </a:r>
            <a:r>
              <a:rPr lang="en-US" altLang="en-US" sz="2100" i="1" dirty="0">
                <a:solidFill>
                  <a:schemeClr val="tx1"/>
                </a:solidFill>
                <a:sym typeface="Symbol" panose="05050102010706020507" pitchFamily="18" charset="2"/>
              </a:rPr>
              <a:t>l</a:t>
            </a:r>
            <a:r>
              <a:rPr lang="en-US" altLang="en-US" sz="2100" dirty="0">
                <a:solidFill>
                  <a:schemeClr val="tx1"/>
                </a:solidFill>
                <a:sym typeface="Symbol" panose="05050102010706020507" pitchFamily="18" charset="2"/>
              </a:rPr>
              <a:t>) + 12O</a:t>
            </a:r>
            <a:r>
              <a:rPr lang="en-US" altLang="en-US" sz="2100" baseline="-25000" dirty="0">
                <a:solidFill>
                  <a:schemeClr val="tx1"/>
                </a:solidFill>
                <a:sym typeface="Symbol" panose="05050102010706020507" pitchFamily="18" charset="2"/>
              </a:rPr>
              <a:t>2</a:t>
            </a:r>
            <a:r>
              <a:rPr lang="en-US" altLang="en-US" sz="2100" dirty="0">
                <a:solidFill>
                  <a:schemeClr val="tx1"/>
                </a:solidFill>
                <a:sym typeface="Symbol" panose="05050102010706020507" pitchFamily="18" charset="2"/>
              </a:rPr>
              <a:t>(</a:t>
            </a:r>
            <a:r>
              <a:rPr lang="en-US" altLang="en-US" sz="2100" i="1" dirty="0">
                <a:solidFill>
                  <a:schemeClr val="tx1"/>
                </a:solidFill>
                <a:sym typeface="Symbol" panose="05050102010706020507" pitchFamily="18" charset="2"/>
              </a:rPr>
              <a:t>g</a:t>
            </a:r>
            <a:r>
              <a:rPr lang="en-US" altLang="en-US" sz="2100" dirty="0">
                <a:solidFill>
                  <a:schemeClr val="tx1"/>
                </a:solidFill>
                <a:sym typeface="Symbol" panose="05050102010706020507" pitchFamily="18" charset="2"/>
              </a:rPr>
              <a:t>) </a:t>
            </a:r>
            <a:r>
              <a:rPr lang="en-US" altLang="en-US" sz="2100" dirty="0"/>
              <a:t>→ 5</a:t>
            </a:r>
            <a:r>
              <a:rPr lang="en-US" altLang="en-US" sz="2100" dirty="0">
                <a:solidFill>
                  <a:schemeClr val="tx1"/>
                </a:solidFill>
                <a:sym typeface="Symbol" panose="05050102010706020507" pitchFamily="18" charset="2"/>
              </a:rPr>
              <a:t>B</a:t>
            </a:r>
            <a:r>
              <a:rPr lang="en-US" altLang="en-US" sz="2100" baseline="-25000" dirty="0">
                <a:solidFill>
                  <a:schemeClr val="tx1"/>
                </a:solidFill>
                <a:sym typeface="Symbol" panose="05050102010706020507" pitchFamily="18" charset="2"/>
              </a:rPr>
              <a:t>2</a:t>
            </a:r>
            <a:r>
              <a:rPr lang="en-US" altLang="en-US" sz="2100" dirty="0">
                <a:solidFill>
                  <a:schemeClr val="tx1"/>
                </a:solidFill>
                <a:sym typeface="Symbol" panose="05050102010706020507" pitchFamily="18" charset="2"/>
              </a:rPr>
              <a:t>O</a:t>
            </a:r>
            <a:r>
              <a:rPr lang="en-US" altLang="en-US" sz="2100" baseline="-25000" dirty="0">
                <a:solidFill>
                  <a:schemeClr val="tx1"/>
                </a:solidFill>
                <a:sym typeface="Symbol" panose="05050102010706020507" pitchFamily="18" charset="2"/>
              </a:rPr>
              <a:t>3</a:t>
            </a:r>
            <a:r>
              <a:rPr lang="en-US" altLang="en-US" sz="2100" dirty="0"/>
              <a:t>(</a:t>
            </a:r>
            <a:r>
              <a:rPr lang="en-US" altLang="en-US" sz="2100" i="1" dirty="0"/>
              <a:t>g</a:t>
            </a:r>
            <a:r>
              <a:rPr lang="en-US" altLang="en-US" sz="2100" dirty="0"/>
              <a:t>) + 9H</a:t>
            </a:r>
            <a:r>
              <a:rPr lang="en-US" altLang="en-US" sz="2100" baseline="-25000" dirty="0"/>
              <a:t>2</a:t>
            </a:r>
            <a:r>
              <a:rPr lang="en-US" altLang="en-US" sz="2100" dirty="0"/>
              <a:t>O(</a:t>
            </a:r>
            <a:r>
              <a:rPr lang="en-US" altLang="en-US" sz="2100" i="1" dirty="0"/>
              <a:t>g</a:t>
            </a:r>
            <a:r>
              <a:rPr lang="en-US" altLang="en-US" sz="2100" dirty="0"/>
              <a:t>)</a:t>
            </a:r>
          </a:p>
          <a:p>
            <a:pPr eaLnBrk="1" hangingPunct="1"/>
            <a:r>
              <a:rPr lang="en-US" altLang="en-US" sz="2100" dirty="0"/>
              <a:t>What is </a:t>
            </a:r>
            <a:r>
              <a:rPr lang="en-US" altLang="en-US" sz="2100" dirty="0">
                <a:solidFill>
                  <a:schemeClr val="tx1"/>
                </a:solidFill>
                <a:sym typeface="Symbol" panose="05050102010706020507" pitchFamily="18" charset="2"/>
              </a:rPr>
              <a:t></a:t>
            </a:r>
            <a:r>
              <a:rPr lang="en-US" altLang="en-US" sz="2100" i="1" dirty="0">
                <a:solidFill>
                  <a:schemeClr val="tx1"/>
                </a:solidFill>
                <a:sym typeface="Symbol" panose="05050102010706020507" pitchFamily="18" charset="2"/>
              </a:rPr>
              <a:t>H</a:t>
            </a:r>
            <a:r>
              <a:rPr lang="en-US" altLang="en-US" sz="2100" i="1" baseline="-25000" dirty="0">
                <a:solidFill>
                  <a:schemeClr val="tx1"/>
                </a:solidFill>
                <a:sym typeface="Symbol" panose="05050102010706020507" pitchFamily="18" charset="2"/>
              </a:rPr>
              <a:t>rxn</a:t>
            </a:r>
            <a:r>
              <a:rPr lang="en-US" altLang="en-US" sz="2100" i="1" dirty="0">
                <a:solidFill>
                  <a:schemeClr val="tx1"/>
                </a:solidFill>
                <a:sym typeface="Symbol" panose="05050102010706020507" pitchFamily="18" charset="2"/>
              </a:rPr>
              <a:t> </a:t>
            </a:r>
            <a:r>
              <a:rPr lang="en-US" altLang="en-US" sz="2100" dirty="0">
                <a:solidFill>
                  <a:schemeClr val="tx1"/>
                </a:solidFill>
                <a:sym typeface="Symbol" panose="05050102010706020507" pitchFamily="18" charset="2"/>
              </a:rPr>
              <a:t>for this reaction? </a:t>
            </a:r>
            <a:r>
              <a:rPr lang="en-US" altLang="en-US" sz="2100" dirty="0"/>
              <a:t>Is this reaction endothermic or exothermic?</a:t>
            </a:r>
          </a:p>
        </p:txBody>
      </p:sp>
      <p:pic>
        <p:nvPicPr>
          <p:cNvPr id="147460" name="Picture 7"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74625"/>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pPr eaLnBrk="1" hangingPunct="1"/>
            <a:r>
              <a:rPr lang="en-US" altLang="en-US" dirty="0"/>
              <a:t>	Calculating Enthalpy of Reaction</a:t>
            </a:r>
          </a:p>
        </p:txBody>
      </p:sp>
      <p:sp>
        <p:nvSpPr>
          <p:cNvPr id="149507" name="Content Placeholder 2"/>
          <p:cNvSpPr>
            <a:spLocks noGrp="1"/>
          </p:cNvSpPr>
          <p:nvPr>
            <p:ph sz="quarter" idx="16"/>
          </p:nvPr>
        </p:nvSpPr>
        <p:spPr>
          <a:xfrm>
            <a:off x="0" y="1376363"/>
            <a:ext cx="9144000" cy="5481637"/>
          </a:xfrm>
        </p:spPr>
        <p:txBody>
          <a:bodyPr lIns="182880" tIns="91440"/>
          <a:lstStyle/>
          <a:p>
            <a:pPr eaLnBrk="1" hangingPunct="1"/>
            <a:r>
              <a:rPr lang="en-US" altLang="en-US" sz="2000" dirty="0"/>
              <a:t>Pentaborane (B</a:t>
            </a:r>
            <a:r>
              <a:rPr lang="en-US" altLang="en-US" sz="2000" baseline="-25000" dirty="0"/>
              <a:t>5</a:t>
            </a:r>
            <a:r>
              <a:rPr lang="en-US" altLang="en-US" sz="2000" dirty="0"/>
              <a:t>H</a:t>
            </a:r>
            <a:r>
              <a:rPr lang="en-US" altLang="en-US" sz="2000" baseline="-25000" dirty="0"/>
              <a:t>9</a:t>
            </a:r>
            <a:r>
              <a:rPr lang="en-US" altLang="en-US" sz="2000" dirty="0"/>
              <a:t>(</a:t>
            </a:r>
            <a:r>
              <a:rPr lang="en-US" altLang="en-US" sz="2000" i="1" dirty="0"/>
              <a:t>g</a:t>
            </a:r>
            <a:r>
              <a:rPr lang="en-US" altLang="en-US" sz="2000" dirty="0"/>
              <a:t>),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73.2 kJ/mol) reacts with oxygen gas to form boron trioxide (B</a:t>
            </a:r>
            <a:r>
              <a:rPr lang="en-US" altLang="en-US" sz="2000" baseline="-25000" dirty="0">
                <a:solidFill>
                  <a:schemeClr val="tx1"/>
                </a:solidFill>
                <a:sym typeface="Symbol" panose="05050102010706020507" pitchFamily="18" charset="2"/>
              </a:rPr>
              <a:t>2</a:t>
            </a:r>
            <a:r>
              <a:rPr lang="en-US" altLang="en-US" sz="2000" dirty="0">
                <a:solidFill>
                  <a:schemeClr val="tx1"/>
                </a:solidFill>
                <a:sym typeface="Symbol" panose="05050102010706020507" pitchFamily="18" charset="2"/>
              </a:rPr>
              <a:t>O</a:t>
            </a:r>
            <a:r>
              <a:rPr lang="en-US" altLang="en-US" sz="2000" baseline="-25000" dirty="0">
                <a:solidFill>
                  <a:schemeClr val="tx1"/>
                </a:solidFill>
                <a:sym typeface="Symbol" panose="05050102010706020507" pitchFamily="18" charset="2"/>
              </a:rPr>
              <a:t>3</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–1272.77 kJ/mol) &amp; water vapor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–241.82 kJ/mol) according to the equation below:</a:t>
            </a:r>
          </a:p>
          <a:p>
            <a:pPr algn="ctr" eaLnBrk="1" hangingPunct="1"/>
            <a:r>
              <a:rPr lang="en-US" altLang="en-US" sz="2100" dirty="0"/>
              <a:t>2B</a:t>
            </a:r>
            <a:r>
              <a:rPr lang="en-US" altLang="en-US" sz="2100" baseline="-25000" dirty="0"/>
              <a:t>5</a:t>
            </a:r>
            <a:r>
              <a:rPr lang="en-US" altLang="en-US" sz="2100" dirty="0"/>
              <a:t>H</a:t>
            </a:r>
            <a:r>
              <a:rPr lang="en-US" altLang="en-US" sz="2100" baseline="-25000" dirty="0"/>
              <a:t>9</a:t>
            </a:r>
            <a:r>
              <a:rPr lang="en-US" altLang="en-US" sz="2100" dirty="0">
                <a:solidFill>
                  <a:schemeClr val="tx1"/>
                </a:solidFill>
                <a:sym typeface="Symbol" panose="05050102010706020507" pitchFamily="18" charset="2"/>
              </a:rPr>
              <a:t>(</a:t>
            </a:r>
            <a:r>
              <a:rPr lang="en-US" altLang="en-US" sz="2100" i="1" dirty="0">
                <a:solidFill>
                  <a:schemeClr val="tx1"/>
                </a:solidFill>
                <a:sym typeface="Symbol" panose="05050102010706020507" pitchFamily="18" charset="2"/>
              </a:rPr>
              <a:t>l</a:t>
            </a:r>
            <a:r>
              <a:rPr lang="en-US" altLang="en-US" sz="2100" dirty="0">
                <a:solidFill>
                  <a:schemeClr val="tx1"/>
                </a:solidFill>
                <a:sym typeface="Symbol" panose="05050102010706020507" pitchFamily="18" charset="2"/>
              </a:rPr>
              <a:t>) + 12O</a:t>
            </a:r>
            <a:r>
              <a:rPr lang="en-US" altLang="en-US" sz="2100" baseline="-25000" dirty="0">
                <a:solidFill>
                  <a:schemeClr val="tx1"/>
                </a:solidFill>
                <a:sym typeface="Symbol" panose="05050102010706020507" pitchFamily="18" charset="2"/>
              </a:rPr>
              <a:t>2</a:t>
            </a:r>
            <a:r>
              <a:rPr lang="en-US" altLang="en-US" sz="2100" dirty="0">
                <a:solidFill>
                  <a:schemeClr val="tx1"/>
                </a:solidFill>
                <a:sym typeface="Symbol" panose="05050102010706020507" pitchFamily="18" charset="2"/>
              </a:rPr>
              <a:t>(</a:t>
            </a:r>
            <a:r>
              <a:rPr lang="en-US" altLang="en-US" sz="2100" i="1" dirty="0">
                <a:solidFill>
                  <a:schemeClr val="tx1"/>
                </a:solidFill>
                <a:sym typeface="Symbol" panose="05050102010706020507" pitchFamily="18" charset="2"/>
              </a:rPr>
              <a:t>g</a:t>
            </a:r>
            <a:r>
              <a:rPr lang="en-US" altLang="en-US" sz="2100" dirty="0">
                <a:solidFill>
                  <a:schemeClr val="tx1"/>
                </a:solidFill>
                <a:sym typeface="Symbol" panose="05050102010706020507" pitchFamily="18" charset="2"/>
              </a:rPr>
              <a:t>) </a:t>
            </a:r>
            <a:r>
              <a:rPr lang="en-US" altLang="en-US" sz="2100" dirty="0"/>
              <a:t>→ 5</a:t>
            </a:r>
            <a:r>
              <a:rPr lang="en-US" altLang="en-US" sz="2100" dirty="0">
                <a:solidFill>
                  <a:schemeClr val="tx1"/>
                </a:solidFill>
                <a:sym typeface="Symbol" panose="05050102010706020507" pitchFamily="18" charset="2"/>
              </a:rPr>
              <a:t>B</a:t>
            </a:r>
            <a:r>
              <a:rPr lang="en-US" altLang="en-US" sz="2100" baseline="-25000" dirty="0">
                <a:solidFill>
                  <a:schemeClr val="tx1"/>
                </a:solidFill>
                <a:sym typeface="Symbol" panose="05050102010706020507" pitchFamily="18" charset="2"/>
              </a:rPr>
              <a:t>2</a:t>
            </a:r>
            <a:r>
              <a:rPr lang="en-US" altLang="en-US" sz="2100" dirty="0">
                <a:solidFill>
                  <a:schemeClr val="tx1"/>
                </a:solidFill>
                <a:sym typeface="Symbol" panose="05050102010706020507" pitchFamily="18" charset="2"/>
              </a:rPr>
              <a:t>O</a:t>
            </a:r>
            <a:r>
              <a:rPr lang="en-US" altLang="en-US" sz="2100" baseline="-25000" dirty="0">
                <a:solidFill>
                  <a:schemeClr val="tx1"/>
                </a:solidFill>
                <a:sym typeface="Symbol" panose="05050102010706020507" pitchFamily="18" charset="2"/>
              </a:rPr>
              <a:t>3</a:t>
            </a:r>
            <a:r>
              <a:rPr lang="en-US" altLang="en-US" sz="2100" dirty="0"/>
              <a:t>(</a:t>
            </a:r>
            <a:r>
              <a:rPr lang="en-US" altLang="en-US" sz="2100" i="1" dirty="0"/>
              <a:t>g</a:t>
            </a:r>
            <a:r>
              <a:rPr lang="en-US" altLang="en-US" sz="2100" dirty="0"/>
              <a:t>) + 9H</a:t>
            </a:r>
            <a:r>
              <a:rPr lang="en-US" altLang="en-US" sz="2100" baseline="-25000" dirty="0"/>
              <a:t>2</a:t>
            </a:r>
            <a:r>
              <a:rPr lang="en-US" altLang="en-US" sz="2100" dirty="0"/>
              <a:t>O(</a:t>
            </a:r>
            <a:r>
              <a:rPr lang="en-US" altLang="en-US" sz="2100" i="1" dirty="0"/>
              <a:t>g</a:t>
            </a:r>
            <a:r>
              <a:rPr lang="en-US" altLang="en-US" sz="2100" dirty="0"/>
              <a:t>)</a:t>
            </a:r>
          </a:p>
          <a:p>
            <a:pPr eaLnBrk="1" hangingPunct="1"/>
            <a:r>
              <a:rPr lang="en-US" altLang="en-US" sz="2100" dirty="0"/>
              <a:t>What is </a:t>
            </a:r>
            <a:r>
              <a:rPr lang="en-US" altLang="en-US" sz="2100" dirty="0">
                <a:solidFill>
                  <a:schemeClr val="tx1"/>
                </a:solidFill>
                <a:sym typeface="Symbol" panose="05050102010706020507" pitchFamily="18" charset="2"/>
              </a:rPr>
              <a:t></a:t>
            </a:r>
            <a:r>
              <a:rPr lang="en-US" altLang="en-US" sz="2100" i="1" dirty="0">
                <a:solidFill>
                  <a:schemeClr val="tx1"/>
                </a:solidFill>
                <a:sym typeface="Symbol" panose="05050102010706020507" pitchFamily="18" charset="2"/>
              </a:rPr>
              <a:t>H</a:t>
            </a:r>
            <a:r>
              <a:rPr lang="en-US" altLang="en-US" sz="2100" i="1" baseline="-25000" dirty="0">
                <a:solidFill>
                  <a:schemeClr val="tx1"/>
                </a:solidFill>
                <a:sym typeface="Symbol" panose="05050102010706020507" pitchFamily="18" charset="2"/>
              </a:rPr>
              <a:t>rxn</a:t>
            </a:r>
            <a:r>
              <a:rPr lang="en-US" altLang="en-US" sz="2100" i="1" dirty="0">
                <a:solidFill>
                  <a:schemeClr val="tx1"/>
                </a:solidFill>
                <a:sym typeface="Symbol" panose="05050102010706020507" pitchFamily="18" charset="2"/>
              </a:rPr>
              <a:t> </a:t>
            </a:r>
            <a:r>
              <a:rPr lang="en-US" altLang="en-US" sz="2100" dirty="0">
                <a:solidFill>
                  <a:schemeClr val="tx1"/>
                </a:solidFill>
                <a:sym typeface="Symbol" panose="05050102010706020507" pitchFamily="18" charset="2"/>
              </a:rPr>
              <a:t>for this reaction? </a:t>
            </a:r>
            <a:r>
              <a:rPr lang="en-US" altLang="en-US" sz="2100" dirty="0"/>
              <a:t>Is this reaction endothermic or exothermic?</a:t>
            </a:r>
          </a:p>
          <a:p>
            <a:pPr eaLnBrk="1" hangingPunct="1">
              <a:spcBef>
                <a:spcPts val="1200"/>
              </a:spcBef>
            </a:pPr>
            <a:r>
              <a:rPr lang="el-GR" altLang="en-US" sz="2000" dirty="0">
                <a:latin typeface="Times New Roman" panose="02020603050405020304" pitchFamily="18" charset="0"/>
                <a:ea typeface="MS PGothic" panose="020B0600070205080204" pitchFamily="34" charset="-128"/>
                <a:cs typeface="Times New Roman" panose="02020603050405020304" pitchFamily="18" charset="0"/>
              </a:rPr>
              <a:t>Δ</a:t>
            </a:r>
            <a:r>
              <a:rPr lang="en-US" altLang="en-US" sz="2000" i="1" dirty="0">
                <a:latin typeface="Times New Roman" panose="02020603050405020304" pitchFamily="18" charset="0"/>
                <a:ea typeface="MS PGothic" panose="020B0600070205080204" pitchFamily="34" charset="-128"/>
                <a:cs typeface="Times New Roman" panose="02020603050405020304" pitchFamily="18" charset="0"/>
              </a:rPr>
              <a:t>H</a:t>
            </a:r>
            <a:r>
              <a:rPr lang="en-US" altLang="en-US" sz="2000" baseline="-25000" dirty="0">
                <a:latin typeface="Times New Roman" panose="02020603050405020304" pitchFamily="18" charset="0"/>
                <a:ea typeface="MS PGothic" panose="020B0600070205080204" pitchFamily="34" charset="-128"/>
                <a:cs typeface="Times New Roman" panose="02020603050405020304" pitchFamily="18" charset="0"/>
              </a:rPr>
              <a:t>f</a:t>
            </a:r>
            <a:r>
              <a:rPr lang="en-US" altLang="en-US" sz="2000" dirty="0">
                <a:latin typeface="Times New Roman" panose="02020603050405020304" pitchFamily="18" charset="0"/>
                <a:ea typeface="MS PGothic" panose="020B0600070205080204" pitchFamily="34" charset="-128"/>
                <a:cs typeface="Times New Roman" panose="02020603050405020304" pitchFamily="18" charset="0"/>
              </a:rPr>
              <a:t>  (prod) </a:t>
            </a:r>
            <a:r>
              <a:rPr lang="en-US"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[5 mol </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B</a:t>
            </a:r>
            <a:r>
              <a:rPr lang="en-US" altLang="en-US" sz="2000"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2</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O</a:t>
            </a:r>
            <a:r>
              <a:rPr lang="en-US" altLang="en-US" sz="2000"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3</a:t>
            </a:r>
            <a:r>
              <a:rPr lang="en-US" altLang="en-US" sz="2000" dirty="0">
                <a:solidFill>
                  <a:srgbClr val="FF0000"/>
                </a:solidFill>
                <a:latin typeface="Times New Roman" panose="02020603050405020304" pitchFamily="18" charset="0"/>
                <a:ea typeface="MS PGothic" panose="020B0600070205080204" pitchFamily="34" charset="-128"/>
              </a:rPr>
              <a:t>(l) </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⁰</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B</a:t>
            </a:r>
            <a:r>
              <a:rPr lang="en-US" altLang="en-US" sz="2000"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2</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O</a:t>
            </a:r>
            <a:r>
              <a:rPr lang="en-US" altLang="en-US" sz="2000"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3</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(l)] + [9 mol </a:t>
            </a:r>
            <a:r>
              <a:rPr lang="en-US" altLang="en-US" sz="2000" dirty="0">
                <a:solidFill>
                  <a:srgbClr val="FF0000"/>
                </a:solidFill>
                <a:latin typeface="Times New Roman" panose="02020603050405020304" pitchFamily="18" charset="0"/>
                <a:ea typeface="MS PGothic" panose="020B0600070205080204" pitchFamily="34" charset="-128"/>
              </a:rPr>
              <a:t>H</a:t>
            </a:r>
            <a:r>
              <a:rPr lang="en-US" altLang="en-US" sz="2000" baseline="-25000" dirty="0">
                <a:solidFill>
                  <a:srgbClr val="FF0000"/>
                </a:solidFill>
                <a:latin typeface="Times New Roman" panose="02020603050405020304" pitchFamily="18" charset="0"/>
                <a:ea typeface="MS PGothic" panose="020B0600070205080204" pitchFamily="34" charset="-128"/>
              </a:rPr>
              <a:t>2</a:t>
            </a:r>
            <a:r>
              <a:rPr lang="en-US" altLang="en-US" sz="2000" dirty="0">
                <a:solidFill>
                  <a:srgbClr val="FF0000"/>
                </a:solidFill>
                <a:latin typeface="Times New Roman" panose="02020603050405020304" pitchFamily="18" charset="0"/>
                <a:ea typeface="MS PGothic" panose="020B0600070205080204" pitchFamily="34" charset="-128"/>
              </a:rPr>
              <a:t>O</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(g)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 ⁰ </a:t>
            </a:r>
            <a:r>
              <a:rPr lang="en-US" altLang="en-US" sz="2000" dirty="0">
                <a:solidFill>
                  <a:srgbClr val="FF0000"/>
                </a:solidFill>
                <a:latin typeface="Times New Roman" panose="02020603050405020304" pitchFamily="18" charset="0"/>
                <a:cs typeface="Times New Roman" panose="02020603050405020304" pitchFamily="18" charset="0"/>
              </a:rPr>
              <a:t>H</a:t>
            </a:r>
            <a:r>
              <a:rPr lang="en-US" altLang="en-US" sz="2000" baseline="-25000" dirty="0">
                <a:solidFill>
                  <a:srgbClr val="FF0000"/>
                </a:solidFill>
                <a:latin typeface="Times New Roman" panose="02020603050405020304" pitchFamily="18" charset="0"/>
                <a:cs typeface="Times New Roman" panose="02020603050405020304" pitchFamily="18" charset="0"/>
              </a:rPr>
              <a:t>2</a:t>
            </a:r>
            <a:r>
              <a:rPr lang="en-US" altLang="en-US" sz="2000" dirty="0">
                <a:solidFill>
                  <a:srgbClr val="FF0000"/>
                </a:solidFill>
                <a:latin typeface="Times New Roman" panose="02020603050405020304" pitchFamily="18" charset="0"/>
                <a:cs typeface="Times New Roman" panose="02020603050405020304" pitchFamily="18" charset="0"/>
              </a:rPr>
              <a:t>O</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(g)]</a:t>
            </a:r>
          </a:p>
          <a:p>
            <a:pPr eaLnBrk="1" hangingPunct="1">
              <a:spcBef>
                <a:spcPts val="600"/>
              </a:spcBef>
            </a:pP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(5  –1272.77 kJ) + (9 x -241.82 KJ) = –8540.2 kJ</a:t>
            </a:r>
          </a:p>
          <a:p>
            <a:pPr eaLnBrk="1" hangingPunct="1">
              <a:spcBef>
                <a:spcPct val="5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baseline="-25000" dirty="0">
                <a:latin typeface="Times New Roman" panose="02020603050405020304" pitchFamily="18" charset="0"/>
                <a:ea typeface="MS PGothic" panose="020B0600070205080204" pitchFamily="34" charset="-128"/>
              </a:rPr>
              <a:t>f</a:t>
            </a:r>
            <a:r>
              <a:rPr lang="en-US" altLang="en-US" sz="2000" dirty="0">
                <a:latin typeface="Times New Roman" panose="02020603050405020304" pitchFamily="18" charset="0"/>
                <a:ea typeface="MS PGothic" panose="020B0600070205080204" pitchFamily="34" charset="-128"/>
              </a:rPr>
              <a:t>  (react) </a:t>
            </a:r>
            <a:r>
              <a:rPr lang="en-US" altLang="en-US" sz="2000" dirty="0">
                <a:solidFill>
                  <a:srgbClr val="7030A0"/>
                </a:solidFill>
                <a:latin typeface="Times New Roman" panose="02020603050405020304" pitchFamily="18" charset="0"/>
                <a:ea typeface="MS PGothic" panose="020B0600070205080204" pitchFamily="34" charset="-128"/>
              </a:rPr>
              <a:t>= [2 mol </a:t>
            </a:r>
            <a:r>
              <a:rPr lang="en-US" altLang="en-US" sz="1800" dirty="0">
                <a:solidFill>
                  <a:srgbClr val="7030A0"/>
                </a:solidFill>
              </a:rPr>
              <a:t>B</a:t>
            </a:r>
            <a:r>
              <a:rPr lang="en-US" altLang="en-US" sz="1800" baseline="-25000" dirty="0">
                <a:solidFill>
                  <a:srgbClr val="7030A0"/>
                </a:solidFill>
              </a:rPr>
              <a:t>5</a:t>
            </a:r>
            <a:r>
              <a:rPr lang="en-US" altLang="en-US" sz="1800" dirty="0">
                <a:solidFill>
                  <a:srgbClr val="7030A0"/>
                </a:solidFill>
              </a:rPr>
              <a:t>H</a:t>
            </a:r>
            <a:r>
              <a:rPr lang="en-US" altLang="en-US" sz="1800" baseline="-25000" dirty="0">
                <a:solidFill>
                  <a:srgbClr val="7030A0"/>
                </a:solidFill>
              </a:rPr>
              <a:t>9</a:t>
            </a:r>
            <a:r>
              <a:rPr lang="en-US" altLang="en-US" sz="2000" dirty="0">
                <a:solidFill>
                  <a:srgbClr val="7030A0"/>
                </a:solidFill>
                <a:latin typeface="Times New Roman" panose="02020603050405020304" pitchFamily="18" charset="0"/>
                <a:ea typeface="MS PGothic" panose="020B0600070205080204" pitchFamily="34" charset="-128"/>
              </a:rPr>
              <a:t>(g)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⁰</a:t>
            </a:r>
            <a:r>
              <a:rPr lang="en-US" altLang="en-US" sz="2000" dirty="0">
                <a:solidFill>
                  <a:srgbClr val="7030A0"/>
                </a:solidFill>
              </a:rPr>
              <a:t>B</a:t>
            </a:r>
            <a:r>
              <a:rPr lang="en-US" altLang="en-US" sz="2000" baseline="-25000" dirty="0">
                <a:solidFill>
                  <a:srgbClr val="7030A0"/>
                </a:solidFill>
              </a:rPr>
              <a:t>5</a:t>
            </a:r>
            <a:r>
              <a:rPr lang="en-US" altLang="en-US" sz="2000" dirty="0">
                <a:solidFill>
                  <a:srgbClr val="7030A0"/>
                </a:solidFill>
              </a:rPr>
              <a:t>H</a:t>
            </a:r>
            <a:r>
              <a:rPr lang="en-US" altLang="en-US" sz="2000" baseline="-25000" dirty="0">
                <a:solidFill>
                  <a:srgbClr val="7030A0"/>
                </a:solidFill>
              </a:rPr>
              <a:t>9</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g</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[12 mol </a:t>
            </a:r>
            <a:r>
              <a:rPr lang="en-US" altLang="en-US" sz="2000" dirty="0">
                <a:solidFill>
                  <a:srgbClr val="7030A0"/>
                </a:solidFill>
                <a:sym typeface="Symbol" panose="05050102010706020507" pitchFamily="18" charset="2"/>
              </a:rPr>
              <a:t>O</a:t>
            </a:r>
            <a:r>
              <a:rPr lang="en-US" altLang="en-US" sz="2000" baseline="-25000" dirty="0">
                <a:solidFill>
                  <a:srgbClr val="7030A0"/>
                </a:solidFill>
                <a:sym typeface="Symbol" panose="05050102010706020507" pitchFamily="18" charset="2"/>
              </a:rPr>
              <a:t>2</a:t>
            </a:r>
            <a:r>
              <a:rPr lang="en-US" altLang="en-US" sz="2000" dirty="0">
                <a:solidFill>
                  <a:srgbClr val="7030A0"/>
                </a:solidFill>
                <a:sym typeface="Symbol" panose="05050102010706020507" pitchFamily="18" charset="2"/>
              </a:rPr>
              <a:t>(g)</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⁰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O</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2</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(g)]</a:t>
            </a:r>
          </a:p>
          <a:p>
            <a:pPr eaLnBrk="1" hangingPunct="1">
              <a:spcBef>
                <a:spcPct val="25000"/>
              </a:spcBef>
            </a:pP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(2  +73.2 kJ) + 0.00 kJ = +146.4 kJ</a:t>
            </a:r>
          </a:p>
          <a:p>
            <a:pPr eaLnBrk="1" hangingPunct="1">
              <a:spcBef>
                <a:spcPct val="30000"/>
              </a:spcBef>
            </a:pPr>
            <a:r>
              <a:rPr lang="el-GR" altLang="en-US" sz="2400" dirty="0">
                <a:solidFill>
                  <a:schemeClr val="tx1"/>
                </a:solidFill>
                <a:latin typeface="Times New Roman" panose="02020603050405020304" pitchFamily="18" charset="0"/>
                <a:ea typeface="MS PGothic" panose="020B0600070205080204" pitchFamily="34" charset="-128"/>
              </a:rPr>
              <a:t>Δ</a:t>
            </a:r>
            <a:r>
              <a:rPr lang="en-US" altLang="en-US" sz="2400" i="1" dirty="0">
                <a:solidFill>
                  <a:schemeClr val="tx1"/>
                </a:solidFill>
                <a:latin typeface="Times New Roman" panose="02020603050405020304" pitchFamily="18" charset="0"/>
                <a:ea typeface="MS PGothic" panose="020B0600070205080204" pitchFamily="34" charset="-128"/>
              </a:rPr>
              <a:t>H</a:t>
            </a:r>
            <a:r>
              <a:rPr lang="en-US" altLang="en-US" sz="2400" dirty="0">
                <a:solidFill>
                  <a:schemeClr val="tx1"/>
                </a:solidFill>
                <a:latin typeface="Times New Roman" panose="02020603050405020304" pitchFamily="18" charset="0"/>
                <a:ea typeface="MS PGothic" panose="020B0600070205080204" pitchFamily="34" charset="-128"/>
              </a:rPr>
              <a:t>° = ∑</a:t>
            </a:r>
            <a:r>
              <a:rPr lang="el-GR" altLang="en-US" sz="24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4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4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400" dirty="0">
                <a:solidFill>
                  <a:srgbClr val="FF0000"/>
                </a:solidFill>
                <a:latin typeface="Times New Roman" panose="02020603050405020304" pitchFamily="18" charset="0"/>
                <a:ea typeface="MS PGothic" panose="020B0600070205080204" pitchFamily="34" charset="-128"/>
              </a:rPr>
              <a:t> ⁰</a:t>
            </a:r>
            <a:r>
              <a:rPr lang="en-US" altLang="en-US" sz="24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(products) </a:t>
            </a:r>
            <a:r>
              <a:rPr lang="en-US" altLang="en-US" sz="2400" dirty="0">
                <a:solidFill>
                  <a:schemeClr val="tx1"/>
                </a:solidFill>
                <a:latin typeface="Times New Roman" panose="02020603050405020304" pitchFamily="18" charset="0"/>
                <a:ea typeface="MS PGothic" panose="020B0600070205080204" pitchFamily="34" charset="-128"/>
                <a:sym typeface="Symbol" panose="05050102010706020507" pitchFamily="18" charset="2"/>
              </a:rPr>
              <a:t>– </a:t>
            </a:r>
            <a:r>
              <a:rPr lang="en-US" altLang="en-US" sz="2400" dirty="0">
                <a:solidFill>
                  <a:schemeClr val="tx1"/>
                </a:solidFill>
                <a:latin typeface="Times New Roman" panose="02020603050405020304" pitchFamily="18" charset="0"/>
                <a:ea typeface="MS PGothic" panose="020B0600070205080204" pitchFamily="34" charset="-128"/>
              </a:rPr>
              <a:t>∑</a:t>
            </a:r>
            <a:r>
              <a:rPr lang="el-GR" altLang="en-US" sz="24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4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4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400" dirty="0">
                <a:solidFill>
                  <a:srgbClr val="7030A0"/>
                </a:solidFill>
                <a:latin typeface="Times New Roman" panose="02020603050405020304" pitchFamily="18" charset="0"/>
                <a:ea typeface="MS PGothic" panose="020B0600070205080204" pitchFamily="34" charset="-128"/>
              </a:rPr>
              <a:t> ⁰</a:t>
            </a:r>
            <a:r>
              <a:rPr lang="en-US" altLang="en-US" sz="24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(reactants)  </a:t>
            </a:r>
          </a:p>
          <a:p>
            <a:pPr eaLnBrk="1" hangingPunct="1">
              <a:spcBef>
                <a:spcPct val="3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dirty="0">
                <a:latin typeface="Times New Roman" panose="02020603050405020304" pitchFamily="18" charset="0"/>
                <a:ea typeface="MS PGothic" panose="020B0600070205080204" pitchFamily="34" charset="-128"/>
              </a:rPr>
              <a:t>° =</a:t>
            </a:r>
            <a:r>
              <a:rPr lang="en-US" altLang="en-US" sz="2000" dirty="0">
                <a:latin typeface="Times New Roman" panose="02020603050405020304" pitchFamily="18" charset="0"/>
                <a:ea typeface="MS PGothic" panose="020B0600070205080204" pitchFamily="34" charset="-128"/>
                <a:sym typeface="Symbol" panose="05050102010706020507" pitchFamily="18" charset="2"/>
              </a:rPr>
              <a:t>  </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–8540.2 kJ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(+146.4 kJ)</a:t>
            </a:r>
          </a:p>
          <a:p>
            <a:pPr eaLnBrk="1" hangingPunct="1">
              <a:spcBef>
                <a:spcPct val="30000"/>
              </a:spcBef>
            </a:pPr>
            <a:r>
              <a:rPr lang="el-GR" altLang="en-US" sz="2800" dirty="0">
                <a:latin typeface="Times New Roman" panose="02020603050405020304" pitchFamily="18" charset="0"/>
                <a:ea typeface="MS PGothic" panose="020B0600070205080204" pitchFamily="34" charset="-128"/>
              </a:rPr>
              <a:t>Δ</a:t>
            </a:r>
            <a:r>
              <a:rPr lang="en-US" altLang="en-US" sz="2800" i="1" dirty="0">
                <a:latin typeface="Times New Roman" panose="02020603050405020304" pitchFamily="18" charset="0"/>
                <a:ea typeface="MS PGothic" panose="020B0600070205080204" pitchFamily="34" charset="-128"/>
              </a:rPr>
              <a:t>H</a:t>
            </a:r>
            <a:r>
              <a:rPr lang="en-US" altLang="en-US" sz="2800" dirty="0">
                <a:latin typeface="Times New Roman" panose="02020603050405020304" pitchFamily="18" charset="0"/>
                <a:ea typeface="MS PGothic" panose="020B0600070205080204" pitchFamily="34" charset="-128"/>
              </a:rPr>
              <a:t>° = </a:t>
            </a:r>
            <a:r>
              <a:rPr lang="en-US" altLang="en-US" sz="2800" dirty="0">
                <a:latin typeface="Times New Roman" panose="02020603050405020304" pitchFamily="18" charset="0"/>
                <a:ea typeface="MS PGothic" panose="020B0600070205080204" pitchFamily="34" charset="-128"/>
                <a:sym typeface="Symbol" panose="05050102010706020507" pitchFamily="18" charset="2"/>
              </a:rPr>
              <a:t>–8687 kJ    Exothermic</a:t>
            </a:r>
            <a:endParaRPr lang="en-US" altLang="en-US" sz="2100" dirty="0"/>
          </a:p>
          <a:p>
            <a:pPr eaLnBrk="1" hangingPunct="1"/>
            <a:endParaRPr lang="en-US" altLang="en-US" sz="2100" dirty="0"/>
          </a:p>
          <a:p>
            <a:pPr algn="ctr" eaLnBrk="1" hangingPunct="1"/>
            <a:endParaRPr lang="en-US" altLang="en-US" dirty="0"/>
          </a:p>
        </p:txBody>
      </p:sp>
      <p:pic>
        <p:nvPicPr>
          <p:cNvPr id="149508" name="Picture 7"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74625"/>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507">
                                            <p:txEl>
                                              <p:pRg st="3" end="3"/>
                                            </p:txEl>
                                          </p:spTgt>
                                        </p:tgtEl>
                                        <p:attrNameLst>
                                          <p:attrName>style.visibility</p:attrName>
                                        </p:attrNameLst>
                                      </p:cBhvr>
                                      <p:to>
                                        <p:strVal val="visible"/>
                                      </p:to>
                                    </p:set>
                                    <p:animEffect transition="in" filter="fade">
                                      <p:cBhvr>
                                        <p:cTn id="7" dur="500"/>
                                        <p:tgtEl>
                                          <p:spTgt spid="14950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507">
                                            <p:txEl>
                                              <p:pRg st="4" end="4"/>
                                            </p:txEl>
                                          </p:spTgt>
                                        </p:tgtEl>
                                        <p:attrNameLst>
                                          <p:attrName>style.visibility</p:attrName>
                                        </p:attrNameLst>
                                      </p:cBhvr>
                                      <p:to>
                                        <p:strVal val="visible"/>
                                      </p:to>
                                    </p:set>
                                    <p:animEffect transition="in" filter="fade">
                                      <p:cBhvr>
                                        <p:cTn id="12" dur="500"/>
                                        <p:tgtEl>
                                          <p:spTgt spid="14950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507">
                                            <p:txEl>
                                              <p:pRg st="5" end="5"/>
                                            </p:txEl>
                                          </p:spTgt>
                                        </p:tgtEl>
                                        <p:attrNameLst>
                                          <p:attrName>style.visibility</p:attrName>
                                        </p:attrNameLst>
                                      </p:cBhvr>
                                      <p:to>
                                        <p:strVal val="visible"/>
                                      </p:to>
                                    </p:set>
                                    <p:animEffect transition="in" filter="fade">
                                      <p:cBhvr>
                                        <p:cTn id="17" dur="500"/>
                                        <p:tgtEl>
                                          <p:spTgt spid="14950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9507">
                                            <p:txEl>
                                              <p:pRg st="6" end="6"/>
                                            </p:txEl>
                                          </p:spTgt>
                                        </p:tgtEl>
                                        <p:attrNameLst>
                                          <p:attrName>style.visibility</p:attrName>
                                        </p:attrNameLst>
                                      </p:cBhvr>
                                      <p:to>
                                        <p:strVal val="visible"/>
                                      </p:to>
                                    </p:set>
                                    <p:animEffect transition="in" filter="fade">
                                      <p:cBhvr>
                                        <p:cTn id="22" dur="500"/>
                                        <p:tgtEl>
                                          <p:spTgt spid="14950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9507">
                                            <p:txEl>
                                              <p:pRg st="7" end="7"/>
                                            </p:txEl>
                                          </p:spTgt>
                                        </p:tgtEl>
                                        <p:attrNameLst>
                                          <p:attrName>style.visibility</p:attrName>
                                        </p:attrNameLst>
                                      </p:cBhvr>
                                      <p:to>
                                        <p:strVal val="visible"/>
                                      </p:to>
                                    </p:set>
                                    <p:animEffect transition="in" filter="fade">
                                      <p:cBhvr>
                                        <p:cTn id="27" dur="500"/>
                                        <p:tgtEl>
                                          <p:spTgt spid="14950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9507">
                                            <p:txEl>
                                              <p:pRg st="8" end="8"/>
                                            </p:txEl>
                                          </p:spTgt>
                                        </p:tgtEl>
                                        <p:attrNameLst>
                                          <p:attrName>style.visibility</p:attrName>
                                        </p:attrNameLst>
                                      </p:cBhvr>
                                      <p:to>
                                        <p:strVal val="visible"/>
                                      </p:to>
                                    </p:set>
                                    <p:animEffect transition="in" filter="fade">
                                      <p:cBhvr>
                                        <p:cTn id="32" dur="500"/>
                                        <p:tgtEl>
                                          <p:spTgt spid="14950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9507">
                                            <p:txEl>
                                              <p:pRg st="9" end="9"/>
                                            </p:txEl>
                                          </p:spTgt>
                                        </p:tgtEl>
                                        <p:attrNameLst>
                                          <p:attrName>style.visibility</p:attrName>
                                        </p:attrNameLst>
                                      </p:cBhvr>
                                      <p:to>
                                        <p:strVal val="visible"/>
                                      </p:to>
                                    </p:set>
                                    <p:animEffect transition="in" filter="fade">
                                      <p:cBhvr>
                                        <p:cTn id="37" dur="500"/>
                                        <p:tgtEl>
                                          <p:spTgt spid="1495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5"/>
          <p:cNvSpPr>
            <a:spLocks noGrp="1"/>
          </p:cNvSpPr>
          <p:nvPr>
            <p:ph type="title"/>
          </p:nvPr>
        </p:nvSpPr>
        <p:spPr/>
        <p:txBody>
          <a:bodyPr/>
          <a:lstStyle/>
          <a:p>
            <a:pPr eaLnBrk="1" hangingPunct="1"/>
            <a:r>
              <a:rPr lang="en-US" altLang="en-US" dirty="0"/>
              <a:t>	Calculate Enthalpy of Reaction</a:t>
            </a:r>
          </a:p>
        </p:txBody>
      </p:sp>
      <p:sp>
        <p:nvSpPr>
          <p:cNvPr id="151555" name="Content Placeholder 4"/>
          <p:cNvSpPr>
            <a:spLocks noGrp="1"/>
          </p:cNvSpPr>
          <p:nvPr>
            <p:ph sz="quarter" idx="16"/>
          </p:nvPr>
        </p:nvSpPr>
        <p:spPr>
          <a:xfrm>
            <a:off x="0" y="1376363"/>
            <a:ext cx="9144000" cy="5481637"/>
          </a:xfrm>
        </p:spPr>
        <p:txBody>
          <a:bodyPr lIns="182880" tIns="91440"/>
          <a:lstStyle/>
          <a:p>
            <a:pPr eaLnBrk="1" hangingPunct="1"/>
            <a:r>
              <a:rPr lang="en-US" altLang="en-US" dirty="0"/>
              <a:t>What is the type and enthalpy of reaction for the decomposition of calcium carbonate?</a:t>
            </a:r>
          </a:p>
          <a:p>
            <a:pPr algn="ctr" eaLnBrk="1" hangingPunct="1"/>
            <a:r>
              <a:rPr lang="en-US" altLang="en-US" dirty="0">
                <a:sym typeface="Symbol" panose="05050102010706020507" pitchFamily="18" charset="2"/>
              </a:rPr>
              <a:t>CaCO</a:t>
            </a:r>
            <a:r>
              <a:rPr lang="en-US" altLang="en-US" baseline="-25000" dirty="0">
                <a:sym typeface="Symbol" panose="05050102010706020507" pitchFamily="18" charset="2"/>
              </a:rPr>
              <a:t>3</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 </a:t>
            </a:r>
            <a:r>
              <a:rPr lang="en-US" altLang="en-US" dirty="0"/>
              <a:t>→ CaO(</a:t>
            </a:r>
            <a:r>
              <a:rPr lang="en-US" altLang="en-US" i="1" dirty="0"/>
              <a:t>s</a:t>
            </a:r>
            <a:r>
              <a:rPr lang="en-US" altLang="en-US" dirty="0"/>
              <a:t>) + CO</a:t>
            </a:r>
            <a:r>
              <a:rPr lang="en-US" altLang="en-US" baseline="-25000" dirty="0"/>
              <a:t>2</a:t>
            </a:r>
            <a:r>
              <a:rPr lang="en-US" altLang="en-US" dirty="0"/>
              <a:t>(</a:t>
            </a:r>
            <a:r>
              <a:rPr lang="en-US" altLang="en-US" i="1" dirty="0"/>
              <a:t>g</a:t>
            </a:r>
            <a:r>
              <a:rPr lang="en-US" altLang="en-US" dirty="0"/>
              <a:t>)</a:t>
            </a:r>
          </a:p>
          <a:p>
            <a:pPr eaLnBrk="1" hangingPunct="1"/>
            <a:r>
              <a:rPr lang="en-US" altLang="en-US" dirty="0">
                <a:sym typeface="Symbol" panose="05050102010706020507" pitchFamily="18" charset="2"/>
              </a:rPr>
              <a:t> </a:t>
            </a:r>
            <a:endParaRPr lang="en-US" altLang="en-US" dirty="0">
              <a:solidFill>
                <a:srgbClr val="FE8600"/>
              </a:solidFill>
              <a:sym typeface="Symbol" panose="05050102010706020507" pitchFamily="18" charset="2"/>
            </a:endParaRPr>
          </a:p>
          <a:p>
            <a:pPr eaLnBrk="1" hangingPunct="1"/>
            <a:r>
              <a:rPr lang="en-US" altLang="en-US" dirty="0">
                <a:solidFill>
                  <a:srgbClr val="FE8600"/>
                </a:solidFill>
                <a:sym typeface="Symbol" panose="05050102010706020507" pitchFamily="18" charset="2"/>
              </a:rPr>
              <a:t> </a:t>
            </a:r>
          </a:p>
        </p:txBody>
      </p:sp>
      <p:pic>
        <p:nvPicPr>
          <p:cNvPr id="151556" name="Picture 6" descr="assignmen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261938"/>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nvGraphicFramePr>
        <p:xfrm>
          <a:off x="5715000" y="2895600"/>
          <a:ext cx="3348038" cy="3622677"/>
        </p:xfrm>
        <a:graphic>
          <a:graphicData uri="http://schemas.openxmlformats.org/drawingml/2006/table">
            <a:tbl>
              <a:tblPr/>
              <a:tblGrid>
                <a:gridCol w="1715071">
                  <a:extLst>
                    <a:ext uri="{9D8B030D-6E8A-4147-A177-3AD203B41FA5}">
                      <a16:colId xmlns:a16="http://schemas.microsoft.com/office/drawing/2014/main" val="20000"/>
                    </a:ext>
                  </a:extLst>
                </a:gridCol>
                <a:gridCol w="1632967">
                  <a:extLst>
                    <a:ext uri="{9D8B030D-6E8A-4147-A177-3AD203B41FA5}">
                      <a16:colId xmlns:a16="http://schemas.microsoft.com/office/drawing/2014/main" val="20001"/>
                    </a:ext>
                  </a:extLst>
                </a:gridCol>
              </a:tblGrid>
              <a:tr h="746732">
                <a:tc>
                  <a:txBody>
                    <a:bodyPr/>
                    <a:lstStyle/>
                    <a:p>
                      <a:pPr algn="ctr"/>
                      <a:r>
                        <a:rPr lang="en-US" sz="2000" b="1" dirty="0"/>
                        <a:t>Compound</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000" b="1" dirty="0">
                          <a:sym typeface="Symbol"/>
                        </a:rPr>
                        <a:t></a:t>
                      </a:r>
                      <a:r>
                        <a:rPr lang="en-US" sz="2000" b="1" i="1" dirty="0">
                          <a:sym typeface="Symbol"/>
                        </a:rPr>
                        <a:t>H</a:t>
                      </a:r>
                      <a:r>
                        <a:rPr lang="en-US" sz="2000" b="1" i="1" baseline="-25000" dirty="0">
                          <a:sym typeface="Symbol"/>
                        </a:rPr>
                        <a:t>f </a:t>
                      </a:r>
                      <a:r>
                        <a:rPr lang="en-US" sz="2000" b="1" i="0" baseline="0" dirty="0">
                          <a:sym typeface="Symbol"/>
                        </a:rPr>
                        <a:t>(kJ/mol)</a:t>
                      </a:r>
                      <a:endParaRPr lang="en-US" sz="2000" b="1"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465475">
                <a:tc>
                  <a:txBody>
                    <a:bodyPr/>
                    <a:lstStyle/>
                    <a:p>
                      <a:pPr algn="r"/>
                      <a:r>
                        <a:rPr lang="en-US" sz="2000" baseline="0" dirty="0"/>
                        <a:t>CaO(</a:t>
                      </a:r>
                      <a:r>
                        <a:rPr lang="en-US" sz="2000" i="1" baseline="0" dirty="0"/>
                        <a:t>s</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–635.1</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8570">
                <a:tc>
                  <a:txBody>
                    <a:bodyPr/>
                    <a:lstStyle/>
                    <a:p>
                      <a:pPr algn="r"/>
                      <a:r>
                        <a:rPr lang="en-US" sz="2000" dirty="0"/>
                        <a:t>CaCO</a:t>
                      </a:r>
                      <a:r>
                        <a:rPr lang="en-US" sz="2000" baseline="-25000" dirty="0"/>
                        <a:t>3</a:t>
                      </a:r>
                      <a:r>
                        <a:rPr lang="en-US" sz="2000" baseline="0" dirty="0"/>
                        <a:t>(</a:t>
                      </a:r>
                      <a:r>
                        <a:rPr lang="en-US" sz="2000" i="1" baseline="0" dirty="0"/>
                        <a:t>s</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–1207.1</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5475">
                <a:tc>
                  <a:txBody>
                    <a:bodyPr/>
                    <a:lstStyle/>
                    <a:p>
                      <a:pPr algn="r"/>
                      <a:r>
                        <a:rPr lang="en-US" sz="2000" dirty="0"/>
                        <a:t>C</a:t>
                      </a:r>
                      <a:r>
                        <a:rPr lang="en-US" sz="2000" baseline="-25000" dirty="0"/>
                        <a:t>6</a:t>
                      </a:r>
                      <a:r>
                        <a:rPr lang="en-US" sz="2000" baseline="0" dirty="0"/>
                        <a:t>H</a:t>
                      </a:r>
                      <a:r>
                        <a:rPr lang="en-US" sz="2000" baseline="-25000" dirty="0"/>
                        <a:t>6</a:t>
                      </a:r>
                      <a:r>
                        <a:rPr lang="en-US" sz="2000" baseline="0" dirty="0"/>
                        <a:t>(</a:t>
                      </a:r>
                      <a:r>
                        <a:rPr lang="en-US" sz="2000" i="1" baseline="0" dirty="0"/>
                        <a:t>g</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82.90</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5475">
                <a:tc>
                  <a:txBody>
                    <a:bodyPr/>
                    <a:lstStyle/>
                    <a:p>
                      <a:pPr algn="r"/>
                      <a:r>
                        <a:rPr lang="en-US" sz="2000" dirty="0"/>
                        <a:t>CO</a:t>
                      </a:r>
                      <a:r>
                        <a:rPr lang="en-US" sz="2000" baseline="-25000" dirty="0"/>
                        <a:t>2</a:t>
                      </a:r>
                      <a:r>
                        <a:rPr lang="en-US" sz="2000" baseline="0" dirty="0"/>
                        <a:t>(</a:t>
                      </a:r>
                      <a:r>
                        <a:rPr lang="en-US" sz="2000" i="1" baseline="0" dirty="0"/>
                        <a:t>g</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–393.5</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5475">
                <a:tc>
                  <a:txBody>
                    <a:bodyPr/>
                    <a:lstStyle/>
                    <a:p>
                      <a:pPr algn="r"/>
                      <a:r>
                        <a:rPr lang="en-US" sz="2000" dirty="0"/>
                        <a:t>H</a:t>
                      </a:r>
                      <a:r>
                        <a:rPr lang="en-US" sz="2000" baseline="-25000" dirty="0"/>
                        <a:t>2</a:t>
                      </a:r>
                      <a:r>
                        <a:rPr lang="en-US" sz="2000" baseline="0" dirty="0"/>
                        <a:t>O(</a:t>
                      </a:r>
                      <a:r>
                        <a:rPr lang="en-US" sz="2000" i="1" baseline="0" dirty="0"/>
                        <a:t>g</a:t>
                      </a:r>
                      <a:r>
                        <a:rPr lang="en-US" sz="2000" i="0" baseline="0" dirty="0"/>
                        <a:t>)</a:t>
                      </a:r>
                      <a:endParaRPr lang="en-US" sz="2000" i="1"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–241.82</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65475">
                <a:tc>
                  <a:txBody>
                    <a:bodyPr/>
                    <a:lstStyle/>
                    <a:p>
                      <a:pPr algn="r"/>
                      <a:r>
                        <a:rPr lang="en-US" sz="2000" i="0" dirty="0"/>
                        <a:t>NO</a:t>
                      </a:r>
                      <a:r>
                        <a:rPr lang="en-US" sz="2000" i="0" baseline="-25000" dirty="0"/>
                        <a:t>2</a:t>
                      </a:r>
                      <a:r>
                        <a:rPr lang="en-US" sz="2000" i="0" baseline="0" dirty="0"/>
                        <a:t>(</a:t>
                      </a:r>
                      <a:r>
                        <a:rPr lang="en-US" sz="2000" i="1" baseline="0" dirty="0"/>
                        <a:t>g</a:t>
                      </a:r>
                      <a:r>
                        <a:rPr lang="en-US" sz="2000" i="0" baseline="0" dirty="0"/>
                        <a:t>)</a:t>
                      </a:r>
                      <a:endParaRPr lang="en-US" sz="2000" i="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33.84</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5"/>
          <p:cNvSpPr>
            <a:spLocks noGrp="1"/>
          </p:cNvSpPr>
          <p:nvPr>
            <p:ph type="title"/>
          </p:nvPr>
        </p:nvSpPr>
        <p:spPr/>
        <p:txBody>
          <a:bodyPr/>
          <a:lstStyle/>
          <a:p>
            <a:pPr eaLnBrk="1" hangingPunct="1"/>
            <a:r>
              <a:rPr lang="en-US" altLang="en-US" dirty="0"/>
              <a:t>	Calculate Enthalpy of Reaction</a:t>
            </a:r>
          </a:p>
        </p:txBody>
      </p:sp>
      <p:sp>
        <p:nvSpPr>
          <p:cNvPr id="153603" name="Content Placeholder 4"/>
          <p:cNvSpPr>
            <a:spLocks noGrp="1"/>
          </p:cNvSpPr>
          <p:nvPr>
            <p:ph sz="quarter" idx="16"/>
          </p:nvPr>
        </p:nvSpPr>
        <p:spPr>
          <a:xfrm>
            <a:off x="0" y="1376363"/>
            <a:ext cx="9144000" cy="5481637"/>
          </a:xfrm>
        </p:spPr>
        <p:txBody>
          <a:bodyPr lIns="182880" tIns="91440"/>
          <a:lstStyle/>
          <a:p>
            <a:pPr eaLnBrk="1" hangingPunct="1"/>
            <a:r>
              <a:rPr lang="en-US" altLang="en-US" dirty="0"/>
              <a:t>What is the type and enthalpy of reaction for the decomposition of calcium carbonate?</a:t>
            </a:r>
          </a:p>
          <a:p>
            <a:pPr algn="ctr" eaLnBrk="1" hangingPunct="1"/>
            <a:r>
              <a:rPr lang="en-US" altLang="en-US" dirty="0">
                <a:sym typeface="Symbol" panose="05050102010706020507" pitchFamily="18" charset="2"/>
              </a:rPr>
              <a:t>CaCO</a:t>
            </a:r>
            <a:r>
              <a:rPr lang="en-US" altLang="en-US" baseline="-25000" dirty="0">
                <a:sym typeface="Symbol" panose="05050102010706020507" pitchFamily="18" charset="2"/>
              </a:rPr>
              <a:t>3</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 </a:t>
            </a:r>
            <a:r>
              <a:rPr lang="en-US" altLang="en-US" dirty="0"/>
              <a:t>→ CaO(</a:t>
            </a:r>
            <a:r>
              <a:rPr lang="en-US" altLang="en-US" i="1" dirty="0"/>
              <a:t>s</a:t>
            </a:r>
            <a:r>
              <a:rPr lang="en-US" altLang="en-US" dirty="0"/>
              <a:t>) + CO</a:t>
            </a:r>
            <a:r>
              <a:rPr lang="en-US" altLang="en-US" baseline="-25000" dirty="0"/>
              <a:t>2</a:t>
            </a:r>
            <a:r>
              <a:rPr lang="en-US" altLang="en-US" dirty="0"/>
              <a:t>(</a:t>
            </a:r>
            <a:r>
              <a:rPr lang="en-US" altLang="en-US" i="1" dirty="0"/>
              <a:t>g</a:t>
            </a:r>
            <a:r>
              <a:rPr lang="en-US" altLang="en-US" dirty="0"/>
              <a:t>)</a:t>
            </a:r>
          </a:p>
          <a:p>
            <a:pPr eaLnBrk="1" hangingPunct="1">
              <a:spcBef>
                <a:spcPts val="1200"/>
              </a:spcBef>
            </a:pPr>
            <a:r>
              <a:rPr lang="el-GR" altLang="en-US" sz="2000" dirty="0">
                <a:latin typeface="Times New Roman" panose="02020603050405020304" pitchFamily="18" charset="0"/>
                <a:ea typeface="MS PGothic" panose="020B0600070205080204" pitchFamily="34" charset="-128"/>
                <a:cs typeface="Times New Roman" panose="02020603050405020304" pitchFamily="18" charset="0"/>
              </a:rPr>
              <a:t>Δ</a:t>
            </a:r>
            <a:r>
              <a:rPr lang="en-US" altLang="en-US" sz="2000" i="1" dirty="0">
                <a:latin typeface="Times New Roman" panose="02020603050405020304" pitchFamily="18" charset="0"/>
                <a:ea typeface="MS PGothic" panose="020B0600070205080204" pitchFamily="34" charset="-128"/>
                <a:cs typeface="Times New Roman" panose="02020603050405020304" pitchFamily="18" charset="0"/>
              </a:rPr>
              <a:t>H</a:t>
            </a:r>
            <a:r>
              <a:rPr lang="en-US" altLang="en-US" sz="2000" baseline="-25000" dirty="0">
                <a:latin typeface="Times New Roman" panose="02020603050405020304" pitchFamily="18" charset="0"/>
                <a:ea typeface="MS PGothic" panose="020B0600070205080204" pitchFamily="34" charset="-128"/>
                <a:cs typeface="Times New Roman" panose="02020603050405020304" pitchFamily="18" charset="0"/>
              </a:rPr>
              <a:t>f</a:t>
            </a:r>
            <a:r>
              <a:rPr lang="en-US" altLang="en-US" sz="2000" dirty="0">
                <a:latin typeface="Times New Roman" panose="02020603050405020304" pitchFamily="18" charset="0"/>
                <a:ea typeface="MS PGothic" panose="020B0600070205080204" pitchFamily="34" charset="-128"/>
                <a:cs typeface="Times New Roman" panose="02020603050405020304" pitchFamily="18" charset="0"/>
              </a:rPr>
              <a:t>  (prod) </a:t>
            </a:r>
            <a:r>
              <a:rPr lang="en-US"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[1 mol </a:t>
            </a:r>
            <a:r>
              <a:rPr lang="en-US" altLang="en-US" sz="2000" dirty="0">
                <a:solidFill>
                  <a:srgbClr val="FF0000"/>
                </a:solidFill>
              </a:rPr>
              <a:t>CaO(</a:t>
            </a:r>
            <a:r>
              <a:rPr lang="en-US" altLang="en-US" sz="2000" i="1" dirty="0">
                <a:solidFill>
                  <a:srgbClr val="FF0000"/>
                </a:solidFill>
              </a:rPr>
              <a:t>s</a:t>
            </a:r>
            <a:r>
              <a:rPr lang="en-US" altLang="en-US" sz="2000" dirty="0">
                <a:solidFill>
                  <a:srgbClr val="FF0000"/>
                </a:solidFill>
              </a:rPr>
              <a:t>)</a:t>
            </a:r>
            <a:r>
              <a:rPr lang="en-US" altLang="en-US" sz="2000" dirty="0">
                <a:solidFill>
                  <a:srgbClr val="FF0000"/>
                </a:solidFill>
                <a:latin typeface="Times New Roman" panose="02020603050405020304" pitchFamily="18" charset="0"/>
                <a:ea typeface="MS PGothic" panose="020B0600070205080204" pitchFamily="34" charset="-128"/>
              </a:rPr>
              <a:t> </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⁰</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dirty="0">
                <a:solidFill>
                  <a:srgbClr val="FF0000"/>
                </a:solidFill>
              </a:rPr>
              <a:t>CaO(</a:t>
            </a:r>
            <a:r>
              <a:rPr lang="en-US" altLang="en-US" sz="2000" i="1" dirty="0">
                <a:solidFill>
                  <a:srgbClr val="FF0000"/>
                </a:solidFill>
              </a:rPr>
              <a:t>s</a:t>
            </a:r>
            <a:r>
              <a:rPr lang="en-US" altLang="en-US" sz="2000" dirty="0">
                <a:solidFill>
                  <a:srgbClr val="FF0000"/>
                </a:solidFill>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[1 mol </a:t>
            </a:r>
            <a:r>
              <a:rPr lang="en-US" altLang="en-US" sz="2000" dirty="0">
                <a:solidFill>
                  <a:srgbClr val="FF0000"/>
                </a:solidFill>
              </a:rPr>
              <a:t>CO</a:t>
            </a:r>
            <a:r>
              <a:rPr lang="en-US" altLang="en-US" sz="2000" baseline="-25000" dirty="0">
                <a:solidFill>
                  <a:srgbClr val="FF0000"/>
                </a:solidFill>
              </a:rPr>
              <a:t>2</a:t>
            </a:r>
            <a:r>
              <a:rPr lang="en-US" altLang="en-US" sz="2000" dirty="0">
                <a:solidFill>
                  <a:srgbClr val="FF0000"/>
                </a:solidFill>
              </a:rPr>
              <a:t>(</a:t>
            </a:r>
            <a:r>
              <a:rPr lang="en-US" altLang="en-US" sz="2000" i="1" dirty="0">
                <a:solidFill>
                  <a:srgbClr val="FF0000"/>
                </a:solidFill>
              </a:rPr>
              <a:t>g</a:t>
            </a:r>
            <a:r>
              <a:rPr lang="en-US" altLang="en-US" sz="2000" dirty="0">
                <a:solidFill>
                  <a:srgbClr val="FF0000"/>
                </a:solidFill>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 ⁰ </a:t>
            </a:r>
            <a:r>
              <a:rPr lang="en-US" altLang="en-US" sz="2000" dirty="0">
                <a:solidFill>
                  <a:srgbClr val="FF0000"/>
                </a:solidFill>
              </a:rPr>
              <a:t>CO</a:t>
            </a:r>
            <a:r>
              <a:rPr lang="en-US" altLang="en-US" sz="2000" baseline="-25000" dirty="0">
                <a:solidFill>
                  <a:srgbClr val="FF0000"/>
                </a:solidFill>
              </a:rPr>
              <a:t>2</a:t>
            </a:r>
            <a:r>
              <a:rPr lang="en-US" altLang="en-US" sz="2000" dirty="0">
                <a:solidFill>
                  <a:srgbClr val="FF0000"/>
                </a:solidFill>
              </a:rPr>
              <a:t>(</a:t>
            </a:r>
            <a:r>
              <a:rPr lang="en-US" altLang="en-US" sz="2000" i="1" dirty="0">
                <a:solidFill>
                  <a:srgbClr val="FF0000"/>
                </a:solidFill>
              </a:rPr>
              <a:t>g</a:t>
            </a:r>
            <a:r>
              <a:rPr lang="en-US" altLang="en-US" sz="2000" dirty="0">
                <a:solidFill>
                  <a:srgbClr val="FF0000"/>
                </a:solidFill>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a:t>
            </a:r>
          </a:p>
          <a:p>
            <a:pPr eaLnBrk="1" hangingPunct="1">
              <a:spcBef>
                <a:spcPts val="600"/>
              </a:spcBef>
            </a:pP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(–635.1 kJ) + (-393.5 KJ) = –1028.6 kJ</a:t>
            </a:r>
          </a:p>
          <a:p>
            <a:pPr eaLnBrk="1" hangingPunct="1">
              <a:spcBef>
                <a:spcPct val="5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baseline="-25000" dirty="0">
                <a:latin typeface="Times New Roman" panose="02020603050405020304" pitchFamily="18" charset="0"/>
                <a:ea typeface="MS PGothic" panose="020B0600070205080204" pitchFamily="34" charset="-128"/>
              </a:rPr>
              <a:t>f</a:t>
            </a:r>
            <a:r>
              <a:rPr lang="en-US" altLang="en-US" sz="2000" dirty="0">
                <a:latin typeface="Times New Roman" panose="02020603050405020304" pitchFamily="18" charset="0"/>
                <a:ea typeface="MS PGothic" panose="020B0600070205080204" pitchFamily="34" charset="-128"/>
              </a:rPr>
              <a:t>  (react) </a:t>
            </a:r>
            <a:r>
              <a:rPr lang="en-US" altLang="en-US" sz="2000" dirty="0">
                <a:solidFill>
                  <a:srgbClr val="7030A0"/>
                </a:solidFill>
                <a:latin typeface="Times New Roman" panose="02020603050405020304" pitchFamily="18" charset="0"/>
                <a:ea typeface="MS PGothic" panose="020B0600070205080204" pitchFamily="34" charset="-128"/>
              </a:rPr>
              <a:t>= [1 mol </a:t>
            </a:r>
            <a:r>
              <a:rPr lang="en-US" altLang="en-US" sz="2000" dirty="0">
                <a:solidFill>
                  <a:srgbClr val="7030A0"/>
                </a:solidFill>
                <a:sym typeface="Symbol" panose="05050102010706020507" pitchFamily="18" charset="2"/>
              </a:rPr>
              <a:t>CaCO</a:t>
            </a:r>
            <a:r>
              <a:rPr lang="en-US" altLang="en-US" sz="2000" baseline="-25000" dirty="0">
                <a:solidFill>
                  <a:srgbClr val="7030A0"/>
                </a:solidFill>
                <a:sym typeface="Symbol" panose="05050102010706020507" pitchFamily="18" charset="2"/>
              </a:rPr>
              <a:t>3</a:t>
            </a:r>
            <a:r>
              <a:rPr lang="en-US" altLang="en-US" sz="2000" dirty="0">
                <a:solidFill>
                  <a:srgbClr val="7030A0"/>
                </a:solidFill>
                <a:sym typeface="Symbol" panose="05050102010706020507" pitchFamily="18" charset="2"/>
              </a:rPr>
              <a:t>(</a:t>
            </a:r>
            <a:r>
              <a:rPr lang="en-US" altLang="en-US" sz="2000" i="1" dirty="0">
                <a:solidFill>
                  <a:srgbClr val="7030A0"/>
                </a:solidFill>
                <a:sym typeface="Symbol" panose="05050102010706020507" pitchFamily="18" charset="2"/>
              </a:rPr>
              <a:t>s</a:t>
            </a:r>
            <a:r>
              <a:rPr lang="en-US" altLang="en-US" sz="2000" dirty="0">
                <a:solidFill>
                  <a:srgbClr val="7030A0"/>
                </a:solidFill>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rPr>
              <a:t>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⁰</a:t>
            </a:r>
            <a:r>
              <a:rPr lang="en-US" altLang="en-US" sz="2000" dirty="0">
                <a:solidFill>
                  <a:srgbClr val="7030A0"/>
                </a:solidFill>
                <a:sym typeface="Symbol" panose="05050102010706020507" pitchFamily="18" charset="2"/>
              </a:rPr>
              <a:t> CaCO</a:t>
            </a:r>
            <a:r>
              <a:rPr lang="en-US" altLang="en-US" sz="2000" baseline="-25000" dirty="0">
                <a:solidFill>
                  <a:srgbClr val="7030A0"/>
                </a:solidFill>
                <a:sym typeface="Symbol" panose="05050102010706020507" pitchFamily="18" charset="2"/>
              </a:rPr>
              <a:t>3</a:t>
            </a:r>
            <a:r>
              <a:rPr lang="en-US" altLang="en-US" sz="2000" dirty="0">
                <a:solidFill>
                  <a:srgbClr val="7030A0"/>
                </a:solidFill>
                <a:sym typeface="Symbol" panose="05050102010706020507" pitchFamily="18" charset="2"/>
              </a:rPr>
              <a:t>(</a:t>
            </a:r>
            <a:r>
              <a:rPr lang="en-US" altLang="en-US" sz="2000" i="1" dirty="0">
                <a:solidFill>
                  <a:srgbClr val="7030A0"/>
                </a:solidFill>
                <a:sym typeface="Symbol" panose="05050102010706020507" pitchFamily="18" charset="2"/>
              </a:rPr>
              <a:t>s</a:t>
            </a:r>
            <a:r>
              <a:rPr lang="en-US" altLang="en-US" sz="2000" dirty="0">
                <a:solidFill>
                  <a:srgbClr val="7030A0"/>
                </a:solidFill>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t>
            </a:r>
          </a:p>
          <a:p>
            <a:pPr eaLnBrk="1" hangingPunct="1">
              <a:spcBef>
                <a:spcPct val="25000"/>
              </a:spcBef>
            </a:pP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(1  -1207.1 kJ) </a:t>
            </a:r>
          </a:p>
          <a:p>
            <a:pPr eaLnBrk="1" hangingPunct="1">
              <a:spcBef>
                <a:spcPct val="30000"/>
              </a:spcBef>
            </a:pPr>
            <a:r>
              <a:rPr lang="el-GR" altLang="en-US" sz="2000" dirty="0">
                <a:solidFill>
                  <a:schemeClr val="tx1"/>
                </a:solidFill>
                <a:latin typeface="Times New Roman" panose="02020603050405020304" pitchFamily="18" charset="0"/>
                <a:ea typeface="MS PGothic" panose="020B0600070205080204" pitchFamily="34" charset="-128"/>
              </a:rPr>
              <a:t>Δ</a:t>
            </a:r>
            <a:r>
              <a:rPr lang="en-US" altLang="en-US" sz="2000" i="1" dirty="0">
                <a:solidFill>
                  <a:schemeClr val="tx1"/>
                </a:solidFill>
                <a:latin typeface="Times New Roman" panose="02020603050405020304" pitchFamily="18" charset="0"/>
                <a:ea typeface="MS PGothic" panose="020B0600070205080204" pitchFamily="34" charset="-128"/>
              </a:rPr>
              <a:t>H</a:t>
            </a:r>
            <a:r>
              <a:rPr lang="en-US" altLang="en-US" sz="2000" dirty="0">
                <a:solidFill>
                  <a:schemeClr val="tx1"/>
                </a:solidFill>
                <a:latin typeface="Times New Roman" panose="02020603050405020304" pitchFamily="18" charset="0"/>
                <a:ea typeface="MS PGothic" panose="020B0600070205080204" pitchFamily="34" charset="-128"/>
              </a:rPr>
              <a:t>° =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 ⁰</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(products) </a:t>
            </a:r>
            <a:r>
              <a:rPr lang="en-US" altLang="en-US" sz="2000" dirty="0">
                <a:solidFill>
                  <a:schemeClr val="tx1"/>
                </a:solidFill>
                <a:latin typeface="Times New Roman" panose="02020603050405020304" pitchFamily="18" charset="0"/>
                <a:ea typeface="MS PGothic" panose="020B0600070205080204" pitchFamily="34" charset="-128"/>
                <a:sym typeface="Symbol" panose="05050102010706020507" pitchFamily="18" charset="2"/>
              </a:rPr>
              <a:t>– </a:t>
            </a:r>
            <a:r>
              <a:rPr lang="en-US" altLang="en-US" sz="2000" dirty="0">
                <a:solidFill>
                  <a:schemeClr val="tx1"/>
                </a:solidFill>
                <a:latin typeface="Times New Roman" panose="02020603050405020304" pitchFamily="18" charset="0"/>
                <a:ea typeface="MS PGothic" panose="020B0600070205080204" pitchFamily="34" charset="-128"/>
              </a:rPr>
              <a:t>∑</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 ⁰</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(reactants)  </a:t>
            </a:r>
          </a:p>
          <a:p>
            <a:pPr eaLnBrk="1" hangingPunct="1">
              <a:spcBef>
                <a:spcPct val="3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dirty="0">
                <a:latin typeface="Times New Roman" panose="02020603050405020304" pitchFamily="18" charset="0"/>
                <a:ea typeface="MS PGothic" panose="020B0600070205080204" pitchFamily="34" charset="-128"/>
              </a:rPr>
              <a:t>° =</a:t>
            </a:r>
            <a:r>
              <a:rPr lang="en-US" altLang="en-US" sz="2000" dirty="0">
                <a:latin typeface="Times New Roman" panose="02020603050405020304" pitchFamily="18" charset="0"/>
                <a:ea typeface="MS PGothic" panose="020B0600070205080204" pitchFamily="34" charset="-128"/>
                <a:sym typeface="Symbol" panose="05050102010706020507" pitchFamily="18" charset="2"/>
              </a:rPr>
              <a:t>  </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–1028.6 KJ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(-1207.1 KJ)</a:t>
            </a:r>
          </a:p>
          <a:p>
            <a:pPr eaLnBrk="1" hangingPunct="1">
              <a:spcBef>
                <a:spcPct val="30000"/>
              </a:spcBef>
            </a:pPr>
            <a:r>
              <a:rPr lang="el-GR" altLang="en-US" sz="2400" dirty="0">
                <a:latin typeface="Times New Roman" panose="02020603050405020304" pitchFamily="18" charset="0"/>
                <a:ea typeface="MS PGothic" panose="020B0600070205080204" pitchFamily="34" charset="-128"/>
              </a:rPr>
              <a:t>Δ</a:t>
            </a:r>
            <a:r>
              <a:rPr lang="en-US" altLang="en-US" sz="2400" i="1" dirty="0">
                <a:latin typeface="Times New Roman" panose="02020603050405020304" pitchFamily="18" charset="0"/>
                <a:ea typeface="MS PGothic" panose="020B0600070205080204" pitchFamily="34" charset="-128"/>
              </a:rPr>
              <a:t>H</a:t>
            </a:r>
            <a:r>
              <a:rPr lang="en-US" altLang="en-US" sz="2400" dirty="0">
                <a:latin typeface="Times New Roman" panose="02020603050405020304" pitchFamily="18" charset="0"/>
                <a:ea typeface="MS PGothic" panose="020B0600070205080204" pitchFamily="34" charset="-128"/>
              </a:rPr>
              <a:t>° = +178.5</a:t>
            </a:r>
            <a:r>
              <a:rPr lang="en-US" altLang="en-US" sz="2400" dirty="0">
                <a:latin typeface="Times New Roman" panose="02020603050405020304" pitchFamily="18" charset="0"/>
                <a:ea typeface="MS PGothic" panose="020B0600070205080204" pitchFamily="34" charset="-128"/>
                <a:sym typeface="Symbol" panose="05050102010706020507" pitchFamily="18" charset="2"/>
              </a:rPr>
              <a:t> kJ    Endothermic</a:t>
            </a:r>
            <a:endParaRPr lang="en-US" altLang="en-US" sz="2000" dirty="0"/>
          </a:p>
          <a:p>
            <a:pPr eaLnBrk="1" hangingPunct="1"/>
            <a:r>
              <a:rPr lang="en-US" altLang="en-US" dirty="0">
                <a:sym typeface="Symbol" panose="05050102010706020507" pitchFamily="18" charset="2"/>
              </a:rPr>
              <a:t> </a:t>
            </a:r>
            <a:endParaRPr lang="en-US" altLang="en-US" dirty="0">
              <a:solidFill>
                <a:srgbClr val="FE8600"/>
              </a:solidFill>
              <a:sym typeface="Symbol" panose="05050102010706020507" pitchFamily="18" charset="2"/>
            </a:endParaRPr>
          </a:p>
          <a:p>
            <a:pPr eaLnBrk="1" hangingPunct="1"/>
            <a:r>
              <a:rPr lang="en-US" altLang="en-US" dirty="0">
                <a:solidFill>
                  <a:srgbClr val="FE8600"/>
                </a:solidFill>
                <a:sym typeface="Symbol" panose="05050102010706020507" pitchFamily="18" charset="2"/>
              </a:rPr>
              <a:t> </a:t>
            </a:r>
          </a:p>
        </p:txBody>
      </p:sp>
      <p:pic>
        <p:nvPicPr>
          <p:cNvPr id="153604" name="Picture 6" descr="assignmen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261938"/>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nvGraphicFramePr>
        <p:xfrm>
          <a:off x="5715000" y="3006725"/>
          <a:ext cx="3348038" cy="3622677"/>
        </p:xfrm>
        <a:graphic>
          <a:graphicData uri="http://schemas.openxmlformats.org/drawingml/2006/table">
            <a:tbl>
              <a:tblPr/>
              <a:tblGrid>
                <a:gridCol w="1715071">
                  <a:extLst>
                    <a:ext uri="{9D8B030D-6E8A-4147-A177-3AD203B41FA5}">
                      <a16:colId xmlns:a16="http://schemas.microsoft.com/office/drawing/2014/main" val="20000"/>
                    </a:ext>
                  </a:extLst>
                </a:gridCol>
                <a:gridCol w="1632967">
                  <a:extLst>
                    <a:ext uri="{9D8B030D-6E8A-4147-A177-3AD203B41FA5}">
                      <a16:colId xmlns:a16="http://schemas.microsoft.com/office/drawing/2014/main" val="20001"/>
                    </a:ext>
                  </a:extLst>
                </a:gridCol>
              </a:tblGrid>
              <a:tr h="746732">
                <a:tc>
                  <a:txBody>
                    <a:bodyPr/>
                    <a:lstStyle/>
                    <a:p>
                      <a:pPr algn="ctr"/>
                      <a:r>
                        <a:rPr lang="en-US" sz="2000" b="1" dirty="0"/>
                        <a:t>Compound</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000" b="1" dirty="0">
                          <a:sym typeface="Symbol"/>
                        </a:rPr>
                        <a:t></a:t>
                      </a:r>
                      <a:r>
                        <a:rPr lang="en-US" sz="2000" b="1" i="1" dirty="0">
                          <a:sym typeface="Symbol"/>
                        </a:rPr>
                        <a:t>H</a:t>
                      </a:r>
                      <a:r>
                        <a:rPr lang="en-US" sz="2000" b="1" i="1" baseline="-25000" dirty="0">
                          <a:sym typeface="Symbol"/>
                        </a:rPr>
                        <a:t>f </a:t>
                      </a:r>
                      <a:r>
                        <a:rPr lang="en-US" sz="2000" b="1" i="0" baseline="0" dirty="0">
                          <a:sym typeface="Symbol"/>
                        </a:rPr>
                        <a:t>(kJ/mol)</a:t>
                      </a:r>
                      <a:endParaRPr lang="en-US" sz="2000" b="1"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465475">
                <a:tc>
                  <a:txBody>
                    <a:bodyPr/>
                    <a:lstStyle/>
                    <a:p>
                      <a:pPr algn="r"/>
                      <a:r>
                        <a:rPr lang="en-US" sz="2000" baseline="0" dirty="0"/>
                        <a:t>CaO(</a:t>
                      </a:r>
                      <a:r>
                        <a:rPr lang="en-US" sz="2000" i="1" baseline="0" dirty="0"/>
                        <a:t>s</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–635.1</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8570">
                <a:tc>
                  <a:txBody>
                    <a:bodyPr/>
                    <a:lstStyle/>
                    <a:p>
                      <a:pPr algn="r"/>
                      <a:r>
                        <a:rPr lang="en-US" sz="2000" dirty="0"/>
                        <a:t>CaCO</a:t>
                      </a:r>
                      <a:r>
                        <a:rPr lang="en-US" sz="2000" baseline="-25000" dirty="0"/>
                        <a:t>3</a:t>
                      </a:r>
                      <a:r>
                        <a:rPr lang="en-US" sz="2000" baseline="0" dirty="0"/>
                        <a:t>(</a:t>
                      </a:r>
                      <a:r>
                        <a:rPr lang="en-US" sz="2000" i="1" baseline="0" dirty="0"/>
                        <a:t>s</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–1207.1</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5475">
                <a:tc>
                  <a:txBody>
                    <a:bodyPr/>
                    <a:lstStyle/>
                    <a:p>
                      <a:pPr algn="r"/>
                      <a:r>
                        <a:rPr lang="en-US" sz="2000" dirty="0"/>
                        <a:t>C</a:t>
                      </a:r>
                      <a:r>
                        <a:rPr lang="en-US" sz="2000" baseline="-25000" dirty="0"/>
                        <a:t>6</a:t>
                      </a:r>
                      <a:r>
                        <a:rPr lang="en-US" sz="2000" baseline="0" dirty="0"/>
                        <a:t>H</a:t>
                      </a:r>
                      <a:r>
                        <a:rPr lang="en-US" sz="2000" baseline="-25000" dirty="0"/>
                        <a:t>6</a:t>
                      </a:r>
                      <a:r>
                        <a:rPr lang="en-US" sz="2000" baseline="0" dirty="0"/>
                        <a:t>(</a:t>
                      </a:r>
                      <a:r>
                        <a:rPr lang="en-US" sz="2000" i="1" baseline="0" dirty="0"/>
                        <a:t>g</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82.90</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5475">
                <a:tc>
                  <a:txBody>
                    <a:bodyPr/>
                    <a:lstStyle/>
                    <a:p>
                      <a:pPr algn="r"/>
                      <a:r>
                        <a:rPr lang="en-US" sz="2000" dirty="0"/>
                        <a:t>CO</a:t>
                      </a:r>
                      <a:r>
                        <a:rPr lang="en-US" sz="2000" baseline="-25000" dirty="0"/>
                        <a:t>2</a:t>
                      </a:r>
                      <a:r>
                        <a:rPr lang="en-US" sz="2000" baseline="0" dirty="0"/>
                        <a:t>(</a:t>
                      </a:r>
                      <a:r>
                        <a:rPr lang="en-US" sz="2000" i="1" baseline="0" dirty="0"/>
                        <a:t>g</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–393.5</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5475">
                <a:tc>
                  <a:txBody>
                    <a:bodyPr/>
                    <a:lstStyle/>
                    <a:p>
                      <a:pPr algn="r"/>
                      <a:r>
                        <a:rPr lang="en-US" sz="2000" dirty="0"/>
                        <a:t>H</a:t>
                      </a:r>
                      <a:r>
                        <a:rPr lang="en-US" sz="2000" baseline="-25000" dirty="0"/>
                        <a:t>2</a:t>
                      </a:r>
                      <a:r>
                        <a:rPr lang="en-US" sz="2000" baseline="0" dirty="0"/>
                        <a:t>O(</a:t>
                      </a:r>
                      <a:r>
                        <a:rPr lang="en-US" sz="2000" i="1" baseline="0" dirty="0"/>
                        <a:t>g</a:t>
                      </a:r>
                      <a:r>
                        <a:rPr lang="en-US" sz="2000" i="0" baseline="0" dirty="0"/>
                        <a:t>)</a:t>
                      </a:r>
                      <a:endParaRPr lang="en-US" sz="2000" i="1"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–241.82</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65475">
                <a:tc>
                  <a:txBody>
                    <a:bodyPr/>
                    <a:lstStyle/>
                    <a:p>
                      <a:pPr algn="r"/>
                      <a:r>
                        <a:rPr lang="en-US" sz="2000" i="0" dirty="0"/>
                        <a:t>NO</a:t>
                      </a:r>
                      <a:r>
                        <a:rPr lang="en-US" sz="2000" i="0" baseline="-25000" dirty="0"/>
                        <a:t>2</a:t>
                      </a:r>
                      <a:r>
                        <a:rPr lang="en-US" sz="2000" i="0" baseline="0" dirty="0"/>
                        <a:t>(</a:t>
                      </a:r>
                      <a:r>
                        <a:rPr lang="en-US" sz="2000" i="1" baseline="0" dirty="0"/>
                        <a:t>g</a:t>
                      </a:r>
                      <a:r>
                        <a:rPr lang="en-US" sz="2000" i="0" baseline="0" dirty="0"/>
                        <a:t>)</a:t>
                      </a:r>
                      <a:endParaRPr lang="en-US" sz="2000" i="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33.84</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03">
                                            <p:txEl>
                                              <p:pRg st="2" end="2"/>
                                            </p:txEl>
                                          </p:spTgt>
                                        </p:tgtEl>
                                        <p:attrNameLst>
                                          <p:attrName>style.visibility</p:attrName>
                                        </p:attrNameLst>
                                      </p:cBhvr>
                                      <p:to>
                                        <p:strVal val="visible"/>
                                      </p:to>
                                    </p:set>
                                    <p:animEffect transition="in" filter="fade">
                                      <p:cBhvr>
                                        <p:cTn id="7" dur="500"/>
                                        <p:tgtEl>
                                          <p:spTgt spid="15360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03">
                                            <p:txEl>
                                              <p:pRg st="3" end="3"/>
                                            </p:txEl>
                                          </p:spTgt>
                                        </p:tgtEl>
                                        <p:attrNameLst>
                                          <p:attrName>style.visibility</p:attrName>
                                        </p:attrNameLst>
                                      </p:cBhvr>
                                      <p:to>
                                        <p:strVal val="visible"/>
                                      </p:to>
                                    </p:set>
                                    <p:animEffect transition="in" filter="fade">
                                      <p:cBhvr>
                                        <p:cTn id="12" dur="500"/>
                                        <p:tgtEl>
                                          <p:spTgt spid="15360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03">
                                            <p:txEl>
                                              <p:pRg st="4" end="4"/>
                                            </p:txEl>
                                          </p:spTgt>
                                        </p:tgtEl>
                                        <p:attrNameLst>
                                          <p:attrName>style.visibility</p:attrName>
                                        </p:attrNameLst>
                                      </p:cBhvr>
                                      <p:to>
                                        <p:strVal val="visible"/>
                                      </p:to>
                                    </p:set>
                                    <p:animEffect transition="in" filter="fade">
                                      <p:cBhvr>
                                        <p:cTn id="17" dur="500"/>
                                        <p:tgtEl>
                                          <p:spTgt spid="15360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03">
                                            <p:txEl>
                                              <p:pRg st="5" end="5"/>
                                            </p:txEl>
                                          </p:spTgt>
                                        </p:tgtEl>
                                        <p:attrNameLst>
                                          <p:attrName>style.visibility</p:attrName>
                                        </p:attrNameLst>
                                      </p:cBhvr>
                                      <p:to>
                                        <p:strVal val="visible"/>
                                      </p:to>
                                    </p:set>
                                    <p:animEffect transition="in" filter="fade">
                                      <p:cBhvr>
                                        <p:cTn id="22" dur="500"/>
                                        <p:tgtEl>
                                          <p:spTgt spid="15360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603">
                                            <p:txEl>
                                              <p:pRg st="6" end="6"/>
                                            </p:txEl>
                                          </p:spTgt>
                                        </p:tgtEl>
                                        <p:attrNameLst>
                                          <p:attrName>style.visibility</p:attrName>
                                        </p:attrNameLst>
                                      </p:cBhvr>
                                      <p:to>
                                        <p:strVal val="visible"/>
                                      </p:to>
                                    </p:set>
                                    <p:animEffect transition="in" filter="fade">
                                      <p:cBhvr>
                                        <p:cTn id="27" dur="500"/>
                                        <p:tgtEl>
                                          <p:spTgt spid="15360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603">
                                            <p:txEl>
                                              <p:pRg st="7" end="7"/>
                                            </p:txEl>
                                          </p:spTgt>
                                        </p:tgtEl>
                                        <p:attrNameLst>
                                          <p:attrName>style.visibility</p:attrName>
                                        </p:attrNameLst>
                                      </p:cBhvr>
                                      <p:to>
                                        <p:strVal val="visible"/>
                                      </p:to>
                                    </p:set>
                                    <p:animEffect transition="in" filter="fade">
                                      <p:cBhvr>
                                        <p:cTn id="32" dur="500"/>
                                        <p:tgtEl>
                                          <p:spTgt spid="15360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3603">
                                            <p:txEl>
                                              <p:pRg st="8" end="8"/>
                                            </p:txEl>
                                          </p:spTgt>
                                        </p:tgtEl>
                                        <p:attrNameLst>
                                          <p:attrName>style.visibility</p:attrName>
                                        </p:attrNameLst>
                                      </p:cBhvr>
                                      <p:to>
                                        <p:strVal val="visible"/>
                                      </p:to>
                                    </p:set>
                                    <p:animEffect transition="in" filter="fade">
                                      <p:cBhvr>
                                        <p:cTn id="37" dur="500"/>
                                        <p:tgtEl>
                                          <p:spTgt spid="153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5"/>
          <p:cNvSpPr>
            <a:spLocks noGrp="1"/>
          </p:cNvSpPr>
          <p:nvPr>
            <p:ph type="title"/>
          </p:nvPr>
        </p:nvSpPr>
        <p:spPr/>
        <p:txBody>
          <a:bodyPr/>
          <a:lstStyle/>
          <a:p>
            <a:pPr eaLnBrk="1" hangingPunct="1"/>
            <a:r>
              <a:rPr lang="en-US" altLang="en-US" dirty="0"/>
              <a:t>	Calculate Enthalpy of Reaction</a:t>
            </a:r>
          </a:p>
        </p:txBody>
      </p:sp>
      <p:sp>
        <p:nvSpPr>
          <p:cNvPr id="155651" name="Content Placeholder 4"/>
          <p:cNvSpPr>
            <a:spLocks noGrp="1"/>
          </p:cNvSpPr>
          <p:nvPr>
            <p:ph sz="quarter" idx="16"/>
          </p:nvPr>
        </p:nvSpPr>
        <p:spPr>
          <a:xfrm>
            <a:off x="0" y="1376363"/>
            <a:ext cx="9144000" cy="5481637"/>
          </a:xfrm>
        </p:spPr>
        <p:txBody>
          <a:bodyPr lIns="182880" tIns="91440"/>
          <a:lstStyle/>
          <a:p>
            <a:pPr eaLnBrk="1" hangingPunct="1"/>
            <a:r>
              <a:rPr lang="en-US" altLang="en-US" dirty="0">
                <a:sym typeface="Symbol" panose="05050102010706020507" pitchFamily="18" charset="2"/>
              </a:rPr>
              <a:t>What is the type and enthalpy of reaction for the decomposition of NO</a:t>
            </a:r>
            <a:r>
              <a:rPr lang="en-US" altLang="en-US" baseline="-25000" dirty="0">
                <a:sym typeface="Symbol" panose="05050102010706020507" pitchFamily="18" charset="2"/>
              </a:rPr>
              <a:t>2</a:t>
            </a:r>
            <a:r>
              <a:rPr lang="en-US" altLang="en-US" dirty="0">
                <a:sym typeface="Symbol" panose="05050102010706020507" pitchFamily="18" charset="2"/>
              </a:rPr>
              <a:t>(</a:t>
            </a:r>
            <a:r>
              <a:rPr lang="en-US" altLang="en-US" i="1" dirty="0">
                <a:sym typeface="Symbol" panose="05050102010706020507" pitchFamily="18" charset="2"/>
              </a:rPr>
              <a:t>g</a:t>
            </a:r>
            <a:r>
              <a:rPr lang="en-US" altLang="en-US" dirty="0">
                <a:sym typeface="Symbol" panose="05050102010706020507" pitchFamily="18" charset="2"/>
              </a:rPr>
              <a:t>)?</a:t>
            </a:r>
          </a:p>
          <a:p>
            <a:pPr algn="ctr" eaLnBrk="1" hangingPunct="1"/>
            <a:r>
              <a:rPr lang="en-US" altLang="en-US" dirty="0">
                <a:sym typeface="Symbol" panose="05050102010706020507" pitchFamily="18" charset="2"/>
              </a:rPr>
              <a:t>2NO</a:t>
            </a:r>
            <a:r>
              <a:rPr lang="en-US" altLang="en-US" baseline="-25000" dirty="0">
                <a:sym typeface="Symbol" panose="05050102010706020507" pitchFamily="18" charset="2"/>
              </a:rPr>
              <a:t>2</a:t>
            </a:r>
            <a:r>
              <a:rPr lang="en-US" altLang="en-US" dirty="0">
                <a:sym typeface="Symbol" panose="05050102010706020507" pitchFamily="18" charset="2"/>
              </a:rPr>
              <a:t>(</a:t>
            </a:r>
            <a:r>
              <a:rPr lang="en-US" altLang="en-US" i="1" dirty="0">
                <a:sym typeface="Symbol" panose="05050102010706020507" pitchFamily="18" charset="2"/>
              </a:rPr>
              <a:t>g</a:t>
            </a:r>
            <a:r>
              <a:rPr lang="en-US" altLang="en-US" dirty="0">
                <a:sym typeface="Symbol" panose="05050102010706020507" pitchFamily="18" charset="2"/>
              </a:rPr>
              <a:t>)</a:t>
            </a:r>
            <a:r>
              <a:rPr lang="en-US" altLang="en-US" dirty="0"/>
              <a:t> → N</a:t>
            </a:r>
            <a:r>
              <a:rPr lang="en-US" altLang="en-US" baseline="-25000" dirty="0"/>
              <a:t>2</a:t>
            </a:r>
            <a:r>
              <a:rPr lang="en-US" altLang="en-US" dirty="0"/>
              <a:t>(</a:t>
            </a:r>
            <a:r>
              <a:rPr lang="en-US" altLang="en-US" i="1" dirty="0"/>
              <a:t>g</a:t>
            </a:r>
            <a:r>
              <a:rPr lang="en-US" altLang="en-US" dirty="0"/>
              <a:t>) + 2O</a:t>
            </a:r>
            <a:r>
              <a:rPr lang="en-US" altLang="en-US" baseline="-25000" dirty="0"/>
              <a:t>2</a:t>
            </a:r>
            <a:r>
              <a:rPr lang="en-US" altLang="en-US" dirty="0"/>
              <a:t>(</a:t>
            </a:r>
            <a:r>
              <a:rPr lang="en-US" altLang="en-US" i="1" dirty="0"/>
              <a:t>g</a:t>
            </a:r>
            <a:r>
              <a:rPr lang="en-US" altLang="en-US" dirty="0"/>
              <a:t>)</a:t>
            </a:r>
          </a:p>
          <a:p>
            <a:pPr eaLnBrk="1" hangingPunct="1"/>
            <a:r>
              <a:rPr lang="en-US" altLang="en-US" dirty="0">
                <a:sym typeface="Symbol" panose="05050102010706020507" pitchFamily="18" charset="2"/>
              </a:rPr>
              <a:t> </a:t>
            </a:r>
            <a:endParaRPr lang="en-US" altLang="en-US" dirty="0">
              <a:solidFill>
                <a:srgbClr val="FE8600"/>
              </a:solidFill>
            </a:endParaRPr>
          </a:p>
        </p:txBody>
      </p:sp>
      <p:pic>
        <p:nvPicPr>
          <p:cNvPr id="155652" name="Picture 6" descr="assignmen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62938" y="0"/>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nvGraphicFramePr>
        <p:xfrm>
          <a:off x="5715000" y="2971800"/>
          <a:ext cx="3348038" cy="3622677"/>
        </p:xfrm>
        <a:graphic>
          <a:graphicData uri="http://schemas.openxmlformats.org/drawingml/2006/table">
            <a:tbl>
              <a:tblPr/>
              <a:tblGrid>
                <a:gridCol w="1715071">
                  <a:extLst>
                    <a:ext uri="{9D8B030D-6E8A-4147-A177-3AD203B41FA5}">
                      <a16:colId xmlns:a16="http://schemas.microsoft.com/office/drawing/2014/main" val="20000"/>
                    </a:ext>
                  </a:extLst>
                </a:gridCol>
                <a:gridCol w="1632967">
                  <a:extLst>
                    <a:ext uri="{9D8B030D-6E8A-4147-A177-3AD203B41FA5}">
                      <a16:colId xmlns:a16="http://schemas.microsoft.com/office/drawing/2014/main" val="20001"/>
                    </a:ext>
                  </a:extLst>
                </a:gridCol>
              </a:tblGrid>
              <a:tr h="746732">
                <a:tc>
                  <a:txBody>
                    <a:bodyPr/>
                    <a:lstStyle/>
                    <a:p>
                      <a:pPr algn="ctr"/>
                      <a:r>
                        <a:rPr lang="en-US" sz="2000" b="1" dirty="0"/>
                        <a:t>Compound</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000" b="1" dirty="0">
                          <a:sym typeface="Symbol"/>
                        </a:rPr>
                        <a:t></a:t>
                      </a:r>
                      <a:r>
                        <a:rPr lang="en-US" sz="2000" b="1" i="1" dirty="0">
                          <a:sym typeface="Symbol"/>
                        </a:rPr>
                        <a:t>H</a:t>
                      </a:r>
                      <a:r>
                        <a:rPr lang="en-US" sz="2000" b="1" i="1" baseline="-25000" dirty="0">
                          <a:sym typeface="Symbol"/>
                        </a:rPr>
                        <a:t>f </a:t>
                      </a:r>
                      <a:r>
                        <a:rPr lang="en-US" sz="2000" b="1" i="0" baseline="0" dirty="0">
                          <a:sym typeface="Symbol"/>
                        </a:rPr>
                        <a:t>(kJ/mol)</a:t>
                      </a:r>
                      <a:endParaRPr lang="en-US" sz="2000" b="1"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465475">
                <a:tc>
                  <a:txBody>
                    <a:bodyPr/>
                    <a:lstStyle/>
                    <a:p>
                      <a:pPr algn="r"/>
                      <a:r>
                        <a:rPr lang="en-US" sz="2000" baseline="0" dirty="0"/>
                        <a:t>CaO(</a:t>
                      </a:r>
                      <a:r>
                        <a:rPr lang="en-US" sz="2000" i="1" baseline="0" dirty="0"/>
                        <a:t>s</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–635.1</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8570">
                <a:tc>
                  <a:txBody>
                    <a:bodyPr/>
                    <a:lstStyle/>
                    <a:p>
                      <a:pPr algn="r"/>
                      <a:r>
                        <a:rPr lang="en-US" sz="2000" dirty="0"/>
                        <a:t>CaCO</a:t>
                      </a:r>
                      <a:r>
                        <a:rPr lang="en-US" sz="2000" baseline="-25000" dirty="0"/>
                        <a:t>3</a:t>
                      </a:r>
                      <a:r>
                        <a:rPr lang="en-US" sz="2000" baseline="0" dirty="0"/>
                        <a:t>(</a:t>
                      </a:r>
                      <a:r>
                        <a:rPr lang="en-US" sz="2000" i="1" baseline="0" dirty="0"/>
                        <a:t>s</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–1207.1</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5475">
                <a:tc>
                  <a:txBody>
                    <a:bodyPr/>
                    <a:lstStyle/>
                    <a:p>
                      <a:pPr algn="r"/>
                      <a:r>
                        <a:rPr lang="en-US" sz="2000" dirty="0"/>
                        <a:t>C</a:t>
                      </a:r>
                      <a:r>
                        <a:rPr lang="en-US" sz="2000" baseline="-25000" dirty="0"/>
                        <a:t>6</a:t>
                      </a:r>
                      <a:r>
                        <a:rPr lang="en-US" sz="2000" baseline="0" dirty="0"/>
                        <a:t>H</a:t>
                      </a:r>
                      <a:r>
                        <a:rPr lang="en-US" sz="2000" baseline="-25000" dirty="0"/>
                        <a:t>6</a:t>
                      </a:r>
                      <a:r>
                        <a:rPr lang="en-US" sz="2000" baseline="0" dirty="0"/>
                        <a:t>(</a:t>
                      </a:r>
                      <a:r>
                        <a:rPr lang="en-US" sz="2000" i="1" baseline="0" dirty="0"/>
                        <a:t>g</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82.90</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5475">
                <a:tc>
                  <a:txBody>
                    <a:bodyPr/>
                    <a:lstStyle/>
                    <a:p>
                      <a:pPr algn="r"/>
                      <a:r>
                        <a:rPr lang="en-US" sz="2000" dirty="0"/>
                        <a:t>CO</a:t>
                      </a:r>
                      <a:r>
                        <a:rPr lang="en-US" sz="2000" baseline="-25000" dirty="0"/>
                        <a:t>2</a:t>
                      </a:r>
                      <a:r>
                        <a:rPr lang="en-US" sz="2000" baseline="0" dirty="0"/>
                        <a:t>(</a:t>
                      </a:r>
                      <a:r>
                        <a:rPr lang="en-US" sz="2000" i="1" baseline="0" dirty="0"/>
                        <a:t>g</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–393.5</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5475">
                <a:tc>
                  <a:txBody>
                    <a:bodyPr/>
                    <a:lstStyle/>
                    <a:p>
                      <a:pPr algn="r"/>
                      <a:r>
                        <a:rPr lang="en-US" sz="2000" dirty="0"/>
                        <a:t>H</a:t>
                      </a:r>
                      <a:r>
                        <a:rPr lang="en-US" sz="2000" baseline="-25000" dirty="0"/>
                        <a:t>2</a:t>
                      </a:r>
                      <a:r>
                        <a:rPr lang="en-US" sz="2000" baseline="0" dirty="0"/>
                        <a:t>O(</a:t>
                      </a:r>
                      <a:r>
                        <a:rPr lang="en-US" sz="2000" i="1" baseline="0" dirty="0"/>
                        <a:t>g</a:t>
                      </a:r>
                      <a:r>
                        <a:rPr lang="en-US" sz="2000" i="0" baseline="0" dirty="0"/>
                        <a:t>)</a:t>
                      </a:r>
                      <a:endParaRPr lang="en-US" sz="2000" i="1"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–241.82</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65475">
                <a:tc>
                  <a:txBody>
                    <a:bodyPr/>
                    <a:lstStyle/>
                    <a:p>
                      <a:pPr algn="r"/>
                      <a:r>
                        <a:rPr lang="en-US" sz="2000" i="0" dirty="0"/>
                        <a:t>NO</a:t>
                      </a:r>
                      <a:r>
                        <a:rPr lang="en-US" sz="2000" i="0" baseline="-25000" dirty="0"/>
                        <a:t>2</a:t>
                      </a:r>
                      <a:r>
                        <a:rPr lang="en-US" sz="2000" i="0" baseline="0" dirty="0"/>
                        <a:t>(</a:t>
                      </a:r>
                      <a:r>
                        <a:rPr lang="en-US" sz="2000" i="1" baseline="0" dirty="0"/>
                        <a:t>g</a:t>
                      </a:r>
                      <a:r>
                        <a:rPr lang="en-US" sz="2000" i="0" baseline="0" dirty="0"/>
                        <a:t>)</a:t>
                      </a:r>
                      <a:endParaRPr lang="en-US" sz="2000" i="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33.84</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5"/>
          <p:cNvSpPr>
            <a:spLocks noGrp="1"/>
          </p:cNvSpPr>
          <p:nvPr>
            <p:ph type="title"/>
          </p:nvPr>
        </p:nvSpPr>
        <p:spPr/>
        <p:txBody>
          <a:bodyPr/>
          <a:lstStyle/>
          <a:p>
            <a:pPr eaLnBrk="1" hangingPunct="1"/>
            <a:r>
              <a:rPr lang="en-US" altLang="en-US" dirty="0"/>
              <a:t>	Calculate Enthalpy of Reaction</a:t>
            </a:r>
          </a:p>
        </p:txBody>
      </p:sp>
      <p:sp>
        <p:nvSpPr>
          <p:cNvPr id="157699" name="Content Placeholder 4"/>
          <p:cNvSpPr>
            <a:spLocks noGrp="1"/>
          </p:cNvSpPr>
          <p:nvPr>
            <p:ph sz="quarter" idx="16"/>
          </p:nvPr>
        </p:nvSpPr>
        <p:spPr>
          <a:xfrm>
            <a:off x="0" y="1376363"/>
            <a:ext cx="9144000" cy="5481637"/>
          </a:xfrm>
        </p:spPr>
        <p:txBody>
          <a:bodyPr lIns="182880" tIns="91440"/>
          <a:lstStyle/>
          <a:p>
            <a:pPr eaLnBrk="1" hangingPunct="1"/>
            <a:r>
              <a:rPr lang="en-US" altLang="en-US" dirty="0">
                <a:sym typeface="Symbol" panose="05050102010706020507" pitchFamily="18" charset="2"/>
              </a:rPr>
              <a:t>What is the type and enthalpy of reaction for the decomposition of NO</a:t>
            </a:r>
            <a:r>
              <a:rPr lang="en-US" altLang="en-US" baseline="-25000" dirty="0">
                <a:sym typeface="Symbol" panose="05050102010706020507" pitchFamily="18" charset="2"/>
              </a:rPr>
              <a:t>2</a:t>
            </a:r>
            <a:r>
              <a:rPr lang="en-US" altLang="en-US" dirty="0">
                <a:sym typeface="Symbol" panose="05050102010706020507" pitchFamily="18" charset="2"/>
              </a:rPr>
              <a:t>(</a:t>
            </a:r>
            <a:r>
              <a:rPr lang="en-US" altLang="en-US" i="1" dirty="0">
                <a:sym typeface="Symbol" panose="05050102010706020507" pitchFamily="18" charset="2"/>
              </a:rPr>
              <a:t>g</a:t>
            </a:r>
            <a:r>
              <a:rPr lang="en-US" altLang="en-US" dirty="0">
                <a:sym typeface="Symbol" panose="05050102010706020507" pitchFamily="18" charset="2"/>
              </a:rPr>
              <a:t>)?</a:t>
            </a:r>
          </a:p>
          <a:p>
            <a:pPr algn="ctr" eaLnBrk="1" hangingPunct="1"/>
            <a:r>
              <a:rPr lang="en-US" altLang="en-US" dirty="0">
                <a:sym typeface="Symbol" panose="05050102010706020507" pitchFamily="18" charset="2"/>
              </a:rPr>
              <a:t>2NO</a:t>
            </a:r>
            <a:r>
              <a:rPr lang="en-US" altLang="en-US" baseline="-25000" dirty="0">
                <a:sym typeface="Symbol" panose="05050102010706020507" pitchFamily="18" charset="2"/>
              </a:rPr>
              <a:t>2</a:t>
            </a:r>
            <a:r>
              <a:rPr lang="en-US" altLang="en-US" dirty="0">
                <a:sym typeface="Symbol" panose="05050102010706020507" pitchFamily="18" charset="2"/>
              </a:rPr>
              <a:t>(</a:t>
            </a:r>
            <a:r>
              <a:rPr lang="en-US" altLang="en-US" i="1" dirty="0">
                <a:sym typeface="Symbol" panose="05050102010706020507" pitchFamily="18" charset="2"/>
              </a:rPr>
              <a:t>g</a:t>
            </a:r>
            <a:r>
              <a:rPr lang="en-US" altLang="en-US" dirty="0">
                <a:sym typeface="Symbol" panose="05050102010706020507" pitchFamily="18" charset="2"/>
              </a:rPr>
              <a:t>)</a:t>
            </a:r>
            <a:r>
              <a:rPr lang="en-US" altLang="en-US" dirty="0"/>
              <a:t> → N</a:t>
            </a:r>
            <a:r>
              <a:rPr lang="en-US" altLang="en-US" baseline="-25000" dirty="0"/>
              <a:t>2</a:t>
            </a:r>
            <a:r>
              <a:rPr lang="en-US" altLang="en-US" dirty="0"/>
              <a:t>(</a:t>
            </a:r>
            <a:r>
              <a:rPr lang="en-US" altLang="en-US" i="1" dirty="0"/>
              <a:t>g</a:t>
            </a:r>
            <a:r>
              <a:rPr lang="en-US" altLang="en-US" dirty="0"/>
              <a:t>) + 2O</a:t>
            </a:r>
            <a:r>
              <a:rPr lang="en-US" altLang="en-US" baseline="-25000" dirty="0"/>
              <a:t>2</a:t>
            </a:r>
            <a:r>
              <a:rPr lang="en-US" altLang="en-US" dirty="0"/>
              <a:t>(</a:t>
            </a:r>
            <a:r>
              <a:rPr lang="en-US" altLang="en-US" i="1" dirty="0"/>
              <a:t>g</a:t>
            </a:r>
            <a:r>
              <a:rPr lang="en-US" altLang="en-US" dirty="0"/>
              <a:t>)</a:t>
            </a:r>
          </a:p>
          <a:p>
            <a:pPr eaLnBrk="1" hangingPunct="1">
              <a:spcBef>
                <a:spcPts val="1200"/>
              </a:spcBef>
            </a:pPr>
            <a:r>
              <a:rPr lang="el-GR" altLang="en-US" sz="2000" dirty="0">
                <a:latin typeface="Times New Roman" panose="02020603050405020304" pitchFamily="18" charset="0"/>
                <a:ea typeface="MS PGothic" panose="020B0600070205080204" pitchFamily="34" charset="-128"/>
                <a:cs typeface="Times New Roman" panose="02020603050405020304" pitchFamily="18" charset="0"/>
              </a:rPr>
              <a:t>Δ</a:t>
            </a:r>
            <a:r>
              <a:rPr lang="en-US" altLang="en-US" sz="2000" i="1" dirty="0">
                <a:latin typeface="Times New Roman" panose="02020603050405020304" pitchFamily="18" charset="0"/>
                <a:ea typeface="MS PGothic" panose="020B0600070205080204" pitchFamily="34" charset="-128"/>
                <a:cs typeface="Times New Roman" panose="02020603050405020304" pitchFamily="18" charset="0"/>
              </a:rPr>
              <a:t>H</a:t>
            </a:r>
            <a:r>
              <a:rPr lang="en-US" altLang="en-US" sz="2000" baseline="-25000" dirty="0">
                <a:latin typeface="Times New Roman" panose="02020603050405020304" pitchFamily="18" charset="0"/>
                <a:ea typeface="MS PGothic" panose="020B0600070205080204" pitchFamily="34" charset="-128"/>
                <a:cs typeface="Times New Roman" panose="02020603050405020304" pitchFamily="18" charset="0"/>
              </a:rPr>
              <a:t>f</a:t>
            </a:r>
            <a:r>
              <a:rPr lang="en-US" altLang="en-US" sz="2000" dirty="0">
                <a:latin typeface="Times New Roman" panose="02020603050405020304" pitchFamily="18" charset="0"/>
                <a:ea typeface="MS PGothic" panose="020B0600070205080204" pitchFamily="34" charset="-128"/>
                <a:cs typeface="Times New Roman" panose="02020603050405020304" pitchFamily="18" charset="0"/>
              </a:rPr>
              <a:t>  (prod) </a:t>
            </a:r>
            <a:r>
              <a:rPr lang="en-US"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[1 mol </a:t>
            </a:r>
            <a:r>
              <a:rPr lang="en-US" altLang="en-US" sz="2000" dirty="0"/>
              <a:t>N</a:t>
            </a:r>
            <a:r>
              <a:rPr lang="en-US" altLang="en-US" sz="2000" baseline="-25000" dirty="0"/>
              <a:t>2</a:t>
            </a:r>
            <a:r>
              <a:rPr lang="en-US" altLang="en-US" sz="2000" dirty="0"/>
              <a:t>(</a:t>
            </a:r>
            <a:r>
              <a:rPr lang="en-US" altLang="en-US" sz="2000" i="1" dirty="0"/>
              <a:t>g</a:t>
            </a:r>
            <a:r>
              <a:rPr lang="en-US" altLang="en-US" sz="2000" dirty="0"/>
              <a:t>)</a:t>
            </a:r>
            <a:r>
              <a:rPr lang="en-US" altLang="en-US" sz="2000" dirty="0">
                <a:solidFill>
                  <a:srgbClr val="FF0000"/>
                </a:solidFill>
                <a:latin typeface="Times New Roman" panose="02020603050405020304" pitchFamily="18" charset="0"/>
                <a:ea typeface="MS PGothic" panose="020B0600070205080204" pitchFamily="34" charset="-128"/>
              </a:rPr>
              <a:t> </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⁰</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dirty="0"/>
              <a:t>N</a:t>
            </a:r>
            <a:r>
              <a:rPr lang="en-US" altLang="en-US" sz="2000" baseline="-25000" dirty="0"/>
              <a:t>2</a:t>
            </a:r>
            <a:r>
              <a:rPr lang="en-US" altLang="en-US" sz="2000" dirty="0"/>
              <a:t>(</a:t>
            </a:r>
            <a:r>
              <a:rPr lang="en-US" altLang="en-US" sz="2000" i="1" dirty="0"/>
              <a:t>g</a:t>
            </a:r>
            <a:r>
              <a:rPr lang="en-US" altLang="en-US" sz="2000" dirty="0"/>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[2 mol </a:t>
            </a:r>
            <a:r>
              <a:rPr lang="en-US" altLang="en-US" sz="2000" dirty="0">
                <a:solidFill>
                  <a:srgbClr val="FF0000"/>
                </a:solidFill>
                <a:ea typeface="MS PGothic" panose="020B0600070205080204" pitchFamily="34" charset="-128"/>
              </a:rPr>
              <a:t>O</a:t>
            </a:r>
            <a:r>
              <a:rPr lang="en-US" altLang="en-US" sz="2000" baseline="-25000" dirty="0">
                <a:solidFill>
                  <a:srgbClr val="FF0000"/>
                </a:solidFill>
                <a:ea typeface="MS PGothic" panose="020B0600070205080204" pitchFamily="34" charset="-128"/>
              </a:rPr>
              <a:t>2</a:t>
            </a:r>
            <a:r>
              <a:rPr lang="en-US" altLang="en-US" sz="2000" dirty="0">
                <a:solidFill>
                  <a:srgbClr val="FF0000"/>
                </a:solidFill>
                <a:ea typeface="MS PGothic" panose="020B0600070205080204" pitchFamily="34" charset="-128"/>
              </a:rPr>
              <a:t>(</a:t>
            </a:r>
            <a:r>
              <a:rPr lang="en-US" altLang="en-US" sz="2000" i="1" dirty="0">
                <a:solidFill>
                  <a:srgbClr val="FF0000"/>
                </a:solidFill>
                <a:ea typeface="MS PGothic" panose="020B0600070205080204" pitchFamily="34" charset="-128"/>
              </a:rPr>
              <a:t>g</a:t>
            </a:r>
            <a:r>
              <a:rPr lang="en-US" altLang="en-US" sz="2000" dirty="0">
                <a:solidFill>
                  <a:srgbClr val="FF0000"/>
                </a:solidFill>
                <a:ea typeface="MS PGothic" panose="020B0600070205080204" pitchFamily="34" charset="-128"/>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 ⁰</a:t>
            </a:r>
            <a:r>
              <a:rPr lang="en-US" altLang="en-US" sz="2000" dirty="0">
                <a:solidFill>
                  <a:srgbClr val="FF0000"/>
                </a:solidFill>
              </a:rPr>
              <a:t>O</a:t>
            </a:r>
            <a:r>
              <a:rPr lang="en-US" altLang="en-US" sz="2000" baseline="-25000" dirty="0">
                <a:solidFill>
                  <a:srgbClr val="FF0000"/>
                </a:solidFill>
              </a:rPr>
              <a:t>2</a:t>
            </a:r>
            <a:r>
              <a:rPr lang="en-US" altLang="en-US" sz="2000" dirty="0">
                <a:solidFill>
                  <a:srgbClr val="FF0000"/>
                </a:solidFill>
              </a:rPr>
              <a:t>(</a:t>
            </a:r>
            <a:r>
              <a:rPr lang="en-US" altLang="en-US" sz="2000" i="1" dirty="0">
                <a:solidFill>
                  <a:srgbClr val="FF0000"/>
                </a:solidFill>
              </a:rPr>
              <a:t>g</a:t>
            </a:r>
            <a:r>
              <a:rPr lang="en-US" altLang="en-US" sz="2000" dirty="0">
                <a:solidFill>
                  <a:srgbClr val="FF0000"/>
                </a:solidFill>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a:t>
            </a:r>
          </a:p>
          <a:p>
            <a:pPr eaLnBrk="1" hangingPunct="1">
              <a:spcBef>
                <a:spcPts val="600"/>
              </a:spcBef>
            </a:pP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(0.00 kJ) + (0.00 KJ) = 0.00 kJ</a:t>
            </a:r>
          </a:p>
          <a:p>
            <a:pPr eaLnBrk="1" hangingPunct="1">
              <a:spcBef>
                <a:spcPct val="5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baseline="-25000" dirty="0">
                <a:latin typeface="Times New Roman" panose="02020603050405020304" pitchFamily="18" charset="0"/>
                <a:ea typeface="MS PGothic" panose="020B0600070205080204" pitchFamily="34" charset="-128"/>
              </a:rPr>
              <a:t>f</a:t>
            </a:r>
            <a:r>
              <a:rPr lang="en-US" altLang="en-US" sz="2000" dirty="0">
                <a:latin typeface="Times New Roman" panose="02020603050405020304" pitchFamily="18" charset="0"/>
                <a:ea typeface="MS PGothic" panose="020B0600070205080204" pitchFamily="34" charset="-128"/>
              </a:rPr>
              <a:t>  (react) </a:t>
            </a:r>
            <a:r>
              <a:rPr lang="en-US" altLang="en-US" sz="2000" dirty="0">
                <a:solidFill>
                  <a:srgbClr val="7030A0"/>
                </a:solidFill>
                <a:latin typeface="Times New Roman" panose="02020603050405020304" pitchFamily="18" charset="0"/>
                <a:ea typeface="MS PGothic" panose="020B0600070205080204" pitchFamily="34" charset="-128"/>
              </a:rPr>
              <a:t>= [2 mol N</a:t>
            </a:r>
            <a:r>
              <a:rPr lang="en-US" altLang="en-US" sz="2000" dirty="0">
                <a:solidFill>
                  <a:srgbClr val="7030A0"/>
                </a:solidFill>
                <a:sym typeface="Symbol" panose="05050102010706020507" pitchFamily="18" charset="2"/>
              </a:rPr>
              <a:t>O</a:t>
            </a:r>
            <a:r>
              <a:rPr lang="en-US" altLang="en-US" sz="2000" baseline="-25000" dirty="0">
                <a:solidFill>
                  <a:srgbClr val="7030A0"/>
                </a:solidFill>
                <a:sym typeface="Symbol" panose="05050102010706020507" pitchFamily="18" charset="2"/>
              </a:rPr>
              <a:t>2</a:t>
            </a:r>
            <a:r>
              <a:rPr lang="en-US" altLang="en-US" sz="2000" dirty="0">
                <a:solidFill>
                  <a:srgbClr val="7030A0"/>
                </a:solidFill>
                <a:sym typeface="Symbol" panose="05050102010706020507" pitchFamily="18" charset="2"/>
              </a:rPr>
              <a:t>(</a:t>
            </a:r>
            <a:r>
              <a:rPr lang="en-US" altLang="en-US" sz="2000" i="1" dirty="0">
                <a:solidFill>
                  <a:srgbClr val="7030A0"/>
                </a:solidFill>
                <a:sym typeface="Symbol" panose="05050102010706020507" pitchFamily="18" charset="2"/>
              </a:rPr>
              <a:t>g</a:t>
            </a:r>
            <a:r>
              <a:rPr lang="en-US" altLang="en-US" sz="2000" dirty="0">
                <a:solidFill>
                  <a:srgbClr val="7030A0"/>
                </a:solidFill>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rPr>
              <a:t>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⁰</a:t>
            </a:r>
            <a:r>
              <a:rPr lang="en-US" altLang="en-US" sz="2000" dirty="0">
                <a:solidFill>
                  <a:srgbClr val="7030A0"/>
                </a:solidFill>
                <a:sym typeface="Symbol" panose="05050102010706020507" pitchFamily="18" charset="2"/>
              </a:rPr>
              <a:t> NO</a:t>
            </a:r>
            <a:r>
              <a:rPr lang="en-US" altLang="en-US" sz="2000" baseline="-25000" dirty="0">
                <a:solidFill>
                  <a:srgbClr val="7030A0"/>
                </a:solidFill>
                <a:sym typeface="Symbol" panose="05050102010706020507" pitchFamily="18" charset="2"/>
              </a:rPr>
              <a:t>2</a:t>
            </a:r>
            <a:r>
              <a:rPr lang="en-US" altLang="en-US" sz="2000" dirty="0">
                <a:solidFill>
                  <a:srgbClr val="7030A0"/>
                </a:solidFill>
                <a:sym typeface="Symbol" panose="05050102010706020507" pitchFamily="18" charset="2"/>
              </a:rPr>
              <a:t>(g)</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t>
            </a:r>
          </a:p>
          <a:p>
            <a:pPr eaLnBrk="1" hangingPunct="1">
              <a:spcBef>
                <a:spcPct val="25000"/>
              </a:spcBef>
            </a:pP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(2  +33.84 kJ) = +67.68 kJ</a:t>
            </a:r>
          </a:p>
          <a:p>
            <a:pPr eaLnBrk="1" hangingPunct="1">
              <a:spcBef>
                <a:spcPct val="30000"/>
              </a:spcBef>
            </a:pPr>
            <a:r>
              <a:rPr lang="el-GR" altLang="en-US" sz="2000" dirty="0">
                <a:solidFill>
                  <a:schemeClr val="tx1"/>
                </a:solidFill>
                <a:latin typeface="Times New Roman" panose="02020603050405020304" pitchFamily="18" charset="0"/>
                <a:ea typeface="MS PGothic" panose="020B0600070205080204" pitchFamily="34" charset="-128"/>
              </a:rPr>
              <a:t>Δ</a:t>
            </a:r>
            <a:r>
              <a:rPr lang="en-US" altLang="en-US" sz="2000" i="1" dirty="0">
                <a:solidFill>
                  <a:schemeClr val="tx1"/>
                </a:solidFill>
                <a:latin typeface="Times New Roman" panose="02020603050405020304" pitchFamily="18" charset="0"/>
                <a:ea typeface="MS PGothic" panose="020B0600070205080204" pitchFamily="34" charset="-128"/>
              </a:rPr>
              <a:t>H</a:t>
            </a:r>
            <a:r>
              <a:rPr lang="en-US" altLang="en-US" sz="2000" dirty="0">
                <a:solidFill>
                  <a:schemeClr val="tx1"/>
                </a:solidFill>
                <a:latin typeface="Times New Roman" panose="02020603050405020304" pitchFamily="18" charset="0"/>
                <a:ea typeface="MS PGothic" panose="020B0600070205080204" pitchFamily="34" charset="-128"/>
              </a:rPr>
              <a:t>° =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 ⁰</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(products) </a:t>
            </a:r>
            <a:r>
              <a:rPr lang="en-US" altLang="en-US" sz="2000" dirty="0">
                <a:solidFill>
                  <a:schemeClr val="tx1"/>
                </a:solidFill>
                <a:latin typeface="Times New Roman" panose="02020603050405020304" pitchFamily="18" charset="0"/>
                <a:ea typeface="MS PGothic" panose="020B0600070205080204" pitchFamily="34" charset="-128"/>
                <a:sym typeface="Symbol" panose="05050102010706020507" pitchFamily="18" charset="2"/>
              </a:rPr>
              <a:t>– </a:t>
            </a:r>
            <a:r>
              <a:rPr lang="en-US" altLang="en-US" sz="2000" dirty="0">
                <a:solidFill>
                  <a:schemeClr val="tx1"/>
                </a:solidFill>
                <a:latin typeface="Times New Roman" panose="02020603050405020304" pitchFamily="18" charset="0"/>
                <a:ea typeface="MS PGothic" panose="020B0600070205080204" pitchFamily="34" charset="-128"/>
              </a:rPr>
              <a:t>∑</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 ⁰</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(reactants)  </a:t>
            </a:r>
          </a:p>
          <a:p>
            <a:pPr eaLnBrk="1" hangingPunct="1">
              <a:spcBef>
                <a:spcPct val="3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dirty="0">
                <a:latin typeface="Times New Roman" panose="02020603050405020304" pitchFamily="18" charset="0"/>
                <a:ea typeface="MS PGothic" panose="020B0600070205080204" pitchFamily="34" charset="-128"/>
              </a:rPr>
              <a:t>° =</a:t>
            </a:r>
            <a:r>
              <a:rPr lang="en-US" altLang="en-US" sz="2000" dirty="0">
                <a:latin typeface="Times New Roman" panose="02020603050405020304" pitchFamily="18" charset="0"/>
                <a:ea typeface="MS PGothic" panose="020B0600070205080204" pitchFamily="34" charset="-128"/>
                <a:sym typeface="Symbol" panose="05050102010706020507" pitchFamily="18" charset="2"/>
              </a:rPr>
              <a:t>  </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0.00 kJ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(+67.68 kJ)</a:t>
            </a:r>
          </a:p>
          <a:p>
            <a:pPr eaLnBrk="1" hangingPunct="1">
              <a:spcBef>
                <a:spcPct val="3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dirty="0">
                <a:latin typeface="Times New Roman" panose="02020603050405020304" pitchFamily="18" charset="0"/>
                <a:ea typeface="MS PGothic" panose="020B0600070205080204" pitchFamily="34" charset="-128"/>
              </a:rPr>
              <a:t>° = -67.68</a:t>
            </a:r>
            <a:r>
              <a:rPr lang="en-US" altLang="en-US" sz="2000" dirty="0">
                <a:latin typeface="Times New Roman" panose="02020603050405020304" pitchFamily="18" charset="0"/>
                <a:ea typeface="MS PGothic" panose="020B0600070205080204" pitchFamily="34" charset="-128"/>
                <a:sym typeface="Symbol" panose="05050102010706020507" pitchFamily="18" charset="2"/>
              </a:rPr>
              <a:t> kJ    Exothermic</a:t>
            </a:r>
            <a:endParaRPr lang="en-US" altLang="en-US" dirty="0">
              <a:sym typeface="Symbol" panose="05050102010706020507" pitchFamily="18" charset="2"/>
            </a:endParaRPr>
          </a:p>
          <a:p>
            <a:pPr eaLnBrk="1" hangingPunct="1"/>
            <a:r>
              <a:rPr lang="en-US" altLang="en-US" dirty="0">
                <a:sym typeface="Symbol" panose="05050102010706020507" pitchFamily="18" charset="2"/>
              </a:rPr>
              <a:t> </a:t>
            </a:r>
            <a:endParaRPr lang="en-US" altLang="en-US" dirty="0">
              <a:solidFill>
                <a:srgbClr val="FE8600"/>
              </a:solidFill>
            </a:endParaRPr>
          </a:p>
        </p:txBody>
      </p:sp>
      <p:pic>
        <p:nvPicPr>
          <p:cNvPr id="157700" name="Picture 6" descr="assignmen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62938" y="0"/>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nvGraphicFramePr>
        <p:xfrm>
          <a:off x="5715000" y="2971800"/>
          <a:ext cx="3348038" cy="3622677"/>
        </p:xfrm>
        <a:graphic>
          <a:graphicData uri="http://schemas.openxmlformats.org/drawingml/2006/table">
            <a:tbl>
              <a:tblPr/>
              <a:tblGrid>
                <a:gridCol w="1715071">
                  <a:extLst>
                    <a:ext uri="{9D8B030D-6E8A-4147-A177-3AD203B41FA5}">
                      <a16:colId xmlns:a16="http://schemas.microsoft.com/office/drawing/2014/main" val="20000"/>
                    </a:ext>
                  </a:extLst>
                </a:gridCol>
                <a:gridCol w="1632967">
                  <a:extLst>
                    <a:ext uri="{9D8B030D-6E8A-4147-A177-3AD203B41FA5}">
                      <a16:colId xmlns:a16="http://schemas.microsoft.com/office/drawing/2014/main" val="20001"/>
                    </a:ext>
                  </a:extLst>
                </a:gridCol>
              </a:tblGrid>
              <a:tr h="746732">
                <a:tc>
                  <a:txBody>
                    <a:bodyPr/>
                    <a:lstStyle/>
                    <a:p>
                      <a:pPr algn="ctr"/>
                      <a:r>
                        <a:rPr lang="en-US" sz="2000" b="1" dirty="0"/>
                        <a:t>Compound</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000" b="1" dirty="0">
                          <a:sym typeface="Symbol"/>
                        </a:rPr>
                        <a:t></a:t>
                      </a:r>
                      <a:r>
                        <a:rPr lang="en-US" sz="2000" b="1" i="1" dirty="0">
                          <a:sym typeface="Symbol"/>
                        </a:rPr>
                        <a:t>H</a:t>
                      </a:r>
                      <a:r>
                        <a:rPr lang="en-US" sz="2000" b="1" i="1" baseline="-25000" dirty="0">
                          <a:sym typeface="Symbol"/>
                        </a:rPr>
                        <a:t>f </a:t>
                      </a:r>
                      <a:r>
                        <a:rPr lang="en-US" sz="2000" b="1" i="0" baseline="0" dirty="0">
                          <a:sym typeface="Symbol"/>
                        </a:rPr>
                        <a:t>(kJ/mol)</a:t>
                      </a:r>
                      <a:endParaRPr lang="en-US" sz="2000" b="1"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465475">
                <a:tc>
                  <a:txBody>
                    <a:bodyPr/>
                    <a:lstStyle/>
                    <a:p>
                      <a:pPr algn="r"/>
                      <a:r>
                        <a:rPr lang="en-US" sz="2000" baseline="0" dirty="0"/>
                        <a:t>CaO(</a:t>
                      </a:r>
                      <a:r>
                        <a:rPr lang="en-US" sz="2000" i="1" baseline="0" dirty="0"/>
                        <a:t>s</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–635.1</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8570">
                <a:tc>
                  <a:txBody>
                    <a:bodyPr/>
                    <a:lstStyle/>
                    <a:p>
                      <a:pPr algn="r"/>
                      <a:r>
                        <a:rPr lang="en-US" sz="2000" dirty="0"/>
                        <a:t>CaCO</a:t>
                      </a:r>
                      <a:r>
                        <a:rPr lang="en-US" sz="2000" baseline="-25000" dirty="0"/>
                        <a:t>3</a:t>
                      </a:r>
                      <a:r>
                        <a:rPr lang="en-US" sz="2000" baseline="0" dirty="0"/>
                        <a:t>(</a:t>
                      </a:r>
                      <a:r>
                        <a:rPr lang="en-US" sz="2000" i="1" baseline="0" dirty="0"/>
                        <a:t>s</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–1207.1</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5475">
                <a:tc>
                  <a:txBody>
                    <a:bodyPr/>
                    <a:lstStyle/>
                    <a:p>
                      <a:pPr algn="r"/>
                      <a:r>
                        <a:rPr lang="en-US" sz="2000" dirty="0"/>
                        <a:t>C</a:t>
                      </a:r>
                      <a:r>
                        <a:rPr lang="en-US" sz="2000" baseline="-25000" dirty="0"/>
                        <a:t>6</a:t>
                      </a:r>
                      <a:r>
                        <a:rPr lang="en-US" sz="2000" baseline="0" dirty="0"/>
                        <a:t>H</a:t>
                      </a:r>
                      <a:r>
                        <a:rPr lang="en-US" sz="2000" baseline="-25000" dirty="0"/>
                        <a:t>6</a:t>
                      </a:r>
                      <a:r>
                        <a:rPr lang="en-US" sz="2000" baseline="0" dirty="0"/>
                        <a:t>(</a:t>
                      </a:r>
                      <a:r>
                        <a:rPr lang="en-US" sz="2000" i="1" baseline="0" dirty="0"/>
                        <a:t>g</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82.90</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5475">
                <a:tc>
                  <a:txBody>
                    <a:bodyPr/>
                    <a:lstStyle/>
                    <a:p>
                      <a:pPr algn="r"/>
                      <a:r>
                        <a:rPr lang="en-US" sz="2000" dirty="0"/>
                        <a:t>CO</a:t>
                      </a:r>
                      <a:r>
                        <a:rPr lang="en-US" sz="2000" baseline="-25000" dirty="0"/>
                        <a:t>2</a:t>
                      </a:r>
                      <a:r>
                        <a:rPr lang="en-US" sz="2000" baseline="0" dirty="0"/>
                        <a:t>(</a:t>
                      </a:r>
                      <a:r>
                        <a:rPr lang="en-US" sz="2000" i="1" baseline="0" dirty="0"/>
                        <a:t>g</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–393.5</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5475">
                <a:tc>
                  <a:txBody>
                    <a:bodyPr/>
                    <a:lstStyle/>
                    <a:p>
                      <a:pPr algn="r"/>
                      <a:r>
                        <a:rPr lang="en-US" sz="2000" dirty="0"/>
                        <a:t>H</a:t>
                      </a:r>
                      <a:r>
                        <a:rPr lang="en-US" sz="2000" baseline="-25000" dirty="0"/>
                        <a:t>2</a:t>
                      </a:r>
                      <a:r>
                        <a:rPr lang="en-US" sz="2000" baseline="0" dirty="0"/>
                        <a:t>O(</a:t>
                      </a:r>
                      <a:r>
                        <a:rPr lang="en-US" sz="2000" i="1" baseline="0" dirty="0"/>
                        <a:t>g</a:t>
                      </a:r>
                      <a:r>
                        <a:rPr lang="en-US" sz="2000" i="0" baseline="0" dirty="0"/>
                        <a:t>)</a:t>
                      </a:r>
                      <a:endParaRPr lang="en-US" sz="2000" i="1"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–241.82</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65475">
                <a:tc>
                  <a:txBody>
                    <a:bodyPr/>
                    <a:lstStyle/>
                    <a:p>
                      <a:pPr algn="r"/>
                      <a:r>
                        <a:rPr lang="en-US" sz="2000" i="0" dirty="0"/>
                        <a:t>NO</a:t>
                      </a:r>
                      <a:r>
                        <a:rPr lang="en-US" sz="2000" i="0" baseline="-25000" dirty="0"/>
                        <a:t>2</a:t>
                      </a:r>
                      <a:r>
                        <a:rPr lang="en-US" sz="2000" i="0" baseline="0" dirty="0"/>
                        <a:t>(</a:t>
                      </a:r>
                      <a:r>
                        <a:rPr lang="en-US" sz="2000" i="1" baseline="0" dirty="0"/>
                        <a:t>g</a:t>
                      </a:r>
                      <a:r>
                        <a:rPr lang="en-US" sz="2000" i="0" baseline="0" dirty="0"/>
                        <a:t>)</a:t>
                      </a:r>
                      <a:endParaRPr lang="en-US" sz="2000" i="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33.84</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699">
                                            <p:txEl>
                                              <p:pRg st="2" end="2"/>
                                            </p:txEl>
                                          </p:spTgt>
                                        </p:tgtEl>
                                        <p:attrNameLst>
                                          <p:attrName>style.visibility</p:attrName>
                                        </p:attrNameLst>
                                      </p:cBhvr>
                                      <p:to>
                                        <p:strVal val="visible"/>
                                      </p:to>
                                    </p:set>
                                    <p:animEffect transition="in" filter="fade">
                                      <p:cBhvr>
                                        <p:cTn id="7" dur="500"/>
                                        <p:tgtEl>
                                          <p:spTgt spid="1576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699">
                                            <p:txEl>
                                              <p:pRg st="3" end="3"/>
                                            </p:txEl>
                                          </p:spTgt>
                                        </p:tgtEl>
                                        <p:attrNameLst>
                                          <p:attrName>style.visibility</p:attrName>
                                        </p:attrNameLst>
                                      </p:cBhvr>
                                      <p:to>
                                        <p:strVal val="visible"/>
                                      </p:to>
                                    </p:set>
                                    <p:animEffect transition="in" filter="fade">
                                      <p:cBhvr>
                                        <p:cTn id="12" dur="500"/>
                                        <p:tgtEl>
                                          <p:spTgt spid="15769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699">
                                            <p:txEl>
                                              <p:pRg st="4" end="4"/>
                                            </p:txEl>
                                          </p:spTgt>
                                        </p:tgtEl>
                                        <p:attrNameLst>
                                          <p:attrName>style.visibility</p:attrName>
                                        </p:attrNameLst>
                                      </p:cBhvr>
                                      <p:to>
                                        <p:strVal val="visible"/>
                                      </p:to>
                                    </p:set>
                                    <p:animEffect transition="in" filter="fade">
                                      <p:cBhvr>
                                        <p:cTn id="17" dur="500"/>
                                        <p:tgtEl>
                                          <p:spTgt spid="1576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7699">
                                            <p:txEl>
                                              <p:pRg st="5" end="5"/>
                                            </p:txEl>
                                          </p:spTgt>
                                        </p:tgtEl>
                                        <p:attrNameLst>
                                          <p:attrName>style.visibility</p:attrName>
                                        </p:attrNameLst>
                                      </p:cBhvr>
                                      <p:to>
                                        <p:strVal val="visible"/>
                                      </p:to>
                                    </p:set>
                                    <p:animEffect transition="in" filter="fade">
                                      <p:cBhvr>
                                        <p:cTn id="22" dur="500"/>
                                        <p:tgtEl>
                                          <p:spTgt spid="15769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7699">
                                            <p:txEl>
                                              <p:pRg st="6" end="6"/>
                                            </p:txEl>
                                          </p:spTgt>
                                        </p:tgtEl>
                                        <p:attrNameLst>
                                          <p:attrName>style.visibility</p:attrName>
                                        </p:attrNameLst>
                                      </p:cBhvr>
                                      <p:to>
                                        <p:strVal val="visible"/>
                                      </p:to>
                                    </p:set>
                                    <p:animEffect transition="in" filter="fade">
                                      <p:cBhvr>
                                        <p:cTn id="27" dur="500"/>
                                        <p:tgtEl>
                                          <p:spTgt spid="15769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7699">
                                            <p:txEl>
                                              <p:pRg st="7" end="7"/>
                                            </p:txEl>
                                          </p:spTgt>
                                        </p:tgtEl>
                                        <p:attrNameLst>
                                          <p:attrName>style.visibility</p:attrName>
                                        </p:attrNameLst>
                                      </p:cBhvr>
                                      <p:to>
                                        <p:strVal val="visible"/>
                                      </p:to>
                                    </p:set>
                                    <p:animEffect transition="in" filter="fade">
                                      <p:cBhvr>
                                        <p:cTn id="32" dur="500"/>
                                        <p:tgtEl>
                                          <p:spTgt spid="15769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7699">
                                            <p:txEl>
                                              <p:pRg st="8" end="8"/>
                                            </p:txEl>
                                          </p:spTgt>
                                        </p:tgtEl>
                                        <p:attrNameLst>
                                          <p:attrName>style.visibility</p:attrName>
                                        </p:attrNameLst>
                                      </p:cBhvr>
                                      <p:to>
                                        <p:strVal val="visible"/>
                                      </p:to>
                                    </p:set>
                                    <p:animEffect transition="in" filter="fade">
                                      <p:cBhvr>
                                        <p:cTn id="37" dur="500"/>
                                        <p:tgtEl>
                                          <p:spTgt spid="157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US" altLang="en-US" dirty="0"/>
              <a:t>	Calculating Enthalpy of Reaction</a:t>
            </a:r>
          </a:p>
        </p:txBody>
      </p:sp>
      <p:sp>
        <p:nvSpPr>
          <p:cNvPr id="159747" name="Content Placeholder 2"/>
          <p:cNvSpPr>
            <a:spLocks noGrp="1"/>
          </p:cNvSpPr>
          <p:nvPr>
            <p:ph sz="quarter" idx="16"/>
          </p:nvPr>
        </p:nvSpPr>
        <p:spPr>
          <a:xfrm>
            <a:off x="0" y="1376363"/>
            <a:ext cx="9144000" cy="5481637"/>
          </a:xfrm>
        </p:spPr>
        <p:txBody>
          <a:bodyPr lIns="182880" tIns="91440" rIns="91440"/>
          <a:lstStyle/>
          <a:p>
            <a:pPr eaLnBrk="1" hangingPunct="1"/>
            <a:r>
              <a:rPr lang="en-US" altLang="en-US" sz="2000" dirty="0"/>
              <a:t>Ammonia (NH</a:t>
            </a:r>
            <a:r>
              <a:rPr lang="en-US" altLang="en-US" sz="2000" baseline="-25000" dirty="0"/>
              <a:t>3</a:t>
            </a:r>
            <a:r>
              <a:rPr lang="en-US" altLang="en-US" sz="2000" dirty="0"/>
              <a:t>(</a:t>
            </a:r>
            <a:r>
              <a:rPr lang="en-US" altLang="en-US" sz="2000" i="1" dirty="0"/>
              <a:t>g</a:t>
            </a:r>
            <a:r>
              <a:rPr lang="en-US" altLang="en-US" sz="2000" dirty="0"/>
              <a:t>),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–46.19 kJ/mol) reacts with hydrogen chloride (HCl(</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–92.30 kJ/mol) to form ammonium chloride (NH</a:t>
            </a:r>
            <a:r>
              <a:rPr lang="en-US" altLang="en-US" sz="2000" baseline="-25000" dirty="0">
                <a:solidFill>
                  <a:schemeClr val="tx1"/>
                </a:solidFill>
                <a:sym typeface="Symbol" panose="05050102010706020507" pitchFamily="18" charset="2"/>
              </a:rPr>
              <a:t>4</a:t>
            </a:r>
            <a:r>
              <a:rPr lang="en-US" altLang="en-US" sz="2000" dirty="0">
                <a:solidFill>
                  <a:schemeClr val="tx1"/>
                </a:solidFill>
                <a:sym typeface="Symbol" panose="05050102010706020507" pitchFamily="18" charset="2"/>
              </a:rPr>
              <a:t>Cl(</a:t>
            </a:r>
            <a:r>
              <a:rPr lang="en-US" altLang="en-US" sz="2000" i="1" dirty="0">
                <a:solidFill>
                  <a:schemeClr val="tx1"/>
                </a:solidFill>
                <a:sym typeface="Symbol" panose="05050102010706020507" pitchFamily="18" charset="2"/>
              </a:rPr>
              <a:t>s</a:t>
            </a:r>
            <a:r>
              <a:rPr lang="en-US" altLang="en-US" sz="2000" dirty="0">
                <a:solidFill>
                  <a:schemeClr val="tx1"/>
                </a:solidFill>
                <a:sym typeface="Symbol" panose="05050102010706020507" pitchFamily="18" charset="2"/>
              </a:rPr>
              <a:t>),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–314.4 kJ/mol) according to the equation below:</a:t>
            </a:r>
          </a:p>
          <a:p>
            <a:pPr algn="ctr" eaLnBrk="1" hangingPunct="1"/>
            <a:r>
              <a:rPr lang="en-US" altLang="en-US" sz="2000" dirty="0">
                <a:solidFill>
                  <a:schemeClr val="tx1"/>
                </a:solidFill>
                <a:sym typeface="Symbol" panose="05050102010706020507" pitchFamily="18" charset="2"/>
              </a:rPr>
              <a:t>NH</a:t>
            </a:r>
            <a:r>
              <a:rPr lang="en-US" altLang="en-US" sz="2000" baseline="-25000" dirty="0">
                <a:solidFill>
                  <a:schemeClr val="tx1"/>
                </a:solidFill>
                <a:sym typeface="Symbol" panose="05050102010706020507" pitchFamily="18" charset="2"/>
              </a:rPr>
              <a:t>3</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 HCl(</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a:t>
            </a:r>
            <a:r>
              <a:rPr lang="en-US" altLang="en-US" sz="2000" dirty="0"/>
              <a:t>→ NH</a:t>
            </a:r>
            <a:r>
              <a:rPr lang="en-US" altLang="en-US" sz="2000" baseline="-25000" dirty="0"/>
              <a:t>4</a:t>
            </a:r>
            <a:r>
              <a:rPr lang="en-US" altLang="en-US" sz="2000" dirty="0"/>
              <a:t>Cl(</a:t>
            </a:r>
            <a:r>
              <a:rPr lang="en-US" altLang="en-US" sz="2000" i="1" dirty="0"/>
              <a:t>s</a:t>
            </a:r>
            <a:r>
              <a:rPr lang="en-US" altLang="en-US" sz="2000" dirty="0"/>
              <a:t>)</a:t>
            </a:r>
          </a:p>
          <a:p>
            <a:pPr eaLnBrk="1" hangingPunct="1"/>
            <a:r>
              <a:rPr lang="en-US" altLang="en-US" sz="2000" dirty="0"/>
              <a:t>What is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rxn</a:t>
            </a:r>
            <a:r>
              <a:rPr lang="en-US" altLang="en-US" sz="2000" i="1" dirty="0">
                <a:solidFill>
                  <a:schemeClr val="tx1"/>
                </a:solidFill>
                <a:sym typeface="Symbol" panose="05050102010706020507" pitchFamily="18" charset="2"/>
              </a:rPr>
              <a:t> </a:t>
            </a:r>
            <a:r>
              <a:rPr lang="en-US" altLang="en-US" sz="2000" dirty="0">
                <a:solidFill>
                  <a:schemeClr val="tx1"/>
                </a:solidFill>
                <a:sym typeface="Symbol" panose="05050102010706020507" pitchFamily="18" charset="2"/>
              </a:rPr>
              <a:t>for this reaction? </a:t>
            </a:r>
            <a:r>
              <a:rPr lang="en-US" altLang="en-US" sz="2000" dirty="0"/>
              <a:t>Is this reaction endothermic or exothermic?</a:t>
            </a:r>
          </a:p>
        </p:txBody>
      </p:sp>
      <p:pic>
        <p:nvPicPr>
          <p:cNvPr id="159748" name="Picture 7"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74625"/>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pPr eaLnBrk="1" hangingPunct="1"/>
            <a:r>
              <a:rPr lang="en-US" altLang="en-US" dirty="0"/>
              <a:t>	Calculating Enthalpy of Reaction</a:t>
            </a:r>
          </a:p>
        </p:txBody>
      </p:sp>
      <p:sp>
        <p:nvSpPr>
          <p:cNvPr id="161795" name="Content Placeholder 2"/>
          <p:cNvSpPr>
            <a:spLocks noGrp="1"/>
          </p:cNvSpPr>
          <p:nvPr>
            <p:ph sz="quarter" idx="16"/>
          </p:nvPr>
        </p:nvSpPr>
        <p:spPr>
          <a:xfrm>
            <a:off x="0" y="1376363"/>
            <a:ext cx="9144000" cy="5481637"/>
          </a:xfrm>
        </p:spPr>
        <p:txBody>
          <a:bodyPr lIns="182880" tIns="91440" rIns="91440"/>
          <a:lstStyle/>
          <a:p>
            <a:pPr eaLnBrk="1" hangingPunct="1"/>
            <a:r>
              <a:rPr lang="en-US" altLang="en-US" sz="2000" dirty="0"/>
              <a:t>Ammonia (NH</a:t>
            </a:r>
            <a:r>
              <a:rPr lang="en-US" altLang="en-US" sz="2000" baseline="-25000" dirty="0"/>
              <a:t>3</a:t>
            </a:r>
            <a:r>
              <a:rPr lang="en-US" altLang="en-US" sz="2000" dirty="0"/>
              <a:t>(</a:t>
            </a:r>
            <a:r>
              <a:rPr lang="en-US" altLang="en-US" sz="2000" i="1" dirty="0"/>
              <a:t>g</a:t>
            </a:r>
            <a:r>
              <a:rPr lang="en-US" altLang="en-US" sz="2000" dirty="0"/>
              <a:t>),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–46.19 kJ/mol) reacts with hydrogen chloride (HCl(</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–92.30 kJ/mol) to form ammonium chloride (NH</a:t>
            </a:r>
            <a:r>
              <a:rPr lang="en-US" altLang="en-US" sz="2000" baseline="-25000" dirty="0">
                <a:solidFill>
                  <a:schemeClr val="tx1"/>
                </a:solidFill>
                <a:sym typeface="Symbol" panose="05050102010706020507" pitchFamily="18" charset="2"/>
              </a:rPr>
              <a:t>4</a:t>
            </a:r>
            <a:r>
              <a:rPr lang="en-US" altLang="en-US" sz="2000" dirty="0">
                <a:solidFill>
                  <a:schemeClr val="tx1"/>
                </a:solidFill>
                <a:sym typeface="Symbol" panose="05050102010706020507" pitchFamily="18" charset="2"/>
              </a:rPr>
              <a:t>Cl(</a:t>
            </a:r>
            <a:r>
              <a:rPr lang="en-US" altLang="en-US" sz="2000" i="1" dirty="0">
                <a:solidFill>
                  <a:schemeClr val="tx1"/>
                </a:solidFill>
                <a:sym typeface="Symbol" panose="05050102010706020507" pitchFamily="18" charset="2"/>
              </a:rPr>
              <a:t>s</a:t>
            </a:r>
            <a:r>
              <a:rPr lang="en-US" altLang="en-US" sz="2000" dirty="0">
                <a:solidFill>
                  <a:schemeClr val="tx1"/>
                </a:solidFill>
                <a:sym typeface="Symbol" panose="05050102010706020507" pitchFamily="18" charset="2"/>
              </a:rPr>
              <a:t>),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–314.4 kJ/mol) according to the equation below:</a:t>
            </a:r>
          </a:p>
          <a:p>
            <a:pPr algn="ctr" eaLnBrk="1" hangingPunct="1"/>
            <a:r>
              <a:rPr lang="en-US" altLang="en-US" sz="2000" dirty="0">
                <a:solidFill>
                  <a:schemeClr val="tx1"/>
                </a:solidFill>
                <a:sym typeface="Symbol" panose="05050102010706020507" pitchFamily="18" charset="2"/>
              </a:rPr>
              <a:t>NH</a:t>
            </a:r>
            <a:r>
              <a:rPr lang="en-US" altLang="en-US" sz="2000" baseline="-25000" dirty="0">
                <a:solidFill>
                  <a:schemeClr val="tx1"/>
                </a:solidFill>
                <a:sym typeface="Symbol" panose="05050102010706020507" pitchFamily="18" charset="2"/>
              </a:rPr>
              <a:t>3</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 HCl(</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a:t>
            </a:r>
            <a:r>
              <a:rPr lang="en-US" altLang="en-US" sz="2000" dirty="0"/>
              <a:t>→ NH</a:t>
            </a:r>
            <a:r>
              <a:rPr lang="en-US" altLang="en-US" sz="2000" baseline="-25000" dirty="0"/>
              <a:t>4</a:t>
            </a:r>
            <a:r>
              <a:rPr lang="en-US" altLang="en-US" sz="2000" dirty="0"/>
              <a:t>Cl(</a:t>
            </a:r>
            <a:r>
              <a:rPr lang="en-US" altLang="en-US" sz="2000" i="1" dirty="0"/>
              <a:t>s</a:t>
            </a:r>
            <a:r>
              <a:rPr lang="en-US" altLang="en-US" sz="2000" dirty="0"/>
              <a:t>)</a:t>
            </a:r>
          </a:p>
          <a:p>
            <a:pPr eaLnBrk="1" hangingPunct="1"/>
            <a:r>
              <a:rPr lang="en-US" altLang="en-US" sz="2000" dirty="0"/>
              <a:t>What is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rxn</a:t>
            </a:r>
            <a:r>
              <a:rPr lang="en-US" altLang="en-US" sz="2000" i="1" dirty="0">
                <a:solidFill>
                  <a:schemeClr val="tx1"/>
                </a:solidFill>
                <a:sym typeface="Symbol" panose="05050102010706020507" pitchFamily="18" charset="2"/>
              </a:rPr>
              <a:t> </a:t>
            </a:r>
            <a:r>
              <a:rPr lang="en-US" altLang="en-US" sz="2000" dirty="0">
                <a:solidFill>
                  <a:schemeClr val="tx1"/>
                </a:solidFill>
                <a:sym typeface="Symbol" panose="05050102010706020507" pitchFamily="18" charset="2"/>
              </a:rPr>
              <a:t>for this reaction? </a:t>
            </a:r>
            <a:r>
              <a:rPr lang="en-US" altLang="en-US" sz="2000" dirty="0"/>
              <a:t>Is this reaction endothermic or exothermic?</a:t>
            </a:r>
          </a:p>
          <a:p>
            <a:pPr eaLnBrk="1" hangingPunct="1">
              <a:spcBef>
                <a:spcPts val="1200"/>
              </a:spcBef>
            </a:pPr>
            <a:r>
              <a:rPr lang="el-GR" altLang="en-US" sz="2000" dirty="0">
                <a:latin typeface="Times New Roman" panose="02020603050405020304" pitchFamily="18" charset="0"/>
                <a:ea typeface="MS PGothic" panose="020B0600070205080204" pitchFamily="34" charset="-128"/>
                <a:cs typeface="Times New Roman" panose="02020603050405020304" pitchFamily="18" charset="0"/>
              </a:rPr>
              <a:t>Δ</a:t>
            </a:r>
            <a:r>
              <a:rPr lang="en-US" altLang="en-US" sz="2000" i="1" dirty="0">
                <a:latin typeface="Times New Roman" panose="02020603050405020304" pitchFamily="18" charset="0"/>
                <a:ea typeface="MS PGothic" panose="020B0600070205080204" pitchFamily="34" charset="-128"/>
                <a:cs typeface="Times New Roman" panose="02020603050405020304" pitchFamily="18" charset="0"/>
              </a:rPr>
              <a:t>H</a:t>
            </a:r>
            <a:r>
              <a:rPr lang="en-US" altLang="en-US" sz="2000" baseline="-25000" dirty="0">
                <a:latin typeface="Times New Roman" panose="02020603050405020304" pitchFamily="18" charset="0"/>
                <a:ea typeface="MS PGothic" panose="020B0600070205080204" pitchFamily="34" charset="-128"/>
                <a:cs typeface="Times New Roman" panose="02020603050405020304" pitchFamily="18" charset="0"/>
              </a:rPr>
              <a:t>f</a:t>
            </a:r>
            <a:r>
              <a:rPr lang="en-US" altLang="en-US" sz="2000" dirty="0">
                <a:latin typeface="Times New Roman" panose="02020603050405020304" pitchFamily="18" charset="0"/>
                <a:ea typeface="MS PGothic" panose="020B0600070205080204" pitchFamily="34" charset="-128"/>
                <a:cs typeface="Times New Roman" panose="02020603050405020304" pitchFamily="18" charset="0"/>
              </a:rPr>
              <a:t>  (prod) 	</a:t>
            </a:r>
            <a:r>
              <a:rPr lang="en-US"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[1 mol </a:t>
            </a:r>
            <a:r>
              <a:rPr lang="en-US" altLang="en-US" sz="2000" dirty="0">
                <a:solidFill>
                  <a:srgbClr val="FF0000"/>
                </a:solidFill>
                <a:ea typeface="MS PGothic" panose="020B0600070205080204" pitchFamily="34" charset="-128"/>
                <a:cs typeface="Times New Roman" panose="02020603050405020304" pitchFamily="18" charset="0"/>
              </a:rPr>
              <a:t>NH</a:t>
            </a:r>
            <a:r>
              <a:rPr lang="en-US" altLang="en-US" sz="2000" baseline="-25000" dirty="0">
                <a:solidFill>
                  <a:srgbClr val="FF0000"/>
                </a:solidFill>
                <a:ea typeface="MS PGothic" panose="020B0600070205080204" pitchFamily="34" charset="-128"/>
                <a:cs typeface="Times New Roman" panose="02020603050405020304" pitchFamily="18" charset="0"/>
              </a:rPr>
              <a:t>4</a:t>
            </a:r>
            <a:r>
              <a:rPr lang="en-US" altLang="en-US" sz="2000" dirty="0">
                <a:solidFill>
                  <a:srgbClr val="FF0000"/>
                </a:solidFill>
                <a:ea typeface="MS PGothic" panose="020B0600070205080204" pitchFamily="34" charset="-128"/>
                <a:cs typeface="Times New Roman" panose="02020603050405020304" pitchFamily="18" charset="0"/>
              </a:rPr>
              <a:t>Cl(</a:t>
            </a:r>
            <a:r>
              <a:rPr lang="en-US" altLang="en-US" sz="2000" i="1" dirty="0">
                <a:solidFill>
                  <a:srgbClr val="FF0000"/>
                </a:solidFill>
                <a:ea typeface="MS PGothic" panose="020B0600070205080204" pitchFamily="34" charset="-128"/>
                <a:cs typeface="Times New Roman" panose="02020603050405020304" pitchFamily="18" charset="0"/>
              </a:rPr>
              <a:t>s</a:t>
            </a:r>
            <a:r>
              <a:rPr lang="en-US" altLang="en-US" sz="2000" dirty="0">
                <a:solidFill>
                  <a:srgbClr val="FF0000"/>
                </a:solidFill>
                <a:ea typeface="MS PGothic" panose="020B0600070205080204" pitchFamily="34" charset="-128"/>
                <a:cs typeface="Times New Roman" panose="02020603050405020304" pitchFamily="18" charset="0"/>
              </a:rPr>
              <a:t>)</a:t>
            </a:r>
            <a:r>
              <a:rPr lang="en-US"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⁰</a:t>
            </a:r>
            <a:r>
              <a:rPr lang="en-US"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sym typeface="Symbol" panose="05050102010706020507" pitchFamily="18" charset="2"/>
              </a:rPr>
              <a:t> </a:t>
            </a:r>
            <a:r>
              <a:rPr lang="en-US" altLang="en-US" sz="2000" dirty="0">
                <a:solidFill>
                  <a:srgbClr val="FF0000"/>
                </a:solidFill>
                <a:ea typeface="MS PGothic" panose="020B0600070205080204" pitchFamily="34" charset="-128"/>
                <a:cs typeface="Times New Roman" panose="02020603050405020304" pitchFamily="18" charset="0"/>
              </a:rPr>
              <a:t>NH</a:t>
            </a:r>
            <a:r>
              <a:rPr lang="en-US" altLang="en-US" sz="2000" baseline="-25000" dirty="0">
                <a:solidFill>
                  <a:srgbClr val="FF0000"/>
                </a:solidFill>
                <a:ea typeface="MS PGothic" panose="020B0600070205080204" pitchFamily="34" charset="-128"/>
                <a:cs typeface="Times New Roman" panose="02020603050405020304" pitchFamily="18" charset="0"/>
              </a:rPr>
              <a:t>4</a:t>
            </a:r>
            <a:r>
              <a:rPr lang="en-US" altLang="en-US" sz="2000" dirty="0">
                <a:solidFill>
                  <a:srgbClr val="FF0000"/>
                </a:solidFill>
                <a:ea typeface="MS PGothic" panose="020B0600070205080204" pitchFamily="34" charset="-128"/>
                <a:cs typeface="Times New Roman" panose="02020603050405020304" pitchFamily="18" charset="0"/>
              </a:rPr>
              <a:t>Cl(</a:t>
            </a:r>
            <a:r>
              <a:rPr lang="en-US" altLang="en-US" sz="2000" i="1" dirty="0">
                <a:solidFill>
                  <a:srgbClr val="FF0000"/>
                </a:solidFill>
                <a:ea typeface="MS PGothic" panose="020B0600070205080204" pitchFamily="34" charset="-128"/>
                <a:cs typeface="Times New Roman" panose="02020603050405020304" pitchFamily="18" charset="0"/>
              </a:rPr>
              <a:t>s</a:t>
            </a:r>
            <a:r>
              <a:rPr lang="en-US" altLang="en-US" sz="2000" dirty="0">
                <a:solidFill>
                  <a:srgbClr val="FF0000"/>
                </a:solidFill>
                <a:ea typeface="MS PGothic" panose="020B0600070205080204" pitchFamily="34" charset="-128"/>
                <a:cs typeface="Times New Roman" panose="02020603050405020304" pitchFamily="18" charset="0"/>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p>
          <a:p>
            <a:pPr eaLnBrk="1" hangingPunct="1">
              <a:spcBef>
                <a:spcPts val="1200"/>
              </a:spcBef>
            </a:pP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(–314.4 kJ) =  –314.4 kJ</a:t>
            </a:r>
          </a:p>
          <a:p>
            <a:pPr eaLnBrk="1" hangingPunct="1">
              <a:spcBef>
                <a:spcPct val="5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baseline="-25000" dirty="0">
                <a:latin typeface="Times New Roman" panose="02020603050405020304" pitchFamily="18" charset="0"/>
                <a:ea typeface="MS PGothic" panose="020B0600070205080204" pitchFamily="34" charset="-128"/>
              </a:rPr>
              <a:t>f</a:t>
            </a:r>
            <a:r>
              <a:rPr lang="en-US" altLang="en-US" sz="2000" dirty="0">
                <a:latin typeface="Times New Roman" panose="02020603050405020304" pitchFamily="18" charset="0"/>
                <a:ea typeface="MS PGothic" panose="020B0600070205080204" pitchFamily="34" charset="-128"/>
              </a:rPr>
              <a:t>  (react) 	</a:t>
            </a:r>
            <a:r>
              <a:rPr lang="en-US" altLang="en-US" sz="2000" dirty="0">
                <a:solidFill>
                  <a:srgbClr val="7030A0"/>
                </a:solidFill>
                <a:latin typeface="Times New Roman" panose="02020603050405020304" pitchFamily="18" charset="0"/>
                <a:ea typeface="MS PGothic" panose="020B0600070205080204" pitchFamily="34" charset="-128"/>
              </a:rPr>
              <a:t>= [1 mol </a:t>
            </a:r>
            <a:r>
              <a:rPr lang="en-US" altLang="en-US" sz="2000" dirty="0">
                <a:solidFill>
                  <a:srgbClr val="7030A0"/>
                </a:solidFill>
                <a:sym typeface="Symbol" panose="05050102010706020507" pitchFamily="18" charset="2"/>
              </a:rPr>
              <a:t>NH</a:t>
            </a:r>
            <a:r>
              <a:rPr lang="en-US" altLang="en-US" sz="2000" baseline="-25000" dirty="0">
                <a:solidFill>
                  <a:srgbClr val="7030A0"/>
                </a:solidFill>
                <a:sym typeface="Symbol" panose="05050102010706020507" pitchFamily="18" charset="2"/>
              </a:rPr>
              <a:t>3</a:t>
            </a:r>
            <a:r>
              <a:rPr lang="en-US" altLang="en-US" sz="2000" dirty="0">
                <a:solidFill>
                  <a:srgbClr val="7030A0"/>
                </a:solidFill>
                <a:sym typeface="Symbol" panose="05050102010706020507" pitchFamily="18" charset="2"/>
              </a:rPr>
              <a:t>(</a:t>
            </a:r>
            <a:r>
              <a:rPr lang="en-US" altLang="en-US" sz="2000" i="1" dirty="0">
                <a:solidFill>
                  <a:srgbClr val="7030A0"/>
                </a:solidFill>
                <a:sym typeface="Symbol" panose="05050102010706020507" pitchFamily="18" charset="2"/>
              </a:rPr>
              <a:t>g</a:t>
            </a:r>
            <a:r>
              <a:rPr lang="en-US" altLang="en-US" sz="2000" dirty="0">
                <a:solidFill>
                  <a:srgbClr val="7030A0"/>
                </a:solidFill>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rPr>
              <a:t>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⁰</a:t>
            </a:r>
            <a:r>
              <a:rPr lang="en-US" altLang="en-US" sz="2000" dirty="0">
                <a:solidFill>
                  <a:srgbClr val="7030A0"/>
                </a:solidFill>
                <a:sym typeface="Symbol" panose="05050102010706020507" pitchFamily="18" charset="2"/>
              </a:rPr>
              <a:t> NH</a:t>
            </a:r>
            <a:r>
              <a:rPr lang="en-US" altLang="en-US" sz="2000" baseline="-25000" dirty="0">
                <a:solidFill>
                  <a:srgbClr val="7030A0"/>
                </a:solidFill>
                <a:sym typeface="Symbol" panose="05050102010706020507" pitchFamily="18" charset="2"/>
              </a:rPr>
              <a:t>3</a:t>
            </a:r>
            <a:r>
              <a:rPr lang="en-US" altLang="en-US" sz="2000" dirty="0">
                <a:solidFill>
                  <a:srgbClr val="7030A0"/>
                </a:solidFill>
                <a:sym typeface="Symbol" panose="05050102010706020507" pitchFamily="18" charset="2"/>
              </a:rPr>
              <a:t>(</a:t>
            </a:r>
            <a:r>
              <a:rPr lang="en-US" altLang="en-US" sz="2000" i="1" dirty="0">
                <a:solidFill>
                  <a:srgbClr val="7030A0"/>
                </a:solidFill>
                <a:sym typeface="Symbol" panose="05050102010706020507" pitchFamily="18" charset="2"/>
              </a:rPr>
              <a:t>g</a:t>
            </a:r>
            <a:r>
              <a:rPr lang="en-US" altLang="en-US" sz="2000" dirty="0">
                <a:solidFill>
                  <a:srgbClr val="7030A0"/>
                </a:solidFill>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[1 mol </a:t>
            </a:r>
            <a:r>
              <a:rPr lang="en-US" altLang="en-US" sz="2000" dirty="0">
                <a:solidFill>
                  <a:srgbClr val="7030A0"/>
                </a:solidFill>
                <a:sym typeface="Symbol" panose="05050102010706020507" pitchFamily="18" charset="2"/>
              </a:rPr>
              <a:t>HCl(</a:t>
            </a:r>
            <a:r>
              <a:rPr lang="en-US" altLang="en-US" sz="2000" i="1" dirty="0">
                <a:solidFill>
                  <a:srgbClr val="7030A0"/>
                </a:solidFill>
                <a:sym typeface="Symbol" panose="05050102010706020507" pitchFamily="18" charset="2"/>
              </a:rPr>
              <a:t>g</a:t>
            </a:r>
            <a:r>
              <a:rPr lang="en-US" altLang="en-US" sz="2000" dirty="0">
                <a:solidFill>
                  <a:srgbClr val="7030A0"/>
                </a:solidFill>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⁰ </a:t>
            </a:r>
            <a:r>
              <a:rPr lang="en-US" altLang="en-US" sz="2000" dirty="0">
                <a:solidFill>
                  <a:srgbClr val="7030A0"/>
                </a:solidFill>
                <a:sym typeface="Symbol" panose="05050102010706020507" pitchFamily="18" charset="2"/>
              </a:rPr>
              <a:t>HCl(</a:t>
            </a:r>
            <a:r>
              <a:rPr lang="en-US" altLang="en-US" sz="2000" i="1" dirty="0">
                <a:solidFill>
                  <a:srgbClr val="7030A0"/>
                </a:solidFill>
                <a:sym typeface="Symbol" panose="05050102010706020507" pitchFamily="18" charset="2"/>
              </a:rPr>
              <a:t>g</a:t>
            </a:r>
            <a:r>
              <a:rPr lang="en-US" altLang="en-US" sz="2000" dirty="0">
                <a:solidFill>
                  <a:srgbClr val="7030A0"/>
                </a:solidFill>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t>
            </a:r>
          </a:p>
          <a:p>
            <a:pPr eaLnBrk="1" hangingPunct="1">
              <a:spcBef>
                <a:spcPct val="25000"/>
              </a:spcBef>
            </a:pP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(-46.19 kJ) + (-92.30 kJ) = -138.5 kJ</a:t>
            </a:r>
          </a:p>
          <a:p>
            <a:pPr eaLnBrk="1" hangingPunct="1">
              <a:spcBef>
                <a:spcPct val="30000"/>
              </a:spcBef>
            </a:pPr>
            <a:r>
              <a:rPr lang="el-GR" altLang="en-US" sz="2000" dirty="0">
                <a:solidFill>
                  <a:schemeClr val="tx1"/>
                </a:solidFill>
                <a:latin typeface="Times New Roman" panose="02020603050405020304" pitchFamily="18" charset="0"/>
                <a:ea typeface="MS PGothic" panose="020B0600070205080204" pitchFamily="34" charset="-128"/>
              </a:rPr>
              <a:t>Δ</a:t>
            </a:r>
            <a:r>
              <a:rPr lang="en-US" altLang="en-US" sz="2000" i="1" dirty="0">
                <a:solidFill>
                  <a:schemeClr val="tx1"/>
                </a:solidFill>
                <a:latin typeface="Times New Roman" panose="02020603050405020304" pitchFamily="18" charset="0"/>
                <a:ea typeface="MS PGothic" panose="020B0600070205080204" pitchFamily="34" charset="-128"/>
              </a:rPr>
              <a:t>H</a:t>
            </a:r>
            <a:r>
              <a:rPr lang="en-US" altLang="en-US" sz="2000" dirty="0">
                <a:solidFill>
                  <a:schemeClr val="tx1"/>
                </a:solidFill>
                <a:latin typeface="Times New Roman" panose="02020603050405020304" pitchFamily="18" charset="0"/>
                <a:ea typeface="MS PGothic" panose="020B0600070205080204" pitchFamily="34" charset="-128"/>
              </a:rPr>
              <a:t>° =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 ⁰</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(products) </a:t>
            </a:r>
            <a:r>
              <a:rPr lang="en-US" altLang="en-US" sz="2000" dirty="0">
                <a:solidFill>
                  <a:schemeClr val="tx1"/>
                </a:solidFill>
                <a:latin typeface="Times New Roman" panose="02020603050405020304" pitchFamily="18" charset="0"/>
                <a:ea typeface="MS PGothic" panose="020B0600070205080204" pitchFamily="34" charset="-128"/>
                <a:sym typeface="Symbol" panose="05050102010706020507" pitchFamily="18" charset="2"/>
              </a:rPr>
              <a:t>– </a:t>
            </a:r>
            <a:r>
              <a:rPr lang="en-US" altLang="en-US" sz="2000" dirty="0">
                <a:solidFill>
                  <a:schemeClr val="tx1"/>
                </a:solidFill>
                <a:latin typeface="Times New Roman" panose="02020603050405020304" pitchFamily="18" charset="0"/>
                <a:ea typeface="MS PGothic" panose="020B0600070205080204" pitchFamily="34" charset="-128"/>
              </a:rPr>
              <a:t>∑</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 ⁰</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(reactants)  </a:t>
            </a:r>
          </a:p>
          <a:p>
            <a:pPr eaLnBrk="1" hangingPunct="1">
              <a:spcBef>
                <a:spcPct val="3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dirty="0">
                <a:latin typeface="Times New Roman" panose="02020603050405020304" pitchFamily="18" charset="0"/>
                <a:ea typeface="MS PGothic" panose="020B0600070205080204" pitchFamily="34" charset="-128"/>
              </a:rPr>
              <a:t>° =</a:t>
            </a:r>
            <a:r>
              <a:rPr lang="en-US" altLang="en-US" sz="2000" dirty="0">
                <a:latin typeface="Times New Roman" panose="02020603050405020304" pitchFamily="18" charset="0"/>
                <a:ea typeface="MS PGothic" panose="020B0600070205080204" pitchFamily="34" charset="-128"/>
                <a:sym typeface="Symbol" panose="05050102010706020507" pitchFamily="18" charset="2"/>
              </a:rPr>
              <a:t>  </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–314.4 kJ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(-138.5 kJ)</a:t>
            </a:r>
          </a:p>
          <a:p>
            <a:pPr eaLnBrk="1" hangingPunct="1">
              <a:spcBef>
                <a:spcPct val="30000"/>
              </a:spcBef>
            </a:pPr>
            <a:r>
              <a:rPr lang="el-GR" altLang="en-US" sz="2400" dirty="0">
                <a:latin typeface="Times New Roman" panose="02020603050405020304" pitchFamily="18" charset="0"/>
                <a:ea typeface="MS PGothic" panose="020B0600070205080204" pitchFamily="34" charset="-128"/>
              </a:rPr>
              <a:t>Δ</a:t>
            </a:r>
            <a:r>
              <a:rPr lang="en-US" altLang="en-US" sz="2400" i="1" dirty="0">
                <a:latin typeface="Times New Roman" panose="02020603050405020304" pitchFamily="18" charset="0"/>
                <a:ea typeface="MS PGothic" panose="020B0600070205080204" pitchFamily="34" charset="-128"/>
              </a:rPr>
              <a:t>H</a:t>
            </a:r>
            <a:r>
              <a:rPr lang="en-US" altLang="en-US" sz="2400" dirty="0">
                <a:latin typeface="Times New Roman" panose="02020603050405020304" pitchFamily="18" charset="0"/>
                <a:ea typeface="MS PGothic" panose="020B0600070205080204" pitchFamily="34" charset="-128"/>
              </a:rPr>
              <a:t>° = </a:t>
            </a:r>
            <a:r>
              <a:rPr lang="en-US" altLang="en-US" sz="2400" dirty="0">
                <a:latin typeface="Times New Roman" panose="02020603050405020304" pitchFamily="18" charset="0"/>
                <a:ea typeface="MS PGothic" panose="020B0600070205080204" pitchFamily="34" charset="-128"/>
                <a:sym typeface="Symbol" panose="05050102010706020507" pitchFamily="18" charset="2"/>
              </a:rPr>
              <a:t>–175.9 kJ    Exothermic</a:t>
            </a:r>
            <a:endParaRPr lang="en-US" altLang="en-US" dirty="0"/>
          </a:p>
        </p:txBody>
      </p:sp>
      <p:pic>
        <p:nvPicPr>
          <p:cNvPr id="161796" name="Picture 7"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74625"/>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795">
                                            <p:txEl>
                                              <p:pRg st="3" end="3"/>
                                            </p:txEl>
                                          </p:spTgt>
                                        </p:tgtEl>
                                        <p:attrNameLst>
                                          <p:attrName>style.visibility</p:attrName>
                                        </p:attrNameLst>
                                      </p:cBhvr>
                                      <p:to>
                                        <p:strVal val="visible"/>
                                      </p:to>
                                    </p:set>
                                    <p:animEffect transition="in" filter="fade">
                                      <p:cBhvr>
                                        <p:cTn id="7" dur="500"/>
                                        <p:tgtEl>
                                          <p:spTgt spid="16179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795">
                                            <p:txEl>
                                              <p:pRg st="4" end="4"/>
                                            </p:txEl>
                                          </p:spTgt>
                                        </p:tgtEl>
                                        <p:attrNameLst>
                                          <p:attrName>style.visibility</p:attrName>
                                        </p:attrNameLst>
                                      </p:cBhvr>
                                      <p:to>
                                        <p:strVal val="visible"/>
                                      </p:to>
                                    </p:set>
                                    <p:animEffect transition="in" filter="fade">
                                      <p:cBhvr>
                                        <p:cTn id="12" dur="500"/>
                                        <p:tgtEl>
                                          <p:spTgt spid="16179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795">
                                            <p:txEl>
                                              <p:pRg st="5" end="5"/>
                                            </p:txEl>
                                          </p:spTgt>
                                        </p:tgtEl>
                                        <p:attrNameLst>
                                          <p:attrName>style.visibility</p:attrName>
                                        </p:attrNameLst>
                                      </p:cBhvr>
                                      <p:to>
                                        <p:strVal val="visible"/>
                                      </p:to>
                                    </p:set>
                                    <p:animEffect transition="in" filter="fade">
                                      <p:cBhvr>
                                        <p:cTn id="17" dur="500"/>
                                        <p:tgtEl>
                                          <p:spTgt spid="16179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1795">
                                            <p:txEl>
                                              <p:pRg st="6" end="6"/>
                                            </p:txEl>
                                          </p:spTgt>
                                        </p:tgtEl>
                                        <p:attrNameLst>
                                          <p:attrName>style.visibility</p:attrName>
                                        </p:attrNameLst>
                                      </p:cBhvr>
                                      <p:to>
                                        <p:strVal val="visible"/>
                                      </p:to>
                                    </p:set>
                                    <p:animEffect transition="in" filter="fade">
                                      <p:cBhvr>
                                        <p:cTn id="22" dur="500"/>
                                        <p:tgtEl>
                                          <p:spTgt spid="16179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1795">
                                            <p:txEl>
                                              <p:pRg st="7" end="7"/>
                                            </p:txEl>
                                          </p:spTgt>
                                        </p:tgtEl>
                                        <p:attrNameLst>
                                          <p:attrName>style.visibility</p:attrName>
                                        </p:attrNameLst>
                                      </p:cBhvr>
                                      <p:to>
                                        <p:strVal val="visible"/>
                                      </p:to>
                                    </p:set>
                                    <p:animEffect transition="in" filter="fade">
                                      <p:cBhvr>
                                        <p:cTn id="27" dur="500"/>
                                        <p:tgtEl>
                                          <p:spTgt spid="16179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1795">
                                            <p:txEl>
                                              <p:pRg st="8" end="8"/>
                                            </p:txEl>
                                          </p:spTgt>
                                        </p:tgtEl>
                                        <p:attrNameLst>
                                          <p:attrName>style.visibility</p:attrName>
                                        </p:attrNameLst>
                                      </p:cBhvr>
                                      <p:to>
                                        <p:strVal val="visible"/>
                                      </p:to>
                                    </p:set>
                                    <p:animEffect transition="in" filter="fade">
                                      <p:cBhvr>
                                        <p:cTn id="32" dur="500"/>
                                        <p:tgtEl>
                                          <p:spTgt spid="16179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1795">
                                            <p:txEl>
                                              <p:pRg st="9" end="9"/>
                                            </p:txEl>
                                          </p:spTgt>
                                        </p:tgtEl>
                                        <p:attrNameLst>
                                          <p:attrName>style.visibility</p:attrName>
                                        </p:attrNameLst>
                                      </p:cBhvr>
                                      <p:to>
                                        <p:strVal val="visible"/>
                                      </p:to>
                                    </p:set>
                                    <p:animEffect transition="in" filter="fade">
                                      <p:cBhvr>
                                        <p:cTn id="37" dur="500"/>
                                        <p:tgtEl>
                                          <p:spTgt spid="1617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pPr eaLnBrk="1" hangingPunct="1"/>
            <a:r>
              <a:rPr lang="en-US" altLang="en-US" dirty="0"/>
              <a:t>	Calculating Enthalpy of Reaction</a:t>
            </a:r>
          </a:p>
        </p:txBody>
      </p:sp>
      <p:sp>
        <p:nvSpPr>
          <p:cNvPr id="163843" name="Content Placeholder 3"/>
          <p:cNvSpPr>
            <a:spLocks noGrp="1"/>
          </p:cNvSpPr>
          <p:nvPr>
            <p:ph sz="quarter" idx="15"/>
          </p:nvPr>
        </p:nvSpPr>
        <p:spPr>
          <a:xfrm>
            <a:off x="0" y="1376363"/>
            <a:ext cx="9144000" cy="5481637"/>
          </a:xfrm>
        </p:spPr>
        <p:txBody>
          <a:bodyPr lIns="182880" tIns="91440" rIns="91440"/>
          <a:lstStyle/>
          <a:p>
            <a:pPr eaLnBrk="1" hangingPunct="1"/>
            <a:r>
              <a:rPr lang="en-US" altLang="en-US" sz="2000" dirty="0"/>
              <a:t>Oxygen difluoride (OF</a:t>
            </a:r>
            <a:r>
              <a:rPr lang="en-US" altLang="en-US" sz="2000" baseline="-25000" dirty="0"/>
              <a:t>2</a:t>
            </a:r>
            <a:r>
              <a:rPr lang="en-US" altLang="en-US" sz="2000" dirty="0"/>
              <a:t>(</a:t>
            </a:r>
            <a:r>
              <a:rPr lang="en-US" altLang="en-US" sz="2000" i="1" dirty="0"/>
              <a:t>g</a:t>
            </a:r>
            <a:r>
              <a:rPr lang="en-US" altLang="en-US" sz="2000" dirty="0"/>
              <a:t>),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24.5 kJ/mol) reacts with water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–285.83 kJ/mol) to form oxygen gas and hydrogen fluoride (HF(</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–268.61 kJ/mol) according to the equation below:</a:t>
            </a:r>
          </a:p>
          <a:p>
            <a:pPr algn="ctr" eaLnBrk="1" hangingPunct="1"/>
            <a:r>
              <a:rPr lang="en-US" altLang="en-US" sz="2000" dirty="0">
                <a:solidFill>
                  <a:schemeClr val="tx1"/>
                </a:solidFill>
                <a:sym typeface="Symbol" panose="05050102010706020507" pitchFamily="18" charset="2"/>
              </a:rPr>
              <a:t>OF</a:t>
            </a:r>
            <a:r>
              <a:rPr lang="en-US" altLang="en-US" sz="2000" baseline="-25000" dirty="0">
                <a:solidFill>
                  <a:schemeClr val="tx1"/>
                </a:solidFill>
                <a:sym typeface="Symbol" panose="05050102010706020507" pitchFamily="18" charset="2"/>
              </a:rPr>
              <a:t>2</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 H</a:t>
            </a:r>
            <a:r>
              <a:rPr lang="en-US" altLang="en-US" sz="2000" baseline="-25000" dirty="0">
                <a:solidFill>
                  <a:schemeClr val="tx1"/>
                </a:solidFill>
                <a:sym typeface="Symbol" panose="05050102010706020507" pitchFamily="18" charset="2"/>
              </a:rPr>
              <a:t>2</a:t>
            </a:r>
            <a:r>
              <a:rPr lang="en-US" altLang="en-US" sz="2000" dirty="0">
                <a:solidFill>
                  <a:schemeClr val="tx1"/>
                </a:solidFill>
                <a:sym typeface="Symbol" panose="05050102010706020507" pitchFamily="18" charset="2"/>
              </a:rPr>
              <a:t>O(</a:t>
            </a:r>
            <a:r>
              <a:rPr lang="en-US" altLang="en-US" sz="2000" i="1" dirty="0">
                <a:solidFill>
                  <a:schemeClr val="tx1"/>
                </a:solidFill>
                <a:sym typeface="Symbol" panose="05050102010706020507" pitchFamily="18" charset="2"/>
              </a:rPr>
              <a:t>l</a:t>
            </a:r>
            <a:r>
              <a:rPr lang="en-US" altLang="en-US" sz="2000" dirty="0">
                <a:solidFill>
                  <a:schemeClr val="tx1"/>
                </a:solidFill>
                <a:sym typeface="Symbol" panose="05050102010706020507" pitchFamily="18" charset="2"/>
              </a:rPr>
              <a:t>) </a:t>
            </a:r>
            <a:r>
              <a:rPr lang="en-US" altLang="en-US" sz="2000" dirty="0"/>
              <a:t>→ O</a:t>
            </a:r>
            <a:r>
              <a:rPr lang="en-US" altLang="en-US" sz="2000" baseline="-25000" dirty="0"/>
              <a:t>2</a:t>
            </a:r>
            <a:r>
              <a:rPr lang="en-US" altLang="en-US" sz="2000" dirty="0"/>
              <a:t>(</a:t>
            </a:r>
            <a:r>
              <a:rPr lang="en-US" altLang="en-US" sz="2000" i="1" dirty="0"/>
              <a:t>g</a:t>
            </a:r>
            <a:r>
              <a:rPr lang="en-US" altLang="en-US" sz="2000" dirty="0"/>
              <a:t>) + 2HF(</a:t>
            </a:r>
            <a:r>
              <a:rPr lang="en-US" altLang="en-US" sz="2000" i="1" dirty="0"/>
              <a:t>g</a:t>
            </a:r>
            <a:r>
              <a:rPr lang="en-US" altLang="en-US" sz="2000" dirty="0"/>
              <a:t>)</a:t>
            </a:r>
          </a:p>
          <a:p>
            <a:pPr eaLnBrk="1" hangingPunct="1"/>
            <a:r>
              <a:rPr lang="en-US" altLang="en-US" sz="2000" dirty="0"/>
              <a:t>What is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rxn</a:t>
            </a:r>
            <a:r>
              <a:rPr lang="en-US" altLang="en-US" sz="2000" i="1" dirty="0">
                <a:solidFill>
                  <a:schemeClr val="tx1"/>
                </a:solidFill>
                <a:sym typeface="Symbol" panose="05050102010706020507" pitchFamily="18" charset="2"/>
              </a:rPr>
              <a:t> </a:t>
            </a:r>
            <a:r>
              <a:rPr lang="en-US" altLang="en-US" sz="2000" dirty="0">
                <a:solidFill>
                  <a:schemeClr val="tx1"/>
                </a:solidFill>
                <a:sym typeface="Symbol" panose="05050102010706020507" pitchFamily="18" charset="2"/>
              </a:rPr>
              <a:t>for this reaction? </a:t>
            </a:r>
            <a:r>
              <a:rPr lang="en-US" altLang="en-US" sz="2000" dirty="0"/>
              <a:t>Is this reaction endothermic or exothermic?</a:t>
            </a:r>
          </a:p>
        </p:txBody>
      </p:sp>
      <p:pic>
        <p:nvPicPr>
          <p:cNvPr id="163844" name="Picture 7"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74625"/>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7346" name="Group 32"/>
          <p:cNvGrpSpPr>
            <a:grpSpLocks/>
          </p:cNvGrpSpPr>
          <p:nvPr/>
        </p:nvGrpSpPr>
        <p:grpSpPr bwMode="auto">
          <a:xfrm>
            <a:off x="381000" y="1371600"/>
            <a:ext cx="8001000" cy="4800600"/>
            <a:chOff x="1296" y="2212"/>
            <a:chExt cx="9792" cy="4464"/>
          </a:xfrm>
        </p:grpSpPr>
        <p:grpSp>
          <p:nvGrpSpPr>
            <p:cNvPr id="57356" name="Group 33"/>
            <p:cNvGrpSpPr>
              <a:grpSpLocks/>
            </p:cNvGrpSpPr>
            <p:nvPr/>
          </p:nvGrpSpPr>
          <p:grpSpPr bwMode="auto">
            <a:xfrm>
              <a:off x="1296" y="2212"/>
              <a:ext cx="9792" cy="4464"/>
              <a:chOff x="1296" y="2212"/>
              <a:chExt cx="9792" cy="4464"/>
            </a:xfrm>
          </p:grpSpPr>
          <p:sp>
            <p:nvSpPr>
              <p:cNvPr id="57360" name="Text Box 34"/>
              <p:cNvSpPr txBox="1">
                <a:spLocks noChangeArrowheads="1"/>
              </p:cNvSpPr>
              <p:nvPr/>
            </p:nvSpPr>
            <p:spPr bwMode="auto">
              <a:xfrm>
                <a:off x="9216" y="5380"/>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300" dirty="0">
                    <a:latin typeface="Times New Roman" panose="02020603050405020304" pitchFamily="18" charset="0"/>
                  </a:rPr>
                  <a:t>∆H</a:t>
                </a:r>
                <a:r>
                  <a:rPr lang="en-US" altLang="en-US" sz="1300" baseline="-25000" dirty="0">
                    <a:latin typeface="Times New Roman" panose="02020603050405020304" pitchFamily="18" charset="0"/>
                  </a:rPr>
                  <a:t>f</a:t>
                </a:r>
                <a:endParaRPr lang="en-US" altLang="en-US" sz="1900" dirty="0"/>
              </a:p>
            </p:txBody>
          </p:sp>
          <p:grpSp>
            <p:nvGrpSpPr>
              <p:cNvPr id="57361" name="Group 35"/>
              <p:cNvGrpSpPr>
                <a:grpSpLocks/>
              </p:cNvGrpSpPr>
              <p:nvPr/>
            </p:nvGrpSpPr>
            <p:grpSpPr bwMode="auto">
              <a:xfrm>
                <a:off x="1296" y="2212"/>
                <a:ext cx="9792" cy="4464"/>
                <a:chOff x="1296" y="2212"/>
                <a:chExt cx="9792" cy="4464"/>
              </a:xfrm>
            </p:grpSpPr>
            <p:sp>
              <p:nvSpPr>
                <p:cNvPr id="57362" name="Line 36"/>
                <p:cNvSpPr>
                  <a:spLocks noChangeShapeType="1"/>
                </p:cNvSpPr>
                <p:nvPr/>
              </p:nvSpPr>
              <p:spPr bwMode="auto">
                <a:xfrm>
                  <a:off x="3744" y="2212"/>
                  <a:ext cx="0" cy="40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57363" name="Group 37"/>
                <p:cNvGrpSpPr>
                  <a:grpSpLocks/>
                </p:cNvGrpSpPr>
                <p:nvPr/>
              </p:nvGrpSpPr>
              <p:grpSpPr bwMode="auto">
                <a:xfrm>
                  <a:off x="1296" y="2356"/>
                  <a:ext cx="9792" cy="4320"/>
                  <a:chOff x="1296" y="2356"/>
                  <a:chExt cx="9792" cy="4320"/>
                </a:xfrm>
              </p:grpSpPr>
              <p:grpSp>
                <p:nvGrpSpPr>
                  <p:cNvPr id="57365" name="Group 38"/>
                  <p:cNvGrpSpPr>
                    <a:grpSpLocks/>
                  </p:cNvGrpSpPr>
                  <p:nvPr/>
                </p:nvGrpSpPr>
                <p:grpSpPr bwMode="auto">
                  <a:xfrm>
                    <a:off x="1296" y="2356"/>
                    <a:ext cx="9792" cy="4320"/>
                    <a:chOff x="1296" y="2356"/>
                    <a:chExt cx="9792" cy="4320"/>
                  </a:xfrm>
                </p:grpSpPr>
                <p:sp>
                  <p:nvSpPr>
                    <p:cNvPr id="57367" name="Text Box 39"/>
                    <p:cNvSpPr txBox="1">
                      <a:spLocks noChangeArrowheads="1"/>
                    </p:cNvSpPr>
                    <p:nvPr/>
                  </p:nvSpPr>
                  <p:spPr bwMode="auto">
                    <a:xfrm>
                      <a:off x="5904" y="6244"/>
                      <a:ext cx="187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300" dirty="0">
                          <a:latin typeface="Times New Roman" panose="02020603050405020304" pitchFamily="18" charset="0"/>
                        </a:rPr>
                        <a:t>Heat</a:t>
                      </a:r>
                      <a:endParaRPr lang="en-US" altLang="en-US" sz="1900" dirty="0"/>
                    </a:p>
                  </p:txBody>
                </p:sp>
                <p:sp>
                  <p:nvSpPr>
                    <p:cNvPr id="57368" name="Text Box 40"/>
                    <p:cNvSpPr txBox="1">
                      <a:spLocks noChangeArrowheads="1"/>
                    </p:cNvSpPr>
                    <p:nvPr/>
                  </p:nvSpPr>
                  <p:spPr bwMode="auto">
                    <a:xfrm>
                      <a:off x="5472" y="3220"/>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300" dirty="0">
                          <a:latin typeface="Times New Roman" panose="02020603050405020304" pitchFamily="18" charset="0"/>
                        </a:rPr>
                        <a:t>∆H</a:t>
                      </a:r>
                      <a:r>
                        <a:rPr lang="en-US" altLang="en-US" sz="1300" baseline="-25000" dirty="0">
                          <a:latin typeface="Times New Roman" panose="02020603050405020304" pitchFamily="18" charset="0"/>
                        </a:rPr>
                        <a:t>v</a:t>
                      </a:r>
                      <a:endParaRPr lang="en-US" altLang="en-US" sz="1900" dirty="0"/>
                    </a:p>
                  </p:txBody>
                </p:sp>
                <p:sp>
                  <p:nvSpPr>
                    <p:cNvPr id="57369" name="Text Box 41"/>
                    <p:cNvSpPr txBox="1">
                      <a:spLocks noChangeArrowheads="1"/>
                    </p:cNvSpPr>
                    <p:nvPr/>
                  </p:nvSpPr>
                  <p:spPr bwMode="auto">
                    <a:xfrm>
                      <a:off x="9216" y="5040"/>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300" b="1" dirty="0">
                          <a:solidFill>
                            <a:srgbClr val="00FF00"/>
                          </a:solidFill>
                          <a:latin typeface="Times New Roman" panose="02020603050405020304" pitchFamily="18" charset="0"/>
                        </a:rPr>
                        <a:t>PE</a:t>
                      </a:r>
                      <a:endParaRPr lang="en-US" altLang="en-US" sz="1900" dirty="0">
                        <a:solidFill>
                          <a:srgbClr val="00FF00"/>
                        </a:solidFill>
                      </a:endParaRPr>
                    </a:p>
                  </p:txBody>
                </p:sp>
                <p:sp>
                  <p:nvSpPr>
                    <p:cNvPr id="57370" name="Text Box 42"/>
                    <p:cNvSpPr txBox="1">
                      <a:spLocks noChangeArrowheads="1"/>
                    </p:cNvSpPr>
                    <p:nvPr/>
                  </p:nvSpPr>
                  <p:spPr bwMode="auto">
                    <a:xfrm>
                      <a:off x="5472" y="2932"/>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300" b="1" dirty="0">
                          <a:solidFill>
                            <a:srgbClr val="00FF00"/>
                          </a:solidFill>
                          <a:latin typeface="Times New Roman" panose="02020603050405020304" pitchFamily="18" charset="0"/>
                        </a:rPr>
                        <a:t>PE</a:t>
                      </a:r>
                      <a:endParaRPr lang="en-US" altLang="en-US" sz="1900" dirty="0">
                        <a:solidFill>
                          <a:srgbClr val="00FF00"/>
                        </a:solidFill>
                      </a:endParaRPr>
                    </a:p>
                  </p:txBody>
                </p:sp>
                <p:sp>
                  <p:nvSpPr>
                    <p:cNvPr id="57371" name="Text Box 43"/>
                    <p:cNvSpPr txBox="1">
                      <a:spLocks noChangeArrowheads="1"/>
                    </p:cNvSpPr>
                    <p:nvPr/>
                  </p:nvSpPr>
                  <p:spPr bwMode="auto">
                    <a:xfrm>
                      <a:off x="3600" y="2644"/>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300" b="1" dirty="0">
                          <a:solidFill>
                            <a:srgbClr val="FF6600"/>
                          </a:solidFill>
                          <a:latin typeface="Times New Roman" panose="02020603050405020304" pitchFamily="18" charset="0"/>
                        </a:rPr>
                        <a:t>KE</a:t>
                      </a:r>
                      <a:endParaRPr lang="en-US" altLang="en-US" sz="1900" dirty="0">
                        <a:solidFill>
                          <a:srgbClr val="FF6600"/>
                        </a:solidFill>
                      </a:endParaRPr>
                    </a:p>
                  </p:txBody>
                </p:sp>
                <p:sp>
                  <p:nvSpPr>
                    <p:cNvPr id="57372" name="Text Box 44"/>
                    <p:cNvSpPr txBox="1">
                      <a:spLocks noChangeArrowheads="1"/>
                    </p:cNvSpPr>
                    <p:nvPr/>
                  </p:nvSpPr>
                  <p:spPr bwMode="auto">
                    <a:xfrm>
                      <a:off x="10368" y="5380"/>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300" b="1" dirty="0">
                          <a:solidFill>
                            <a:srgbClr val="FF6600"/>
                          </a:solidFill>
                          <a:latin typeface="Times New Roman" panose="02020603050405020304" pitchFamily="18" charset="0"/>
                        </a:rPr>
                        <a:t>KE</a:t>
                      </a:r>
                      <a:endParaRPr lang="en-US" altLang="en-US" sz="1900" dirty="0">
                        <a:solidFill>
                          <a:srgbClr val="FF6600"/>
                        </a:solidFill>
                      </a:endParaRPr>
                    </a:p>
                  </p:txBody>
                </p:sp>
                <p:sp>
                  <p:nvSpPr>
                    <p:cNvPr id="57373" name="Line 45"/>
                    <p:cNvSpPr>
                      <a:spLocks noChangeShapeType="1"/>
                    </p:cNvSpPr>
                    <p:nvPr/>
                  </p:nvSpPr>
                  <p:spPr bwMode="auto">
                    <a:xfrm>
                      <a:off x="3744" y="6244"/>
                      <a:ext cx="66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374" name="Line 46"/>
                    <p:cNvSpPr>
                      <a:spLocks noChangeShapeType="1"/>
                    </p:cNvSpPr>
                    <p:nvPr/>
                  </p:nvSpPr>
                  <p:spPr bwMode="auto">
                    <a:xfrm>
                      <a:off x="4608" y="3220"/>
                      <a:ext cx="27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375" name="Line 47"/>
                    <p:cNvSpPr>
                      <a:spLocks noChangeShapeType="1"/>
                    </p:cNvSpPr>
                    <p:nvPr/>
                  </p:nvSpPr>
                  <p:spPr bwMode="auto">
                    <a:xfrm>
                      <a:off x="7344" y="3220"/>
                      <a:ext cx="1584"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376" name="Line 48"/>
                    <p:cNvSpPr>
                      <a:spLocks noChangeShapeType="1"/>
                    </p:cNvSpPr>
                    <p:nvPr/>
                  </p:nvSpPr>
                  <p:spPr bwMode="auto">
                    <a:xfrm>
                      <a:off x="10224" y="5380"/>
                      <a:ext cx="576"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377" name="Line 49"/>
                    <p:cNvSpPr>
                      <a:spLocks noChangeShapeType="1"/>
                    </p:cNvSpPr>
                    <p:nvPr/>
                  </p:nvSpPr>
                  <p:spPr bwMode="auto">
                    <a:xfrm>
                      <a:off x="3600" y="322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378" name="Line 50"/>
                    <p:cNvSpPr>
                      <a:spLocks noChangeShapeType="1"/>
                    </p:cNvSpPr>
                    <p:nvPr/>
                  </p:nvSpPr>
                  <p:spPr bwMode="auto">
                    <a:xfrm>
                      <a:off x="3600" y="538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379" name="Text Box 51"/>
                    <p:cNvSpPr txBox="1">
                      <a:spLocks noChangeArrowheads="1"/>
                    </p:cNvSpPr>
                    <p:nvPr/>
                  </p:nvSpPr>
                  <p:spPr bwMode="auto">
                    <a:xfrm>
                      <a:off x="1296" y="3940"/>
                      <a:ext cx="187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300" dirty="0">
                          <a:latin typeface="Times New Roman" panose="02020603050405020304" pitchFamily="18" charset="0"/>
                        </a:rPr>
                        <a:t>Temperature</a:t>
                      </a:r>
                    </a:p>
                    <a:p>
                      <a:pPr algn="ctr" eaLnBrk="1" hangingPunct="1">
                        <a:spcBef>
                          <a:spcPct val="0"/>
                        </a:spcBef>
                        <a:buClrTx/>
                        <a:buSzTx/>
                        <a:buFontTx/>
                        <a:buNone/>
                      </a:pPr>
                      <a:r>
                        <a:rPr lang="en-US" altLang="en-US" sz="1300" dirty="0">
                          <a:latin typeface="Times New Roman" panose="02020603050405020304" pitchFamily="18" charset="0"/>
                        </a:rPr>
                        <a:t>°C</a:t>
                      </a:r>
                      <a:endParaRPr lang="en-US" altLang="en-US" sz="1900" dirty="0"/>
                    </a:p>
                  </p:txBody>
                </p:sp>
                <p:sp>
                  <p:nvSpPr>
                    <p:cNvPr id="57380" name="Text Box 52"/>
                    <p:cNvSpPr txBox="1">
                      <a:spLocks noChangeArrowheads="1"/>
                    </p:cNvSpPr>
                    <p:nvPr/>
                  </p:nvSpPr>
                  <p:spPr bwMode="auto">
                    <a:xfrm>
                      <a:off x="2814" y="2991"/>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000" b="1" dirty="0">
                          <a:solidFill>
                            <a:srgbClr val="FFFF00"/>
                          </a:solidFill>
                          <a:latin typeface="Times New Roman" panose="02020603050405020304" pitchFamily="18" charset="0"/>
                        </a:rPr>
                        <a:t>?</a:t>
                      </a:r>
                      <a:endParaRPr lang="en-US" altLang="en-US" sz="2000" dirty="0">
                        <a:solidFill>
                          <a:srgbClr val="FFFF00"/>
                        </a:solidFill>
                      </a:endParaRPr>
                    </a:p>
                  </p:txBody>
                </p:sp>
                <p:sp>
                  <p:nvSpPr>
                    <p:cNvPr id="57381" name="Text Box 53"/>
                    <p:cNvSpPr txBox="1">
                      <a:spLocks noChangeArrowheads="1"/>
                    </p:cNvSpPr>
                    <p:nvPr/>
                  </p:nvSpPr>
                  <p:spPr bwMode="auto">
                    <a:xfrm>
                      <a:off x="2736" y="5188"/>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000" b="1" dirty="0">
                          <a:solidFill>
                            <a:srgbClr val="FFFF00"/>
                          </a:solidFill>
                          <a:latin typeface="Times New Roman" panose="02020603050405020304" pitchFamily="18" charset="0"/>
                        </a:rPr>
                        <a:t>?</a:t>
                      </a:r>
                      <a:endParaRPr lang="en-US" altLang="en-US" sz="2000" dirty="0">
                        <a:solidFill>
                          <a:srgbClr val="FFFF00"/>
                        </a:solidFill>
                      </a:endParaRPr>
                    </a:p>
                  </p:txBody>
                </p:sp>
                <p:sp>
                  <p:nvSpPr>
                    <p:cNvPr id="57382" name="Line 54"/>
                    <p:cNvSpPr>
                      <a:spLocks noChangeShapeType="1"/>
                    </p:cNvSpPr>
                    <p:nvPr/>
                  </p:nvSpPr>
                  <p:spPr bwMode="auto">
                    <a:xfrm flipH="1" flipV="1">
                      <a:off x="3744" y="2356"/>
                      <a:ext cx="864" cy="8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57366" name="Text Box 55"/>
                  <p:cNvSpPr txBox="1">
                    <a:spLocks noChangeArrowheads="1"/>
                  </p:cNvSpPr>
                  <p:nvPr/>
                </p:nvSpPr>
                <p:spPr bwMode="auto">
                  <a:xfrm>
                    <a:off x="7488" y="4084"/>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300" b="1" dirty="0">
                        <a:solidFill>
                          <a:srgbClr val="FF6600"/>
                        </a:solidFill>
                        <a:latin typeface="Times New Roman" panose="02020603050405020304" pitchFamily="18" charset="0"/>
                      </a:rPr>
                      <a:t>KE</a:t>
                    </a:r>
                    <a:endParaRPr lang="en-US" altLang="en-US" sz="1900" dirty="0">
                      <a:solidFill>
                        <a:srgbClr val="FF6600"/>
                      </a:solidFill>
                    </a:endParaRPr>
                  </a:p>
                </p:txBody>
              </p:sp>
            </p:grpSp>
            <p:sp>
              <p:nvSpPr>
                <p:cNvPr id="57364" name="Line 56"/>
                <p:cNvSpPr>
                  <a:spLocks noChangeShapeType="1"/>
                </p:cNvSpPr>
                <p:nvPr/>
              </p:nvSpPr>
              <p:spPr bwMode="auto">
                <a:xfrm>
                  <a:off x="8928" y="5380"/>
                  <a:ext cx="129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57357" name="Text Box 57"/>
            <p:cNvSpPr txBox="1">
              <a:spLocks noChangeArrowheads="1"/>
            </p:cNvSpPr>
            <p:nvPr/>
          </p:nvSpPr>
          <p:spPr bwMode="auto">
            <a:xfrm>
              <a:off x="4176" y="2448"/>
              <a:ext cx="57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300" b="1" dirty="0">
                  <a:solidFill>
                    <a:srgbClr val="FFFF00"/>
                  </a:solidFill>
                  <a:latin typeface="Times New Roman" panose="02020603050405020304" pitchFamily="18" charset="0"/>
                </a:rPr>
                <a:t>gas</a:t>
              </a:r>
              <a:endParaRPr lang="en-US" altLang="en-US" sz="1900" dirty="0">
                <a:solidFill>
                  <a:srgbClr val="FFFF00"/>
                </a:solidFill>
              </a:endParaRPr>
            </a:p>
          </p:txBody>
        </p:sp>
        <p:sp>
          <p:nvSpPr>
            <p:cNvPr id="57358" name="Text Box 58"/>
            <p:cNvSpPr txBox="1">
              <a:spLocks noChangeArrowheads="1"/>
            </p:cNvSpPr>
            <p:nvPr/>
          </p:nvSpPr>
          <p:spPr bwMode="auto">
            <a:xfrm>
              <a:off x="8064" y="4032"/>
              <a:ext cx="100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300" b="1" dirty="0">
                  <a:solidFill>
                    <a:srgbClr val="FFFF00"/>
                  </a:solidFill>
                  <a:latin typeface="Times New Roman" panose="02020603050405020304" pitchFamily="18" charset="0"/>
                </a:rPr>
                <a:t>liquid</a:t>
              </a:r>
              <a:endParaRPr lang="en-US" altLang="en-US" sz="1900" dirty="0">
                <a:solidFill>
                  <a:srgbClr val="FFFF00"/>
                </a:solidFill>
              </a:endParaRPr>
            </a:p>
          </p:txBody>
        </p:sp>
        <p:sp>
          <p:nvSpPr>
            <p:cNvPr id="57359" name="Text Box 59"/>
            <p:cNvSpPr txBox="1">
              <a:spLocks noChangeArrowheads="1"/>
            </p:cNvSpPr>
            <p:nvPr/>
          </p:nvSpPr>
          <p:spPr bwMode="auto">
            <a:xfrm>
              <a:off x="9936" y="5616"/>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300" b="1" dirty="0">
                  <a:solidFill>
                    <a:srgbClr val="FFFF00"/>
                  </a:solidFill>
                  <a:latin typeface="Times New Roman" panose="02020603050405020304" pitchFamily="18" charset="0"/>
                </a:rPr>
                <a:t>solid</a:t>
              </a:r>
              <a:endParaRPr lang="en-US" altLang="en-US" sz="1900" dirty="0">
                <a:solidFill>
                  <a:srgbClr val="FFFF00"/>
                </a:solidFill>
              </a:endParaRPr>
            </a:p>
          </p:txBody>
        </p:sp>
      </p:grpSp>
      <p:sp>
        <p:nvSpPr>
          <p:cNvPr id="34"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35" name="Rectangle 6"/>
          <p:cNvSpPr>
            <a:spLocks noGrp="1" noChangeArrowheads="1"/>
          </p:cNvSpPr>
          <p:nvPr>
            <p:ph type="sldNum" sz="quarter" idx="11"/>
          </p:nvPr>
        </p:nvSpPr>
        <p:spPr/>
        <p:txBody>
          <a:bodyPr/>
          <a:lstStyle/>
          <a:p>
            <a:pPr>
              <a:defRPr/>
            </a:pPr>
            <a:fld id="{8E903ADD-0650-4C20-A912-73641602AD38}" type="slidenum">
              <a:rPr lang="en-US" altLang="en-US"/>
              <a:pPr>
                <a:defRPr/>
              </a:pPr>
              <a:t>8</a:t>
            </a:fld>
            <a:endParaRPr lang="en-US" altLang="en-US" dirty="0"/>
          </a:p>
        </p:txBody>
      </p:sp>
      <p:sp>
        <p:nvSpPr>
          <p:cNvPr id="57349" name="TextBox 35"/>
          <p:cNvSpPr txBox="1">
            <a:spLocks noChangeArrowheads="1"/>
          </p:cNvSpPr>
          <p:nvPr/>
        </p:nvSpPr>
        <p:spPr bwMode="auto">
          <a:xfrm>
            <a:off x="2339975" y="1905000"/>
            <a:ext cx="5334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1800" dirty="0"/>
          </a:p>
        </p:txBody>
      </p:sp>
      <p:sp>
        <p:nvSpPr>
          <p:cNvPr id="57350" name="TextBox 36"/>
          <p:cNvSpPr txBox="1">
            <a:spLocks noChangeArrowheads="1"/>
          </p:cNvSpPr>
          <p:nvPr/>
        </p:nvSpPr>
        <p:spPr bwMode="auto">
          <a:xfrm>
            <a:off x="3821113" y="2008188"/>
            <a:ext cx="5334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1800" dirty="0"/>
          </a:p>
        </p:txBody>
      </p:sp>
      <p:sp>
        <p:nvSpPr>
          <p:cNvPr id="57351" name="TextBox 37"/>
          <p:cNvSpPr txBox="1">
            <a:spLocks noChangeArrowheads="1"/>
          </p:cNvSpPr>
          <p:nvPr/>
        </p:nvSpPr>
        <p:spPr bwMode="auto">
          <a:xfrm>
            <a:off x="5316538" y="3376613"/>
            <a:ext cx="5334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1800" dirty="0"/>
          </a:p>
        </p:txBody>
      </p:sp>
      <p:sp>
        <p:nvSpPr>
          <p:cNvPr id="57352" name="TextBox 38"/>
          <p:cNvSpPr txBox="1">
            <a:spLocks noChangeArrowheads="1"/>
          </p:cNvSpPr>
          <p:nvPr/>
        </p:nvSpPr>
        <p:spPr bwMode="auto">
          <a:xfrm>
            <a:off x="6851650" y="4284663"/>
            <a:ext cx="5334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1800" dirty="0"/>
          </a:p>
        </p:txBody>
      </p:sp>
      <p:sp>
        <p:nvSpPr>
          <p:cNvPr id="57353" name="TextBox 39"/>
          <p:cNvSpPr txBox="1">
            <a:spLocks noChangeArrowheads="1"/>
          </p:cNvSpPr>
          <p:nvPr/>
        </p:nvSpPr>
        <p:spPr bwMode="auto">
          <a:xfrm>
            <a:off x="7951788" y="4692650"/>
            <a:ext cx="5334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1800" dirty="0"/>
          </a:p>
        </p:txBody>
      </p:sp>
      <p:sp>
        <p:nvSpPr>
          <p:cNvPr id="41" name="Rectangle 2"/>
          <p:cNvSpPr txBox="1">
            <a:spLocks noChangeArrowheads="1"/>
          </p:cNvSpPr>
          <p:nvPr/>
        </p:nvSpPr>
        <p:spPr>
          <a:xfrm>
            <a:off x="533400" y="152400"/>
            <a:ext cx="8229600" cy="1066800"/>
          </a:xfrm>
          <a:prstGeom prst="rect">
            <a:avLst/>
          </a:prstGeom>
          <a:solidFill>
            <a:srgbClr val="FFC000"/>
          </a:solidFill>
        </p:spPr>
        <p:txBody>
          <a:bodyPr lIns="90746" tIns="45373" rIns="90746" bIns="45373"/>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en-US" sz="3200" b="1" kern="0" dirty="0">
                <a:solidFill>
                  <a:srgbClr val="FFFF00"/>
                </a:solidFill>
              </a:rPr>
              <a:t>What kind of heat flow is shown? </a:t>
            </a:r>
          </a:p>
          <a:p>
            <a:pPr eaLnBrk="1" hangingPunct="1">
              <a:defRPr/>
            </a:pPr>
            <a:r>
              <a:rPr lang="en-US" sz="3200" b="1" kern="0" dirty="0">
                <a:solidFill>
                  <a:srgbClr val="FF0000"/>
                </a:solidFill>
              </a:rPr>
              <a:t>Label PE, KE, Title, Equations, Fixed pts</a:t>
            </a:r>
          </a:p>
        </p:txBody>
      </p:sp>
      <p:pic>
        <p:nvPicPr>
          <p:cNvPr id="57355" name="Picture 37" descr="quick_check-01.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9" y="1371600"/>
            <a:ext cx="1143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pPr eaLnBrk="1" hangingPunct="1"/>
            <a:r>
              <a:rPr lang="en-US" altLang="en-US" dirty="0"/>
              <a:t>	Calculating Enthalpy of Reaction</a:t>
            </a:r>
          </a:p>
        </p:txBody>
      </p:sp>
      <p:sp>
        <p:nvSpPr>
          <p:cNvPr id="165891" name="Content Placeholder 3"/>
          <p:cNvSpPr>
            <a:spLocks noGrp="1"/>
          </p:cNvSpPr>
          <p:nvPr>
            <p:ph sz="quarter" idx="15"/>
          </p:nvPr>
        </p:nvSpPr>
        <p:spPr>
          <a:xfrm>
            <a:off x="0" y="1376363"/>
            <a:ext cx="9144000" cy="5481637"/>
          </a:xfrm>
        </p:spPr>
        <p:txBody>
          <a:bodyPr lIns="182880" tIns="91440" rIns="91440"/>
          <a:lstStyle/>
          <a:p>
            <a:pPr eaLnBrk="1" hangingPunct="1"/>
            <a:r>
              <a:rPr lang="en-US" altLang="en-US" sz="2000" dirty="0"/>
              <a:t>Oxygen difluoride (OF</a:t>
            </a:r>
            <a:r>
              <a:rPr lang="en-US" altLang="en-US" sz="2000" baseline="-25000" dirty="0"/>
              <a:t>2</a:t>
            </a:r>
            <a:r>
              <a:rPr lang="en-US" altLang="en-US" sz="2000" dirty="0"/>
              <a:t>(</a:t>
            </a:r>
            <a:r>
              <a:rPr lang="en-US" altLang="en-US" sz="2000" i="1" dirty="0"/>
              <a:t>g</a:t>
            </a:r>
            <a:r>
              <a:rPr lang="en-US" altLang="en-US" sz="2000" dirty="0"/>
              <a:t>),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24.5 kJ/mol) reacts with water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–285.83 kJ/mol) to form oxygen gas and hydrogen fluoride (HF(</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–268.61 kJ/mol) according to the equation below:</a:t>
            </a:r>
          </a:p>
          <a:p>
            <a:pPr algn="ctr" eaLnBrk="1" hangingPunct="1"/>
            <a:r>
              <a:rPr lang="en-US" altLang="en-US" sz="2000" dirty="0">
                <a:solidFill>
                  <a:schemeClr val="tx1"/>
                </a:solidFill>
                <a:sym typeface="Symbol" panose="05050102010706020507" pitchFamily="18" charset="2"/>
              </a:rPr>
              <a:t>OF</a:t>
            </a:r>
            <a:r>
              <a:rPr lang="en-US" altLang="en-US" sz="2000" baseline="-25000" dirty="0">
                <a:solidFill>
                  <a:schemeClr val="tx1"/>
                </a:solidFill>
                <a:sym typeface="Symbol" panose="05050102010706020507" pitchFamily="18" charset="2"/>
              </a:rPr>
              <a:t>2</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 H</a:t>
            </a:r>
            <a:r>
              <a:rPr lang="en-US" altLang="en-US" sz="2000" baseline="-25000" dirty="0">
                <a:solidFill>
                  <a:schemeClr val="tx1"/>
                </a:solidFill>
                <a:sym typeface="Symbol" panose="05050102010706020507" pitchFamily="18" charset="2"/>
              </a:rPr>
              <a:t>2</a:t>
            </a:r>
            <a:r>
              <a:rPr lang="en-US" altLang="en-US" sz="2000" dirty="0">
                <a:solidFill>
                  <a:schemeClr val="tx1"/>
                </a:solidFill>
                <a:sym typeface="Symbol" panose="05050102010706020507" pitchFamily="18" charset="2"/>
              </a:rPr>
              <a:t>O(</a:t>
            </a:r>
            <a:r>
              <a:rPr lang="en-US" altLang="en-US" sz="2000" i="1" dirty="0">
                <a:solidFill>
                  <a:schemeClr val="tx1"/>
                </a:solidFill>
                <a:sym typeface="Symbol" panose="05050102010706020507" pitchFamily="18" charset="2"/>
              </a:rPr>
              <a:t>l</a:t>
            </a:r>
            <a:r>
              <a:rPr lang="en-US" altLang="en-US" sz="2000" dirty="0">
                <a:solidFill>
                  <a:schemeClr val="tx1"/>
                </a:solidFill>
                <a:sym typeface="Symbol" panose="05050102010706020507" pitchFamily="18" charset="2"/>
              </a:rPr>
              <a:t>) </a:t>
            </a:r>
            <a:r>
              <a:rPr lang="en-US" altLang="en-US" sz="2000" dirty="0"/>
              <a:t>→ O</a:t>
            </a:r>
            <a:r>
              <a:rPr lang="en-US" altLang="en-US" sz="2000" baseline="-25000" dirty="0"/>
              <a:t>2</a:t>
            </a:r>
            <a:r>
              <a:rPr lang="en-US" altLang="en-US" sz="2000" dirty="0"/>
              <a:t>(</a:t>
            </a:r>
            <a:r>
              <a:rPr lang="en-US" altLang="en-US" sz="2000" i="1" dirty="0"/>
              <a:t>g</a:t>
            </a:r>
            <a:r>
              <a:rPr lang="en-US" altLang="en-US" sz="2000" dirty="0"/>
              <a:t>) + 2HF(</a:t>
            </a:r>
            <a:r>
              <a:rPr lang="en-US" altLang="en-US" sz="2000" i="1" dirty="0"/>
              <a:t>g</a:t>
            </a:r>
            <a:r>
              <a:rPr lang="en-US" altLang="en-US" sz="2000" dirty="0"/>
              <a:t>)</a:t>
            </a:r>
          </a:p>
          <a:p>
            <a:pPr eaLnBrk="1" hangingPunct="1"/>
            <a:r>
              <a:rPr lang="en-US" altLang="en-US" sz="2000" dirty="0"/>
              <a:t>What is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rxn</a:t>
            </a:r>
            <a:r>
              <a:rPr lang="en-US" altLang="en-US" sz="2000" i="1" dirty="0">
                <a:solidFill>
                  <a:schemeClr val="tx1"/>
                </a:solidFill>
                <a:sym typeface="Symbol" panose="05050102010706020507" pitchFamily="18" charset="2"/>
              </a:rPr>
              <a:t> </a:t>
            </a:r>
            <a:r>
              <a:rPr lang="en-US" altLang="en-US" sz="2000" dirty="0">
                <a:solidFill>
                  <a:schemeClr val="tx1"/>
                </a:solidFill>
                <a:sym typeface="Symbol" panose="05050102010706020507" pitchFamily="18" charset="2"/>
              </a:rPr>
              <a:t>for this reaction? </a:t>
            </a:r>
            <a:r>
              <a:rPr lang="en-US" altLang="en-US" sz="2000" dirty="0"/>
              <a:t>Is this reaction endothermic or exothermic?</a:t>
            </a:r>
          </a:p>
          <a:p>
            <a:pPr eaLnBrk="1" hangingPunct="1">
              <a:spcBef>
                <a:spcPts val="1200"/>
              </a:spcBef>
            </a:pPr>
            <a:r>
              <a:rPr lang="el-GR" altLang="en-US" sz="2000" dirty="0">
                <a:latin typeface="Times New Roman" panose="02020603050405020304" pitchFamily="18" charset="0"/>
                <a:ea typeface="MS PGothic" panose="020B0600070205080204" pitchFamily="34" charset="-128"/>
                <a:cs typeface="Times New Roman" panose="02020603050405020304" pitchFamily="18" charset="0"/>
              </a:rPr>
              <a:t>Δ</a:t>
            </a:r>
            <a:r>
              <a:rPr lang="en-US" altLang="en-US" sz="2000" i="1" dirty="0">
                <a:latin typeface="Times New Roman" panose="02020603050405020304" pitchFamily="18" charset="0"/>
                <a:ea typeface="MS PGothic" panose="020B0600070205080204" pitchFamily="34" charset="-128"/>
                <a:cs typeface="Times New Roman" panose="02020603050405020304" pitchFamily="18" charset="0"/>
              </a:rPr>
              <a:t>H</a:t>
            </a:r>
            <a:r>
              <a:rPr lang="en-US" altLang="en-US" sz="2000" baseline="-25000" dirty="0">
                <a:latin typeface="Times New Roman" panose="02020603050405020304" pitchFamily="18" charset="0"/>
                <a:ea typeface="MS PGothic" panose="020B0600070205080204" pitchFamily="34" charset="-128"/>
                <a:cs typeface="Times New Roman" panose="02020603050405020304" pitchFamily="18" charset="0"/>
              </a:rPr>
              <a:t>f</a:t>
            </a:r>
            <a:r>
              <a:rPr lang="en-US" altLang="en-US" sz="2000" dirty="0">
                <a:latin typeface="Times New Roman" panose="02020603050405020304" pitchFamily="18" charset="0"/>
                <a:ea typeface="MS PGothic" panose="020B0600070205080204" pitchFamily="34" charset="-128"/>
                <a:cs typeface="Times New Roman" panose="02020603050405020304" pitchFamily="18" charset="0"/>
              </a:rPr>
              <a:t>  (prod) 	</a:t>
            </a:r>
            <a:r>
              <a:rPr lang="en-US"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[1 mol </a:t>
            </a:r>
            <a:r>
              <a:rPr lang="en-US" altLang="en-US" sz="2000" dirty="0">
                <a:solidFill>
                  <a:srgbClr val="FF0000"/>
                </a:solidFill>
              </a:rPr>
              <a:t>O</a:t>
            </a:r>
            <a:r>
              <a:rPr lang="en-US" altLang="en-US" sz="2000" baseline="-25000" dirty="0">
                <a:solidFill>
                  <a:srgbClr val="FF0000"/>
                </a:solidFill>
              </a:rPr>
              <a:t>2</a:t>
            </a:r>
            <a:r>
              <a:rPr lang="en-US" altLang="en-US" sz="2000" dirty="0">
                <a:solidFill>
                  <a:srgbClr val="FF0000"/>
                </a:solidFill>
              </a:rPr>
              <a:t>(</a:t>
            </a:r>
            <a:r>
              <a:rPr lang="en-US" altLang="en-US" sz="2000" i="1" dirty="0">
                <a:solidFill>
                  <a:srgbClr val="FF0000"/>
                </a:solidFill>
              </a:rPr>
              <a:t>g</a:t>
            </a:r>
            <a:r>
              <a:rPr lang="en-US" altLang="en-US" sz="2000" dirty="0">
                <a:solidFill>
                  <a:srgbClr val="FF0000"/>
                </a:solidFill>
              </a:rPr>
              <a:t>)</a:t>
            </a:r>
            <a:r>
              <a:rPr lang="en-US" altLang="en-US" sz="2000" dirty="0">
                <a:solidFill>
                  <a:srgbClr val="FF0000"/>
                </a:solidFill>
                <a:latin typeface="Times New Roman" panose="02020603050405020304" pitchFamily="18" charset="0"/>
                <a:ea typeface="MS PGothic" panose="020B0600070205080204" pitchFamily="34" charset="-128"/>
              </a:rPr>
              <a:t> </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⁰</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dirty="0">
                <a:solidFill>
                  <a:srgbClr val="FF0000"/>
                </a:solidFill>
              </a:rPr>
              <a:t>O</a:t>
            </a:r>
            <a:r>
              <a:rPr lang="en-US" altLang="en-US" sz="2000" baseline="-25000" dirty="0">
                <a:solidFill>
                  <a:srgbClr val="FF0000"/>
                </a:solidFill>
              </a:rPr>
              <a:t>2</a:t>
            </a:r>
            <a:r>
              <a:rPr lang="en-US" altLang="en-US" sz="2000" dirty="0">
                <a:solidFill>
                  <a:srgbClr val="FF0000"/>
                </a:solidFill>
              </a:rPr>
              <a:t>(</a:t>
            </a:r>
            <a:r>
              <a:rPr lang="en-US" altLang="en-US" sz="2000" i="1" dirty="0">
                <a:solidFill>
                  <a:srgbClr val="FF0000"/>
                </a:solidFill>
              </a:rPr>
              <a:t>g</a:t>
            </a:r>
            <a:r>
              <a:rPr lang="en-US" altLang="en-US" sz="2000" dirty="0">
                <a:solidFill>
                  <a:srgbClr val="FF0000"/>
                </a:solidFill>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a:t>
            </a:r>
            <a:r>
              <a:rPr lang="en-US" altLang="en-US" sz="2000" dirty="0">
                <a:solidFill>
                  <a:srgbClr val="FF0000"/>
                </a:solidFill>
                <a:latin typeface="Times New Roman" panose="02020603050405020304" pitchFamily="18" charset="0"/>
                <a:ea typeface="MS PGothic" panose="020B0600070205080204" pitchFamily="34" charset="-128"/>
              </a:rPr>
              <a:t> [2 mol HF</a:t>
            </a:r>
            <a:r>
              <a:rPr lang="en-US" altLang="en-US" sz="2000" dirty="0">
                <a:solidFill>
                  <a:srgbClr val="FF0000"/>
                </a:solidFill>
                <a:ea typeface="MS PGothic" panose="020B0600070205080204" pitchFamily="34" charset="-128"/>
              </a:rPr>
              <a:t>(</a:t>
            </a:r>
            <a:r>
              <a:rPr lang="en-US" altLang="en-US" sz="2000" i="1" dirty="0">
                <a:solidFill>
                  <a:srgbClr val="FF0000"/>
                </a:solidFill>
                <a:ea typeface="MS PGothic" panose="020B0600070205080204" pitchFamily="34" charset="-128"/>
              </a:rPr>
              <a:t>g</a:t>
            </a:r>
            <a:r>
              <a:rPr lang="en-US" altLang="en-US" sz="2000" dirty="0">
                <a:solidFill>
                  <a:srgbClr val="FF0000"/>
                </a:solidFill>
                <a:ea typeface="MS PGothic" panose="020B0600070205080204" pitchFamily="34" charset="-128"/>
              </a:rPr>
              <a:t>)</a:t>
            </a:r>
            <a:r>
              <a:rPr lang="en-US" altLang="en-US" sz="2000" dirty="0">
                <a:solidFill>
                  <a:srgbClr val="FF0000"/>
                </a:solidFill>
                <a:latin typeface="Times New Roman" panose="02020603050405020304" pitchFamily="18" charset="0"/>
                <a:ea typeface="MS PGothic" panose="020B0600070205080204" pitchFamily="34" charset="-128"/>
              </a:rPr>
              <a:t> </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⁰</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HF</a:t>
            </a:r>
            <a:r>
              <a:rPr lang="en-US" altLang="en-US" sz="2000" dirty="0">
                <a:solidFill>
                  <a:srgbClr val="FF0000"/>
                </a:solidFill>
              </a:rPr>
              <a:t>(</a:t>
            </a:r>
            <a:r>
              <a:rPr lang="en-US" altLang="en-US" sz="2000" i="1" dirty="0">
                <a:solidFill>
                  <a:srgbClr val="FF0000"/>
                </a:solidFill>
              </a:rPr>
              <a:t>g</a:t>
            </a:r>
            <a:r>
              <a:rPr lang="en-US" altLang="en-US" sz="2000" dirty="0">
                <a:solidFill>
                  <a:srgbClr val="FF0000"/>
                </a:solidFill>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p>
          <a:p>
            <a:pPr eaLnBrk="1" hangingPunct="1">
              <a:spcBef>
                <a:spcPts val="1200"/>
              </a:spcBef>
            </a:pP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(0.00 kJ) + (2 x –268.62 kJ) =  –537.22 kJ</a:t>
            </a:r>
          </a:p>
          <a:p>
            <a:pPr eaLnBrk="1" hangingPunct="1">
              <a:spcBef>
                <a:spcPct val="5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baseline="-25000" dirty="0">
                <a:latin typeface="Times New Roman" panose="02020603050405020304" pitchFamily="18" charset="0"/>
                <a:ea typeface="MS PGothic" panose="020B0600070205080204" pitchFamily="34" charset="-128"/>
              </a:rPr>
              <a:t>f</a:t>
            </a:r>
            <a:r>
              <a:rPr lang="en-US" altLang="en-US" sz="2000" dirty="0">
                <a:latin typeface="Times New Roman" panose="02020603050405020304" pitchFamily="18" charset="0"/>
                <a:ea typeface="MS PGothic" panose="020B0600070205080204" pitchFamily="34" charset="-128"/>
              </a:rPr>
              <a:t>  (react) 	</a:t>
            </a:r>
            <a:r>
              <a:rPr lang="en-US" altLang="en-US" sz="2000" dirty="0">
                <a:solidFill>
                  <a:srgbClr val="7030A0"/>
                </a:solidFill>
                <a:latin typeface="Times New Roman" panose="02020603050405020304" pitchFamily="18" charset="0"/>
                <a:ea typeface="MS PGothic" panose="020B0600070205080204" pitchFamily="34" charset="-128"/>
              </a:rPr>
              <a:t>= [1 mol </a:t>
            </a:r>
            <a:r>
              <a:rPr lang="en-US" altLang="en-US" sz="2000" dirty="0">
                <a:solidFill>
                  <a:srgbClr val="7030A0"/>
                </a:solidFill>
                <a:sym typeface="Symbol" panose="05050102010706020507" pitchFamily="18" charset="2"/>
              </a:rPr>
              <a:t>OF</a:t>
            </a:r>
            <a:r>
              <a:rPr lang="en-US" altLang="en-US" sz="2000" baseline="-25000" dirty="0">
                <a:solidFill>
                  <a:srgbClr val="7030A0"/>
                </a:solidFill>
                <a:sym typeface="Symbol" panose="05050102010706020507" pitchFamily="18" charset="2"/>
              </a:rPr>
              <a:t>2</a:t>
            </a:r>
            <a:r>
              <a:rPr lang="en-US" altLang="en-US" sz="2000" dirty="0">
                <a:solidFill>
                  <a:srgbClr val="7030A0"/>
                </a:solidFill>
                <a:sym typeface="Symbol" panose="05050102010706020507" pitchFamily="18" charset="2"/>
              </a:rPr>
              <a:t>(</a:t>
            </a:r>
            <a:r>
              <a:rPr lang="en-US" altLang="en-US" sz="2000" i="1" dirty="0">
                <a:solidFill>
                  <a:srgbClr val="7030A0"/>
                </a:solidFill>
                <a:sym typeface="Symbol" panose="05050102010706020507" pitchFamily="18" charset="2"/>
              </a:rPr>
              <a:t>g</a:t>
            </a:r>
            <a:r>
              <a:rPr lang="en-US" altLang="en-US" sz="2000" dirty="0">
                <a:solidFill>
                  <a:srgbClr val="7030A0"/>
                </a:solidFill>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rPr>
              <a:t>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⁰</a:t>
            </a:r>
            <a:r>
              <a:rPr lang="en-US" altLang="en-US" sz="2000" dirty="0">
                <a:solidFill>
                  <a:srgbClr val="7030A0"/>
                </a:solidFill>
                <a:sym typeface="Symbol" panose="05050102010706020507" pitchFamily="18" charset="2"/>
              </a:rPr>
              <a:t> OF</a:t>
            </a:r>
            <a:r>
              <a:rPr lang="en-US" altLang="en-US" sz="2000" baseline="-25000" dirty="0">
                <a:solidFill>
                  <a:srgbClr val="7030A0"/>
                </a:solidFill>
                <a:sym typeface="Symbol" panose="05050102010706020507" pitchFamily="18" charset="2"/>
              </a:rPr>
              <a:t>2</a:t>
            </a:r>
            <a:r>
              <a:rPr lang="en-US" altLang="en-US" sz="2000" dirty="0">
                <a:solidFill>
                  <a:srgbClr val="7030A0"/>
                </a:solidFill>
                <a:sym typeface="Symbol" panose="05050102010706020507" pitchFamily="18" charset="2"/>
              </a:rPr>
              <a:t>(</a:t>
            </a:r>
            <a:r>
              <a:rPr lang="en-US" altLang="en-US" sz="2000" i="1" dirty="0">
                <a:solidFill>
                  <a:srgbClr val="7030A0"/>
                </a:solidFill>
                <a:sym typeface="Symbol" panose="05050102010706020507" pitchFamily="18" charset="2"/>
              </a:rPr>
              <a:t>g</a:t>
            </a:r>
            <a:r>
              <a:rPr lang="en-US" altLang="en-US" sz="2000" dirty="0">
                <a:solidFill>
                  <a:srgbClr val="7030A0"/>
                </a:solidFill>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[1 mol </a:t>
            </a:r>
            <a:r>
              <a:rPr lang="en-US" altLang="en-US" sz="2000" dirty="0">
                <a:solidFill>
                  <a:srgbClr val="7030A0"/>
                </a:solidFill>
                <a:sym typeface="Symbol" panose="05050102010706020507" pitchFamily="18" charset="2"/>
              </a:rPr>
              <a:t>H</a:t>
            </a:r>
            <a:r>
              <a:rPr lang="en-US" altLang="en-US" sz="2000" baseline="-25000" dirty="0">
                <a:solidFill>
                  <a:srgbClr val="7030A0"/>
                </a:solidFill>
                <a:sym typeface="Symbol" panose="05050102010706020507" pitchFamily="18" charset="2"/>
              </a:rPr>
              <a:t>2</a:t>
            </a:r>
            <a:r>
              <a:rPr lang="en-US" altLang="en-US" sz="2000" dirty="0">
                <a:solidFill>
                  <a:srgbClr val="7030A0"/>
                </a:solidFill>
                <a:sym typeface="Symbol" panose="05050102010706020507" pitchFamily="18" charset="2"/>
              </a:rPr>
              <a:t>O(</a:t>
            </a:r>
            <a:r>
              <a:rPr lang="en-US" altLang="en-US" sz="2000" i="1" dirty="0">
                <a:solidFill>
                  <a:srgbClr val="7030A0"/>
                </a:solidFill>
                <a:sym typeface="Symbol" panose="05050102010706020507" pitchFamily="18" charset="2"/>
              </a:rPr>
              <a:t>l</a:t>
            </a:r>
            <a:r>
              <a:rPr lang="en-US" altLang="en-US" sz="2000" dirty="0">
                <a:solidFill>
                  <a:srgbClr val="7030A0"/>
                </a:solidFill>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⁰ </a:t>
            </a:r>
            <a:r>
              <a:rPr lang="en-US" altLang="en-US" sz="2000" dirty="0">
                <a:solidFill>
                  <a:srgbClr val="7030A0"/>
                </a:solidFill>
                <a:sym typeface="Symbol" panose="05050102010706020507" pitchFamily="18" charset="2"/>
              </a:rPr>
              <a:t>H</a:t>
            </a:r>
            <a:r>
              <a:rPr lang="en-US" altLang="en-US" sz="2000" baseline="-25000" dirty="0">
                <a:solidFill>
                  <a:srgbClr val="7030A0"/>
                </a:solidFill>
                <a:sym typeface="Symbol" panose="05050102010706020507" pitchFamily="18" charset="2"/>
              </a:rPr>
              <a:t>2</a:t>
            </a:r>
            <a:r>
              <a:rPr lang="en-US" altLang="en-US" sz="2000" dirty="0">
                <a:solidFill>
                  <a:srgbClr val="7030A0"/>
                </a:solidFill>
                <a:sym typeface="Symbol" panose="05050102010706020507" pitchFamily="18" charset="2"/>
              </a:rPr>
              <a:t>O(</a:t>
            </a:r>
            <a:r>
              <a:rPr lang="en-US" altLang="en-US" sz="2000" i="1" dirty="0">
                <a:solidFill>
                  <a:srgbClr val="7030A0"/>
                </a:solidFill>
                <a:sym typeface="Symbol" panose="05050102010706020507" pitchFamily="18" charset="2"/>
              </a:rPr>
              <a:t>l</a:t>
            </a:r>
            <a:r>
              <a:rPr lang="en-US" altLang="en-US" sz="2000" dirty="0">
                <a:solidFill>
                  <a:srgbClr val="7030A0"/>
                </a:solidFill>
                <a:sym typeface="Symbol" panose="05050102010706020507" pitchFamily="18" charset="2"/>
              </a:rPr>
              <a:t>)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t>
            </a:r>
          </a:p>
          <a:p>
            <a:pPr eaLnBrk="1" hangingPunct="1">
              <a:spcBef>
                <a:spcPct val="25000"/>
              </a:spcBef>
            </a:pP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(+24.5 kJ) + (-285.83 kJ) = -261 kJ</a:t>
            </a:r>
          </a:p>
          <a:p>
            <a:pPr eaLnBrk="1" hangingPunct="1">
              <a:spcBef>
                <a:spcPct val="30000"/>
              </a:spcBef>
            </a:pPr>
            <a:r>
              <a:rPr lang="el-GR" altLang="en-US" sz="2000" dirty="0">
                <a:solidFill>
                  <a:schemeClr val="tx1"/>
                </a:solidFill>
                <a:latin typeface="Times New Roman" panose="02020603050405020304" pitchFamily="18" charset="0"/>
                <a:ea typeface="MS PGothic" panose="020B0600070205080204" pitchFamily="34" charset="-128"/>
              </a:rPr>
              <a:t>Δ</a:t>
            </a:r>
            <a:r>
              <a:rPr lang="en-US" altLang="en-US" sz="2000" i="1" dirty="0">
                <a:solidFill>
                  <a:schemeClr val="tx1"/>
                </a:solidFill>
                <a:latin typeface="Times New Roman" panose="02020603050405020304" pitchFamily="18" charset="0"/>
                <a:ea typeface="MS PGothic" panose="020B0600070205080204" pitchFamily="34" charset="-128"/>
              </a:rPr>
              <a:t>H</a:t>
            </a:r>
            <a:r>
              <a:rPr lang="en-US" altLang="en-US" sz="2000" dirty="0">
                <a:solidFill>
                  <a:schemeClr val="tx1"/>
                </a:solidFill>
                <a:latin typeface="Times New Roman" panose="02020603050405020304" pitchFamily="18" charset="0"/>
                <a:ea typeface="MS PGothic" panose="020B0600070205080204" pitchFamily="34" charset="-128"/>
              </a:rPr>
              <a:t>° =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 ⁰</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(products) </a:t>
            </a:r>
            <a:r>
              <a:rPr lang="en-US" altLang="en-US" sz="2000" dirty="0">
                <a:solidFill>
                  <a:schemeClr val="tx1"/>
                </a:solidFill>
                <a:latin typeface="Times New Roman" panose="02020603050405020304" pitchFamily="18" charset="0"/>
                <a:ea typeface="MS PGothic" panose="020B0600070205080204" pitchFamily="34" charset="-128"/>
                <a:sym typeface="Symbol" panose="05050102010706020507" pitchFamily="18" charset="2"/>
              </a:rPr>
              <a:t>– </a:t>
            </a:r>
            <a:r>
              <a:rPr lang="en-US" altLang="en-US" sz="2000" dirty="0">
                <a:solidFill>
                  <a:schemeClr val="tx1"/>
                </a:solidFill>
                <a:latin typeface="Times New Roman" panose="02020603050405020304" pitchFamily="18" charset="0"/>
                <a:ea typeface="MS PGothic" panose="020B0600070205080204" pitchFamily="34" charset="-128"/>
              </a:rPr>
              <a:t>∑</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 ⁰</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(reactants)  </a:t>
            </a:r>
          </a:p>
          <a:p>
            <a:pPr eaLnBrk="1" hangingPunct="1">
              <a:spcBef>
                <a:spcPct val="3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dirty="0">
                <a:latin typeface="Times New Roman" panose="02020603050405020304" pitchFamily="18" charset="0"/>
                <a:ea typeface="MS PGothic" panose="020B0600070205080204" pitchFamily="34" charset="-128"/>
              </a:rPr>
              <a:t>° =</a:t>
            </a:r>
            <a:r>
              <a:rPr lang="en-US" altLang="en-US" sz="2000" dirty="0">
                <a:latin typeface="Times New Roman" panose="02020603050405020304" pitchFamily="18" charset="0"/>
                <a:ea typeface="MS PGothic" panose="020B0600070205080204" pitchFamily="34" charset="-128"/>
                <a:sym typeface="Symbol" panose="05050102010706020507" pitchFamily="18" charset="2"/>
              </a:rPr>
              <a:t>  </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–537.22 kJ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(-261 kJ)</a:t>
            </a:r>
          </a:p>
          <a:p>
            <a:pPr eaLnBrk="1" hangingPunct="1">
              <a:spcBef>
                <a:spcPct val="30000"/>
              </a:spcBef>
            </a:pPr>
            <a:r>
              <a:rPr lang="el-GR" altLang="en-US" sz="2800" dirty="0">
                <a:latin typeface="Times New Roman" panose="02020603050405020304" pitchFamily="18" charset="0"/>
                <a:ea typeface="MS PGothic" panose="020B0600070205080204" pitchFamily="34" charset="-128"/>
              </a:rPr>
              <a:t>Δ</a:t>
            </a:r>
            <a:r>
              <a:rPr lang="en-US" altLang="en-US" sz="2800" i="1" dirty="0">
                <a:latin typeface="Times New Roman" panose="02020603050405020304" pitchFamily="18" charset="0"/>
                <a:ea typeface="MS PGothic" panose="020B0600070205080204" pitchFamily="34" charset="-128"/>
              </a:rPr>
              <a:t>H</a:t>
            </a:r>
            <a:r>
              <a:rPr lang="en-US" altLang="en-US" sz="2800" dirty="0">
                <a:latin typeface="Times New Roman" panose="02020603050405020304" pitchFamily="18" charset="0"/>
                <a:ea typeface="MS PGothic" panose="020B0600070205080204" pitchFamily="34" charset="-128"/>
              </a:rPr>
              <a:t>° = </a:t>
            </a:r>
            <a:r>
              <a:rPr lang="en-US" altLang="en-US" sz="2800" dirty="0">
                <a:latin typeface="Times New Roman" panose="02020603050405020304" pitchFamily="18" charset="0"/>
                <a:ea typeface="MS PGothic" panose="020B0600070205080204" pitchFamily="34" charset="-128"/>
                <a:sym typeface="Symbol" panose="05050102010706020507" pitchFamily="18" charset="2"/>
              </a:rPr>
              <a:t>–276 kJ    Exothermic</a:t>
            </a:r>
            <a:endParaRPr lang="en-US" altLang="en-US" sz="2800" dirty="0"/>
          </a:p>
        </p:txBody>
      </p:sp>
      <p:pic>
        <p:nvPicPr>
          <p:cNvPr id="165892" name="Picture 7"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74625"/>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891">
                                            <p:txEl>
                                              <p:pRg st="3" end="3"/>
                                            </p:txEl>
                                          </p:spTgt>
                                        </p:tgtEl>
                                        <p:attrNameLst>
                                          <p:attrName>style.visibility</p:attrName>
                                        </p:attrNameLst>
                                      </p:cBhvr>
                                      <p:to>
                                        <p:strVal val="visible"/>
                                      </p:to>
                                    </p:set>
                                    <p:animEffect transition="in" filter="fade">
                                      <p:cBhvr>
                                        <p:cTn id="7" dur="500"/>
                                        <p:tgtEl>
                                          <p:spTgt spid="16589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891">
                                            <p:txEl>
                                              <p:pRg st="4" end="4"/>
                                            </p:txEl>
                                          </p:spTgt>
                                        </p:tgtEl>
                                        <p:attrNameLst>
                                          <p:attrName>style.visibility</p:attrName>
                                        </p:attrNameLst>
                                      </p:cBhvr>
                                      <p:to>
                                        <p:strVal val="visible"/>
                                      </p:to>
                                    </p:set>
                                    <p:animEffect transition="in" filter="fade">
                                      <p:cBhvr>
                                        <p:cTn id="12" dur="500"/>
                                        <p:tgtEl>
                                          <p:spTgt spid="16589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891">
                                            <p:txEl>
                                              <p:pRg st="5" end="5"/>
                                            </p:txEl>
                                          </p:spTgt>
                                        </p:tgtEl>
                                        <p:attrNameLst>
                                          <p:attrName>style.visibility</p:attrName>
                                        </p:attrNameLst>
                                      </p:cBhvr>
                                      <p:to>
                                        <p:strVal val="visible"/>
                                      </p:to>
                                    </p:set>
                                    <p:animEffect transition="in" filter="fade">
                                      <p:cBhvr>
                                        <p:cTn id="17" dur="500"/>
                                        <p:tgtEl>
                                          <p:spTgt spid="16589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891">
                                            <p:txEl>
                                              <p:pRg st="6" end="6"/>
                                            </p:txEl>
                                          </p:spTgt>
                                        </p:tgtEl>
                                        <p:attrNameLst>
                                          <p:attrName>style.visibility</p:attrName>
                                        </p:attrNameLst>
                                      </p:cBhvr>
                                      <p:to>
                                        <p:strVal val="visible"/>
                                      </p:to>
                                    </p:set>
                                    <p:animEffect transition="in" filter="fade">
                                      <p:cBhvr>
                                        <p:cTn id="22" dur="500"/>
                                        <p:tgtEl>
                                          <p:spTgt spid="16589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891">
                                            <p:txEl>
                                              <p:pRg st="7" end="7"/>
                                            </p:txEl>
                                          </p:spTgt>
                                        </p:tgtEl>
                                        <p:attrNameLst>
                                          <p:attrName>style.visibility</p:attrName>
                                        </p:attrNameLst>
                                      </p:cBhvr>
                                      <p:to>
                                        <p:strVal val="visible"/>
                                      </p:to>
                                    </p:set>
                                    <p:animEffect transition="in" filter="fade">
                                      <p:cBhvr>
                                        <p:cTn id="27" dur="500"/>
                                        <p:tgtEl>
                                          <p:spTgt spid="16589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5891">
                                            <p:txEl>
                                              <p:pRg st="8" end="8"/>
                                            </p:txEl>
                                          </p:spTgt>
                                        </p:tgtEl>
                                        <p:attrNameLst>
                                          <p:attrName>style.visibility</p:attrName>
                                        </p:attrNameLst>
                                      </p:cBhvr>
                                      <p:to>
                                        <p:strVal val="visible"/>
                                      </p:to>
                                    </p:set>
                                    <p:animEffect transition="in" filter="fade">
                                      <p:cBhvr>
                                        <p:cTn id="32" dur="500"/>
                                        <p:tgtEl>
                                          <p:spTgt spid="16589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5891">
                                            <p:txEl>
                                              <p:pRg st="9" end="9"/>
                                            </p:txEl>
                                          </p:spTgt>
                                        </p:tgtEl>
                                        <p:attrNameLst>
                                          <p:attrName>style.visibility</p:attrName>
                                        </p:attrNameLst>
                                      </p:cBhvr>
                                      <p:to>
                                        <p:strVal val="visible"/>
                                      </p:to>
                                    </p:set>
                                    <p:animEffect transition="in" filter="fade">
                                      <p:cBhvr>
                                        <p:cTn id="37" dur="500"/>
                                        <p:tgtEl>
                                          <p:spTgt spid="1658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Assignments</a:t>
            </a:r>
          </a:p>
        </p:txBody>
      </p:sp>
      <p:sp>
        <p:nvSpPr>
          <p:cNvPr id="5" name="Content Placeholder 4"/>
          <p:cNvSpPr>
            <a:spLocks noGrp="1"/>
          </p:cNvSpPr>
          <p:nvPr>
            <p:ph idx="1"/>
          </p:nvPr>
        </p:nvSpPr>
        <p:spPr/>
        <p:txBody>
          <a:bodyPr/>
          <a:lstStyle/>
          <a:p>
            <a:pPr marL="340327" indent="-340327">
              <a:spcBef>
                <a:spcPts val="1800"/>
              </a:spcBef>
              <a:defRPr/>
            </a:pPr>
            <a:r>
              <a:rPr lang="en-US" dirty="0">
                <a:solidFill>
                  <a:srgbClr val="FFFF00"/>
                </a:solidFill>
              </a:rPr>
              <a:t>LAB</a:t>
            </a:r>
            <a:r>
              <a:rPr lang="en-US" dirty="0"/>
              <a:t> Specific Heat</a:t>
            </a:r>
          </a:p>
          <a:p>
            <a:pPr marL="340327" indent="-340327">
              <a:spcBef>
                <a:spcPts val="1800"/>
              </a:spcBef>
              <a:defRPr/>
            </a:pPr>
            <a:r>
              <a:rPr lang="en-US" dirty="0">
                <a:solidFill>
                  <a:srgbClr val="FF0000"/>
                </a:solidFill>
              </a:rPr>
              <a:t>Complete the review problems in this lesson.</a:t>
            </a:r>
          </a:p>
          <a:p>
            <a:pPr marL="340327" indent="-340327">
              <a:spcBef>
                <a:spcPts val="1800"/>
              </a:spcBef>
              <a:defRPr/>
            </a:pPr>
            <a:r>
              <a:rPr lang="en-US" dirty="0">
                <a:solidFill>
                  <a:srgbClr val="00B0F0"/>
                </a:solidFill>
              </a:rPr>
              <a:t>Textbook Questions and Problems for specific heat, Heat of Reaction, and Hess’ Law</a:t>
            </a:r>
          </a:p>
          <a:p>
            <a:pPr marL="340327" indent="-340327">
              <a:spcBef>
                <a:spcPts val="1800"/>
              </a:spcBef>
              <a:defRPr/>
            </a:pPr>
            <a:endParaRPr lang="en-US" dirty="0"/>
          </a:p>
        </p:txBody>
      </p:sp>
      <p:sp>
        <p:nvSpPr>
          <p:cNvPr id="2" name="Footer Placeholder 1"/>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Thermochemistry</a:t>
            </a:r>
          </a:p>
        </p:txBody>
      </p:sp>
      <p:sp>
        <p:nvSpPr>
          <p:cNvPr id="3" name="Slide Number Placeholder 2"/>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2E2B71-86E4-4223-8944-0746B7F4A179}" type="slidenum">
              <a:rPr kumimoji="0" lang="en-US" alt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452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381000"/>
            <a:ext cx="8229600" cy="914400"/>
          </a:xfrm>
          <a:noFill/>
          <a:extLst>
            <a:ext uri="{909E8E84-426E-40DD-AFC4-6F175D3DCCD1}">
              <a14:hiddenFill xmlns:a14="http://schemas.microsoft.com/office/drawing/2010/main">
                <a:solidFill>
                  <a:srgbClr val="FFFFFF"/>
                </a:solidFill>
              </a14:hiddenFill>
            </a:ext>
          </a:extLst>
        </p:spPr>
        <p:txBody>
          <a:bodyPr/>
          <a:lstStyle/>
          <a:p>
            <a:r>
              <a:rPr lang="en-US" altLang="en-US" dirty="0">
                <a:effectLst/>
              </a:rPr>
              <a:t>Exothermic (Cooling) Curve</a:t>
            </a:r>
          </a:p>
        </p:txBody>
      </p:sp>
      <p:grpSp>
        <p:nvGrpSpPr>
          <p:cNvPr id="58371" name="Group 32"/>
          <p:cNvGrpSpPr>
            <a:grpSpLocks/>
          </p:cNvGrpSpPr>
          <p:nvPr/>
        </p:nvGrpSpPr>
        <p:grpSpPr bwMode="auto">
          <a:xfrm>
            <a:off x="381000" y="1371600"/>
            <a:ext cx="8001000" cy="4800600"/>
            <a:chOff x="1296" y="2212"/>
            <a:chExt cx="9792" cy="4464"/>
          </a:xfrm>
        </p:grpSpPr>
        <p:grpSp>
          <p:nvGrpSpPr>
            <p:cNvPr id="58380" name="Group 33"/>
            <p:cNvGrpSpPr>
              <a:grpSpLocks/>
            </p:cNvGrpSpPr>
            <p:nvPr/>
          </p:nvGrpSpPr>
          <p:grpSpPr bwMode="auto">
            <a:xfrm>
              <a:off x="1296" y="2212"/>
              <a:ext cx="9792" cy="4464"/>
              <a:chOff x="1296" y="2212"/>
              <a:chExt cx="9792" cy="4464"/>
            </a:xfrm>
          </p:grpSpPr>
          <p:sp>
            <p:nvSpPr>
              <p:cNvPr id="58384" name="Text Box 34"/>
              <p:cNvSpPr txBox="1">
                <a:spLocks noChangeArrowheads="1"/>
              </p:cNvSpPr>
              <p:nvPr/>
            </p:nvSpPr>
            <p:spPr bwMode="auto">
              <a:xfrm>
                <a:off x="9216" y="5380"/>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600" dirty="0">
                    <a:latin typeface="Times New Roman" panose="02020603050405020304" pitchFamily="18" charset="0"/>
                  </a:rPr>
                  <a:t>∆H</a:t>
                </a:r>
                <a:r>
                  <a:rPr lang="en-US" altLang="en-US" sz="1600" baseline="-25000" dirty="0">
                    <a:latin typeface="Times New Roman" panose="02020603050405020304" pitchFamily="18" charset="0"/>
                  </a:rPr>
                  <a:t>f</a:t>
                </a:r>
                <a:endParaRPr lang="en-US" altLang="en-US" sz="1600" dirty="0"/>
              </a:p>
            </p:txBody>
          </p:sp>
          <p:grpSp>
            <p:nvGrpSpPr>
              <p:cNvPr id="58385" name="Group 35"/>
              <p:cNvGrpSpPr>
                <a:grpSpLocks/>
              </p:cNvGrpSpPr>
              <p:nvPr/>
            </p:nvGrpSpPr>
            <p:grpSpPr bwMode="auto">
              <a:xfrm>
                <a:off x="1296" y="2212"/>
                <a:ext cx="9792" cy="4464"/>
                <a:chOff x="1296" y="2212"/>
                <a:chExt cx="9792" cy="4464"/>
              </a:xfrm>
            </p:grpSpPr>
            <p:sp>
              <p:nvSpPr>
                <p:cNvPr id="58386" name="Line 36"/>
                <p:cNvSpPr>
                  <a:spLocks noChangeShapeType="1"/>
                </p:cNvSpPr>
                <p:nvPr/>
              </p:nvSpPr>
              <p:spPr bwMode="auto">
                <a:xfrm>
                  <a:off x="3744" y="2212"/>
                  <a:ext cx="0" cy="40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58387" name="Group 37"/>
                <p:cNvGrpSpPr>
                  <a:grpSpLocks/>
                </p:cNvGrpSpPr>
                <p:nvPr/>
              </p:nvGrpSpPr>
              <p:grpSpPr bwMode="auto">
                <a:xfrm>
                  <a:off x="1296" y="2356"/>
                  <a:ext cx="9792" cy="4320"/>
                  <a:chOff x="1296" y="2356"/>
                  <a:chExt cx="9792" cy="4320"/>
                </a:xfrm>
              </p:grpSpPr>
              <p:grpSp>
                <p:nvGrpSpPr>
                  <p:cNvPr id="58389" name="Group 38"/>
                  <p:cNvGrpSpPr>
                    <a:grpSpLocks/>
                  </p:cNvGrpSpPr>
                  <p:nvPr/>
                </p:nvGrpSpPr>
                <p:grpSpPr bwMode="auto">
                  <a:xfrm>
                    <a:off x="1296" y="2356"/>
                    <a:ext cx="9792" cy="4320"/>
                    <a:chOff x="1296" y="2356"/>
                    <a:chExt cx="9792" cy="4320"/>
                  </a:xfrm>
                </p:grpSpPr>
                <p:sp>
                  <p:nvSpPr>
                    <p:cNvPr id="58391" name="Text Box 39"/>
                    <p:cNvSpPr txBox="1">
                      <a:spLocks noChangeArrowheads="1"/>
                    </p:cNvSpPr>
                    <p:nvPr/>
                  </p:nvSpPr>
                  <p:spPr bwMode="auto">
                    <a:xfrm>
                      <a:off x="5904" y="6244"/>
                      <a:ext cx="187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300" dirty="0">
                          <a:latin typeface="Times New Roman" panose="02020603050405020304" pitchFamily="18" charset="0"/>
                        </a:rPr>
                        <a:t>Heat</a:t>
                      </a:r>
                      <a:endParaRPr lang="en-US" altLang="en-US" sz="1900" dirty="0"/>
                    </a:p>
                  </p:txBody>
                </p:sp>
                <p:sp>
                  <p:nvSpPr>
                    <p:cNvPr id="58392" name="Text Box 40"/>
                    <p:cNvSpPr txBox="1">
                      <a:spLocks noChangeArrowheads="1"/>
                    </p:cNvSpPr>
                    <p:nvPr/>
                  </p:nvSpPr>
                  <p:spPr bwMode="auto">
                    <a:xfrm>
                      <a:off x="5472" y="3220"/>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600" dirty="0">
                          <a:latin typeface="Times New Roman" panose="02020603050405020304" pitchFamily="18" charset="0"/>
                        </a:rPr>
                        <a:t>∆H</a:t>
                      </a:r>
                      <a:r>
                        <a:rPr lang="en-US" altLang="en-US" sz="1600" baseline="-25000" dirty="0">
                          <a:latin typeface="Times New Roman" panose="02020603050405020304" pitchFamily="18" charset="0"/>
                        </a:rPr>
                        <a:t>v</a:t>
                      </a:r>
                      <a:endParaRPr lang="en-US" altLang="en-US" sz="1600" dirty="0"/>
                    </a:p>
                  </p:txBody>
                </p:sp>
                <p:sp>
                  <p:nvSpPr>
                    <p:cNvPr id="56340" name="Text Box 41"/>
                    <p:cNvSpPr txBox="1">
                      <a:spLocks noChangeArrowheads="1"/>
                    </p:cNvSpPr>
                    <p:nvPr/>
                  </p:nvSpPr>
                  <p:spPr bwMode="auto">
                    <a:xfrm>
                      <a:off x="9215" y="5040"/>
                      <a:ext cx="721"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defRPr/>
                      </a:pPr>
                      <a:r>
                        <a:rPr lang="en-US" altLang="en-US" sz="1300" b="1" dirty="0">
                          <a:solidFill>
                            <a:srgbClr val="00FF00"/>
                          </a:solidFill>
                          <a:effectLst>
                            <a:outerShdw blurRad="38100" dist="38100" dir="2700000" algn="tl">
                              <a:srgbClr val="000000">
                                <a:alpha val="43137"/>
                              </a:srgbClr>
                            </a:outerShdw>
                          </a:effectLst>
                          <a:latin typeface="Times New Roman" panose="02020603050405020304" pitchFamily="18" charset="0"/>
                        </a:rPr>
                        <a:t>PE</a:t>
                      </a:r>
                      <a:endParaRPr lang="en-US" altLang="en-US" sz="1900" dirty="0">
                        <a:solidFill>
                          <a:srgbClr val="00FF00"/>
                        </a:solidFill>
                        <a:effectLst>
                          <a:outerShdw blurRad="38100" dist="38100" dir="2700000" algn="tl">
                            <a:srgbClr val="000000">
                              <a:alpha val="43137"/>
                            </a:srgbClr>
                          </a:outerShdw>
                        </a:effectLst>
                      </a:endParaRPr>
                    </a:p>
                  </p:txBody>
                </p:sp>
                <p:sp>
                  <p:nvSpPr>
                    <p:cNvPr id="56341" name="Text Box 42"/>
                    <p:cNvSpPr txBox="1">
                      <a:spLocks noChangeArrowheads="1"/>
                    </p:cNvSpPr>
                    <p:nvPr/>
                  </p:nvSpPr>
                  <p:spPr bwMode="auto">
                    <a:xfrm>
                      <a:off x="5471" y="2932"/>
                      <a:ext cx="721"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defRPr/>
                      </a:pPr>
                      <a:r>
                        <a:rPr lang="en-US" altLang="en-US" sz="1600" b="1" dirty="0">
                          <a:solidFill>
                            <a:srgbClr val="00FF00"/>
                          </a:solidFill>
                          <a:effectLst>
                            <a:outerShdw blurRad="38100" dist="38100" dir="2700000" algn="tl">
                              <a:srgbClr val="000000">
                                <a:alpha val="43137"/>
                              </a:srgbClr>
                            </a:outerShdw>
                          </a:effectLst>
                          <a:latin typeface="Times New Roman" panose="02020603050405020304" pitchFamily="18" charset="0"/>
                        </a:rPr>
                        <a:t>PE</a:t>
                      </a:r>
                      <a:endParaRPr lang="en-US" altLang="en-US" sz="1600" dirty="0">
                        <a:solidFill>
                          <a:srgbClr val="00FF00"/>
                        </a:solidFill>
                        <a:effectLst>
                          <a:outerShdw blurRad="38100" dist="38100" dir="2700000" algn="tl">
                            <a:srgbClr val="000000">
                              <a:alpha val="43137"/>
                            </a:srgbClr>
                          </a:outerShdw>
                        </a:effectLst>
                      </a:endParaRPr>
                    </a:p>
                  </p:txBody>
                </p:sp>
                <p:sp>
                  <p:nvSpPr>
                    <p:cNvPr id="56342" name="Text Box 43"/>
                    <p:cNvSpPr txBox="1">
                      <a:spLocks noChangeArrowheads="1"/>
                    </p:cNvSpPr>
                    <p:nvPr/>
                  </p:nvSpPr>
                  <p:spPr bwMode="auto">
                    <a:xfrm>
                      <a:off x="3600" y="2645"/>
                      <a:ext cx="719"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defRPr/>
                      </a:pPr>
                      <a:r>
                        <a:rPr lang="en-US" altLang="en-US" sz="1300" b="1" dirty="0">
                          <a:solidFill>
                            <a:srgbClr val="FF6600"/>
                          </a:solidFill>
                          <a:effectLst>
                            <a:outerShdw blurRad="38100" dist="38100" dir="2700000" algn="tl">
                              <a:srgbClr val="000000">
                                <a:alpha val="43137"/>
                              </a:srgbClr>
                            </a:outerShdw>
                          </a:effectLst>
                          <a:latin typeface="Times New Roman" panose="02020603050405020304" pitchFamily="18" charset="0"/>
                        </a:rPr>
                        <a:t>KE</a:t>
                      </a:r>
                      <a:endParaRPr lang="en-US" altLang="en-US" sz="1900" dirty="0">
                        <a:solidFill>
                          <a:srgbClr val="FF6600"/>
                        </a:solidFill>
                        <a:effectLst>
                          <a:outerShdw blurRad="38100" dist="38100" dir="2700000" algn="tl">
                            <a:srgbClr val="000000">
                              <a:alpha val="43137"/>
                            </a:srgbClr>
                          </a:outerShdw>
                        </a:effectLst>
                      </a:endParaRPr>
                    </a:p>
                  </p:txBody>
                </p:sp>
                <p:sp>
                  <p:nvSpPr>
                    <p:cNvPr id="56343" name="Text Box 44"/>
                    <p:cNvSpPr txBox="1">
                      <a:spLocks noChangeArrowheads="1"/>
                    </p:cNvSpPr>
                    <p:nvPr/>
                  </p:nvSpPr>
                  <p:spPr bwMode="auto">
                    <a:xfrm>
                      <a:off x="10367" y="5380"/>
                      <a:ext cx="721"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defRPr/>
                      </a:pPr>
                      <a:r>
                        <a:rPr lang="en-US" altLang="en-US" sz="1600" b="1" dirty="0">
                          <a:solidFill>
                            <a:srgbClr val="FF6600"/>
                          </a:solidFill>
                          <a:effectLst>
                            <a:outerShdw blurRad="38100" dist="38100" dir="2700000" algn="tl">
                              <a:srgbClr val="000000">
                                <a:alpha val="43137"/>
                              </a:srgbClr>
                            </a:outerShdw>
                          </a:effectLst>
                          <a:latin typeface="Times New Roman" panose="02020603050405020304" pitchFamily="18" charset="0"/>
                        </a:rPr>
                        <a:t>KE</a:t>
                      </a:r>
                      <a:endParaRPr lang="en-US" altLang="en-US" sz="1600" dirty="0">
                        <a:solidFill>
                          <a:srgbClr val="FF6600"/>
                        </a:solidFill>
                        <a:effectLst>
                          <a:outerShdw blurRad="38100" dist="38100" dir="2700000" algn="tl">
                            <a:srgbClr val="000000">
                              <a:alpha val="43137"/>
                            </a:srgbClr>
                          </a:outerShdw>
                        </a:effectLst>
                      </a:endParaRPr>
                    </a:p>
                  </p:txBody>
                </p:sp>
                <p:sp>
                  <p:nvSpPr>
                    <p:cNvPr id="58397" name="Line 45"/>
                    <p:cNvSpPr>
                      <a:spLocks noChangeShapeType="1"/>
                    </p:cNvSpPr>
                    <p:nvPr/>
                  </p:nvSpPr>
                  <p:spPr bwMode="auto">
                    <a:xfrm>
                      <a:off x="3744" y="6244"/>
                      <a:ext cx="66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98" name="Line 46"/>
                    <p:cNvSpPr>
                      <a:spLocks noChangeShapeType="1"/>
                    </p:cNvSpPr>
                    <p:nvPr/>
                  </p:nvSpPr>
                  <p:spPr bwMode="auto">
                    <a:xfrm>
                      <a:off x="4608" y="3220"/>
                      <a:ext cx="27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99" name="Line 47"/>
                    <p:cNvSpPr>
                      <a:spLocks noChangeShapeType="1"/>
                    </p:cNvSpPr>
                    <p:nvPr/>
                  </p:nvSpPr>
                  <p:spPr bwMode="auto">
                    <a:xfrm>
                      <a:off x="7344" y="3220"/>
                      <a:ext cx="1584"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400" name="Line 48"/>
                    <p:cNvSpPr>
                      <a:spLocks noChangeShapeType="1"/>
                    </p:cNvSpPr>
                    <p:nvPr/>
                  </p:nvSpPr>
                  <p:spPr bwMode="auto">
                    <a:xfrm>
                      <a:off x="10224" y="5380"/>
                      <a:ext cx="576"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401" name="Line 49"/>
                    <p:cNvSpPr>
                      <a:spLocks noChangeShapeType="1"/>
                    </p:cNvSpPr>
                    <p:nvPr/>
                  </p:nvSpPr>
                  <p:spPr bwMode="auto">
                    <a:xfrm>
                      <a:off x="3600" y="322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402" name="Line 50"/>
                    <p:cNvSpPr>
                      <a:spLocks noChangeShapeType="1"/>
                    </p:cNvSpPr>
                    <p:nvPr/>
                  </p:nvSpPr>
                  <p:spPr bwMode="auto">
                    <a:xfrm>
                      <a:off x="3600" y="538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403" name="Text Box 51"/>
                    <p:cNvSpPr txBox="1">
                      <a:spLocks noChangeArrowheads="1"/>
                    </p:cNvSpPr>
                    <p:nvPr/>
                  </p:nvSpPr>
                  <p:spPr bwMode="auto">
                    <a:xfrm>
                      <a:off x="1296" y="3940"/>
                      <a:ext cx="187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300" dirty="0">
                          <a:latin typeface="Times New Roman" panose="02020603050405020304" pitchFamily="18" charset="0"/>
                        </a:rPr>
                        <a:t>Temperature</a:t>
                      </a:r>
                    </a:p>
                    <a:p>
                      <a:pPr algn="ctr" eaLnBrk="1" hangingPunct="1">
                        <a:spcBef>
                          <a:spcPct val="0"/>
                        </a:spcBef>
                        <a:buClrTx/>
                        <a:buSzTx/>
                        <a:buFontTx/>
                        <a:buNone/>
                      </a:pPr>
                      <a:r>
                        <a:rPr lang="en-US" altLang="en-US" sz="1300" dirty="0">
                          <a:latin typeface="Times New Roman" panose="02020603050405020304" pitchFamily="18" charset="0"/>
                        </a:rPr>
                        <a:t>°C</a:t>
                      </a:r>
                      <a:endParaRPr lang="en-US" altLang="en-US" sz="1900" dirty="0"/>
                    </a:p>
                  </p:txBody>
                </p:sp>
                <p:sp>
                  <p:nvSpPr>
                    <p:cNvPr id="58404" name="Text Box 52"/>
                    <p:cNvSpPr txBox="1">
                      <a:spLocks noChangeArrowheads="1"/>
                    </p:cNvSpPr>
                    <p:nvPr/>
                  </p:nvSpPr>
                  <p:spPr bwMode="auto">
                    <a:xfrm>
                      <a:off x="2736" y="2991"/>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000" b="1" dirty="0">
                          <a:solidFill>
                            <a:srgbClr val="FFFF00"/>
                          </a:solidFill>
                          <a:latin typeface="Times New Roman" panose="02020603050405020304" pitchFamily="18" charset="0"/>
                        </a:rPr>
                        <a:t>CP</a:t>
                      </a:r>
                      <a:endParaRPr lang="en-US" altLang="en-US" sz="2000" dirty="0">
                        <a:solidFill>
                          <a:srgbClr val="FFFF00"/>
                        </a:solidFill>
                      </a:endParaRPr>
                    </a:p>
                  </p:txBody>
                </p:sp>
                <p:sp>
                  <p:nvSpPr>
                    <p:cNvPr id="58405" name="Text Box 53"/>
                    <p:cNvSpPr txBox="1">
                      <a:spLocks noChangeArrowheads="1"/>
                    </p:cNvSpPr>
                    <p:nvPr/>
                  </p:nvSpPr>
                  <p:spPr bwMode="auto">
                    <a:xfrm>
                      <a:off x="2736" y="5236"/>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000" b="1" dirty="0">
                          <a:solidFill>
                            <a:srgbClr val="FFFF00"/>
                          </a:solidFill>
                          <a:latin typeface="Times New Roman" panose="02020603050405020304" pitchFamily="18" charset="0"/>
                        </a:rPr>
                        <a:t>FP</a:t>
                      </a:r>
                      <a:endParaRPr lang="en-US" altLang="en-US" sz="2000" dirty="0">
                        <a:solidFill>
                          <a:srgbClr val="FFFF00"/>
                        </a:solidFill>
                      </a:endParaRPr>
                    </a:p>
                  </p:txBody>
                </p:sp>
                <p:sp>
                  <p:nvSpPr>
                    <p:cNvPr id="58406" name="Line 54"/>
                    <p:cNvSpPr>
                      <a:spLocks noChangeShapeType="1"/>
                    </p:cNvSpPr>
                    <p:nvPr/>
                  </p:nvSpPr>
                  <p:spPr bwMode="auto">
                    <a:xfrm flipH="1" flipV="1">
                      <a:off x="3744" y="2356"/>
                      <a:ext cx="864" cy="8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56337" name="Text Box 55"/>
                  <p:cNvSpPr txBox="1">
                    <a:spLocks noChangeArrowheads="1"/>
                  </p:cNvSpPr>
                  <p:nvPr/>
                </p:nvSpPr>
                <p:spPr bwMode="auto">
                  <a:xfrm>
                    <a:off x="7488" y="4084"/>
                    <a:ext cx="721"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defRPr/>
                    </a:pPr>
                    <a:r>
                      <a:rPr lang="en-US" altLang="en-US" sz="1600" b="1" dirty="0">
                        <a:solidFill>
                          <a:srgbClr val="FF6600"/>
                        </a:solidFill>
                        <a:effectLst>
                          <a:outerShdw blurRad="38100" dist="38100" dir="2700000" algn="tl">
                            <a:srgbClr val="000000">
                              <a:alpha val="43137"/>
                            </a:srgbClr>
                          </a:outerShdw>
                        </a:effectLst>
                        <a:latin typeface="Times New Roman" panose="02020603050405020304" pitchFamily="18" charset="0"/>
                      </a:rPr>
                      <a:t>KE</a:t>
                    </a:r>
                    <a:endParaRPr lang="en-US" altLang="en-US" sz="1600" dirty="0">
                      <a:solidFill>
                        <a:srgbClr val="FF6600"/>
                      </a:solidFill>
                      <a:effectLst>
                        <a:outerShdw blurRad="38100" dist="38100" dir="2700000" algn="tl">
                          <a:srgbClr val="000000">
                            <a:alpha val="43137"/>
                          </a:srgbClr>
                        </a:outerShdw>
                      </a:effectLst>
                    </a:endParaRPr>
                  </a:p>
                </p:txBody>
              </p:sp>
            </p:grpSp>
            <p:sp>
              <p:nvSpPr>
                <p:cNvPr id="58388" name="Line 56"/>
                <p:cNvSpPr>
                  <a:spLocks noChangeShapeType="1"/>
                </p:cNvSpPr>
                <p:nvPr/>
              </p:nvSpPr>
              <p:spPr bwMode="auto">
                <a:xfrm>
                  <a:off x="8928" y="5380"/>
                  <a:ext cx="129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58381" name="Text Box 57"/>
            <p:cNvSpPr txBox="1">
              <a:spLocks noChangeArrowheads="1"/>
            </p:cNvSpPr>
            <p:nvPr/>
          </p:nvSpPr>
          <p:spPr bwMode="auto">
            <a:xfrm>
              <a:off x="4176" y="2448"/>
              <a:ext cx="57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600" b="1" dirty="0">
                  <a:solidFill>
                    <a:srgbClr val="FFFF00"/>
                  </a:solidFill>
                  <a:latin typeface="Times New Roman" panose="02020603050405020304" pitchFamily="18" charset="0"/>
                </a:rPr>
                <a:t>gas</a:t>
              </a:r>
              <a:endParaRPr lang="en-US" altLang="en-US" sz="1600" dirty="0">
                <a:solidFill>
                  <a:srgbClr val="FFFF00"/>
                </a:solidFill>
              </a:endParaRPr>
            </a:p>
          </p:txBody>
        </p:sp>
        <p:sp>
          <p:nvSpPr>
            <p:cNvPr id="58382" name="Text Box 58"/>
            <p:cNvSpPr txBox="1">
              <a:spLocks noChangeArrowheads="1"/>
            </p:cNvSpPr>
            <p:nvPr/>
          </p:nvSpPr>
          <p:spPr bwMode="auto">
            <a:xfrm>
              <a:off x="8064" y="4032"/>
              <a:ext cx="100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600" b="1" dirty="0">
                  <a:solidFill>
                    <a:srgbClr val="FFFF00"/>
                  </a:solidFill>
                  <a:latin typeface="Times New Roman" panose="02020603050405020304" pitchFamily="18" charset="0"/>
                </a:rPr>
                <a:t>liquid</a:t>
              </a:r>
              <a:endParaRPr lang="en-US" altLang="en-US" sz="1600" dirty="0">
                <a:solidFill>
                  <a:srgbClr val="FFFF00"/>
                </a:solidFill>
              </a:endParaRPr>
            </a:p>
          </p:txBody>
        </p:sp>
        <p:sp>
          <p:nvSpPr>
            <p:cNvPr id="58383" name="Text Box 59"/>
            <p:cNvSpPr txBox="1">
              <a:spLocks noChangeArrowheads="1"/>
            </p:cNvSpPr>
            <p:nvPr/>
          </p:nvSpPr>
          <p:spPr bwMode="auto">
            <a:xfrm>
              <a:off x="9870" y="5616"/>
              <a:ext cx="78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600" b="1" dirty="0">
                  <a:solidFill>
                    <a:srgbClr val="FFFF00"/>
                  </a:solidFill>
                  <a:latin typeface="Times New Roman" panose="02020603050405020304" pitchFamily="18" charset="0"/>
                </a:rPr>
                <a:t>solid</a:t>
              </a:r>
              <a:endParaRPr lang="en-US" altLang="en-US" sz="1600" dirty="0">
                <a:solidFill>
                  <a:srgbClr val="FFFF00"/>
                </a:solidFill>
              </a:endParaRPr>
            </a:p>
          </p:txBody>
        </p:sp>
      </p:grpSp>
      <p:sp>
        <p:nvSpPr>
          <p:cNvPr id="34"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35" name="Rectangle 6"/>
          <p:cNvSpPr>
            <a:spLocks noGrp="1" noChangeArrowheads="1"/>
          </p:cNvSpPr>
          <p:nvPr>
            <p:ph type="sldNum" sz="quarter" idx="11"/>
          </p:nvPr>
        </p:nvSpPr>
        <p:spPr/>
        <p:txBody>
          <a:bodyPr/>
          <a:lstStyle/>
          <a:p>
            <a:pPr>
              <a:defRPr/>
            </a:pPr>
            <a:fld id="{D95CC5DB-9CB1-47BD-9010-1C7842D92218}" type="slidenum">
              <a:rPr lang="en-US" altLang="en-US"/>
              <a:pPr>
                <a:defRPr/>
              </a:pPr>
              <a:t>9</a:t>
            </a:fld>
            <a:endParaRPr lang="en-US" altLang="en-US" dirty="0"/>
          </a:p>
        </p:txBody>
      </p:sp>
      <p:pic>
        <p:nvPicPr>
          <p:cNvPr id="58374" name="Picture 35" descr="quick_check-01.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914400"/>
            <a:ext cx="1143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Box 37"/>
          <p:cNvSpPr txBox="1">
            <a:spLocks noChangeArrowheads="1"/>
          </p:cNvSpPr>
          <p:nvPr/>
        </p:nvSpPr>
        <p:spPr bwMode="auto">
          <a:xfrm>
            <a:off x="7386638" y="5249863"/>
            <a:ext cx="1535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dirty="0"/>
              <a:t>q=mc∆T</a:t>
            </a:r>
          </a:p>
        </p:txBody>
      </p:sp>
      <p:sp>
        <p:nvSpPr>
          <p:cNvPr id="58376" name="TextBox 38"/>
          <p:cNvSpPr txBox="1">
            <a:spLocks noChangeArrowheads="1"/>
          </p:cNvSpPr>
          <p:nvPr/>
        </p:nvSpPr>
        <p:spPr bwMode="auto">
          <a:xfrm>
            <a:off x="6084888" y="2940050"/>
            <a:ext cx="1535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dirty="0"/>
              <a:t>q=mc∆T</a:t>
            </a:r>
          </a:p>
        </p:txBody>
      </p:sp>
      <p:sp>
        <p:nvSpPr>
          <p:cNvPr id="58377" name="TextBox 39"/>
          <p:cNvSpPr txBox="1">
            <a:spLocks noChangeArrowheads="1"/>
          </p:cNvSpPr>
          <p:nvPr/>
        </p:nvSpPr>
        <p:spPr bwMode="auto">
          <a:xfrm>
            <a:off x="1081088" y="1651000"/>
            <a:ext cx="1535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dirty="0"/>
              <a:t>q=mc∆T</a:t>
            </a:r>
          </a:p>
        </p:txBody>
      </p:sp>
      <p:sp>
        <p:nvSpPr>
          <p:cNvPr id="58378" name="TextBox 41"/>
          <p:cNvSpPr txBox="1">
            <a:spLocks noChangeArrowheads="1"/>
          </p:cNvSpPr>
          <p:nvPr/>
        </p:nvSpPr>
        <p:spPr bwMode="auto">
          <a:xfrm>
            <a:off x="3205163" y="2727325"/>
            <a:ext cx="1535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dirty="0"/>
              <a:t>q=m∆H</a:t>
            </a:r>
            <a:r>
              <a:rPr lang="en-US" altLang="en-US" baseline="-25000" dirty="0"/>
              <a:t>v</a:t>
            </a:r>
            <a:endParaRPr lang="en-US" altLang="en-US" dirty="0"/>
          </a:p>
        </p:txBody>
      </p:sp>
      <p:sp>
        <p:nvSpPr>
          <p:cNvPr id="58379" name="TextBox 42"/>
          <p:cNvSpPr txBox="1">
            <a:spLocks noChangeArrowheads="1"/>
          </p:cNvSpPr>
          <p:nvPr/>
        </p:nvSpPr>
        <p:spPr bwMode="auto">
          <a:xfrm>
            <a:off x="6477000" y="4049713"/>
            <a:ext cx="1535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dirty="0"/>
              <a:t>q=m∆H</a:t>
            </a:r>
            <a:r>
              <a:rPr lang="en-US" altLang="en-US" baseline="-25000" dirty="0"/>
              <a:t>f</a:t>
            </a:r>
            <a:endParaRPr lang="en-US" altLang="en-US" dirty="0"/>
          </a:p>
        </p:txBody>
      </p:sp>
      <p:sp>
        <p:nvSpPr>
          <p:cNvPr id="39" name="TextBox 41">
            <a:extLst>
              <a:ext uri="{FF2B5EF4-FFF2-40B4-BE49-F238E27FC236}">
                <a16:creationId xmlns:a16="http://schemas.microsoft.com/office/drawing/2014/main" id="{2CFB30AC-C0A5-4132-A4F3-573A1C73F423}"/>
              </a:ext>
            </a:extLst>
          </p:cNvPr>
          <p:cNvSpPr txBox="1">
            <a:spLocks noChangeArrowheads="1"/>
          </p:cNvSpPr>
          <p:nvPr/>
        </p:nvSpPr>
        <p:spPr bwMode="auto">
          <a:xfrm>
            <a:off x="381000" y="2602468"/>
            <a:ext cx="1940603" cy="369332"/>
          </a:xfrm>
          <a:prstGeom prst="rect">
            <a:avLst/>
          </a:prstGeom>
          <a:solidFill>
            <a:srgbClr val="FFC000"/>
          </a:solidFill>
          <a:ln>
            <a:noFill/>
          </a:ln>
        </p:spPr>
        <p:txBody>
          <a:bodyPr wrap="square">
            <a:spAutoFit/>
          </a:bodyPr>
          <a:lstStyle/>
          <a:p>
            <a:pPr algn="ctr" eaLnBrk="1" hangingPunct="1"/>
            <a:r>
              <a:rPr lang="en-US" altLang="en-US" dirty="0"/>
              <a:t>10O C for Water</a:t>
            </a:r>
          </a:p>
        </p:txBody>
      </p:sp>
      <p:sp>
        <p:nvSpPr>
          <p:cNvPr id="40" name="TextBox 41">
            <a:extLst>
              <a:ext uri="{FF2B5EF4-FFF2-40B4-BE49-F238E27FC236}">
                <a16:creationId xmlns:a16="http://schemas.microsoft.com/office/drawing/2014/main" id="{453C78B9-417D-4804-8917-6E87F5C02E52}"/>
              </a:ext>
            </a:extLst>
          </p:cNvPr>
          <p:cNvSpPr txBox="1">
            <a:spLocks noChangeArrowheads="1"/>
          </p:cNvSpPr>
          <p:nvPr/>
        </p:nvSpPr>
        <p:spPr bwMode="auto">
          <a:xfrm>
            <a:off x="616325" y="4275791"/>
            <a:ext cx="1677087" cy="369332"/>
          </a:xfrm>
          <a:prstGeom prst="rect">
            <a:avLst/>
          </a:prstGeom>
          <a:solidFill>
            <a:srgbClr val="FFC000"/>
          </a:solidFill>
          <a:ln>
            <a:noFill/>
          </a:ln>
        </p:spPr>
        <p:txBody>
          <a:bodyPr wrap="square">
            <a:spAutoFit/>
          </a:bodyPr>
          <a:lstStyle/>
          <a:p>
            <a:pPr algn="ctr" eaLnBrk="1" hangingPunct="1"/>
            <a:r>
              <a:rPr lang="en-US" altLang="en-US" dirty="0"/>
              <a:t>O C for Water</a:t>
            </a:r>
          </a:p>
        </p:txBody>
      </p:sp>
      <p:sp>
        <p:nvSpPr>
          <p:cNvPr id="41" name="TextBox 39">
            <a:extLst>
              <a:ext uri="{FF2B5EF4-FFF2-40B4-BE49-F238E27FC236}">
                <a16:creationId xmlns:a16="http://schemas.microsoft.com/office/drawing/2014/main" id="{2AD346DD-45BA-4E02-8321-34EDB25058A5}"/>
              </a:ext>
            </a:extLst>
          </p:cNvPr>
          <p:cNvSpPr txBox="1">
            <a:spLocks noChangeArrowheads="1"/>
          </p:cNvSpPr>
          <p:nvPr/>
        </p:nvSpPr>
        <p:spPr bwMode="auto">
          <a:xfrm>
            <a:off x="5969933" y="1657002"/>
            <a:ext cx="1535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4000" dirty="0">
                <a:solidFill>
                  <a:srgbClr val="FFFF00"/>
                </a:solidFill>
              </a:rPr>
              <a:t>q = -</a:t>
            </a:r>
          </a:p>
        </p:txBody>
      </p:sp>
      <p:sp>
        <p:nvSpPr>
          <p:cNvPr id="42" name="TextBox 41">
            <a:extLst>
              <a:ext uri="{FF2B5EF4-FFF2-40B4-BE49-F238E27FC236}">
                <a16:creationId xmlns:a16="http://schemas.microsoft.com/office/drawing/2014/main" id="{10AA943D-E1A2-4372-84A6-E7C2719C743A}"/>
              </a:ext>
            </a:extLst>
          </p:cNvPr>
          <p:cNvSpPr txBox="1"/>
          <p:nvPr/>
        </p:nvSpPr>
        <p:spPr>
          <a:xfrm>
            <a:off x="4357031" y="2144013"/>
            <a:ext cx="883280" cy="369332"/>
          </a:xfrm>
          <a:prstGeom prst="rect">
            <a:avLst/>
          </a:prstGeom>
          <a:noFill/>
        </p:spPr>
        <p:txBody>
          <a:bodyPr wrap="square" rtlCol="0">
            <a:spAutoFit/>
          </a:bodyPr>
          <a:lstStyle/>
          <a:p>
            <a:pPr algn="ctr"/>
            <a:r>
              <a:rPr lang="en-US" dirty="0">
                <a:solidFill>
                  <a:srgbClr val="000000"/>
                </a:solidFill>
              </a:rPr>
              <a:t>g </a:t>
            </a:r>
            <a:r>
              <a:rPr lang="en-US" dirty="0">
                <a:solidFill>
                  <a:srgbClr val="000000"/>
                </a:solidFill>
                <a:sym typeface="Wingdings" panose="05000000000000000000" pitchFamily="2" charset="2"/>
              </a:rPr>
              <a:t> l</a:t>
            </a:r>
            <a:endParaRPr lang="en-US" dirty="0">
              <a:solidFill>
                <a:srgbClr val="000000"/>
              </a:solidFill>
            </a:endParaRPr>
          </a:p>
        </p:txBody>
      </p:sp>
      <p:sp>
        <p:nvSpPr>
          <p:cNvPr id="2" name="Rectangle 1">
            <a:extLst>
              <a:ext uri="{FF2B5EF4-FFF2-40B4-BE49-F238E27FC236}">
                <a16:creationId xmlns:a16="http://schemas.microsoft.com/office/drawing/2014/main" id="{B2B885AE-BB94-4E1C-9679-AED984E763F4}"/>
              </a:ext>
            </a:extLst>
          </p:cNvPr>
          <p:cNvSpPr/>
          <p:nvPr/>
        </p:nvSpPr>
        <p:spPr>
          <a:xfrm>
            <a:off x="6655174" y="4593810"/>
            <a:ext cx="710452" cy="369332"/>
          </a:xfrm>
          <a:prstGeom prst="rect">
            <a:avLst/>
          </a:prstGeom>
        </p:spPr>
        <p:txBody>
          <a:bodyPr wrap="none">
            <a:spAutoFit/>
          </a:bodyPr>
          <a:lstStyle/>
          <a:p>
            <a:pPr algn="ctr"/>
            <a:r>
              <a:rPr lang="en-US" dirty="0">
                <a:solidFill>
                  <a:srgbClr val="000000"/>
                </a:solidFill>
              </a:rPr>
              <a:t>l </a:t>
            </a:r>
            <a:r>
              <a:rPr lang="en-US" dirty="0">
                <a:solidFill>
                  <a:srgbClr val="000000"/>
                </a:solidFill>
                <a:sym typeface="Wingdings" panose="05000000000000000000" pitchFamily="2" charset="2"/>
              </a:rPr>
              <a:t> s</a:t>
            </a:r>
            <a:endParaRPr lang="en-US" dirty="0">
              <a:solidFill>
                <a:srgbClr val="000000"/>
              </a:solidFill>
            </a:endParaRPr>
          </a:p>
        </p:txBody>
      </p:sp>
    </p:spTree>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10042</TotalTime>
  <Words>10131</Words>
  <Application>Microsoft Office PowerPoint</Application>
  <PresentationFormat>On-screen Show (4:3)</PresentationFormat>
  <Paragraphs>1004</Paragraphs>
  <Slides>81</Slides>
  <Notes>68</Notes>
  <HiddenSlides>0</HiddenSlides>
  <MMClips>0</MMClips>
  <ScaleCrop>false</ScaleCrop>
  <HeadingPairs>
    <vt:vector size="8" baseType="variant">
      <vt:variant>
        <vt:lpstr>Fonts Used</vt:lpstr>
      </vt:variant>
      <vt:variant>
        <vt:i4>11</vt:i4>
      </vt:variant>
      <vt:variant>
        <vt:lpstr>Theme</vt:lpstr>
      </vt:variant>
      <vt:variant>
        <vt:i4>11</vt:i4>
      </vt:variant>
      <vt:variant>
        <vt:lpstr>Embedded OLE Servers</vt:lpstr>
      </vt:variant>
      <vt:variant>
        <vt:i4>1</vt:i4>
      </vt:variant>
      <vt:variant>
        <vt:lpstr>Slide Titles</vt:lpstr>
      </vt:variant>
      <vt:variant>
        <vt:i4>81</vt:i4>
      </vt:variant>
    </vt:vector>
  </HeadingPairs>
  <TitlesOfParts>
    <vt:vector size="104" baseType="lpstr">
      <vt:lpstr>MS PGothic</vt:lpstr>
      <vt:lpstr>Arial</vt:lpstr>
      <vt:lpstr>Arial Unicode MS</vt:lpstr>
      <vt:lpstr>Book Antiqua</vt:lpstr>
      <vt:lpstr>Calibri</vt:lpstr>
      <vt:lpstr>Cambria Math</vt:lpstr>
      <vt:lpstr>Symbol</vt:lpstr>
      <vt:lpstr>Tahoma</vt:lpstr>
      <vt:lpstr>Times New Roman</vt:lpstr>
      <vt:lpstr>Wingdings</vt:lpstr>
      <vt:lpstr>ヒラギノ角ゴ Pro W3</vt:lpstr>
      <vt:lpstr>Textured</vt:lpstr>
      <vt:lpstr>TASK TEMPLATES</vt:lpstr>
      <vt:lpstr>1_Textured</vt:lpstr>
      <vt:lpstr>1_TASK TEMPLATES</vt:lpstr>
      <vt:lpstr>2_TASK TEMPLATES</vt:lpstr>
      <vt:lpstr>3_TASK TEMPLATES</vt:lpstr>
      <vt:lpstr>4_TASK TEMPLATES</vt:lpstr>
      <vt:lpstr>5_TASK TEMPLATES</vt:lpstr>
      <vt:lpstr>VIDEO TEMPLATES</vt:lpstr>
      <vt:lpstr>6_TASK TEMPLATES</vt:lpstr>
      <vt:lpstr>7_TASK TEMPLATES</vt:lpstr>
      <vt:lpstr>Document</vt:lpstr>
      <vt:lpstr>Click “Slide Show”</vt:lpstr>
      <vt:lpstr>PowerPoint Presentation</vt:lpstr>
      <vt:lpstr>PowerPoint Presentation</vt:lpstr>
      <vt:lpstr>Heating and Cooling Curves</vt:lpstr>
      <vt:lpstr>Heating and Cooling Curves</vt:lpstr>
      <vt:lpstr>PowerPoint Presentation</vt:lpstr>
      <vt:lpstr>PowerPoint Presentation</vt:lpstr>
      <vt:lpstr>PowerPoint Presentation</vt:lpstr>
      <vt:lpstr>Exothermic (Cooling) Curve</vt:lpstr>
      <vt:lpstr>Quantitative Heat Measurements </vt:lpstr>
      <vt:lpstr>Quantitative Heat Measurements </vt:lpstr>
      <vt:lpstr>Quantitative Heat Measurements </vt:lpstr>
      <vt:lpstr>PowerPoint Presentation</vt:lpstr>
      <vt:lpstr>PowerPoint Presentation</vt:lpstr>
      <vt:lpstr>Thermochemical Equations</vt:lpstr>
      <vt:lpstr>Thermochemical Equations</vt:lpstr>
      <vt:lpstr>Thermochemical Equations</vt:lpstr>
      <vt:lpstr>Thermochemical Equations</vt:lpstr>
      <vt:lpstr>Thermochemical Equations</vt:lpstr>
      <vt:lpstr>Thermochemical Equations</vt:lpstr>
      <vt:lpstr>Heats of Reaction -∆H</vt:lpstr>
      <vt:lpstr>Heats of Reaction -∆H</vt:lpstr>
      <vt:lpstr>Heats of Reaction +∆H</vt:lpstr>
      <vt:lpstr>Heats of Reaction +∆H</vt:lpstr>
      <vt:lpstr>What Heat flow is involved in the Reactions? </vt:lpstr>
      <vt:lpstr>What Heat flow is involved in the Reactions? </vt:lpstr>
      <vt:lpstr>What Heat flow is involved in the Reactions? </vt:lpstr>
      <vt:lpstr>What Heat flow is involved in the Reactions? </vt:lpstr>
      <vt:lpstr>PowerPoint Presentation</vt:lpstr>
      <vt:lpstr>PowerPoint Presentation</vt:lpstr>
      <vt:lpstr>Heat (Enthalpy) of Reaction</vt:lpstr>
      <vt:lpstr>Heat (Enthalpy) of Reaction</vt:lpstr>
      <vt:lpstr> Calculating Enthalpy of Reaction</vt:lpstr>
      <vt:lpstr> Calculating Enthalpy of Reaction</vt:lpstr>
      <vt:lpstr> Calculating Enthalpy of Reaction</vt:lpstr>
      <vt:lpstr>Standard Heat of Formation ΔHf⁰</vt:lpstr>
      <vt:lpstr>Standard Heat of Formation ΔHf⁰</vt:lpstr>
      <vt:lpstr>PowerPoint Presentation</vt:lpstr>
      <vt:lpstr>Enthalpy of Formation</vt:lpstr>
      <vt:lpstr>Standard Heats of Formation ΔH⁰</vt:lpstr>
      <vt:lpstr>Heat of Reaction</vt:lpstr>
      <vt:lpstr>Heat of Reaction</vt:lpstr>
      <vt:lpstr>Heat of Reaction</vt:lpstr>
      <vt:lpstr>Heat of Reaction</vt:lpstr>
      <vt:lpstr>Heat of Reaction</vt:lpstr>
      <vt:lpstr>Heat of Reaction</vt:lpstr>
      <vt:lpstr>Heat of Combustion</vt:lpstr>
      <vt:lpstr>Heat of Combustion</vt:lpstr>
      <vt:lpstr>Hess’s Law</vt:lpstr>
      <vt:lpstr>Hess’s Law</vt:lpstr>
      <vt:lpstr>Hess’s Law</vt:lpstr>
      <vt:lpstr>Hess’s Law</vt:lpstr>
      <vt:lpstr>Hess’s Law</vt:lpstr>
      <vt:lpstr>Hess’s Law Problem</vt:lpstr>
      <vt:lpstr>Hess’s Law Problem</vt:lpstr>
      <vt:lpstr>PRACTICE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Heat, Temperature, and Energy</vt:lpstr>
      <vt:lpstr> Heat, Temperature, and Energy</vt:lpstr>
      <vt:lpstr> Performing Heat Calculations</vt:lpstr>
      <vt:lpstr> Performing Heat Calculations</vt:lpstr>
      <vt:lpstr> Performing Heat Calculations</vt:lpstr>
      <vt:lpstr> Performing Heat Calculations</vt:lpstr>
      <vt:lpstr> Calculating Enthalpy of Reaction</vt:lpstr>
      <vt:lpstr> Calculating Enthalpy of Reaction</vt:lpstr>
      <vt:lpstr> Calculate Enthalpy of Reaction</vt:lpstr>
      <vt:lpstr> Calculate Enthalpy of Reaction</vt:lpstr>
      <vt:lpstr> Calculate Enthalpy of Reaction</vt:lpstr>
      <vt:lpstr> Calculate Enthalpy of Reaction</vt:lpstr>
      <vt:lpstr> Calculating Enthalpy of Reaction</vt:lpstr>
      <vt:lpstr> Calculating Enthalpy of Reaction</vt:lpstr>
      <vt:lpstr> Calculating Enthalpy of Reaction</vt:lpstr>
      <vt:lpstr> Calculating Enthalpy of Reaction</vt:lpstr>
      <vt:lpstr>Assignments</vt:lpstr>
    </vt:vector>
  </TitlesOfParts>
  <Company>WJCC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Four</dc:title>
  <dc:creator>Vicki Lewis</dc:creator>
  <cp:lastModifiedBy>Craig Riesen</cp:lastModifiedBy>
  <cp:revision>348</cp:revision>
  <dcterms:created xsi:type="dcterms:W3CDTF">2003-11-04T15:24:57Z</dcterms:created>
  <dcterms:modified xsi:type="dcterms:W3CDTF">2026-03-18T19:04:27Z</dcterms:modified>
</cp:coreProperties>
</file>