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82" r:id="rId4"/>
    <p:sldId id="277" r:id="rId5"/>
    <p:sldId id="258" r:id="rId6"/>
    <p:sldId id="283" r:id="rId7"/>
    <p:sldId id="278" r:id="rId8"/>
    <p:sldId id="259" r:id="rId9"/>
    <p:sldId id="263" r:id="rId10"/>
    <p:sldId id="261" r:id="rId11"/>
    <p:sldId id="284" r:id="rId12"/>
    <p:sldId id="280" r:id="rId13"/>
    <p:sldId id="279" r:id="rId14"/>
    <p:sldId id="285" r:id="rId15"/>
    <p:sldId id="281" r:id="rId16"/>
    <p:sldId id="268" r:id="rId17"/>
    <p:sldId id="286" r:id="rId18"/>
    <p:sldId id="287" r:id="rId19"/>
    <p:sldId id="288" r:id="rId20"/>
    <p:sldId id="270" r:id="rId21"/>
    <p:sldId id="271" r:id="rId22"/>
    <p:sldId id="272" r:id="rId23"/>
    <p:sldId id="273" r:id="rId24"/>
    <p:sldId id="290" r:id="rId25"/>
    <p:sldId id="291" r:id="rId26"/>
    <p:sldId id="292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0097-2A6D-4942-AAB3-501F52A16D4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8EAC-D86C-4F31-A5EB-FCDCDBF7C8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/>
              <a:t>The Wonder of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Properties of Water</a:t>
            </a:r>
          </a:p>
        </p:txBody>
      </p:sp>
    </p:spTree>
    <p:extLst>
      <p:ext uri="{BB962C8B-B14F-4D97-AF65-F5344CB8AC3E}">
        <p14:creationId xmlns:p14="http://schemas.microsoft.com/office/powerpoint/2010/main" val="115016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C4F44A-2806-9DF1-0C82-8EDF6F0F04BA}"/>
              </a:ext>
            </a:extLst>
          </p:cNvPr>
          <p:cNvSpPr/>
          <p:nvPr/>
        </p:nvSpPr>
        <p:spPr>
          <a:xfrm>
            <a:off x="2358871" y="5410200"/>
            <a:ext cx="4873257" cy="1354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Capillary Action </a:t>
            </a:r>
          </a:p>
          <a:p>
            <a:pPr algn="ctr"/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Includes cohesion, adhesion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292-BB0D-1148-CFCC-EC176728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B5721-1358-02DC-C638-D0F4E2DCFE4B}"/>
              </a:ext>
            </a:extLst>
          </p:cNvPr>
          <p:cNvSpPr/>
          <p:nvPr/>
        </p:nvSpPr>
        <p:spPr>
          <a:xfrm>
            <a:off x="1433682" y="2967335"/>
            <a:ext cx="6276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Salt &amp; Battery</a:t>
            </a:r>
          </a:p>
        </p:txBody>
      </p:sp>
    </p:spTree>
    <p:extLst>
      <p:ext uri="{BB962C8B-B14F-4D97-AF65-F5344CB8AC3E}">
        <p14:creationId xmlns:p14="http://schemas.microsoft.com/office/powerpoint/2010/main" val="37414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0" y="444788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3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A Salt &amp; Battery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7A07-56BA-486E-D741-441427CD2349}"/>
              </a:ext>
            </a:extLst>
          </p:cNvPr>
          <p:cNvSpPr txBox="1"/>
          <p:nvPr/>
        </p:nvSpPr>
        <p:spPr>
          <a:xfrm>
            <a:off x="116234" y="1828800"/>
            <a:ext cx="3619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Materials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Epsom Salt or baking soda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9 Volt battery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Alligator clips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 pencils without eraser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Card board</a:t>
            </a:r>
          </a:p>
          <a:p>
            <a:pPr algn="ctr"/>
            <a:endParaRPr lang="en-US" sz="3200" dirty="0"/>
          </a:p>
        </p:txBody>
      </p:sp>
      <p:pic>
        <p:nvPicPr>
          <p:cNvPr id="3076" name="Picture 4" descr="Electrolysis water hi-res stock photography and images - Alamy">
            <a:extLst>
              <a:ext uri="{FF2B5EF4-FFF2-40B4-BE49-F238E27FC236}">
                <a16:creationId xmlns:a16="http://schemas.microsoft.com/office/drawing/2014/main" id="{F69994B3-3D0E-FB69-A95E-CFADAD553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8889" r="7532" b="12222"/>
          <a:stretch/>
        </p:blipFill>
        <p:spPr bwMode="auto">
          <a:xfrm>
            <a:off x="3886200" y="1416394"/>
            <a:ext cx="50292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9EFB64-E0A2-243E-0F9C-AE1266151C0F}"/>
              </a:ext>
            </a:extLst>
          </p:cNvPr>
          <p:cNvSpPr/>
          <p:nvPr/>
        </p:nvSpPr>
        <p:spPr>
          <a:xfrm>
            <a:off x="3653913" y="152400"/>
            <a:ext cx="55245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Composition of Water</a:t>
            </a:r>
          </a:p>
        </p:txBody>
      </p:sp>
    </p:spTree>
    <p:extLst>
      <p:ext uri="{BB962C8B-B14F-4D97-AF65-F5344CB8AC3E}">
        <p14:creationId xmlns:p14="http://schemas.microsoft.com/office/powerpoint/2010/main" val="318616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342901" y="17206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3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A Salt &amp; Battery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5181600" y="24581"/>
            <a:ext cx="371474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Set up the experiment as shown to the left.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Add Epsom salt or baking soda to the water in the glass.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Cut the pencils so the graphite is exposed on both ends.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Connect the battery to the pencils as shown. Be sure to note which terminal (+ or -) the pencil is connected to.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Look for bubbles by each submersed pencil.</a:t>
            </a:r>
          </a:p>
        </p:txBody>
      </p:sp>
      <p:pic>
        <p:nvPicPr>
          <p:cNvPr id="3076" name="Picture 4" descr="Electrolysis water hi-res stock photography and images - Alamy">
            <a:extLst>
              <a:ext uri="{FF2B5EF4-FFF2-40B4-BE49-F238E27FC236}">
                <a16:creationId xmlns:a16="http://schemas.microsoft.com/office/drawing/2014/main" id="{F69994B3-3D0E-FB69-A95E-CFADAD553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8889" r="7532" b="12222"/>
          <a:stretch/>
        </p:blipFill>
        <p:spPr bwMode="auto">
          <a:xfrm>
            <a:off x="0" y="1109478"/>
            <a:ext cx="50292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634701-B31F-5B9F-227B-1B87D4AD8C22}"/>
              </a:ext>
            </a:extLst>
          </p:cNvPr>
          <p:cNvSpPr/>
          <p:nvPr/>
        </p:nvSpPr>
        <p:spPr>
          <a:xfrm>
            <a:off x="-2458" y="5943600"/>
            <a:ext cx="502920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Composition of Water</a:t>
            </a:r>
          </a:p>
        </p:txBody>
      </p:sp>
    </p:spTree>
    <p:extLst>
      <p:ext uri="{BB962C8B-B14F-4D97-AF65-F5344CB8AC3E}">
        <p14:creationId xmlns:p14="http://schemas.microsoft.com/office/powerpoint/2010/main" val="178176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292-BB0D-1148-CFCC-EC176728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B5721-1358-02DC-C638-D0F4E2DCFE4B}"/>
              </a:ext>
            </a:extLst>
          </p:cNvPr>
          <p:cNvSpPr/>
          <p:nvPr/>
        </p:nvSpPr>
        <p:spPr>
          <a:xfrm>
            <a:off x="1671654" y="2590800"/>
            <a:ext cx="58006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Oil in Troubled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Waters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478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4450" y="2458"/>
            <a:ext cx="3144836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Density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= mass/volume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95250" y="473544"/>
            <a:ext cx="361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4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Oil in Troubled Waters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7A07-56BA-486E-D741-441427CD2349}"/>
              </a:ext>
            </a:extLst>
          </p:cNvPr>
          <p:cNvSpPr txBox="1"/>
          <p:nvPr/>
        </p:nvSpPr>
        <p:spPr>
          <a:xfrm>
            <a:off x="-24063" y="2445753"/>
            <a:ext cx="36195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Materials</a:t>
            </a:r>
          </a:p>
          <a:p>
            <a:pPr marL="34448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2 small glasses (8 oz. of less)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3200" dirty="0"/>
              <a:t>Vegetable oil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3200" dirty="0"/>
              <a:t>Water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3200" dirty="0"/>
              <a:t>2 large ice cubes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3595437" y="1828800"/>
            <a:ext cx="54292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Fill one glass with water (not quite full).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Fill the other glass with vegetable oil (not quite full).</a:t>
            </a:r>
            <a:endParaRPr lang="en-US" sz="2800" dirty="0">
              <a:solidFill>
                <a:srgbClr val="7030A0"/>
              </a:solidFill>
            </a:endParaRP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Set the 2 glasses next to each other.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Place one large ice cube in each glass and observe.</a:t>
            </a:r>
          </a:p>
        </p:txBody>
      </p:sp>
    </p:spTree>
    <p:extLst>
      <p:ext uri="{BB962C8B-B14F-4D97-AF65-F5344CB8AC3E}">
        <p14:creationId xmlns:p14="http://schemas.microsoft.com/office/powerpoint/2010/main" val="101384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3262"/>
            <a:ext cx="7562583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Notice the ice in each container</a:t>
            </a:r>
          </a:p>
        </p:txBody>
      </p:sp>
    </p:spTree>
    <p:extLst>
      <p:ext uri="{BB962C8B-B14F-4D97-AF65-F5344CB8AC3E}">
        <p14:creationId xmlns:p14="http://schemas.microsoft.com/office/powerpoint/2010/main" val="139521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26029" y="1676400"/>
            <a:ext cx="3144836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Density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= mass/volume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95250" y="473544"/>
            <a:ext cx="3619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4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Oil in Troubled Waters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95250" y="2971800"/>
            <a:ext cx="8929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Obtain a large glass (at least 20 ounces so the contents of the 2 glasses can fit).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Pour the contents of both glasses into the larger glass at the same time or one directly after the other.</a:t>
            </a:r>
            <a:endParaRPr lang="en-US" sz="2800" dirty="0">
              <a:solidFill>
                <a:srgbClr val="7030A0"/>
              </a:solidFill>
            </a:endParaRP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Allow the mixture to settle and observe.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Take a picture.</a:t>
            </a:r>
          </a:p>
        </p:txBody>
      </p:sp>
      <p:pic>
        <p:nvPicPr>
          <p:cNvPr id="2" name="Picture 2" descr="Piece 42.42oz. Glass Drinking Glass ...">
            <a:extLst>
              <a:ext uri="{FF2B5EF4-FFF2-40B4-BE49-F238E27FC236}">
                <a16:creationId xmlns:a16="http://schemas.microsoft.com/office/drawing/2014/main" id="{7C239800-CE3E-5E53-853A-269EE9622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3" t="27908" r="30898" b="16471"/>
          <a:stretch/>
        </p:blipFill>
        <p:spPr bwMode="auto">
          <a:xfrm>
            <a:off x="3978947" y="1165364"/>
            <a:ext cx="1134730" cy="18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ece 42.42oz. Glass Drinking Glass ...">
            <a:extLst>
              <a:ext uri="{FF2B5EF4-FFF2-40B4-BE49-F238E27FC236}">
                <a16:creationId xmlns:a16="http://schemas.microsoft.com/office/drawing/2014/main" id="{D00696DD-7111-F9F0-E515-418333EA7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9" t="24405" r="5510" b="19975"/>
          <a:stretch/>
        </p:blipFill>
        <p:spPr bwMode="auto">
          <a:xfrm rot="14627050">
            <a:off x="4904474" y="233103"/>
            <a:ext cx="609600" cy="11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ece 42.42oz. Glass Drinking Glass ...">
            <a:extLst>
              <a:ext uri="{FF2B5EF4-FFF2-40B4-BE49-F238E27FC236}">
                <a16:creationId xmlns:a16="http://schemas.microsoft.com/office/drawing/2014/main" id="{0FDE9990-49BA-F81D-CAE5-F44B9EC41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9" t="26688" r="4912" b="19975"/>
          <a:stretch/>
        </p:blipFill>
        <p:spPr bwMode="auto">
          <a:xfrm rot="6281681">
            <a:off x="3495454" y="347671"/>
            <a:ext cx="622368" cy="11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1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292-BB0D-1148-CFCC-EC176728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B5721-1358-02DC-C638-D0F4E2DCFE4B}"/>
              </a:ext>
            </a:extLst>
          </p:cNvPr>
          <p:cNvSpPr/>
          <p:nvPr/>
        </p:nvSpPr>
        <p:spPr>
          <a:xfrm>
            <a:off x="459275" y="2590800"/>
            <a:ext cx="8225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Floating in the toilet!</a:t>
            </a:r>
          </a:p>
        </p:txBody>
      </p:sp>
    </p:spTree>
    <p:extLst>
      <p:ext uri="{BB962C8B-B14F-4D97-AF65-F5344CB8AC3E}">
        <p14:creationId xmlns:p14="http://schemas.microsoft.com/office/powerpoint/2010/main" val="982432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95250" y="228600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5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Floaties in the Toilet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7A07-56BA-486E-D741-441427CD2349}"/>
              </a:ext>
            </a:extLst>
          </p:cNvPr>
          <p:cNvSpPr txBox="1"/>
          <p:nvPr/>
        </p:nvSpPr>
        <p:spPr>
          <a:xfrm>
            <a:off x="-24063" y="2445753"/>
            <a:ext cx="36195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Materials</a:t>
            </a:r>
          </a:p>
          <a:p>
            <a:pPr marL="34448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1 square of toilet paper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3200" dirty="0"/>
              <a:t>Bowl 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3200" dirty="0"/>
              <a:t>Water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3200" dirty="0"/>
              <a:t>SMALL paper clip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3714750" y="1524000"/>
            <a:ext cx="54292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Fill the bowl with water.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Cut the toilet paper square so that it is about 2 inches wider and 2 inches longer than the paper clip.</a:t>
            </a:r>
            <a:endParaRPr lang="en-US" sz="2800" dirty="0">
              <a:solidFill>
                <a:srgbClr val="7030A0"/>
              </a:solidFill>
            </a:endParaRP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Set the paper clip on the cut piece of toilet paper.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GENTLY set the toilet paper with clip on the water in the bowl.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The toilet paper should sink.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DE8D50-2579-36E8-F510-D770D4E6F3FD}"/>
              </a:ext>
            </a:extLst>
          </p:cNvPr>
          <p:cNvSpPr/>
          <p:nvPr/>
        </p:nvSpPr>
        <p:spPr>
          <a:xfrm>
            <a:off x="5181600" y="474821"/>
            <a:ext cx="2840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Surface Tension</a:t>
            </a:r>
          </a:p>
        </p:txBody>
      </p:sp>
    </p:spTree>
    <p:extLst>
      <p:ext uri="{BB962C8B-B14F-4D97-AF65-F5344CB8AC3E}">
        <p14:creationId xmlns:p14="http://schemas.microsoft.com/office/powerpoint/2010/main" val="34109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8BFF-9D3C-45A2-57B5-5086F666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Experiments for Water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8B022-7835-9C6A-D5B1-B04680FA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39761"/>
            <a:ext cx="8991600" cy="5418239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Perform experiments 1 – 6 as shown on the following slides.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/>
              <a:t>The expected results are shown for each experiment (in case you fail!). </a:t>
            </a:r>
            <a:r>
              <a:rPr lang="en-US" sz="4000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olidFill>
                  <a:srgbClr val="7030A0"/>
                </a:solidFill>
                <a:sym typeface="Wingdings" panose="05000000000000000000" pitchFamily="2" charset="2"/>
              </a:rPr>
              <a:t>Create a WORD document.</a:t>
            </a:r>
            <a:endParaRPr lang="en-US" sz="40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ym typeface="Wingdings" panose="05000000000000000000" pitchFamily="2" charset="2"/>
              </a:rPr>
              <a:t>Take a picture of each experiment.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olidFill>
                  <a:srgbClr val="7030A0"/>
                </a:solidFill>
                <a:sym typeface="Wingdings" panose="05000000000000000000" pitchFamily="2" charset="2"/>
              </a:rPr>
              <a:t>Label each image appropriately.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ym typeface="Wingdings" panose="05000000000000000000" pitchFamily="2" charset="2"/>
              </a:rPr>
              <a:t>Give the property of water shown.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730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58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73647-B595-680B-B966-D5F61270F384}"/>
              </a:ext>
            </a:extLst>
          </p:cNvPr>
          <p:cNvSpPr txBox="1"/>
          <p:nvPr/>
        </p:nvSpPr>
        <p:spPr>
          <a:xfrm>
            <a:off x="5334000" y="5102185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5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Floaties in the Toilet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6837D-3D48-AF69-1E53-A279D981C4ED}"/>
              </a:ext>
            </a:extLst>
          </p:cNvPr>
          <p:cNvSpPr/>
          <p:nvPr/>
        </p:nvSpPr>
        <p:spPr>
          <a:xfrm>
            <a:off x="381000" y="5102185"/>
            <a:ext cx="2840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Surface Tension</a:t>
            </a:r>
          </a:p>
        </p:txBody>
      </p:sp>
    </p:spTree>
    <p:extLst>
      <p:ext uri="{BB962C8B-B14F-4D97-AF65-F5344CB8AC3E}">
        <p14:creationId xmlns:p14="http://schemas.microsoft.com/office/powerpoint/2010/main" val="184330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59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1E71D-45F3-E3A0-FD6B-98024F135D7E}"/>
              </a:ext>
            </a:extLst>
          </p:cNvPr>
          <p:cNvSpPr txBox="1"/>
          <p:nvPr/>
        </p:nvSpPr>
        <p:spPr>
          <a:xfrm>
            <a:off x="5336458" y="5102185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5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Floaties in the Toilet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58913-5095-9425-FEA5-BADAF9CAF1A8}"/>
              </a:ext>
            </a:extLst>
          </p:cNvPr>
          <p:cNvSpPr/>
          <p:nvPr/>
        </p:nvSpPr>
        <p:spPr>
          <a:xfrm>
            <a:off x="381000" y="5102185"/>
            <a:ext cx="2840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Surface Tension</a:t>
            </a:r>
          </a:p>
        </p:txBody>
      </p:sp>
    </p:spTree>
    <p:extLst>
      <p:ext uri="{BB962C8B-B14F-4D97-AF65-F5344CB8AC3E}">
        <p14:creationId xmlns:p14="http://schemas.microsoft.com/office/powerpoint/2010/main" val="76978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60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61165-A78E-2995-237B-9FAB605065EA}"/>
              </a:ext>
            </a:extLst>
          </p:cNvPr>
          <p:cNvSpPr txBox="1"/>
          <p:nvPr/>
        </p:nvSpPr>
        <p:spPr>
          <a:xfrm>
            <a:off x="5361039" y="5102185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5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Floaties in the Toilet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9D4EE-1CCF-196B-4448-FE4403C5E55E}"/>
              </a:ext>
            </a:extLst>
          </p:cNvPr>
          <p:cNvSpPr/>
          <p:nvPr/>
        </p:nvSpPr>
        <p:spPr>
          <a:xfrm>
            <a:off x="381000" y="5102185"/>
            <a:ext cx="2840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Surface Tension</a:t>
            </a:r>
          </a:p>
        </p:txBody>
      </p:sp>
    </p:spTree>
    <p:extLst>
      <p:ext uri="{BB962C8B-B14F-4D97-AF65-F5344CB8AC3E}">
        <p14:creationId xmlns:p14="http://schemas.microsoft.com/office/powerpoint/2010/main" val="286412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61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58673F-940C-0AA6-0F45-BE0E13378E21}"/>
              </a:ext>
            </a:extLst>
          </p:cNvPr>
          <p:cNvSpPr txBox="1"/>
          <p:nvPr/>
        </p:nvSpPr>
        <p:spPr>
          <a:xfrm>
            <a:off x="5334000" y="5102185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5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Floaties in the Toilet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EA2830-CBB3-E194-39E8-18204A447EBB}"/>
              </a:ext>
            </a:extLst>
          </p:cNvPr>
          <p:cNvSpPr/>
          <p:nvPr/>
        </p:nvSpPr>
        <p:spPr>
          <a:xfrm>
            <a:off x="381000" y="5102185"/>
            <a:ext cx="2840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Surface Tension</a:t>
            </a:r>
          </a:p>
        </p:txBody>
      </p:sp>
    </p:spTree>
    <p:extLst>
      <p:ext uri="{BB962C8B-B14F-4D97-AF65-F5344CB8AC3E}">
        <p14:creationId xmlns:p14="http://schemas.microsoft.com/office/powerpoint/2010/main" val="302356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292-BB0D-1148-CFCC-EC176728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B5721-1358-02DC-C638-D0F4E2DCFE4B}"/>
              </a:ext>
            </a:extLst>
          </p:cNvPr>
          <p:cNvSpPr/>
          <p:nvPr/>
        </p:nvSpPr>
        <p:spPr>
          <a:xfrm>
            <a:off x="459275" y="2590800"/>
            <a:ext cx="8225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Floating in the toilet!</a:t>
            </a:r>
          </a:p>
        </p:txBody>
      </p:sp>
    </p:spTree>
    <p:extLst>
      <p:ext uri="{BB962C8B-B14F-4D97-AF65-F5344CB8AC3E}">
        <p14:creationId xmlns:p14="http://schemas.microsoft.com/office/powerpoint/2010/main" val="324166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5181600" y="101798"/>
            <a:ext cx="3895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6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Combing the Territory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7A07-56BA-486E-D741-441427CD2349}"/>
              </a:ext>
            </a:extLst>
          </p:cNvPr>
          <p:cNvSpPr txBox="1"/>
          <p:nvPr/>
        </p:nvSpPr>
        <p:spPr>
          <a:xfrm>
            <a:off x="-24063" y="2445753"/>
            <a:ext cx="36195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Materials</a:t>
            </a:r>
          </a:p>
          <a:p>
            <a:pPr marL="34448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Plastic hair comb or latex balloon</a:t>
            </a:r>
          </a:p>
          <a:p>
            <a:pPr marL="34448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Wool (sweater, cloth) or fur</a:t>
            </a:r>
          </a:p>
          <a:p>
            <a:pPr marL="344488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Water faucet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3714750" y="1524000"/>
            <a:ext cx="5429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Turn on the cold water faucet and create a thin stream of water that is consistent.</a:t>
            </a:r>
            <a:endParaRPr lang="en-US" sz="2800" dirty="0">
              <a:solidFill>
                <a:srgbClr val="7030A0"/>
              </a:solidFill>
            </a:endParaRP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Rub the comb vigorously with the wool or fur cloth.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Bring the rubbed comb NEAR the stream of water (start 3 inches away and move closer SLOWLY).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Observe the stream of water.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62B6C-5FE0-2B38-704F-0BA96CE16D36}"/>
              </a:ext>
            </a:extLst>
          </p:cNvPr>
          <p:cNvSpPr/>
          <p:nvPr/>
        </p:nvSpPr>
        <p:spPr>
          <a:xfrm>
            <a:off x="-24063" y="19665"/>
            <a:ext cx="5082096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Polarity of Water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Due to Hydrogen Bonds</a:t>
            </a:r>
          </a:p>
        </p:txBody>
      </p:sp>
    </p:spTree>
    <p:extLst>
      <p:ext uri="{BB962C8B-B14F-4D97-AF65-F5344CB8AC3E}">
        <p14:creationId xmlns:p14="http://schemas.microsoft.com/office/powerpoint/2010/main" val="1462998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wing That Water is a Polar Molecule | Physics &amp; Physical Science Demos,  Labs, &amp; Projects for High School Teachers">
            <a:extLst>
              <a:ext uri="{FF2B5EF4-FFF2-40B4-BE49-F238E27FC236}">
                <a16:creationId xmlns:a16="http://schemas.microsoft.com/office/drawing/2014/main" id="{C9F7DA7D-7FFA-C64E-CEEB-3A8C862D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6595"/>
            <a:ext cx="5124450" cy="68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nding water - static attraction ...">
            <a:extLst>
              <a:ext uri="{FF2B5EF4-FFF2-40B4-BE49-F238E27FC236}">
                <a16:creationId xmlns:a16="http://schemas.microsoft.com/office/drawing/2014/main" id="{6902D6E2-77FB-8D4C-14C9-47B56B0F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13" y="1752600"/>
            <a:ext cx="400778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DC5489-5F11-2E11-238E-6E9B91091927}"/>
              </a:ext>
            </a:extLst>
          </p:cNvPr>
          <p:cNvSpPr txBox="1"/>
          <p:nvPr/>
        </p:nvSpPr>
        <p:spPr>
          <a:xfrm>
            <a:off x="5181600" y="101798"/>
            <a:ext cx="3895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6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Combing the Territory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06FA5F-7D51-7305-8B7B-D8B7B5F761FE}"/>
              </a:ext>
            </a:extLst>
          </p:cNvPr>
          <p:cNvSpPr/>
          <p:nvPr/>
        </p:nvSpPr>
        <p:spPr>
          <a:xfrm>
            <a:off x="-24063" y="19665"/>
            <a:ext cx="5082096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Polarity of Water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Due to Hydrogen Bonds</a:t>
            </a:r>
          </a:p>
        </p:txBody>
      </p:sp>
    </p:spTree>
    <p:extLst>
      <p:ext uri="{BB962C8B-B14F-4D97-AF65-F5344CB8AC3E}">
        <p14:creationId xmlns:p14="http://schemas.microsoft.com/office/powerpoint/2010/main" val="288325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8BFF-9D3C-45A2-57B5-5086F666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for Water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8B022-7835-9C6A-D5B1-B04680FA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44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FF0000"/>
                </a:solidFill>
              </a:rPr>
              <a:t>REMEMBER:</a:t>
            </a:r>
            <a:endParaRPr lang="en-US" sz="6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olidFill>
                  <a:srgbClr val="7030A0"/>
                </a:solidFill>
                <a:sym typeface="Wingdings" panose="05000000000000000000" pitchFamily="2" charset="2"/>
              </a:rPr>
              <a:t>Create a WORD document</a:t>
            </a:r>
            <a:endParaRPr lang="en-US" sz="40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ym typeface="Wingdings" panose="05000000000000000000" pitchFamily="2" charset="2"/>
              </a:rPr>
              <a:t>Take a picture of each experiment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ym typeface="Wingdings" panose="05000000000000000000" pitchFamily="2" charset="2"/>
              </a:rPr>
              <a:t>Label each image appropriately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4000" dirty="0">
                <a:sym typeface="Wingdings" panose="05000000000000000000" pitchFamily="2" charset="2"/>
              </a:rPr>
              <a:t>Give the property of water shown.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704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292-BB0D-1148-CFCC-EC176728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B5721-1358-02DC-C638-D0F4E2DCFE4B}"/>
              </a:ext>
            </a:extLst>
          </p:cNvPr>
          <p:cNvSpPr/>
          <p:nvPr/>
        </p:nvSpPr>
        <p:spPr>
          <a:xfrm>
            <a:off x="830209" y="2967335"/>
            <a:ext cx="7483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Paper Towel Follies</a:t>
            </a:r>
          </a:p>
        </p:txBody>
      </p:sp>
    </p:spTree>
    <p:extLst>
      <p:ext uri="{BB962C8B-B14F-4D97-AF65-F5344CB8AC3E}">
        <p14:creationId xmlns:p14="http://schemas.microsoft.com/office/powerpoint/2010/main" val="33203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s With Green Juice PNG Images ...">
            <a:extLst>
              <a:ext uri="{FF2B5EF4-FFF2-40B4-BE49-F238E27FC236}">
                <a16:creationId xmlns:a16="http://schemas.microsoft.com/office/drawing/2014/main" id="{A220DAD7-88D3-929C-F0E5-E113FDA9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91" y="46908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EBE4A9-ED21-F848-D637-FF0CB48DF62C}"/>
              </a:ext>
            </a:extLst>
          </p:cNvPr>
          <p:cNvSpPr/>
          <p:nvPr/>
        </p:nvSpPr>
        <p:spPr>
          <a:xfrm>
            <a:off x="4114800" y="4767079"/>
            <a:ext cx="185440" cy="1100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0240" y="2458"/>
            <a:ext cx="4873257" cy="1908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Capillary Action 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Includes cohesion, 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adhesion, surface tension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95250" y="473544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1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Paper Towel Follies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7A07-56BA-486E-D741-441427CD2349}"/>
              </a:ext>
            </a:extLst>
          </p:cNvPr>
          <p:cNvSpPr txBox="1"/>
          <p:nvPr/>
        </p:nvSpPr>
        <p:spPr>
          <a:xfrm>
            <a:off x="95250" y="2362200"/>
            <a:ext cx="3619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Materials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Paper Towel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Green food coloring </a:t>
            </a:r>
          </a:p>
          <a:p>
            <a:pPr algn="ctr"/>
            <a:endParaRPr lang="en-US" sz="3200" dirty="0"/>
          </a:p>
        </p:txBody>
      </p:sp>
      <p:pic>
        <p:nvPicPr>
          <p:cNvPr id="1028" name="Picture 4" descr="Can You Compost Paper Towels?">
            <a:extLst>
              <a:ext uri="{FF2B5EF4-FFF2-40B4-BE49-F238E27FC236}">
                <a16:creationId xmlns:a16="http://schemas.microsoft.com/office/drawing/2014/main" id="{B657BE7A-8256-60CA-C8D6-C5693CEA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75" y="19906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5524500" y="2590800"/>
            <a:ext cx="3619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Add some green food coloring to a glass with water (1/4-1/2 full).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Fold Paper Towel piece into a long rectangle and suspend in the glass.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Wait and watch!</a:t>
            </a:r>
          </a:p>
        </p:txBody>
      </p:sp>
      <p:pic>
        <p:nvPicPr>
          <p:cNvPr id="1030" name="Picture 6" descr="Multi-Fold Paper Towels 2-Ply ...">
            <a:extLst>
              <a:ext uri="{FF2B5EF4-FFF2-40B4-BE49-F238E27FC236}">
                <a16:creationId xmlns:a16="http://schemas.microsoft.com/office/drawing/2014/main" id="{AE6939C2-594C-4E0C-CA5A-F58C9DEB3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0" t="50000" b="12096"/>
          <a:stretch/>
        </p:blipFill>
        <p:spPr bwMode="auto">
          <a:xfrm>
            <a:off x="3592000" y="3858536"/>
            <a:ext cx="1343323" cy="8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7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046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67000"/>
            <a:ext cx="4873257" cy="1908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Capillary Action 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Includes cohesion, </a:t>
            </a: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adhesion, surface tension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95250" y="473544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Paper Towel Follies.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E13B72F-1A6C-FD12-CBAA-D3DEA689965D}"/>
              </a:ext>
            </a:extLst>
          </p:cNvPr>
          <p:cNvSpPr/>
          <p:nvPr/>
        </p:nvSpPr>
        <p:spPr>
          <a:xfrm>
            <a:off x="7467600" y="3657600"/>
            <a:ext cx="304800" cy="1600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292-BB0D-1148-CFCC-EC176728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B5721-1358-02DC-C638-D0F4E2DCFE4B}"/>
              </a:ext>
            </a:extLst>
          </p:cNvPr>
          <p:cNvSpPr/>
          <p:nvPr/>
        </p:nvSpPr>
        <p:spPr>
          <a:xfrm>
            <a:off x="1631297" y="2967335"/>
            <a:ext cx="5881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 the Gap</a:t>
            </a:r>
          </a:p>
        </p:txBody>
      </p:sp>
    </p:spTree>
    <p:extLst>
      <p:ext uri="{BB962C8B-B14F-4D97-AF65-F5344CB8AC3E}">
        <p14:creationId xmlns:p14="http://schemas.microsoft.com/office/powerpoint/2010/main" val="15241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240" y="2458"/>
            <a:ext cx="487325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Capillary Action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1D4C2-3A08-C78C-627F-0D59F8F8D53C}"/>
              </a:ext>
            </a:extLst>
          </p:cNvPr>
          <p:cNvSpPr txBox="1"/>
          <p:nvPr/>
        </p:nvSpPr>
        <p:spPr>
          <a:xfrm>
            <a:off x="95250" y="473544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Experiment 2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Bridge the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7A07-56BA-486E-D741-441427CD2349}"/>
              </a:ext>
            </a:extLst>
          </p:cNvPr>
          <p:cNvSpPr txBox="1"/>
          <p:nvPr/>
        </p:nvSpPr>
        <p:spPr>
          <a:xfrm>
            <a:off x="95250" y="2362200"/>
            <a:ext cx="3619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Materials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Paper Towel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3 Glasses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Blue &amp; yellow food coloring </a:t>
            </a:r>
          </a:p>
          <a:p>
            <a:pPr algn="ctr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9C99E-6C10-7DAE-C39D-274B1DF7AD2C}"/>
              </a:ext>
            </a:extLst>
          </p:cNvPr>
          <p:cNvSpPr txBox="1"/>
          <p:nvPr/>
        </p:nvSpPr>
        <p:spPr>
          <a:xfrm>
            <a:off x="5429252" y="762000"/>
            <a:ext cx="37147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Procedures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Set up 3 glasses as shown.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Fill the outside glasses ¾ with water. </a:t>
            </a:r>
            <a:r>
              <a:rPr lang="en-US" sz="2400" dirty="0">
                <a:solidFill>
                  <a:srgbClr val="7030A0"/>
                </a:solidFill>
              </a:rPr>
              <a:t>The middle glass should be empty.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Add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coloring to the right glass, </a:t>
            </a:r>
            <a:r>
              <a:rPr lang="en-US" sz="2400" dirty="0">
                <a:solidFill>
                  <a:srgbClr val="FFFF00"/>
                </a:solidFill>
              </a:rPr>
              <a:t>yellow</a:t>
            </a:r>
            <a:r>
              <a:rPr lang="en-US" sz="2400" dirty="0"/>
              <a:t> to the left glass. Stir to mix.</a:t>
            </a:r>
          </a:p>
        </p:txBody>
      </p:sp>
      <p:pic>
        <p:nvPicPr>
          <p:cNvPr id="2050" name="Picture 2" descr="Piece 42.42oz. Glass Drinking Glass ...">
            <a:extLst>
              <a:ext uri="{FF2B5EF4-FFF2-40B4-BE49-F238E27FC236}">
                <a16:creationId xmlns:a16="http://schemas.microsoft.com/office/drawing/2014/main" id="{67FB191E-BEB6-DE9C-ECEC-6970A8E4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34" y="214775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28A541D2-6F2E-7FE6-D7C6-1BBFA9FA4212}"/>
              </a:ext>
            </a:extLst>
          </p:cNvPr>
          <p:cNvSpPr/>
          <p:nvPr/>
        </p:nvSpPr>
        <p:spPr>
          <a:xfrm>
            <a:off x="3505200" y="2732529"/>
            <a:ext cx="795040" cy="391671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E1E33F38-037E-28B5-DA81-8C5FD4AED7DE}"/>
              </a:ext>
            </a:extLst>
          </p:cNvPr>
          <p:cNvSpPr/>
          <p:nvPr/>
        </p:nvSpPr>
        <p:spPr>
          <a:xfrm flipH="1">
            <a:off x="4300240" y="2667000"/>
            <a:ext cx="840804" cy="391671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DAB6F-FF66-18F0-2274-1628BC805BEF}"/>
              </a:ext>
            </a:extLst>
          </p:cNvPr>
          <p:cNvSpPr txBox="1"/>
          <p:nvPr/>
        </p:nvSpPr>
        <p:spPr>
          <a:xfrm>
            <a:off x="3402576" y="4724400"/>
            <a:ext cx="56388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n-US" sz="2400" dirty="0"/>
              <a:t>Use 2 folded Paper Towels to bridge the glasses as shown. </a:t>
            </a:r>
            <a:r>
              <a:rPr lang="en-US" sz="2400" dirty="0">
                <a:solidFill>
                  <a:srgbClr val="7030A0"/>
                </a:solidFill>
              </a:rPr>
              <a:t>They should be submersed in the outside glasses. &amp; touch the bottom of the middle glass.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n-US" sz="2400" dirty="0"/>
              <a:t>Wait and watch!</a:t>
            </a:r>
          </a:p>
        </p:txBody>
      </p:sp>
    </p:spTree>
    <p:extLst>
      <p:ext uri="{BB962C8B-B14F-4D97-AF65-F5344CB8AC3E}">
        <p14:creationId xmlns:p14="http://schemas.microsoft.com/office/powerpoint/2010/main" val="400241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050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871" y="5410200"/>
            <a:ext cx="4873257" cy="1354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Capillary Action </a:t>
            </a:r>
          </a:p>
          <a:p>
            <a:pPr algn="ctr"/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Includes cohesion, adhesion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D9BA5CBA-A6F6-2467-0D7A-2FA90FF723A6}"/>
              </a:ext>
            </a:extLst>
          </p:cNvPr>
          <p:cNvSpPr/>
          <p:nvPr/>
        </p:nvSpPr>
        <p:spPr>
          <a:xfrm>
            <a:off x="1981200" y="328634"/>
            <a:ext cx="1905000" cy="81436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9716BE25-6551-E9FC-BD61-9EA20241C06D}"/>
              </a:ext>
            </a:extLst>
          </p:cNvPr>
          <p:cNvSpPr/>
          <p:nvPr/>
        </p:nvSpPr>
        <p:spPr>
          <a:xfrm flipH="1">
            <a:off x="5105400" y="328634"/>
            <a:ext cx="2209800" cy="81436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052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539" y="5715000"/>
            <a:ext cx="710149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Notice the Middle color.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345D1679-D92D-9B3E-CB19-B67A978087FE}"/>
              </a:ext>
            </a:extLst>
          </p:cNvPr>
          <p:cNvSpPr/>
          <p:nvPr/>
        </p:nvSpPr>
        <p:spPr>
          <a:xfrm>
            <a:off x="1981200" y="328634"/>
            <a:ext cx="1905000" cy="81436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8452CFE-8C5F-81AA-1AB9-901E47FFC944}"/>
              </a:ext>
            </a:extLst>
          </p:cNvPr>
          <p:cNvSpPr/>
          <p:nvPr/>
        </p:nvSpPr>
        <p:spPr>
          <a:xfrm flipH="1">
            <a:off x="4953000" y="533400"/>
            <a:ext cx="2209800" cy="81436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</TotalTime>
  <Words>761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The Wonder of Water</vt:lpstr>
      <vt:lpstr>Experiments for Water Properties</vt:lpstr>
      <vt:lpstr>Experiment 1</vt:lpstr>
      <vt:lpstr>PowerPoint Presentation</vt:lpstr>
      <vt:lpstr>PowerPoint Presentation</vt:lpstr>
      <vt:lpstr>Experiment 2</vt:lpstr>
      <vt:lpstr>PowerPoint Presentation</vt:lpstr>
      <vt:lpstr>PowerPoint Presentation</vt:lpstr>
      <vt:lpstr>PowerPoint Presentation</vt:lpstr>
      <vt:lpstr>PowerPoint Presentation</vt:lpstr>
      <vt:lpstr>Experiment 3</vt:lpstr>
      <vt:lpstr>PowerPoint Presentation</vt:lpstr>
      <vt:lpstr>PowerPoint Presentation</vt:lpstr>
      <vt:lpstr>Experiment 4</vt:lpstr>
      <vt:lpstr>PowerPoint Presentation</vt:lpstr>
      <vt:lpstr>PowerPoint Presentation</vt:lpstr>
      <vt:lpstr>PowerPoint Presentation</vt:lpstr>
      <vt:lpstr>Experiment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6</vt:lpstr>
      <vt:lpstr>PowerPoint Presentation</vt:lpstr>
      <vt:lpstr>PowerPoint Presentation</vt:lpstr>
      <vt:lpstr>Experiments for Water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Brent</dc:creator>
  <cp:lastModifiedBy>Craig Riesen</cp:lastModifiedBy>
  <cp:revision>11</cp:revision>
  <dcterms:created xsi:type="dcterms:W3CDTF">2015-10-25T01:30:04Z</dcterms:created>
  <dcterms:modified xsi:type="dcterms:W3CDTF">2023-12-11T18:06:07Z</dcterms:modified>
</cp:coreProperties>
</file>