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2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3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4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  <p:sldMasterId id="2147483723" r:id="rId3"/>
    <p:sldMasterId id="2147483735" r:id="rId4"/>
    <p:sldMasterId id="2147483747" r:id="rId5"/>
    <p:sldMasterId id="2147483759" r:id="rId6"/>
    <p:sldMasterId id="2147483771" r:id="rId7"/>
    <p:sldMasterId id="2147483783" r:id="rId8"/>
    <p:sldMasterId id="2147483807" r:id="rId9"/>
    <p:sldMasterId id="2147483862" r:id="rId10"/>
    <p:sldMasterId id="2147483874" r:id="rId11"/>
    <p:sldMasterId id="2147483886" r:id="rId12"/>
    <p:sldMasterId id="2147483906" r:id="rId13"/>
    <p:sldMasterId id="2147483918" r:id="rId14"/>
    <p:sldMasterId id="2147483931" r:id="rId15"/>
  </p:sldMasterIdLst>
  <p:notesMasterIdLst>
    <p:notesMasterId r:id="rId110"/>
  </p:notesMasterIdLst>
  <p:sldIdLst>
    <p:sldId id="631" r:id="rId16"/>
    <p:sldId id="257" r:id="rId17"/>
    <p:sldId id="361" r:id="rId18"/>
    <p:sldId id="658" r:id="rId19"/>
    <p:sldId id="375" r:id="rId20"/>
    <p:sldId id="657" r:id="rId21"/>
    <p:sldId id="632" r:id="rId22"/>
    <p:sldId id="371" r:id="rId23"/>
    <p:sldId id="372" r:id="rId24"/>
    <p:sldId id="373" r:id="rId25"/>
    <p:sldId id="376" r:id="rId26"/>
    <p:sldId id="377" r:id="rId27"/>
    <p:sldId id="383" r:id="rId28"/>
    <p:sldId id="635" r:id="rId29"/>
    <p:sldId id="455" r:id="rId30"/>
    <p:sldId id="384" r:id="rId31"/>
    <p:sldId id="386" r:id="rId32"/>
    <p:sldId id="387" r:id="rId33"/>
    <p:sldId id="388" r:id="rId34"/>
    <p:sldId id="389" r:id="rId35"/>
    <p:sldId id="390" r:id="rId36"/>
    <p:sldId id="391" r:id="rId37"/>
    <p:sldId id="392" r:id="rId38"/>
    <p:sldId id="637" r:id="rId39"/>
    <p:sldId id="393" r:id="rId40"/>
    <p:sldId id="394" r:id="rId41"/>
    <p:sldId id="395" r:id="rId42"/>
    <p:sldId id="396" r:id="rId43"/>
    <p:sldId id="397" r:id="rId44"/>
    <p:sldId id="402" r:id="rId45"/>
    <p:sldId id="636" r:id="rId46"/>
    <p:sldId id="407" r:id="rId47"/>
    <p:sldId id="404" r:id="rId48"/>
    <p:sldId id="405" r:id="rId49"/>
    <p:sldId id="406" r:id="rId50"/>
    <p:sldId id="408" r:id="rId51"/>
    <p:sldId id="411" r:id="rId52"/>
    <p:sldId id="414" r:id="rId53"/>
    <p:sldId id="415" r:id="rId54"/>
    <p:sldId id="424" r:id="rId55"/>
    <p:sldId id="429" r:id="rId56"/>
    <p:sldId id="428" r:id="rId57"/>
    <p:sldId id="430" r:id="rId58"/>
    <p:sldId id="425" r:id="rId59"/>
    <p:sldId id="431" r:id="rId60"/>
    <p:sldId id="432" r:id="rId61"/>
    <p:sldId id="433" r:id="rId62"/>
    <p:sldId id="434" r:id="rId63"/>
    <p:sldId id="435" r:id="rId64"/>
    <p:sldId id="436" r:id="rId65"/>
    <p:sldId id="426" r:id="rId66"/>
    <p:sldId id="441" r:id="rId67"/>
    <p:sldId id="439" r:id="rId68"/>
    <p:sldId id="638" r:id="rId69"/>
    <p:sldId id="427" r:id="rId70"/>
    <p:sldId id="443" r:id="rId71"/>
    <p:sldId id="444" r:id="rId72"/>
    <p:sldId id="446" r:id="rId73"/>
    <p:sldId id="447" r:id="rId74"/>
    <p:sldId id="448" r:id="rId75"/>
    <p:sldId id="537" r:id="rId76"/>
    <p:sldId id="652" r:id="rId77"/>
    <p:sldId id="653" r:id="rId78"/>
    <p:sldId id="654" r:id="rId79"/>
    <p:sldId id="655" r:id="rId80"/>
    <p:sldId id="639" r:id="rId81"/>
    <p:sldId id="640" r:id="rId82"/>
    <p:sldId id="357" r:id="rId83"/>
    <p:sldId id="459" r:id="rId84"/>
    <p:sldId id="302" r:id="rId85"/>
    <p:sldId id="649" r:id="rId86"/>
    <p:sldId id="650" r:id="rId87"/>
    <p:sldId id="544" r:id="rId88"/>
    <p:sldId id="546" r:id="rId89"/>
    <p:sldId id="547" r:id="rId90"/>
    <p:sldId id="651" r:id="rId91"/>
    <p:sldId id="549" r:id="rId92"/>
    <p:sldId id="550" r:id="rId93"/>
    <p:sldId id="340" r:id="rId94"/>
    <p:sldId id="552" r:id="rId95"/>
    <p:sldId id="553" r:id="rId96"/>
    <p:sldId id="341" r:id="rId97"/>
    <p:sldId id="554" r:id="rId98"/>
    <p:sldId id="294" r:id="rId99"/>
    <p:sldId id="382" r:id="rId100"/>
    <p:sldId id="295" r:id="rId101"/>
    <p:sldId id="656" r:id="rId102"/>
    <p:sldId id="641" r:id="rId103"/>
    <p:sldId id="296" r:id="rId104"/>
    <p:sldId id="642" r:id="rId105"/>
    <p:sldId id="378" r:id="rId106"/>
    <p:sldId id="379" r:id="rId107"/>
    <p:sldId id="380" r:id="rId108"/>
    <p:sldId id="381" r:id="rId10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0000FF"/>
    <a:srgbClr val="00FF00"/>
    <a:srgbClr val="000000"/>
    <a:srgbClr val="990099"/>
    <a:srgbClr val="FF0000"/>
    <a:srgbClr val="996600"/>
    <a:srgbClr val="407057"/>
    <a:srgbClr val="3DF6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590" autoAdjust="0"/>
  </p:normalViewPr>
  <p:slideViewPr>
    <p:cSldViewPr>
      <p:cViewPr varScale="1">
        <p:scale>
          <a:sx n="81" d="100"/>
          <a:sy n="81" d="100"/>
        </p:scale>
        <p:origin x="90" y="4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51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slide" Target="slides/slide69.xml"/><Relationship Id="rId89" Type="http://schemas.openxmlformats.org/officeDocument/2006/relationships/slide" Target="slides/slide74.xml"/><Relationship Id="rId1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07" Type="http://schemas.openxmlformats.org/officeDocument/2006/relationships/slide" Target="slides/slide9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slide" Target="slides/slide51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87" Type="http://schemas.openxmlformats.org/officeDocument/2006/relationships/slide" Target="slides/slide72.xml"/><Relationship Id="rId102" Type="http://schemas.openxmlformats.org/officeDocument/2006/relationships/slide" Target="slides/slide87.xml"/><Relationship Id="rId11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90" Type="http://schemas.openxmlformats.org/officeDocument/2006/relationships/slide" Target="slides/slide75.xml"/><Relationship Id="rId95" Type="http://schemas.openxmlformats.org/officeDocument/2006/relationships/slide" Target="slides/slide80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slide" Target="slides/slide62.xml"/><Relationship Id="rId100" Type="http://schemas.openxmlformats.org/officeDocument/2006/relationships/slide" Target="slides/slide85.xml"/><Relationship Id="rId105" Type="http://schemas.openxmlformats.org/officeDocument/2006/relationships/slide" Target="slides/slide90.xml"/><Relationship Id="rId11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80" Type="http://schemas.openxmlformats.org/officeDocument/2006/relationships/slide" Target="slides/slide65.xml"/><Relationship Id="rId85" Type="http://schemas.openxmlformats.org/officeDocument/2006/relationships/slide" Target="slides/slide70.xml"/><Relationship Id="rId93" Type="http://schemas.openxmlformats.org/officeDocument/2006/relationships/slide" Target="slides/slide78.xml"/><Relationship Id="rId98" Type="http://schemas.openxmlformats.org/officeDocument/2006/relationships/slide" Target="slides/slide8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103" Type="http://schemas.openxmlformats.org/officeDocument/2006/relationships/slide" Target="slides/slide88.xml"/><Relationship Id="rId108" Type="http://schemas.openxmlformats.org/officeDocument/2006/relationships/slide" Target="slides/slide93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slide" Target="slides/slide68.xml"/><Relationship Id="rId88" Type="http://schemas.openxmlformats.org/officeDocument/2006/relationships/slide" Target="slides/slide73.xml"/><Relationship Id="rId91" Type="http://schemas.openxmlformats.org/officeDocument/2006/relationships/slide" Target="slides/slide76.xml"/><Relationship Id="rId96" Type="http://schemas.openxmlformats.org/officeDocument/2006/relationships/slide" Target="slides/slide81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6" Type="http://schemas.openxmlformats.org/officeDocument/2006/relationships/slide" Target="slides/slide91.xml"/><Relationship Id="rId114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slide" Target="slides/slide71.xml"/><Relationship Id="rId94" Type="http://schemas.openxmlformats.org/officeDocument/2006/relationships/slide" Target="slides/slide79.xml"/><Relationship Id="rId99" Type="http://schemas.openxmlformats.org/officeDocument/2006/relationships/slide" Target="slides/slide84.xml"/><Relationship Id="rId101" Type="http://schemas.openxmlformats.org/officeDocument/2006/relationships/slide" Target="slides/slide8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109" Type="http://schemas.openxmlformats.org/officeDocument/2006/relationships/slide" Target="slides/slide9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97" Type="http://schemas.openxmlformats.org/officeDocument/2006/relationships/slide" Target="slides/slide82.xml"/><Relationship Id="rId104" Type="http://schemas.openxmlformats.org/officeDocument/2006/relationships/slide" Target="slides/slide8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92" Type="http://schemas.openxmlformats.org/officeDocument/2006/relationships/slide" Target="slides/slide7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C7F4C-2059-4515-A994-A583D2BF5960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080B8E-DBF0-4556-A9EA-22394A69B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43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70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57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E4A2A4-CA42-4996-BA66-9E213817F4F2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Answer:  NO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0B8E-DBF0-4556-A9EA-22394A69B1A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361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Answer:  YES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0B8E-DBF0-4556-A9EA-22394A69B1A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98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Answer: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Vascular tissue and seeds.</a:t>
            </a:r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0B8E-DBF0-4556-A9EA-22394A69B1A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212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Answer:  Angiosperms have a flower as the reproductive structure, and produce seeds that are contained inside fruits.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0B8E-DBF0-4556-A9EA-22394A69B1A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328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61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/>
                <a:cs typeface="Times New Roman"/>
              </a:rPr>
              <a:t>Figure 31.2-0 A comparison of monocots and dicots</a:t>
            </a:r>
          </a:p>
        </p:txBody>
      </p:sp>
    </p:spTree>
    <p:extLst>
      <p:ext uri="{BB962C8B-B14F-4D97-AF65-F5344CB8AC3E}">
        <p14:creationId xmlns:p14="http://schemas.microsoft.com/office/powerpoint/2010/main" val="658975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62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/>
                <a:cs typeface="Times New Roman"/>
              </a:rPr>
              <a:t>Figure 31.2-0 A comparison of monocots and dicots</a:t>
            </a:r>
          </a:p>
        </p:txBody>
      </p:sp>
    </p:spTree>
    <p:extLst>
      <p:ext uri="{BB962C8B-B14F-4D97-AF65-F5344CB8AC3E}">
        <p14:creationId xmlns:p14="http://schemas.microsoft.com/office/powerpoint/2010/main" val="42497186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63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/>
                <a:cs typeface="Times New Roman"/>
              </a:rPr>
              <a:t>Figure 31.2-0 A comparison of monocots and dicots</a:t>
            </a:r>
          </a:p>
        </p:txBody>
      </p:sp>
    </p:spTree>
    <p:extLst>
      <p:ext uri="{BB962C8B-B14F-4D97-AF65-F5344CB8AC3E}">
        <p14:creationId xmlns:p14="http://schemas.microsoft.com/office/powerpoint/2010/main" val="24841973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64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/>
                <a:cs typeface="Times New Roman"/>
              </a:rPr>
              <a:t>Figure 31.2-0 A comparison of monocots and dicots</a:t>
            </a:r>
          </a:p>
        </p:txBody>
      </p:sp>
    </p:spTree>
    <p:extLst>
      <p:ext uri="{BB962C8B-B14F-4D97-AF65-F5344CB8AC3E}">
        <p14:creationId xmlns:p14="http://schemas.microsoft.com/office/powerpoint/2010/main" val="23581423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65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/>
                <a:cs typeface="Times New Roman"/>
              </a:rPr>
              <a:t>Figure 31.2-0 A comparison of monocots and dicots</a:t>
            </a:r>
          </a:p>
        </p:txBody>
      </p:sp>
    </p:spTree>
    <p:extLst>
      <p:ext uri="{BB962C8B-B14F-4D97-AF65-F5344CB8AC3E}">
        <p14:creationId xmlns:p14="http://schemas.microsoft.com/office/powerpoint/2010/main" val="18106653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4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64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2FADA4-E1E1-4A97-A316-DD6D37C3DFEC}" type="slidenum">
              <a:rPr lang="en-US">
                <a:solidFill>
                  <a:prstClr val="black"/>
                </a:solidFill>
              </a:rPr>
              <a:pPr/>
              <a:t>68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6" name="Google Shape;40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69748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4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dirty="0"/>
              <a:t>DO NOT</a:t>
            </a:r>
            <a:r>
              <a:rPr lang="en-US" b="1" baseline="0" dirty="0"/>
              <a:t> UPLOAD TO GP5!!</a:t>
            </a:r>
            <a:endParaRPr lang="en-US" b="1" dirty="0"/>
          </a:p>
        </p:txBody>
      </p:sp>
      <p:sp>
        <p:nvSpPr>
          <p:cNvPr id="264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2FADA4-E1E1-4A97-A316-DD6D37C3DFEC}" type="slidenum">
              <a:rPr lang="en-US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4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64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2FADA4-E1E1-4A97-A316-DD6D37C3DFE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4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64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2FADA4-E1E1-4A97-A316-DD6D37C3DFE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2982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8A38A-B184-0341-BDEB-CE893D63E01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/>
                <a:cs typeface="Times New Roman"/>
              </a:rPr>
              <a:t>Figure 31.5-0 The three tissue systems</a:t>
            </a:r>
          </a:p>
        </p:txBody>
      </p:sp>
    </p:spTree>
    <p:extLst>
      <p:ext uri="{BB962C8B-B14F-4D97-AF65-F5344CB8AC3E}">
        <p14:creationId xmlns:p14="http://schemas.microsoft.com/office/powerpoint/2010/main" val="658975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4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64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2FADA4-E1E1-4A97-A316-DD6D37C3DFE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4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64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2FADA4-E1E1-4A97-A316-DD6D37C3DFE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8A38A-B184-0341-BDEB-CE893D63E01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/>
                <a:cs typeface="Times New Roman"/>
              </a:rPr>
              <a:t>Figure 31.5-0 The three tissue systems</a:t>
            </a:r>
          </a:p>
        </p:txBody>
      </p:sp>
    </p:spTree>
    <p:extLst>
      <p:ext uri="{BB962C8B-B14F-4D97-AF65-F5344CB8AC3E}">
        <p14:creationId xmlns:p14="http://schemas.microsoft.com/office/powerpoint/2010/main" val="658975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4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64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2FADA4-E1E1-4A97-A316-DD6D37C3DFE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4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64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2FADA4-E1E1-4A97-A316-DD6D37C3DFE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4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64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2FADA4-E1E1-4A97-A316-DD6D37C3DFE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6" name="Google Shape;40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48779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4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64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2FADA4-E1E1-4A97-A316-DD6D37C3DFE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8A38A-B184-0341-BDEB-CE893D63E01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/>
                <a:cs typeface="Times New Roman"/>
              </a:rPr>
              <a:t>Figure 31.7b Primary growth involves lengthening of plant shoots and roots.</a:t>
            </a:r>
          </a:p>
        </p:txBody>
      </p:sp>
    </p:spTree>
    <p:extLst>
      <p:ext uri="{BB962C8B-B14F-4D97-AF65-F5344CB8AC3E}">
        <p14:creationId xmlns:p14="http://schemas.microsoft.com/office/powerpoint/2010/main" val="658975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Google Shape;1792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93" name="Google Shape;1793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685800"/>
            <a:ext cx="4570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94" name="Google Shape;1794;p39:notes"/>
          <p:cNvSpPr txBox="1">
            <a:spLocks noGrp="1"/>
          </p:cNvSpPr>
          <p:nvPr>
            <p:ph type="body" idx="1"/>
          </p:nvPr>
        </p:nvSpPr>
        <p:spPr>
          <a:xfrm>
            <a:off x="914400" y="4343321"/>
            <a:ext cx="5029200" cy="4114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Google Shape;1827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8" name="Google Shape;182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685800"/>
            <a:ext cx="4570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29" name="Google Shape;1829;p41:notes"/>
          <p:cNvSpPr txBox="1">
            <a:spLocks noGrp="1"/>
          </p:cNvSpPr>
          <p:nvPr>
            <p:ph type="body" idx="1"/>
          </p:nvPr>
        </p:nvSpPr>
        <p:spPr>
          <a:xfrm>
            <a:off x="914400" y="4343321"/>
            <a:ext cx="5029200" cy="4114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26195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" name="Google Shape;1800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1" name="Google Shape;1801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" name="Google Shape;1800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1" name="Google Shape;1801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46948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Google Shape;1827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8" name="Google Shape;182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685800"/>
            <a:ext cx="4570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29" name="Google Shape;1829;p41:notes"/>
          <p:cNvSpPr txBox="1">
            <a:spLocks noGrp="1"/>
          </p:cNvSpPr>
          <p:nvPr>
            <p:ph type="body" idx="1"/>
          </p:nvPr>
        </p:nvSpPr>
        <p:spPr>
          <a:xfrm>
            <a:off x="914400" y="4343321"/>
            <a:ext cx="5029200" cy="4114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05718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Google Shape;1827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8" name="Google Shape;182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685800"/>
            <a:ext cx="4570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29" name="Google Shape;1829;p41:notes"/>
          <p:cNvSpPr txBox="1">
            <a:spLocks noGrp="1"/>
          </p:cNvSpPr>
          <p:nvPr>
            <p:ph type="body" idx="1"/>
          </p:nvPr>
        </p:nvSpPr>
        <p:spPr>
          <a:xfrm>
            <a:off x="914400" y="4343321"/>
            <a:ext cx="5029200" cy="4114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Google Shape;1827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8" name="Google Shape;182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685800"/>
            <a:ext cx="4570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29" name="Google Shape;1829;p41:notes"/>
          <p:cNvSpPr txBox="1">
            <a:spLocks noGrp="1"/>
          </p:cNvSpPr>
          <p:nvPr>
            <p:ph type="body" idx="1"/>
          </p:nvPr>
        </p:nvSpPr>
        <p:spPr>
          <a:xfrm>
            <a:off x="914400" y="4343321"/>
            <a:ext cx="5029200" cy="4114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46999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Google Shape;1827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8" name="Google Shape;182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685800"/>
            <a:ext cx="4570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29" name="Google Shape;1829;p41:notes"/>
          <p:cNvSpPr txBox="1">
            <a:spLocks noGrp="1"/>
          </p:cNvSpPr>
          <p:nvPr>
            <p:ph type="body" idx="1"/>
          </p:nvPr>
        </p:nvSpPr>
        <p:spPr>
          <a:xfrm>
            <a:off x="914400" y="4343321"/>
            <a:ext cx="5029200" cy="4114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5592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87463" y="457200"/>
            <a:ext cx="4398962" cy="3298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#frame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instructional video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</a:t>
            </a:r>
            <a:r>
              <a:rPr lang="en-US" sz="1100" b="1" dirty="0"/>
              <a:t>iming ≈ 0.5 minutes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Living organisms need energy to accomplish the wide variety of tasks they attempt each day.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/>
              <a:t>You</a:t>
            </a:r>
            <a:r>
              <a:rPr lang="en-US" baseline="0" dirty="0"/>
              <a:t> will begin learning about how energy is captured from the Sun and stored in organic molecules.</a:t>
            </a:r>
            <a:endParaRPr lang="en-US" dirty="0"/>
          </a:p>
          <a:p>
            <a:pPr marL="388931" lvl="1" indent="-171450">
              <a:buFont typeface="Arial" pitchFamily="34" charset="0"/>
              <a:buChar char="•"/>
            </a:pPr>
            <a:r>
              <a:rPr lang="en-US" dirty="0"/>
              <a:t>[read</a:t>
            </a:r>
            <a:r>
              <a:rPr lang="en-US" baseline="0" dirty="0"/>
              <a:t> objectives]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F324B6-63DA-4FA6-B8C4-616B282EBE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01586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Google Shape;1827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8" name="Google Shape;182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685800"/>
            <a:ext cx="4570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29" name="Google Shape;1829;p41:notes"/>
          <p:cNvSpPr txBox="1">
            <a:spLocks noGrp="1"/>
          </p:cNvSpPr>
          <p:nvPr>
            <p:ph type="body" idx="1"/>
          </p:nvPr>
        </p:nvSpPr>
        <p:spPr>
          <a:xfrm>
            <a:off x="914400" y="4343321"/>
            <a:ext cx="5029200" cy="4114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4301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Google Shape;1827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8" name="Google Shape;182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685800"/>
            <a:ext cx="4570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29" name="Google Shape;1829;p41:notes"/>
          <p:cNvSpPr txBox="1">
            <a:spLocks noGrp="1"/>
          </p:cNvSpPr>
          <p:nvPr>
            <p:ph type="body" idx="1"/>
          </p:nvPr>
        </p:nvSpPr>
        <p:spPr>
          <a:xfrm>
            <a:off x="914400" y="4343321"/>
            <a:ext cx="5029200" cy="4114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21794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Google Shape;1827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8" name="Google Shape;182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685800"/>
            <a:ext cx="4570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29" name="Google Shape;1829;p41:notes"/>
          <p:cNvSpPr txBox="1">
            <a:spLocks noGrp="1"/>
          </p:cNvSpPr>
          <p:nvPr>
            <p:ph type="body" idx="1"/>
          </p:nvPr>
        </p:nvSpPr>
        <p:spPr>
          <a:xfrm>
            <a:off x="914400" y="4343321"/>
            <a:ext cx="5029200" cy="4114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2426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75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877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00BCAC-76CB-4AEE-8B04-F0FF173087B8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11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4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880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2FCAE0-294B-4EF6-B773-BC1C6A5B08CB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12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0CCBF3F6-69AB-402F-B6CA-5D4DF569DB3D}" type="slidenum">
              <a:rPr lang="en-US" b="0">
                <a:solidFill>
                  <a:prstClr val="black"/>
                </a:solidFill>
                <a:latin typeface="Comic Sans MS" pitchFamily="66" charset="0"/>
              </a:rPr>
              <a:pPr eaLnBrk="1" hangingPunct="1"/>
              <a:t>15</a:t>
            </a:fld>
            <a:endParaRPr lang="en-US" b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574AB288-D00D-4F8B-A5C7-F0F55C7274F1}" type="slidenum">
              <a:rPr lang="en-US" b="0">
                <a:solidFill>
                  <a:prstClr val="black"/>
                </a:solidFill>
                <a:latin typeface="Comic Sans MS" pitchFamily="66" charset="0"/>
              </a:rPr>
              <a:pPr eaLnBrk="1" hangingPunct="1"/>
              <a:t>16</a:t>
            </a:fld>
            <a:endParaRPr lang="en-US" b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Answer:  The mosses and liverworts.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0B8E-DBF0-4556-A9EA-22394A69B1A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403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26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" name="Freeform 1027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6" name="Freeform 1028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7" name="Freeform 1029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8" name="Freeform 1030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9" name="Freeform 1031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" name="Freeform 1032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1" name="Freeform 1033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2" name="Freeform 1034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3" name="Freeform 1035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4" name="Rectangle 1036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5" name="Rectangle 1037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6" name="Freeform 1038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7" name="Freeform 1039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" name="Freeform 1040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9" name="Freeform 1041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0" name="Freeform 1042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1" name="Freeform 1043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2" name="Freeform 1044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19477" name="Rectangle 104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478" name="Rectangle 104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Rectangle 104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Rectangle 10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cmassengale</a:t>
            </a:r>
          </a:p>
        </p:txBody>
      </p:sp>
      <p:sp>
        <p:nvSpPr>
          <p:cNvPr id="25" name="Rectangle 10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48C86-3F92-4BA9-9271-C53561415C2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250217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cmassengale</a:t>
            </a: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566A3-DAF5-4BA0-A541-321E899B93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332706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67532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2"/>
          <p:cNvGrpSpPr/>
          <p:nvPr/>
        </p:nvGrpSpPr>
        <p:grpSpPr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82" name="Google Shape;82;p2"/>
            <p:cNvSpPr/>
            <p:nvPr/>
          </p:nvSpPr>
          <p:spPr>
            <a:xfrm>
              <a:off x="2" y="2688"/>
              <a:ext cx="5758" cy="1632"/>
            </a:xfrm>
            <a:custGeom>
              <a:avLst/>
              <a:gdLst/>
              <a:ahLst/>
              <a:cxnLst/>
              <a:rect l="l" t="t" r="r" b="b"/>
              <a:pathLst>
                <a:path w="5740" h="4316" extrusionOk="0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3" name="Google Shape;83;p2"/>
            <p:cNvGrpSpPr/>
            <p:nvPr/>
          </p:nvGrpSpPr>
          <p:grpSpPr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84" name="Google Shape;84;p2"/>
              <p:cNvSpPr/>
              <p:nvPr/>
            </p:nvSpPr>
            <p:spPr>
              <a:xfrm>
                <a:off x="3686" y="3810"/>
                <a:ext cx="532" cy="32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726" y="3840"/>
                <a:ext cx="452" cy="275"/>
              </a:xfrm>
              <a:prstGeom prst="ellipse">
                <a:avLst/>
              </a:pr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82" y="3872"/>
                <a:ext cx="344" cy="20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822" y="3896"/>
                <a:ext cx="262" cy="159"/>
              </a:xfrm>
              <a:prstGeom prst="ellipse">
                <a:avLst/>
              </a:prstGeom>
              <a:gradFill>
                <a:gsLst>
                  <a:gs pos="0">
                    <a:srgbClr val="0086E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856" y="3922"/>
                <a:ext cx="192" cy="10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575" y="3715"/>
                <a:ext cx="383" cy="16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61" extrusionOk="0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3695" y="4170"/>
                <a:ext cx="444" cy="66"/>
              </a:xfrm>
              <a:custGeom>
                <a:avLst/>
                <a:gdLst/>
                <a:ahLst/>
                <a:cxnLst/>
                <a:rect l="l" t="t" r="r" b="b"/>
                <a:pathLst>
                  <a:path w="443" h="66" extrusionOk="0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>
                <a:gsLst>
                  <a:gs pos="0">
                    <a:srgbClr val="007ED3"/>
                  </a:gs>
                  <a:gs pos="100000">
                    <a:schemeClr val="accent2"/>
                  </a:gs>
                </a:gsLst>
                <a:lin ang="189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527" y="3906"/>
                <a:ext cx="89" cy="216"/>
              </a:xfrm>
              <a:custGeom>
                <a:avLst/>
                <a:gdLst/>
                <a:ahLst/>
                <a:cxnLst/>
                <a:rect l="l" t="t" r="r" b="b"/>
                <a:pathLst>
                  <a:path w="89" h="216" extrusionOk="0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569" y="3745"/>
                <a:ext cx="750" cy="461"/>
              </a:xfrm>
              <a:custGeom>
                <a:avLst/>
                <a:gdLst/>
                <a:ahLst/>
                <a:cxnLst/>
                <a:rect l="l" t="t" r="r" b="b"/>
                <a:pathLst>
                  <a:path w="747" h="461" extrusionOk="0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037" y="3721"/>
                <a:ext cx="96" cy="30"/>
              </a:xfrm>
              <a:custGeom>
                <a:avLst/>
                <a:gdLst/>
                <a:ahLst/>
                <a:cxnLst/>
                <a:rect l="l" t="t" r="r" b="b"/>
                <a:pathLst>
                  <a:path w="96" h="30" extrusionOk="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910" y="3948"/>
                <a:ext cx="84" cy="53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" name="Google Shape;95;p2"/>
            <p:cNvGrpSpPr/>
            <p:nvPr/>
          </p:nvGrpSpPr>
          <p:grpSpPr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96" name="Google Shape;96;p2"/>
              <p:cNvSpPr/>
              <p:nvPr/>
            </p:nvSpPr>
            <p:spPr>
              <a:xfrm>
                <a:off x="2268" y="3934"/>
                <a:ext cx="638" cy="377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2314" y="3958"/>
                <a:ext cx="543" cy="332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2341" y="3979"/>
                <a:ext cx="501" cy="299"/>
              </a:xfrm>
              <a:prstGeom prst="ellipse">
                <a:avLst/>
              </a:pr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368" y="3997"/>
                <a:ext cx="444" cy="258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385" y="4005"/>
                <a:ext cx="413" cy="240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437" y="4026"/>
                <a:ext cx="306" cy="192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476" y="4056"/>
                <a:ext cx="227" cy="135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542" y="4097"/>
                <a:ext cx="90" cy="60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2585" y="3822"/>
                <a:ext cx="449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86" extrusionOk="0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2142" y="3852"/>
                <a:ext cx="892" cy="462"/>
              </a:xfrm>
              <a:custGeom>
                <a:avLst/>
                <a:gdLst/>
                <a:ahLst/>
                <a:cxnLst/>
                <a:rect l="l" t="t" r="r" b="b"/>
                <a:pathLst>
                  <a:path w="890" h="462" extrusionOk="0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ED3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2082" y="3828"/>
                <a:ext cx="407" cy="486"/>
              </a:xfrm>
              <a:custGeom>
                <a:avLst/>
                <a:gdLst/>
                <a:ahLst/>
                <a:cxnLst/>
                <a:rect l="l" t="t" r="r" b="b"/>
                <a:pathLst>
                  <a:path w="406" h="486" extrusionOk="0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2987" y="4044"/>
                <a:ext cx="108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52" extrusionOk="0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CD0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2068" y="3685"/>
                <a:ext cx="835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50" extrusionOk="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1867" y="3853"/>
                <a:ext cx="171" cy="461"/>
              </a:xfrm>
              <a:custGeom>
                <a:avLst/>
                <a:gdLst/>
                <a:ahLst/>
                <a:cxnLst/>
                <a:rect l="l" t="t" r="r" b="b"/>
                <a:pathLst>
                  <a:path w="171" h="461" extrusionOk="0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2951" y="3751"/>
                <a:ext cx="360" cy="563"/>
              </a:xfrm>
              <a:custGeom>
                <a:avLst/>
                <a:gdLst/>
                <a:ahLst/>
                <a:cxnLst/>
                <a:rect l="l" t="t" r="r" b="b"/>
                <a:pathLst>
                  <a:path w="360" h="563" extrusionOk="0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2318" y="3631"/>
                <a:ext cx="1078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25" extrusionOk="0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3304" y="4080"/>
                <a:ext cx="98" cy="234"/>
              </a:xfrm>
              <a:custGeom>
                <a:avLst/>
                <a:gdLst/>
                <a:ahLst/>
                <a:cxnLst/>
                <a:rect l="l" t="t" r="r" b="b"/>
                <a:pathLst>
                  <a:path w="98" h="234" extrusionOk="0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1776" y="3673"/>
                <a:ext cx="481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481" h="641" extrusionOk="0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4" name="Google Shape;114;p2"/>
            <p:cNvGrpSpPr/>
            <p:nvPr/>
          </p:nvGrpSpPr>
          <p:grpSpPr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115" name="Google Shape;115;p2"/>
              <p:cNvSpPr/>
              <p:nvPr/>
            </p:nvSpPr>
            <p:spPr>
              <a:xfrm>
                <a:off x="4200" y="3402"/>
                <a:ext cx="1201" cy="731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731" extrusionOk="0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128" y="3366"/>
                <a:ext cx="544" cy="737"/>
              </a:xfrm>
              <a:custGeom>
                <a:avLst/>
                <a:gdLst/>
                <a:ahLst/>
                <a:cxnLst/>
                <a:rect l="l" t="t" r="r" b="b"/>
                <a:pathLst>
                  <a:path w="544" h="737" extrusionOk="0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4792" y="3360"/>
                <a:ext cx="609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2" extrusionOk="0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>
                <a:gsLst>
                  <a:gs pos="0">
                    <a:srgbClr val="4692E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5246" y="4007"/>
                <a:ext cx="72" cy="54"/>
              </a:xfrm>
              <a:custGeom>
                <a:avLst/>
                <a:gdLst/>
                <a:ahLst/>
                <a:cxnLst/>
                <a:rect l="l" t="t" r="r" b="b"/>
                <a:pathLst>
                  <a:path w="72" h="54" extrusionOk="0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4505" y="4073"/>
                <a:ext cx="705" cy="108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08" extrusionOk="0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5336" y="3654"/>
                <a:ext cx="143" cy="341"/>
              </a:xfrm>
              <a:custGeom>
                <a:avLst/>
                <a:gdLst/>
                <a:ahLst/>
                <a:cxnLst/>
                <a:rect l="l" t="t" r="r" b="b"/>
                <a:pathLst>
                  <a:path w="143" h="341" extrusionOk="0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5061" y="3624"/>
                <a:ext cx="83" cy="90"/>
              </a:xfrm>
              <a:custGeom>
                <a:avLst/>
                <a:gdLst/>
                <a:ahLst/>
                <a:cxnLst/>
                <a:rect l="l" t="t" r="r" b="b"/>
                <a:pathLst>
                  <a:path w="83" h="90" extrusionOk="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445" y="3552"/>
                <a:ext cx="717" cy="431"/>
              </a:xfrm>
              <a:custGeom>
                <a:avLst/>
                <a:gdLst/>
                <a:ahLst/>
                <a:cxnLst/>
                <a:rect l="l" t="t" r="r" b="b"/>
                <a:pathLst>
                  <a:path w="717" h="431" extrusionOk="0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349" y="3510"/>
                <a:ext cx="909" cy="533"/>
              </a:xfrm>
              <a:custGeom>
                <a:avLst/>
                <a:gdLst/>
                <a:ahLst/>
                <a:cxnLst/>
                <a:rect l="l" t="t" r="r" b="b"/>
                <a:pathLst>
                  <a:path w="909" h="533" extrusionOk="0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564" y="3492"/>
                <a:ext cx="365" cy="66"/>
              </a:xfrm>
              <a:custGeom>
                <a:avLst/>
                <a:gdLst/>
                <a:ahLst/>
                <a:cxnLst/>
                <a:rect l="l" t="t" r="r" b="b"/>
                <a:pathLst>
                  <a:path w="365" h="66" extrusionOk="0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463" y="3558"/>
                <a:ext cx="66" cy="48"/>
              </a:xfrm>
              <a:custGeom>
                <a:avLst/>
                <a:gdLst/>
                <a:ahLst/>
                <a:cxnLst/>
                <a:rect l="l" t="t" r="r" b="b"/>
                <a:pathLst>
                  <a:path w="66" h="48" extrusionOk="0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546" y="3608"/>
                <a:ext cx="518" cy="319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578" y="3630"/>
                <a:ext cx="446" cy="271"/>
              </a:xfrm>
              <a:prstGeom prst="ellipse">
                <a:avLst/>
              </a:pr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610" y="3650"/>
                <a:ext cx="386" cy="233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654" y="3678"/>
                <a:ext cx="298" cy="177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690" y="3698"/>
                <a:ext cx="222" cy="139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738" y="3728"/>
                <a:ext cx="126" cy="81"/>
              </a:xfrm>
              <a:prstGeom prst="ellipse">
                <a:avLst/>
              </a:prstGeom>
              <a:gradFill>
                <a:gsLst>
                  <a:gs pos="0">
                    <a:srgbClr val="0086E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2" name="Google Shape;132;p2"/>
            <p:cNvGrpSpPr/>
            <p:nvPr/>
          </p:nvGrpSpPr>
          <p:grpSpPr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33" name="Google Shape;133;p2"/>
              <p:cNvSpPr/>
              <p:nvPr/>
            </p:nvSpPr>
            <p:spPr>
              <a:xfrm>
                <a:off x="5280" y="3186"/>
                <a:ext cx="383" cy="9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96" extrusionOk="0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5315" y="3024"/>
                <a:ext cx="25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258" h="54" extrusionOk="0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5645" y="3066"/>
                <a:ext cx="60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60" h="156" extrusionOk="0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5375" y="3246"/>
                <a:ext cx="192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8" extrusionOk="0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5304" y="3042"/>
                <a:ext cx="161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6" extrusionOk="0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5489" y="3042"/>
                <a:ext cx="186" cy="21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210" extrusionOk="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5345" y="3058"/>
                <a:ext cx="299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" extrusionOk="0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40" name="Google Shape;140;p2"/>
              <p:cNvGrpSpPr/>
              <p:nvPr/>
            </p:nvGrpSpPr>
            <p:grpSpPr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41" name="Google Shape;141;p2"/>
                <p:cNvSpPr/>
                <p:nvPr/>
              </p:nvSpPr>
              <p:spPr>
                <a:xfrm>
                  <a:off x="5381" y="3085"/>
                  <a:ext cx="227" cy="132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142;p2"/>
                <p:cNvSpPr/>
                <p:nvPr/>
              </p:nvSpPr>
              <p:spPr>
                <a:xfrm>
                  <a:off x="5403" y="3099"/>
                  <a:ext cx="182" cy="102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143;p2"/>
                <p:cNvSpPr/>
                <p:nvPr/>
              </p:nvSpPr>
              <p:spPr>
                <a:xfrm>
                  <a:off x="5431" y="3109"/>
                  <a:ext cx="125" cy="82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p2"/>
                <p:cNvSpPr/>
                <p:nvPr/>
              </p:nvSpPr>
              <p:spPr>
                <a:xfrm>
                  <a:off x="5458" y="3125"/>
                  <a:ext cx="73" cy="47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145" name="Google Shape;145;p2"/>
          <p:cNvSpPr txBox="1">
            <a:spLocks noGrp="1"/>
          </p:cNvSpPr>
          <p:nvPr>
            <p:ph type="ctrTitle"/>
          </p:nvPr>
        </p:nvSpPr>
        <p:spPr>
          <a:xfrm>
            <a:off x="685800" y="1692275"/>
            <a:ext cx="7772400" cy="173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2560"/>
              <a:buFont typeface="Noto Sans Symbols"/>
              <a:buNone/>
              <a:defRPr/>
            </a:lvl1pPr>
            <a:lvl2pPr lvl="1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2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972208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Title and Conten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⮚"/>
              <a:defRPr/>
            </a:lvl1pPr>
            <a:lvl2pPr marL="914400" lvl="1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281399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900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70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511091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 Conten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0840" algn="l">
              <a:spcBef>
                <a:spcPts val="560"/>
              </a:spcBef>
              <a:spcAft>
                <a:spcPts val="0"/>
              </a:spcAft>
              <a:buSzPts val="2240"/>
              <a:buChar char="⮚"/>
              <a:defRPr sz="2800"/>
            </a:lvl1pPr>
            <a:lvl2pPr marL="914400" lvl="1" indent="-304800" algn="l">
              <a:spcBef>
                <a:spcPts val="480"/>
              </a:spcBef>
              <a:spcAft>
                <a:spcPts val="0"/>
              </a:spcAft>
              <a:buSzPts val="1200"/>
              <a:buChar char="●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9pPr>
          </a:lstStyle>
          <a:p>
            <a:endParaRPr/>
          </a:p>
        </p:txBody>
      </p:sp>
      <p:sp>
        <p:nvSpPr>
          <p:cNvPr id="165" name="Google Shape;165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0840" algn="l">
              <a:spcBef>
                <a:spcPts val="560"/>
              </a:spcBef>
              <a:spcAft>
                <a:spcPts val="0"/>
              </a:spcAft>
              <a:buSzPts val="2240"/>
              <a:buChar char="⮚"/>
              <a:defRPr sz="2800"/>
            </a:lvl1pPr>
            <a:lvl2pPr marL="914400" lvl="1" indent="-304800" algn="l">
              <a:spcBef>
                <a:spcPts val="480"/>
              </a:spcBef>
              <a:spcAft>
                <a:spcPts val="0"/>
              </a:spcAft>
              <a:buSzPts val="1200"/>
              <a:buChar char="●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9pPr>
          </a:lstStyle>
          <a:p>
            <a:endParaRPr/>
          </a:p>
        </p:txBody>
      </p:sp>
      <p:sp>
        <p:nvSpPr>
          <p:cNvPr id="166" name="Google Shape;166;p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616899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Comparis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92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8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72" name="Google Shape;172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0520" algn="l">
              <a:spcBef>
                <a:spcPts val="480"/>
              </a:spcBef>
              <a:spcAft>
                <a:spcPts val="0"/>
              </a:spcAft>
              <a:buSzPts val="1920"/>
              <a:buChar char="⮚"/>
              <a:defRPr sz="2400"/>
            </a:lvl1pPr>
            <a:lvl2pPr marL="914400" lvl="1" indent="-292100" algn="l">
              <a:spcBef>
                <a:spcPts val="400"/>
              </a:spcBef>
              <a:spcAft>
                <a:spcPts val="0"/>
              </a:spcAft>
              <a:buSzPts val="1000"/>
              <a:buChar char="●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279400" algn="l">
              <a:spcBef>
                <a:spcPts val="320"/>
              </a:spcBef>
              <a:spcAft>
                <a:spcPts val="0"/>
              </a:spcAft>
              <a:buSzPts val="800"/>
              <a:buChar char="●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9pPr>
          </a:lstStyle>
          <a:p>
            <a:endParaRPr/>
          </a:p>
        </p:txBody>
      </p:sp>
      <p:sp>
        <p:nvSpPr>
          <p:cNvPr id="173" name="Google Shape;173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92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8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74" name="Google Shape;174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0520" algn="l">
              <a:spcBef>
                <a:spcPts val="480"/>
              </a:spcBef>
              <a:spcAft>
                <a:spcPts val="0"/>
              </a:spcAft>
              <a:buSzPts val="1920"/>
              <a:buChar char="⮚"/>
              <a:defRPr sz="2400"/>
            </a:lvl1pPr>
            <a:lvl2pPr marL="914400" lvl="1" indent="-292100" algn="l">
              <a:spcBef>
                <a:spcPts val="400"/>
              </a:spcBef>
              <a:spcAft>
                <a:spcPts val="0"/>
              </a:spcAft>
              <a:buSzPts val="1000"/>
              <a:buChar char="●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279400" algn="l">
              <a:spcBef>
                <a:spcPts val="320"/>
              </a:spcBef>
              <a:spcAft>
                <a:spcPts val="0"/>
              </a:spcAft>
              <a:buSzPts val="800"/>
              <a:buChar char="●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9pPr>
          </a:lstStyle>
          <a:p>
            <a:endParaRPr/>
          </a:p>
        </p:txBody>
      </p:sp>
      <p:sp>
        <p:nvSpPr>
          <p:cNvPr id="175" name="Google Shape;175;p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086220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600371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621329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1160" algn="l">
              <a:spcBef>
                <a:spcPts val="640"/>
              </a:spcBef>
              <a:spcAft>
                <a:spcPts val="0"/>
              </a:spcAft>
              <a:buSzPts val="2560"/>
              <a:buChar char="⮚"/>
              <a:defRPr sz="3200"/>
            </a:lvl1pPr>
            <a:lvl2pPr marL="914400" lvl="1" indent="-317500" algn="l">
              <a:spcBef>
                <a:spcPts val="560"/>
              </a:spcBef>
              <a:spcAft>
                <a:spcPts val="0"/>
              </a:spcAft>
              <a:buSzPts val="1400"/>
              <a:buChar char="●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3pPr>
            <a:lvl4pPr marL="1828800" lvl="3" indent="-292100" algn="l">
              <a:spcBef>
                <a:spcPts val="400"/>
              </a:spcBef>
              <a:spcAft>
                <a:spcPts val="0"/>
              </a:spcAft>
              <a:buSzPts val="1000"/>
              <a:buChar char="●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9pPr>
          </a:lstStyle>
          <a:p>
            <a:endParaRPr/>
          </a:p>
        </p:txBody>
      </p:sp>
      <p:sp>
        <p:nvSpPr>
          <p:cNvPr id="190" name="Google Shape;190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6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45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91" name="Google Shape;191;p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629990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Google Shape;197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6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45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98" name="Google Shape;198;p1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1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5533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cmassengale</a:t>
            </a: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F1363-2482-4835-8BE9-66AAFD17FE9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739523"/>
      </p:ext>
    </p:extLst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Title and Vertical Text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1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⮚"/>
              <a:defRPr/>
            </a:lvl1pPr>
            <a:lvl2pPr marL="914400" lvl="1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1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742016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2"/>
          <p:cNvSpPr txBox="1">
            <a:spLocks noGrp="1"/>
          </p:cNvSpPr>
          <p:nvPr>
            <p:ph type="title"/>
          </p:nvPr>
        </p:nvSpPr>
        <p:spPr>
          <a:xfrm rot="5400000">
            <a:off x="4733925" y="2173288"/>
            <a:ext cx="584835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2"/>
          <p:cNvSpPr txBox="1">
            <a:spLocks noGrp="1"/>
          </p:cNvSpPr>
          <p:nvPr>
            <p:ph type="body" idx="1"/>
          </p:nvPr>
        </p:nvSpPr>
        <p:spPr>
          <a:xfrm rot="5400000">
            <a:off x="542925" y="192088"/>
            <a:ext cx="584835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⮚"/>
              <a:defRPr/>
            </a:lvl1pPr>
            <a:lvl2pPr marL="914400" lvl="1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0" name="Google Shape;210;p1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1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718039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154583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475495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37813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796208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664308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521015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84594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2512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cmassengale</a:t>
            </a: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EDE65-B213-4477-BBC7-54C5270060B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341217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829992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067291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Title and Conte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>
            <a:spLocks noGrp="1"/>
          </p:cNvSpPr>
          <p:nvPr>
            <p:ph type="title"/>
          </p:nvPr>
        </p:nvSpPr>
        <p:spPr>
          <a:xfrm>
            <a:off x="892969" y="526852"/>
            <a:ext cx="7358063" cy="1160859"/>
          </a:xfrm>
          <a:prstGeom prst="rect">
            <a:avLst/>
          </a:prstGeom>
          <a:noFill/>
          <a:ln>
            <a:noFill/>
          </a:ln>
          <a:effectLst>
            <a:outerShdw blurRad="12700" dist="12699" dir="5400000" algn="ctr" rotWithShape="0">
              <a:schemeClr val="lt2">
                <a:alpha val="49803"/>
              </a:schemeClr>
            </a:outerShdw>
          </a:effectLst>
        </p:spPr>
        <p:txBody>
          <a:bodyPr spcFirstLastPara="1" wrap="square" lIns="35700" tIns="35700" rIns="35700" bIns="3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body" idx="1"/>
          </p:nvPr>
        </p:nvSpPr>
        <p:spPr>
          <a:xfrm>
            <a:off x="892969" y="2098477"/>
            <a:ext cx="3500438" cy="4018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>
            <a:lvl1pPr marL="457200" lvl="0" indent="-342900" algn="l">
              <a:spcBef>
                <a:spcPts val="19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19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spcBef>
                <a:spcPts val="19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19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19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19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19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19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19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451032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" y="1371601"/>
            <a:ext cx="9143996" cy="548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4592" tIns="91440" rIns="164592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" y="0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18421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-Columns text or full-blee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1" y="1377153"/>
            <a:ext cx="4250323" cy="5480848"/>
          </a:xfrm>
        </p:spPr>
        <p:txBody>
          <a:bodyPr rIns="0"/>
          <a:lstStyle>
            <a:lvl1pPr>
              <a:defRPr sz="2064"/>
            </a:lvl1pPr>
            <a:lvl2pPr>
              <a:lnSpc>
                <a:spcPct val="100000"/>
              </a:lnSpc>
              <a:spcBef>
                <a:spcPts val="938"/>
              </a:spcBef>
              <a:defRPr sz="2064"/>
            </a:lvl2pPr>
            <a:lvl3pPr>
              <a:lnSpc>
                <a:spcPct val="100000"/>
              </a:lnSpc>
              <a:spcBef>
                <a:spcPts val="981"/>
              </a:spcBef>
              <a:defRPr sz="2064"/>
            </a:lvl3pPr>
            <a:lvl4pPr>
              <a:defRPr sz="2251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586894" y="1377155"/>
            <a:ext cx="4557106" cy="54808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" y="0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04710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" y="0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5" y="1377153"/>
            <a:ext cx="4250319" cy="5480848"/>
          </a:xfrm>
        </p:spPr>
        <p:txBody>
          <a:bodyPr rIns="0"/>
          <a:lstStyle>
            <a:lvl1pPr>
              <a:defRPr sz="2064"/>
            </a:lvl1pPr>
            <a:lvl2pPr>
              <a:lnSpc>
                <a:spcPct val="100000"/>
              </a:lnSpc>
              <a:spcBef>
                <a:spcPts val="938"/>
              </a:spcBef>
              <a:defRPr sz="2064"/>
            </a:lvl2pPr>
            <a:lvl3pPr>
              <a:lnSpc>
                <a:spcPct val="100000"/>
              </a:lnSpc>
              <a:spcBef>
                <a:spcPts val="981"/>
              </a:spcBef>
              <a:defRPr sz="2064"/>
            </a:lvl3pPr>
            <a:lvl4pPr>
              <a:defRPr sz="2251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896655" y="1658935"/>
            <a:ext cx="3937581" cy="4841875"/>
          </a:xfrm>
          <a:solidFill>
            <a:srgbClr val="FF0000"/>
          </a:solidFill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45060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rm + Definition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321680" y="2235231"/>
            <a:ext cx="3928643" cy="4265583"/>
          </a:xfrm>
        </p:spPr>
        <p:txBody>
          <a:bodyPr lIns="0" rIns="0"/>
          <a:lstStyle>
            <a:lvl1pPr>
              <a:defRPr sz="2064"/>
            </a:lvl1pPr>
            <a:lvl2pPr>
              <a:defRPr sz="2064"/>
            </a:lvl2pPr>
            <a:lvl3pPr>
              <a:defRPr sz="2064"/>
            </a:lvl3pPr>
            <a:lvl4pPr>
              <a:defRPr sz="1876"/>
            </a:lvl4pPr>
            <a:lvl5pPr>
              <a:defRPr sz="187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6"/>
          </p:nvPr>
        </p:nvSpPr>
        <p:spPr>
          <a:xfrm>
            <a:off x="4896658" y="2235231"/>
            <a:ext cx="3937579" cy="4265583"/>
          </a:xfrm>
        </p:spPr>
        <p:txBody>
          <a:bodyPr lIns="0" rIns="0"/>
          <a:lstStyle>
            <a:lvl1pPr>
              <a:defRPr sz="2064"/>
            </a:lvl1pPr>
            <a:lvl2pPr>
              <a:defRPr sz="2064"/>
            </a:lvl2pPr>
            <a:lvl3pPr>
              <a:defRPr sz="2064"/>
            </a:lvl3pPr>
            <a:lvl4pPr>
              <a:defRPr sz="1876"/>
            </a:lvl4pPr>
            <a:lvl5pPr>
              <a:defRPr sz="187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21679" y="1371594"/>
            <a:ext cx="8512558" cy="863638"/>
          </a:xfrm>
        </p:spPr>
        <p:txBody>
          <a:bodyPr lIns="0" rIns="0"/>
          <a:lstStyle>
            <a:lvl1pPr>
              <a:defRPr sz="1876"/>
            </a:lvl1pPr>
            <a:lvl2pPr>
              <a:defRPr sz="1501"/>
            </a:lvl2pPr>
            <a:lvl3pPr>
              <a:defRPr sz="1501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" y="-8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058103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-up objects, 2-up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1"/>
          </p:nvPr>
        </p:nvSpPr>
        <p:spPr>
          <a:xfrm>
            <a:off x="321680" y="2235229"/>
            <a:ext cx="3928643" cy="3017848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4"/>
          <p:cNvSpPr>
            <a:spLocks noGrp="1"/>
          </p:cNvSpPr>
          <p:nvPr>
            <p:ph sz="quarter" idx="13"/>
          </p:nvPr>
        </p:nvSpPr>
        <p:spPr>
          <a:xfrm>
            <a:off x="4896659" y="2235230"/>
            <a:ext cx="3937577" cy="3017865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1680" y="5286221"/>
            <a:ext cx="3928643" cy="1214593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896660" y="5286221"/>
            <a:ext cx="3937575" cy="1214593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21680" y="1371594"/>
            <a:ext cx="8512556" cy="863638"/>
          </a:xfrm>
        </p:spPr>
        <p:txBody>
          <a:bodyPr lIns="0" rIns="0"/>
          <a:lstStyle>
            <a:lvl1pPr>
              <a:defRPr sz="1876"/>
            </a:lvl1pPr>
            <a:lvl2pPr>
              <a:defRPr sz="1501"/>
            </a:lvl2pPr>
            <a:lvl3pPr>
              <a:defRPr sz="1501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" y="-8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051102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up objects, 3-up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8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Content Placeholder 4"/>
          <p:cNvSpPr>
            <a:spLocks noGrp="1"/>
          </p:cNvSpPr>
          <p:nvPr>
            <p:ph sz="quarter" idx="11"/>
          </p:nvPr>
        </p:nvSpPr>
        <p:spPr>
          <a:xfrm>
            <a:off x="304802" y="2230156"/>
            <a:ext cx="2424114" cy="3017848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2"/>
          </p:nvPr>
        </p:nvSpPr>
        <p:spPr>
          <a:xfrm>
            <a:off x="6415216" y="2230156"/>
            <a:ext cx="2419020" cy="3017848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quarter" idx="13"/>
          </p:nvPr>
        </p:nvSpPr>
        <p:spPr>
          <a:xfrm>
            <a:off x="3360010" y="2230158"/>
            <a:ext cx="2424114" cy="3017865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1678" y="5253238"/>
            <a:ext cx="2407237" cy="1228725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360010" y="5253238"/>
            <a:ext cx="2424114" cy="1228725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6415219" y="5265438"/>
            <a:ext cx="2419018" cy="1228725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321679" y="1371594"/>
            <a:ext cx="8512558" cy="863638"/>
          </a:xfrm>
        </p:spPr>
        <p:txBody>
          <a:bodyPr lIns="0" rIns="0"/>
          <a:lstStyle>
            <a:lvl1pPr>
              <a:defRPr sz="1876"/>
            </a:lvl1pPr>
            <a:lvl2pPr>
              <a:defRPr sz="1501"/>
            </a:lvl2pPr>
            <a:lvl3pPr>
              <a:defRPr sz="1501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023600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-up objects, 4-up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quarter" idx="11"/>
          </p:nvPr>
        </p:nvSpPr>
        <p:spPr>
          <a:xfrm>
            <a:off x="321678" y="2253589"/>
            <a:ext cx="1887179" cy="2957513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4"/>
          <p:cNvSpPr>
            <a:spLocks noGrp="1"/>
          </p:cNvSpPr>
          <p:nvPr>
            <p:ph sz="quarter" idx="12"/>
          </p:nvPr>
        </p:nvSpPr>
        <p:spPr>
          <a:xfrm>
            <a:off x="4740465" y="2253589"/>
            <a:ext cx="1887179" cy="2957513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3"/>
          </p:nvPr>
        </p:nvSpPr>
        <p:spPr>
          <a:xfrm>
            <a:off x="2531071" y="2253589"/>
            <a:ext cx="1887179" cy="2957513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04801" y="5223645"/>
            <a:ext cx="1887179" cy="1017600"/>
          </a:xfrm>
        </p:spPr>
        <p:txBody>
          <a:bodyPr lIns="0" tIns="0" rIns="0" bIns="0">
            <a:noAutofit/>
          </a:bodyPr>
          <a:lstStyle>
            <a:lvl1pPr algn="l">
              <a:defRPr sz="1876"/>
            </a:lvl1pPr>
            <a:lvl2pPr>
              <a:defRPr sz="1689"/>
            </a:lvl2pPr>
            <a:lvl3pPr>
              <a:defRPr sz="1689"/>
            </a:lvl3pPr>
            <a:lvl4pPr>
              <a:defRPr sz="1689"/>
            </a:lvl4pPr>
            <a:lvl5pPr>
              <a:defRPr sz="168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518887" y="5223645"/>
            <a:ext cx="1887179" cy="1017600"/>
          </a:xfrm>
        </p:spPr>
        <p:txBody>
          <a:bodyPr lIns="0" tIns="0" rIns="0" bIns="0">
            <a:noAutofit/>
          </a:bodyPr>
          <a:lstStyle>
            <a:lvl1pPr algn="l">
              <a:defRPr sz="1876"/>
            </a:lvl1pPr>
            <a:lvl2pPr>
              <a:defRPr sz="1689"/>
            </a:lvl2pPr>
            <a:lvl3pPr>
              <a:defRPr sz="1689"/>
            </a:lvl3pPr>
            <a:lvl4pPr>
              <a:defRPr sz="1689"/>
            </a:lvl4pPr>
            <a:lvl5pPr>
              <a:defRPr sz="168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4732973" y="5235845"/>
            <a:ext cx="1887179" cy="1017600"/>
          </a:xfrm>
        </p:spPr>
        <p:txBody>
          <a:bodyPr lIns="0" tIns="0" rIns="0" bIns="0">
            <a:noAutofit/>
          </a:bodyPr>
          <a:lstStyle>
            <a:lvl1pPr algn="l">
              <a:defRPr sz="1876"/>
            </a:lvl1pPr>
            <a:lvl2pPr>
              <a:defRPr sz="1689"/>
            </a:lvl2pPr>
            <a:lvl3pPr>
              <a:defRPr sz="1689"/>
            </a:lvl3pPr>
            <a:lvl4pPr>
              <a:defRPr sz="1689"/>
            </a:lvl4pPr>
            <a:lvl5pPr>
              <a:defRPr sz="168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4"/>
          <p:cNvSpPr>
            <a:spLocks noGrp="1"/>
          </p:cNvSpPr>
          <p:nvPr>
            <p:ph sz="quarter" idx="17"/>
          </p:nvPr>
        </p:nvSpPr>
        <p:spPr>
          <a:xfrm>
            <a:off x="6949856" y="2253589"/>
            <a:ext cx="1887179" cy="2957513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6947057" y="5219663"/>
            <a:ext cx="1887179" cy="1017600"/>
          </a:xfrm>
        </p:spPr>
        <p:txBody>
          <a:bodyPr lIns="0" tIns="0" rIns="0" bIns="0">
            <a:noAutofit/>
          </a:bodyPr>
          <a:lstStyle>
            <a:lvl1pPr algn="l">
              <a:defRPr sz="1876"/>
            </a:lvl1pPr>
            <a:lvl2pPr>
              <a:defRPr sz="1689"/>
            </a:lvl2pPr>
            <a:lvl3pPr>
              <a:defRPr sz="1689"/>
            </a:lvl3pPr>
            <a:lvl4pPr>
              <a:defRPr sz="1689"/>
            </a:lvl4pPr>
            <a:lvl5pPr>
              <a:defRPr sz="168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321676" y="1371594"/>
            <a:ext cx="8512560" cy="863638"/>
          </a:xfrm>
        </p:spPr>
        <p:txBody>
          <a:bodyPr lIns="0" rIns="0"/>
          <a:lstStyle>
            <a:lvl1pPr>
              <a:defRPr sz="1876"/>
            </a:lvl1pPr>
            <a:lvl2pPr>
              <a:defRPr sz="1501"/>
            </a:lvl2pPr>
            <a:lvl3pPr>
              <a:defRPr sz="1501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" y="-8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0065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93334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8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8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7185" algn="l">
              <a:spcBef>
                <a:spcPts val="360"/>
              </a:spcBef>
              <a:spcAft>
                <a:spcPts val="0"/>
              </a:spcAft>
              <a:buSzPts val="1710"/>
              <a:buChar char="⚫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⚫"/>
              <a:defRPr/>
            </a:lvl3pPr>
            <a:lvl4pPr marL="1828800" lvl="3" indent="-302894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4pPr>
            <a:lvl5pPr marL="2286000" lvl="4" indent="-302895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9" name="Google Shape;189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8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8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548118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gradFill>
          <a:gsLst>
            <a:gs pos="0">
              <a:srgbClr val="439FD7"/>
            </a:gs>
            <a:gs pos="25000">
              <a:srgbClr val="4397CA"/>
            </a:gs>
            <a:gs pos="100000">
              <a:srgbClr val="00466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9"/>
          <p:cNvSpPr txBox="1"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4CE0EA"/>
              </a:buClr>
              <a:buSzPts val="5600"/>
              <a:buFont typeface="Calibri"/>
              <a:buNone/>
              <a:defRPr sz="5600" b="1">
                <a:solidFill>
                  <a:srgbClr val="4CE0E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9"/>
          <p:cNvSpPr txBox="1"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45720" lvl="0" algn="r">
              <a:spcBef>
                <a:spcPts val="520"/>
              </a:spcBef>
              <a:spcAft>
                <a:spcPts val="0"/>
              </a:spcAft>
              <a:buSzPts val="247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9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9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D0E9ED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D0E9ED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D0E9ED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D0E9ED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D0E9ED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D0E9ED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D0E9ED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D0E9ED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D0E9ED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204373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gradFill>
          <a:gsLst>
            <a:gs pos="0">
              <a:srgbClr val="439FD7"/>
            </a:gs>
            <a:gs pos="25000">
              <a:srgbClr val="4397CA"/>
            </a:gs>
            <a:gs pos="100000">
              <a:srgbClr val="00466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0"/>
          <p:cNvSpPr txBox="1"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4AE3AC"/>
              </a:buClr>
              <a:buSzPts val="5600"/>
              <a:buFont typeface="Calibri"/>
              <a:buNone/>
              <a:defRPr sz="5600" b="1" cap="none">
                <a:solidFill>
                  <a:srgbClr val="4AE3A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30"/>
          <p:cNvSpPr txBox="1"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spcBef>
                <a:spcPts val="440"/>
              </a:spcBef>
              <a:spcAft>
                <a:spcPts val="0"/>
              </a:spcAft>
              <a:buSzPts val="2090"/>
              <a:buNone/>
              <a:defRPr sz="22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53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12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>
                <a:solidFill>
                  <a:schemeClr val="lt1"/>
                </a:solidFill>
              </a:defRPr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1" name="Google Shape;201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30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30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D0E9ED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D0E9ED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D0E9ED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D0E9ED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D0E9ED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D0E9ED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D0E9ED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D0E9ED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D0E9ED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087597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1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31"/>
          <p:cNvSpPr txBox="1">
            <a:spLocks noGrp="1"/>
          </p:cNvSpPr>
          <p:nvPr>
            <p:ph type="body" idx="1"/>
          </p:nvPr>
        </p:nvSpPr>
        <p:spPr>
          <a:xfrm>
            <a:off x="457200" y="1920085"/>
            <a:ext cx="4038600" cy="443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5445" algn="l">
              <a:spcBef>
                <a:spcPts val="520"/>
              </a:spcBef>
              <a:spcAft>
                <a:spcPts val="0"/>
              </a:spcAft>
              <a:buSzPts val="2470"/>
              <a:buChar char="⚫"/>
              <a:defRPr sz="2600"/>
            </a:lvl1pPr>
            <a:lvl2pPr marL="914400" lvl="1" indent="-358140" algn="l">
              <a:spcBef>
                <a:spcPts val="480"/>
              </a:spcBef>
              <a:spcAft>
                <a:spcPts val="0"/>
              </a:spcAft>
              <a:buSzPts val="2040"/>
              <a:buChar char="⚫"/>
              <a:defRPr sz="2400"/>
            </a:lvl2pPr>
            <a:lvl3pPr marL="1371600" lvl="2" indent="-317500" algn="l">
              <a:spcBef>
                <a:spcPts val="400"/>
              </a:spcBef>
              <a:spcAft>
                <a:spcPts val="0"/>
              </a:spcAft>
              <a:buSzPts val="1400"/>
              <a:buChar char="⚫"/>
              <a:defRPr sz="2000"/>
            </a:lvl3pPr>
            <a:lvl4pPr marL="1828800" lvl="3" indent="-302894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 sz="1800"/>
            </a:lvl4pPr>
            <a:lvl5pPr marL="2286000" lvl="4" indent="-302895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 sz="18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31"/>
          <p:cNvSpPr txBox="1">
            <a:spLocks noGrp="1"/>
          </p:cNvSpPr>
          <p:nvPr>
            <p:ph type="body" idx="2"/>
          </p:nvPr>
        </p:nvSpPr>
        <p:spPr>
          <a:xfrm>
            <a:off x="4648200" y="1920085"/>
            <a:ext cx="4038600" cy="443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5445" algn="l">
              <a:spcBef>
                <a:spcPts val="520"/>
              </a:spcBef>
              <a:spcAft>
                <a:spcPts val="0"/>
              </a:spcAft>
              <a:buSzPts val="2470"/>
              <a:buChar char="⚫"/>
              <a:defRPr sz="2600"/>
            </a:lvl1pPr>
            <a:lvl2pPr marL="914400" lvl="1" indent="-358140" algn="l">
              <a:spcBef>
                <a:spcPts val="480"/>
              </a:spcBef>
              <a:spcAft>
                <a:spcPts val="0"/>
              </a:spcAft>
              <a:buSzPts val="2040"/>
              <a:buChar char="⚫"/>
              <a:defRPr sz="2400"/>
            </a:lvl2pPr>
            <a:lvl3pPr marL="1371600" lvl="2" indent="-317500" algn="l">
              <a:spcBef>
                <a:spcPts val="400"/>
              </a:spcBef>
              <a:spcAft>
                <a:spcPts val="0"/>
              </a:spcAft>
              <a:buSzPts val="1400"/>
              <a:buChar char="⚫"/>
              <a:defRPr sz="2000"/>
            </a:lvl3pPr>
            <a:lvl4pPr marL="1828800" lvl="3" indent="-302894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 sz="1800"/>
            </a:lvl4pPr>
            <a:lvl5pPr marL="2286000" lvl="4" indent="-302895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 sz="18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31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1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336096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2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32"/>
          <p:cNvSpPr txBox="1"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28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7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26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 b="1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4" name="Google Shape;214;p32"/>
          <p:cNvSpPr txBox="1">
            <a:spLocks noGrp="1"/>
          </p:cNvSpPr>
          <p:nvPr>
            <p:ph type="body" idx="2"/>
          </p:nvPr>
        </p:nvSpPr>
        <p:spPr>
          <a:xfrm>
            <a:off x="4645025" y="1859757"/>
            <a:ext cx="4041775" cy="654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28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7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26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 b="1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5" name="Google Shape;215;p32"/>
          <p:cNvSpPr txBox="1">
            <a:spLocks noGrp="1"/>
          </p:cNvSpPr>
          <p:nvPr>
            <p:ph type="body" idx="3"/>
          </p:nvPr>
        </p:nvSpPr>
        <p:spPr>
          <a:xfrm>
            <a:off x="457200" y="2514600"/>
            <a:ext cx="4040188" cy="384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61315" algn="l">
              <a:spcBef>
                <a:spcPts val="440"/>
              </a:spcBef>
              <a:spcAft>
                <a:spcPts val="0"/>
              </a:spcAft>
              <a:buSzPts val="2090"/>
              <a:buChar char="⚫"/>
              <a:defRPr sz="2200"/>
            </a:lvl1pPr>
            <a:lvl2pPr marL="914400" lvl="1" indent="-336550" algn="l">
              <a:spcBef>
                <a:spcPts val="400"/>
              </a:spcBef>
              <a:spcAft>
                <a:spcPts val="0"/>
              </a:spcAft>
              <a:buSzPts val="1700"/>
              <a:buChar char="⚫"/>
              <a:defRPr sz="2000"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marL="1828800" lvl="3" indent="-294639" algn="l">
              <a:spcBef>
                <a:spcPts val="320"/>
              </a:spcBef>
              <a:spcAft>
                <a:spcPts val="0"/>
              </a:spcAft>
              <a:buSzPts val="1040"/>
              <a:buChar char="⚫"/>
              <a:defRPr sz="1600"/>
            </a:lvl4pPr>
            <a:lvl5pPr marL="2286000" lvl="4" indent="-294639" algn="l">
              <a:spcBef>
                <a:spcPts val="320"/>
              </a:spcBef>
              <a:spcAft>
                <a:spcPts val="0"/>
              </a:spcAft>
              <a:buSzPts val="1040"/>
              <a:buChar char="⚫"/>
              <a:defRPr sz="16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" name="Google Shape;216;p32"/>
          <p:cNvSpPr txBox="1">
            <a:spLocks noGrp="1"/>
          </p:cNvSpPr>
          <p:nvPr>
            <p:ph type="body" idx="4"/>
          </p:nvPr>
        </p:nvSpPr>
        <p:spPr>
          <a:xfrm>
            <a:off x="4645025" y="2514600"/>
            <a:ext cx="4041775" cy="384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61315" algn="l">
              <a:spcBef>
                <a:spcPts val="440"/>
              </a:spcBef>
              <a:spcAft>
                <a:spcPts val="0"/>
              </a:spcAft>
              <a:buSzPts val="2090"/>
              <a:buChar char="⚫"/>
              <a:defRPr sz="2200"/>
            </a:lvl1pPr>
            <a:lvl2pPr marL="914400" lvl="1" indent="-336550" algn="l">
              <a:spcBef>
                <a:spcPts val="400"/>
              </a:spcBef>
              <a:spcAft>
                <a:spcPts val="0"/>
              </a:spcAft>
              <a:buSzPts val="1700"/>
              <a:buChar char="⚫"/>
              <a:defRPr sz="2000"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marL="1828800" lvl="3" indent="-294639" algn="l">
              <a:spcBef>
                <a:spcPts val="320"/>
              </a:spcBef>
              <a:spcAft>
                <a:spcPts val="0"/>
              </a:spcAft>
              <a:buSzPts val="1040"/>
              <a:buChar char="⚫"/>
              <a:defRPr sz="1600"/>
            </a:lvl4pPr>
            <a:lvl5pPr marL="2286000" lvl="4" indent="-294639" algn="l">
              <a:spcBef>
                <a:spcPts val="320"/>
              </a:spcBef>
              <a:spcAft>
                <a:spcPts val="0"/>
              </a:spcAft>
              <a:buSzPts val="1040"/>
              <a:buChar char="⚫"/>
              <a:defRPr sz="16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7" name="Google Shape;217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32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32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514957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3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  <a:defRPr sz="5000" b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33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33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589755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4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34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954571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5"/>
          <p:cNvSpPr txBox="1"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None/>
              <a:defRPr sz="2600" b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35"/>
          <p:cNvSpPr txBox="1">
            <a:spLocks noGrp="1"/>
          </p:cNvSpPr>
          <p:nvPr>
            <p:ph type="body" idx="1"/>
          </p:nvPr>
        </p:nvSpPr>
        <p:spPr>
          <a:xfrm>
            <a:off x="685800" y="1676400"/>
            <a:ext cx="2743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5" tIns="45700" rIns="1827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33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02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7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2" name="Google Shape;232;p35"/>
          <p:cNvSpPr txBox="1">
            <a:spLocks noGrp="1"/>
          </p:cNvSpPr>
          <p:nvPr>
            <p:ph type="body" idx="2"/>
          </p:nvPr>
        </p:nvSpPr>
        <p:spPr>
          <a:xfrm>
            <a:off x="3575050" y="1676400"/>
            <a:ext cx="511175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97510" algn="l">
              <a:spcBef>
                <a:spcPts val="560"/>
              </a:spcBef>
              <a:spcAft>
                <a:spcPts val="0"/>
              </a:spcAft>
              <a:buSzPts val="2660"/>
              <a:buChar char="⚫"/>
              <a:defRPr sz="2800"/>
            </a:lvl1pPr>
            <a:lvl2pPr marL="914400" lvl="1" indent="-368935" algn="l">
              <a:spcBef>
                <a:spcPts val="520"/>
              </a:spcBef>
              <a:spcAft>
                <a:spcPts val="0"/>
              </a:spcAft>
              <a:buSzPts val="2210"/>
              <a:buChar char="⚫"/>
              <a:defRPr sz="2600"/>
            </a:lvl2pPr>
            <a:lvl3pPr marL="1371600" lvl="2" indent="-335280" algn="l">
              <a:spcBef>
                <a:spcPts val="480"/>
              </a:spcBef>
              <a:spcAft>
                <a:spcPts val="0"/>
              </a:spcAft>
              <a:buSzPts val="1680"/>
              <a:buChar char="⚫"/>
              <a:defRPr sz="2400"/>
            </a:lvl3pPr>
            <a:lvl4pPr marL="1828800" lvl="3" indent="-311150" algn="l">
              <a:spcBef>
                <a:spcPts val="400"/>
              </a:spcBef>
              <a:spcAft>
                <a:spcPts val="0"/>
              </a:spcAft>
              <a:buSzPts val="1300"/>
              <a:buChar char="⚫"/>
              <a:defRPr sz="2000"/>
            </a:lvl4pPr>
            <a:lvl5pPr marL="2286000" lvl="4" indent="-302895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 sz="18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3" name="Google Shape;233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5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35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698574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6"/>
          <p:cNvSpPr/>
          <p:nvPr/>
        </p:nvSpPr>
        <p:spPr>
          <a:xfrm rot="-10380000" flipH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9525" cap="rnd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38500" dir="7500000" sx="98500" sy="100080" kx="1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38" name="Google Shape;238;p36"/>
          <p:cNvSpPr/>
          <p:nvPr/>
        </p:nvSpPr>
        <p:spPr>
          <a:xfrm rot="-10380000" flipH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  <a:effectLst>
            <a:outerShdw blurRad="19685" dist="6350" dir="12900000" algn="tl" rotWithShape="0">
              <a:srgbClr val="000000">
                <a:alpha val="4666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39" name="Google Shape;239;p36"/>
          <p:cNvSpPr txBox="1"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None/>
              <a:defRPr sz="2000" b="1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36"/>
          <p:cNvSpPr txBox="1">
            <a:spLocks noGrp="1"/>
          </p:cNvSpPr>
          <p:nvPr>
            <p:ph type="body" idx="1"/>
          </p:nvPr>
        </p:nvSpPr>
        <p:spPr>
          <a:xfrm>
            <a:off x="609600" y="2828785"/>
            <a:ext cx="2209800" cy="217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000" tIns="45700" rIns="45700" bIns="45700" anchor="t" anchorCtr="0">
            <a:normAutofit/>
          </a:bodyPr>
          <a:lstStyle>
            <a:lvl1pPr marL="457200" lvl="0" indent="-228600" algn="l">
              <a:spcBef>
                <a:spcPts val="250"/>
              </a:spcBef>
              <a:spcAft>
                <a:spcPts val="0"/>
              </a:spcAft>
              <a:buSzPts val="1235"/>
              <a:buFont typeface="Constantia"/>
              <a:buNone/>
              <a:defRPr sz="1300"/>
            </a:lvl1pPr>
            <a:lvl2pPr marL="914400" lvl="1" indent="-293369" algn="l">
              <a:spcBef>
                <a:spcPts val="240"/>
              </a:spcBef>
              <a:spcAft>
                <a:spcPts val="0"/>
              </a:spcAft>
              <a:buSzPts val="1020"/>
              <a:buChar char="⚫"/>
              <a:defRPr sz="1200"/>
            </a:lvl2pPr>
            <a:lvl3pPr marL="1371600" lvl="2" indent="-273050" algn="l">
              <a:spcBef>
                <a:spcPts val="200"/>
              </a:spcBef>
              <a:spcAft>
                <a:spcPts val="0"/>
              </a:spcAft>
              <a:buSzPts val="700"/>
              <a:buChar char="⚫"/>
              <a:defRPr sz="1000"/>
            </a:lvl3pPr>
            <a:lvl4pPr marL="1828800" lvl="3" indent="-265747" algn="l">
              <a:spcBef>
                <a:spcPts val="180"/>
              </a:spcBef>
              <a:spcAft>
                <a:spcPts val="0"/>
              </a:spcAft>
              <a:buSzPts val="585"/>
              <a:buChar char="⚫"/>
              <a:defRPr sz="900"/>
            </a:lvl4pPr>
            <a:lvl5pPr marL="2286000" lvl="4" indent="-265747" algn="l">
              <a:spcBef>
                <a:spcPts val="180"/>
              </a:spcBef>
              <a:spcAft>
                <a:spcPts val="0"/>
              </a:spcAft>
              <a:buSzPts val="585"/>
              <a:buChar char="⚫"/>
              <a:defRPr sz="9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1" name="Google Shape;241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36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36"/>
          <p:cNvSpPr txBox="1">
            <a:spLocks noGrp="1"/>
          </p:cNvSpPr>
          <p:nvPr>
            <p:ph type="sldNum" idx="12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4" name="Google Shape;244;p36"/>
          <p:cNvSpPr>
            <a:spLocks noGrp="1"/>
          </p:cNvSpPr>
          <p:nvPr>
            <p:ph type="pic" idx="2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lt2"/>
          </a:solidFill>
          <a:ln w="9525" cap="rnd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36"/>
          <p:cNvSpPr/>
          <p:nvPr/>
        </p:nvSpPr>
        <p:spPr>
          <a:xfrm rot="10800000" flipH="1">
            <a:off x="-9525" y="5816600"/>
            <a:ext cx="9163050" cy="1041400"/>
          </a:xfrm>
          <a:custGeom>
            <a:avLst/>
            <a:gdLst/>
            <a:ahLst/>
            <a:cxnLst/>
            <a:rect l="l" t="t" r="r" b="b"/>
            <a:pathLst>
              <a:path w="5772" h="656" extrusionOk="0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rgbClr val="0079AD">
                  <a:alpha val="44705"/>
                </a:srgbClr>
              </a:gs>
              <a:gs pos="100000">
                <a:srgbClr val="00E9F7">
                  <a:alpha val="5490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46" name="Google Shape;246;p36"/>
          <p:cNvSpPr/>
          <p:nvPr/>
        </p:nvSpPr>
        <p:spPr>
          <a:xfrm rot="10800000" flipH="1">
            <a:off x="4381500" y="6219825"/>
            <a:ext cx="4762500" cy="638175"/>
          </a:xfrm>
          <a:custGeom>
            <a:avLst/>
            <a:gdLst/>
            <a:ahLst/>
            <a:cxnLst/>
            <a:rect l="l" t="t" r="r" b="b"/>
            <a:pathLst>
              <a:path w="3000" h="595" extrusionOk="0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ABB4">
                  <a:alpha val="29803"/>
                </a:srgbClr>
              </a:gs>
              <a:gs pos="80000">
                <a:srgbClr val="0099E4">
                  <a:alpha val="44705"/>
                </a:srgbClr>
              </a:gs>
              <a:gs pos="100000">
                <a:srgbClr val="0099E4">
                  <a:alpha val="44705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03750791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7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37"/>
          <p:cNvSpPr txBox="1">
            <a:spLocks noGrp="1"/>
          </p:cNvSpPr>
          <p:nvPr>
            <p:ph type="body" idx="1"/>
          </p:nvPr>
        </p:nvSpPr>
        <p:spPr>
          <a:xfrm rot="5400000">
            <a:off x="2377440" y="15240"/>
            <a:ext cx="438912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7185" algn="l">
              <a:spcBef>
                <a:spcPts val="360"/>
              </a:spcBef>
              <a:spcAft>
                <a:spcPts val="0"/>
              </a:spcAft>
              <a:buSzPts val="1710"/>
              <a:buChar char="⚫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⚫"/>
              <a:defRPr/>
            </a:lvl3pPr>
            <a:lvl4pPr marL="1828800" lvl="3" indent="-302894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4pPr>
            <a:lvl5pPr marL="2286000" lvl="4" indent="-302895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0" name="Google Shape;250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37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37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3774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48663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8"/>
          <p:cNvSpPr txBox="1">
            <a:spLocks noGrp="1"/>
          </p:cNvSpPr>
          <p:nvPr>
            <p:ph type="title"/>
          </p:nvPr>
        </p:nvSpPr>
        <p:spPr>
          <a:xfrm rot="5400000">
            <a:off x="5052219" y="2491582"/>
            <a:ext cx="5211763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38"/>
          <p:cNvSpPr txBox="1">
            <a:spLocks noGrp="1"/>
          </p:cNvSpPr>
          <p:nvPr>
            <p:ph type="body" idx="1"/>
          </p:nvPr>
        </p:nvSpPr>
        <p:spPr>
          <a:xfrm rot="5400000">
            <a:off x="861219" y="510382"/>
            <a:ext cx="5211763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7185" algn="l">
              <a:spcBef>
                <a:spcPts val="360"/>
              </a:spcBef>
              <a:spcAft>
                <a:spcPts val="0"/>
              </a:spcAft>
              <a:buSzPts val="1710"/>
              <a:buChar char="⚫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⚫"/>
              <a:defRPr/>
            </a:lvl3pPr>
            <a:lvl4pPr marL="1828800" lvl="3" indent="-302894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4pPr>
            <a:lvl5pPr marL="2286000" lvl="4" indent="-302895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6" name="Google Shape;256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38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38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035C75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116124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170"/>
          <p:cNvSpPr txBox="1">
            <a:spLocks noGrp="1"/>
          </p:cNvSpPr>
          <p:nvPr>
            <p:ph type="dt" idx="10"/>
          </p:nvPr>
        </p:nvSpPr>
        <p:spPr>
          <a:xfrm>
            <a:off x="5629275" y="6275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3" name="Google Shape;1103;p170"/>
          <p:cNvSpPr txBox="1">
            <a:spLocks noGrp="1"/>
          </p:cNvSpPr>
          <p:nvPr>
            <p:ph type="ftr" idx="11"/>
          </p:nvPr>
        </p:nvSpPr>
        <p:spPr>
          <a:xfrm>
            <a:off x="265113" y="6275388"/>
            <a:ext cx="48402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4" name="Google Shape;1104;p170"/>
          <p:cNvSpPr txBox="1">
            <a:spLocks noGrp="1"/>
          </p:cNvSpPr>
          <p:nvPr>
            <p:ph type="sldNum" idx="12"/>
          </p:nvPr>
        </p:nvSpPr>
        <p:spPr>
          <a:xfrm>
            <a:off x="7897813" y="6275388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641652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171"/>
          <p:cNvSpPr/>
          <p:nvPr/>
        </p:nvSpPr>
        <p:spPr>
          <a:xfrm>
            <a:off x="1328738" y="1295400"/>
            <a:ext cx="6486525" cy="315277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0500" sy="100500" algn="ctr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FB7D7"/>
              </a:buClr>
              <a:buSzPts val="3520"/>
              <a:buFont typeface="Noto Sans Symbols"/>
              <a:buNone/>
            </a:pPr>
            <a:endParaRPr sz="3200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07" name="Google Shape;1107;p171"/>
          <p:cNvSpPr txBox="1"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ts val="5060"/>
              <a:buFont typeface="Noto Sans Symbols"/>
              <a:buNone/>
              <a:defRPr sz="46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8" name="Google Shape;1108;p171"/>
          <p:cNvSpPr txBox="1"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6DB7D7"/>
              </a:buClr>
              <a:buSzPts val="1980"/>
              <a:buFont typeface="Noto Sans Symbols"/>
              <a:buNone/>
              <a:defRPr sz="1800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242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2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98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98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09" name="Google Shape;1109;p171"/>
          <p:cNvSpPr txBox="1">
            <a:spLocks noGrp="1"/>
          </p:cNvSpPr>
          <p:nvPr>
            <p:ph type="dt" idx="10"/>
          </p:nvPr>
        </p:nvSpPr>
        <p:spPr>
          <a:xfrm>
            <a:off x="5629275" y="6275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0" name="Google Shape;1110;p171"/>
          <p:cNvSpPr txBox="1">
            <a:spLocks noGrp="1"/>
          </p:cNvSpPr>
          <p:nvPr>
            <p:ph type="ftr" idx="11"/>
          </p:nvPr>
        </p:nvSpPr>
        <p:spPr>
          <a:xfrm>
            <a:off x="265113" y="6275388"/>
            <a:ext cx="48402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1" name="Google Shape;1111;p171"/>
          <p:cNvSpPr txBox="1">
            <a:spLocks noGrp="1"/>
          </p:cNvSpPr>
          <p:nvPr>
            <p:ph type="sldNum" idx="12"/>
          </p:nvPr>
        </p:nvSpPr>
        <p:spPr>
          <a:xfrm>
            <a:off x="7897813" y="6275388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936372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172"/>
          <p:cNvSpPr txBox="1">
            <a:spLocks noGrp="1"/>
          </p:cNvSpPr>
          <p:nvPr>
            <p:ph type="title"/>
          </p:nvPr>
        </p:nvSpPr>
        <p:spPr>
          <a:xfrm>
            <a:off x="549275" y="107950"/>
            <a:ext cx="8042275" cy="1336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4" name="Google Shape;1114;p172"/>
          <p:cNvSpPr txBox="1">
            <a:spLocks noGrp="1"/>
          </p:cNvSpPr>
          <p:nvPr>
            <p:ph type="body" idx="1"/>
          </p:nvPr>
        </p:nvSpPr>
        <p:spPr>
          <a:xfrm>
            <a:off x="549275" y="1600200"/>
            <a:ext cx="8042275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4330" algn="l">
              <a:spcBef>
                <a:spcPts val="2000"/>
              </a:spcBef>
              <a:spcAft>
                <a:spcPts val="0"/>
              </a:spcAft>
              <a:buSzPts val="1980"/>
              <a:buChar char="⚫"/>
              <a:defRPr/>
            </a:lvl1pPr>
            <a:lvl2pPr marL="914400" lvl="1" indent="-354330" algn="l">
              <a:spcBef>
                <a:spcPts val="600"/>
              </a:spcBef>
              <a:spcAft>
                <a:spcPts val="0"/>
              </a:spcAft>
              <a:buSzPts val="1980"/>
              <a:buChar char="⚫"/>
              <a:defRPr/>
            </a:lvl2pPr>
            <a:lvl3pPr marL="1371600" lvl="2" indent="-354330" algn="l">
              <a:spcBef>
                <a:spcPts val="600"/>
              </a:spcBef>
              <a:spcAft>
                <a:spcPts val="0"/>
              </a:spcAft>
              <a:buSzPts val="1980"/>
              <a:buChar char="⚫"/>
              <a:defRPr/>
            </a:lvl3pPr>
            <a:lvl4pPr marL="1828800" lvl="3" indent="-354330" algn="l">
              <a:spcBef>
                <a:spcPts val="600"/>
              </a:spcBef>
              <a:spcAft>
                <a:spcPts val="0"/>
              </a:spcAft>
              <a:buSzPts val="1980"/>
              <a:buChar char="⚫"/>
              <a:defRPr/>
            </a:lvl4pPr>
            <a:lvl5pPr marL="2286000" lvl="4" indent="-354329" algn="l">
              <a:spcBef>
                <a:spcPts val="600"/>
              </a:spcBef>
              <a:spcAft>
                <a:spcPts val="0"/>
              </a:spcAft>
              <a:buSzPts val="1980"/>
              <a:buChar char="⚫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5" name="Google Shape;1115;p172"/>
          <p:cNvSpPr txBox="1">
            <a:spLocks noGrp="1"/>
          </p:cNvSpPr>
          <p:nvPr>
            <p:ph type="dt" idx="10"/>
          </p:nvPr>
        </p:nvSpPr>
        <p:spPr>
          <a:xfrm>
            <a:off x="5629275" y="6275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6" name="Google Shape;1116;p172"/>
          <p:cNvSpPr txBox="1">
            <a:spLocks noGrp="1"/>
          </p:cNvSpPr>
          <p:nvPr>
            <p:ph type="ftr" idx="11"/>
          </p:nvPr>
        </p:nvSpPr>
        <p:spPr>
          <a:xfrm>
            <a:off x="265113" y="6275388"/>
            <a:ext cx="48402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7" name="Google Shape;1117;p172"/>
          <p:cNvSpPr txBox="1">
            <a:spLocks noGrp="1"/>
          </p:cNvSpPr>
          <p:nvPr>
            <p:ph type="sldNum" idx="12"/>
          </p:nvPr>
        </p:nvSpPr>
        <p:spPr>
          <a:xfrm>
            <a:off x="7897813" y="6275388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164588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Picture">
  <p:cSld name="Title Slide with Picture"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173"/>
          <p:cNvSpPr txBox="1"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0" name="Google Shape;1120;p173"/>
          <p:cNvSpPr txBox="1"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SzPts val="1980"/>
              <a:buNone/>
              <a:defRPr sz="1800">
                <a:solidFill>
                  <a:srgbClr val="888888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242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2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98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98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21" name="Google Shape;1121;p173"/>
          <p:cNvSpPr>
            <a:spLocks noGrp="1"/>
          </p:cNvSpPr>
          <p:nvPr>
            <p:ph type="pic" idx="2"/>
          </p:nvPr>
        </p:nvSpPr>
        <p:spPr>
          <a:xfrm>
            <a:off x="370980" y="363538"/>
            <a:ext cx="8402040" cy="283686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0500" sy="100500" algn="ctr" rotWithShape="0">
              <a:srgbClr val="000000">
                <a:alpha val="49803"/>
              </a:srgbClr>
            </a:outerShdw>
          </a:effectLst>
        </p:spPr>
      </p:sp>
      <p:sp>
        <p:nvSpPr>
          <p:cNvPr id="1122" name="Google Shape;1122;p173"/>
          <p:cNvSpPr txBox="1">
            <a:spLocks noGrp="1"/>
          </p:cNvSpPr>
          <p:nvPr>
            <p:ph type="dt" idx="10"/>
          </p:nvPr>
        </p:nvSpPr>
        <p:spPr>
          <a:xfrm>
            <a:off x="5629275" y="6275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3" name="Google Shape;1123;p173"/>
          <p:cNvSpPr txBox="1">
            <a:spLocks noGrp="1"/>
          </p:cNvSpPr>
          <p:nvPr>
            <p:ph type="ftr" idx="11"/>
          </p:nvPr>
        </p:nvSpPr>
        <p:spPr>
          <a:xfrm>
            <a:off x="265113" y="6275388"/>
            <a:ext cx="48402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173"/>
          <p:cNvSpPr txBox="1">
            <a:spLocks noGrp="1"/>
          </p:cNvSpPr>
          <p:nvPr>
            <p:ph type="sldNum" idx="12"/>
          </p:nvPr>
        </p:nvSpPr>
        <p:spPr>
          <a:xfrm>
            <a:off x="7897813" y="6275388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738921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174"/>
          <p:cNvSpPr txBox="1"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600" b="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7" name="Google Shape;1127;p174"/>
          <p:cNvSpPr txBox="1"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00"/>
              </a:spcBef>
              <a:spcAft>
                <a:spcPts val="0"/>
              </a:spcAft>
              <a:buSzPts val="198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98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76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54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54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28" name="Google Shape;1128;p174"/>
          <p:cNvSpPr txBox="1">
            <a:spLocks noGrp="1"/>
          </p:cNvSpPr>
          <p:nvPr>
            <p:ph type="dt" idx="10"/>
          </p:nvPr>
        </p:nvSpPr>
        <p:spPr>
          <a:xfrm>
            <a:off x="5629275" y="6275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9" name="Google Shape;1129;p174"/>
          <p:cNvSpPr txBox="1">
            <a:spLocks noGrp="1"/>
          </p:cNvSpPr>
          <p:nvPr>
            <p:ph type="ftr" idx="11"/>
          </p:nvPr>
        </p:nvSpPr>
        <p:spPr>
          <a:xfrm>
            <a:off x="265113" y="6275388"/>
            <a:ext cx="48402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0" name="Google Shape;1130;p174"/>
          <p:cNvSpPr txBox="1">
            <a:spLocks noGrp="1"/>
          </p:cNvSpPr>
          <p:nvPr>
            <p:ph type="sldNum" idx="12"/>
          </p:nvPr>
        </p:nvSpPr>
        <p:spPr>
          <a:xfrm>
            <a:off x="7897813" y="6275388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368462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175"/>
          <p:cNvSpPr txBox="1"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3" name="Google Shape;1133;p175"/>
          <p:cNvSpPr txBox="1">
            <a:spLocks noGrp="1"/>
          </p:cNvSpPr>
          <p:nvPr>
            <p:ph type="body" idx="1"/>
          </p:nvPr>
        </p:nvSpPr>
        <p:spPr>
          <a:xfrm>
            <a:off x="549275" y="1600201"/>
            <a:ext cx="3840480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spcBef>
                <a:spcPts val="1600"/>
              </a:spcBef>
              <a:spcAft>
                <a:spcPts val="0"/>
              </a:spcAft>
              <a:buSzPts val="2200"/>
              <a:buChar char="⚫"/>
              <a:defRPr sz="2000"/>
            </a:lvl1pPr>
            <a:lvl2pPr marL="914400" lvl="1" indent="-354330" algn="l">
              <a:spcBef>
                <a:spcPts val="600"/>
              </a:spcBef>
              <a:spcAft>
                <a:spcPts val="0"/>
              </a:spcAft>
              <a:buSzPts val="1980"/>
              <a:buChar char="⚫"/>
              <a:defRPr sz="1800"/>
            </a:lvl2pPr>
            <a:lvl3pPr marL="1371600" lvl="2" indent="-354330" algn="l">
              <a:spcBef>
                <a:spcPts val="600"/>
              </a:spcBef>
              <a:spcAft>
                <a:spcPts val="0"/>
              </a:spcAft>
              <a:buSzPts val="1980"/>
              <a:buChar char="⚫"/>
              <a:defRPr sz="1800"/>
            </a:lvl3pPr>
            <a:lvl4pPr marL="1828800" lvl="3" indent="-354330" algn="l">
              <a:spcBef>
                <a:spcPts val="600"/>
              </a:spcBef>
              <a:spcAft>
                <a:spcPts val="0"/>
              </a:spcAft>
              <a:buSzPts val="1980"/>
              <a:buChar char="⚫"/>
              <a:defRPr sz="1800"/>
            </a:lvl4pPr>
            <a:lvl5pPr marL="2286000" lvl="4" indent="-354329" algn="l">
              <a:spcBef>
                <a:spcPts val="600"/>
              </a:spcBef>
              <a:spcAft>
                <a:spcPts val="0"/>
              </a:spcAft>
              <a:buSzPts val="1980"/>
              <a:buChar char="⚫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34" name="Google Shape;1134;p175"/>
          <p:cNvSpPr txBox="1">
            <a:spLocks noGrp="1"/>
          </p:cNvSpPr>
          <p:nvPr>
            <p:ph type="body" idx="2"/>
          </p:nvPr>
        </p:nvSpPr>
        <p:spPr>
          <a:xfrm>
            <a:off x="4751071" y="1600201"/>
            <a:ext cx="3840480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spcBef>
                <a:spcPts val="1600"/>
              </a:spcBef>
              <a:spcAft>
                <a:spcPts val="0"/>
              </a:spcAft>
              <a:buSzPts val="2200"/>
              <a:buChar char="⚫"/>
              <a:defRPr sz="2000"/>
            </a:lvl1pPr>
            <a:lvl2pPr marL="914400" lvl="1" indent="-354330" algn="l">
              <a:spcBef>
                <a:spcPts val="600"/>
              </a:spcBef>
              <a:spcAft>
                <a:spcPts val="0"/>
              </a:spcAft>
              <a:buSzPts val="1980"/>
              <a:buChar char="⚫"/>
              <a:defRPr sz="1800"/>
            </a:lvl2pPr>
            <a:lvl3pPr marL="1371600" lvl="2" indent="-354330" algn="l">
              <a:spcBef>
                <a:spcPts val="600"/>
              </a:spcBef>
              <a:spcAft>
                <a:spcPts val="0"/>
              </a:spcAft>
              <a:buSzPts val="1980"/>
              <a:buChar char="⚫"/>
              <a:defRPr sz="1800"/>
            </a:lvl3pPr>
            <a:lvl4pPr marL="1828800" lvl="3" indent="-354330" algn="l">
              <a:spcBef>
                <a:spcPts val="600"/>
              </a:spcBef>
              <a:spcAft>
                <a:spcPts val="0"/>
              </a:spcAft>
              <a:buSzPts val="1980"/>
              <a:buChar char="⚫"/>
              <a:defRPr sz="1800"/>
            </a:lvl4pPr>
            <a:lvl5pPr marL="2286000" lvl="4" indent="-354329" algn="l">
              <a:spcBef>
                <a:spcPts val="600"/>
              </a:spcBef>
              <a:spcAft>
                <a:spcPts val="0"/>
              </a:spcAft>
              <a:buSzPts val="1980"/>
              <a:buChar char="⚫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35" name="Google Shape;1135;p175"/>
          <p:cNvSpPr txBox="1">
            <a:spLocks noGrp="1"/>
          </p:cNvSpPr>
          <p:nvPr>
            <p:ph type="dt" idx="10"/>
          </p:nvPr>
        </p:nvSpPr>
        <p:spPr>
          <a:xfrm>
            <a:off x="5629275" y="6275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6" name="Google Shape;1136;p175"/>
          <p:cNvSpPr txBox="1">
            <a:spLocks noGrp="1"/>
          </p:cNvSpPr>
          <p:nvPr>
            <p:ph type="ftr" idx="11"/>
          </p:nvPr>
        </p:nvSpPr>
        <p:spPr>
          <a:xfrm>
            <a:off x="265113" y="6275388"/>
            <a:ext cx="48402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7" name="Google Shape;1137;p175"/>
          <p:cNvSpPr txBox="1">
            <a:spLocks noGrp="1"/>
          </p:cNvSpPr>
          <p:nvPr>
            <p:ph type="sldNum" idx="12"/>
          </p:nvPr>
        </p:nvSpPr>
        <p:spPr>
          <a:xfrm>
            <a:off x="7897813" y="6275388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87820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176"/>
          <p:cNvSpPr txBox="1"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0" name="Google Shape;1140;p176"/>
          <p:cNvSpPr txBox="1"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SzPts val="2640"/>
              <a:buNone/>
              <a:defRPr sz="2400" b="0">
                <a:solidFill>
                  <a:srgbClr val="6DB7D7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2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98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76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76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41" name="Google Shape;1141;p176"/>
          <p:cNvSpPr txBox="1">
            <a:spLocks noGrp="1"/>
          </p:cNvSpPr>
          <p:nvPr>
            <p:ph type="body" idx="2"/>
          </p:nvPr>
        </p:nvSpPr>
        <p:spPr>
          <a:xfrm>
            <a:off x="549274" y="2347415"/>
            <a:ext cx="3840480" cy="359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spcBef>
                <a:spcPts val="1600"/>
              </a:spcBef>
              <a:spcAft>
                <a:spcPts val="0"/>
              </a:spcAft>
              <a:buSzPts val="2200"/>
              <a:buChar char="⚫"/>
              <a:defRPr sz="2000"/>
            </a:lvl1pPr>
            <a:lvl2pPr marL="914400" lvl="1" indent="-354330" algn="l">
              <a:spcBef>
                <a:spcPts val="600"/>
              </a:spcBef>
              <a:spcAft>
                <a:spcPts val="0"/>
              </a:spcAft>
              <a:buSzPts val="1980"/>
              <a:buChar char="⚫"/>
              <a:defRPr sz="1800"/>
            </a:lvl2pPr>
            <a:lvl3pPr marL="1371600" lvl="2" indent="-354330" algn="l">
              <a:spcBef>
                <a:spcPts val="600"/>
              </a:spcBef>
              <a:spcAft>
                <a:spcPts val="0"/>
              </a:spcAft>
              <a:buSzPts val="1980"/>
              <a:buChar char="⚫"/>
              <a:defRPr sz="1800"/>
            </a:lvl3pPr>
            <a:lvl4pPr marL="1828800" lvl="3" indent="-354330" algn="l">
              <a:spcBef>
                <a:spcPts val="600"/>
              </a:spcBef>
              <a:spcAft>
                <a:spcPts val="0"/>
              </a:spcAft>
              <a:buSzPts val="1980"/>
              <a:buChar char="⚫"/>
              <a:defRPr sz="1800"/>
            </a:lvl4pPr>
            <a:lvl5pPr marL="2286000" lvl="4" indent="-354329" algn="l">
              <a:spcBef>
                <a:spcPts val="600"/>
              </a:spcBef>
              <a:spcAft>
                <a:spcPts val="0"/>
              </a:spcAft>
              <a:buSzPts val="1980"/>
              <a:buChar char="⚫"/>
              <a:defRPr sz="18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142" name="Google Shape;1142;p176"/>
          <p:cNvSpPr txBox="1">
            <a:spLocks noGrp="1"/>
          </p:cNvSpPr>
          <p:nvPr>
            <p:ph type="body" idx="3"/>
          </p:nvPr>
        </p:nvSpPr>
        <p:spPr>
          <a:xfrm>
            <a:off x="4751070" y="1453224"/>
            <a:ext cx="3840480" cy="75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SzPts val="2640"/>
              <a:buNone/>
              <a:defRPr sz="2400" b="0">
                <a:solidFill>
                  <a:srgbClr val="6DB7D7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2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98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76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76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43" name="Google Shape;1143;p176"/>
          <p:cNvSpPr txBox="1">
            <a:spLocks noGrp="1"/>
          </p:cNvSpPr>
          <p:nvPr>
            <p:ph type="body" idx="4"/>
          </p:nvPr>
        </p:nvSpPr>
        <p:spPr>
          <a:xfrm>
            <a:off x="4751070" y="2347415"/>
            <a:ext cx="3840480" cy="359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spcBef>
                <a:spcPts val="1600"/>
              </a:spcBef>
              <a:spcAft>
                <a:spcPts val="0"/>
              </a:spcAft>
              <a:buSzPts val="2200"/>
              <a:buChar char="⚫"/>
              <a:defRPr sz="2000"/>
            </a:lvl1pPr>
            <a:lvl2pPr marL="914400" lvl="1" indent="-354330" algn="l">
              <a:spcBef>
                <a:spcPts val="600"/>
              </a:spcBef>
              <a:spcAft>
                <a:spcPts val="0"/>
              </a:spcAft>
              <a:buSzPts val="1980"/>
              <a:buChar char="⚫"/>
              <a:defRPr sz="1800"/>
            </a:lvl2pPr>
            <a:lvl3pPr marL="1371600" lvl="2" indent="-354330" algn="l">
              <a:spcBef>
                <a:spcPts val="600"/>
              </a:spcBef>
              <a:spcAft>
                <a:spcPts val="0"/>
              </a:spcAft>
              <a:buSzPts val="1980"/>
              <a:buChar char="⚫"/>
              <a:defRPr sz="1800"/>
            </a:lvl3pPr>
            <a:lvl4pPr marL="1828800" lvl="3" indent="-354330" algn="l">
              <a:spcBef>
                <a:spcPts val="600"/>
              </a:spcBef>
              <a:spcAft>
                <a:spcPts val="0"/>
              </a:spcAft>
              <a:buSzPts val="1980"/>
              <a:buChar char="⚫"/>
              <a:defRPr sz="1800"/>
            </a:lvl4pPr>
            <a:lvl5pPr marL="2286000" lvl="4" indent="-354329" algn="l">
              <a:spcBef>
                <a:spcPts val="600"/>
              </a:spcBef>
              <a:spcAft>
                <a:spcPts val="0"/>
              </a:spcAft>
              <a:buSzPts val="1980"/>
              <a:buChar char="⚫"/>
              <a:defRPr sz="18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144" name="Google Shape;1144;p176"/>
          <p:cNvSpPr txBox="1">
            <a:spLocks noGrp="1"/>
          </p:cNvSpPr>
          <p:nvPr>
            <p:ph type="dt" idx="10"/>
          </p:nvPr>
        </p:nvSpPr>
        <p:spPr>
          <a:xfrm>
            <a:off x="5629275" y="6275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5" name="Google Shape;1145;p176"/>
          <p:cNvSpPr txBox="1">
            <a:spLocks noGrp="1"/>
          </p:cNvSpPr>
          <p:nvPr>
            <p:ph type="ftr" idx="11"/>
          </p:nvPr>
        </p:nvSpPr>
        <p:spPr>
          <a:xfrm>
            <a:off x="265113" y="6275388"/>
            <a:ext cx="48402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6" name="Google Shape;1146;p176"/>
          <p:cNvSpPr txBox="1">
            <a:spLocks noGrp="1"/>
          </p:cNvSpPr>
          <p:nvPr>
            <p:ph type="sldNum" idx="12"/>
          </p:nvPr>
        </p:nvSpPr>
        <p:spPr>
          <a:xfrm>
            <a:off x="7897813" y="6275388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522871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177"/>
          <p:cNvSpPr txBox="1">
            <a:spLocks noGrp="1"/>
          </p:cNvSpPr>
          <p:nvPr>
            <p:ph type="title"/>
          </p:nvPr>
        </p:nvSpPr>
        <p:spPr>
          <a:xfrm>
            <a:off x="549275" y="107950"/>
            <a:ext cx="8042275" cy="1336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9" name="Google Shape;1149;p177"/>
          <p:cNvSpPr txBox="1">
            <a:spLocks noGrp="1"/>
          </p:cNvSpPr>
          <p:nvPr>
            <p:ph type="dt" idx="10"/>
          </p:nvPr>
        </p:nvSpPr>
        <p:spPr>
          <a:xfrm>
            <a:off x="5629275" y="6275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0" name="Google Shape;1150;p177"/>
          <p:cNvSpPr txBox="1">
            <a:spLocks noGrp="1"/>
          </p:cNvSpPr>
          <p:nvPr>
            <p:ph type="ftr" idx="11"/>
          </p:nvPr>
        </p:nvSpPr>
        <p:spPr>
          <a:xfrm>
            <a:off x="265113" y="6275388"/>
            <a:ext cx="48402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1" name="Google Shape;1151;p177"/>
          <p:cNvSpPr txBox="1">
            <a:spLocks noGrp="1"/>
          </p:cNvSpPr>
          <p:nvPr>
            <p:ph type="sldNum" idx="12"/>
          </p:nvPr>
        </p:nvSpPr>
        <p:spPr>
          <a:xfrm>
            <a:off x="7897813" y="6275388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510185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178"/>
          <p:cNvSpPr txBox="1"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4" name="Google Shape;1154;p178"/>
          <p:cNvSpPr txBox="1">
            <a:spLocks noGrp="1"/>
          </p:cNvSpPr>
          <p:nvPr>
            <p:ph type="body" idx="1"/>
          </p:nvPr>
        </p:nvSpPr>
        <p:spPr>
          <a:xfrm>
            <a:off x="4742824" y="368300"/>
            <a:ext cx="3840480" cy="55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2270" algn="l">
              <a:spcBef>
                <a:spcPts val="2000"/>
              </a:spcBef>
              <a:spcAft>
                <a:spcPts val="0"/>
              </a:spcAft>
              <a:buSzPts val="2420"/>
              <a:buChar char="⚫"/>
              <a:defRPr sz="2200"/>
            </a:lvl1pPr>
            <a:lvl2pPr marL="914400" lvl="1" indent="-368300" algn="l">
              <a:spcBef>
                <a:spcPts val="600"/>
              </a:spcBef>
              <a:spcAft>
                <a:spcPts val="0"/>
              </a:spcAft>
              <a:buSzPts val="2200"/>
              <a:buChar char="⚫"/>
              <a:defRPr sz="2000"/>
            </a:lvl2pPr>
            <a:lvl3pPr marL="1371600" lvl="2" indent="-354330" algn="l">
              <a:spcBef>
                <a:spcPts val="600"/>
              </a:spcBef>
              <a:spcAft>
                <a:spcPts val="0"/>
              </a:spcAft>
              <a:buSzPts val="1980"/>
              <a:buChar char="⚫"/>
              <a:defRPr sz="1800"/>
            </a:lvl3pPr>
            <a:lvl4pPr marL="1828800" lvl="3" indent="-354330" algn="l">
              <a:spcBef>
                <a:spcPts val="600"/>
              </a:spcBef>
              <a:spcAft>
                <a:spcPts val="0"/>
              </a:spcAft>
              <a:buSzPts val="1980"/>
              <a:buChar char="⚫"/>
              <a:defRPr sz="1800"/>
            </a:lvl4pPr>
            <a:lvl5pPr marL="2286000" lvl="4" indent="-354329" algn="l">
              <a:spcBef>
                <a:spcPts val="600"/>
              </a:spcBef>
              <a:spcAft>
                <a:spcPts val="0"/>
              </a:spcAft>
              <a:buSzPts val="1980"/>
              <a:buChar char="⚫"/>
              <a:defRPr sz="18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155" name="Google Shape;1155;p178"/>
          <p:cNvSpPr txBox="1">
            <a:spLocks noGrp="1"/>
          </p:cNvSpPr>
          <p:nvPr>
            <p:ph type="body" idx="2"/>
          </p:nvPr>
        </p:nvSpPr>
        <p:spPr>
          <a:xfrm>
            <a:off x="533399" y="1787856"/>
            <a:ext cx="3840480" cy="372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2000"/>
              </a:spcBef>
              <a:spcAft>
                <a:spcPts val="0"/>
              </a:spcAft>
              <a:buSzPts val="1980"/>
              <a:buNone/>
              <a:defRPr sz="18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32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10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990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99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56" name="Google Shape;1156;p178"/>
          <p:cNvSpPr txBox="1">
            <a:spLocks noGrp="1"/>
          </p:cNvSpPr>
          <p:nvPr>
            <p:ph type="dt" idx="10"/>
          </p:nvPr>
        </p:nvSpPr>
        <p:spPr>
          <a:xfrm>
            <a:off x="5629275" y="6275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7" name="Google Shape;1157;p178"/>
          <p:cNvSpPr txBox="1">
            <a:spLocks noGrp="1"/>
          </p:cNvSpPr>
          <p:nvPr>
            <p:ph type="ftr" idx="11"/>
          </p:nvPr>
        </p:nvSpPr>
        <p:spPr>
          <a:xfrm>
            <a:off x="265113" y="6275388"/>
            <a:ext cx="48402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8" name="Google Shape;1158;p178"/>
          <p:cNvSpPr txBox="1">
            <a:spLocks noGrp="1"/>
          </p:cNvSpPr>
          <p:nvPr>
            <p:ph type="sldNum" idx="12"/>
          </p:nvPr>
        </p:nvSpPr>
        <p:spPr>
          <a:xfrm>
            <a:off x="7897813" y="6275388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5227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71725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179"/>
          <p:cNvSpPr txBox="1"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1" name="Google Shape;1161;p179"/>
          <p:cNvSpPr txBox="1">
            <a:spLocks noGrp="1"/>
          </p:cNvSpPr>
          <p:nvPr>
            <p:ph type="body" idx="1"/>
          </p:nvPr>
        </p:nvSpPr>
        <p:spPr>
          <a:xfrm>
            <a:off x="533398" y="1787856"/>
            <a:ext cx="4079545" cy="372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2000"/>
              </a:spcBef>
              <a:spcAft>
                <a:spcPts val="0"/>
              </a:spcAft>
              <a:buSzPts val="1980"/>
              <a:buNone/>
              <a:defRPr sz="18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32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10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990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99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62" name="Google Shape;1162;p179"/>
          <p:cNvSpPr>
            <a:spLocks noGrp="1"/>
          </p:cNvSpPr>
          <p:nvPr>
            <p:ph type="pic" idx="2"/>
          </p:nvPr>
        </p:nvSpPr>
        <p:spPr>
          <a:xfrm>
            <a:off x="5090617" y="359392"/>
            <a:ext cx="3657600" cy="5318077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0500" sy="100500" algn="ctr" rotWithShape="0">
              <a:srgbClr val="000000">
                <a:alpha val="49803"/>
              </a:srgbClr>
            </a:outerShdw>
          </a:effectLst>
        </p:spPr>
      </p:sp>
      <p:sp>
        <p:nvSpPr>
          <p:cNvPr id="1163" name="Google Shape;1163;p179"/>
          <p:cNvSpPr txBox="1">
            <a:spLocks noGrp="1"/>
          </p:cNvSpPr>
          <p:nvPr>
            <p:ph type="dt" idx="10"/>
          </p:nvPr>
        </p:nvSpPr>
        <p:spPr>
          <a:xfrm>
            <a:off x="5629275" y="6275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4" name="Google Shape;1164;p179"/>
          <p:cNvSpPr txBox="1">
            <a:spLocks noGrp="1"/>
          </p:cNvSpPr>
          <p:nvPr>
            <p:ph type="ftr" idx="11"/>
          </p:nvPr>
        </p:nvSpPr>
        <p:spPr>
          <a:xfrm>
            <a:off x="265113" y="6275388"/>
            <a:ext cx="48402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5" name="Google Shape;1165;p179"/>
          <p:cNvSpPr txBox="1">
            <a:spLocks noGrp="1"/>
          </p:cNvSpPr>
          <p:nvPr>
            <p:ph type="sldNum" idx="12"/>
          </p:nvPr>
        </p:nvSpPr>
        <p:spPr>
          <a:xfrm>
            <a:off x="7897813" y="6275388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017832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80"/>
          <p:cNvSpPr txBox="1">
            <a:spLocks noGrp="1"/>
          </p:cNvSpPr>
          <p:nvPr>
            <p:ph type="title"/>
          </p:nvPr>
        </p:nvSpPr>
        <p:spPr>
          <a:xfrm>
            <a:off x="549275" y="107950"/>
            <a:ext cx="8042275" cy="1336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8" name="Google Shape;1168;p180"/>
          <p:cNvSpPr txBox="1">
            <a:spLocks noGrp="1"/>
          </p:cNvSpPr>
          <p:nvPr>
            <p:ph type="body" idx="1"/>
          </p:nvPr>
        </p:nvSpPr>
        <p:spPr>
          <a:xfrm rot="5400000">
            <a:off x="2398713" y="-249237"/>
            <a:ext cx="4343400" cy="8042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4330" algn="l">
              <a:spcBef>
                <a:spcPts val="2000"/>
              </a:spcBef>
              <a:spcAft>
                <a:spcPts val="0"/>
              </a:spcAft>
              <a:buSzPts val="1980"/>
              <a:buChar char="⚫"/>
              <a:defRPr/>
            </a:lvl1pPr>
            <a:lvl2pPr marL="914400" lvl="1" indent="-354330" algn="l">
              <a:spcBef>
                <a:spcPts val="600"/>
              </a:spcBef>
              <a:spcAft>
                <a:spcPts val="0"/>
              </a:spcAft>
              <a:buSzPts val="1980"/>
              <a:buChar char="⚫"/>
              <a:defRPr/>
            </a:lvl2pPr>
            <a:lvl3pPr marL="1371600" lvl="2" indent="-354330" algn="l">
              <a:spcBef>
                <a:spcPts val="600"/>
              </a:spcBef>
              <a:spcAft>
                <a:spcPts val="0"/>
              </a:spcAft>
              <a:buSzPts val="1980"/>
              <a:buChar char="⚫"/>
              <a:defRPr/>
            </a:lvl3pPr>
            <a:lvl4pPr marL="1828800" lvl="3" indent="-354330" algn="l">
              <a:spcBef>
                <a:spcPts val="600"/>
              </a:spcBef>
              <a:spcAft>
                <a:spcPts val="0"/>
              </a:spcAft>
              <a:buSzPts val="1980"/>
              <a:buChar char="⚫"/>
              <a:defRPr/>
            </a:lvl4pPr>
            <a:lvl5pPr marL="2286000" lvl="4" indent="-354329" algn="l">
              <a:spcBef>
                <a:spcPts val="600"/>
              </a:spcBef>
              <a:spcAft>
                <a:spcPts val="0"/>
              </a:spcAft>
              <a:buSzPts val="1980"/>
              <a:buChar char="⚫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9" name="Google Shape;1169;p180"/>
          <p:cNvSpPr txBox="1">
            <a:spLocks noGrp="1"/>
          </p:cNvSpPr>
          <p:nvPr>
            <p:ph type="dt" idx="10"/>
          </p:nvPr>
        </p:nvSpPr>
        <p:spPr>
          <a:xfrm>
            <a:off x="5629275" y="6275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0" name="Google Shape;1170;p180"/>
          <p:cNvSpPr txBox="1">
            <a:spLocks noGrp="1"/>
          </p:cNvSpPr>
          <p:nvPr>
            <p:ph type="ftr" idx="11"/>
          </p:nvPr>
        </p:nvSpPr>
        <p:spPr>
          <a:xfrm>
            <a:off x="265113" y="6275388"/>
            <a:ext cx="48402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1" name="Google Shape;1171;p180"/>
          <p:cNvSpPr txBox="1">
            <a:spLocks noGrp="1"/>
          </p:cNvSpPr>
          <p:nvPr>
            <p:ph type="sldNum" idx="12"/>
          </p:nvPr>
        </p:nvSpPr>
        <p:spPr>
          <a:xfrm>
            <a:off x="7897813" y="6275388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439256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181"/>
          <p:cNvSpPr txBox="1">
            <a:spLocks noGrp="1"/>
          </p:cNvSpPr>
          <p:nvPr>
            <p:ph type="title"/>
          </p:nvPr>
        </p:nvSpPr>
        <p:spPr>
          <a:xfrm rot="5400000">
            <a:off x="5344142" y="2393951"/>
            <a:ext cx="55753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4" name="Google Shape;1174;p181"/>
          <p:cNvSpPr txBox="1">
            <a:spLocks noGrp="1"/>
          </p:cNvSpPr>
          <p:nvPr>
            <p:ph type="body" idx="1"/>
          </p:nvPr>
        </p:nvSpPr>
        <p:spPr>
          <a:xfrm rot="5400000">
            <a:off x="1106487" y="-188912"/>
            <a:ext cx="5575300" cy="6689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4330" algn="l">
              <a:spcBef>
                <a:spcPts val="2000"/>
              </a:spcBef>
              <a:spcAft>
                <a:spcPts val="0"/>
              </a:spcAft>
              <a:buSzPts val="1980"/>
              <a:buChar char="⚫"/>
              <a:defRPr/>
            </a:lvl1pPr>
            <a:lvl2pPr marL="914400" lvl="1" indent="-354330" algn="l">
              <a:spcBef>
                <a:spcPts val="600"/>
              </a:spcBef>
              <a:spcAft>
                <a:spcPts val="0"/>
              </a:spcAft>
              <a:buSzPts val="1980"/>
              <a:buChar char="⚫"/>
              <a:defRPr/>
            </a:lvl2pPr>
            <a:lvl3pPr marL="1371600" lvl="2" indent="-354330" algn="l">
              <a:spcBef>
                <a:spcPts val="600"/>
              </a:spcBef>
              <a:spcAft>
                <a:spcPts val="0"/>
              </a:spcAft>
              <a:buSzPts val="1980"/>
              <a:buChar char="⚫"/>
              <a:defRPr/>
            </a:lvl3pPr>
            <a:lvl4pPr marL="1828800" lvl="3" indent="-354330" algn="l">
              <a:spcBef>
                <a:spcPts val="600"/>
              </a:spcBef>
              <a:spcAft>
                <a:spcPts val="0"/>
              </a:spcAft>
              <a:buSzPts val="1980"/>
              <a:buChar char="⚫"/>
              <a:defRPr/>
            </a:lvl4pPr>
            <a:lvl5pPr marL="2286000" lvl="4" indent="-354329" algn="l">
              <a:spcBef>
                <a:spcPts val="600"/>
              </a:spcBef>
              <a:spcAft>
                <a:spcPts val="0"/>
              </a:spcAft>
              <a:buSzPts val="1980"/>
              <a:buChar char="⚫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5" name="Google Shape;1175;p181"/>
          <p:cNvSpPr txBox="1">
            <a:spLocks noGrp="1"/>
          </p:cNvSpPr>
          <p:nvPr>
            <p:ph type="dt" idx="10"/>
          </p:nvPr>
        </p:nvSpPr>
        <p:spPr>
          <a:xfrm>
            <a:off x="5629275" y="6275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6" name="Google Shape;1176;p181"/>
          <p:cNvSpPr txBox="1">
            <a:spLocks noGrp="1"/>
          </p:cNvSpPr>
          <p:nvPr>
            <p:ph type="ftr" idx="11"/>
          </p:nvPr>
        </p:nvSpPr>
        <p:spPr>
          <a:xfrm>
            <a:off x="265113" y="6275388"/>
            <a:ext cx="48402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7" name="Google Shape;1177;p181"/>
          <p:cNvSpPr txBox="1">
            <a:spLocks noGrp="1"/>
          </p:cNvSpPr>
          <p:nvPr>
            <p:ph type="sldNum" idx="12"/>
          </p:nvPr>
        </p:nvSpPr>
        <p:spPr>
          <a:xfrm>
            <a:off x="7897813" y="6275388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spcBef>
                <a:spcPts val="0"/>
              </a:spcBef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363263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7694181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131843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493719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494090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75931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105211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43343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2653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95190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908551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709878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9391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375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0441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004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cmassengale</a:t>
            </a: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15EBA-E7D3-4502-8D80-93DA47ECA79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965129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220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1805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675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3934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14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1041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140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8363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5039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838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cmassengale</a:t>
            </a: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1674A-869B-4D98-93D1-DA0E6AE2093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719852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8981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0728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2102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0554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214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685800"/>
            <a:ext cx="3657600" cy="2743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505200"/>
            <a:ext cx="3657600" cy="609600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rgbClr val="214E5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928826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latin typeface="Comic Sans MS" pitchFamily="66" charset="0"/>
              </a:defRPr>
            </a:lvl2pPr>
            <a:lvl3pPr>
              <a:defRPr>
                <a:latin typeface="Comic Sans MS" pitchFamily="66" charset="0"/>
              </a:defRPr>
            </a:lvl3pPr>
            <a:lvl4pPr>
              <a:defRPr>
                <a:latin typeface="Comic Sans MS" pitchFamily="66" charset="0"/>
              </a:defRPr>
            </a:lvl4pPr>
            <a:lvl5pPr>
              <a:defRPr>
                <a:latin typeface="Comic Sans MS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22642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24902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1600200"/>
            <a:ext cx="2895600" cy="4800600"/>
          </a:xfrm>
        </p:spPr>
        <p:txBody>
          <a:bodyPr/>
          <a:lstStyle>
            <a:lvl1pPr>
              <a:defRPr sz="2800"/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>
                <a:latin typeface="Comic Sans MS" pitchFamily="66" charset="0"/>
              </a:defRPr>
            </a:lvl4pPr>
            <a:lvl5pPr>
              <a:defRPr sz="1800">
                <a:latin typeface="Comic Sans MS" pitchFamily="66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2895600" cy="4800600"/>
          </a:xfrm>
        </p:spPr>
        <p:txBody>
          <a:bodyPr/>
          <a:lstStyle>
            <a:lvl1pPr>
              <a:defRPr sz="2800"/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>
                <a:latin typeface="Comic Sans MS" pitchFamily="66" charset="0"/>
              </a:defRPr>
            </a:lvl4pPr>
            <a:lvl5pPr>
              <a:defRPr sz="1800">
                <a:latin typeface="Comic Sans MS" pitchFamily="66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55588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>
                <a:latin typeface="Comic Sans MS" pitchFamily="66" charset="0"/>
              </a:defRPr>
            </a:lvl2pPr>
            <a:lvl3pPr>
              <a:defRPr sz="1800">
                <a:latin typeface="Comic Sans MS" pitchFamily="66" charset="0"/>
              </a:defRPr>
            </a:lvl3pPr>
            <a:lvl4pPr>
              <a:defRPr sz="1600">
                <a:latin typeface="Comic Sans MS" pitchFamily="66" charset="0"/>
              </a:defRPr>
            </a:lvl4pPr>
            <a:lvl5pPr>
              <a:defRPr sz="1600">
                <a:latin typeface="Comic Sans MS" pitchFamily="66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>
                <a:latin typeface="Comic Sans MS" pitchFamily="66" charset="0"/>
              </a:defRPr>
            </a:lvl2pPr>
            <a:lvl3pPr>
              <a:defRPr sz="1800">
                <a:latin typeface="Comic Sans MS" pitchFamily="66" charset="0"/>
              </a:defRPr>
            </a:lvl3pPr>
            <a:lvl4pPr>
              <a:defRPr sz="1600">
                <a:latin typeface="Comic Sans MS" pitchFamily="66" charset="0"/>
              </a:defRPr>
            </a:lvl4pPr>
            <a:lvl5pPr>
              <a:defRPr sz="1600">
                <a:latin typeface="Comic Sans MS" pitchFamily="66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3999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cmassengale</a:t>
            </a: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96070-F2E0-4E64-BDD6-594E4A3A89F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721546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89717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9061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>
                <a:latin typeface="Comic Sans MS" pitchFamily="66" charset="0"/>
              </a:defRPr>
            </a:lvl2pPr>
            <a:lvl3pPr>
              <a:defRPr sz="2400">
                <a:latin typeface="Comic Sans MS" pitchFamily="66" charset="0"/>
              </a:defRPr>
            </a:lvl3pPr>
            <a:lvl4pPr>
              <a:defRPr sz="2000">
                <a:latin typeface="Comic Sans MS" pitchFamily="66" charset="0"/>
              </a:defRPr>
            </a:lvl4pPr>
            <a:lvl5pPr>
              <a:defRPr sz="2000">
                <a:latin typeface="Comic Sans MS" pitchFamily="66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5427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47304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>
              <a:defRPr>
                <a:latin typeface="Comic Sans MS" pitchFamily="66" charset="0"/>
              </a:defRPr>
            </a:lvl2pPr>
            <a:lvl3pPr>
              <a:defRPr>
                <a:latin typeface="Comic Sans MS" pitchFamily="66" charset="0"/>
              </a:defRPr>
            </a:lvl3pPr>
            <a:lvl4pPr>
              <a:defRPr>
                <a:latin typeface="Comic Sans MS" pitchFamily="66" charset="0"/>
              </a:defRPr>
            </a:lvl4pPr>
            <a:lvl5pPr>
              <a:defRPr>
                <a:latin typeface="Comic Sans MS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82169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86500" y="685800"/>
            <a:ext cx="14859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685800"/>
            <a:ext cx="4305300" cy="5715000"/>
          </a:xfrm>
        </p:spPr>
        <p:txBody>
          <a:bodyPr vert="eaVert"/>
          <a:lstStyle>
            <a:lvl2pPr>
              <a:defRPr>
                <a:latin typeface="Comic Sans MS" pitchFamily="66" charset="0"/>
              </a:defRPr>
            </a:lvl2pPr>
            <a:lvl3pPr>
              <a:defRPr>
                <a:latin typeface="Comic Sans MS" pitchFamily="66" charset="0"/>
              </a:defRPr>
            </a:lvl3pPr>
            <a:lvl4pPr>
              <a:defRPr>
                <a:latin typeface="Comic Sans MS" pitchFamily="66" charset="0"/>
              </a:defRPr>
            </a:lvl4pPr>
            <a:lvl5pPr>
              <a:defRPr>
                <a:latin typeface="Comic Sans MS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1860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8516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083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2621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325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cmassengale</a:t>
            </a: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4E4E2-8A7D-4A81-9486-D7A3FE6BB4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305683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4165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3807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0621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1951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6065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3520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0917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5797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0387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399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cmassengale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72D31-4A0A-44FD-AA02-E45D5F21400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895971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3339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2909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3446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476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5422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4324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351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4351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9512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973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cmassengale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8FC65-957B-4D6F-9296-7B9C53B627E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547454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7150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9871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4808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9335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0822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7975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9180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9611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387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788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cmassengale</a:t>
            </a: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E2134-8BEE-4DB5-8B51-5FD999F9F7F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643169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6608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4498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4523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9865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0389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0530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5160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0028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7390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741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cmassengale</a:t>
            </a: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DE8ED-AC73-4F58-868B-ED53FEF2EA7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039096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48668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3589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5998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2780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4131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4822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79599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7481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74627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323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image" Target="../media/image3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1843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3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3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3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3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4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4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4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4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4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4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4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4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4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4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5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5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5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18453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454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455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456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copyright cmassengale</a:t>
            </a:r>
          </a:p>
        </p:txBody>
      </p:sp>
      <p:sp>
        <p:nvSpPr>
          <p:cNvPr id="18457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4DF632-6ACD-44F5-A2DA-FF1FD7175680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68681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6627813" y="6429375"/>
            <a:ext cx="285750" cy="209550"/>
          </a:xfrm>
          <a:custGeom>
            <a:avLst/>
            <a:gdLst/>
            <a:ahLst/>
            <a:cxnLst/>
            <a:rect l="l" t="t" r="r" b="b"/>
            <a:pathLst>
              <a:path w="179" h="132" extrusionOk="0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rgbClr val="0080D6"/>
              </a:gs>
            </a:gsLst>
            <a:lin ang="189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1"/>
          <p:cNvGrpSpPr/>
          <p:nvPr/>
        </p:nvGrpSpPr>
        <p:grpSpPr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2" name="Google Shape;12;p1"/>
            <p:cNvSpPr/>
            <p:nvPr/>
          </p:nvSpPr>
          <p:spPr>
            <a:xfrm>
              <a:off x="2" y="2688"/>
              <a:ext cx="5758" cy="1632"/>
            </a:xfrm>
            <a:custGeom>
              <a:avLst/>
              <a:gdLst/>
              <a:ahLst/>
              <a:cxnLst/>
              <a:rect l="l" t="t" r="r" b="b"/>
              <a:pathLst>
                <a:path w="5740" h="4316" extrusionOk="0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" name="Google Shape;13;p1"/>
            <p:cNvGrpSpPr/>
            <p:nvPr/>
          </p:nvGrpSpPr>
          <p:grpSpPr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14" name="Google Shape;14;p1"/>
              <p:cNvSpPr/>
              <p:nvPr/>
            </p:nvSpPr>
            <p:spPr>
              <a:xfrm>
                <a:off x="3686" y="3810"/>
                <a:ext cx="532" cy="32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1"/>
              <p:cNvSpPr/>
              <p:nvPr/>
            </p:nvSpPr>
            <p:spPr>
              <a:xfrm>
                <a:off x="3726" y="3840"/>
                <a:ext cx="452" cy="275"/>
              </a:xfrm>
              <a:prstGeom prst="ellipse">
                <a:avLst/>
              </a:pr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1"/>
              <p:cNvSpPr/>
              <p:nvPr/>
            </p:nvSpPr>
            <p:spPr>
              <a:xfrm>
                <a:off x="3782" y="3872"/>
                <a:ext cx="344" cy="20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1"/>
              <p:cNvSpPr/>
              <p:nvPr/>
            </p:nvSpPr>
            <p:spPr>
              <a:xfrm>
                <a:off x="3822" y="3896"/>
                <a:ext cx="262" cy="159"/>
              </a:xfrm>
              <a:prstGeom prst="ellipse">
                <a:avLst/>
              </a:prstGeom>
              <a:gradFill>
                <a:gsLst>
                  <a:gs pos="0">
                    <a:srgbClr val="0086E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1"/>
              <p:cNvSpPr/>
              <p:nvPr/>
            </p:nvSpPr>
            <p:spPr>
              <a:xfrm>
                <a:off x="3856" y="3922"/>
                <a:ext cx="192" cy="10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1"/>
              <p:cNvSpPr/>
              <p:nvPr/>
            </p:nvSpPr>
            <p:spPr>
              <a:xfrm>
                <a:off x="3575" y="3715"/>
                <a:ext cx="383" cy="16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61" extrusionOk="0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1"/>
              <p:cNvSpPr/>
              <p:nvPr/>
            </p:nvSpPr>
            <p:spPr>
              <a:xfrm>
                <a:off x="3695" y="4170"/>
                <a:ext cx="444" cy="66"/>
              </a:xfrm>
              <a:custGeom>
                <a:avLst/>
                <a:gdLst/>
                <a:ahLst/>
                <a:cxnLst/>
                <a:rect l="l" t="t" r="r" b="b"/>
                <a:pathLst>
                  <a:path w="443" h="66" extrusionOk="0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>
                <a:gsLst>
                  <a:gs pos="0">
                    <a:srgbClr val="007ED3"/>
                  </a:gs>
                  <a:gs pos="100000">
                    <a:schemeClr val="accent2"/>
                  </a:gs>
                </a:gsLst>
                <a:lin ang="189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1"/>
              <p:cNvSpPr/>
              <p:nvPr/>
            </p:nvSpPr>
            <p:spPr>
              <a:xfrm>
                <a:off x="3527" y="3906"/>
                <a:ext cx="89" cy="216"/>
              </a:xfrm>
              <a:custGeom>
                <a:avLst/>
                <a:gdLst/>
                <a:ahLst/>
                <a:cxnLst/>
                <a:rect l="l" t="t" r="r" b="b"/>
                <a:pathLst>
                  <a:path w="89" h="216" extrusionOk="0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1"/>
              <p:cNvSpPr/>
              <p:nvPr/>
            </p:nvSpPr>
            <p:spPr>
              <a:xfrm>
                <a:off x="3569" y="3745"/>
                <a:ext cx="750" cy="461"/>
              </a:xfrm>
              <a:custGeom>
                <a:avLst/>
                <a:gdLst/>
                <a:ahLst/>
                <a:cxnLst/>
                <a:rect l="l" t="t" r="r" b="b"/>
                <a:pathLst>
                  <a:path w="747" h="461" extrusionOk="0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1"/>
              <p:cNvSpPr/>
              <p:nvPr/>
            </p:nvSpPr>
            <p:spPr>
              <a:xfrm>
                <a:off x="4037" y="3721"/>
                <a:ext cx="96" cy="30"/>
              </a:xfrm>
              <a:custGeom>
                <a:avLst/>
                <a:gdLst/>
                <a:ahLst/>
                <a:cxnLst/>
                <a:rect l="l" t="t" r="r" b="b"/>
                <a:pathLst>
                  <a:path w="96" h="30" extrusionOk="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1"/>
              <p:cNvSpPr/>
              <p:nvPr/>
            </p:nvSpPr>
            <p:spPr>
              <a:xfrm>
                <a:off x="3910" y="3948"/>
                <a:ext cx="84" cy="53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" name="Google Shape;25;p1"/>
            <p:cNvGrpSpPr/>
            <p:nvPr/>
          </p:nvGrpSpPr>
          <p:grpSpPr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26" name="Google Shape;26;p1"/>
              <p:cNvSpPr/>
              <p:nvPr/>
            </p:nvSpPr>
            <p:spPr>
              <a:xfrm>
                <a:off x="2268" y="3934"/>
                <a:ext cx="638" cy="377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1"/>
              <p:cNvSpPr/>
              <p:nvPr/>
            </p:nvSpPr>
            <p:spPr>
              <a:xfrm>
                <a:off x="2314" y="3958"/>
                <a:ext cx="543" cy="332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1"/>
              <p:cNvSpPr/>
              <p:nvPr/>
            </p:nvSpPr>
            <p:spPr>
              <a:xfrm>
                <a:off x="2341" y="3979"/>
                <a:ext cx="501" cy="299"/>
              </a:xfrm>
              <a:prstGeom prst="ellipse">
                <a:avLst/>
              </a:pr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1"/>
              <p:cNvSpPr/>
              <p:nvPr/>
            </p:nvSpPr>
            <p:spPr>
              <a:xfrm>
                <a:off x="2368" y="3997"/>
                <a:ext cx="444" cy="258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1"/>
              <p:cNvSpPr/>
              <p:nvPr/>
            </p:nvSpPr>
            <p:spPr>
              <a:xfrm>
                <a:off x="2385" y="4005"/>
                <a:ext cx="413" cy="240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1"/>
              <p:cNvSpPr/>
              <p:nvPr/>
            </p:nvSpPr>
            <p:spPr>
              <a:xfrm>
                <a:off x="2437" y="4026"/>
                <a:ext cx="306" cy="192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1"/>
              <p:cNvSpPr/>
              <p:nvPr/>
            </p:nvSpPr>
            <p:spPr>
              <a:xfrm>
                <a:off x="2476" y="4056"/>
                <a:ext cx="227" cy="135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1"/>
              <p:cNvSpPr/>
              <p:nvPr/>
            </p:nvSpPr>
            <p:spPr>
              <a:xfrm>
                <a:off x="2542" y="4097"/>
                <a:ext cx="90" cy="60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1"/>
              <p:cNvSpPr/>
              <p:nvPr/>
            </p:nvSpPr>
            <p:spPr>
              <a:xfrm>
                <a:off x="2585" y="3822"/>
                <a:ext cx="449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86" extrusionOk="0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1"/>
              <p:cNvSpPr/>
              <p:nvPr/>
            </p:nvSpPr>
            <p:spPr>
              <a:xfrm>
                <a:off x="2142" y="3852"/>
                <a:ext cx="892" cy="462"/>
              </a:xfrm>
              <a:custGeom>
                <a:avLst/>
                <a:gdLst/>
                <a:ahLst/>
                <a:cxnLst/>
                <a:rect l="l" t="t" r="r" b="b"/>
                <a:pathLst>
                  <a:path w="890" h="462" extrusionOk="0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ED3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1"/>
              <p:cNvSpPr/>
              <p:nvPr/>
            </p:nvSpPr>
            <p:spPr>
              <a:xfrm>
                <a:off x="2082" y="3828"/>
                <a:ext cx="407" cy="486"/>
              </a:xfrm>
              <a:custGeom>
                <a:avLst/>
                <a:gdLst/>
                <a:ahLst/>
                <a:cxnLst/>
                <a:rect l="l" t="t" r="r" b="b"/>
                <a:pathLst>
                  <a:path w="406" h="486" extrusionOk="0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1"/>
              <p:cNvSpPr/>
              <p:nvPr/>
            </p:nvSpPr>
            <p:spPr>
              <a:xfrm>
                <a:off x="2987" y="4044"/>
                <a:ext cx="108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52" extrusionOk="0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CD0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1"/>
              <p:cNvSpPr/>
              <p:nvPr/>
            </p:nvSpPr>
            <p:spPr>
              <a:xfrm>
                <a:off x="2068" y="3685"/>
                <a:ext cx="835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50" extrusionOk="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1"/>
              <p:cNvSpPr/>
              <p:nvPr/>
            </p:nvSpPr>
            <p:spPr>
              <a:xfrm>
                <a:off x="1867" y="3853"/>
                <a:ext cx="171" cy="461"/>
              </a:xfrm>
              <a:custGeom>
                <a:avLst/>
                <a:gdLst/>
                <a:ahLst/>
                <a:cxnLst/>
                <a:rect l="l" t="t" r="r" b="b"/>
                <a:pathLst>
                  <a:path w="171" h="461" extrusionOk="0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1"/>
              <p:cNvSpPr/>
              <p:nvPr/>
            </p:nvSpPr>
            <p:spPr>
              <a:xfrm>
                <a:off x="2951" y="3751"/>
                <a:ext cx="360" cy="563"/>
              </a:xfrm>
              <a:custGeom>
                <a:avLst/>
                <a:gdLst/>
                <a:ahLst/>
                <a:cxnLst/>
                <a:rect l="l" t="t" r="r" b="b"/>
                <a:pathLst>
                  <a:path w="360" h="563" extrusionOk="0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1"/>
              <p:cNvSpPr/>
              <p:nvPr/>
            </p:nvSpPr>
            <p:spPr>
              <a:xfrm>
                <a:off x="2318" y="3631"/>
                <a:ext cx="1078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25" extrusionOk="0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1"/>
              <p:cNvSpPr/>
              <p:nvPr/>
            </p:nvSpPr>
            <p:spPr>
              <a:xfrm>
                <a:off x="3304" y="4080"/>
                <a:ext cx="98" cy="234"/>
              </a:xfrm>
              <a:custGeom>
                <a:avLst/>
                <a:gdLst/>
                <a:ahLst/>
                <a:cxnLst/>
                <a:rect l="l" t="t" r="r" b="b"/>
                <a:pathLst>
                  <a:path w="98" h="234" extrusionOk="0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1"/>
              <p:cNvSpPr/>
              <p:nvPr/>
            </p:nvSpPr>
            <p:spPr>
              <a:xfrm>
                <a:off x="1776" y="3673"/>
                <a:ext cx="481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481" h="641" extrusionOk="0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" name="Google Shape;44;p1"/>
            <p:cNvGrpSpPr/>
            <p:nvPr/>
          </p:nvGrpSpPr>
          <p:grpSpPr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5" name="Google Shape;45;p1"/>
              <p:cNvSpPr/>
              <p:nvPr/>
            </p:nvSpPr>
            <p:spPr>
              <a:xfrm>
                <a:off x="4200" y="3402"/>
                <a:ext cx="1201" cy="731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731" extrusionOk="0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1"/>
              <p:cNvSpPr/>
              <p:nvPr/>
            </p:nvSpPr>
            <p:spPr>
              <a:xfrm>
                <a:off x="4128" y="3366"/>
                <a:ext cx="544" cy="737"/>
              </a:xfrm>
              <a:custGeom>
                <a:avLst/>
                <a:gdLst/>
                <a:ahLst/>
                <a:cxnLst/>
                <a:rect l="l" t="t" r="r" b="b"/>
                <a:pathLst>
                  <a:path w="544" h="737" extrusionOk="0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1"/>
              <p:cNvSpPr/>
              <p:nvPr/>
            </p:nvSpPr>
            <p:spPr>
              <a:xfrm>
                <a:off x="4792" y="3360"/>
                <a:ext cx="609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2" extrusionOk="0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>
                <a:gsLst>
                  <a:gs pos="0">
                    <a:srgbClr val="4692E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1"/>
              <p:cNvSpPr/>
              <p:nvPr/>
            </p:nvSpPr>
            <p:spPr>
              <a:xfrm>
                <a:off x="5246" y="4007"/>
                <a:ext cx="72" cy="54"/>
              </a:xfrm>
              <a:custGeom>
                <a:avLst/>
                <a:gdLst/>
                <a:ahLst/>
                <a:cxnLst/>
                <a:rect l="l" t="t" r="r" b="b"/>
                <a:pathLst>
                  <a:path w="72" h="54" extrusionOk="0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1"/>
              <p:cNvSpPr/>
              <p:nvPr/>
            </p:nvSpPr>
            <p:spPr>
              <a:xfrm>
                <a:off x="4505" y="4073"/>
                <a:ext cx="705" cy="108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08" extrusionOk="0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1"/>
              <p:cNvSpPr/>
              <p:nvPr/>
            </p:nvSpPr>
            <p:spPr>
              <a:xfrm>
                <a:off x="5336" y="3654"/>
                <a:ext cx="143" cy="341"/>
              </a:xfrm>
              <a:custGeom>
                <a:avLst/>
                <a:gdLst/>
                <a:ahLst/>
                <a:cxnLst/>
                <a:rect l="l" t="t" r="r" b="b"/>
                <a:pathLst>
                  <a:path w="143" h="341" extrusionOk="0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1"/>
              <p:cNvSpPr/>
              <p:nvPr/>
            </p:nvSpPr>
            <p:spPr>
              <a:xfrm>
                <a:off x="5061" y="3624"/>
                <a:ext cx="83" cy="90"/>
              </a:xfrm>
              <a:custGeom>
                <a:avLst/>
                <a:gdLst/>
                <a:ahLst/>
                <a:cxnLst/>
                <a:rect l="l" t="t" r="r" b="b"/>
                <a:pathLst>
                  <a:path w="83" h="90" extrusionOk="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1"/>
              <p:cNvSpPr/>
              <p:nvPr/>
            </p:nvSpPr>
            <p:spPr>
              <a:xfrm>
                <a:off x="4445" y="3552"/>
                <a:ext cx="717" cy="431"/>
              </a:xfrm>
              <a:custGeom>
                <a:avLst/>
                <a:gdLst/>
                <a:ahLst/>
                <a:cxnLst/>
                <a:rect l="l" t="t" r="r" b="b"/>
                <a:pathLst>
                  <a:path w="717" h="431" extrusionOk="0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1"/>
              <p:cNvSpPr/>
              <p:nvPr/>
            </p:nvSpPr>
            <p:spPr>
              <a:xfrm>
                <a:off x="4349" y="3510"/>
                <a:ext cx="909" cy="533"/>
              </a:xfrm>
              <a:custGeom>
                <a:avLst/>
                <a:gdLst/>
                <a:ahLst/>
                <a:cxnLst/>
                <a:rect l="l" t="t" r="r" b="b"/>
                <a:pathLst>
                  <a:path w="909" h="533" extrusionOk="0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1"/>
              <p:cNvSpPr/>
              <p:nvPr/>
            </p:nvSpPr>
            <p:spPr>
              <a:xfrm>
                <a:off x="4564" y="3492"/>
                <a:ext cx="365" cy="66"/>
              </a:xfrm>
              <a:custGeom>
                <a:avLst/>
                <a:gdLst/>
                <a:ahLst/>
                <a:cxnLst/>
                <a:rect l="l" t="t" r="r" b="b"/>
                <a:pathLst>
                  <a:path w="365" h="66" extrusionOk="0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1"/>
              <p:cNvSpPr/>
              <p:nvPr/>
            </p:nvSpPr>
            <p:spPr>
              <a:xfrm>
                <a:off x="4463" y="3558"/>
                <a:ext cx="66" cy="48"/>
              </a:xfrm>
              <a:custGeom>
                <a:avLst/>
                <a:gdLst/>
                <a:ahLst/>
                <a:cxnLst/>
                <a:rect l="l" t="t" r="r" b="b"/>
                <a:pathLst>
                  <a:path w="66" h="48" extrusionOk="0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1"/>
              <p:cNvSpPr/>
              <p:nvPr/>
            </p:nvSpPr>
            <p:spPr>
              <a:xfrm>
                <a:off x="4546" y="3608"/>
                <a:ext cx="518" cy="319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1"/>
              <p:cNvSpPr/>
              <p:nvPr/>
            </p:nvSpPr>
            <p:spPr>
              <a:xfrm>
                <a:off x="4578" y="3630"/>
                <a:ext cx="446" cy="271"/>
              </a:xfrm>
              <a:prstGeom prst="ellipse">
                <a:avLst/>
              </a:pr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1"/>
              <p:cNvSpPr/>
              <p:nvPr/>
            </p:nvSpPr>
            <p:spPr>
              <a:xfrm>
                <a:off x="4610" y="3650"/>
                <a:ext cx="386" cy="233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1"/>
              <p:cNvSpPr/>
              <p:nvPr/>
            </p:nvSpPr>
            <p:spPr>
              <a:xfrm>
                <a:off x="4654" y="3678"/>
                <a:ext cx="298" cy="177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1"/>
              <p:cNvSpPr/>
              <p:nvPr/>
            </p:nvSpPr>
            <p:spPr>
              <a:xfrm>
                <a:off x="4690" y="3698"/>
                <a:ext cx="222" cy="139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1"/>
              <p:cNvSpPr/>
              <p:nvPr/>
            </p:nvSpPr>
            <p:spPr>
              <a:xfrm>
                <a:off x="4738" y="3728"/>
                <a:ext cx="126" cy="81"/>
              </a:xfrm>
              <a:prstGeom prst="ellipse">
                <a:avLst/>
              </a:prstGeom>
              <a:gradFill>
                <a:gsLst>
                  <a:gs pos="0">
                    <a:srgbClr val="0086E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" name="Google Shape;62;p1"/>
            <p:cNvGrpSpPr/>
            <p:nvPr/>
          </p:nvGrpSpPr>
          <p:grpSpPr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63" name="Google Shape;63;p1"/>
              <p:cNvSpPr/>
              <p:nvPr/>
            </p:nvSpPr>
            <p:spPr>
              <a:xfrm>
                <a:off x="5280" y="3186"/>
                <a:ext cx="383" cy="9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96" extrusionOk="0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1"/>
              <p:cNvSpPr/>
              <p:nvPr/>
            </p:nvSpPr>
            <p:spPr>
              <a:xfrm>
                <a:off x="5315" y="3024"/>
                <a:ext cx="25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258" h="54" extrusionOk="0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1"/>
              <p:cNvSpPr/>
              <p:nvPr/>
            </p:nvSpPr>
            <p:spPr>
              <a:xfrm>
                <a:off x="5645" y="3066"/>
                <a:ext cx="60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60" h="156" extrusionOk="0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1"/>
              <p:cNvSpPr/>
              <p:nvPr/>
            </p:nvSpPr>
            <p:spPr>
              <a:xfrm>
                <a:off x="5375" y="3246"/>
                <a:ext cx="192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8" extrusionOk="0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1"/>
              <p:cNvSpPr/>
              <p:nvPr/>
            </p:nvSpPr>
            <p:spPr>
              <a:xfrm>
                <a:off x="5304" y="3042"/>
                <a:ext cx="161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6" extrusionOk="0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1"/>
              <p:cNvSpPr/>
              <p:nvPr/>
            </p:nvSpPr>
            <p:spPr>
              <a:xfrm>
                <a:off x="5489" y="3042"/>
                <a:ext cx="186" cy="21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210" extrusionOk="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1"/>
              <p:cNvSpPr/>
              <p:nvPr/>
            </p:nvSpPr>
            <p:spPr>
              <a:xfrm>
                <a:off x="5345" y="3058"/>
                <a:ext cx="299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" extrusionOk="0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0" name="Google Shape;70;p1"/>
              <p:cNvGrpSpPr/>
              <p:nvPr/>
            </p:nvGrpSpPr>
            <p:grpSpPr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71" name="Google Shape;71;p1"/>
                <p:cNvSpPr/>
                <p:nvPr/>
              </p:nvSpPr>
              <p:spPr>
                <a:xfrm>
                  <a:off x="5381" y="3085"/>
                  <a:ext cx="227" cy="132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1"/>
                <p:cNvSpPr/>
                <p:nvPr/>
              </p:nvSpPr>
              <p:spPr>
                <a:xfrm>
                  <a:off x="5403" y="3099"/>
                  <a:ext cx="182" cy="102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73;p1"/>
                <p:cNvSpPr/>
                <p:nvPr/>
              </p:nvSpPr>
              <p:spPr>
                <a:xfrm>
                  <a:off x="5431" y="3109"/>
                  <a:ext cx="125" cy="82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74;p1"/>
                <p:cNvSpPr/>
                <p:nvPr/>
              </p:nvSpPr>
              <p:spPr>
                <a:xfrm>
                  <a:off x="5458" y="3125"/>
                  <a:ext cx="73" cy="47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75" name="Google Shape;75;p1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116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⮚"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●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0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92139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4BD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64944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" y="0"/>
            <a:ext cx="9143996" cy="137716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txBody>
          <a:bodyPr vert="horz" wrap="square" lIns="155448" tIns="64008" rIns="155448" bIns="64008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" y="1377271"/>
            <a:ext cx="9143996" cy="548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4592" tIns="91440" rIns="164592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7703120" y="0"/>
            <a:ext cx="1441118" cy="13771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1715597" rtl="0" eaLnBrk="1" fontAlgn="base" latinLnBrk="0" hangingPunct="1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lr>
                <a:srgbClr val="2877C4"/>
              </a:buClr>
              <a:buSzTx/>
              <a:buFont typeface="Wingdings" pitchFamily="2" charset="2"/>
              <a:buNone/>
              <a:tabLst/>
            </a:pPr>
            <a:endParaRPr kumimoji="0" lang="en-US" sz="1501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477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</p:sldLayoutIdLst>
  <p:hf sldNum="0" hdr="0" dt="0"/>
  <p:txStyles>
    <p:titleStyle>
      <a:lvl1pPr marL="1021615" indent="-1021615" algn="l" rtl="0" eaLnBrk="1" fontAlgn="base" hangingPunct="1">
        <a:lnSpc>
          <a:spcPct val="95000"/>
        </a:lnSpc>
        <a:spcBef>
          <a:spcPts val="0"/>
        </a:spcBef>
        <a:spcAft>
          <a:spcPct val="0"/>
        </a:spcAft>
        <a:tabLst/>
        <a:defRPr sz="2627" b="1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5pPr>
      <a:lvl6pPr marL="408038"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6pPr>
      <a:lvl7pPr marL="816078"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7pPr>
      <a:lvl8pPr marL="1224119"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8pPr>
      <a:lvl9pPr marL="1632159"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9pPr>
    </p:titleStyle>
    <p:bodyStyle>
      <a:lvl1pPr algn="l" rtl="0" eaLnBrk="1" fontAlgn="base" hangingPunct="1">
        <a:lnSpc>
          <a:spcPct val="113000"/>
        </a:lnSpc>
        <a:spcBef>
          <a:spcPts val="1876"/>
        </a:spcBef>
        <a:spcAft>
          <a:spcPts val="0"/>
        </a:spcAft>
        <a:buClr>
          <a:srgbClr val="2877C4"/>
        </a:buClr>
        <a:buFont typeface="Arial Unicode MS" pitchFamily="34" charset="-128"/>
        <a:defRPr sz="2064">
          <a:solidFill>
            <a:srgbClr val="000000"/>
          </a:solidFill>
          <a:latin typeface="+mn-lt"/>
          <a:ea typeface="+mn-ea"/>
          <a:cs typeface="+mn-cs"/>
        </a:defRPr>
      </a:lvl1pPr>
      <a:lvl2pPr marL="205436" indent="-204020" algn="l" rtl="0" eaLnBrk="1" fontAlgn="base" hangingPunct="1">
        <a:lnSpc>
          <a:spcPct val="113000"/>
        </a:lnSpc>
        <a:spcBef>
          <a:spcPts val="938"/>
        </a:spcBef>
        <a:spcAft>
          <a:spcPts val="0"/>
        </a:spcAft>
        <a:buClr>
          <a:schemeClr val="accent1"/>
        </a:buClr>
        <a:buFont typeface="Wingdings" pitchFamily="2" charset="2"/>
        <a:buChar char="§"/>
        <a:defRPr sz="2064">
          <a:solidFill>
            <a:srgbClr val="000000"/>
          </a:solidFill>
          <a:latin typeface="+mn-lt"/>
        </a:defRPr>
      </a:lvl2pPr>
      <a:lvl3pPr marL="612058" indent="-202601" algn="l" rtl="0" eaLnBrk="1" fontAlgn="base" hangingPunct="1">
        <a:lnSpc>
          <a:spcPct val="113000"/>
        </a:lnSpc>
        <a:spcBef>
          <a:spcPts val="563"/>
        </a:spcBef>
        <a:spcAft>
          <a:spcPts val="0"/>
        </a:spcAft>
        <a:buClr>
          <a:schemeClr val="accent3"/>
        </a:buClr>
        <a:buChar char="•"/>
        <a:defRPr sz="2064">
          <a:solidFill>
            <a:srgbClr val="000000"/>
          </a:solidFill>
          <a:latin typeface="+mn-lt"/>
        </a:defRPr>
      </a:lvl3pPr>
      <a:lvl4pPr marL="1333213" indent="-209686" algn="l" rtl="0" eaLnBrk="1" fontAlgn="base" hangingPunct="1">
        <a:lnSpc>
          <a:spcPct val="115000"/>
        </a:lnSpc>
        <a:spcBef>
          <a:spcPts val="0"/>
        </a:spcBef>
        <a:spcAft>
          <a:spcPts val="0"/>
        </a:spcAft>
        <a:buClr>
          <a:schemeClr val="accent4"/>
        </a:buClr>
        <a:buFont typeface="Arial" pitchFamily="34" charset="0"/>
        <a:buChar char="•"/>
        <a:defRPr sz="2439">
          <a:solidFill>
            <a:srgbClr val="000000"/>
          </a:solidFill>
          <a:latin typeface="+mn-lt"/>
        </a:defRPr>
      </a:lvl4pPr>
      <a:lvl5pPr marL="1834760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5pPr>
      <a:lvl6pPr marL="2242800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6pPr>
      <a:lvl7pPr marL="2650838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7pPr>
      <a:lvl8pPr marL="3058878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8pPr>
      <a:lvl9pPr marL="3466916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1pPr>
      <a:lvl2pPr marL="408038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2pPr>
      <a:lvl3pPr marL="816078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3pPr>
      <a:lvl4pPr marL="1224119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4pPr>
      <a:lvl5pPr marL="1632159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5pPr>
      <a:lvl6pPr marL="2040197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6pPr>
      <a:lvl7pPr marL="2448236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7pPr>
      <a:lvl8pPr marL="2856274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8pPr>
      <a:lvl9pPr marL="3264314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alphaModFix/>
          </a:blip>
          <a:tile tx="0" ty="0" sx="65000" sy="65000" flip="none" algn="tl"/>
        </a:blip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7"/>
          <p:cNvSpPr/>
          <p:nvPr/>
        </p:nvSpPr>
        <p:spPr>
          <a:xfrm>
            <a:off x="-9525" y="-7144"/>
            <a:ext cx="9163050" cy="1041400"/>
          </a:xfrm>
          <a:custGeom>
            <a:avLst/>
            <a:gdLst/>
            <a:ahLst/>
            <a:cxnLst/>
            <a:rect l="l" t="t" r="r" b="b"/>
            <a:pathLst>
              <a:path w="5772" h="656" extrusionOk="0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rgbClr val="0079AD">
                  <a:alpha val="44705"/>
                </a:srgbClr>
              </a:gs>
              <a:gs pos="100000">
                <a:srgbClr val="00E9F7">
                  <a:alpha val="5490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77" name="Google Shape;177;p27"/>
          <p:cNvSpPr/>
          <p:nvPr/>
        </p:nvSpPr>
        <p:spPr>
          <a:xfrm>
            <a:off x="4381500" y="-7144"/>
            <a:ext cx="4762500" cy="638175"/>
          </a:xfrm>
          <a:custGeom>
            <a:avLst/>
            <a:gdLst/>
            <a:ahLst/>
            <a:cxnLst/>
            <a:rect l="l" t="t" r="r" b="b"/>
            <a:pathLst>
              <a:path w="3000" h="595" extrusionOk="0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ABB4">
                  <a:alpha val="29803"/>
                </a:srgbClr>
              </a:gs>
              <a:gs pos="80000">
                <a:srgbClr val="0099E4">
                  <a:alpha val="44705"/>
                </a:srgbClr>
              </a:gs>
              <a:gs pos="100000">
                <a:srgbClr val="0099E4">
                  <a:alpha val="44705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78" name="Google Shape;178;p27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9" name="Google Shape;179;p27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544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⚫"/>
              <a:defRPr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5814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21944" algn="l" rtl="0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111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80" name="Google Shape;180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81" name="Google Shape;181;p27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82" name="Google Shape;182;p27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u="non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u="non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u="non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u="non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u="non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u="non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u="non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u="non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u="non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83" name="Google Shape;183;p27"/>
          <p:cNvGrpSpPr/>
          <p:nvPr/>
        </p:nvGrpSpPr>
        <p:grpSpPr>
          <a:xfrm>
            <a:off x="-29294" y="-16113"/>
            <a:ext cx="9198255" cy="1086266"/>
            <a:chOff x="-29322" y="-1971"/>
            <a:chExt cx="9198255" cy="1086266"/>
          </a:xfrm>
        </p:grpSpPr>
        <p:sp>
          <p:nvSpPr>
            <p:cNvPr id="184" name="Google Shape;184;p27"/>
            <p:cNvSpPr/>
            <p:nvPr/>
          </p:nvSpPr>
          <p:spPr>
            <a:xfrm rot="-164308">
              <a:off x="-19045" y="216550"/>
              <a:ext cx="9163050" cy="649224"/>
            </a:xfrm>
            <a:custGeom>
              <a:avLst/>
              <a:gdLst/>
              <a:ahLst/>
              <a:cxnLst/>
              <a:rect l="l" t="t" r="r" b="b"/>
              <a:pathLst>
                <a:path w="5772" h="1055" extrusionOk="0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75" cap="flat" cmpd="sng">
              <a:solidFill>
                <a:srgbClr val="09B6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185" name="Google Shape;185;p27"/>
            <p:cNvSpPr/>
            <p:nvPr/>
          </p:nvSpPr>
          <p:spPr>
            <a:xfrm rot="-164308">
              <a:off x="-14309" y="290003"/>
              <a:ext cx="9175812" cy="530352"/>
            </a:xfrm>
            <a:custGeom>
              <a:avLst/>
              <a:gdLst/>
              <a:ahLst/>
              <a:cxnLst/>
              <a:rect l="l" t="t" r="r" b="b"/>
              <a:pathLst>
                <a:path w="5766" h="854" extrusionOk="0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99708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169"/>
          <p:cNvSpPr txBox="1">
            <a:spLocks noGrp="1"/>
          </p:cNvSpPr>
          <p:nvPr>
            <p:ph type="title"/>
          </p:nvPr>
        </p:nvSpPr>
        <p:spPr>
          <a:xfrm>
            <a:off x="549275" y="107950"/>
            <a:ext cx="8042275" cy="1336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097" name="Google Shape;1097;p169"/>
          <p:cNvSpPr txBox="1">
            <a:spLocks noGrp="1"/>
          </p:cNvSpPr>
          <p:nvPr>
            <p:ph type="body" idx="1"/>
          </p:nvPr>
        </p:nvSpPr>
        <p:spPr>
          <a:xfrm>
            <a:off x="549275" y="1600200"/>
            <a:ext cx="8042275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6240" algn="l" rtl="0"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⚫"/>
              <a:defRPr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2269" algn="l" rtl="0">
              <a:spcBef>
                <a:spcPts val="600"/>
              </a:spcBef>
              <a:spcAft>
                <a:spcPts val="0"/>
              </a:spcAft>
              <a:buClr>
                <a:srgbClr val="215D77"/>
              </a:buClr>
              <a:buSzPts val="2420"/>
              <a:buFont typeface="Noto Sans Symbols"/>
              <a:buChar char="⚫"/>
              <a:defRPr sz="2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68300" algn="l" rtl="0">
              <a:spcBef>
                <a:spcPts val="600"/>
              </a:spcBef>
              <a:spcAft>
                <a:spcPts val="0"/>
              </a:spcAft>
              <a:buClr>
                <a:srgbClr val="6FB7D7"/>
              </a:buClr>
              <a:buSzPts val="2200"/>
              <a:buFont typeface="Noto Sans Symbols"/>
              <a:buChar char="⚫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4330" algn="l" rtl="0">
              <a:spcBef>
                <a:spcPts val="600"/>
              </a:spcBef>
              <a:spcAft>
                <a:spcPts val="0"/>
              </a:spcAft>
              <a:buClr>
                <a:srgbClr val="215D77"/>
              </a:buClr>
              <a:buSzPts val="1980"/>
              <a:buFont typeface="Noto Sans Symbols"/>
              <a:buChar char="⚫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4329" algn="l" rtl="0">
              <a:spcBef>
                <a:spcPts val="6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Char char="⚫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098" name="Google Shape;1098;p169"/>
          <p:cNvSpPr txBox="1">
            <a:spLocks noGrp="1"/>
          </p:cNvSpPr>
          <p:nvPr>
            <p:ph type="dt" idx="10"/>
          </p:nvPr>
        </p:nvSpPr>
        <p:spPr>
          <a:xfrm>
            <a:off x="5629275" y="6275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099" name="Google Shape;1099;p169"/>
          <p:cNvSpPr txBox="1">
            <a:spLocks noGrp="1"/>
          </p:cNvSpPr>
          <p:nvPr>
            <p:ph type="ftr" idx="11"/>
          </p:nvPr>
        </p:nvSpPr>
        <p:spPr>
          <a:xfrm>
            <a:off x="265113" y="6275388"/>
            <a:ext cx="48402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100" name="Google Shape;1100;p169"/>
          <p:cNvSpPr txBox="1">
            <a:spLocks noGrp="1"/>
          </p:cNvSpPr>
          <p:nvPr>
            <p:ph type="sldNum" idx="12"/>
          </p:nvPr>
        </p:nvSpPr>
        <p:spPr>
          <a:xfrm>
            <a:off x="7897813" y="6275388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55793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© 2015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3033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036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490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685800"/>
            <a:ext cx="5943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Your Topic Goes Here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8800" y="1600200"/>
            <a:ext cx="5943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Your Subtopics Go Here</a:t>
            </a:r>
          </a:p>
        </p:txBody>
      </p:sp>
    </p:spTree>
    <p:extLst>
      <p:ext uri="{BB962C8B-B14F-4D97-AF65-F5344CB8AC3E}">
        <p14:creationId xmlns:p14="http://schemas.microsoft.com/office/powerpoint/2010/main" val="3340994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BC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BC0000"/>
          </a:solidFill>
          <a:latin typeface="Verdana" pitchFamily="1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BC0000"/>
          </a:solidFill>
          <a:latin typeface="Verdana" pitchFamily="1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BC0000"/>
          </a:solidFill>
          <a:latin typeface="Verdana" pitchFamily="1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BC0000"/>
          </a:solidFill>
          <a:latin typeface="Verdana" pitchFamily="1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BC0000"/>
          </a:solidFill>
          <a:latin typeface="Verdana" pitchFamily="1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BC0000"/>
          </a:solidFill>
          <a:latin typeface="Verdana" pitchFamily="1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BC0000"/>
          </a:solidFill>
          <a:latin typeface="Verdana" pitchFamily="1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BC0000"/>
          </a:solidFill>
          <a:latin typeface="Verdana" pitchFamily="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BC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952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129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031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028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4A5C79A-177F-D043-989B-AC8DAB96A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F7E6927-8DF1-4C4B-9CF8-0BBF88B26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840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3.emf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3.em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3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4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8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6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76.jpeg"/><Relationship Id="rId5" Type="http://schemas.openxmlformats.org/officeDocument/2006/relationships/image" Target="../media/image75.jpg"/><Relationship Id="rId4" Type="http://schemas.openxmlformats.org/officeDocument/2006/relationships/image" Target="../media/image7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9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9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9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9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9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9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9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9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9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9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g"/><Relationship Id="rId4" Type="http://schemas.openxmlformats.org/officeDocument/2006/relationships/image" Target="../media/image119.jp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0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0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Relationship Id="rId9" Type="http://schemas.openxmlformats.org/officeDocument/2006/relationships/image" Target="../media/image129.jp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Relationship Id="rId9" Type="http://schemas.openxmlformats.org/officeDocument/2006/relationships/image" Target="../media/image129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0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4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123.png"/><Relationship Id="rId5" Type="http://schemas.openxmlformats.org/officeDocument/2006/relationships/image" Target="../media/image129.jpg"/><Relationship Id="rId4" Type="http://schemas.openxmlformats.org/officeDocument/2006/relationships/image" Target="../media/image126.png"/><Relationship Id="rId9" Type="http://schemas.openxmlformats.org/officeDocument/2006/relationships/image" Target="../media/image12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0.xml"/><Relationship Id="rId5" Type="http://schemas.openxmlformats.org/officeDocument/2006/relationships/image" Target="../media/image129.jpg"/><Relationship Id="rId4" Type="http://schemas.openxmlformats.org/officeDocument/2006/relationships/image" Target="../media/image12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12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128.jpg"/><Relationship Id="rId5" Type="http://schemas.openxmlformats.org/officeDocument/2006/relationships/image" Target="../media/image127.png"/><Relationship Id="rId4" Type="http://schemas.openxmlformats.org/officeDocument/2006/relationships/image" Target="../media/image12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12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1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1C182-9CFA-4B72-B8AE-06718059B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1066800"/>
            <a:ext cx="8153400" cy="2133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Go to the “</a:t>
            </a:r>
            <a:r>
              <a:rPr lang="en-US" sz="6600" dirty="0">
                <a:solidFill>
                  <a:srgbClr val="FFFF00"/>
                </a:solidFill>
              </a:rPr>
              <a:t>Slide Show</a:t>
            </a:r>
            <a:r>
              <a:rPr lang="en-US" dirty="0"/>
              <a:t>” shade above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8EC328-3F6F-4996-B8DE-D0D38272B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4038600"/>
            <a:ext cx="7854696" cy="94253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Click on “</a:t>
            </a:r>
            <a:r>
              <a:rPr lang="en-US" sz="4000" dirty="0">
                <a:solidFill>
                  <a:srgbClr val="FFFF00"/>
                </a:solidFill>
              </a:rPr>
              <a:t>Play from Beginning</a:t>
            </a:r>
            <a:r>
              <a:rPr lang="en-US" sz="4000" dirty="0"/>
              <a:t>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811DDF-2533-423B-ACE7-B3BAE017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Arial"/>
                <a:sym typeface="Arial"/>
              </a:rPr>
              <a:t>Intro to Biology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90FB28-E54C-4DFE-BDB2-791E4E654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F3F55-3204-4873-A2A1-710987DC2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1664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2179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491460"/>
            <a:ext cx="9144000" cy="13849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60375" indent="-460375" defTabSz="457200"/>
            <a:r>
              <a:rPr lang="en-US" sz="2800" dirty="0">
                <a:solidFill>
                  <a:srgbClr val="008000"/>
                </a:solidFill>
              </a:rPr>
              <a:t>4.	Not only do plants provide the base for food chains, they provide </a:t>
            </a:r>
            <a:r>
              <a:rPr lang="en-US" sz="2800" u="sng" dirty="0">
                <a:solidFill>
                  <a:srgbClr val="000090"/>
                </a:solidFill>
              </a:rPr>
              <a:t>oxygen</a:t>
            </a:r>
            <a:r>
              <a:rPr lang="en-US" sz="2800" dirty="0">
                <a:solidFill>
                  <a:srgbClr val="008000"/>
                </a:solidFill>
              </a:rPr>
              <a:t> for animals as well as shelter and nesting sites.</a:t>
            </a:r>
          </a:p>
        </p:txBody>
      </p:sp>
    </p:spTree>
    <p:extLst>
      <p:ext uri="{BB962C8B-B14F-4D97-AF65-F5344CB8AC3E}">
        <p14:creationId xmlns:p14="http://schemas.microsoft.com/office/powerpoint/2010/main" val="216038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5CDCFD-E24B-4C37-B4F4-07548AA79486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-1" y="1143000"/>
            <a:ext cx="4903787" cy="5715000"/>
          </a:xfrm>
        </p:spPr>
        <p:txBody>
          <a:bodyPr/>
          <a:lstStyle/>
          <a:p>
            <a:pPr marL="344488" indent="-236538" eaLnBrk="1" hangingPunct="1">
              <a:buFont typeface="Wingdings" pitchFamily="2" charset="2"/>
              <a:buChar char="§"/>
              <a:defRPr/>
            </a:pPr>
            <a:r>
              <a:rPr lang="en-US" b="1" dirty="0">
                <a:solidFill>
                  <a:schemeClr val="tx2"/>
                </a:solidFill>
                <a:latin typeface="Comic Sans MS" pitchFamily="66" charset="0"/>
              </a:rPr>
              <a:t>All Plants exhibit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Alternation of Generations.</a:t>
            </a:r>
          </a:p>
          <a:p>
            <a:pPr marL="344488" indent="-236538" eaLnBrk="1" hangingPunct="1">
              <a:spcBef>
                <a:spcPts val="1800"/>
              </a:spcBef>
              <a:buFont typeface="Wingdings" pitchFamily="2" charset="2"/>
              <a:buChar char="§"/>
              <a:defRPr/>
            </a:pP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They have 2 different forms in which they exist:</a:t>
            </a:r>
          </a:p>
          <a:p>
            <a:pPr marL="688975" lvl="1" indent="-236538" eaLnBrk="1" hangingPunct="1">
              <a:spcBef>
                <a:spcPts val="1800"/>
              </a:spcBef>
              <a:buFont typeface="Wingdings" pitchFamily="2" charset="2"/>
              <a:buChar char="§"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Sporophyte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(spore producing)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(diploid-2n)</a:t>
            </a:r>
          </a:p>
          <a:p>
            <a:pPr marL="688975" lvl="1" indent="-236538" eaLnBrk="1" hangingPunct="1">
              <a:spcBef>
                <a:spcPts val="1800"/>
              </a:spcBef>
              <a:buFont typeface="Wingdings" pitchFamily="2" charset="2"/>
              <a:buChar char="§"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Gametophyte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(gamete-producing)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(haploid-n)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6055" name="Picture 5" descr="22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3787" y="914400"/>
            <a:ext cx="4240213" cy="557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6365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Alternation of Generations</a:t>
            </a:r>
          </a:p>
        </p:txBody>
      </p:sp>
    </p:spTree>
    <p:extLst>
      <p:ext uri="{BB962C8B-B14F-4D97-AF65-F5344CB8AC3E}">
        <p14:creationId xmlns:p14="http://schemas.microsoft.com/office/powerpoint/2010/main" val="12455303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0"/>
                                        <p:tgtEl>
                                          <p:spTgt spid="386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A0027-866B-4439-A96D-B2EFC7779A6C}" type="slidenum">
              <a:rPr lang="en-US">
                <a:solidFill>
                  <a:srgbClr val="FFFFFF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Alternation of Generations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6974"/>
            <a:ext cx="9144000" cy="56610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600" b="1" dirty="0">
                <a:solidFill>
                  <a:schemeClr val="tx2"/>
                </a:solidFill>
                <a:latin typeface="Comic Sans MS" pitchFamily="66" charset="0"/>
              </a:rPr>
              <a:t>Diploid (2n) </a:t>
            </a:r>
            <a:r>
              <a:rPr lang="en-US" sz="3600" b="1" dirty="0">
                <a:solidFill>
                  <a:srgbClr val="7030A0"/>
                </a:solidFill>
                <a:latin typeface="Comic Sans MS" pitchFamily="66" charset="0"/>
              </a:rPr>
              <a:t>sporophyte</a:t>
            </a:r>
            <a:r>
              <a:rPr lang="en-US" sz="3600" b="1" dirty="0">
                <a:solidFill>
                  <a:schemeClr val="tx2"/>
                </a:solidFill>
                <a:latin typeface="Comic Sans MS" pitchFamily="66" charset="0"/>
              </a:rPr>
              <a:t> stage produces </a:t>
            </a:r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</a:rPr>
              <a:t>haploid spores </a:t>
            </a:r>
            <a:r>
              <a:rPr lang="en-US" sz="3600" b="1" dirty="0">
                <a:solidFill>
                  <a:schemeClr val="tx2"/>
                </a:solidFill>
                <a:latin typeface="Comic Sans MS" pitchFamily="66" charset="0"/>
              </a:rPr>
              <a:t>by </a:t>
            </a:r>
            <a:r>
              <a:rPr lang="en-US" sz="3600" b="1" dirty="0">
                <a:solidFill>
                  <a:srgbClr val="FFFF00"/>
                </a:solidFill>
                <a:latin typeface="Comic Sans MS" pitchFamily="66" charset="0"/>
              </a:rPr>
              <a:t>meiosis.</a:t>
            </a:r>
          </a:p>
          <a:p>
            <a:pPr eaLnBrk="1" hangingPunct="1">
              <a:spcBef>
                <a:spcPts val="2400"/>
              </a:spcBef>
              <a:defRPr/>
            </a:pPr>
            <a:r>
              <a:rPr lang="en-US" sz="3600" b="1" dirty="0">
                <a:solidFill>
                  <a:schemeClr val="tx2"/>
                </a:solidFill>
                <a:latin typeface="Comic Sans MS" pitchFamily="66" charset="0"/>
              </a:rPr>
              <a:t>Haploid spores undergo </a:t>
            </a:r>
            <a:r>
              <a:rPr lang="en-US" sz="3600" b="1" dirty="0">
                <a:solidFill>
                  <a:srgbClr val="FFFF00"/>
                </a:solidFill>
                <a:latin typeface="Comic Sans MS" pitchFamily="66" charset="0"/>
              </a:rPr>
              <a:t>mitosis </a:t>
            </a:r>
            <a:r>
              <a:rPr lang="en-US" sz="3600" b="1" dirty="0">
                <a:solidFill>
                  <a:schemeClr val="tx2"/>
                </a:solidFill>
                <a:latin typeface="Comic Sans MS" pitchFamily="66" charset="0"/>
              </a:rPr>
              <a:t>to produce </a:t>
            </a:r>
            <a:r>
              <a:rPr lang="en-US" sz="3600" b="1" dirty="0">
                <a:solidFill>
                  <a:srgbClr val="7030A0"/>
                </a:solidFill>
                <a:latin typeface="Comic Sans MS" pitchFamily="66" charset="0"/>
              </a:rPr>
              <a:t>gametophyte</a:t>
            </a:r>
            <a:r>
              <a:rPr lang="en-US" sz="3600" b="1" dirty="0">
                <a:solidFill>
                  <a:schemeClr val="tx2"/>
                </a:solidFill>
                <a:latin typeface="Comic Sans MS" pitchFamily="66" charset="0"/>
              </a:rPr>
              <a:t> stage.</a:t>
            </a:r>
          </a:p>
          <a:p>
            <a:pPr eaLnBrk="1" hangingPunct="1">
              <a:spcBef>
                <a:spcPts val="2400"/>
              </a:spcBef>
              <a:defRPr/>
            </a:pPr>
            <a:r>
              <a:rPr lang="en-US" sz="3600" b="1" dirty="0">
                <a:solidFill>
                  <a:schemeClr val="tx2"/>
                </a:solidFill>
                <a:latin typeface="Comic Sans MS" pitchFamily="66" charset="0"/>
              </a:rPr>
              <a:t>Gametophyte makes </a:t>
            </a:r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</a:rPr>
              <a:t>gametes</a:t>
            </a:r>
            <a:r>
              <a:rPr lang="en-US" sz="3600" b="1" dirty="0">
                <a:solidFill>
                  <a:srgbClr val="CC3300"/>
                </a:solidFill>
                <a:latin typeface="Comic Sans MS" pitchFamily="66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</a:rPr>
              <a:t>(eggs and sperm) </a:t>
            </a:r>
            <a:r>
              <a:rPr lang="en-US" sz="3600" b="1" dirty="0">
                <a:solidFill>
                  <a:schemeClr val="tx2"/>
                </a:solidFill>
                <a:latin typeface="Comic Sans MS" pitchFamily="66" charset="0"/>
              </a:rPr>
              <a:t>by </a:t>
            </a:r>
            <a:r>
              <a:rPr lang="en-US" sz="3600" b="1" dirty="0">
                <a:solidFill>
                  <a:srgbClr val="FFFF00"/>
                </a:solidFill>
                <a:latin typeface="Comic Sans MS" pitchFamily="66" charset="0"/>
              </a:rPr>
              <a:t>mitosis.</a:t>
            </a:r>
          </a:p>
          <a:p>
            <a:pPr eaLnBrk="1" hangingPunct="1">
              <a:spcBef>
                <a:spcPts val="2400"/>
              </a:spcBef>
              <a:defRPr/>
            </a:pPr>
            <a:r>
              <a:rPr lang="en-US" sz="3600" b="1" dirty="0">
                <a:solidFill>
                  <a:srgbClr val="FFFF00"/>
                </a:solidFill>
                <a:latin typeface="Comic Sans MS" pitchFamily="66" charset="0"/>
              </a:rPr>
              <a:t>Fertilization:</a:t>
            </a:r>
            <a:r>
              <a:rPr lang="en-US" sz="3600" b="1" dirty="0">
                <a:solidFill>
                  <a:srgbClr val="CC3300"/>
                </a:solidFill>
                <a:latin typeface="Comic Sans MS" pitchFamily="66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</a:rPr>
              <a:t>Zygote</a:t>
            </a:r>
            <a:r>
              <a:rPr lang="en-US" sz="3600" b="1" dirty="0">
                <a:solidFill>
                  <a:schemeClr val="tx2"/>
                </a:solidFill>
                <a:latin typeface="Comic Sans MS" pitchFamily="66" charset="0"/>
              </a:rPr>
              <a:t> (2n) produces the new </a:t>
            </a:r>
            <a:r>
              <a:rPr lang="en-US" sz="3600" b="1">
                <a:solidFill>
                  <a:srgbClr val="7030A0"/>
                </a:solidFill>
                <a:latin typeface="Comic Sans MS" pitchFamily="66" charset="0"/>
              </a:rPr>
              <a:t>sporophyte (2n</a:t>
            </a:r>
            <a:r>
              <a:rPr lang="en-US" sz="3600" b="1" dirty="0">
                <a:solidFill>
                  <a:srgbClr val="7030A0"/>
                </a:solidFill>
                <a:latin typeface="Comic Sans MS" pitchFamily="66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1850432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 uiExpand="1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3060" y="771029"/>
            <a:ext cx="1602751" cy="102803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918217" y="1285048"/>
            <a:ext cx="1829556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5187459" y="1028038"/>
            <a:ext cx="1435231" cy="51402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22691" y="2013159"/>
            <a:ext cx="1997076" cy="102803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81963" y="4355263"/>
            <a:ext cx="2237804" cy="102803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5999" y="3962189"/>
            <a:ext cx="1435231" cy="51402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52317" y="5126292"/>
            <a:ext cx="1435231" cy="51402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4090" y="4355263"/>
            <a:ext cx="1602751" cy="102803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6790210" y="1285048"/>
            <a:ext cx="830420" cy="51402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7287983" y="3221397"/>
            <a:ext cx="575768" cy="101170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7" idx="1"/>
          </p:cNvCxnSpPr>
          <p:nvPr/>
        </p:nvCxnSpPr>
        <p:spPr>
          <a:xfrm flipH="1" flipV="1">
            <a:off x="5700353" y="4233101"/>
            <a:ext cx="681610" cy="63618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7" idx="1"/>
          </p:cNvCxnSpPr>
          <p:nvPr/>
        </p:nvCxnSpPr>
        <p:spPr>
          <a:xfrm flipH="1">
            <a:off x="5700353" y="4869283"/>
            <a:ext cx="681610" cy="51401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3297422" y="4884401"/>
            <a:ext cx="854895" cy="51401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3297422" y="4204081"/>
            <a:ext cx="838578" cy="65008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2252927" y="4869283"/>
            <a:ext cx="923536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1799914" y="2013159"/>
            <a:ext cx="0" cy="223810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75772" y="5931585"/>
            <a:ext cx="8777727" cy="492443"/>
          </a:xfrm>
          <a:prstGeom prst="rect">
            <a:avLst/>
          </a:prstGeom>
          <a:ln w="28575" cmpd="sng">
            <a:solidFill>
              <a:srgbClr val="ABD8A8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57200"/>
            <a:r>
              <a:rPr lang="en-US" sz="2600" b="1" dirty="0">
                <a:solidFill>
                  <a:srgbClr val="ABD8A8"/>
                </a:solidFill>
              </a:rPr>
              <a:t>Let’s summarize these details by filling in the flow chart</a:t>
            </a:r>
          </a:p>
        </p:txBody>
      </p:sp>
      <p:pic>
        <p:nvPicPr>
          <p:cNvPr id="12" name="Picture 11" descr="5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5811" y="216437"/>
            <a:ext cx="2615811" cy="533625"/>
          </a:xfrm>
          <a:prstGeom prst="rect">
            <a:avLst/>
          </a:prstGeom>
        </p:spPr>
      </p:pic>
      <p:pic>
        <p:nvPicPr>
          <p:cNvPr id="13" name="Picture 12" descr="4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630" y="102628"/>
            <a:ext cx="873124" cy="1746248"/>
          </a:xfrm>
          <a:prstGeom prst="rect">
            <a:avLst/>
          </a:prstGeom>
        </p:spPr>
      </p:pic>
      <p:pic>
        <p:nvPicPr>
          <p:cNvPr id="14" name="Picture 13" descr="quick_check-01.eps">
            <a:extLst>
              <a:ext uri="{FF2B5EF4-FFF2-40B4-BE49-F238E27FC236}">
                <a16:creationId xmlns:a16="http://schemas.microsoft.com/office/drawing/2014/main" id="{33639E5E-1CC5-C3C3-5185-74E906BA76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1636" cy="7148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3A2AB7E-0959-8DE3-D69A-7B61F99032B5}"/>
              </a:ext>
            </a:extLst>
          </p:cNvPr>
          <p:cNvSpPr txBox="1"/>
          <p:nvPr/>
        </p:nvSpPr>
        <p:spPr>
          <a:xfrm>
            <a:off x="1503493" y="1041970"/>
            <a:ext cx="592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C1CFAE-CDCA-D63C-FDCD-F8EC2B55E8B8}"/>
              </a:ext>
            </a:extLst>
          </p:cNvPr>
          <p:cNvSpPr txBox="1"/>
          <p:nvPr/>
        </p:nvSpPr>
        <p:spPr>
          <a:xfrm>
            <a:off x="3559476" y="856669"/>
            <a:ext cx="592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3C4A5B-4A11-EF1B-ED1F-A38CA3F23937}"/>
              </a:ext>
            </a:extLst>
          </p:cNvPr>
          <p:cNvSpPr txBox="1"/>
          <p:nvPr/>
        </p:nvSpPr>
        <p:spPr>
          <a:xfrm>
            <a:off x="7466645" y="2332233"/>
            <a:ext cx="592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DD2394-389E-2270-6310-61CBB5996756}"/>
              </a:ext>
            </a:extLst>
          </p:cNvPr>
          <p:cNvSpPr txBox="1"/>
          <p:nvPr/>
        </p:nvSpPr>
        <p:spPr>
          <a:xfrm>
            <a:off x="7158777" y="4684616"/>
            <a:ext cx="592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F8C846-9C93-0C0E-5DAF-412D6F630584}"/>
              </a:ext>
            </a:extLst>
          </p:cNvPr>
          <p:cNvSpPr txBox="1"/>
          <p:nvPr/>
        </p:nvSpPr>
        <p:spPr>
          <a:xfrm>
            <a:off x="4545556" y="4048703"/>
            <a:ext cx="592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4839A2-09B5-6A61-E85B-0DC7F6D76BC0}"/>
              </a:ext>
            </a:extLst>
          </p:cNvPr>
          <p:cNvSpPr txBox="1"/>
          <p:nvPr/>
        </p:nvSpPr>
        <p:spPr>
          <a:xfrm>
            <a:off x="4571956" y="5203620"/>
            <a:ext cx="592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69B896-D472-2FE5-7B28-7062AEEA3F14}"/>
              </a:ext>
            </a:extLst>
          </p:cNvPr>
          <p:cNvSpPr txBox="1"/>
          <p:nvPr/>
        </p:nvSpPr>
        <p:spPr>
          <a:xfrm>
            <a:off x="2382376" y="4418035"/>
            <a:ext cx="592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0FA510D-3BB5-ACFC-E8BF-A57A8E5116F6}"/>
              </a:ext>
            </a:extLst>
          </p:cNvPr>
          <p:cNvSpPr txBox="1"/>
          <p:nvPr/>
        </p:nvSpPr>
        <p:spPr>
          <a:xfrm>
            <a:off x="1013060" y="4748999"/>
            <a:ext cx="592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A04221-49F6-18B3-5E78-0D76BBE9BDFA}"/>
              </a:ext>
            </a:extLst>
          </p:cNvPr>
          <p:cNvSpPr txBox="1"/>
          <p:nvPr/>
        </p:nvSpPr>
        <p:spPr>
          <a:xfrm>
            <a:off x="1181936" y="2947545"/>
            <a:ext cx="592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681C5D-7957-3216-39C1-4C76E5BE586B}"/>
              </a:ext>
            </a:extLst>
          </p:cNvPr>
          <p:cNvSpPr txBox="1"/>
          <p:nvPr/>
        </p:nvSpPr>
        <p:spPr>
          <a:xfrm>
            <a:off x="5677892" y="1100382"/>
            <a:ext cx="592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5970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4" grpId="0"/>
      <p:bldP spid="26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3060" y="771029"/>
            <a:ext cx="1602751" cy="102803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>
                <a:solidFill>
                  <a:prstClr val="black"/>
                </a:solidFill>
              </a:rPr>
              <a:t>Sporophyte</a:t>
            </a:r>
          </a:p>
          <a:p>
            <a:pPr algn="ctr" defTabSz="457200"/>
            <a:r>
              <a:rPr lang="en-US" dirty="0">
                <a:solidFill>
                  <a:prstClr val="black"/>
                </a:solidFill>
              </a:rPr>
              <a:t>Plant</a:t>
            </a:r>
          </a:p>
          <a:p>
            <a:pPr algn="ctr" defTabSz="457200"/>
            <a:r>
              <a:rPr lang="en-US" dirty="0">
                <a:solidFill>
                  <a:prstClr val="black"/>
                </a:solidFill>
              </a:rPr>
              <a:t>(2N)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918217" y="1285048"/>
            <a:ext cx="1829556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5187459" y="1028038"/>
            <a:ext cx="1435231" cy="51402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>
                <a:solidFill>
                  <a:srgbClr val="000000"/>
                </a:solidFill>
              </a:rPr>
              <a:t>Spores</a:t>
            </a:r>
          </a:p>
          <a:p>
            <a:pPr algn="ctr" defTabSz="457200"/>
            <a:r>
              <a:rPr lang="en-US" dirty="0">
                <a:solidFill>
                  <a:srgbClr val="000000"/>
                </a:solidFill>
              </a:rPr>
              <a:t>(1N)</a:t>
            </a:r>
          </a:p>
        </p:txBody>
      </p:sp>
      <p:sp>
        <p:nvSpPr>
          <p:cNvPr id="5" name="Rectangle 4"/>
          <p:cNvSpPr/>
          <p:nvPr/>
        </p:nvSpPr>
        <p:spPr>
          <a:xfrm>
            <a:off x="6622691" y="2013159"/>
            <a:ext cx="1997076" cy="102803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600" dirty="0">
                <a:solidFill>
                  <a:srgbClr val="000000"/>
                </a:solidFill>
              </a:rPr>
              <a:t>Spores develop into new individuals called Gametophytes.</a:t>
            </a:r>
          </a:p>
        </p:txBody>
      </p:sp>
      <p:sp>
        <p:nvSpPr>
          <p:cNvPr id="7" name="Rectangle 6"/>
          <p:cNvSpPr/>
          <p:nvPr/>
        </p:nvSpPr>
        <p:spPr>
          <a:xfrm>
            <a:off x="6381963" y="4355263"/>
            <a:ext cx="2237804" cy="102803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>
                <a:solidFill>
                  <a:srgbClr val="000000"/>
                </a:solidFill>
              </a:rPr>
              <a:t>Gametophytes produce gametes by mitosis.</a:t>
            </a:r>
          </a:p>
        </p:txBody>
      </p:sp>
      <p:sp>
        <p:nvSpPr>
          <p:cNvPr id="8" name="Rectangle 7"/>
          <p:cNvSpPr/>
          <p:nvPr/>
        </p:nvSpPr>
        <p:spPr>
          <a:xfrm>
            <a:off x="4135999" y="3962189"/>
            <a:ext cx="1435231" cy="51402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>
                <a:solidFill>
                  <a:srgbClr val="000000"/>
                </a:solidFill>
              </a:rPr>
              <a:t>Egg  (1N)</a:t>
            </a:r>
          </a:p>
        </p:txBody>
      </p:sp>
      <p:sp>
        <p:nvSpPr>
          <p:cNvPr id="9" name="Rectangle 8"/>
          <p:cNvSpPr/>
          <p:nvPr/>
        </p:nvSpPr>
        <p:spPr>
          <a:xfrm>
            <a:off x="4152317" y="5126292"/>
            <a:ext cx="1435231" cy="51402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>
                <a:solidFill>
                  <a:srgbClr val="000000"/>
                </a:solidFill>
              </a:rPr>
              <a:t>Sperm (1N)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4090" y="4355263"/>
            <a:ext cx="1602751" cy="102803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>
                <a:solidFill>
                  <a:srgbClr val="000000"/>
                </a:solidFill>
              </a:rPr>
              <a:t>Zygote</a:t>
            </a:r>
          </a:p>
          <a:p>
            <a:pPr algn="ctr" defTabSz="457200"/>
            <a:r>
              <a:rPr lang="en-US" dirty="0">
                <a:solidFill>
                  <a:srgbClr val="000000"/>
                </a:solidFill>
              </a:rPr>
              <a:t>2N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6790210" y="1285048"/>
            <a:ext cx="830420" cy="51402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7287983" y="3221397"/>
            <a:ext cx="575768" cy="101170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7" idx="1"/>
          </p:cNvCxnSpPr>
          <p:nvPr/>
        </p:nvCxnSpPr>
        <p:spPr>
          <a:xfrm flipH="1" flipV="1">
            <a:off x="5700353" y="4233101"/>
            <a:ext cx="681610" cy="63618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7" idx="1"/>
          </p:cNvCxnSpPr>
          <p:nvPr/>
        </p:nvCxnSpPr>
        <p:spPr>
          <a:xfrm flipH="1">
            <a:off x="5700353" y="4869283"/>
            <a:ext cx="681610" cy="51401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3297422" y="4884401"/>
            <a:ext cx="854895" cy="51401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3297422" y="4204081"/>
            <a:ext cx="838578" cy="65008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2252927" y="4869283"/>
            <a:ext cx="923536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1799914" y="2013159"/>
            <a:ext cx="0" cy="223810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176463" y="1028038"/>
            <a:ext cx="1404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black"/>
                </a:solidFill>
              </a:rPr>
              <a:t>Sporophyte plant produces spores by meiosis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6841" y="4623332"/>
            <a:ext cx="1404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black"/>
                </a:solidFill>
              </a:rPr>
              <a:t>Fertilization of gametes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4090" y="2587649"/>
            <a:ext cx="1404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black"/>
                </a:solidFill>
              </a:rPr>
              <a:t>The zygote develops into the sporophyte plant.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5772" y="5931585"/>
            <a:ext cx="8777727" cy="492443"/>
          </a:xfrm>
          <a:prstGeom prst="rect">
            <a:avLst/>
          </a:prstGeom>
          <a:ln w="28575" cmpd="sng">
            <a:solidFill>
              <a:srgbClr val="ABD8A8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57200"/>
            <a:r>
              <a:rPr lang="en-US" sz="2600" b="1" dirty="0">
                <a:solidFill>
                  <a:srgbClr val="ABD8A8"/>
                </a:solidFill>
              </a:rPr>
              <a:t>Let’s summarize these details by filling in the flow chart</a:t>
            </a:r>
          </a:p>
        </p:txBody>
      </p:sp>
      <p:pic>
        <p:nvPicPr>
          <p:cNvPr id="12" name="Picture 11" descr="5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5811" y="216437"/>
            <a:ext cx="2615811" cy="533625"/>
          </a:xfrm>
          <a:prstGeom prst="rect">
            <a:avLst/>
          </a:prstGeom>
        </p:spPr>
      </p:pic>
      <p:pic>
        <p:nvPicPr>
          <p:cNvPr id="13" name="Picture 12" descr="4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630" y="102628"/>
            <a:ext cx="873124" cy="1746248"/>
          </a:xfrm>
          <a:prstGeom prst="rect">
            <a:avLst/>
          </a:prstGeom>
        </p:spPr>
      </p:pic>
      <p:pic>
        <p:nvPicPr>
          <p:cNvPr id="14" name="Picture 13" descr="quick_check-01.eps">
            <a:extLst>
              <a:ext uri="{FF2B5EF4-FFF2-40B4-BE49-F238E27FC236}">
                <a16:creationId xmlns:a16="http://schemas.microsoft.com/office/drawing/2014/main" id="{4278159B-4A90-C3FE-926A-9F371357B2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1636" cy="71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2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1"/>
          <p:cNvSpPr>
            <a:spLocks noGrp="1" noChangeArrowheads="1"/>
          </p:cNvSpPr>
          <p:nvPr>
            <p:ph type="title"/>
          </p:nvPr>
        </p:nvSpPr>
        <p:spPr>
          <a:xfrm>
            <a:off x="2033588" y="2225675"/>
            <a:ext cx="5943600" cy="838200"/>
          </a:xfrm>
        </p:spPr>
        <p:txBody>
          <a:bodyPr/>
          <a:lstStyle/>
          <a:p>
            <a:pPr algn="ctr" eaLnBrk="1" hangingPunct="1"/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Plant Diversity</a:t>
            </a:r>
          </a:p>
        </p:txBody>
      </p:sp>
    </p:spTree>
    <p:extLst>
      <p:ext uri="{BB962C8B-B14F-4D97-AF65-F5344CB8AC3E}">
        <p14:creationId xmlns:p14="http://schemas.microsoft.com/office/powerpoint/2010/main" val="4077343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5"/>
          <p:cNvSpPr>
            <a:spLocks noGrp="1" noChangeArrowheads="1"/>
          </p:cNvSpPr>
          <p:nvPr>
            <p:ph type="title"/>
          </p:nvPr>
        </p:nvSpPr>
        <p:spPr>
          <a:xfrm>
            <a:off x="2133600" y="304800"/>
            <a:ext cx="59436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Creation of the Plant Kingdom</a:t>
            </a:r>
          </a:p>
        </p:txBody>
      </p:sp>
      <p:sp>
        <p:nvSpPr>
          <p:cNvPr id="13271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4077" y="1371600"/>
            <a:ext cx="4572000" cy="52578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Genesis 1: 11-13</a:t>
            </a:r>
            <a:endParaRPr lang="en-US" sz="2400" b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000" baseline="30000" dirty="0">
                <a:latin typeface="Comic Sans MS" pitchFamily="66" charset="0"/>
              </a:rPr>
              <a:t>11 </a:t>
            </a:r>
            <a:r>
              <a:rPr lang="en-US" sz="2000" dirty="0">
                <a:latin typeface="Comic Sans MS" pitchFamily="66" charset="0"/>
              </a:rPr>
              <a:t>And God said</a:t>
            </a:r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Let the earth bring forth grass, the herb yielding seed, and the fruit tree yielding fruit after his kind, whose seed is in itself, upon the earth:</a:t>
            </a:r>
            <a:r>
              <a:rPr lang="en-US" sz="2000" dirty="0">
                <a:latin typeface="Comic Sans MS" pitchFamily="66" charset="0"/>
              </a:rPr>
              <a:t> and it was so.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baseline="30000" dirty="0">
                <a:latin typeface="Comic Sans MS" pitchFamily="66" charset="0"/>
              </a:rPr>
              <a:t>12 </a:t>
            </a:r>
            <a:r>
              <a:rPr lang="en-US" sz="2000" dirty="0">
                <a:latin typeface="Comic Sans MS" pitchFamily="66" charset="0"/>
              </a:rPr>
              <a:t>And the earth brought forth grass, and herb yielding seed after his kind, and the tree yielding fruit, whose seed was in itself, after his kind: 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and God saw that it was good.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baseline="30000" dirty="0">
                <a:latin typeface="Comic Sans MS" pitchFamily="66" charset="0"/>
              </a:rPr>
              <a:t>13 </a:t>
            </a:r>
            <a:r>
              <a:rPr lang="en-US" sz="2000" dirty="0">
                <a:latin typeface="Comic Sans MS" pitchFamily="66" charset="0"/>
              </a:rPr>
              <a:t>And the evening and the morning were </a:t>
            </a:r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 third day.”</a:t>
            </a:r>
            <a:endParaRPr lang="en-US" sz="1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>
              <a:buNone/>
            </a:pPr>
            <a:r>
              <a:rPr lang="en-US" dirty="0">
                <a:latin typeface="Comic Sans MS" pitchFamily="66" charset="0"/>
              </a:rPr>
              <a:t>	</a:t>
            </a:r>
          </a:p>
          <a:p>
            <a:pPr marL="0" indent="0" eaLnBrk="1" hangingPunct="1">
              <a:defRPr/>
            </a:pP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00200"/>
            <a:ext cx="4267200" cy="4800600"/>
          </a:xfrm>
        </p:spPr>
      </p:pic>
    </p:spTree>
    <p:extLst>
      <p:ext uri="{BB962C8B-B14F-4D97-AF65-F5344CB8AC3E}">
        <p14:creationId xmlns:p14="http://schemas.microsoft.com/office/powerpoint/2010/main" val="217116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710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2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2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2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2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2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7107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6375" y="118586"/>
            <a:ext cx="8731250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57200"/>
            <a:r>
              <a:rPr lang="en-US" sz="3200" dirty="0">
                <a:solidFill>
                  <a:srgbClr val="3DF60A"/>
                </a:solidFill>
              </a:rPr>
              <a:t>“Ancestral” </a:t>
            </a:r>
            <a:r>
              <a:rPr lang="en-US" sz="3200" b="1" dirty="0">
                <a:solidFill>
                  <a:srgbClr val="3DF60A"/>
                </a:solidFill>
              </a:rPr>
              <a:t>Green (photosynthetic) Algae </a:t>
            </a:r>
            <a:r>
              <a:rPr lang="en-US" sz="3200" dirty="0">
                <a:solidFill>
                  <a:srgbClr val="000090"/>
                </a:solidFill>
              </a:rPr>
              <a:t>are thought to have led to the evolution of 4 major groups of living land plants: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75" y="2245198"/>
            <a:ext cx="7489825" cy="3920652"/>
          </a:xfrm>
          <a:prstGeom prst="rect">
            <a:avLst/>
          </a:prstGeom>
          <a:ln>
            <a:solidFill>
              <a:srgbClr val="FF66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27000" y="6071037"/>
            <a:ext cx="1301750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dirty="0">
                <a:solidFill>
                  <a:prstClr val="white"/>
                </a:solidFill>
              </a:rPr>
              <a:t>Green algae</a:t>
            </a:r>
          </a:p>
          <a:p>
            <a:pPr algn="ctr" defTabSz="457200"/>
            <a:r>
              <a:rPr lang="en-US" dirty="0">
                <a:solidFill>
                  <a:prstClr val="white"/>
                </a:solidFill>
              </a:rPr>
              <a:t>ancestor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14500" y="3651250"/>
            <a:ext cx="1111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prstClr val="black"/>
                </a:solidFill>
              </a:rPr>
              <a:t>Mosses and Liverworts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86150" y="3542040"/>
            <a:ext cx="1111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prstClr val="black"/>
                </a:solidFill>
              </a:rPr>
              <a:t>Ferns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99025" y="2724150"/>
            <a:ext cx="1498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prstClr val="black"/>
                </a:solidFill>
              </a:rPr>
              <a:t>Gymnosperms </a:t>
            </a:r>
          </a:p>
          <a:p>
            <a:pPr algn="ctr" defTabSz="457200"/>
            <a:r>
              <a:rPr lang="en-US" sz="1400" b="1" dirty="0">
                <a:solidFill>
                  <a:prstClr val="black"/>
                </a:solidFill>
              </a:rPr>
              <a:t>(Cone-bearing plants)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24650" y="2380231"/>
            <a:ext cx="1593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prstClr val="black"/>
                </a:solidFill>
              </a:rPr>
              <a:t>Angiosperms</a:t>
            </a:r>
          </a:p>
          <a:p>
            <a:pPr algn="ctr" defTabSz="457200"/>
            <a:r>
              <a:rPr lang="en-US" sz="1400" b="1" dirty="0">
                <a:solidFill>
                  <a:prstClr val="black"/>
                </a:solidFill>
              </a:rPr>
              <a:t>(Flowering plants)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95650" y="5153025"/>
            <a:ext cx="895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prstClr val="black"/>
                </a:solidFill>
              </a:rPr>
              <a:t>Vascular</a:t>
            </a:r>
          </a:p>
          <a:p>
            <a:pPr algn="ctr" defTabSz="457200"/>
            <a:r>
              <a:rPr lang="en-US" sz="1400" b="1" dirty="0">
                <a:solidFill>
                  <a:prstClr val="black"/>
                </a:solidFill>
              </a:rPr>
              <a:t>Tissue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51425" y="4689475"/>
            <a:ext cx="895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prstClr val="black"/>
                </a:solidFill>
              </a:rPr>
              <a:t>Seeds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18300" y="4208740"/>
            <a:ext cx="8953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prstClr val="black"/>
                </a:solidFill>
              </a:rPr>
              <a:t>Flowers and seeds inside fruits</a:t>
            </a:r>
          </a:p>
        </p:txBody>
      </p:sp>
      <p:pic>
        <p:nvPicPr>
          <p:cNvPr id="15" name="Picture 14" descr="vine2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388457" y="5151200"/>
            <a:ext cx="1024120" cy="207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1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nt kingdom cladogr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425" y="206375"/>
            <a:ext cx="7251700" cy="4940300"/>
          </a:xfrm>
          <a:prstGeom prst="rect">
            <a:avLst/>
          </a:prstGeom>
          <a:ln w="38100" cmpd="sng">
            <a:solidFill>
              <a:schemeClr val="accent4">
                <a:lumMod val="50000"/>
              </a:schemeClr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42240" y="5518026"/>
            <a:ext cx="6572250" cy="830997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457200"/>
            <a:r>
              <a:rPr lang="en-US" sz="2400" dirty="0">
                <a:solidFill>
                  <a:prstClr val="black"/>
                </a:solidFill>
              </a:rPr>
              <a:t>What group of plants was the first to “evolve” from the green algae ancestor (</a:t>
            </a:r>
            <a:r>
              <a:rPr lang="en-US" sz="2400" dirty="0">
                <a:solidFill>
                  <a:srgbClr val="0000FF"/>
                </a:solidFill>
              </a:rPr>
              <a:t>which are simplest</a:t>
            </a:r>
            <a:r>
              <a:rPr lang="en-US" sz="2400" dirty="0">
                <a:solidFill>
                  <a:prstClr val="black"/>
                </a:solidFill>
              </a:rPr>
              <a:t>)?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174875" cy="1631157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6" name="Picture 5" descr="moss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5625" y="3117760"/>
            <a:ext cx="2190750" cy="147054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7" name="Picture 6" descr="120px-Marchantia_polymorpha_00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4490" y="5183679"/>
            <a:ext cx="2317710" cy="1499695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4" name="Picture 3" descr="try_it-01.eps">
            <a:extLst>
              <a:ext uri="{FF2B5EF4-FFF2-40B4-BE49-F238E27FC236}">
                <a16:creationId xmlns:a16="http://schemas.microsoft.com/office/drawing/2014/main" id="{F3F05B85-9F39-922A-F6C1-44A191865F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200" y="8905"/>
            <a:ext cx="939800" cy="762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B701705-03B0-A889-360D-8A401B0C47C1}"/>
              </a:ext>
            </a:extLst>
          </p:cNvPr>
          <p:cNvSpPr/>
          <p:nvPr/>
        </p:nvSpPr>
        <p:spPr>
          <a:xfrm>
            <a:off x="1141000" y="1349452"/>
            <a:ext cx="1371600" cy="1505857"/>
          </a:xfrm>
          <a:prstGeom prst="ellipse">
            <a:avLst/>
          </a:prstGeom>
          <a:noFill/>
          <a:ln w="57150">
            <a:solidFill>
              <a:srgbClr val="FF99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7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nt kingdom cladogr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425" y="206375"/>
            <a:ext cx="7251700" cy="4940300"/>
          </a:xfrm>
          <a:prstGeom prst="rect">
            <a:avLst/>
          </a:prstGeom>
          <a:ln w="38100" cmpd="sng">
            <a:solidFill>
              <a:schemeClr val="accent4">
                <a:lumMod val="50000"/>
              </a:schemeClr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479550" y="5194785"/>
            <a:ext cx="4743450" cy="1569660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457200"/>
            <a:r>
              <a:rPr lang="en-US" sz="3200" dirty="0">
                <a:solidFill>
                  <a:prstClr val="black"/>
                </a:solidFill>
              </a:rPr>
              <a:t>Do the mosses and liverworts have vascular tissue?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174875" cy="1631157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6" name="Picture 5" descr="moss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5625" y="3117760"/>
            <a:ext cx="2190750" cy="147054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7" name="Picture 6" descr="120px-Marchantia_polymorpha_00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4490" y="5183679"/>
            <a:ext cx="2317710" cy="1499695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4" name="Picture 3" descr="try_it-01.eps">
            <a:extLst>
              <a:ext uri="{FF2B5EF4-FFF2-40B4-BE49-F238E27FC236}">
                <a16:creationId xmlns:a16="http://schemas.microsoft.com/office/drawing/2014/main" id="{D310E400-3C59-D10B-8C1F-9E4F04ED1B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200" y="8905"/>
            <a:ext cx="9398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0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577240-C1DF-48BF-9BEA-FE904B0296C6}" type="slidenum">
              <a:rPr lang="en-US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533400"/>
            <a:ext cx="7759428" cy="3473235"/>
          </a:xfrm>
        </p:spPr>
        <p:txBody>
          <a:bodyPr/>
          <a:lstStyle/>
          <a:p>
            <a:pPr eaLnBrk="1" hangingPunct="1">
              <a:defRPr/>
            </a:pPr>
            <a:r>
              <a:rPr lang="en-GB" sz="6600" dirty="0">
                <a:solidFill>
                  <a:srgbClr val="FF0000"/>
                </a:solidFill>
                <a:latin typeface="Comic Sans MS" pitchFamily="66" charset="0"/>
              </a:rPr>
              <a:t>Kingdom</a:t>
            </a:r>
            <a:br>
              <a:rPr lang="en-GB" sz="6600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GB" sz="6600" dirty="0">
                <a:solidFill>
                  <a:srgbClr val="FF0000"/>
                </a:solidFill>
                <a:latin typeface="Comic Sans MS" pitchFamily="66" charset="0"/>
              </a:rPr>
              <a:t>PLANTAE</a:t>
            </a:r>
            <a:endParaRPr lang="en-US" sz="6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10596" name="Picture 7" descr="plant &amp; butterfly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962400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E370D2-9823-F495-6992-7681DC50BA59}"/>
              </a:ext>
            </a:extLst>
          </p:cNvPr>
          <p:cNvSpPr txBox="1"/>
          <p:nvPr/>
        </p:nvSpPr>
        <p:spPr>
          <a:xfrm>
            <a:off x="3507072" y="4191000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latin typeface="Comic Sans MS" pitchFamily="66" charset="0"/>
              </a:rPr>
              <a:t>Chapters 24 &amp; 25</a:t>
            </a:r>
            <a:r>
              <a:rPr lang="en-GB" sz="4400" dirty="0">
                <a:latin typeface="Comic Sans MS" pitchFamily="66" charset="0"/>
              </a:rPr>
              <a:t>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085112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nt kingdom cladogr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425" y="222250"/>
            <a:ext cx="7251700" cy="4940300"/>
          </a:xfrm>
          <a:prstGeom prst="rect">
            <a:avLst/>
          </a:prstGeom>
          <a:ln w="38100" cmpd="sng">
            <a:solidFill>
              <a:srgbClr val="0000FF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228600" y="5393775"/>
            <a:ext cx="3139401" cy="1077218"/>
          </a:xfrm>
          <a:prstGeom prst="rect">
            <a:avLst/>
          </a:prstGeom>
          <a:ln w="28575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defTabSz="457200"/>
            <a:r>
              <a:rPr lang="en-US" sz="3200" dirty="0">
                <a:solidFill>
                  <a:prstClr val="white"/>
                </a:solidFill>
              </a:rPr>
              <a:t>Do the ferns have </a:t>
            </a:r>
          </a:p>
          <a:p>
            <a:pPr algn="ctr" defTabSz="457200"/>
            <a:r>
              <a:rPr lang="en-US" sz="3200" dirty="0">
                <a:solidFill>
                  <a:prstClr val="white"/>
                </a:solidFill>
              </a:rPr>
              <a:t>vascular tissue?</a:t>
            </a:r>
          </a:p>
        </p:txBody>
      </p:sp>
      <p:pic>
        <p:nvPicPr>
          <p:cNvPr id="4" name="Picture 3" descr="ferns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1311" y="3319506"/>
            <a:ext cx="2262189" cy="3382713"/>
          </a:xfrm>
          <a:prstGeom prst="rect">
            <a:avLst/>
          </a:prstGeom>
          <a:ln w="38100" cmpd="sng">
            <a:solidFill>
              <a:srgbClr val="FFFF00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657C272-3E30-0B19-667F-A6CB1E45137B}"/>
              </a:ext>
            </a:extLst>
          </p:cNvPr>
          <p:cNvSpPr/>
          <p:nvPr/>
        </p:nvSpPr>
        <p:spPr>
          <a:xfrm>
            <a:off x="3657600" y="5399782"/>
            <a:ext cx="2856774" cy="1077218"/>
          </a:xfrm>
          <a:prstGeom prst="rect">
            <a:avLst/>
          </a:prstGeom>
          <a:ln w="28575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57200"/>
            <a:r>
              <a:rPr lang="en-US" sz="3200" dirty="0">
                <a:solidFill>
                  <a:prstClr val="white"/>
                </a:solidFill>
              </a:rPr>
              <a:t>Do the ferns have seeds?</a:t>
            </a:r>
          </a:p>
        </p:txBody>
      </p:sp>
      <p:pic>
        <p:nvPicPr>
          <p:cNvPr id="6" name="Picture 5" descr="try_it-01.eps">
            <a:extLst>
              <a:ext uri="{FF2B5EF4-FFF2-40B4-BE49-F238E27FC236}">
                <a16:creationId xmlns:a16="http://schemas.microsoft.com/office/drawing/2014/main" id="{5CFD75D8-9BD7-194B-AE4E-ADB564A4BB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200" y="8905"/>
            <a:ext cx="939800" cy="762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D1AFC74-0621-F0A9-393D-C84DA36CAA07}"/>
              </a:ext>
            </a:extLst>
          </p:cNvPr>
          <p:cNvSpPr/>
          <p:nvPr/>
        </p:nvSpPr>
        <p:spPr>
          <a:xfrm>
            <a:off x="2479675" y="2676071"/>
            <a:ext cx="1371600" cy="1505857"/>
          </a:xfrm>
          <a:prstGeom prst="ellipse">
            <a:avLst/>
          </a:prstGeom>
          <a:noFill/>
          <a:ln w="57150">
            <a:solidFill>
              <a:srgbClr val="FF99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56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nt kingdom cladogr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425" y="238125"/>
            <a:ext cx="7251700" cy="4940300"/>
          </a:xfrm>
          <a:prstGeom prst="rect">
            <a:avLst/>
          </a:prstGeom>
          <a:ln w="38100" cmpd="sng">
            <a:solidFill>
              <a:srgbClr val="FF6600"/>
            </a:solidFill>
          </a:ln>
          <a:effectLst/>
        </p:spPr>
      </p:pic>
      <p:sp>
        <p:nvSpPr>
          <p:cNvPr id="3" name="Rectangle 2"/>
          <p:cNvSpPr/>
          <p:nvPr/>
        </p:nvSpPr>
        <p:spPr>
          <a:xfrm>
            <a:off x="4297642" y="4495800"/>
            <a:ext cx="4572000" cy="1815882"/>
          </a:xfrm>
          <a:prstGeom prst="rect">
            <a:avLst/>
          </a:prstGeom>
          <a:ln w="28575" cmpd="sng">
            <a:solidFill>
              <a:srgbClr val="3366FF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457200"/>
            <a:r>
              <a:rPr lang="en-US" sz="2800" dirty="0">
                <a:solidFill>
                  <a:srgbClr val="000090"/>
                </a:solidFill>
              </a:rPr>
              <a:t>What two features allowed the gymnosperms and the angiosperms to thrive in terrestrial environments?</a:t>
            </a:r>
          </a:p>
        </p:txBody>
      </p:sp>
      <p:pic>
        <p:nvPicPr>
          <p:cNvPr id="4" name="Picture 3" descr="try_it-01.eps">
            <a:extLst>
              <a:ext uri="{FF2B5EF4-FFF2-40B4-BE49-F238E27FC236}">
                <a16:creationId xmlns:a16="http://schemas.microsoft.com/office/drawing/2014/main" id="{E0788C47-5EFF-D84F-2363-EBBA571E99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200" y="8905"/>
            <a:ext cx="939800" cy="762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CAE30DF-2A5E-781C-C935-DA2114DECEE4}"/>
              </a:ext>
            </a:extLst>
          </p:cNvPr>
          <p:cNvSpPr/>
          <p:nvPr/>
        </p:nvSpPr>
        <p:spPr>
          <a:xfrm>
            <a:off x="4114800" y="2326574"/>
            <a:ext cx="1371600" cy="1505857"/>
          </a:xfrm>
          <a:prstGeom prst="ellipse">
            <a:avLst/>
          </a:prstGeom>
          <a:noFill/>
          <a:ln w="57150">
            <a:solidFill>
              <a:srgbClr val="FF99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9C000F3-323F-7F04-D63D-505C9B3B72EB}"/>
              </a:ext>
            </a:extLst>
          </p:cNvPr>
          <p:cNvSpPr/>
          <p:nvPr/>
        </p:nvSpPr>
        <p:spPr>
          <a:xfrm>
            <a:off x="2590801" y="2819400"/>
            <a:ext cx="1371600" cy="1505857"/>
          </a:xfrm>
          <a:prstGeom prst="ellipse">
            <a:avLst/>
          </a:prstGeom>
          <a:noFill/>
          <a:ln w="57150">
            <a:solidFill>
              <a:srgbClr val="FF99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11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nt kingdom cladogr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175" y="95250"/>
            <a:ext cx="7251700" cy="4940300"/>
          </a:xfrm>
          <a:prstGeom prst="rect">
            <a:avLst/>
          </a:prstGeom>
          <a:ln w="38100" cmpd="sng">
            <a:solidFill>
              <a:srgbClr val="3366FF"/>
            </a:solidFill>
          </a:ln>
          <a:effectLst/>
        </p:spPr>
      </p:pic>
      <p:sp>
        <p:nvSpPr>
          <p:cNvPr id="3" name="Rectangle 2"/>
          <p:cNvSpPr/>
          <p:nvPr/>
        </p:nvSpPr>
        <p:spPr>
          <a:xfrm>
            <a:off x="130175" y="5217210"/>
            <a:ext cx="5251450" cy="954107"/>
          </a:xfrm>
          <a:prstGeom prst="rect">
            <a:avLst/>
          </a:prstGeom>
          <a:solidFill>
            <a:srgbClr val="FEFFD1"/>
          </a:solidFill>
          <a:ln w="28575" cmpd="sng">
            <a:solidFill>
              <a:srgbClr val="3366FF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457200"/>
            <a:r>
              <a:rPr lang="en-US" sz="2800" dirty="0">
                <a:solidFill>
                  <a:srgbClr val="6C2817"/>
                </a:solidFill>
              </a:rPr>
              <a:t>How are the angiosperms different than the gymnosperms? </a:t>
            </a:r>
          </a:p>
        </p:txBody>
      </p:sp>
      <p:pic>
        <p:nvPicPr>
          <p:cNvPr id="5" name="Picture 4" descr="2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3334657"/>
            <a:ext cx="2222500" cy="3401786"/>
          </a:xfrm>
          <a:prstGeom prst="rect">
            <a:avLst/>
          </a:prstGeom>
        </p:spPr>
      </p:pic>
      <p:pic>
        <p:nvPicPr>
          <p:cNvPr id="6" name="Picture 5" descr="apple seed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175" y="95250"/>
            <a:ext cx="1442679" cy="1381125"/>
          </a:xfrm>
          <a:prstGeom prst="rect">
            <a:avLst/>
          </a:prstGeom>
        </p:spPr>
      </p:pic>
      <p:pic>
        <p:nvPicPr>
          <p:cNvPr id="4" name="Picture 3" descr="try_it-01.eps">
            <a:extLst>
              <a:ext uri="{FF2B5EF4-FFF2-40B4-BE49-F238E27FC236}">
                <a16:creationId xmlns:a16="http://schemas.microsoft.com/office/drawing/2014/main" id="{DB97D49C-3B12-6852-6391-D11D2257D8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200" y="8905"/>
            <a:ext cx="939800" cy="762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C9E064A-2022-734A-9A97-6741A4759F8C}"/>
              </a:ext>
            </a:extLst>
          </p:cNvPr>
          <p:cNvSpPr/>
          <p:nvPr/>
        </p:nvSpPr>
        <p:spPr>
          <a:xfrm>
            <a:off x="5867400" y="1828800"/>
            <a:ext cx="1371600" cy="1505857"/>
          </a:xfrm>
          <a:prstGeom prst="ellipse">
            <a:avLst/>
          </a:prstGeom>
          <a:noFill/>
          <a:ln w="57150">
            <a:solidFill>
              <a:srgbClr val="FF99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3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250"/>
            <a:ext cx="9154948" cy="58737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113"/>
            <a:ext cx="9144000" cy="1015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57200"/>
            <a:r>
              <a:rPr lang="en-US" sz="6000" b="1" dirty="0">
                <a:solidFill>
                  <a:srgbClr val="9BBB59">
                    <a:lumMod val="60000"/>
                    <a:lumOff val="40000"/>
                  </a:srgbClr>
                </a:solidFill>
              </a:rPr>
              <a:t>Classification of Plants</a:t>
            </a:r>
            <a:r>
              <a:rPr lang="en-US" sz="6000" dirty="0">
                <a:solidFill>
                  <a:srgbClr val="9BBB59">
                    <a:lumMod val="60000"/>
                    <a:lumOff val="40000"/>
                  </a:srgbClr>
                </a:solidFill>
              </a:rPr>
              <a:t> </a:t>
            </a:r>
          </a:p>
        </p:txBody>
      </p:sp>
      <p:pic>
        <p:nvPicPr>
          <p:cNvPr id="4" name="Picture 3" descr="136868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1142365"/>
            <a:ext cx="3857625" cy="2599278"/>
          </a:xfrm>
          <a:prstGeom prst="rect">
            <a:avLst/>
          </a:prstGeom>
        </p:spPr>
      </p:pic>
      <p:pic>
        <p:nvPicPr>
          <p:cNvPr id="5" name="Picture 4" descr="34879605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8576" y="2768092"/>
            <a:ext cx="2601595" cy="39269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60812" y="1355394"/>
            <a:ext cx="51593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3200" dirty="0">
                <a:solidFill>
                  <a:srgbClr val="FEFFD1"/>
                </a:solidFill>
              </a:rPr>
              <a:t>All plants are either </a:t>
            </a:r>
            <a:r>
              <a:rPr lang="en-US" sz="3200" u="sng" dirty="0">
                <a:solidFill>
                  <a:srgbClr val="00B0F0"/>
                </a:solidFill>
              </a:rPr>
              <a:t>Vascular</a:t>
            </a:r>
            <a:r>
              <a:rPr lang="en-US" sz="3200" dirty="0">
                <a:solidFill>
                  <a:srgbClr val="FEFFD1"/>
                </a:solidFill>
              </a:rPr>
              <a:t> plants or </a:t>
            </a:r>
            <a:r>
              <a:rPr lang="en-US" sz="3200" u="sng" dirty="0">
                <a:solidFill>
                  <a:srgbClr val="00B0F0"/>
                </a:solidFill>
              </a:rPr>
              <a:t>Nonvascular</a:t>
            </a:r>
            <a:r>
              <a:rPr lang="en-US" sz="3200" dirty="0">
                <a:solidFill>
                  <a:srgbClr val="00B0F0"/>
                </a:solidFill>
              </a:rPr>
              <a:t> </a:t>
            </a:r>
            <a:r>
              <a:rPr lang="en-US" sz="3200" dirty="0">
                <a:solidFill>
                  <a:srgbClr val="FEFFD1"/>
                </a:solidFill>
              </a:rPr>
              <a:t>plants.</a:t>
            </a:r>
          </a:p>
        </p:txBody>
      </p:sp>
      <p:sp>
        <p:nvSpPr>
          <p:cNvPr id="7" name="Rectangle 6"/>
          <p:cNvSpPr/>
          <p:nvPr/>
        </p:nvSpPr>
        <p:spPr>
          <a:xfrm>
            <a:off x="126999" y="3951744"/>
            <a:ext cx="627157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800" dirty="0">
                <a:solidFill>
                  <a:srgbClr val="3DF60A"/>
                </a:solidFill>
              </a:rPr>
              <a:t>Vascular Plants </a:t>
            </a:r>
            <a:r>
              <a:rPr lang="en-US" sz="2800" dirty="0">
                <a:solidFill>
                  <a:srgbClr val="4BACC6">
                    <a:lumMod val="40000"/>
                    <a:lumOff val="60000"/>
                  </a:srgbClr>
                </a:solidFill>
              </a:rPr>
              <a:t>have vascular tissue and </a:t>
            </a:r>
            <a:r>
              <a:rPr lang="en-US" sz="2800" dirty="0">
                <a:solidFill>
                  <a:srgbClr val="3DF60A"/>
                </a:solidFill>
              </a:rPr>
              <a:t>Nonvascular Plants </a:t>
            </a:r>
            <a:r>
              <a:rPr lang="en-US" sz="2800" dirty="0">
                <a:solidFill>
                  <a:srgbClr val="4BACC6">
                    <a:lumMod val="40000"/>
                    <a:lumOff val="60000"/>
                  </a:srgbClr>
                </a:solidFill>
              </a:rPr>
              <a:t>do not have vascular tissue. </a:t>
            </a:r>
          </a:p>
          <a:p>
            <a:pPr defTabSz="457200"/>
            <a:endParaRPr lang="en-US" sz="2800" dirty="0">
              <a:solidFill>
                <a:srgbClr val="4BACC6">
                  <a:lumMod val="40000"/>
                  <a:lumOff val="60000"/>
                </a:srgbClr>
              </a:solidFill>
            </a:endParaRPr>
          </a:p>
          <a:p>
            <a:pPr defTabSz="457200"/>
            <a:r>
              <a:rPr lang="en-US" sz="2800" dirty="0">
                <a:solidFill>
                  <a:srgbClr val="4BACC6">
                    <a:lumMod val="40000"/>
                    <a:lumOff val="60000"/>
                  </a:srgbClr>
                </a:solidFill>
              </a:rPr>
              <a:t>Vascular tissue is tissue that </a:t>
            </a:r>
            <a:r>
              <a:rPr lang="en-US" sz="2800" u="sng" dirty="0">
                <a:solidFill>
                  <a:srgbClr val="C0504D">
                    <a:lumMod val="20000"/>
                    <a:lumOff val="80000"/>
                  </a:srgbClr>
                </a:solidFill>
              </a:rPr>
              <a:t>conducts food and water throughout the plant</a:t>
            </a:r>
            <a:r>
              <a:rPr lang="en-US" sz="2800" dirty="0">
                <a:solidFill>
                  <a:srgbClr val="C0504D">
                    <a:lumMod val="20000"/>
                    <a:lumOff val="80000"/>
                  </a:srgb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985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250"/>
            <a:ext cx="9154948" cy="58737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113"/>
            <a:ext cx="9144000" cy="1015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57200"/>
            <a:r>
              <a:rPr lang="en-US" sz="6000" b="1" dirty="0">
                <a:solidFill>
                  <a:srgbClr val="9BBB59">
                    <a:lumMod val="60000"/>
                    <a:lumOff val="40000"/>
                  </a:srgbClr>
                </a:solidFill>
              </a:rPr>
              <a:t>Classification of Plants</a:t>
            </a:r>
            <a:r>
              <a:rPr lang="en-US" sz="6000" dirty="0">
                <a:solidFill>
                  <a:srgbClr val="9BBB59">
                    <a:lumMod val="60000"/>
                    <a:lumOff val="40000"/>
                  </a:srgbClr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295400"/>
            <a:ext cx="2168357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4000" b="1" dirty="0">
                <a:solidFill>
                  <a:srgbClr val="00B0F0"/>
                </a:solidFill>
              </a:rPr>
              <a:t>Xylem</a:t>
            </a:r>
          </a:p>
          <a:p>
            <a:pPr defTabSz="457200"/>
            <a:r>
              <a:rPr lang="en-US" sz="2800" dirty="0">
                <a:solidFill>
                  <a:srgbClr val="F2DCDB"/>
                </a:solidFill>
              </a:rPr>
              <a:t>Carries </a:t>
            </a:r>
            <a:r>
              <a:rPr lang="en-US" sz="2800" dirty="0">
                <a:solidFill>
                  <a:srgbClr val="FFFF00"/>
                </a:solidFill>
              </a:rPr>
              <a:t>water and minerals </a:t>
            </a:r>
            <a:r>
              <a:rPr lang="en-US" sz="2800" dirty="0">
                <a:solidFill>
                  <a:srgbClr val="F2DCDB"/>
                </a:solidFill>
              </a:rPr>
              <a:t>up the plant from the roots; consists of </a:t>
            </a:r>
            <a:r>
              <a:rPr lang="en-US" sz="2800" dirty="0">
                <a:solidFill>
                  <a:srgbClr val="FFFF00"/>
                </a:solidFill>
              </a:rPr>
              <a:t>dead cells.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CC2F91-EB64-C484-2789-445F955054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989"/>
          <a:stretch/>
        </p:blipFill>
        <p:spPr>
          <a:xfrm>
            <a:off x="2179305" y="1017776"/>
            <a:ext cx="3483125" cy="43130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D34B5B-71B6-7F51-73D0-A10C879DDFEB}"/>
              </a:ext>
            </a:extLst>
          </p:cNvPr>
          <p:cNvSpPr txBox="1"/>
          <p:nvPr/>
        </p:nvSpPr>
        <p:spPr>
          <a:xfrm>
            <a:off x="3124200" y="5297120"/>
            <a:ext cx="595628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57200"/>
            <a:r>
              <a:rPr lang="en-US" sz="4000" b="1" dirty="0">
                <a:solidFill>
                  <a:srgbClr val="00B0F0"/>
                </a:solidFill>
              </a:rPr>
              <a:t>Phloem</a:t>
            </a:r>
          </a:p>
          <a:p>
            <a:pPr algn="r" defTabSz="457200"/>
            <a:r>
              <a:rPr lang="en-US" sz="2800" dirty="0">
                <a:solidFill>
                  <a:srgbClr val="F2DCDB"/>
                </a:solidFill>
              </a:rPr>
              <a:t>Carries </a:t>
            </a:r>
            <a:r>
              <a:rPr lang="en-US" sz="2800" dirty="0">
                <a:solidFill>
                  <a:srgbClr val="FFFF00"/>
                </a:solidFill>
              </a:rPr>
              <a:t>food (sugars) </a:t>
            </a:r>
            <a:r>
              <a:rPr lang="en-US" sz="2800" dirty="0">
                <a:solidFill>
                  <a:srgbClr val="F2DCDB"/>
                </a:solidFill>
              </a:rPr>
              <a:t>down the plant </a:t>
            </a:r>
          </a:p>
          <a:p>
            <a:pPr algn="r" defTabSz="457200"/>
            <a:r>
              <a:rPr lang="en-US" sz="2800" dirty="0">
                <a:solidFill>
                  <a:srgbClr val="F2DCDB"/>
                </a:solidFill>
              </a:rPr>
              <a:t>from the leaves; consists of </a:t>
            </a:r>
            <a:r>
              <a:rPr lang="en-US" sz="2800" dirty="0">
                <a:solidFill>
                  <a:srgbClr val="FFFF00"/>
                </a:solidFill>
              </a:rPr>
              <a:t>living cells.</a:t>
            </a:r>
            <a:endParaRPr lang="en-US" sz="1800" dirty="0">
              <a:solidFill>
                <a:srgbClr val="FFFF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F28115-BBB4-0C54-D58B-33C50E51BA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799"/>
          <a:stretch/>
        </p:blipFill>
        <p:spPr>
          <a:xfrm>
            <a:off x="6019800" y="1020950"/>
            <a:ext cx="3078495" cy="431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7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54125" y="2072501"/>
            <a:ext cx="6683375" cy="2369880"/>
          </a:xfrm>
          <a:prstGeom prst="rect">
            <a:avLst/>
          </a:prstGeom>
          <a:solidFill>
            <a:srgbClr val="8EA0BC"/>
          </a:solidFill>
          <a:ln w="38100" cmpd="sng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 defTabSz="457200"/>
            <a:r>
              <a:rPr lang="en-US" sz="4400" dirty="0"/>
              <a:t>VASCULAR</a:t>
            </a:r>
            <a:r>
              <a:rPr lang="en-US" sz="4400" dirty="0">
                <a:solidFill>
                  <a:srgbClr val="008000"/>
                </a:solidFill>
              </a:rPr>
              <a:t> plants are referred to as “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Tracheophytes</a:t>
            </a:r>
            <a:r>
              <a:rPr lang="en-US" sz="4400" dirty="0">
                <a:solidFill>
                  <a:srgbClr val="008000"/>
                </a:solidFill>
              </a:rPr>
              <a:t>”.  </a:t>
            </a:r>
          </a:p>
        </p:txBody>
      </p:sp>
    </p:spTree>
    <p:extLst>
      <p:ext uri="{BB962C8B-B14F-4D97-AF65-F5344CB8AC3E}">
        <p14:creationId xmlns:p14="http://schemas.microsoft.com/office/powerpoint/2010/main" val="161230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ss 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971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1999" y="1043712"/>
            <a:ext cx="7635875" cy="2616101"/>
          </a:xfrm>
          <a:prstGeom prst="rect">
            <a:avLst/>
          </a:prstGeom>
          <a:solidFill>
            <a:srgbClr val="FEFFD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 defTabSz="457200"/>
            <a:r>
              <a:rPr lang="en-US" sz="2800" dirty="0">
                <a:solidFill>
                  <a:srgbClr val="0000FF"/>
                </a:solidFill>
              </a:rPr>
              <a:t>NONVASCULAR</a:t>
            </a:r>
            <a:r>
              <a:rPr lang="en-US" sz="2800" dirty="0">
                <a:solidFill>
                  <a:prstClr val="black"/>
                </a:solidFill>
              </a:rPr>
              <a:t> plants are referred to as “</a:t>
            </a:r>
            <a:r>
              <a:rPr lang="en-US" sz="6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Bryophytes</a:t>
            </a:r>
            <a:r>
              <a:rPr lang="en-US" sz="2800" dirty="0">
                <a:solidFill>
                  <a:prstClr val="black"/>
                </a:solidFill>
              </a:rPr>
              <a:t>.”  </a:t>
            </a:r>
          </a:p>
          <a:p>
            <a:pPr algn="ctr" defTabSz="457200">
              <a:spcBef>
                <a:spcPts val="1200"/>
              </a:spcBef>
            </a:pPr>
            <a:r>
              <a:rPr lang="en-US" sz="2800" dirty="0">
                <a:solidFill>
                  <a:prstClr val="black"/>
                </a:solidFill>
              </a:rPr>
              <a:t>They </a:t>
            </a:r>
            <a:r>
              <a:rPr lang="en-US" sz="2800" b="1" dirty="0">
                <a:solidFill>
                  <a:prstClr val="black"/>
                </a:solidFill>
              </a:rPr>
              <a:t>DO NOT </a:t>
            </a:r>
            <a:r>
              <a:rPr lang="en-US" sz="2800" dirty="0">
                <a:solidFill>
                  <a:prstClr val="black"/>
                </a:solidFill>
              </a:rPr>
              <a:t>have </a:t>
            </a:r>
            <a:r>
              <a:rPr lang="en-US" sz="2800" u="sng" dirty="0">
                <a:solidFill>
                  <a:srgbClr val="008000"/>
                </a:solidFill>
              </a:rPr>
              <a:t>vascular tissue.</a:t>
            </a:r>
            <a:endParaRPr lang="en-US" sz="2800" dirty="0">
              <a:solidFill>
                <a:prstClr val="black"/>
              </a:solidFill>
            </a:endParaRPr>
          </a:p>
          <a:p>
            <a:pPr algn="ctr" defTabSz="457200">
              <a:spcBef>
                <a:spcPts val="1200"/>
              </a:spcBef>
            </a:pPr>
            <a:r>
              <a:rPr lang="en-US" sz="2800" dirty="0">
                <a:solidFill>
                  <a:prstClr val="black"/>
                </a:solidFill>
              </a:rPr>
              <a:t>The bryophytes include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Mosses</a:t>
            </a:r>
            <a:r>
              <a:rPr lang="en-US" sz="2800" b="1" u="sng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u="sng" dirty="0">
                <a:solidFill>
                  <a:srgbClr val="008000"/>
                </a:solidFill>
              </a:rPr>
              <a:t>and </a:t>
            </a: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Liverworts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4" name="Picture 3" descr="frog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68" y="5302249"/>
            <a:ext cx="1517463" cy="144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4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250" y="218212"/>
            <a:ext cx="87312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3000" b="1" dirty="0">
                <a:solidFill>
                  <a:srgbClr val="FF0000"/>
                </a:solidFill>
              </a:rPr>
              <a:t>Tracheophytes</a:t>
            </a:r>
            <a:r>
              <a:rPr lang="en-US" sz="3000" dirty="0">
                <a:solidFill>
                  <a:srgbClr val="4BACC6">
                    <a:lumMod val="60000"/>
                    <a:lumOff val="40000"/>
                  </a:srgbClr>
                </a:solidFill>
              </a:rPr>
              <a:t> (Vascular Plants) are further subdivided into "</a:t>
            </a:r>
            <a:r>
              <a:rPr lang="en-US" sz="3000" u="sng" dirty="0">
                <a:solidFill>
                  <a:srgbClr val="FFFF00"/>
                </a:solidFill>
              </a:rPr>
              <a:t>Seed Plants</a:t>
            </a:r>
            <a:r>
              <a:rPr lang="en-US" sz="3000" dirty="0">
                <a:solidFill>
                  <a:srgbClr val="4BACC6">
                    <a:lumMod val="60000"/>
                    <a:lumOff val="40000"/>
                  </a:srgbClr>
                </a:solidFill>
              </a:rPr>
              <a:t>" and "</a:t>
            </a:r>
            <a:r>
              <a:rPr lang="en-US" sz="3000" u="sng" dirty="0">
                <a:solidFill>
                  <a:srgbClr val="FFFF00"/>
                </a:solidFill>
              </a:rPr>
              <a:t>Seedless Plants</a:t>
            </a:r>
            <a:r>
              <a:rPr lang="en-US" sz="3000" dirty="0">
                <a:solidFill>
                  <a:srgbClr val="4BACC6">
                    <a:lumMod val="60000"/>
                    <a:lumOff val="40000"/>
                  </a:srgbClr>
                </a:solidFill>
              </a:rPr>
              <a:t>".</a:t>
            </a:r>
          </a:p>
          <a:p>
            <a:pPr algn="ctr" defTabSz="457200"/>
            <a:endParaRPr lang="en-US" sz="3000" dirty="0">
              <a:solidFill>
                <a:srgbClr val="4BACC6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2249" y="5110460"/>
            <a:ext cx="3365501" cy="954107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 defTabSz="457200"/>
            <a:r>
              <a:rPr lang="en-US" sz="2800" dirty="0">
                <a:solidFill>
                  <a:srgbClr val="4BACC6">
                    <a:lumMod val="60000"/>
                    <a:lumOff val="40000"/>
                  </a:srgbClr>
                </a:solidFill>
              </a:rPr>
              <a:t> The seed plants do produce seeds.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5" name="Picture 4" descr="fern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49" y="1418521"/>
            <a:ext cx="3619603" cy="2416085"/>
          </a:xfrm>
          <a:prstGeom prst="rect">
            <a:avLst/>
          </a:prstGeom>
          <a:ln>
            <a:solidFill>
              <a:srgbClr val="1DED3D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4492625" y="1737500"/>
            <a:ext cx="4460874" cy="1815882"/>
          </a:xfrm>
          <a:prstGeom prst="rect">
            <a:avLst/>
          </a:prstGeom>
          <a:ln>
            <a:solidFill>
              <a:srgbClr val="1DED3D"/>
            </a:solidFill>
          </a:ln>
        </p:spPr>
        <p:txBody>
          <a:bodyPr wrap="square">
            <a:spAutoFit/>
          </a:bodyPr>
          <a:lstStyle/>
          <a:p>
            <a:pPr algn="ctr" defTabSz="457200"/>
            <a:r>
              <a:rPr lang="en-US" sz="2800" dirty="0">
                <a:solidFill>
                  <a:srgbClr val="C0504D">
                    <a:lumMod val="20000"/>
                    <a:lumOff val="80000"/>
                  </a:srgbClr>
                </a:solidFill>
              </a:rPr>
              <a:t>The seedless plants do not produce seeds.  </a:t>
            </a:r>
          </a:p>
          <a:p>
            <a:pPr algn="ctr" defTabSz="457200"/>
            <a:r>
              <a:rPr lang="en-US" sz="2800" dirty="0">
                <a:solidFill>
                  <a:srgbClr val="C0504D">
                    <a:lumMod val="20000"/>
                    <a:lumOff val="80000"/>
                  </a:srgbClr>
                </a:solidFill>
              </a:rPr>
              <a:t>Seedless plants include the </a:t>
            </a:r>
            <a:r>
              <a:rPr lang="en-US" sz="2800" b="1" u="sng" dirty="0">
                <a:solidFill>
                  <a:srgbClr val="00B0F0"/>
                </a:solidFill>
              </a:rPr>
              <a:t>Ferns</a:t>
            </a:r>
            <a:r>
              <a:rPr lang="en-US" sz="2800" dirty="0">
                <a:solidFill>
                  <a:srgbClr val="C0504D">
                    <a:lumMod val="20000"/>
                    <a:lumOff val="80000"/>
                  </a:srgbClr>
                </a:solidFill>
              </a:rPr>
              <a:t>.</a:t>
            </a:r>
          </a:p>
        </p:txBody>
      </p:sp>
      <p:pic>
        <p:nvPicPr>
          <p:cNvPr id="7" name="Picture 6" descr="sunflowers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625" y="3834606"/>
            <a:ext cx="4651375" cy="3023394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>
            <a:off x="3841852" y="2444750"/>
            <a:ext cx="650773" cy="476250"/>
          </a:xfrm>
          <a:prstGeom prst="leftArrow">
            <a:avLst/>
          </a:prstGeom>
          <a:solidFill>
            <a:srgbClr val="1DED3D"/>
          </a:solidFill>
          <a:ln>
            <a:solidFill>
              <a:srgbClr val="1DED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3587750" y="5413375"/>
            <a:ext cx="904875" cy="460375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46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uiExpand="1" build="p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558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7500" y="-37415"/>
            <a:ext cx="8509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DED3D"/>
                </a:solidFill>
              </a:rPr>
              <a:t>The Seed Plants are divided into:</a:t>
            </a:r>
          </a:p>
          <a:p>
            <a:pPr algn="ctr" defTabSz="457200"/>
            <a:r>
              <a:rPr lang="en-US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FF"/>
                </a:solidFill>
              </a:rPr>
              <a:t>Angiosperms</a:t>
            </a:r>
            <a:r>
              <a:rPr lang="en-US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DED3D"/>
                </a:solidFill>
              </a:rPr>
              <a:t> and </a:t>
            </a:r>
            <a:r>
              <a:rPr lang="en-US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FF"/>
                </a:solidFill>
              </a:rPr>
              <a:t>Gymnosperms</a:t>
            </a:r>
          </a:p>
        </p:txBody>
      </p:sp>
      <p:pic>
        <p:nvPicPr>
          <p:cNvPr id="4" name="Picture 3" descr="gym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1149" y="1873250"/>
            <a:ext cx="3236476" cy="4857750"/>
          </a:xfrm>
          <a:prstGeom prst="rect">
            <a:avLst/>
          </a:prstGeom>
        </p:spPr>
      </p:pic>
      <p:pic>
        <p:nvPicPr>
          <p:cNvPr id="5" name="Picture 4" descr="a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15" y="1476375"/>
            <a:ext cx="5055810" cy="3317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7500" y="5080000"/>
            <a:ext cx="4937125" cy="400110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000" b="1" dirty="0">
                <a:solidFill>
                  <a:srgbClr val="FF0000"/>
                </a:solidFill>
              </a:rPr>
              <a:t>Angiosperms</a:t>
            </a:r>
            <a:r>
              <a:rPr lang="en-US" sz="2000" dirty="0">
                <a:solidFill>
                  <a:prstClr val="black"/>
                </a:solidFill>
              </a:rPr>
              <a:t> are the Flowering Plants.</a:t>
            </a:r>
          </a:p>
        </p:txBody>
      </p:sp>
      <p:sp>
        <p:nvSpPr>
          <p:cNvPr id="7" name="Up Arrow 6"/>
          <p:cNvSpPr/>
          <p:nvPr/>
        </p:nvSpPr>
        <p:spPr>
          <a:xfrm>
            <a:off x="2222500" y="4413250"/>
            <a:ext cx="523875" cy="666750"/>
          </a:xfrm>
          <a:prstGeom prst="upArrow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815" y="5899150"/>
            <a:ext cx="4937125" cy="400110"/>
          </a:xfrm>
          <a:prstGeom prst="rect">
            <a:avLst/>
          </a:prstGeom>
          <a:noFill/>
          <a:ln>
            <a:solidFill>
              <a:srgbClr val="1DED3D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000" b="1" dirty="0">
                <a:solidFill>
                  <a:srgbClr val="FF0000"/>
                </a:solidFill>
              </a:rPr>
              <a:t>Gymnosperms</a:t>
            </a:r>
            <a:r>
              <a:rPr lang="en-US" sz="2000" dirty="0">
                <a:solidFill>
                  <a:prstClr val="black"/>
                </a:solidFill>
              </a:rPr>
              <a:t> are the Cone-bearing Plants.</a:t>
            </a:r>
          </a:p>
        </p:txBody>
      </p:sp>
      <p:sp>
        <p:nvSpPr>
          <p:cNvPr id="9" name="Right Arrow 8"/>
          <p:cNvSpPr/>
          <p:nvPr/>
        </p:nvSpPr>
        <p:spPr>
          <a:xfrm>
            <a:off x="5135940" y="5873750"/>
            <a:ext cx="801310" cy="412750"/>
          </a:xfrm>
          <a:prstGeom prst="rightArrow">
            <a:avLst/>
          </a:prstGeom>
          <a:solidFill>
            <a:srgbClr val="1DED3D"/>
          </a:solidFill>
          <a:ln>
            <a:solidFill>
              <a:srgbClr val="1DED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10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79691" cy="68580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8624" y="153085"/>
            <a:ext cx="8334375" cy="1200329"/>
          </a:xfrm>
          <a:prstGeom prst="rect">
            <a:avLst/>
          </a:prstGeom>
          <a:ln w="28575" cmpd="sng">
            <a:solidFill>
              <a:srgbClr val="8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57200"/>
            <a:r>
              <a:rPr lang="en-US" sz="3600" dirty="0">
                <a:solidFill>
                  <a:srgbClr val="800000"/>
                </a:solidFill>
              </a:rPr>
              <a:t>The </a:t>
            </a:r>
            <a:r>
              <a:rPr lang="en-US" sz="3600" b="1" dirty="0">
                <a:solidFill>
                  <a:srgbClr val="0000FF"/>
                </a:solidFill>
              </a:rPr>
              <a:t>Angiosperms</a:t>
            </a:r>
            <a:r>
              <a:rPr lang="en-US" sz="3600" dirty="0">
                <a:solidFill>
                  <a:srgbClr val="800000"/>
                </a:solidFill>
              </a:rPr>
              <a:t> are divided into:</a:t>
            </a:r>
          </a:p>
          <a:p>
            <a:pPr algn="ctr" defTabSz="457200"/>
            <a:r>
              <a:rPr lang="en-US" sz="3600" b="1" dirty="0">
                <a:solidFill>
                  <a:srgbClr val="FF0000"/>
                </a:solidFill>
              </a:rPr>
              <a:t>Monocots</a:t>
            </a:r>
            <a:r>
              <a:rPr lang="en-US" sz="3600" dirty="0">
                <a:solidFill>
                  <a:srgbClr val="800000"/>
                </a:solidFill>
              </a:rPr>
              <a:t> and </a:t>
            </a:r>
            <a:r>
              <a:rPr lang="en-US" sz="3600" b="1" dirty="0">
                <a:solidFill>
                  <a:srgbClr val="FF0000"/>
                </a:solidFill>
              </a:rPr>
              <a:t>Dicots</a:t>
            </a:r>
          </a:p>
        </p:txBody>
      </p:sp>
      <p:pic>
        <p:nvPicPr>
          <p:cNvPr id="5" name="Picture 4" descr="cor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624" y="1571625"/>
            <a:ext cx="3782624" cy="4003040"/>
          </a:xfrm>
          <a:prstGeom prst="rect">
            <a:avLst/>
          </a:prstGeom>
        </p:spPr>
      </p:pic>
      <p:pic>
        <p:nvPicPr>
          <p:cNvPr id="6" name="Picture 5" descr="oak leaf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664638" y="3381178"/>
            <a:ext cx="4001784" cy="26711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94124" y="1991013"/>
            <a:ext cx="52070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dirty="0">
                <a:solidFill>
                  <a:srgbClr val="FFFF00"/>
                </a:solidFill>
                <a:sym typeface="Wingdings"/>
              </a:rPr>
              <a:t> Corn is a </a:t>
            </a:r>
            <a:r>
              <a:rPr lang="en-US" sz="3200" b="1" dirty="0">
                <a:solidFill>
                  <a:srgbClr val="00B0F0"/>
                </a:solidFill>
                <a:sym typeface="Wingdings"/>
              </a:rPr>
              <a:t>Monocot.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57624" y="3794125"/>
            <a:ext cx="25358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3200" dirty="0">
                <a:solidFill>
                  <a:srgbClr val="FFFF00"/>
                </a:solidFill>
              </a:rPr>
              <a:t>Oak trees are </a:t>
            </a:r>
            <a:r>
              <a:rPr lang="en-US" sz="3200" b="1" dirty="0">
                <a:solidFill>
                  <a:srgbClr val="00B0F0"/>
                </a:solidFill>
              </a:rPr>
              <a:t>Dicots.</a:t>
            </a:r>
            <a:r>
              <a:rPr lang="en-US" sz="3200" dirty="0">
                <a:solidFill>
                  <a:srgbClr val="00B0F0"/>
                </a:solidFill>
              </a:rPr>
              <a:t> 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>
                <a:solidFill>
                  <a:srgbClr val="FFFF00"/>
                </a:solidFill>
                <a:sym typeface="Wingdings"/>
              </a:rPr>
              <a:t>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1624" y="6000750"/>
            <a:ext cx="5397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i="1" dirty="0">
                <a:solidFill>
                  <a:prstClr val="white"/>
                </a:solidFill>
              </a:rPr>
              <a:t>The differences between monocot and dicots will be discussed later in the Unit.</a:t>
            </a:r>
          </a:p>
        </p:txBody>
      </p:sp>
    </p:spTree>
    <p:extLst>
      <p:ext uri="{BB962C8B-B14F-4D97-AF65-F5344CB8AC3E}">
        <p14:creationId xmlns:p14="http://schemas.microsoft.com/office/powerpoint/2010/main" val="356184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70"/>
          <p:cNvSpPr txBox="1"/>
          <p:nvPr/>
        </p:nvSpPr>
        <p:spPr>
          <a:xfrm>
            <a:off x="1371600" y="9168"/>
            <a:ext cx="679654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rPr>
              <a:t>Distinguishing Kingdoms</a:t>
            </a:r>
            <a:endParaRPr kumimoji="0" sz="1400" b="0" i="1" u="none" strike="noStrike" kern="0" cap="none" spc="0" normalizeH="0" baseline="0" noProof="0" dirty="0">
              <a:ln>
                <a:noFill/>
              </a:ln>
              <a:solidFill>
                <a:srgbClr val="FF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 descr="warm_up-01.eps">
            <a:extLst>
              <a:ext uri="{FF2B5EF4-FFF2-40B4-BE49-F238E27FC236}">
                <a16:creationId xmlns:a16="http://schemas.microsoft.com/office/drawing/2014/main" id="{82A903EE-D290-8EB5-8100-60B0123888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38200" cy="6796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114944-5540-4651-7C36-6EA9D7AE970E}"/>
              </a:ext>
            </a:extLst>
          </p:cNvPr>
          <p:cNvSpPr txBox="1"/>
          <p:nvPr/>
        </p:nvSpPr>
        <p:spPr>
          <a:xfrm>
            <a:off x="-7374" y="717014"/>
            <a:ext cx="9065342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763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What is the one major difference between viruses, bacteria, protists and fungi (related to life)?</a:t>
            </a:r>
          </a:p>
          <a:p>
            <a:pPr marL="347663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4763" lvl="0">
              <a:spcBef>
                <a:spcPct val="50000"/>
              </a:spcBef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Of bacteria, protists and fungi, which are prokaryotic and eukaryotic?</a:t>
            </a:r>
          </a:p>
          <a:p>
            <a:pPr marL="4763" lvl="0">
              <a:spcBef>
                <a:spcPct val="50000"/>
              </a:spcBef>
              <a:buClr>
                <a:srgbClr val="000000"/>
              </a:buClr>
              <a:defRPr/>
            </a:pPr>
            <a:endParaRPr lang="en-US" sz="2000" dirty="0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763" lvl="0">
              <a:spcBef>
                <a:spcPct val="50000"/>
              </a:spcBef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Why are fungi not considered plants?</a:t>
            </a:r>
          </a:p>
          <a:p>
            <a:pPr marL="347663" lvl="0" indent="-342900">
              <a:spcBef>
                <a:spcPct val="500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763" lvl="0">
              <a:spcBef>
                <a:spcPct val="50000"/>
              </a:spcBef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What two types of organisms exist related to food production?</a:t>
            </a:r>
          </a:p>
        </p:txBody>
      </p:sp>
    </p:spTree>
    <p:extLst>
      <p:ext uri="{BB962C8B-B14F-4D97-AF65-F5344CB8AC3E}">
        <p14:creationId xmlns:p14="http://schemas.microsoft.com/office/powerpoint/2010/main" val="169836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4540" y="371936"/>
            <a:ext cx="2958151" cy="46166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>
                <a:solidFill>
                  <a:prstClr val="black"/>
                </a:solidFill>
              </a:rPr>
              <a:t>Kingdom Plantae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2101721" y="895156"/>
            <a:ext cx="2375083" cy="75272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26389" y="1697639"/>
            <a:ext cx="2958151" cy="46166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 defTabSz="457200"/>
            <a:endParaRPr lang="en-US" sz="2400" dirty="0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726107" y="2528636"/>
            <a:ext cx="0" cy="97879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26389" y="3542062"/>
            <a:ext cx="2958151" cy="40011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 defTabSz="457200"/>
            <a:endParaRPr lang="en-US" sz="2000" dirty="0">
              <a:solidFill>
                <a:prstClr val="black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476805" y="895156"/>
            <a:ext cx="2040043" cy="75272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465051" y="1697639"/>
            <a:ext cx="2958151" cy="46166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 defTabSz="457200"/>
            <a:endParaRPr lang="en-US" sz="2400" dirty="0">
              <a:solidFill>
                <a:prstClr val="black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717533" y="2528636"/>
            <a:ext cx="1896140" cy="60083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17" idx="0"/>
          </p:cNvCxnSpPr>
          <p:nvPr/>
        </p:nvCxnSpPr>
        <p:spPr>
          <a:xfrm>
            <a:off x="6613673" y="2528636"/>
            <a:ext cx="491964" cy="66100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37896" y="3189642"/>
            <a:ext cx="1896140" cy="41549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 defTabSz="457200"/>
            <a:endParaRPr lang="en-US" sz="2100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57567" y="3189642"/>
            <a:ext cx="1896140" cy="41549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 defTabSz="457200"/>
            <a:endParaRPr lang="en-US" sz="2100" dirty="0">
              <a:solidFill>
                <a:prstClr val="black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4585044" y="3712862"/>
            <a:ext cx="2" cy="65630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014982" y="4369164"/>
            <a:ext cx="1109883" cy="41549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 defTabSz="457200"/>
            <a:endParaRPr lang="en-US" sz="2100" dirty="0">
              <a:solidFill>
                <a:prstClr val="black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5760833" y="3712862"/>
            <a:ext cx="1423703" cy="133662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184536" y="3712862"/>
            <a:ext cx="1238666" cy="133662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717533" y="5186464"/>
            <a:ext cx="1896140" cy="36933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87380" y="5155866"/>
            <a:ext cx="1896140" cy="36933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 defTabSz="457200"/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7771833" y="5816777"/>
            <a:ext cx="281874" cy="27712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8053707" y="5801478"/>
            <a:ext cx="262457" cy="27712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120330" y="6093858"/>
            <a:ext cx="948070" cy="30777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 defTabSz="457200"/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105637" y="6109157"/>
            <a:ext cx="948070" cy="30777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 defTabSz="457200"/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6389" y="5142402"/>
            <a:ext cx="3681607" cy="1569660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57200"/>
            <a:r>
              <a:rPr lang="en-US" sz="3200" dirty="0">
                <a:solidFill>
                  <a:prstClr val="white"/>
                </a:solidFill>
              </a:rPr>
              <a:t>Complete the graphic organizer for plant classification.</a:t>
            </a:r>
          </a:p>
        </p:txBody>
      </p:sp>
      <p:pic>
        <p:nvPicPr>
          <p:cNvPr id="4" name="Picture 3" descr="quick_check-01.eps">
            <a:extLst>
              <a:ext uri="{FF2B5EF4-FFF2-40B4-BE49-F238E27FC236}">
                <a16:creationId xmlns:a16="http://schemas.microsoft.com/office/drawing/2014/main" id="{3A6C852C-9C2C-6420-38AB-5B4884129B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1636" cy="71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6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4540" y="371936"/>
            <a:ext cx="2958151" cy="46166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>
                <a:solidFill>
                  <a:prstClr val="black"/>
                </a:solidFill>
              </a:rPr>
              <a:t>Kingdom Plantae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2101721" y="895156"/>
            <a:ext cx="2375083" cy="75272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26389" y="1697639"/>
            <a:ext cx="2958151" cy="83099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>
                <a:solidFill>
                  <a:prstClr val="black"/>
                </a:solidFill>
              </a:rPr>
              <a:t>Nonvascular Plants</a:t>
            </a:r>
          </a:p>
          <a:p>
            <a:pPr algn="ctr" defTabSz="457200"/>
            <a:r>
              <a:rPr lang="en-US" sz="2400" dirty="0">
                <a:solidFill>
                  <a:prstClr val="black"/>
                </a:solidFill>
              </a:rPr>
              <a:t>(Bryophytes)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726107" y="2528636"/>
            <a:ext cx="0" cy="97879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26389" y="3542062"/>
            <a:ext cx="2958151" cy="40011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000" dirty="0">
                <a:solidFill>
                  <a:prstClr val="black"/>
                </a:solidFill>
              </a:rPr>
              <a:t>Liverworts and Mosses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476805" y="895156"/>
            <a:ext cx="2040043" cy="75272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465051" y="1697639"/>
            <a:ext cx="2958151" cy="83099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>
                <a:solidFill>
                  <a:prstClr val="black"/>
                </a:solidFill>
              </a:rPr>
              <a:t>Vascular Plants</a:t>
            </a:r>
          </a:p>
          <a:p>
            <a:pPr algn="ctr" defTabSz="457200"/>
            <a:r>
              <a:rPr lang="en-US" sz="2400" dirty="0">
                <a:solidFill>
                  <a:prstClr val="black"/>
                </a:solidFill>
              </a:rPr>
              <a:t>(Tracheophytes)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717533" y="2528636"/>
            <a:ext cx="1896140" cy="60083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17" idx="0"/>
          </p:cNvCxnSpPr>
          <p:nvPr/>
        </p:nvCxnSpPr>
        <p:spPr>
          <a:xfrm>
            <a:off x="6613673" y="2528636"/>
            <a:ext cx="491964" cy="66100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37896" y="3189642"/>
            <a:ext cx="1896140" cy="41549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100" dirty="0">
                <a:solidFill>
                  <a:prstClr val="black"/>
                </a:solidFill>
              </a:rPr>
              <a:t>Seedless Plants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57567" y="3189642"/>
            <a:ext cx="1896140" cy="41549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100" dirty="0">
                <a:solidFill>
                  <a:prstClr val="black"/>
                </a:solidFill>
              </a:rPr>
              <a:t>Seed Plants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4585044" y="3712862"/>
            <a:ext cx="2" cy="65630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014982" y="4369164"/>
            <a:ext cx="1109883" cy="41549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100" dirty="0">
                <a:solidFill>
                  <a:prstClr val="black"/>
                </a:solidFill>
              </a:rPr>
              <a:t>Ferns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5760833" y="3712862"/>
            <a:ext cx="1423703" cy="133662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184536" y="3712862"/>
            <a:ext cx="1238666" cy="133662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717533" y="5186464"/>
            <a:ext cx="1896140" cy="64633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</a:rPr>
              <a:t>Gymnosperms</a:t>
            </a:r>
          </a:p>
          <a:p>
            <a:pPr algn="ctr" defTabSz="457200"/>
            <a:r>
              <a:rPr lang="en-US" dirty="0">
                <a:solidFill>
                  <a:prstClr val="black"/>
                </a:solidFill>
              </a:rPr>
              <a:t>(cone-bearing)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187380" y="5155866"/>
            <a:ext cx="1896140" cy="64633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</a:rPr>
              <a:t>Angiosperms</a:t>
            </a:r>
          </a:p>
          <a:p>
            <a:pPr algn="ctr" defTabSz="457200"/>
            <a:r>
              <a:rPr lang="en-US" dirty="0">
                <a:solidFill>
                  <a:prstClr val="black"/>
                </a:solidFill>
              </a:rPr>
              <a:t>(flowering)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7771833" y="5816777"/>
            <a:ext cx="281874" cy="27712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8053707" y="5801478"/>
            <a:ext cx="262457" cy="27712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120330" y="6093858"/>
            <a:ext cx="948070" cy="30777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dirty="0">
                <a:solidFill>
                  <a:prstClr val="black"/>
                </a:solidFill>
              </a:rPr>
              <a:t>Dicots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105637" y="6109157"/>
            <a:ext cx="948070" cy="30777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dirty="0">
                <a:solidFill>
                  <a:prstClr val="black"/>
                </a:solidFill>
              </a:rPr>
              <a:t>Monocots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6389" y="5142402"/>
            <a:ext cx="3681607" cy="1569660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57200"/>
            <a:r>
              <a:rPr lang="en-US" sz="3200" dirty="0">
                <a:solidFill>
                  <a:prstClr val="white"/>
                </a:solidFill>
              </a:rPr>
              <a:t>Let’s summarize this information on the flow chart</a:t>
            </a:r>
          </a:p>
        </p:txBody>
      </p:sp>
      <p:pic>
        <p:nvPicPr>
          <p:cNvPr id="4" name="Picture 3" descr="quick_check-01.eps">
            <a:extLst>
              <a:ext uri="{FF2B5EF4-FFF2-40B4-BE49-F238E27FC236}">
                <a16:creationId xmlns:a16="http://schemas.microsoft.com/office/drawing/2014/main" id="{2C74408E-1ED9-5AC6-13D7-720AE65BA6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1636" cy="71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3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lkboar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5" y="95250"/>
            <a:ext cx="9144000" cy="6762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8126" y="609600"/>
            <a:ext cx="5064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 Chancery"/>
                <a:cs typeface="Apple Chancery"/>
              </a:rPr>
              <a:t>BRYOPHYTES…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654892" y="1276713"/>
            <a:ext cx="78105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EFFD1"/>
                </a:solidFill>
              </a:rPr>
              <a:t>Bryophytes are </a:t>
            </a:r>
            <a:r>
              <a:rPr lang="en-US" sz="3200" b="1" u="sng" dirty="0">
                <a:solidFill>
                  <a:srgbClr val="FF0000"/>
                </a:solidFill>
              </a:rPr>
              <a:t>Nonvascular Plants</a:t>
            </a:r>
            <a:r>
              <a:rPr lang="en-US" sz="3200" dirty="0">
                <a:solidFill>
                  <a:srgbClr val="FEFFD1"/>
                </a:solidFill>
              </a:rPr>
              <a:t>.  </a:t>
            </a:r>
          </a:p>
          <a:p>
            <a:pPr marL="457200" indent="-457200" defTabSz="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EFFD1"/>
                </a:solidFill>
              </a:rPr>
              <a:t>This means they have </a:t>
            </a:r>
            <a:r>
              <a:rPr lang="en-US" sz="3200" b="1" dirty="0">
                <a:solidFill>
                  <a:srgbClr val="FF0000"/>
                </a:solidFill>
              </a:rPr>
              <a:t>no…</a:t>
            </a:r>
          </a:p>
          <a:p>
            <a:pPr defTabSz="457200">
              <a:spcBef>
                <a:spcPts val="1200"/>
              </a:spcBef>
            </a:pPr>
            <a:r>
              <a:rPr lang="en-US" sz="3200" b="1" dirty="0">
                <a:solidFill>
                  <a:srgbClr val="FF0000"/>
                </a:solidFill>
              </a:rPr>
              <a:t>	</a:t>
            </a:r>
            <a:r>
              <a:rPr lang="en-US" sz="3200" b="1" u="sng" dirty="0">
                <a:solidFill>
                  <a:srgbClr val="FF0000"/>
                </a:solidFill>
              </a:rPr>
              <a:t>… vascular tissue (xylem or phloem)</a:t>
            </a:r>
            <a:r>
              <a:rPr lang="en-US" sz="3200" b="1" dirty="0">
                <a:solidFill>
                  <a:srgbClr val="FF0000"/>
                </a:solidFill>
              </a:rPr>
              <a:t>.  </a:t>
            </a:r>
          </a:p>
          <a:p>
            <a:pPr marL="457200" indent="-457200" defTabSz="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EFFD1"/>
                </a:solidFill>
              </a:rPr>
              <a:t>These plants can draw up water by </a:t>
            </a:r>
            <a:r>
              <a:rPr lang="en-US" sz="3200" u="sng" dirty="0">
                <a:solidFill>
                  <a:srgbClr val="FFFF00"/>
                </a:solidFill>
              </a:rPr>
              <a:t>osmosis</a:t>
            </a:r>
            <a:r>
              <a:rPr lang="en-US" sz="3200" dirty="0">
                <a:solidFill>
                  <a:srgbClr val="FEFFD1"/>
                </a:solidFill>
              </a:rPr>
              <a:t> only a few centimeters above the ground.  </a:t>
            </a:r>
          </a:p>
          <a:p>
            <a:pPr marL="457200" indent="-457200" defTabSz="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EFFD1"/>
                </a:solidFill>
              </a:rPr>
              <a:t>This prevents them from growing very big.</a:t>
            </a:r>
          </a:p>
          <a:p>
            <a:pPr marL="457200" indent="-457200" defTabSz="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EFFD1"/>
                </a:solidFill>
              </a:rPr>
              <a:t>Have Life Cycles  dominated by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Gametophytes.</a:t>
            </a:r>
          </a:p>
        </p:txBody>
      </p:sp>
      <p:pic>
        <p:nvPicPr>
          <p:cNvPr id="5" name="Picture 4" descr="images-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4912264"/>
            <a:ext cx="1935012" cy="155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6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30" y="5497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794125"/>
            <a:ext cx="4085167" cy="30638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30500" y="5497"/>
            <a:ext cx="64135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defTabSz="457200"/>
            <a:r>
              <a:rPr lang="en-US" sz="4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Bryophytes include…..</a:t>
            </a:r>
          </a:p>
        </p:txBody>
      </p:sp>
      <p:pic>
        <p:nvPicPr>
          <p:cNvPr id="5" name="Picture 4" descr="220px-Lunularia_cruciat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25" y="914400"/>
            <a:ext cx="3667125" cy="2767012"/>
          </a:xfrm>
          <a:prstGeom prst="rect">
            <a:avLst/>
          </a:prstGeom>
        </p:spPr>
      </p:pic>
      <p:pic>
        <p:nvPicPr>
          <p:cNvPr id="6" name="Picture 5" descr="240px-Phaeoceros_laevi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0944" y="914400"/>
            <a:ext cx="4587432" cy="40331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909935"/>
            <a:ext cx="2095500" cy="461665"/>
          </a:xfrm>
          <a:prstGeom prst="rect">
            <a:avLst/>
          </a:prstGeom>
          <a:ln>
            <a:solidFill>
              <a:srgbClr val="00009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2400" dirty="0">
                <a:solidFill>
                  <a:srgbClr val="000090"/>
                </a:solidFill>
              </a:rPr>
              <a:t>Liverworts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57700" y="4483067"/>
            <a:ext cx="2095500" cy="461665"/>
          </a:xfrm>
          <a:prstGeom prst="rect">
            <a:avLst/>
          </a:prstGeom>
          <a:ln>
            <a:solidFill>
              <a:srgbClr val="00009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2400" dirty="0">
                <a:solidFill>
                  <a:srgbClr val="000090"/>
                </a:solidFill>
              </a:rPr>
              <a:t>Hornworts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" y="6396335"/>
            <a:ext cx="2095500" cy="461665"/>
          </a:xfrm>
          <a:prstGeom prst="rect">
            <a:avLst/>
          </a:prstGeom>
          <a:ln>
            <a:solidFill>
              <a:srgbClr val="00009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2400" dirty="0">
                <a:solidFill>
                  <a:srgbClr val="000090"/>
                </a:solidFill>
              </a:rPr>
              <a:t>Mosses</a:t>
            </a:r>
          </a:p>
        </p:txBody>
      </p:sp>
    </p:spTree>
    <p:extLst>
      <p:ext uri="{BB962C8B-B14F-4D97-AF65-F5344CB8AC3E}">
        <p14:creationId xmlns:p14="http://schemas.microsoft.com/office/powerpoint/2010/main" val="33536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02px-A_moss-lined_pool_in_Fiordla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60253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0" y="181957"/>
            <a:ext cx="4572000" cy="68018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defTabSz="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</a:rPr>
              <a:t>Bryophytes produce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>
                <a:solidFill>
                  <a:srgbClr val="C0504D"/>
                </a:solidFill>
              </a:rPr>
              <a:t>motile gametes </a:t>
            </a:r>
          </a:p>
          <a:p>
            <a:pPr marL="457200" indent="-457200" defTabSz="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</a:rPr>
              <a:t>and must have </a:t>
            </a:r>
            <a:r>
              <a:rPr lang="en-US" sz="3200" b="1" dirty="0">
                <a:solidFill>
                  <a:srgbClr val="C0504D"/>
                </a:solidFill>
              </a:rPr>
              <a:t>water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prstClr val="black"/>
                </a:solidFill>
              </a:rPr>
              <a:t>to reproduce.  </a:t>
            </a:r>
          </a:p>
          <a:p>
            <a:pPr marL="457200" indent="-457200" defTabSz="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 part of their life cycle, they produce </a:t>
            </a:r>
            <a:r>
              <a:rPr lang="en-US" sz="3200" dirty="0">
                <a:solidFill>
                  <a:srgbClr val="0000FF"/>
                </a:solidFill>
              </a:rPr>
              <a:t>sperm</a:t>
            </a:r>
            <a:r>
              <a:rPr lang="en-US" sz="3200" dirty="0">
                <a:solidFill>
                  <a:prstClr val="black"/>
                </a:solidFill>
              </a:rPr>
              <a:t> that must </a:t>
            </a:r>
            <a:r>
              <a:rPr lang="en-US" sz="3200" dirty="0">
                <a:solidFill>
                  <a:srgbClr val="0000FF"/>
                </a:solidFill>
              </a:rPr>
              <a:t>swim</a:t>
            </a:r>
          </a:p>
          <a:p>
            <a:pPr marL="457200" indent="-457200" defTabSz="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through water to reach the egg.  </a:t>
            </a:r>
          </a:p>
          <a:p>
            <a:pPr marL="457200" indent="-457200" defTabSz="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</a:rPr>
              <a:t>They must live in places where there is rainfall or dew for at least part of the year.</a:t>
            </a:r>
          </a:p>
        </p:txBody>
      </p:sp>
    </p:spTree>
    <p:extLst>
      <p:ext uri="{BB962C8B-B14F-4D97-AF65-F5344CB8AC3E}">
        <p14:creationId xmlns:p14="http://schemas.microsoft.com/office/powerpoint/2010/main" val="35509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imag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50" y="241299"/>
            <a:ext cx="4181996" cy="3362325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4572000" y="0"/>
            <a:ext cx="43973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Bryophytes</a:t>
            </a:r>
            <a:r>
              <a:rPr lang="en-US" sz="2800" dirty="0">
                <a:solidFill>
                  <a:srgbClr val="800000"/>
                </a:solidFill>
              </a:rPr>
              <a:t> have </a:t>
            </a:r>
            <a:r>
              <a:rPr lang="en-US" sz="2800" b="1" dirty="0">
                <a:solidFill>
                  <a:srgbClr val="0000FF"/>
                </a:solidFill>
              </a:rPr>
              <a:t>no…</a:t>
            </a:r>
          </a:p>
          <a:p>
            <a:pPr algn="ctr" defTabSz="457200"/>
            <a:r>
              <a:rPr lang="en-US" sz="2800" b="1" dirty="0">
                <a:solidFill>
                  <a:srgbClr val="0000FF"/>
                </a:solidFill>
              </a:rPr>
              <a:t>…true roots, stems and leaves.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4619261" y="1414975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57200"/>
            <a:r>
              <a:rPr lang="en-US" sz="2800" dirty="0">
                <a:solidFill>
                  <a:prstClr val="black"/>
                </a:solidFill>
              </a:rPr>
              <a:t>They have </a:t>
            </a:r>
            <a:r>
              <a:rPr lang="en-US" sz="2800" b="1" u="sng" dirty="0">
                <a:solidFill>
                  <a:srgbClr val="0000FF"/>
                </a:solidFill>
              </a:rPr>
              <a:t>Rhizoids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</a:p>
          <a:p>
            <a:pPr algn="ctr" defTabSz="457200"/>
            <a:r>
              <a:rPr lang="en-US" sz="2800" dirty="0">
                <a:solidFill>
                  <a:prstClr val="black"/>
                </a:solidFill>
              </a:rPr>
              <a:t>Rhizoids are </a:t>
            </a:r>
            <a:r>
              <a:rPr lang="en-US" sz="2800" b="1" dirty="0">
                <a:solidFill>
                  <a:prstClr val="black"/>
                </a:solidFill>
              </a:rPr>
              <a:t>root-like structures</a:t>
            </a:r>
            <a:r>
              <a:rPr lang="en-US" sz="2800" dirty="0">
                <a:solidFill>
                  <a:prstClr val="black"/>
                </a:solidFill>
              </a:rPr>
              <a:t> that </a:t>
            </a:r>
            <a:r>
              <a:rPr lang="en-US" sz="2800" b="1" u="sng" dirty="0">
                <a:solidFill>
                  <a:srgbClr val="0000FF"/>
                </a:solidFill>
              </a:rPr>
              <a:t>anchor</a:t>
            </a:r>
            <a:r>
              <a:rPr lang="en-US" sz="2800" dirty="0">
                <a:solidFill>
                  <a:prstClr val="black"/>
                </a:solidFill>
              </a:rPr>
              <a:t> the plant to the ground. </a:t>
            </a:r>
          </a:p>
        </p:txBody>
      </p:sp>
      <p:sp>
        <p:nvSpPr>
          <p:cNvPr id="7" name="Rectangle 6"/>
          <p:cNvSpPr/>
          <p:nvPr/>
        </p:nvSpPr>
        <p:spPr>
          <a:xfrm>
            <a:off x="4787379" y="3376244"/>
            <a:ext cx="41819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2800" b="1" dirty="0">
                <a:solidFill>
                  <a:prstClr val="black"/>
                </a:solidFill>
              </a:rPr>
              <a:t>Rhizoids</a:t>
            </a:r>
            <a:r>
              <a:rPr lang="en-US" sz="2800" dirty="0">
                <a:solidFill>
                  <a:prstClr val="black"/>
                </a:solidFill>
              </a:rPr>
              <a:t> are capable of:</a:t>
            </a:r>
          </a:p>
          <a:p>
            <a:pPr algn="ctr" defTabSz="457200"/>
            <a:r>
              <a:rPr lang="en-US" sz="2800" b="1" dirty="0">
                <a:solidFill>
                  <a:srgbClr val="008000"/>
                </a:solidFill>
              </a:rPr>
              <a:t>absorbing water and minerals from the soil. </a:t>
            </a:r>
          </a:p>
        </p:txBody>
      </p:sp>
      <p:sp>
        <p:nvSpPr>
          <p:cNvPr id="8" name="Rectangle 7"/>
          <p:cNvSpPr/>
          <p:nvPr/>
        </p:nvSpPr>
        <p:spPr>
          <a:xfrm>
            <a:off x="220411" y="3749457"/>
            <a:ext cx="422275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indent="-231775" defTabSz="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7E168D"/>
                </a:solidFill>
              </a:rPr>
              <a:t>Water</a:t>
            </a:r>
            <a:r>
              <a:rPr lang="en-US" sz="2800" dirty="0">
                <a:solidFill>
                  <a:srgbClr val="7E168D"/>
                </a:solidFill>
              </a:rPr>
              <a:t> moves from </a:t>
            </a:r>
            <a:r>
              <a:rPr lang="en-US" sz="2800" b="1" dirty="0">
                <a:solidFill>
                  <a:srgbClr val="7E168D"/>
                </a:solidFill>
              </a:rPr>
              <a:t>cell to cell by </a:t>
            </a:r>
            <a:r>
              <a:rPr lang="en-US" sz="2800" b="1" dirty="0">
                <a:solidFill>
                  <a:srgbClr val="FFFF00"/>
                </a:solidFill>
              </a:rPr>
              <a:t>osmosis</a:t>
            </a:r>
            <a:r>
              <a:rPr lang="en-US" sz="2800" dirty="0">
                <a:solidFill>
                  <a:srgbClr val="7E168D"/>
                </a:solidFill>
              </a:rPr>
              <a:t>, through the </a:t>
            </a:r>
            <a:r>
              <a:rPr lang="en-US" sz="2800" b="1" dirty="0">
                <a:solidFill>
                  <a:srgbClr val="7E168D"/>
                </a:solidFill>
              </a:rPr>
              <a:t>rhizoids,</a:t>
            </a:r>
            <a:r>
              <a:rPr lang="en-US" sz="2800" dirty="0">
                <a:solidFill>
                  <a:srgbClr val="7E168D"/>
                </a:solidFill>
              </a:rPr>
              <a:t> and into the rest of the plant.</a:t>
            </a:r>
          </a:p>
          <a:p>
            <a:pPr marL="231775" indent="-231775" defTabSz="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E168D"/>
                </a:solidFill>
              </a:rPr>
              <a:t>This limits the </a:t>
            </a:r>
            <a:r>
              <a:rPr lang="en-US" sz="2800" b="1" dirty="0">
                <a:solidFill>
                  <a:srgbClr val="FFFF00"/>
                </a:solidFill>
              </a:rPr>
              <a:t>growth</a:t>
            </a:r>
            <a:r>
              <a:rPr lang="en-US" sz="2800" dirty="0">
                <a:solidFill>
                  <a:srgbClr val="7E168D"/>
                </a:solidFill>
              </a:rPr>
              <a:t> of the plant.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031875" y="2976562"/>
            <a:ext cx="1762125" cy="523875"/>
          </a:xfrm>
          <a:prstGeom prst="straightConnector1">
            <a:avLst/>
          </a:prstGeom>
          <a:ln w="57150" cmpd="sng"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20497727">
            <a:off x="1044364" y="2653557"/>
            <a:ext cx="1793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b="1" dirty="0">
                <a:solidFill>
                  <a:srgbClr val="FF0000"/>
                </a:solidFill>
              </a:rPr>
              <a:t>RHIZOIDS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0" y="4888230"/>
            <a:ext cx="452079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/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Bryophytes</a:t>
            </a:r>
            <a:r>
              <a:rPr lang="en-US" sz="2600" dirty="0">
                <a:solidFill>
                  <a:srgbClr val="C00000"/>
                </a:solidFill>
              </a:rPr>
              <a:t> are </a:t>
            </a:r>
            <a:r>
              <a:rPr lang="en-US" sz="2600" b="1" dirty="0">
                <a:solidFill>
                  <a:srgbClr val="FFFF00"/>
                </a:solidFill>
              </a:rPr>
              <a:t>small</a:t>
            </a:r>
            <a:r>
              <a:rPr lang="en-US" sz="2600" dirty="0">
                <a:solidFill>
                  <a:srgbClr val="C00000"/>
                </a:solidFill>
              </a:rPr>
              <a:t> and </a:t>
            </a:r>
            <a:r>
              <a:rPr lang="en-US" sz="2600" b="1" dirty="0">
                <a:solidFill>
                  <a:srgbClr val="FFFF00"/>
                </a:solidFill>
              </a:rPr>
              <a:t>grow close to the ground</a:t>
            </a:r>
            <a:r>
              <a:rPr lang="en-US" sz="2600" dirty="0">
                <a:solidFill>
                  <a:srgbClr val="C00000"/>
                </a:solidFill>
              </a:rPr>
              <a:t> because they have no way to transport water </a:t>
            </a:r>
            <a:r>
              <a:rPr lang="en-US" sz="2600" b="1" u="sng" dirty="0">
                <a:solidFill>
                  <a:srgbClr val="FFFF00"/>
                </a:solidFill>
              </a:rPr>
              <a:t>large distances</a:t>
            </a:r>
            <a:r>
              <a:rPr lang="en-US" sz="2600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925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uiExpand="1" build="p"/>
      <p:bldP spid="7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" y="689854"/>
            <a:ext cx="4953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</a:rPr>
              <a:t>In bryophytes, the </a:t>
            </a:r>
            <a:r>
              <a:rPr lang="en-US" sz="2800" b="1" u="sng" dirty="0">
                <a:solidFill>
                  <a:srgbClr val="7E168D"/>
                </a:solidFill>
              </a:rPr>
              <a:t>GAMETOPHYTE</a:t>
            </a:r>
            <a:r>
              <a:rPr lang="en-US" sz="2800" dirty="0">
                <a:solidFill>
                  <a:prstClr val="black"/>
                </a:solidFill>
              </a:rPr>
              <a:t> (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haploid</a:t>
            </a:r>
            <a:r>
              <a:rPr lang="en-US" sz="2800" dirty="0">
                <a:solidFill>
                  <a:prstClr val="black"/>
                </a:solidFill>
              </a:rPr>
              <a:t>) is the </a:t>
            </a:r>
            <a:r>
              <a:rPr lang="en-US" sz="2800" b="1" dirty="0">
                <a:solidFill>
                  <a:srgbClr val="FF0000"/>
                </a:solidFill>
              </a:rPr>
              <a:t>dominant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b="1" dirty="0">
                <a:solidFill>
                  <a:srgbClr val="FF0000"/>
                </a:solidFill>
              </a:rPr>
              <a:t>recognizable</a:t>
            </a:r>
            <a:r>
              <a:rPr lang="en-US" sz="2800" dirty="0">
                <a:solidFill>
                  <a:prstClr val="black"/>
                </a:solidFill>
              </a:rPr>
              <a:t> stage of the life cycle and is the stage that carries out most of the plant’s </a:t>
            </a:r>
            <a:r>
              <a:rPr lang="en-US" sz="2800" b="1" dirty="0">
                <a:solidFill>
                  <a:srgbClr val="FF0000"/>
                </a:solidFill>
              </a:rPr>
              <a:t>photosynthesis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85616" y="132834"/>
            <a:ext cx="8409134" cy="584776"/>
          </a:xfrm>
          <a:prstGeom prst="rect">
            <a:avLst/>
          </a:prstGeom>
          <a:ln w="38100" cmpd="sng">
            <a:solidFill>
              <a:srgbClr val="008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57200"/>
            <a:r>
              <a:rPr lang="en-US" sz="3200" b="1" dirty="0">
                <a:solidFill>
                  <a:srgbClr val="FFFF00"/>
                </a:solidFill>
              </a:rPr>
              <a:t>Bryophytes</a:t>
            </a:r>
            <a:r>
              <a:rPr lang="en-US" sz="3200" dirty="0">
                <a:solidFill>
                  <a:srgbClr val="FEFFD1"/>
                </a:solidFill>
              </a:rPr>
              <a:t> show </a:t>
            </a:r>
            <a:r>
              <a:rPr lang="en-US" sz="3200" b="1" dirty="0">
                <a:solidFill>
                  <a:srgbClr val="FFFF00"/>
                </a:solidFill>
              </a:rPr>
              <a:t>Alternation of Generations</a:t>
            </a:r>
          </a:p>
        </p:txBody>
      </p:sp>
      <p:pic>
        <p:nvPicPr>
          <p:cNvPr id="6" name="Picture 5" descr="imag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250" y="831849"/>
            <a:ext cx="3724275" cy="27896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619749" y="3844561"/>
            <a:ext cx="308927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2800" dirty="0">
                <a:solidFill>
                  <a:srgbClr val="4BACC6">
                    <a:lumMod val="50000"/>
                  </a:srgbClr>
                </a:solidFill>
              </a:rPr>
              <a:t>As members of the plant kingdom, they do possess </a:t>
            </a:r>
            <a:r>
              <a:rPr lang="en-US" sz="2800" b="1" u="sng" dirty="0">
                <a:solidFill>
                  <a:srgbClr val="7E168D"/>
                </a:solidFill>
              </a:rPr>
              <a:t>chlorophyll</a:t>
            </a:r>
            <a:r>
              <a:rPr lang="en-US" sz="2800" dirty="0">
                <a:solidFill>
                  <a:srgbClr val="4BACC6">
                    <a:lumMod val="50000"/>
                  </a:srgbClr>
                </a:solidFill>
              </a:rPr>
              <a:t> and carry out </a:t>
            </a:r>
            <a:r>
              <a:rPr lang="en-US" sz="2800" b="1" u="sng" dirty="0">
                <a:solidFill>
                  <a:srgbClr val="7E168D"/>
                </a:solidFill>
              </a:rPr>
              <a:t>photosynthesis</a:t>
            </a:r>
            <a:r>
              <a:rPr lang="en-US" sz="2800" dirty="0">
                <a:solidFill>
                  <a:srgbClr val="4BACC6">
                    <a:lumMod val="50000"/>
                  </a:srgbClr>
                </a:solidFill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346740"/>
            <a:ext cx="3124200" cy="3208134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438400" y="5791200"/>
            <a:ext cx="8382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40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59834" y="921402"/>
            <a:ext cx="63228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2800" dirty="0">
                <a:solidFill>
                  <a:srgbClr val="0000FF"/>
                </a:solidFill>
              </a:rPr>
              <a:t>Transport system called </a:t>
            </a:r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Vascular Tissue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r>
              <a:rPr lang="en-US" sz="2800" dirty="0">
                <a:solidFill>
                  <a:srgbClr val="0000FF"/>
                </a:solidFill>
              </a:rPr>
              <a:t>  </a:t>
            </a:r>
          </a:p>
        </p:txBody>
      </p:sp>
      <p:pic>
        <p:nvPicPr>
          <p:cNvPr id="5" name="Picture 4" descr="vascular tiss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375" y="2288080"/>
            <a:ext cx="2433456" cy="42290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44687" y="1679546"/>
            <a:ext cx="48736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800" b="1" dirty="0">
                <a:solidFill>
                  <a:srgbClr val="7E168D"/>
                </a:solidFill>
              </a:rPr>
              <a:t>Vascular Tissue </a:t>
            </a:r>
            <a:r>
              <a:rPr lang="en-US" sz="2800" dirty="0">
                <a:solidFill>
                  <a:srgbClr val="7E168D"/>
                </a:solidFill>
              </a:rPr>
              <a:t>is specialized to conduct </a:t>
            </a:r>
            <a:r>
              <a:rPr lang="en-US" sz="2800" b="1" u="sng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and Nutrients </a:t>
            </a:r>
            <a:r>
              <a:rPr lang="en-US" sz="2800" dirty="0">
                <a:solidFill>
                  <a:srgbClr val="7E168D"/>
                </a:solidFill>
              </a:rPr>
              <a:t>throughout the plant.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984374" y="3143251"/>
            <a:ext cx="40640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2800" dirty="0">
                <a:solidFill>
                  <a:srgbClr val="581D80"/>
                </a:solidFill>
              </a:rPr>
              <a:t>The two types of vascular tissue are:</a:t>
            </a:r>
          </a:p>
          <a:p>
            <a:pPr algn="ctr" defTabSz="457200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XYLEM AND PHLOEM.</a:t>
            </a:r>
          </a:p>
        </p:txBody>
      </p:sp>
      <p:pic>
        <p:nvPicPr>
          <p:cNvPr id="8" name="Picture 7" descr="Unknown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374" y="4528246"/>
            <a:ext cx="2628900" cy="1993730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cxnSpLocks/>
          </p:cNvCxnSpPr>
          <p:nvPr/>
        </p:nvCxnSpPr>
        <p:spPr>
          <a:xfrm flipH="1">
            <a:off x="3810000" y="5525111"/>
            <a:ext cx="1111249" cy="325607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21249" y="5029455"/>
            <a:ext cx="163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>
                <a:solidFill>
                  <a:srgbClr val="0000FF"/>
                </a:solidFill>
              </a:rPr>
              <a:t>Vascular </a:t>
            </a:r>
          </a:p>
          <a:p>
            <a:pPr defTabSz="457200"/>
            <a:r>
              <a:rPr lang="en-US" b="1" dirty="0">
                <a:solidFill>
                  <a:srgbClr val="0000FF"/>
                </a:solidFill>
              </a:rPr>
              <a:t>tissue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75409" y="152301"/>
            <a:ext cx="6294095" cy="584775"/>
          </a:xfrm>
          <a:prstGeom prst="rect">
            <a:avLst/>
          </a:prstGeom>
          <a:solidFill>
            <a:srgbClr val="FFFF00"/>
          </a:solidFill>
          <a:ln w="28575" cmpd="sng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pPr defTabSz="457200"/>
            <a:r>
              <a:rPr lang="en-US" sz="3200" b="1" dirty="0">
                <a:solidFill>
                  <a:srgbClr val="7E168D"/>
                </a:solidFill>
              </a:rPr>
              <a:t>The Vascular Plants</a:t>
            </a:r>
            <a:r>
              <a:rPr lang="en-US" sz="3200" dirty="0">
                <a:solidFill>
                  <a:srgbClr val="7E168D"/>
                </a:solidFill>
              </a:rPr>
              <a:t> </a:t>
            </a:r>
            <a:r>
              <a:rPr lang="en-US" sz="3200" b="1" dirty="0">
                <a:solidFill>
                  <a:srgbClr val="7030A0"/>
                </a:solidFill>
              </a:rPr>
              <a:t>(Tracheophytes)</a:t>
            </a:r>
          </a:p>
        </p:txBody>
      </p:sp>
    </p:spTree>
    <p:extLst>
      <p:ext uri="{BB962C8B-B14F-4D97-AF65-F5344CB8AC3E}">
        <p14:creationId xmlns:p14="http://schemas.microsoft.com/office/powerpoint/2010/main" val="199437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build="p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ee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7" y="1981200"/>
            <a:ext cx="5463277" cy="3505200"/>
          </a:xfrm>
          <a:prstGeom prst="rect">
            <a:avLst/>
          </a:prstGeom>
        </p:spPr>
      </p:pic>
      <p:pic>
        <p:nvPicPr>
          <p:cNvPr id="3" name="Picture 2" descr="tree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512" y="1127125"/>
            <a:ext cx="3772376" cy="5651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250" y="41960"/>
            <a:ext cx="90487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VASCULAR TISSUE </a:t>
            </a:r>
            <a:r>
              <a:rPr lang="en-US" sz="3200" dirty="0">
                <a:solidFill>
                  <a:srgbClr val="800000"/>
                </a:solidFill>
              </a:rPr>
              <a:t>enables plants to grow upward, away from the surface of the ground. </a:t>
            </a:r>
          </a:p>
        </p:txBody>
      </p:sp>
    </p:spTree>
    <p:extLst>
      <p:ext uri="{BB962C8B-B14F-4D97-AF65-F5344CB8AC3E}">
        <p14:creationId xmlns:p14="http://schemas.microsoft.com/office/powerpoint/2010/main" val="11203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rn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50" y="3098546"/>
            <a:ext cx="5410200" cy="3645408"/>
          </a:xfrm>
          <a:prstGeom prst="rect">
            <a:avLst/>
          </a:prstGeom>
          <a:ln w="38100" cmpd="sng">
            <a:solidFill>
              <a:srgbClr val="00009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84149" y="95071"/>
            <a:ext cx="8785225" cy="1200329"/>
          </a:xfrm>
          <a:prstGeom prst="rect">
            <a:avLst/>
          </a:prstGeom>
          <a:ln w="38100" cmpd="sng">
            <a:solidFill>
              <a:srgbClr val="0BFF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57200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FERNS </a:t>
            </a:r>
            <a:r>
              <a:rPr lang="en-US" sz="3200" dirty="0">
                <a:solidFill>
                  <a:prstClr val="white"/>
                </a:solidFill>
              </a:rPr>
              <a:t>are </a:t>
            </a:r>
            <a:r>
              <a:rPr lang="en-US" sz="40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SEEDLESS</a:t>
            </a:r>
            <a:endParaRPr lang="en-US" sz="3200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457200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Vascular (Tracheophytes) </a:t>
            </a:r>
            <a:r>
              <a:rPr lang="en-US" sz="3200" dirty="0">
                <a:solidFill>
                  <a:prstClr val="white"/>
                </a:solidFill>
              </a:rPr>
              <a:t>plants</a:t>
            </a:r>
          </a:p>
        </p:txBody>
      </p:sp>
      <p:sp>
        <p:nvSpPr>
          <p:cNvPr id="4" name="Rectangle 3"/>
          <p:cNvSpPr/>
          <p:nvPr/>
        </p:nvSpPr>
        <p:spPr>
          <a:xfrm>
            <a:off x="309561" y="1371600"/>
            <a:ext cx="853440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defTabSz="457200">
              <a:buAutoNum type="arabicPeriod"/>
            </a:pPr>
            <a:r>
              <a:rPr lang="en-US" sz="2800" dirty="0">
                <a:solidFill>
                  <a:prstClr val="black"/>
                </a:solidFill>
              </a:rPr>
              <a:t>Ferns have </a:t>
            </a:r>
            <a:r>
              <a:rPr lang="en-US" sz="2800" u="sng" dirty="0">
                <a:solidFill>
                  <a:srgbClr val="0000FF"/>
                </a:solidFill>
              </a:rPr>
              <a:t>true roots, stems and leaves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  <a:p>
            <a:pPr marL="514350" indent="-514350" defTabSz="457200">
              <a:spcBef>
                <a:spcPts val="600"/>
              </a:spcBef>
              <a:buAutoNum type="arabicPeriod" startAt="2"/>
            </a:pPr>
            <a:r>
              <a:rPr lang="en-US" sz="2800" dirty="0">
                <a:solidFill>
                  <a:prstClr val="black"/>
                </a:solidFill>
              </a:rPr>
              <a:t>The </a:t>
            </a:r>
            <a:r>
              <a:rPr lang="en-US" sz="2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SPOROPHYTE</a:t>
            </a:r>
            <a:r>
              <a:rPr lang="en-US" sz="2800" dirty="0">
                <a:solidFill>
                  <a:prstClr val="black"/>
                </a:solidFill>
              </a:rPr>
              <a:t> (</a:t>
            </a:r>
            <a:r>
              <a:rPr lang="en-US" sz="2800" b="1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diploid</a:t>
            </a:r>
            <a:r>
              <a:rPr lang="en-US" sz="2800" dirty="0">
                <a:solidFill>
                  <a:prstClr val="black"/>
                </a:solidFill>
              </a:rPr>
              <a:t>) generation is dominant.</a:t>
            </a:r>
          </a:p>
          <a:p>
            <a:pPr marL="514350" lvl="0" indent="-514350" defTabSz="457200">
              <a:spcBef>
                <a:spcPts val="600"/>
              </a:spcBef>
              <a:buFontTx/>
              <a:buAutoNum type="arabicPeriod" startAt="3"/>
            </a:pPr>
            <a:r>
              <a:rPr lang="en-US" sz="2800" dirty="0">
                <a:solidFill>
                  <a:prstClr val="black"/>
                </a:solidFill>
              </a:rPr>
              <a:t>Ferns have </a:t>
            </a:r>
            <a:r>
              <a:rPr lang="en-US" sz="2800" u="sng" dirty="0">
                <a:solidFill>
                  <a:srgbClr val="0000FF"/>
                </a:solidFill>
              </a:rPr>
              <a:t>vascular</a:t>
            </a:r>
            <a:r>
              <a:rPr lang="en-US" sz="2800" dirty="0">
                <a:solidFill>
                  <a:prstClr val="black"/>
                </a:solidFill>
              </a:rPr>
              <a:t> tissue  (xylem and phloem).</a:t>
            </a:r>
          </a:p>
        </p:txBody>
      </p:sp>
      <p:sp>
        <p:nvSpPr>
          <p:cNvPr id="5" name="Rectangle 4"/>
          <p:cNvSpPr/>
          <p:nvPr/>
        </p:nvSpPr>
        <p:spPr>
          <a:xfrm>
            <a:off x="5889626" y="2971800"/>
            <a:ext cx="325437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</a:rPr>
              <a:t>4. </a:t>
            </a:r>
            <a:r>
              <a:rPr lang="en-US" sz="2800" dirty="0">
                <a:solidFill>
                  <a:srgbClr val="008000"/>
                </a:solidFill>
              </a:rPr>
              <a:t>Like the nonvascular plants, they have </a:t>
            </a: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motile, swimming sperm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96875" indent="-396875" defTabSz="457200"/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94350" y="5105400"/>
            <a:ext cx="35275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/>
            <a:r>
              <a:rPr lang="en-US" sz="28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</a:t>
            </a:r>
            <a:r>
              <a:rPr lang="en-US" sz="2800" dirty="0">
                <a:solidFill>
                  <a:srgbClr val="000090"/>
                </a:solidFill>
              </a:rPr>
              <a:t> must be present for the </a:t>
            </a:r>
            <a:r>
              <a:rPr lang="en-US" sz="2800" b="1" dirty="0">
                <a:solidFill>
                  <a:srgbClr val="000090"/>
                </a:solidFill>
              </a:rPr>
              <a:t>fertilization of the Egg.  </a:t>
            </a:r>
          </a:p>
        </p:txBody>
      </p:sp>
    </p:spTree>
    <p:extLst>
      <p:ext uri="{BB962C8B-B14F-4D97-AF65-F5344CB8AC3E}">
        <p14:creationId xmlns:p14="http://schemas.microsoft.com/office/powerpoint/2010/main" val="427319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build="p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70"/>
          <p:cNvSpPr txBox="1"/>
          <p:nvPr/>
        </p:nvSpPr>
        <p:spPr>
          <a:xfrm>
            <a:off x="1371600" y="9168"/>
            <a:ext cx="679654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rPr>
              <a:t>Distinguishing Kingdoms</a:t>
            </a:r>
            <a:endParaRPr kumimoji="0" sz="1400" b="0" i="1" u="none" strike="noStrike" kern="0" cap="none" spc="0" normalizeH="0" baseline="0" noProof="0" dirty="0">
              <a:ln>
                <a:noFill/>
              </a:ln>
              <a:solidFill>
                <a:srgbClr val="FF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 descr="warm_up-01.eps">
            <a:extLst>
              <a:ext uri="{FF2B5EF4-FFF2-40B4-BE49-F238E27FC236}">
                <a16:creationId xmlns:a16="http://schemas.microsoft.com/office/drawing/2014/main" id="{82A903EE-D290-8EB5-8100-60B0123888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38200" cy="6796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114944-5540-4651-7C36-6EA9D7AE970E}"/>
              </a:ext>
            </a:extLst>
          </p:cNvPr>
          <p:cNvSpPr txBox="1"/>
          <p:nvPr/>
        </p:nvSpPr>
        <p:spPr>
          <a:xfrm>
            <a:off x="-7374" y="717014"/>
            <a:ext cx="9065342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763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What is the one major difference between viruses, bacteria, protists and fungi (related to life)?</a:t>
            </a:r>
          </a:p>
          <a:p>
            <a:pPr marL="347663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Viruses are non-living; the other kingdoms are living.</a:t>
            </a:r>
          </a:p>
          <a:p>
            <a:pPr marL="4763" lvl="0">
              <a:spcBef>
                <a:spcPct val="50000"/>
              </a:spcBef>
              <a:buClr>
                <a:srgbClr val="000000"/>
              </a:buClr>
              <a:defRPr/>
            </a:pP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Of bacteria, protists and fungi, which are prokaryotic and eukaryotic?</a:t>
            </a:r>
          </a:p>
          <a:p>
            <a:pPr marL="347663" lvl="0" indent="-342900">
              <a:spcBef>
                <a:spcPct val="500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Bacteria are prokaryotic (no membranes); protists and fungi are </a:t>
            </a:r>
            <a:r>
              <a:rPr lang="en-US" sz="2000" dirty="0" err="1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eukayotic</a:t>
            </a:r>
            <a:r>
              <a:rPr lang="en-US" sz="2000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 (organelles, nuclear membrane).</a:t>
            </a:r>
          </a:p>
          <a:p>
            <a:pPr marL="4763" lvl="0">
              <a:spcBef>
                <a:spcPct val="50000"/>
              </a:spcBef>
              <a:buClr>
                <a:srgbClr val="000000"/>
              </a:buClr>
              <a:defRPr/>
            </a:pP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Why are fungi not considered plants?</a:t>
            </a:r>
          </a:p>
          <a:p>
            <a:pPr marL="347663" lvl="0" indent="-342900">
              <a:spcBef>
                <a:spcPct val="500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Fungi do NOT have vascular tissue (xylem and phloem).</a:t>
            </a:r>
          </a:p>
          <a:p>
            <a:pPr marL="4763" lvl="0">
              <a:spcBef>
                <a:spcPct val="50000"/>
              </a:spcBef>
              <a:buClr>
                <a:srgbClr val="000000"/>
              </a:buClr>
              <a:defRPr/>
            </a:pP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What two types of organisms exist related to food production?</a:t>
            </a:r>
          </a:p>
          <a:p>
            <a:pPr marL="347663" lvl="0" indent="-342900">
              <a:spcBef>
                <a:spcPct val="500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Heterotrophs cannot make their own food (Fungi, Animals). Consumers.</a:t>
            </a:r>
          </a:p>
          <a:p>
            <a:pPr marL="347663" lvl="0" indent="-342900">
              <a:spcBef>
                <a:spcPct val="500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Autotrophs can make their own food (some bacteria, protists, all plants). Producers.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85012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owe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771" y="148236"/>
            <a:ext cx="2478996" cy="2328264"/>
          </a:xfrm>
          <a:prstGeom prst="rect">
            <a:avLst/>
          </a:prstGeom>
        </p:spPr>
      </p:pic>
      <p:pic>
        <p:nvPicPr>
          <p:cNvPr id="5" name="Picture 4" descr="apple tre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8559" y="0"/>
            <a:ext cx="3655441" cy="5476316"/>
          </a:xfrm>
          <a:prstGeom prst="rect">
            <a:avLst/>
          </a:prstGeom>
        </p:spPr>
      </p:pic>
      <p:pic>
        <p:nvPicPr>
          <p:cNvPr id="6" name="Picture 5" descr="dandelion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6014" y="1880525"/>
            <a:ext cx="2395696" cy="35957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6250" y="777876"/>
            <a:ext cx="4725460" cy="2516664"/>
          </a:xfrm>
          <a:prstGeom prst="rect">
            <a:avLst/>
          </a:prstGeom>
        </p:spPr>
        <p:txBody>
          <a:bodyPr wrap="none">
            <a:prstTxWarp prst="textSlant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457200"/>
            <a:r>
              <a: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Seed Plants</a:t>
            </a:r>
          </a:p>
        </p:txBody>
      </p:sp>
      <p:pic>
        <p:nvPicPr>
          <p:cNvPr id="7" name="Picture 6" descr="flower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0" y="2961164"/>
            <a:ext cx="1724492" cy="30078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6250" y="5715000"/>
            <a:ext cx="8477250" cy="101566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57200"/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SEEDED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Vascular Plants (Tracheophytes):</a:t>
            </a:r>
          </a:p>
          <a:p>
            <a:pPr algn="ctr" defTabSz="457200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Plants with the ability to form seeds.</a:t>
            </a:r>
          </a:p>
        </p:txBody>
      </p:sp>
    </p:spTree>
    <p:extLst>
      <p:ext uri="{BB962C8B-B14F-4D97-AF65-F5344CB8AC3E}">
        <p14:creationId xmlns:p14="http://schemas.microsoft.com/office/powerpoint/2010/main" val="85071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9210" y="0"/>
            <a:ext cx="477479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94374" y="502335"/>
            <a:ext cx="29686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b="1" dirty="0">
                <a:solidFill>
                  <a:srgbClr val="FF0000"/>
                </a:solidFill>
              </a:rPr>
              <a:t>What features are seen in the seed plants that allow </a:t>
            </a:r>
            <a:r>
              <a:rPr lang="en-US" b="1" u="sng" dirty="0">
                <a:solidFill>
                  <a:srgbClr val="0000FF"/>
                </a:solidFill>
              </a:rPr>
              <a:t>reproduction without water</a:t>
            </a:r>
            <a:r>
              <a:rPr lang="en-US" b="1" dirty="0">
                <a:solidFill>
                  <a:srgbClr val="FF0000"/>
                </a:solidFill>
              </a:rPr>
              <a:t>? </a:t>
            </a:r>
          </a:p>
        </p:txBody>
      </p:sp>
      <p:sp>
        <p:nvSpPr>
          <p:cNvPr id="4" name="Rectangle 3"/>
          <p:cNvSpPr/>
          <p:nvPr/>
        </p:nvSpPr>
        <p:spPr>
          <a:xfrm>
            <a:off x="279605" y="2438400"/>
            <a:ext cx="3968750" cy="400109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508000" indent="-508000" defTabSz="457200">
              <a:spcBef>
                <a:spcPts val="1800"/>
              </a:spcBef>
            </a:pPr>
            <a:r>
              <a:rPr lang="en-US" sz="3200" dirty="0">
                <a:solidFill>
                  <a:srgbClr val="FFD5F7"/>
                </a:solidFill>
              </a:rPr>
              <a:t>1.  </a:t>
            </a:r>
            <a:r>
              <a:rPr lang="en-US" sz="3200" b="1" dirty="0">
                <a:solidFill>
                  <a:srgbClr val="3DF6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Flowers</a:t>
            </a:r>
            <a:r>
              <a:rPr lang="en-US" sz="3200" dirty="0">
                <a:solidFill>
                  <a:srgbClr val="FFD5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 </a:t>
            </a:r>
            <a:r>
              <a:rPr lang="en-US" sz="3200" b="1" dirty="0">
                <a:solidFill>
                  <a:srgbClr val="3DF6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Cones</a:t>
            </a:r>
          </a:p>
          <a:p>
            <a:pPr marL="508000" indent="-508000" defTabSz="457200">
              <a:spcBef>
                <a:spcPts val="1800"/>
              </a:spcBef>
            </a:pPr>
            <a:r>
              <a:rPr lang="en-US" sz="3200" dirty="0">
                <a:solidFill>
                  <a:srgbClr val="FFD5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transfer of sperm by </a:t>
            </a:r>
            <a:r>
              <a:rPr lang="en-US" sz="3200" b="1" dirty="0">
                <a:solidFill>
                  <a:srgbClr val="3DF6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Pollination. </a:t>
            </a:r>
          </a:p>
          <a:p>
            <a:pPr marL="508000" indent="-508000" defTabSz="457200">
              <a:spcBef>
                <a:spcPts val="1800"/>
              </a:spcBef>
            </a:pPr>
            <a:r>
              <a:rPr lang="en-US" sz="3200" dirty="0">
                <a:solidFill>
                  <a:srgbClr val="FFD5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protection of embryos within </a:t>
            </a:r>
            <a:r>
              <a:rPr lang="en-US" sz="3200" b="1" dirty="0">
                <a:solidFill>
                  <a:srgbClr val="3DF6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Seeds.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9605" y="685800"/>
            <a:ext cx="3968750" cy="14465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400" dirty="0"/>
              <a:t>The</a:t>
            </a:r>
            <a:r>
              <a:rPr lang="en-US" sz="4400" dirty="0">
                <a:solidFill>
                  <a:srgbClr val="9BBB59">
                    <a:lumMod val="40000"/>
                    <a:lumOff val="60000"/>
                  </a:srgbClr>
                </a:solidFill>
              </a:rPr>
              <a:t> 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Seed Plants </a:t>
            </a:r>
            <a:r>
              <a:rPr lang="en-US" sz="4400" dirty="0"/>
              <a:t>have:</a:t>
            </a:r>
          </a:p>
        </p:txBody>
      </p:sp>
    </p:spTree>
    <p:extLst>
      <p:ext uri="{BB962C8B-B14F-4D97-AF65-F5344CB8AC3E}">
        <p14:creationId xmlns:p14="http://schemas.microsoft.com/office/powerpoint/2010/main" val="380175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423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32" y="0"/>
            <a:ext cx="4572000" cy="156966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defTabSz="457200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REPRODUCTION FREE FROM WATER :</a:t>
            </a:r>
          </a:p>
          <a:p>
            <a:pPr algn="ctr" defTabSz="457200"/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HUGE ADVANTAGE!!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4232" y="0"/>
            <a:ext cx="4572000" cy="698652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>
            <a:spAutoFit/>
          </a:bodyPr>
          <a:lstStyle/>
          <a:p>
            <a:pPr defTabSz="457200"/>
            <a:r>
              <a:rPr lang="en-US" sz="2800" dirty="0">
                <a:solidFill>
                  <a:srgbClr val="000090"/>
                </a:solidFill>
              </a:rPr>
              <a:t>Like the bryophytes and ferns, all seed plants show </a:t>
            </a:r>
            <a:r>
              <a:rPr lang="en-US" sz="2800" u="sng" dirty="0">
                <a:solidFill>
                  <a:srgbClr val="FFFF00"/>
                </a:solidFill>
              </a:rPr>
              <a:t>Alternation of Generations</a:t>
            </a:r>
            <a:r>
              <a:rPr lang="en-US" sz="2800" dirty="0">
                <a:solidFill>
                  <a:srgbClr val="000090"/>
                </a:solidFill>
              </a:rPr>
              <a:t>, alternating between the </a:t>
            </a:r>
            <a:r>
              <a:rPr lang="en-US" sz="2800" dirty="0">
                <a:solidFill>
                  <a:srgbClr val="FFFF00"/>
                </a:solidFill>
              </a:rPr>
              <a:t>gametophyte</a:t>
            </a:r>
            <a:r>
              <a:rPr lang="en-US" sz="2800" dirty="0">
                <a:solidFill>
                  <a:srgbClr val="000090"/>
                </a:solidFill>
              </a:rPr>
              <a:t> and </a:t>
            </a:r>
            <a:r>
              <a:rPr lang="en-US" sz="2800" dirty="0">
                <a:solidFill>
                  <a:srgbClr val="FFFF00"/>
                </a:solidFill>
              </a:rPr>
              <a:t>sporophyte </a:t>
            </a:r>
            <a:r>
              <a:rPr lang="en-US" sz="2800" dirty="0">
                <a:solidFill>
                  <a:srgbClr val="000090"/>
                </a:solidFill>
              </a:rPr>
              <a:t>stages.</a:t>
            </a:r>
          </a:p>
          <a:p>
            <a:pPr algn="ctr" defTabSz="457200"/>
            <a:endParaRPr lang="en-US" sz="2800" dirty="0">
              <a:solidFill>
                <a:srgbClr val="000090"/>
              </a:solidFill>
            </a:endParaRPr>
          </a:p>
          <a:p>
            <a:pPr defTabSz="457200"/>
            <a:r>
              <a:rPr lang="en-US" sz="2800" dirty="0">
                <a:solidFill>
                  <a:srgbClr val="000090"/>
                </a:solidFill>
              </a:rPr>
              <a:t>Unlike the bryophytes and ferns, the seed plants </a:t>
            </a:r>
            <a:r>
              <a:rPr lang="en-US" sz="2800" u="sng" dirty="0">
                <a:solidFill>
                  <a:srgbClr val="FFFF00"/>
                </a:solidFill>
              </a:rPr>
              <a:t>do </a:t>
            </a:r>
            <a:r>
              <a:rPr lang="en-US" sz="2800" u="sng" dirty="0"/>
              <a:t>NOT</a:t>
            </a:r>
            <a:r>
              <a:rPr lang="en-US" sz="2800" u="sng" dirty="0">
                <a:solidFill>
                  <a:srgbClr val="FFFF00"/>
                </a:solidFill>
              </a:rPr>
              <a:t> require water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u="sng" dirty="0">
                <a:solidFill>
                  <a:srgbClr val="FFFF00"/>
                </a:solidFill>
              </a:rPr>
              <a:t>for the fertilization of the gametes</a:t>
            </a:r>
            <a:r>
              <a:rPr lang="en-US" sz="2800" dirty="0">
                <a:solidFill>
                  <a:srgbClr val="000090"/>
                </a:solidFill>
              </a:rPr>
              <a:t>.</a:t>
            </a:r>
          </a:p>
          <a:p>
            <a:pPr algn="ctr" defTabSz="457200"/>
            <a:r>
              <a:rPr lang="en-US" sz="2800" dirty="0">
                <a:solidFill>
                  <a:srgbClr val="000090"/>
                </a:solidFill>
              </a:rPr>
              <a:t>  </a:t>
            </a:r>
          </a:p>
          <a:p>
            <a:pPr defTabSz="457200"/>
            <a:r>
              <a:rPr lang="en-US" sz="2800" dirty="0">
                <a:solidFill>
                  <a:srgbClr val="000090"/>
                </a:solidFill>
              </a:rPr>
              <a:t>This allows the seed plants to occupy many more types of </a:t>
            </a:r>
            <a:r>
              <a:rPr lang="en-US" sz="2800" u="sng" dirty="0">
                <a:solidFill>
                  <a:srgbClr val="FFFF00"/>
                </a:solidFill>
              </a:rPr>
              <a:t>habitats</a:t>
            </a:r>
            <a:r>
              <a:rPr lang="en-US" sz="2800" dirty="0">
                <a:solidFill>
                  <a:srgbClr val="000090"/>
                </a:solidFill>
              </a:rPr>
              <a:t> than the bryophytes and the ferns.</a:t>
            </a:r>
          </a:p>
        </p:txBody>
      </p:sp>
    </p:spTree>
    <p:extLst>
      <p:ext uri="{BB962C8B-B14F-4D97-AF65-F5344CB8AC3E}">
        <p14:creationId xmlns:p14="http://schemas.microsoft.com/office/powerpoint/2010/main" val="408174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uiExpand="1" build="p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3059667"/>
            <a:ext cx="9144000" cy="769441"/>
          </a:xfrm>
          <a:prstGeom prst="rect">
            <a:avLst/>
          </a:prstGeom>
          <a:ln>
            <a:solidFill>
              <a:srgbClr val="00009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57200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CONES AND FLOWERS </a:t>
            </a:r>
          </a:p>
        </p:txBody>
      </p:sp>
      <p:pic>
        <p:nvPicPr>
          <p:cNvPr id="4" name="Picture 3" descr="cones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000" y="3959819"/>
            <a:ext cx="4206875" cy="2787055"/>
          </a:xfrm>
          <a:prstGeom prst="rect">
            <a:avLst/>
          </a:prstGeom>
          <a:ln w="38100" cmpd="sng">
            <a:solidFill>
              <a:srgbClr val="FFFF00"/>
            </a:solidFill>
          </a:ln>
        </p:spPr>
      </p:pic>
      <p:pic>
        <p:nvPicPr>
          <p:cNvPr id="5" name="Picture 4" descr="flower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699" y="142874"/>
            <a:ext cx="4330043" cy="2778125"/>
          </a:xfrm>
          <a:prstGeom prst="rect">
            <a:avLst/>
          </a:prstGeom>
          <a:ln w="38100" cmpd="sng">
            <a:solidFill>
              <a:srgbClr val="FFFF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4826000" y="66586"/>
            <a:ext cx="4215741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700" b="1" dirty="0"/>
              <a:t>In the seed plants, the </a:t>
            </a:r>
            <a:r>
              <a:rPr lang="en-US" sz="2700" b="1" u="sng" dirty="0">
                <a:solidFill>
                  <a:srgbClr val="FF0000"/>
                </a:solidFill>
              </a:rPr>
              <a:t>SPOROPHYTE</a:t>
            </a:r>
            <a:r>
              <a:rPr lang="en-US" sz="2700" b="1" dirty="0">
                <a:solidFill>
                  <a:srgbClr val="000090"/>
                </a:solidFill>
              </a:rPr>
              <a:t> (diploid) </a:t>
            </a:r>
            <a:r>
              <a:rPr lang="en-US" sz="2700" b="1" dirty="0"/>
              <a:t>generation is the </a:t>
            </a:r>
            <a:r>
              <a:rPr lang="en-US" sz="2700" b="1" dirty="0">
                <a:solidFill>
                  <a:srgbClr val="990099"/>
                </a:solidFill>
              </a:rPr>
              <a:t>dominant</a:t>
            </a:r>
            <a:r>
              <a:rPr lang="en-US" sz="2700" b="1" dirty="0"/>
              <a:t>, recognizable stage of the life cycle and is the stage that carries out most of the plant’s photosynthesis.</a:t>
            </a:r>
          </a:p>
        </p:txBody>
      </p:sp>
      <p:sp>
        <p:nvSpPr>
          <p:cNvPr id="7" name="Rectangle 6"/>
          <p:cNvSpPr/>
          <p:nvPr/>
        </p:nvSpPr>
        <p:spPr>
          <a:xfrm>
            <a:off x="142875" y="4130360"/>
            <a:ext cx="4572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defTabSz="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</a:rPr>
              <a:t>Cones</a:t>
            </a:r>
            <a:r>
              <a:rPr lang="en-US" sz="2800" b="1" dirty="0">
                <a:solidFill>
                  <a:srgbClr val="800000"/>
                </a:solidFill>
              </a:rPr>
              <a:t> </a:t>
            </a:r>
            <a:r>
              <a:rPr lang="en-US" sz="2800" b="1" dirty="0"/>
              <a:t>and</a:t>
            </a:r>
            <a:r>
              <a:rPr lang="en-US" sz="2800" b="1" dirty="0">
                <a:solidFill>
                  <a:srgbClr val="80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Flowers</a:t>
            </a:r>
            <a:r>
              <a:rPr lang="en-US" sz="2800" b="1" dirty="0">
                <a:solidFill>
                  <a:srgbClr val="800000"/>
                </a:solidFill>
              </a:rPr>
              <a:t> </a:t>
            </a:r>
            <a:r>
              <a:rPr lang="en-US" sz="2800" b="1" dirty="0"/>
              <a:t>are</a:t>
            </a:r>
            <a:r>
              <a:rPr lang="en-US" sz="2800" b="1" dirty="0">
                <a:solidFill>
                  <a:srgbClr val="80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SPOROPHYTE</a:t>
            </a:r>
            <a:r>
              <a:rPr lang="en-US" sz="2800" b="1" dirty="0">
                <a:solidFill>
                  <a:srgbClr val="800000"/>
                </a:solidFill>
              </a:rPr>
              <a:t> </a:t>
            </a:r>
            <a:r>
              <a:rPr lang="en-US" sz="2800" b="1" dirty="0"/>
              <a:t>structures.</a:t>
            </a:r>
            <a:r>
              <a:rPr lang="en-US" sz="2800" b="1" dirty="0">
                <a:solidFill>
                  <a:srgbClr val="800000"/>
                </a:solidFill>
              </a:rPr>
              <a:t>  </a:t>
            </a:r>
          </a:p>
          <a:p>
            <a:pPr marL="457200" indent="-457200" defTabSz="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b="1" dirty="0"/>
              <a:t>The</a:t>
            </a:r>
            <a:r>
              <a:rPr lang="en-US" sz="2800" b="1" dirty="0">
                <a:solidFill>
                  <a:srgbClr val="80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gametophytes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/>
              <a:t>grow and mature </a:t>
            </a:r>
            <a:r>
              <a:rPr lang="en-US" sz="2800" b="1" dirty="0">
                <a:solidFill>
                  <a:srgbClr val="FF0000"/>
                </a:solidFill>
              </a:rPr>
              <a:t>within</a:t>
            </a:r>
            <a:r>
              <a:rPr lang="en-US" sz="2800" b="1" dirty="0">
                <a:solidFill>
                  <a:srgbClr val="0000FF"/>
                </a:solidFill>
              </a:rPr>
              <a:t> these sporophyte structures.</a:t>
            </a:r>
          </a:p>
        </p:txBody>
      </p:sp>
    </p:spTree>
    <p:extLst>
      <p:ext uri="{BB962C8B-B14F-4D97-AF65-F5344CB8AC3E}">
        <p14:creationId xmlns:p14="http://schemas.microsoft.com/office/powerpoint/2010/main" val="310004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5708" y="275709"/>
            <a:ext cx="8687792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57200"/>
            <a:r>
              <a:rPr lang="en-US" sz="3200" dirty="0">
                <a:solidFill>
                  <a:srgbClr val="F2B7E8"/>
                </a:solidFill>
              </a:rPr>
              <a:t>The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Seed Plants </a:t>
            </a:r>
            <a:r>
              <a:rPr lang="en-US" sz="3200" dirty="0">
                <a:solidFill>
                  <a:srgbClr val="F2B7E8"/>
                </a:solidFill>
              </a:rPr>
              <a:t>are divided into 2 groups:</a:t>
            </a:r>
          </a:p>
        </p:txBody>
      </p:sp>
      <p:pic>
        <p:nvPicPr>
          <p:cNvPr id="3" name="Picture 2" descr="pine tre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9988" y="3626485"/>
            <a:ext cx="4683512" cy="3120390"/>
          </a:xfrm>
          <a:prstGeom prst="rect">
            <a:avLst/>
          </a:prstGeom>
          <a:ln>
            <a:solidFill>
              <a:srgbClr val="000090"/>
            </a:solidFill>
          </a:ln>
        </p:spPr>
      </p:pic>
      <p:pic>
        <p:nvPicPr>
          <p:cNvPr id="4" name="Picture 3" descr="cherry tree 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708" y="1235075"/>
            <a:ext cx="4515028" cy="3019425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659119" y="1709605"/>
            <a:ext cx="3905250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en-US" sz="4000" dirty="0">
                <a:solidFill>
                  <a:srgbClr val="C0504D"/>
                </a:solidFill>
                <a:sym typeface="Wingdings"/>
              </a:rPr>
              <a:t> </a:t>
            </a:r>
            <a:r>
              <a:rPr lang="en-US" sz="4000" b="1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Angiosperms</a:t>
            </a:r>
            <a:endParaRPr lang="en-US" sz="4000" b="1" dirty="0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0468" y="5512162"/>
            <a:ext cx="3905250" cy="7078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en-US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Gymnosperms</a:t>
            </a:r>
            <a:r>
              <a:rPr lang="en-US" sz="4000" dirty="0">
                <a:solidFill>
                  <a:srgbClr val="800000"/>
                </a:solidFill>
                <a:sym typeface="Wingdings"/>
              </a:rPr>
              <a:t> </a:t>
            </a:r>
            <a:endParaRPr lang="en-US" sz="4000" dirty="0">
              <a:solidFill>
                <a:srgbClr val="800000"/>
              </a:solidFill>
            </a:endParaRPr>
          </a:p>
        </p:txBody>
      </p:sp>
      <p:pic>
        <p:nvPicPr>
          <p:cNvPr id="7" name="Picture 6" descr="bird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99" y="3841750"/>
            <a:ext cx="1050798" cy="1333500"/>
          </a:xfrm>
          <a:prstGeom prst="rect">
            <a:avLst/>
          </a:prstGeom>
        </p:spPr>
      </p:pic>
      <p:pic>
        <p:nvPicPr>
          <p:cNvPr id="8" name="Picture 7" descr="bird2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121" y="2978150"/>
            <a:ext cx="2114753" cy="106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5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2805667"/>
            <a:ext cx="9144000" cy="1077218"/>
          </a:xfrm>
          <a:prstGeom prst="rect">
            <a:avLst/>
          </a:prstGeom>
          <a:ln>
            <a:solidFill>
              <a:srgbClr val="00009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57200"/>
            <a:r>
              <a:rPr lang="en-US" sz="3200" dirty="0">
                <a:solidFill>
                  <a:srgbClr val="000090"/>
                </a:solidFill>
              </a:rPr>
              <a:t>The </a:t>
            </a:r>
            <a:r>
              <a:rPr lang="en-US" sz="3200" b="1" dirty="0">
                <a:solidFill>
                  <a:srgbClr val="FF0000"/>
                </a:solidFill>
              </a:rPr>
              <a:t>Gametophyte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000090"/>
                </a:solidFill>
              </a:rPr>
              <a:t>generations of seed plants live </a:t>
            </a:r>
            <a:r>
              <a:rPr lang="en-US" sz="32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INSIDE </a:t>
            </a:r>
            <a:r>
              <a:rPr lang="en-US" sz="3200" b="1" dirty="0">
                <a:solidFill>
                  <a:srgbClr val="FF0000"/>
                </a:solidFill>
              </a:rPr>
              <a:t>Cones</a:t>
            </a:r>
            <a:r>
              <a:rPr lang="en-US" sz="3200" dirty="0">
                <a:solidFill>
                  <a:srgbClr val="000090"/>
                </a:solidFill>
              </a:rPr>
              <a:t> and </a:t>
            </a:r>
            <a:r>
              <a:rPr lang="en-US" sz="3200" b="1" dirty="0">
                <a:solidFill>
                  <a:srgbClr val="FF0000"/>
                </a:solidFill>
              </a:rPr>
              <a:t>Flowers.</a:t>
            </a:r>
          </a:p>
        </p:txBody>
      </p:sp>
      <p:pic>
        <p:nvPicPr>
          <p:cNvPr id="8" name="Picture 7" descr="cones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894" y="111125"/>
            <a:ext cx="1891823" cy="2619375"/>
          </a:xfrm>
          <a:prstGeom prst="rect">
            <a:avLst/>
          </a:prstGeom>
          <a:ln w="28575" cmpd="sng">
            <a:solidFill>
              <a:srgbClr val="000090"/>
            </a:solidFill>
          </a:ln>
        </p:spPr>
      </p:pic>
      <p:pic>
        <p:nvPicPr>
          <p:cNvPr id="9" name="Picture 8" descr="cones 5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6875" y="111125"/>
            <a:ext cx="1858518" cy="2619375"/>
          </a:xfrm>
          <a:prstGeom prst="rect">
            <a:avLst/>
          </a:prstGeom>
          <a:ln w="28575" cmpd="sng">
            <a:solidFill>
              <a:srgbClr val="000090"/>
            </a:solidFill>
          </a:ln>
        </p:spPr>
      </p:pic>
      <p:pic>
        <p:nvPicPr>
          <p:cNvPr id="10" name="Picture 9" descr="flower5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90" y="3984625"/>
            <a:ext cx="3365877" cy="2159523"/>
          </a:xfrm>
          <a:prstGeom prst="rect">
            <a:avLst/>
          </a:prstGeom>
          <a:ln w="28575" cmpd="sng">
            <a:solidFill>
              <a:srgbClr val="000090"/>
            </a:solidFill>
          </a:ln>
        </p:spPr>
      </p:pic>
      <p:pic>
        <p:nvPicPr>
          <p:cNvPr id="11" name="Picture 10" descr="flower 4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3688" y="3984625"/>
            <a:ext cx="3365061" cy="2158999"/>
          </a:xfrm>
          <a:prstGeom prst="rect">
            <a:avLst/>
          </a:prstGeom>
          <a:ln w="28575" cmpd="sng">
            <a:solidFill>
              <a:srgbClr val="000090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2286000" y="470585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57200"/>
            <a:r>
              <a:rPr lang="en-US" sz="4400" b="1" dirty="0">
                <a:solidFill>
                  <a:srgbClr val="FF0000"/>
                </a:solidFill>
              </a:rPr>
              <a:t>Cones</a:t>
            </a:r>
            <a:r>
              <a:rPr lang="en-US" sz="3200" dirty="0">
                <a:solidFill>
                  <a:srgbClr val="800000"/>
                </a:solidFill>
              </a:rPr>
              <a:t> are the seed bearing structures of…</a:t>
            </a:r>
          </a:p>
          <a:p>
            <a:pPr algn="ctr" defTabSz="457200"/>
            <a:r>
              <a:rPr lang="en-US" sz="3200" dirty="0">
                <a:solidFill>
                  <a:srgbClr val="800000"/>
                </a:solidFill>
              </a:rPr>
              <a:t>… </a:t>
            </a:r>
            <a:r>
              <a:rPr lang="en-US" sz="3200" b="1" u="sng" dirty="0">
                <a:solidFill>
                  <a:srgbClr val="FF0000"/>
                </a:solidFill>
              </a:rPr>
              <a:t>GYMNOSPERMS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196915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2800" b="1" dirty="0">
                <a:solidFill>
                  <a:srgbClr val="FF0000"/>
                </a:solidFill>
              </a:rPr>
              <a:t>Flowers</a:t>
            </a:r>
            <a:r>
              <a:rPr lang="en-US" sz="2700" b="1" dirty="0">
                <a:solidFill>
                  <a:srgbClr val="7E168D"/>
                </a:solidFill>
              </a:rPr>
              <a:t> are the seed bearing structures of the </a:t>
            </a:r>
            <a:r>
              <a:rPr lang="en-US" sz="2700" b="1" u="sng" dirty="0">
                <a:solidFill>
                  <a:srgbClr val="FF0000"/>
                </a:solidFill>
              </a:rPr>
              <a:t>ANGIOSPERMS</a:t>
            </a:r>
            <a:r>
              <a:rPr lang="en-US" sz="2700" b="1" dirty="0">
                <a:solidFill>
                  <a:srgbClr val="7E168D"/>
                </a:solidFill>
              </a:rPr>
              <a:t>.</a:t>
            </a:r>
          </a:p>
        </p:txBody>
      </p:sp>
      <p:pic>
        <p:nvPicPr>
          <p:cNvPr id="14" name="Picture 13" descr="bee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73769">
            <a:off x="3653262" y="4270374"/>
            <a:ext cx="1935176" cy="187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6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03819"/>
            <a:ext cx="3467952" cy="2954181"/>
          </a:xfrm>
          <a:prstGeom prst="rect">
            <a:avLst/>
          </a:prstGeom>
        </p:spPr>
      </p:pic>
      <p:pic>
        <p:nvPicPr>
          <p:cNvPr id="4" name="Picture 3" descr="polle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3250" y="-1"/>
            <a:ext cx="3460750" cy="2595563"/>
          </a:xfrm>
          <a:prstGeom prst="rect">
            <a:avLst/>
          </a:prstGeom>
        </p:spPr>
      </p:pic>
      <p:pic>
        <p:nvPicPr>
          <p:cNvPr id="5" name="Picture 4" descr="images-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467952" cy="25876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1021172">
            <a:off x="3242455" y="569449"/>
            <a:ext cx="3148209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457200"/>
            <a:r>
              <a:rPr lang="en-US" sz="8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Pollen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595562"/>
            <a:ext cx="346795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2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MALE GAMETOPHYTE</a:t>
            </a:r>
          </a:p>
          <a:p>
            <a:pPr algn="ctr" defTabSz="457200"/>
            <a:r>
              <a:rPr lang="en-US" sz="2600" b="1" dirty="0">
                <a:solidFill>
                  <a:prstClr val="white"/>
                </a:solidFill>
              </a:rPr>
              <a:t>contained within the </a:t>
            </a:r>
            <a:r>
              <a:rPr lang="en-US" sz="2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POLLEN GRAIN</a:t>
            </a:r>
          </a:p>
        </p:txBody>
      </p:sp>
      <p:sp>
        <p:nvSpPr>
          <p:cNvPr id="7" name="Rectangle 6"/>
          <p:cNvSpPr/>
          <p:nvPr/>
        </p:nvSpPr>
        <p:spPr>
          <a:xfrm>
            <a:off x="3515577" y="3051225"/>
            <a:ext cx="5628423" cy="36009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defTabSz="457200"/>
            <a:r>
              <a:rPr lang="en-US" sz="2600" dirty="0"/>
              <a:t>Pollen grains contain </a:t>
            </a:r>
            <a:r>
              <a:rPr lang="en-US" sz="2600" b="1" u="sng" dirty="0">
                <a:solidFill>
                  <a:srgbClr val="FFFF00"/>
                </a:solidFill>
              </a:rPr>
              <a:t>Sperm</a:t>
            </a:r>
            <a:r>
              <a:rPr lang="en-US" sz="2600" dirty="0"/>
              <a:t> cells.  </a:t>
            </a:r>
          </a:p>
          <a:p>
            <a:pPr defTabSz="457200">
              <a:spcBef>
                <a:spcPts val="1200"/>
              </a:spcBef>
            </a:pPr>
            <a:r>
              <a:rPr lang="en-US" sz="2600" dirty="0">
                <a:solidFill>
                  <a:srgbClr val="0000FF"/>
                </a:solidFill>
              </a:rPr>
              <a:t>Rather than the sperm swimming through water, the pollen (sperm) is carried to the female gametophyte by: wind, insects, or small animals.</a:t>
            </a:r>
          </a:p>
          <a:p>
            <a:pPr defTabSz="457200">
              <a:spcBef>
                <a:spcPts val="1200"/>
              </a:spcBef>
            </a:pPr>
            <a:r>
              <a:rPr lang="en-US" sz="2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POLLINATION</a:t>
            </a:r>
            <a:r>
              <a:rPr lang="en-US" sz="2600" dirty="0"/>
              <a:t> is the transfer of pollen from the male reproductive structures to the female reproductive structures.</a:t>
            </a:r>
          </a:p>
        </p:txBody>
      </p:sp>
      <p:pic>
        <p:nvPicPr>
          <p:cNvPr id="8" name="Picture 7" descr="bees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952" y="1794085"/>
            <a:ext cx="2139950" cy="1082504"/>
          </a:xfrm>
          <a:prstGeom prst="rect">
            <a:avLst/>
          </a:prstGeom>
        </p:spPr>
      </p:pic>
      <p:pic>
        <p:nvPicPr>
          <p:cNvPr id="9" name="Picture 8" descr="bee2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2905" y="127000"/>
            <a:ext cx="980274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8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uiExpand="1" build="p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ed background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9156367" cy="68580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5200" y="640834"/>
            <a:ext cx="3326552" cy="156966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defTabSz="457200"/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SEEDS</a:t>
            </a:r>
          </a:p>
        </p:txBody>
      </p:sp>
      <p:sp>
        <p:nvSpPr>
          <p:cNvPr id="4" name="Rectangle 3"/>
          <p:cNvSpPr/>
          <p:nvPr/>
        </p:nvSpPr>
        <p:spPr>
          <a:xfrm>
            <a:off x="3778249" y="243959"/>
            <a:ext cx="5127625" cy="2862322"/>
          </a:xfrm>
          <a:prstGeom prst="rect">
            <a:avLst/>
          </a:prstGeom>
          <a:ln w="38100" cmpd="sng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457200"/>
            <a:r>
              <a:rPr lang="en-US" sz="3600" dirty="0">
                <a:solidFill>
                  <a:srgbClr val="008000"/>
                </a:solidFill>
              </a:rPr>
              <a:t>A seed consists of an </a:t>
            </a:r>
            <a:r>
              <a:rPr lang="en-US" sz="3600" b="1" u="sng" dirty="0">
                <a:solidFill>
                  <a:srgbClr val="000090"/>
                </a:solidFill>
              </a:rPr>
              <a:t>EMBRYO</a:t>
            </a:r>
            <a:r>
              <a:rPr lang="en-US" sz="3600" dirty="0">
                <a:solidFill>
                  <a:srgbClr val="008000"/>
                </a:solidFill>
              </a:rPr>
              <a:t> and a </a:t>
            </a:r>
            <a:r>
              <a:rPr lang="en-US" sz="3600" b="1" u="sng" dirty="0">
                <a:solidFill>
                  <a:srgbClr val="000090"/>
                </a:solidFill>
              </a:rPr>
              <a:t>Food Supply</a:t>
            </a:r>
            <a:r>
              <a:rPr lang="en-US" sz="3600" dirty="0">
                <a:solidFill>
                  <a:srgbClr val="008000"/>
                </a:solidFill>
              </a:rPr>
              <a:t> that is enclosed inside of a protective outer covering.</a:t>
            </a:r>
          </a:p>
        </p:txBody>
      </p:sp>
      <p:sp>
        <p:nvSpPr>
          <p:cNvPr id="5" name="Rectangle 4"/>
          <p:cNvSpPr/>
          <p:nvPr/>
        </p:nvSpPr>
        <p:spPr>
          <a:xfrm>
            <a:off x="476249" y="3439210"/>
            <a:ext cx="8254999" cy="1754327"/>
          </a:xfrm>
          <a:prstGeom prst="rect">
            <a:avLst/>
          </a:prstGeom>
          <a:ln w="28575" cmpd="sng">
            <a:solidFill>
              <a:srgbClr val="00009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457200"/>
            <a:r>
              <a:rPr lang="en-US" sz="3600" dirty="0">
                <a:solidFill>
                  <a:srgbClr val="008000"/>
                </a:solidFill>
              </a:rPr>
              <a:t>The plant embryo is </a:t>
            </a:r>
            <a:r>
              <a:rPr lang="en-US" sz="3600" b="1" u="sng" dirty="0">
                <a:solidFill>
                  <a:srgbClr val="000090"/>
                </a:solidFill>
              </a:rPr>
              <a:t>diploid</a:t>
            </a:r>
            <a:r>
              <a:rPr lang="en-US" sz="3600" dirty="0">
                <a:solidFill>
                  <a:srgbClr val="008000"/>
                </a:solidFill>
              </a:rPr>
              <a:t> and is in the early developmental stage of the </a:t>
            </a:r>
            <a:r>
              <a:rPr lang="en-US" sz="3600" b="1" u="sng" dirty="0">
                <a:solidFill>
                  <a:srgbClr val="000090"/>
                </a:solidFill>
              </a:rPr>
              <a:t>SPOROPHYTE</a:t>
            </a:r>
            <a:r>
              <a:rPr lang="en-US" sz="3600" dirty="0">
                <a:solidFill>
                  <a:srgbClr val="008000"/>
                </a:solidFill>
              </a:rPr>
              <a:t> plant.</a:t>
            </a:r>
          </a:p>
        </p:txBody>
      </p:sp>
    </p:spTree>
    <p:extLst>
      <p:ext uri="{BB962C8B-B14F-4D97-AF65-F5344CB8AC3E}">
        <p14:creationId xmlns:p14="http://schemas.microsoft.com/office/powerpoint/2010/main" val="126597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ed background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594" y="0"/>
            <a:ext cx="914971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7718" y="0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en-US" sz="2800" dirty="0"/>
              <a:t>The seed contains a food supply that nourishes the embryo.  </a:t>
            </a:r>
          </a:p>
          <a:p>
            <a:pPr defTabSz="457200"/>
            <a:endParaRPr lang="en-US" sz="2800" dirty="0">
              <a:solidFill>
                <a:srgbClr val="0000FF"/>
              </a:solidFill>
            </a:endParaRPr>
          </a:p>
          <a:p>
            <a:pPr defTabSz="457200"/>
            <a:r>
              <a:rPr lang="en-US" sz="2800" dirty="0">
                <a:solidFill>
                  <a:srgbClr val="0000FF"/>
                </a:solidFill>
              </a:rPr>
              <a:t>This food supply sustains the embryo until the seed has sprouted and has grown enough to become fully photosynthetic.</a:t>
            </a:r>
          </a:p>
        </p:txBody>
      </p:sp>
      <p:sp>
        <p:nvSpPr>
          <p:cNvPr id="4" name="Rectangle 3"/>
          <p:cNvSpPr/>
          <p:nvPr/>
        </p:nvSpPr>
        <p:spPr>
          <a:xfrm>
            <a:off x="1600200" y="4290774"/>
            <a:ext cx="5127625" cy="1815882"/>
          </a:xfrm>
          <a:prstGeom prst="rect">
            <a:avLst/>
          </a:prstGeom>
          <a:ln>
            <a:solidFill>
              <a:srgbClr val="00009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57200"/>
            <a:r>
              <a:rPr lang="en-US" sz="2800" dirty="0">
                <a:solidFill>
                  <a:prstClr val="white"/>
                </a:solidFill>
              </a:rPr>
              <a:t>The outer </a:t>
            </a:r>
            <a:r>
              <a:rPr lang="en-US" sz="2800" b="1" u="sng" dirty="0">
                <a:solidFill>
                  <a:srgbClr val="000090"/>
                </a:solidFill>
              </a:rPr>
              <a:t>Seed Coat</a:t>
            </a:r>
            <a:r>
              <a:rPr lang="en-US" sz="2800" b="1" dirty="0">
                <a:solidFill>
                  <a:prstClr val="white"/>
                </a:solidFill>
              </a:rPr>
              <a:t> </a:t>
            </a:r>
            <a:r>
              <a:rPr lang="en-US" sz="2800" dirty="0">
                <a:solidFill>
                  <a:prstClr val="white"/>
                </a:solidFill>
              </a:rPr>
              <a:t>surrounds and protects the embryo and keeps the contents of the seed from drying out. </a:t>
            </a:r>
          </a:p>
        </p:txBody>
      </p:sp>
    </p:spTree>
    <p:extLst>
      <p:ext uri="{BB962C8B-B14F-4D97-AF65-F5344CB8AC3E}">
        <p14:creationId xmlns:p14="http://schemas.microsoft.com/office/powerpoint/2010/main" val="327272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ed background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49750" y="89921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57200"/>
            <a:r>
              <a:rPr lang="en-US" sz="3600" dirty="0">
                <a:solidFill>
                  <a:prstClr val="black"/>
                </a:solidFill>
              </a:rPr>
              <a:t>The 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EMBRYO</a:t>
            </a:r>
            <a:r>
              <a:rPr lang="en-US" sz="3600" dirty="0">
                <a:solidFill>
                  <a:prstClr val="black"/>
                </a:solidFill>
              </a:rPr>
              <a:t> remains in a dormant stage within the seed for weeks, months or even years. </a:t>
            </a:r>
          </a:p>
        </p:txBody>
      </p:sp>
    </p:spTree>
    <p:extLst>
      <p:ext uri="{BB962C8B-B14F-4D97-AF65-F5344CB8AC3E}">
        <p14:creationId xmlns:p14="http://schemas.microsoft.com/office/powerpoint/2010/main" val="3049253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ach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397" y="93153"/>
            <a:ext cx="3397456" cy="45098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29249" y="231804"/>
            <a:ext cx="3556001" cy="1446550"/>
          </a:xfrm>
          <a:prstGeom prst="rect">
            <a:avLst/>
          </a:prstGeom>
          <a:ln w="28575" cmpd="sng">
            <a:solidFill>
              <a:srgbClr val="FFFF0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57200"/>
            <a:r>
              <a:rPr lang="en-US" sz="4400" dirty="0">
                <a:solidFill>
                  <a:prstClr val="white"/>
                </a:solidFill>
              </a:rPr>
              <a:t>What is a </a:t>
            </a:r>
          </a:p>
          <a:p>
            <a:pPr algn="ctr" defTabSz="457200"/>
            <a:r>
              <a:rPr lang="en-US" sz="4400" dirty="0">
                <a:solidFill>
                  <a:prstClr val="white"/>
                </a:solidFill>
              </a:rPr>
              <a:t>Plant?</a:t>
            </a:r>
          </a:p>
        </p:txBody>
      </p:sp>
      <p:pic>
        <p:nvPicPr>
          <p:cNvPr id="6" name="Picture 5" descr="warm_up-01.eps">
            <a:extLst>
              <a:ext uri="{FF2B5EF4-FFF2-40B4-BE49-F238E27FC236}">
                <a16:creationId xmlns:a16="http://schemas.microsoft.com/office/drawing/2014/main" id="{5892C7C4-E8CB-1542-26F6-10A8A43371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10727"/>
            <a:ext cx="838200" cy="67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28646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ed background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2720"/>
            <a:ext cx="9144000" cy="54152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457200"/>
            <a:r>
              <a:rPr lang="en-US" sz="3600" dirty="0">
                <a:solidFill>
                  <a:srgbClr val="000090"/>
                </a:solidFill>
              </a:rPr>
              <a:t>The seed can survive long periods of bitter cold, extreme heat or drought.  When growing conditions become favorable, the seed germinates and begins to grow. </a:t>
            </a:r>
          </a:p>
        </p:txBody>
      </p:sp>
    </p:spTree>
    <p:extLst>
      <p:ext uri="{BB962C8B-B14F-4D97-AF65-F5344CB8AC3E}">
        <p14:creationId xmlns:p14="http://schemas.microsoft.com/office/powerpoint/2010/main" val="288108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73546" cy="68580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8749" y="166211"/>
            <a:ext cx="509905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GYMNOSPERMS</a:t>
            </a:r>
          </a:p>
          <a:p>
            <a:pPr defTabSz="457200">
              <a:spcBef>
                <a:spcPts val="1200"/>
              </a:spcBef>
            </a:pPr>
            <a:r>
              <a:rPr lang="en-US" sz="3200" dirty="0">
                <a:solidFill>
                  <a:srgbClr val="000090"/>
                </a:solidFill>
              </a:rPr>
              <a:t>Bear their seeds directly on the surfaces of </a:t>
            </a:r>
            <a:r>
              <a:rPr lang="en-US" sz="3200" b="1" u="sng" dirty="0">
                <a:solidFill>
                  <a:srgbClr val="800000"/>
                </a:solidFill>
              </a:rPr>
              <a:t>CONES</a:t>
            </a:r>
            <a:r>
              <a:rPr lang="en-US" sz="3200" dirty="0">
                <a:solidFill>
                  <a:srgbClr val="000090"/>
                </a:solidFill>
              </a:rPr>
              <a:t>.</a:t>
            </a:r>
          </a:p>
          <a:p>
            <a:pPr defTabSz="457200">
              <a:spcBef>
                <a:spcPts val="1200"/>
              </a:spcBef>
            </a:pPr>
            <a:r>
              <a:rPr lang="en-US" sz="3200" dirty="0">
                <a:solidFill>
                  <a:srgbClr val="000090"/>
                </a:solidFill>
              </a:rPr>
              <a:t>Include the: </a:t>
            </a:r>
            <a:r>
              <a:rPr lang="en-US" sz="4000" u="sng" dirty="0">
                <a:solidFill>
                  <a:srgbClr val="800000"/>
                </a:solidFill>
              </a:rPr>
              <a:t>CONIFERS</a:t>
            </a:r>
            <a:r>
              <a:rPr lang="en-US" sz="3200" u="sng" dirty="0">
                <a:solidFill>
                  <a:srgbClr val="800000"/>
                </a:solidFill>
              </a:rPr>
              <a:t> </a:t>
            </a:r>
            <a:r>
              <a:rPr lang="en-US" sz="3200" dirty="0">
                <a:solidFill>
                  <a:srgbClr val="800000"/>
                </a:solidFill>
              </a:rPr>
              <a:t>such as pines and spruces.</a:t>
            </a:r>
          </a:p>
        </p:txBody>
      </p:sp>
    </p:spTree>
    <p:extLst>
      <p:ext uri="{BB962C8B-B14F-4D97-AF65-F5344CB8AC3E}">
        <p14:creationId xmlns:p14="http://schemas.microsoft.com/office/powerpoint/2010/main" val="377847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558" y="427087"/>
            <a:ext cx="4423727" cy="278537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FFC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term “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Gymnosperm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FFC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 means “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3DF60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Naked Seed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FFC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”.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FFC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FFC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the seed bearing structure and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 seeds are exposed.</a:t>
            </a:r>
          </a:p>
        </p:txBody>
      </p:sp>
      <p:pic>
        <p:nvPicPr>
          <p:cNvPr id="3" name="Picture 2" descr="cone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7727" y="0"/>
            <a:ext cx="4466273" cy="6858000"/>
          </a:xfrm>
          <a:prstGeom prst="rect">
            <a:avLst/>
          </a:prstGeom>
        </p:spPr>
      </p:pic>
      <p:pic>
        <p:nvPicPr>
          <p:cNvPr id="4" name="Picture 3" descr="cone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645535"/>
            <a:ext cx="3972845" cy="265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0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2763" y="914400"/>
            <a:ext cx="5286375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 defTabSz="457200"/>
            <a:r>
              <a:rPr lang="en-US" sz="4800" b="1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 Gymnosperms</a:t>
            </a:r>
          </a:p>
        </p:txBody>
      </p:sp>
      <p:pic>
        <p:nvPicPr>
          <p:cNvPr id="5" name="Picture 4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8346" y="120650"/>
            <a:ext cx="3375004" cy="2895600"/>
          </a:xfrm>
          <a:prstGeom prst="rect">
            <a:avLst/>
          </a:prstGeom>
        </p:spPr>
      </p:pic>
      <p:pic>
        <p:nvPicPr>
          <p:cNvPr id="7" name="Picture 6" descr="Unknow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00" y="3165475"/>
            <a:ext cx="2673350" cy="35543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37181" y="2457589"/>
            <a:ext cx="1611788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defTabSz="457200"/>
            <a:r>
              <a:rPr lang="en-US" sz="4000" dirty="0">
                <a:solidFill>
                  <a:prstClr val="white"/>
                </a:solidFill>
              </a:rPr>
              <a:t>Cycads</a:t>
            </a:r>
          </a:p>
        </p:txBody>
      </p:sp>
      <p:pic>
        <p:nvPicPr>
          <p:cNvPr id="9" name="Picture 8" descr="Unknown-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3177658"/>
            <a:ext cx="4314461" cy="28606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013096" y="6038333"/>
            <a:ext cx="2322752" cy="707886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defTabSz="457200"/>
            <a:r>
              <a:rPr lang="en-US" sz="4000" dirty="0">
                <a:solidFill>
                  <a:prstClr val="white"/>
                </a:solidFill>
              </a:rPr>
              <a:t> Ginkgoes </a:t>
            </a:r>
          </a:p>
        </p:txBody>
      </p:sp>
      <p:sp>
        <p:nvSpPr>
          <p:cNvPr id="2" name="Rectangle 1"/>
          <p:cNvSpPr/>
          <p:nvPr/>
        </p:nvSpPr>
        <p:spPr>
          <a:xfrm>
            <a:off x="533400" y="914400"/>
            <a:ext cx="4955738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0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n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225" y="688975"/>
            <a:ext cx="2979868" cy="2232025"/>
          </a:xfrm>
          <a:prstGeom prst="rect">
            <a:avLst/>
          </a:prstGeom>
        </p:spPr>
      </p:pic>
      <p:pic>
        <p:nvPicPr>
          <p:cNvPr id="3" name="Picture 2" descr="spruc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6151" y="377170"/>
            <a:ext cx="2065030" cy="2851150"/>
          </a:xfrm>
          <a:prstGeom prst="rect">
            <a:avLst/>
          </a:prstGeom>
        </p:spPr>
      </p:pic>
      <p:pic>
        <p:nvPicPr>
          <p:cNvPr id="4" name="Picture 3" descr="cypress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1999" y="688975"/>
            <a:ext cx="3095625" cy="2309813"/>
          </a:xfrm>
          <a:prstGeom prst="rect">
            <a:avLst/>
          </a:prstGeom>
        </p:spPr>
      </p:pic>
      <p:pic>
        <p:nvPicPr>
          <p:cNvPr id="5" name="Picture 4" descr="fir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054" y="3046086"/>
            <a:ext cx="2306846" cy="3079758"/>
          </a:xfrm>
          <a:prstGeom prst="rect">
            <a:avLst/>
          </a:prstGeom>
        </p:spPr>
      </p:pic>
      <p:pic>
        <p:nvPicPr>
          <p:cNvPr id="6" name="Picture 5" descr="cedar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6151" y="3348418"/>
            <a:ext cx="2065030" cy="2823782"/>
          </a:xfrm>
          <a:prstGeom prst="rect">
            <a:avLst/>
          </a:prstGeom>
        </p:spPr>
      </p:pic>
      <p:pic>
        <p:nvPicPr>
          <p:cNvPr id="7" name="Picture 6" descr="redwood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6433" y="3127375"/>
            <a:ext cx="2004441" cy="30029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40753" y="6079550"/>
            <a:ext cx="2152192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defTabSz="457200"/>
            <a:r>
              <a:rPr lang="en-US" sz="4000" dirty="0">
                <a:solidFill>
                  <a:prstClr val="white"/>
                </a:solidFill>
              </a:rPr>
              <a:t>Redwood</a:t>
            </a:r>
          </a:p>
        </p:txBody>
      </p:sp>
      <p:sp>
        <p:nvSpPr>
          <p:cNvPr id="9" name="Rectangle 8"/>
          <p:cNvSpPr/>
          <p:nvPr/>
        </p:nvSpPr>
        <p:spPr>
          <a:xfrm>
            <a:off x="3847159" y="6101477"/>
            <a:ext cx="1407758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defTabSz="457200"/>
            <a:r>
              <a:rPr lang="en-US" sz="4000" dirty="0">
                <a:solidFill>
                  <a:prstClr val="white"/>
                </a:solidFill>
              </a:rPr>
              <a:t>Cedar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6324" y="5896987"/>
            <a:ext cx="716863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defTabSz="457200"/>
            <a:r>
              <a:rPr lang="en-US" sz="4000" dirty="0">
                <a:solidFill>
                  <a:prstClr val="white"/>
                </a:solidFill>
              </a:rPr>
              <a:t>Fir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04369" y="143877"/>
            <a:ext cx="1788951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defTabSz="457200"/>
            <a:r>
              <a:rPr lang="en-US" sz="4000" dirty="0">
                <a:solidFill>
                  <a:prstClr val="white"/>
                </a:solidFill>
              </a:rPr>
              <a:t>Cypress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727584" y="23227"/>
            <a:ext cx="1609736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defTabSz="457200"/>
            <a:r>
              <a:rPr lang="en-US" sz="4000" dirty="0">
                <a:solidFill>
                  <a:prstClr val="white"/>
                </a:solidFill>
              </a:rPr>
              <a:t>Spruce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55182" y="143877"/>
            <a:ext cx="1090363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defTabSz="457200"/>
            <a:r>
              <a:rPr lang="en-US" sz="4000" dirty="0">
                <a:solidFill>
                  <a:prstClr val="white"/>
                </a:solidFill>
              </a:rPr>
              <a:t>Pine</a:t>
            </a:r>
          </a:p>
        </p:txBody>
      </p:sp>
    </p:spTree>
    <p:extLst>
      <p:ext uri="{BB962C8B-B14F-4D97-AF65-F5344CB8AC3E}">
        <p14:creationId xmlns:p14="http://schemas.microsoft.com/office/powerpoint/2010/main" val="86630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om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457771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7714" y="0"/>
            <a:ext cx="4572000" cy="62170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marR="0" lvl="0" indent="-5715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ANGIOSPERMS</a:t>
            </a:r>
          </a:p>
          <a:p>
            <a:pPr marL="346075" marR="0" lvl="0" indent="-346075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Also called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FLOWERING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plants.</a:t>
            </a:r>
          </a:p>
          <a:p>
            <a:pPr marL="346075" marR="0" lvl="0" indent="-346075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Bear their seeds within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layer of tissue that protects the seed.</a:t>
            </a:r>
          </a:p>
          <a:p>
            <a:pPr marL="346075" marR="0" lvl="0" indent="-346075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Angiosperms include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grasses,  flowering trees, and shrubs.  </a:t>
            </a:r>
          </a:p>
        </p:txBody>
      </p:sp>
    </p:spTree>
    <p:extLst>
      <p:ext uri="{BB962C8B-B14F-4D97-AF65-F5344CB8AC3E}">
        <p14:creationId xmlns:p14="http://schemas.microsoft.com/office/powerpoint/2010/main" val="19448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ower 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9" y="0"/>
            <a:ext cx="914971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429000"/>
            <a:ext cx="40005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ANGIOSPERMS:</a:t>
            </a:r>
          </a:p>
          <a:p>
            <a:pPr defTabSz="457200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Flowering Plants</a:t>
            </a: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00500" y="304800"/>
            <a:ext cx="51435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400" dirty="0">
                <a:solidFill>
                  <a:prstClr val="white"/>
                </a:solidFill>
              </a:rPr>
              <a:t>According to evolutionists, </a:t>
            </a:r>
            <a:r>
              <a:rPr lang="en-US" sz="2400" dirty="0">
                <a:solidFill>
                  <a:srgbClr val="FF0000"/>
                </a:solidFill>
              </a:rPr>
              <a:t>Angiosperms</a:t>
            </a:r>
            <a:r>
              <a:rPr lang="en-US" sz="2400" dirty="0">
                <a:solidFill>
                  <a:prstClr val="white"/>
                </a:solidFill>
              </a:rPr>
              <a:t> appeared in the fossil record “only” 135 million years ago, making them the most “recent” of all plants.  </a:t>
            </a:r>
          </a:p>
        </p:txBody>
      </p:sp>
      <p:sp>
        <p:nvSpPr>
          <p:cNvPr id="5" name="Rectangle 4"/>
          <p:cNvSpPr/>
          <p:nvPr/>
        </p:nvSpPr>
        <p:spPr>
          <a:xfrm>
            <a:off x="5293659" y="2133600"/>
            <a:ext cx="381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400" dirty="0">
                <a:solidFill>
                  <a:srgbClr val="FF0000"/>
                </a:solidFill>
              </a:rPr>
              <a:t>Flowering plants  </a:t>
            </a:r>
            <a:r>
              <a:rPr lang="en-US" sz="2400" dirty="0">
                <a:solidFill>
                  <a:srgbClr val="FFD5F7"/>
                </a:solidFill>
              </a:rPr>
              <a:t>are thought to be the dominating form of plant life on Earth.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6000" y="3858726"/>
            <a:ext cx="287337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2800" dirty="0">
                <a:solidFill>
                  <a:srgbClr val="AAFFFC"/>
                </a:solidFill>
              </a:rPr>
              <a:t>They have a method of reproduction and development that involves </a:t>
            </a:r>
            <a:r>
              <a:rPr lang="en-US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FLOWERS AND FRUITS</a:t>
            </a:r>
            <a:r>
              <a:rPr lang="en-US" sz="2800" dirty="0">
                <a:solidFill>
                  <a:srgbClr val="AAFFF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115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9020" y="1211599"/>
            <a:ext cx="4463531" cy="769441"/>
          </a:xfrm>
          <a:prstGeom prst="rect">
            <a:avLst/>
          </a:prstGeom>
          <a:ln w="28575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defTabSz="457200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Flowers and Fruits</a:t>
            </a:r>
          </a:p>
        </p:txBody>
      </p:sp>
      <p:pic>
        <p:nvPicPr>
          <p:cNvPr id="3" name="Picture 2" descr="flowe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000" y="85209"/>
            <a:ext cx="4254500" cy="2581791"/>
          </a:xfrm>
          <a:prstGeom prst="rect">
            <a:avLst/>
          </a:prstGeom>
          <a:ln w="28575" cmpd="sng">
            <a:solidFill>
              <a:srgbClr val="FFFF0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89573" y="1979920"/>
            <a:ext cx="423862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2800" b="1" dirty="0">
                <a:solidFill>
                  <a:srgbClr val="C4388F"/>
                </a:solidFill>
              </a:rPr>
              <a:t>Unique to the angiosperms is the development of the </a:t>
            </a:r>
            <a:r>
              <a:rPr lang="en-US" sz="2800" b="1" u="sng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FLOWER</a:t>
            </a:r>
            <a:r>
              <a:rPr lang="en-US" sz="2800" b="1" dirty="0">
                <a:solidFill>
                  <a:srgbClr val="C4388F"/>
                </a:solidFill>
              </a:rPr>
              <a:t> as the </a:t>
            </a:r>
            <a:r>
              <a:rPr lang="en-US" sz="2800" b="1" u="sng" dirty="0">
                <a:solidFill>
                  <a:srgbClr val="000090"/>
                </a:solidFill>
              </a:rPr>
              <a:t>reproductive</a:t>
            </a:r>
            <a:r>
              <a:rPr lang="en-US" sz="2800" b="1" dirty="0">
                <a:solidFill>
                  <a:srgbClr val="C4388F"/>
                </a:solidFill>
              </a:rPr>
              <a:t> structure.  </a:t>
            </a:r>
          </a:p>
        </p:txBody>
      </p:sp>
      <p:pic>
        <p:nvPicPr>
          <p:cNvPr id="5" name="Picture 4" descr="butterfly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573" y="3938844"/>
            <a:ext cx="4238625" cy="27604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05510" y="2653145"/>
            <a:ext cx="442912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400" b="1" dirty="0">
                <a:solidFill>
                  <a:srgbClr val="FF0000"/>
                </a:solidFill>
              </a:rPr>
              <a:t>Flowers</a:t>
            </a:r>
            <a:r>
              <a:rPr lang="en-US" sz="2400" dirty="0">
                <a:solidFill>
                  <a:prstClr val="black"/>
                </a:solidFill>
              </a:rPr>
              <a:t> are an advantage to plants because they attract insects and other small animals to the flower.  </a:t>
            </a:r>
          </a:p>
          <a:p>
            <a:pPr defTabSz="457200">
              <a:spcBef>
                <a:spcPts val="1200"/>
              </a:spcBef>
            </a:pPr>
            <a:r>
              <a:rPr lang="en-US" sz="2400" dirty="0">
                <a:solidFill>
                  <a:srgbClr val="00B050"/>
                </a:solidFill>
              </a:rPr>
              <a:t>These insects and animals then transport </a:t>
            </a:r>
            <a:r>
              <a:rPr lang="en-US" sz="2400" b="1" u="sng" dirty="0">
                <a:solidFill>
                  <a:srgbClr val="0000FF"/>
                </a:solidFill>
              </a:rPr>
              <a:t>pollen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srgbClr val="00B050"/>
                </a:solidFill>
              </a:rPr>
              <a:t>from one flower to another.</a:t>
            </a:r>
          </a:p>
          <a:p>
            <a:pPr defTabSz="457200">
              <a:spcBef>
                <a:spcPts val="1200"/>
              </a:spcBef>
            </a:pPr>
            <a:r>
              <a:rPr lang="en-US" sz="2400" dirty="0">
                <a:solidFill>
                  <a:prstClr val="black"/>
                </a:solidFill>
              </a:rPr>
              <a:t>This means of </a:t>
            </a:r>
            <a:r>
              <a:rPr lang="en-US" sz="2400" b="1" dirty="0">
                <a:solidFill>
                  <a:srgbClr val="FF0000"/>
                </a:solidFill>
              </a:rPr>
              <a:t>pollination</a:t>
            </a:r>
            <a:r>
              <a:rPr lang="en-US" sz="2400" dirty="0">
                <a:solidFill>
                  <a:prstClr val="black"/>
                </a:solidFill>
              </a:rPr>
              <a:t> is much more efficient than </a:t>
            </a:r>
            <a:r>
              <a:rPr lang="en-US" sz="2400" u="sng" dirty="0">
                <a:solidFill>
                  <a:srgbClr val="0000FF"/>
                </a:solidFill>
              </a:rPr>
              <a:t>the wind pollination of most gymnosperms</a:t>
            </a:r>
            <a:r>
              <a:rPr lang="en-US" sz="2400" dirty="0">
                <a:solidFill>
                  <a:prstClr val="black"/>
                </a:solidFill>
              </a:rPr>
              <a:t>. </a:t>
            </a:r>
          </a:p>
        </p:txBody>
      </p:sp>
      <p:pic>
        <p:nvPicPr>
          <p:cNvPr id="7" name="Picture 6" descr="butterfly2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0687" y="85209"/>
            <a:ext cx="1158875" cy="1256887"/>
          </a:xfrm>
          <a:prstGeom prst="rect">
            <a:avLst/>
          </a:prstGeom>
        </p:spPr>
      </p:pic>
      <p:pic>
        <p:nvPicPr>
          <p:cNvPr id="8" name="Picture 7" descr="butterfly2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1936" y="85209"/>
            <a:ext cx="1222375" cy="125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7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uit 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9156367" cy="68580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8750" y="4148256"/>
            <a:ext cx="3302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800" dirty="0">
                <a:solidFill>
                  <a:srgbClr val="0BFF39"/>
                </a:solidFill>
              </a:rPr>
              <a:t>The fruit </a:t>
            </a:r>
            <a:r>
              <a:rPr lang="en-US" sz="2800" u="sng" dirty="0">
                <a:solidFill>
                  <a:srgbClr val="F7FFC2"/>
                </a:solidFill>
              </a:rPr>
              <a:t>protects</a:t>
            </a:r>
            <a:r>
              <a:rPr lang="en-US" sz="2800" dirty="0">
                <a:solidFill>
                  <a:srgbClr val="0BFF39"/>
                </a:solidFill>
              </a:rPr>
              <a:t> the seed, but also aids in </a:t>
            </a:r>
            <a:r>
              <a:rPr lang="en-US" sz="2800" u="sng" dirty="0">
                <a:solidFill>
                  <a:srgbClr val="F7FFC2"/>
                </a:solidFill>
              </a:rPr>
              <a:t>seed dispersal</a:t>
            </a:r>
            <a:r>
              <a:rPr lang="en-US" sz="2800" dirty="0">
                <a:solidFill>
                  <a:srgbClr val="0BFF39"/>
                </a:solidFill>
              </a:rPr>
              <a:t> by attracting animals to the fruit.</a:t>
            </a:r>
          </a:p>
        </p:txBody>
      </p:sp>
      <p:sp>
        <p:nvSpPr>
          <p:cNvPr id="4" name="Rectangle 3"/>
          <p:cNvSpPr/>
          <p:nvPr/>
        </p:nvSpPr>
        <p:spPr>
          <a:xfrm>
            <a:off x="158750" y="168960"/>
            <a:ext cx="4572000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457200"/>
            <a:r>
              <a:rPr lang="en-US" sz="2400" dirty="0">
                <a:solidFill>
                  <a:srgbClr val="000090"/>
                </a:solidFill>
              </a:rPr>
              <a:t>The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FRUIT </a:t>
            </a:r>
            <a:r>
              <a:rPr lang="en-US" sz="2400" dirty="0">
                <a:solidFill>
                  <a:srgbClr val="000090"/>
                </a:solidFill>
              </a:rPr>
              <a:t>is also a structure found only in Angiosperms. </a:t>
            </a:r>
          </a:p>
        </p:txBody>
      </p:sp>
      <p:sp>
        <p:nvSpPr>
          <p:cNvPr id="5" name="Rectangle 4"/>
          <p:cNvSpPr/>
          <p:nvPr/>
        </p:nvSpPr>
        <p:spPr>
          <a:xfrm>
            <a:off x="6270625" y="581710"/>
            <a:ext cx="27305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2800" dirty="0">
                <a:solidFill>
                  <a:srgbClr val="F2B7E8"/>
                </a:solidFill>
              </a:rPr>
              <a:t>The fruit is…</a:t>
            </a:r>
          </a:p>
          <a:p>
            <a:pPr algn="ctr" defTabSz="457200"/>
            <a:r>
              <a:rPr lang="en-US" sz="2800" dirty="0">
                <a:solidFill>
                  <a:srgbClr val="F2B7E8"/>
                </a:solidFill>
              </a:rPr>
              <a:t>…a wall of tissue surrounding the seed. </a:t>
            </a:r>
          </a:p>
        </p:txBody>
      </p:sp>
    </p:spTree>
    <p:extLst>
      <p:ext uri="{BB962C8B-B14F-4D97-AF65-F5344CB8AC3E}">
        <p14:creationId xmlns:p14="http://schemas.microsoft.com/office/powerpoint/2010/main" val="203642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259833"/>
            <a:ext cx="5652125" cy="830997"/>
          </a:xfrm>
          <a:prstGeom prst="rect">
            <a:avLst/>
          </a:prstGeom>
          <a:ln w="38100" cmpd="sng">
            <a:solidFill>
              <a:srgbClr val="FF0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defTabSz="457200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Angiosperm Diversity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464420" y="1371600"/>
            <a:ext cx="822237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800" dirty="0">
                <a:solidFill>
                  <a:srgbClr val="0000FF"/>
                </a:solidFill>
              </a:rPr>
              <a:t>The phylum containing the </a:t>
            </a:r>
            <a:r>
              <a:rPr lang="en-US" sz="2800" b="1" dirty="0">
                <a:solidFill>
                  <a:srgbClr val="FF0000"/>
                </a:solidFill>
              </a:rPr>
              <a:t>Angiosperms</a:t>
            </a:r>
            <a:r>
              <a:rPr lang="en-US" sz="2800" dirty="0">
                <a:solidFill>
                  <a:srgbClr val="0000FF"/>
                </a:solidFill>
              </a:rPr>
              <a:t> is divided into two classes:</a:t>
            </a:r>
          </a:p>
          <a:p>
            <a:pPr algn="r" defTabSz="457200">
              <a:spcBef>
                <a:spcPts val="1200"/>
              </a:spcBef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MONOCOTS</a:t>
            </a:r>
          </a:p>
          <a:p>
            <a:pPr defTabSz="457200">
              <a:spcBef>
                <a:spcPts val="1200"/>
              </a:spcBef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DICOTS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33"/>
          <a:stretch/>
        </p:blipFill>
        <p:spPr>
          <a:xfrm>
            <a:off x="5943600" y="3192483"/>
            <a:ext cx="3034675" cy="35147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6B9C39-62DD-793A-C347-95C8F3BAE4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33"/>
          <a:stretch/>
        </p:blipFill>
        <p:spPr>
          <a:xfrm>
            <a:off x="1981200" y="3192483"/>
            <a:ext cx="303467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7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ach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397" y="93153"/>
            <a:ext cx="3397456" cy="45098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29249" y="231804"/>
            <a:ext cx="3556001" cy="1446550"/>
          </a:xfrm>
          <a:prstGeom prst="rect">
            <a:avLst/>
          </a:prstGeom>
          <a:ln w="28575" cmpd="sng">
            <a:solidFill>
              <a:srgbClr val="FFFF0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57200"/>
            <a:r>
              <a:rPr lang="en-US" sz="4400" dirty="0">
                <a:solidFill>
                  <a:prstClr val="white"/>
                </a:solidFill>
              </a:rPr>
              <a:t>What is a </a:t>
            </a:r>
          </a:p>
          <a:p>
            <a:pPr algn="ctr" defTabSz="457200"/>
            <a:r>
              <a:rPr lang="en-US" sz="4400" dirty="0">
                <a:solidFill>
                  <a:prstClr val="white"/>
                </a:solidFill>
              </a:rPr>
              <a:t>Plant?</a:t>
            </a:r>
          </a:p>
        </p:txBody>
      </p:sp>
      <p:sp>
        <p:nvSpPr>
          <p:cNvPr id="4" name="Rectangle 3"/>
          <p:cNvSpPr/>
          <p:nvPr/>
        </p:nvSpPr>
        <p:spPr>
          <a:xfrm>
            <a:off x="1773083" y="2057400"/>
            <a:ext cx="7366001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0" indent="-508000" defTabSz="457200"/>
            <a:r>
              <a:rPr lang="en-US" sz="2200" dirty="0">
                <a:solidFill>
                  <a:prstClr val="black"/>
                </a:solidFill>
                <a:latin typeface="Chalkboard"/>
                <a:cs typeface="Chalkboard"/>
              </a:rPr>
              <a:t>1.	</a:t>
            </a:r>
            <a:r>
              <a:rPr lang="en-US" sz="2600" dirty="0">
                <a:solidFill>
                  <a:prstClr val="black"/>
                </a:solidFill>
                <a:latin typeface="Chalkboard"/>
                <a:cs typeface="Chalkboard"/>
              </a:rPr>
              <a:t>Plants are members of the Kingdom </a:t>
            </a:r>
            <a:r>
              <a:rPr lang="en-US" sz="2600" u="sng" dirty="0">
                <a:solidFill>
                  <a:srgbClr val="FF0000"/>
                </a:solidFill>
                <a:latin typeface="Chalkboard"/>
                <a:cs typeface="Chalkboard"/>
              </a:rPr>
              <a:t>PLANTAE</a:t>
            </a:r>
            <a:r>
              <a:rPr lang="en-US" sz="2600" dirty="0">
                <a:solidFill>
                  <a:prstClr val="black"/>
                </a:solidFill>
                <a:latin typeface="Chalkboard"/>
                <a:cs typeface="Chalkboard"/>
              </a:rPr>
              <a:t>.</a:t>
            </a:r>
          </a:p>
          <a:p>
            <a:pPr marL="508000" indent="-508000" defTabSz="457200">
              <a:spcBef>
                <a:spcPts val="1200"/>
              </a:spcBef>
            </a:pPr>
            <a:r>
              <a:rPr lang="en-US" sz="2600" dirty="0">
                <a:solidFill>
                  <a:prstClr val="black"/>
                </a:solidFill>
                <a:latin typeface="Chalkboard"/>
                <a:cs typeface="Chalkboard"/>
              </a:rPr>
              <a:t>2.	All plants are </a:t>
            </a:r>
            <a:r>
              <a:rPr lang="en-US" sz="2600" u="sng" dirty="0">
                <a:solidFill>
                  <a:srgbClr val="0000FF"/>
                </a:solidFill>
                <a:latin typeface="Chalkboard"/>
                <a:cs typeface="Chalkboard"/>
              </a:rPr>
              <a:t>MULTICELLULAR</a:t>
            </a:r>
            <a:r>
              <a:rPr lang="en-US" sz="2600" dirty="0">
                <a:solidFill>
                  <a:prstClr val="black"/>
                </a:solidFill>
                <a:latin typeface="Chalkboard"/>
                <a:cs typeface="Chalkboard"/>
              </a:rPr>
              <a:t> and are composed of </a:t>
            </a:r>
            <a:r>
              <a:rPr lang="en-US" sz="2600" u="sng" dirty="0">
                <a:solidFill>
                  <a:srgbClr val="0000FF"/>
                </a:solidFill>
                <a:latin typeface="Chalkboard"/>
                <a:cs typeface="Chalkboard"/>
              </a:rPr>
              <a:t>EUKARYOTIC</a:t>
            </a:r>
            <a:r>
              <a:rPr lang="en-US" sz="2600" dirty="0">
                <a:solidFill>
                  <a:prstClr val="black"/>
                </a:solidFill>
                <a:latin typeface="Chalkboard"/>
                <a:cs typeface="Chalkboard"/>
              </a:rPr>
              <a:t> cells.</a:t>
            </a:r>
          </a:p>
          <a:p>
            <a:pPr marL="508000" indent="-508000" defTabSz="457200">
              <a:spcBef>
                <a:spcPts val="1200"/>
              </a:spcBef>
            </a:pPr>
            <a:r>
              <a:rPr lang="en-US" sz="2600" dirty="0">
                <a:solidFill>
                  <a:prstClr val="black"/>
                </a:solidFill>
                <a:latin typeface="Chalkboard"/>
                <a:cs typeface="Chalkboard"/>
              </a:rPr>
              <a:t>3.	</a:t>
            </a:r>
            <a:r>
              <a:rPr lang="en-US" sz="2400" dirty="0">
                <a:solidFill>
                  <a:prstClr val="black"/>
                </a:solidFill>
                <a:latin typeface="Chalkboard"/>
                <a:cs typeface="Chalkboard"/>
              </a:rPr>
              <a:t>All plants have </a:t>
            </a:r>
            <a:r>
              <a:rPr lang="en-US" sz="2400" u="sng" dirty="0">
                <a:solidFill>
                  <a:prstClr val="black"/>
                </a:solidFill>
                <a:latin typeface="Chalkboard"/>
                <a:cs typeface="Chalkboard"/>
              </a:rPr>
              <a:t>CELL WALLS </a:t>
            </a:r>
            <a:r>
              <a:rPr lang="en-US" sz="2400" dirty="0">
                <a:solidFill>
                  <a:prstClr val="black"/>
                </a:solidFill>
                <a:latin typeface="Chalkboard"/>
                <a:cs typeface="Chalkboard"/>
              </a:rPr>
              <a:t>composed of </a:t>
            </a:r>
            <a:r>
              <a:rPr lang="en-US" sz="2400" u="sng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lkboard"/>
                <a:cs typeface="Chalkboard"/>
              </a:rPr>
              <a:t>CELLULOSE</a:t>
            </a:r>
            <a:r>
              <a:rPr lang="en-US" sz="2400" dirty="0">
                <a:solidFill>
                  <a:prstClr val="black"/>
                </a:solidFill>
                <a:latin typeface="Chalkboard"/>
                <a:cs typeface="Chalkboard"/>
              </a:rPr>
              <a:t>.</a:t>
            </a:r>
          </a:p>
          <a:p>
            <a:pPr marL="508000" indent="-508000" defTabSz="457200">
              <a:spcBef>
                <a:spcPts val="1200"/>
              </a:spcBef>
              <a:buFontTx/>
              <a:buAutoNum type="arabicPeriod" startAt="4"/>
            </a:pPr>
            <a:r>
              <a:rPr lang="en-US" sz="2400" dirty="0">
                <a:solidFill>
                  <a:prstClr val="black"/>
                </a:solidFill>
                <a:latin typeface="Chalkboard"/>
                <a:cs typeface="Chalkboard"/>
              </a:rPr>
              <a:t>All plants carry out </a:t>
            </a:r>
            <a:r>
              <a:rPr lang="en-US" sz="2400" u="sng" dirty="0">
                <a:solidFill>
                  <a:srgbClr val="841A44"/>
                </a:solidFill>
                <a:latin typeface="Chalkboard"/>
                <a:cs typeface="Chalkboard"/>
              </a:rPr>
              <a:t>PHOTOSYNTHESIS</a:t>
            </a:r>
            <a:r>
              <a:rPr lang="en-US" sz="2400" dirty="0">
                <a:solidFill>
                  <a:prstClr val="black"/>
                </a:solidFill>
                <a:latin typeface="Chalkboard"/>
                <a:cs typeface="Chalkboard"/>
              </a:rPr>
              <a:t> (</a:t>
            </a:r>
            <a:r>
              <a:rPr lang="en-US" sz="2400" dirty="0">
                <a:solidFill>
                  <a:srgbClr val="0000FF"/>
                </a:solidFill>
                <a:latin typeface="Chalkboard"/>
                <a:cs typeface="Chalkboard"/>
              </a:rPr>
              <a:t>Autotrophs</a:t>
            </a:r>
            <a:r>
              <a:rPr lang="en-US" sz="2400" dirty="0">
                <a:solidFill>
                  <a:prstClr val="black"/>
                </a:solidFill>
                <a:latin typeface="Chalkboard"/>
                <a:cs typeface="Chalkboard"/>
              </a:rPr>
              <a:t>) using the green pigment,  </a:t>
            </a:r>
            <a:r>
              <a:rPr lang="en-US" sz="2400" u="sng" dirty="0">
                <a:solidFill>
                  <a:srgbClr val="841A44"/>
                </a:solidFill>
                <a:latin typeface="Chalkboard"/>
                <a:cs typeface="Chalkboard"/>
              </a:rPr>
              <a:t>chlorophyll</a:t>
            </a:r>
            <a:r>
              <a:rPr lang="en-US" sz="2400" dirty="0">
                <a:solidFill>
                  <a:prstClr val="black"/>
                </a:solidFill>
                <a:latin typeface="Chalkboard"/>
                <a:cs typeface="Chalkboard"/>
              </a:rPr>
              <a:t>.</a:t>
            </a:r>
          </a:p>
          <a:p>
            <a:pPr marL="508000" indent="-508000" defTabSz="457200">
              <a:spcBef>
                <a:spcPts val="1200"/>
              </a:spcBef>
              <a:buFontTx/>
              <a:buAutoNum type="arabicPeriod" startAt="4"/>
            </a:pPr>
            <a:r>
              <a:rPr lang="en-US" sz="2600" dirty="0">
                <a:solidFill>
                  <a:prstClr val="black"/>
                </a:solidFill>
                <a:latin typeface="Chalkboard"/>
                <a:cs typeface="Chalkboard"/>
              </a:rPr>
              <a:t>Life Cycle exhibits </a:t>
            </a:r>
            <a:r>
              <a:rPr lang="en-US" sz="2600" u="sng" dirty="0">
                <a:solidFill>
                  <a:srgbClr val="C00000"/>
                </a:solidFill>
                <a:latin typeface="Chalkboard"/>
                <a:cs typeface="Chalkboard"/>
              </a:rPr>
              <a:t>Alternation of Generations</a:t>
            </a:r>
            <a:r>
              <a:rPr lang="en-US" sz="2600" dirty="0">
                <a:solidFill>
                  <a:prstClr val="black"/>
                </a:solidFill>
                <a:latin typeface="Chalkboard"/>
                <a:cs typeface="Chalkboard"/>
              </a:rPr>
              <a:t>.</a:t>
            </a:r>
          </a:p>
          <a:p>
            <a:pPr marL="508000" indent="-508000" defTabSz="457200">
              <a:spcBef>
                <a:spcPts val="1200"/>
              </a:spcBef>
              <a:buFontTx/>
              <a:buAutoNum type="arabicPeriod" startAt="4"/>
            </a:pPr>
            <a:r>
              <a:rPr lang="en-US" sz="2600" dirty="0">
                <a:solidFill>
                  <a:prstClr val="black"/>
                </a:solidFill>
                <a:latin typeface="Chalkboard"/>
                <a:cs typeface="Chalkboard"/>
              </a:rPr>
              <a:t>Plant Embryo is </a:t>
            </a:r>
            <a:r>
              <a:rPr lang="en-US" sz="2600" u="sng" dirty="0">
                <a:solidFill>
                  <a:srgbClr val="7030A0"/>
                </a:solidFill>
                <a:latin typeface="Chalkboard"/>
                <a:cs typeface="Chalkboard"/>
              </a:rPr>
              <a:t>protected</a:t>
            </a:r>
            <a:r>
              <a:rPr lang="en-US" sz="2600" dirty="0">
                <a:solidFill>
                  <a:prstClr val="black"/>
                </a:solidFill>
                <a:latin typeface="Chalkboard"/>
                <a:cs typeface="Chalkboard"/>
              </a:rPr>
              <a:t>.</a:t>
            </a:r>
          </a:p>
        </p:txBody>
      </p:sp>
      <p:pic>
        <p:nvPicPr>
          <p:cNvPr id="6" name="Picture 5" descr="warm_up-01.eps">
            <a:extLst>
              <a:ext uri="{FF2B5EF4-FFF2-40B4-BE49-F238E27FC236}">
                <a16:creationId xmlns:a16="http://schemas.microsoft.com/office/drawing/2014/main" id="{5892C7C4-E8CB-1542-26F6-10A8A43371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10727"/>
            <a:ext cx="838200" cy="67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028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2070100"/>
            <a:ext cx="8915400" cy="3035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4300" y="87630"/>
            <a:ext cx="8915400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Bef>
                <a:spcPts val="1200"/>
              </a:spcBef>
            </a:pPr>
            <a:r>
              <a:rPr lang="en-US" sz="2800" dirty="0">
                <a:solidFill>
                  <a:prstClr val="black"/>
                </a:solidFill>
              </a:rPr>
              <a:t>The </a:t>
            </a:r>
            <a:r>
              <a:rPr lang="en-US" sz="2800" b="1" dirty="0">
                <a:solidFill>
                  <a:srgbClr val="FF0000"/>
                </a:solidFill>
              </a:rPr>
              <a:t>Monocots</a:t>
            </a:r>
            <a:r>
              <a:rPr lang="en-US" sz="2800" dirty="0">
                <a:solidFill>
                  <a:prstClr val="black"/>
                </a:solidFill>
              </a:rPr>
              <a:t> and </a:t>
            </a:r>
            <a:r>
              <a:rPr lang="en-US" sz="2800" b="1" dirty="0">
                <a:solidFill>
                  <a:srgbClr val="FF0000"/>
                </a:solidFill>
              </a:rPr>
              <a:t>Dicots</a:t>
            </a:r>
            <a:r>
              <a:rPr lang="en-US" sz="2800" dirty="0">
                <a:solidFill>
                  <a:prstClr val="black"/>
                </a:solidFill>
              </a:rPr>
              <a:t> are named for the number of </a:t>
            </a:r>
            <a:r>
              <a:rPr lang="en-US" sz="2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COTYLEDONS</a:t>
            </a:r>
            <a:r>
              <a:rPr lang="en-US" sz="2800" dirty="0">
                <a:solidFill>
                  <a:prstClr val="black"/>
                </a:solidFill>
              </a:rPr>
              <a:t> their seeds contain. </a:t>
            </a:r>
          </a:p>
          <a:p>
            <a:pPr defTabSz="457200">
              <a:spcBef>
                <a:spcPts val="1200"/>
              </a:spcBef>
            </a:pPr>
            <a:r>
              <a:rPr lang="en-US" sz="2800" dirty="0">
                <a:solidFill>
                  <a:prstClr val="black"/>
                </a:solidFill>
              </a:rPr>
              <a:t>Monocots have </a:t>
            </a:r>
            <a:r>
              <a:rPr lang="en-US" sz="2800" b="1" u="sng" dirty="0">
                <a:solidFill>
                  <a:srgbClr val="0000FF"/>
                </a:solidFill>
              </a:rPr>
              <a:t>one</a:t>
            </a:r>
            <a:r>
              <a:rPr lang="en-US" sz="2800" dirty="0">
                <a:solidFill>
                  <a:prstClr val="black"/>
                </a:solidFill>
              </a:rPr>
              <a:t> cotyledon and dicots have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u="sng" dirty="0">
                <a:solidFill>
                  <a:srgbClr val="0000FF"/>
                </a:solidFill>
              </a:rPr>
              <a:t>two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dirty="0">
                <a:solidFill>
                  <a:prstClr val="black"/>
                </a:solidFill>
              </a:rPr>
              <a:t>cotyledons. </a:t>
            </a:r>
          </a:p>
        </p:txBody>
      </p:sp>
      <p:sp>
        <p:nvSpPr>
          <p:cNvPr id="5" name="Rectangle 4"/>
          <p:cNvSpPr/>
          <p:nvPr/>
        </p:nvSpPr>
        <p:spPr>
          <a:xfrm>
            <a:off x="114300" y="5110460"/>
            <a:ext cx="8915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2800" b="1" dirty="0">
                <a:solidFill>
                  <a:srgbClr val="006500"/>
                </a:solidFill>
              </a:rPr>
              <a:t>A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COTYLEDON</a:t>
            </a:r>
            <a:r>
              <a:rPr lang="en-US" sz="2800" b="1" dirty="0">
                <a:solidFill>
                  <a:srgbClr val="006500"/>
                </a:solidFill>
              </a:rPr>
              <a:t> is….</a:t>
            </a:r>
          </a:p>
          <a:p>
            <a:pPr algn="ctr" defTabSz="457200"/>
            <a:r>
              <a:rPr lang="en-US" sz="2800" b="1" dirty="0">
                <a:solidFill>
                  <a:srgbClr val="006500"/>
                </a:solidFill>
              </a:rPr>
              <a:t>….the first leaf or the first pair of leaves produced by the embryo of a seed plant. </a:t>
            </a:r>
          </a:p>
        </p:txBody>
      </p:sp>
    </p:spTree>
    <p:extLst>
      <p:ext uri="{BB962C8B-B14F-4D97-AF65-F5344CB8AC3E}">
        <p14:creationId xmlns:p14="http://schemas.microsoft.com/office/powerpoint/2010/main" val="246527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31_02_0MonocotEudicot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4"/>
          <a:stretch/>
        </p:blipFill>
        <p:spPr>
          <a:xfrm>
            <a:off x="298704" y="941832"/>
            <a:ext cx="8546592" cy="4773168"/>
          </a:xfrm>
          <a:prstGeom prst="rect">
            <a:avLst/>
          </a:prstGeom>
        </p:spPr>
      </p:pic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781701" y="1055341"/>
            <a:ext cx="106614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Seed leaves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1231900" y="2146300"/>
            <a:ext cx="76200" cy="6699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2477151" y="1048991"/>
            <a:ext cx="106614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Leaf veins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765827" y="2807941"/>
            <a:ext cx="9010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One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cotyledon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 rot="16200000">
            <a:off x="-32099" y="2158067"/>
            <a:ext cx="9729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MONOCOTS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2042176" y="2982566"/>
            <a:ext cx="187577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Veins usually parallel</a:t>
            </a: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4540901" y="1052166"/>
            <a:ext cx="106614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Stems</a:t>
            </a: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4766326" y="2623791"/>
            <a:ext cx="83754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Vascular</a:t>
            </a: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3938307" y="2801591"/>
            <a:ext cx="16747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bundles scattered in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complex arrangement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5614051" y="2807941"/>
            <a:ext cx="15773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Floral parts usually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in multiples of three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6068076" y="1055341"/>
            <a:ext cx="106614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Flowers</a:t>
            </a: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7366651" y="2804766"/>
            <a:ext cx="12820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Fibrous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root system</a:t>
            </a: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7782576" y="1048991"/>
            <a:ext cx="106614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Roots</a:t>
            </a: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7360301" y="5011391"/>
            <a:ext cx="12820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Taproot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usually present</a:t>
            </a: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5626751" y="5005041"/>
            <a:ext cx="159002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Floral parts usually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in multiples of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four or five</a:t>
            </a: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3956701" y="5011391"/>
            <a:ext cx="15900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Vascular bundles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arranged in ring</a:t>
            </a: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2378726" y="5182841"/>
            <a:ext cx="13645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Veins usually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branched</a:t>
            </a:r>
          </a:p>
        </p:txBody>
      </p:sp>
      <p:sp>
        <p:nvSpPr>
          <p:cNvPr id="6" name="Freeform 5"/>
          <p:cNvSpPr/>
          <p:nvPr/>
        </p:nvSpPr>
        <p:spPr>
          <a:xfrm>
            <a:off x="1209675" y="4295775"/>
            <a:ext cx="215900" cy="704850"/>
          </a:xfrm>
          <a:custGeom>
            <a:avLst/>
            <a:gdLst>
              <a:gd name="connsiteX0" fmla="*/ 114300 w 215900"/>
              <a:gd name="connsiteY0" fmla="*/ 0 h 704850"/>
              <a:gd name="connsiteX1" fmla="*/ 0 w 215900"/>
              <a:gd name="connsiteY1" fmla="*/ 704850 h 704850"/>
              <a:gd name="connsiteX2" fmla="*/ 215900 w 215900"/>
              <a:gd name="connsiteY2" fmla="*/ 317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5900" h="704850">
                <a:moveTo>
                  <a:pt x="114300" y="0"/>
                </a:moveTo>
                <a:lnTo>
                  <a:pt x="0" y="704850"/>
                </a:lnTo>
                <a:lnTo>
                  <a:pt x="215900" y="31750"/>
                </a:lnTo>
              </a:path>
            </a:pathLst>
          </a:custGeom>
          <a:ln w="12700" cmpd="sng">
            <a:solidFill>
              <a:srgbClr val="000000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 rot="16200000">
            <a:off x="-32099" y="4326592"/>
            <a:ext cx="9729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EUDICOTS</a:t>
            </a: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699152" y="5005041"/>
            <a:ext cx="10439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Two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cotyledons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E4BE547-4A8E-6777-33CB-09CE9AD6ABB7}"/>
              </a:ext>
            </a:extLst>
          </p:cNvPr>
          <p:cNvSpPr/>
          <p:nvPr/>
        </p:nvSpPr>
        <p:spPr>
          <a:xfrm>
            <a:off x="152399" y="1482919"/>
            <a:ext cx="593069" cy="1505857"/>
          </a:xfrm>
          <a:prstGeom prst="ellipse">
            <a:avLst/>
          </a:prstGeom>
          <a:noFill/>
          <a:ln w="57150">
            <a:solidFill>
              <a:srgbClr val="FF99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179F3C1-DBC6-4B5E-7046-096B9FFE7462}"/>
              </a:ext>
            </a:extLst>
          </p:cNvPr>
          <p:cNvSpPr/>
          <p:nvPr/>
        </p:nvSpPr>
        <p:spPr>
          <a:xfrm>
            <a:off x="152398" y="3637418"/>
            <a:ext cx="593069" cy="15058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DAFFAF4-D675-AB7A-9F1A-6F39AE46983B}"/>
              </a:ext>
            </a:extLst>
          </p:cNvPr>
          <p:cNvSpPr/>
          <p:nvPr/>
        </p:nvSpPr>
        <p:spPr>
          <a:xfrm>
            <a:off x="1912007" y="762000"/>
            <a:ext cx="6869975" cy="5154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317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31_02_0MonocotEudicot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4"/>
          <a:stretch/>
        </p:blipFill>
        <p:spPr>
          <a:xfrm>
            <a:off x="298704" y="941832"/>
            <a:ext cx="8546592" cy="4773168"/>
          </a:xfrm>
          <a:prstGeom prst="rect">
            <a:avLst/>
          </a:prstGeom>
        </p:spPr>
      </p:pic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781701" y="1055341"/>
            <a:ext cx="106614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Seed leaves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1231900" y="2146300"/>
            <a:ext cx="76200" cy="6699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2477151" y="1048991"/>
            <a:ext cx="106614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Leaf veins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765827" y="2807941"/>
            <a:ext cx="9010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One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cotyledon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 rot="16200000">
            <a:off x="-32099" y="2158067"/>
            <a:ext cx="9729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MONOCOTS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2042176" y="2982566"/>
            <a:ext cx="187577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Veins usually parallel</a:t>
            </a: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4540901" y="1052166"/>
            <a:ext cx="106614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Stems</a:t>
            </a: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4766326" y="2623791"/>
            <a:ext cx="83754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Vascular</a:t>
            </a: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3938307" y="2801591"/>
            <a:ext cx="16747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bundles scattered in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complex arrangement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5614051" y="2807941"/>
            <a:ext cx="15773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Floral parts usually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in multiples of three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6068076" y="1055341"/>
            <a:ext cx="106614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Flowers</a:t>
            </a: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7366651" y="2804766"/>
            <a:ext cx="12820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Fibrous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root system</a:t>
            </a: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7782576" y="1048991"/>
            <a:ext cx="106614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Roots</a:t>
            </a: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7360301" y="5011391"/>
            <a:ext cx="12820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Taproot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usually present</a:t>
            </a: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5626751" y="5005041"/>
            <a:ext cx="159002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Floral parts usually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in multiples of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four or five</a:t>
            </a: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3956701" y="5011391"/>
            <a:ext cx="15900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Vascular bundles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arranged in ring</a:t>
            </a: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2378726" y="5182841"/>
            <a:ext cx="13645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Veins usually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branched</a:t>
            </a:r>
          </a:p>
        </p:txBody>
      </p:sp>
      <p:sp>
        <p:nvSpPr>
          <p:cNvPr id="6" name="Freeform 5"/>
          <p:cNvSpPr/>
          <p:nvPr/>
        </p:nvSpPr>
        <p:spPr>
          <a:xfrm>
            <a:off x="1209675" y="4295775"/>
            <a:ext cx="215900" cy="704850"/>
          </a:xfrm>
          <a:custGeom>
            <a:avLst/>
            <a:gdLst>
              <a:gd name="connsiteX0" fmla="*/ 114300 w 215900"/>
              <a:gd name="connsiteY0" fmla="*/ 0 h 704850"/>
              <a:gd name="connsiteX1" fmla="*/ 0 w 215900"/>
              <a:gd name="connsiteY1" fmla="*/ 704850 h 704850"/>
              <a:gd name="connsiteX2" fmla="*/ 215900 w 215900"/>
              <a:gd name="connsiteY2" fmla="*/ 317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5900" h="704850">
                <a:moveTo>
                  <a:pt x="114300" y="0"/>
                </a:moveTo>
                <a:lnTo>
                  <a:pt x="0" y="704850"/>
                </a:lnTo>
                <a:lnTo>
                  <a:pt x="215900" y="31750"/>
                </a:lnTo>
              </a:path>
            </a:pathLst>
          </a:custGeom>
          <a:ln w="12700" cmpd="sng">
            <a:solidFill>
              <a:srgbClr val="000000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 rot="16200000">
            <a:off x="-32099" y="4326592"/>
            <a:ext cx="9729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EUDICOTS</a:t>
            </a: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699152" y="5005041"/>
            <a:ext cx="10439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Two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cotyledons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E4BE547-4A8E-6777-33CB-09CE9AD6ABB7}"/>
              </a:ext>
            </a:extLst>
          </p:cNvPr>
          <p:cNvSpPr/>
          <p:nvPr/>
        </p:nvSpPr>
        <p:spPr>
          <a:xfrm>
            <a:off x="152399" y="1482919"/>
            <a:ext cx="593069" cy="1505857"/>
          </a:xfrm>
          <a:prstGeom prst="ellipse">
            <a:avLst/>
          </a:prstGeom>
          <a:noFill/>
          <a:ln w="57150">
            <a:solidFill>
              <a:srgbClr val="FF99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179F3C1-DBC6-4B5E-7046-096B9FFE7462}"/>
              </a:ext>
            </a:extLst>
          </p:cNvPr>
          <p:cNvSpPr/>
          <p:nvPr/>
        </p:nvSpPr>
        <p:spPr>
          <a:xfrm>
            <a:off x="152398" y="3637418"/>
            <a:ext cx="593069" cy="15058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4B2684D-72AD-EC45-1986-7C03B06971A0}"/>
              </a:ext>
            </a:extLst>
          </p:cNvPr>
          <p:cNvSpPr/>
          <p:nvPr/>
        </p:nvSpPr>
        <p:spPr>
          <a:xfrm>
            <a:off x="3953272" y="762000"/>
            <a:ext cx="4828710" cy="5154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1604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31_02_0MonocotEudicot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4"/>
          <a:stretch/>
        </p:blipFill>
        <p:spPr>
          <a:xfrm>
            <a:off x="298704" y="941832"/>
            <a:ext cx="8546592" cy="4773168"/>
          </a:xfrm>
          <a:prstGeom prst="rect">
            <a:avLst/>
          </a:prstGeom>
        </p:spPr>
      </p:pic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781701" y="1055341"/>
            <a:ext cx="106614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Seed leaves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1231900" y="2146300"/>
            <a:ext cx="76200" cy="6699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2477151" y="1048991"/>
            <a:ext cx="106614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Leaf veins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765827" y="2807941"/>
            <a:ext cx="9010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One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cotyledon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 rot="16200000">
            <a:off x="-32099" y="2158067"/>
            <a:ext cx="9729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MONOCOTS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2042176" y="2982566"/>
            <a:ext cx="187577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Veins usually parallel</a:t>
            </a: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4540901" y="1052166"/>
            <a:ext cx="106614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Stems</a:t>
            </a: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4766326" y="2623791"/>
            <a:ext cx="83754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Vascular</a:t>
            </a: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3938307" y="2801591"/>
            <a:ext cx="16747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bundles scattered in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complex arrangement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5614051" y="2807941"/>
            <a:ext cx="15773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Floral parts usually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in multiples of three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6068076" y="1055341"/>
            <a:ext cx="106614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Flowers</a:t>
            </a: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7366651" y="2804766"/>
            <a:ext cx="12820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Fibrous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root system</a:t>
            </a: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7782576" y="1048991"/>
            <a:ext cx="106614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Roots</a:t>
            </a: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7360301" y="5011391"/>
            <a:ext cx="12820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Taproot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usually present</a:t>
            </a: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5626751" y="5005041"/>
            <a:ext cx="159002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Floral parts usually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in multiples of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four or five</a:t>
            </a: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3956701" y="5011391"/>
            <a:ext cx="15900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Vascular bundles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arranged in ring</a:t>
            </a: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2378726" y="5182841"/>
            <a:ext cx="13645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Veins usually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branched</a:t>
            </a:r>
          </a:p>
        </p:txBody>
      </p:sp>
      <p:sp>
        <p:nvSpPr>
          <p:cNvPr id="6" name="Freeform 5"/>
          <p:cNvSpPr/>
          <p:nvPr/>
        </p:nvSpPr>
        <p:spPr>
          <a:xfrm>
            <a:off x="1209675" y="4295775"/>
            <a:ext cx="215900" cy="704850"/>
          </a:xfrm>
          <a:custGeom>
            <a:avLst/>
            <a:gdLst>
              <a:gd name="connsiteX0" fmla="*/ 114300 w 215900"/>
              <a:gd name="connsiteY0" fmla="*/ 0 h 704850"/>
              <a:gd name="connsiteX1" fmla="*/ 0 w 215900"/>
              <a:gd name="connsiteY1" fmla="*/ 704850 h 704850"/>
              <a:gd name="connsiteX2" fmla="*/ 215900 w 215900"/>
              <a:gd name="connsiteY2" fmla="*/ 317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5900" h="704850">
                <a:moveTo>
                  <a:pt x="114300" y="0"/>
                </a:moveTo>
                <a:lnTo>
                  <a:pt x="0" y="704850"/>
                </a:lnTo>
                <a:lnTo>
                  <a:pt x="215900" y="31750"/>
                </a:lnTo>
              </a:path>
            </a:pathLst>
          </a:custGeom>
          <a:ln w="12700" cmpd="sng">
            <a:solidFill>
              <a:srgbClr val="000000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 rot="16200000">
            <a:off x="-32099" y="4326592"/>
            <a:ext cx="9729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EUDICOTS</a:t>
            </a: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699152" y="5005041"/>
            <a:ext cx="10439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Two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cotyledons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E4BE547-4A8E-6777-33CB-09CE9AD6ABB7}"/>
              </a:ext>
            </a:extLst>
          </p:cNvPr>
          <p:cNvSpPr/>
          <p:nvPr/>
        </p:nvSpPr>
        <p:spPr>
          <a:xfrm>
            <a:off x="152399" y="1482919"/>
            <a:ext cx="593069" cy="1505857"/>
          </a:xfrm>
          <a:prstGeom prst="ellipse">
            <a:avLst/>
          </a:prstGeom>
          <a:noFill/>
          <a:ln w="57150">
            <a:solidFill>
              <a:srgbClr val="FF99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179F3C1-DBC6-4B5E-7046-096B9FFE7462}"/>
              </a:ext>
            </a:extLst>
          </p:cNvPr>
          <p:cNvSpPr/>
          <p:nvPr/>
        </p:nvSpPr>
        <p:spPr>
          <a:xfrm>
            <a:off x="152398" y="3637418"/>
            <a:ext cx="593069" cy="15058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D45E310-061C-43E0-082E-07107C95A634}"/>
              </a:ext>
            </a:extLst>
          </p:cNvPr>
          <p:cNvSpPr/>
          <p:nvPr/>
        </p:nvSpPr>
        <p:spPr>
          <a:xfrm>
            <a:off x="5623322" y="762000"/>
            <a:ext cx="3158660" cy="5154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7220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31_02_0MonocotEudicot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4"/>
          <a:stretch/>
        </p:blipFill>
        <p:spPr>
          <a:xfrm>
            <a:off x="298704" y="941832"/>
            <a:ext cx="8546592" cy="4773168"/>
          </a:xfrm>
          <a:prstGeom prst="rect">
            <a:avLst/>
          </a:prstGeom>
        </p:spPr>
      </p:pic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781701" y="1055341"/>
            <a:ext cx="106614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Seed leaves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1231900" y="2146300"/>
            <a:ext cx="76200" cy="6699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2477151" y="1048991"/>
            <a:ext cx="106614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Leaf veins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765827" y="2807941"/>
            <a:ext cx="9010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One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cotyledon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 rot="16200000">
            <a:off x="-32099" y="2158067"/>
            <a:ext cx="9729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MONOCOTS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2042176" y="2982566"/>
            <a:ext cx="187577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Veins usually parallel</a:t>
            </a: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4540901" y="1052166"/>
            <a:ext cx="106614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Stems</a:t>
            </a: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4766326" y="2623791"/>
            <a:ext cx="83754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Vascular</a:t>
            </a: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3938307" y="2801591"/>
            <a:ext cx="16747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bundles scattered in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complex arrangement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5614051" y="2807941"/>
            <a:ext cx="15773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Floral parts usually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in multiples of three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6068076" y="1055341"/>
            <a:ext cx="106614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Flowers</a:t>
            </a: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7366651" y="2804766"/>
            <a:ext cx="12820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Fibrous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root system</a:t>
            </a: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7782576" y="1048991"/>
            <a:ext cx="106614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Roots</a:t>
            </a: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7360301" y="5011391"/>
            <a:ext cx="12820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Taproot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usually present</a:t>
            </a: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5626751" y="5005041"/>
            <a:ext cx="159002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Floral parts usually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in multiples of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four or five</a:t>
            </a: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3956701" y="5011391"/>
            <a:ext cx="15900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Vascular bundles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arranged in ring</a:t>
            </a: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2378726" y="5182841"/>
            <a:ext cx="13645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Veins usually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branched</a:t>
            </a:r>
          </a:p>
        </p:txBody>
      </p:sp>
      <p:sp>
        <p:nvSpPr>
          <p:cNvPr id="6" name="Freeform 5"/>
          <p:cNvSpPr/>
          <p:nvPr/>
        </p:nvSpPr>
        <p:spPr>
          <a:xfrm>
            <a:off x="1209675" y="4295775"/>
            <a:ext cx="215900" cy="704850"/>
          </a:xfrm>
          <a:custGeom>
            <a:avLst/>
            <a:gdLst>
              <a:gd name="connsiteX0" fmla="*/ 114300 w 215900"/>
              <a:gd name="connsiteY0" fmla="*/ 0 h 704850"/>
              <a:gd name="connsiteX1" fmla="*/ 0 w 215900"/>
              <a:gd name="connsiteY1" fmla="*/ 704850 h 704850"/>
              <a:gd name="connsiteX2" fmla="*/ 215900 w 215900"/>
              <a:gd name="connsiteY2" fmla="*/ 317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5900" h="704850">
                <a:moveTo>
                  <a:pt x="114300" y="0"/>
                </a:moveTo>
                <a:lnTo>
                  <a:pt x="0" y="704850"/>
                </a:lnTo>
                <a:lnTo>
                  <a:pt x="215900" y="31750"/>
                </a:lnTo>
              </a:path>
            </a:pathLst>
          </a:custGeom>
          <a:ln w="12700" cmpd="sng">
            <a:solidFill>
              <a:srgbClr val="000000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 rot="16200000">
            <a:off x="-32099" y="4326592"/>
            <a:ext cx="9729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EUDICOTS</a:t>
            </a: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699152" y="5005041"/>
            <a:ext cx="10439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Two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cotyledons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E4BE547-4A8E-6777-33CB-09CE9AD6ABB7}"/>
              </a:ext>
            </a:extLst>
          </p:cNvPr>
          <p:cNvSpPr/>
          <p:nvPr/>
        </p:nvSpPr>
        <p:spPr>
          <a:xfrm>
            <a:off x="152399" y="1482919"/>
            <a:ext cx="593069" cy="1505857"/>
          </a:xfrm>
          <a:prstGeom prst="ellipse">
            <a:avLst/>
          </a:prstGeom>
          <a:noFill/>
          <a:ln w="57150">
            <a:solidFill>
              <a:srgbClr val="FF99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179F3C1-DBC6-4B5E-7046-096B9FFE7462}"/>
              </a:ext>
            </a:extLst>
          </p:cNvPr>
          <p:cNvSpPr/>
          <p:nvPr/>
        </p:nvSpPr>
        <p:spPr>
          <a:xfrm>
            <a:off x="152398" y="3637418"/>
            <a:ext cx="593069" cy="15058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6119DD5-9D7C-9DC0-6F08-D5CE40F1C894}"/>
              </a:ext>
            </a:extLst>
          </p:cNvPr>
          <p:cNvSpPr/>
          <p:nvPr/>
        </p:nvSpPr>
        <p:spPr>
          <a:xfrm>
            <a:off x="7242827" y="762000"/>
            <a:ext cx="1539155" cy="5154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148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31_02_0MonocotEudicot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4"/>
          <a:stretch/>
        </p:blipFill>
        <p:spPr>
          <a:xfrm>
            <a:off x="298704" y="941832"/>
            <a:ext cx="8546592" cy="4773168"/>
          </a:xfrm>
          <a:prstGeom prst="rect">
            <a:avLst/>
          </a:prstGeom>
        </p:spPr>
      </p:pic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781701" y="1055341"/>
            <a:ext cx="106614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Seed leaves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1231900" y="2146300"/>
            <a:ext cx="76200" cy="6699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2477151" y="1048991"/>
            <a:ext cx="106614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Leaf veins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765827" y="2807941"/>
            <a:ext cx="9010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One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cotyledon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 rot="16200000">
            <a:off x="-32099" y="2158067"/>
            <a:ext cx="9729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MONOCOTS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2042176" y="2982566"/>
            <a:ext cx="187577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Veins usually parallel</a:t>
            </a: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4540901" y="1052166"/>
            <a:ext cx="106614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Stems</a:t>
            </a: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4766326" y="2623791"/>
            <a:ext cx="83754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Vascular</a:t>
            </a: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3938307" y="2801591"/>
            <a:ext cx="16747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bundles scattered in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complex arrangement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5614051" y="2807941"/>
            <a:ext cx="15773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Floral parts usually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in multiples of three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6068076" y="1055341"/>
            <a:ext cx="106614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Flowers</a:t>
            </a: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7366651" y="2804766"/>
            <a:ext cx="12820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Fibrous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root system</a:t>
            </a: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7782576" y="1048991"/>
            <a:ext cx="106614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Roots</a:t>
            </a: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7360301" y="5011391"/>
            <a:ext cx="12820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Taproot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usually present</a:t>
            </a: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5626751" y="5005041"/>
            <a:ext cx="159002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Floral parts usually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in multiples of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four or five</a:t>
            </a: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3956701" y="5011391"/>
            <a:ext cx="15900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Vascular bundles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arranged in ring</a:t>
            </a: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2378726" y="5182841"/>
            <a:ext cx="13645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Veins usually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branched</a:t>
            </a:r>
          </a:p>
        </p:txBody>
      </p:sp>
      <p:sp>
        <p:nvSpPr>
          <p:cNvPr id="6" name="Freeform 5"/>
          <p:cNvSpPr/>
          <p:nvPr/>
        </p:nvSpPr>
        <p:spPr>
          <a:xfrm>
            <a:off x="1209675" y="4295775"/>
            <a:ext cx="215900" cy="704850"/>
          </a:xfrm>
          <a:custGeom>
            <a:avLst/>
            <a:gdLst>
              <a:gd name="connsiteX0" fmla="*/ 114300 w 215900"/>
              <a:gd name="connsiteY0" fmla="*/ 0 h 704850"/>
              <a:gd name="connsiteX1" fmla="*/ 0 w 215900"/>
              <a:gd name="connsiteY1" fmla="*/ 704850 h 704850"/>
              <a:gd name="connsiteX2" fmla="*/ 215900 w 215900"/>
              <a:gd name="connsiteY2" fmla="*/ 317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5900" h="704850">
                <a:moveTo>
                  <a:pt x="114300" y="0"/>
                </a:moveTo>
                <a:lnTo>
                  <a:pt x="0" y="704850"/>
                </a:lnTo>
                <a:lnTo>
                  <a:pt x="215900" y="31750"/>
                </a:lnTo>
              </a:path>
            </a:pathLst>
          </a:custGeom>
          <a:ln w="12700" cmpd="sng">
            <a:solidFill>
              <a:srgbClr val="000000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 rot="16200000">
            <a:off x="-32099" y="4326592"/>
            <a:ext cx="9729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EUDICOTS</a:t>
            </a: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699152" y="5005041"/>
            <a:ext cx="10439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Two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cotyledons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E4BE547-4A8E-6777-33CB-09CE9AD6ABB7}"/>
              </a:ext>
            </a:extLst>
          </p:cNvPr>
          <p:cNvSpPr/>
          <p:nvPr/>
        </p:nvSpPr>
        <p:spPr>
          <a:xfrm>
            <a:off x="152399" y="1482919"/>
            <a:ext cx="593069" cy="1505857"/>
          </a:xfrm>
          <a:prstGeom prst="ellipse">
            <a:avLst/>
          </a:prstGeom>
          <a:noFill/>
          <a:ln w="57150">
            <a:solidFill>
              <a:srgbClr val="FF99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179F3C1-DBC6-4B5E-7046-096B9FFE7462}"/>
              </a:ext>
            </a:extLst>
          </p:cNvPr>
          <p:cNvSpPr/>
          <p:nvPr/>
        </p:nvSpPr>
        <p:spPr>
          <a:xfrm>
            <a:off x="152398" y="3637418"/>
            <a:ext cx="593069" cy="15058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9502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05000" y="0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marR="0" lvl="0" indent="-5715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Monocots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7C9E07-15BF-D099-E216-8B3AEFE30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0" y="1055594"/>
            <a:ext cx="8945190" cy="488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426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05000" y="0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marR="0" lvl="0" indent="-5715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15CFC-A300-D387-B6D7-E91DB082C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1400"/>
            <a:ext cx="9167413" cy="516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D4F993-75BD-E556-3603-5094D73566D8}"/>
              </a:ext>
            </a:extLst>
          </p:cNvPr>
          <p:cNvSpPr txBox="1"/>
          <p:nvPr/>
        </p:nvSpPr>
        <p:spPr>
          <a:xfrm>
            <a:off x="1524000" y="6116507"/>
            <a:ext cx="6029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</a:rPr>
              <a:t>Most deciduous trees are dicots.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4925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0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484187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Kingdom Plantae Graphic Organizer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96803-713E-4ECB-816C-35643E39B62E}" type="slidenum">
              <a:rPr lang="en-US">
                <a:solidFill>
                  <a:srgbClr val="FFFFFF"/>
                </a:solidFill>
              </a:rPr>
              <a:pPr>
                <a:defRPr/>
              </a:pPr>
              <a:t>68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814"/>
            <a:ext cx="9144000" cy="5818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try_it-01.eps">
            <a:extLst>
              <a:ext uri="{FF2B5EF4-FFF2-40B4-BE49-F238E27FC236}">
                <a16:creationId xmlns:a16="http://schemas.microsoft.com/office/drawing/2014/main" id="{E47FCD70-216F-B918-2853-2E92E0116D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1"/>
            <a:ext cx="9398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99920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0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484187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Kingdom Plantae Graphic Organizer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96803-713E-4ECB-816C-35643E39B62E}" type="slidenum">
              <a:rPr lang="en-US">
                <a:solidFill>
                  <a:srgbClr val="FFFFFF"/>
                </a:solidFill>
              </a:rPr>
              <a:pPr>
                <a:defRPr/>
              </a:pPr>
              <a:t>69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813"/>
            <a:ext cx="9144000" cy="5665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try_it-01.eps">
            <a:extLst>
              <a:ext uri="{FF2B5EF4-FFF2-40B4-BE49-F238E27FC236}">
                <a16:creationId xmlns:a16="http://schemas.microsoft.com/office/drawing/2014/main" id="{6667A5B4-E2BF-2B23-9D2B-8B29BF93F6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1"/>
            <a:ext cx="9398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0483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" y="1242810"/>
            <a:ext cx="9143996" cy="5615189"/>
          </a:xfrm>
        </p:spPr>
        <p:txBody>
          <a:bodyPr vert="horz" wrap="square" lIns="164592" tIns="91440" rIns="171562" bIns="91440" numCol="1" anchor="t" anchorCtr="0" compatLnSpc="1">
            <a:prstTxWarp prst="textNoShape">
              <a:avLst/>
            </a:prstTxWarp>
          </a:bodyPr>
          <a:lstStyle/>
          <a:p>
            <a:pPr marL="0" lvl="1" indent="0">
              <a:buNone/>
            </a:pPr>
            <a:r>
              <a:rPr lang="en-US" sz="2800" dirty="0">
                <a:solidFill>
                  <a:srgbClr val="00B0F0"/>
                </a:solidFill>
              </a:rPr>
              <a:t>By the end of this lesson, you should be able to:</a:t>
            </a:r>
          </a:p>
          <a:p>
            <a:pPr marL="342900" lvl="0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FF0000"/>
                </a:solidFill>
              </a:rPr>
              <a:t>Explain the importance of plants and their general life cycle?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Describe the taxonomic diversity of plants (bryophytes and tracheophytes).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FF0000"/>
                </a:solidFill>
                <a:ea typeface="Source Sans Pro"/>
                <a:cs typeface="Source Sans Pro"/>
                <a:sym typeface="Source Sans Pro"/>
              </a:rPr>
              <a:t>Distinguish characteristics of bryophytes (gametophytes, rhizoids, etc.) and tracheophytes (seedless, seeds, cones, flowers, cotyledons).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Understand the basic tissues found in all tracheophytes and how plants grow.</a:t>
            </a:r>
          </a:p>
          <a:p>
            <a:pPr marL="342900" lvl="0" indent="-3429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FF0000"/>
                </a:solidFill>
              </a:rPr>
              <a:t>Learn to use a dichotomous key to identify plants (trees).</a:t>
            </a:r>
          </a:p>
          <a:p>
            <a:pPr marL="347663" lvl="1" indent="-347663">
              <a:lnSpc>
                <a:spcPct val="100000"/>
              </a:lnSpc>
              <a:spcBef>
                <a:spcPts val="1200"/>
              </a:spcBef>
            </a:pPr>
            <a:r>
              <a:rPr lang="en-US" sz="2400" b="1" dirty="0">
                <a:solidFill>
                  <a:schemeClr val="tx2"/>
                </a:solidFill>
              </a:rPr>
              <a:t>Science Practice: </a:t>
            </a:r>
            <a:r>
              <a:rPr lang="en-US" sz="2400" dirty="0"/>
              <a:t> Lab </a:t>
            </a:r>
            <a:r>
              <a:rPr lang="en-US" sz="2200" b="1" dirty="0">
                <a:solidFill>
                  <a:srgbClr val="00B050"/>
                </a:solidFill>
              </a:rPr>
              <a:t>Tree Identification – Dichotomous Key </a:t>
            </a:r>
          </a:p>
          <a:p>
            <a:pPr marL="0" lvl="1" indent="0"/>
            <a:endParaRPr lang="en-US" sz="2800" dirty="0"/>
          </a:p>
          <a:p>
            <a:pPr marL="342900" lvl="1" indent="-342900"/>
            <a:endParaRPr lang="en-US" sz="2800" dirty="0">
              <a:ea typeface="Lucida Grande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" y="0"/>
            <a:ext cx="9220195" cy="1371600"/>
          </a:xfrm>
        </p:spPr>
        <p:txBody>
          <a:bodyPr>
            <a:normAutofit/>
          </a:bodyPr>
          <a:lstStyle/>
          <a:p>
            <a:r>
              <a:rPr lang="en-US" dirty="0"/>
              <a:t>		Lesson Objectives</a:t>
            </a:r>
          </a:p>
        </p:txBody>
      </p:sp>
      <p:pic>
        <p:nvPicPr>
          <p:cNvPr id="6" name="Picture 5" descr="objectives-01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4" y="123360"/>
            <a:ext cx="881636" cy="714840"/>
          </a:xfrm>
          <a:prstGeom prst="rect">
            <a:avLst/>
          </a:prstGeom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8153400" y="152400"/>
            <a:ext cx="838200" cy="1042368"/>
            <a:chOff x="611981" y="1262063"/>
            <a:chExt cx="902494" cy="959643"/>
          </a:xfrm>
        </p:grpSpPr>
        <p:sp>
          <p:nvSpPr>
            <p:cNvPr id="8" name="Rectangle 7"/>
            <p:cNvSpPr/>
            <p:nvPr/>
          </p:nvSpPr>
          <p:spPr bwMode="auto">
            <a:xfrm>
              <a:off x="611981" y="1262063"/>
              <a:ext cx="902494" cy="9596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514685" tIns="85781" rIns="514685" bIns="85781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715597" rtl="0" eaLnBrk="1" fontAlgn="base" latinLnBrk="0" hangingPunct="1">
                <a:lnSpc>
                  <a:spcPct val="115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2877C4"/>
                </a:buClr>
                <a:buSzTx/>
                <a:buFontTx/>
                <a:buNone/>
                <a:tabLst/>
                <a:defRPr/>
              </a:pPr>
              <a:endParaRPr kumimoji="0" lang="en-US" sz="600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roup 6"/>
            <p:cNvGrpSpPr>
              <a:grpSpLocks noChangeAspect="1"/>
            </p:cNvGrpSpPr>
            <p:nvPr/>
          </p:nvGrpSpPr>
          <p:grpSpPr bwMode="auto">
            <a:xfrm>
              <a:off x="633982" y="1282430"/>
              <a:ext cx="858515" cy="918842"/>
              <a:chOff x="1439" y="765"/>
              <a:chExt cx="185" cy="198"/>
            </a:xfrm>
          </p:grpSpPr>
          <p:sp>
            <p:nvSpPr>
              <p:cNvPr id="10" name="Freeform 8"/>
              <p:cNvSpPr>
                <a:spLocks/>
              </p:cNvSpPr>
              <p:nvPr/>
            </p:nvSpPr>
            <p:spPr bwMode="auto">
              <a:xfrm>
                <a:off x="1439" y="824"/>
                <a:ext cx="185" cy="139"/>
              </a:xfrm>
              <a:custGeom>
                <a:avLst/>
                <a:gdLst>
                  <a:gd name="T0" fmla="*/ 2254 w 3142"/>
                  <a:gd name="T1" fmla="*/ 0 h 2361"/>
                  <a:gd name="T2" fmla="*/ 3100 w 3142"/>
                  <a:gd name="T3" fmla="*/ 1886 h 2361"/>
                  <a:gd name="T4" fmla="*/ 3102 w 3142"/>
                  <a:gd name="T5" fmla="*/ 1892 h 2361"/>
                  <a:gd name="T6" fmla="*/ 3109 w 3142"/>
                  <a:gd name="T7" fmla="*/ 1907 h 2361"/>
                  <a:gd name="T8" fmla="*/ 3118 w 3142"/>
                  <a:gd name="T9" fmla="*/ 1933 h 2361"/>
                  <a:gd name="T10" fmla="*/ 3127 w 3142"/>
                  <a:gd name="T11" fmla="*/ 1964 h 2361"/>
                  <a:gd name="T12" fmla="*/ 3135 w 3142"/>
                  <a:gd name="T13" fmla="*/ 2002 h 2361"/>
                  <a:gd name="T14" fmla="*/ 3141 w 3142"/>
                  <a:gd name="T15" fmla="*/ 2045 h 2361"/>
                  <a:gd name="T16" fmla="*/ 3142 w 3142"/>
                  <a:gd name="T17" fmla="*/ 2089 h 2361"/>
                  <a:gd name="T18" fmla="*/ 3137 w 3142"/>
                  <a:gd name="T19" fmla="*/ 2135 h 2361"/>
                  <a:gd name="T20" fmla="*/ 3125 w 3142"/>
                  <a:gd name="T21" fmla="*/ 2180 h 2361"/>
                  <a:gd name="T22" fmla="*/ 3103 w 3142"/>
                  <a:gd name="T23" fmla="*/ 2224 h 2361"/>
                  <a:gd name="T24" fmla="*/ 3071 w 3142"/>
                  <a:gd name="T25" fmla="*/ 2264 h 2361"/>
                  <a:gd name="T26" fmla="*/ 3026 w 3142"/>
                  <a:gd name="T27" fmla="*/ 2299 h 2361"/>
                  <a:gd name="T28" fmla="*/ 2966 w 3142"/>
                  <a:gd name="T29" fmla="*/ 2328 h 2361"/>
                  <a:gd name="T30" fmla="*/ 2891 w 3142"/>
                  <a:gd name="T31" fmla="*/ 2349 h 2361"/>
                  <a:gd name="T32" fmla="*/ 2798 w 3142"/>
                  <a:gd name="T33" fmla="*/ 2360 h 2361"/>
                  <a:gd name="T34" fmla="*/ 1571 w 3142"/>
                  <a:gd name="T35" fmla="*/ 2361 h 2361"/>
                  <a:gd name="T36" fmla="*/ 1379 w 3142"/>
                  <a:gd name="T37" fmla="*/ 2361 h 2361"/>
                  <a:gd name="T38" fmla="*/ 570 w 3142"/>
                  <a:gd name="T39" fmla="*/ 2361 h 2361"/>
                  <a:gd name="T40" fmla="*/ 398 w 3142"/>
                  <a:gd name="T41" fmla="*/ 2361 h 2361"/>
                  <a:gd name="T42" fmla="*/ 296 w 3142"/>
                  <a:gd name="T43" fmla="*/ 2355 h 2361"/>
                  <a:gd name="T44" fmla="*/ 211 w 3142"/>
                  <a:gd name="T45" fmla="*/ 2340 h 2361"/>
                  <a:gd name="T46" fmla="*/ 144 w 3142"/>
                  <a:gd name="T47" fmla="*/ 2314 h 2361"/>
                  <a:gd name="T48" fmla="*/ 93 w 3142"/>
                  <a:gd name="T49" fmla="*/ 2282 h 2361"/>
                  <a:gd name="T50" fmla="*/ 54 w 3142"/>
                  <a:gd name="T51" fmla="*/ 2245 h 2361"/>
                  <a:gd name="T52" fmla="*/ 27 w 3142"/>
                  <a:gd name="T53" fmla="*/ 2203 h 2361"/>
                  <a:gd name="T54" fmla="*/ 10 w 3142"/>
                  <a:gd name="T55" fmla="*/ 2158 h 2361"/>
                  <a:gd name="T56" fmla="*/ 2 w 3142"/>
                  <a:gd name="T57" fmla="*/ 2112 h 2361"/>
                  <a:gd name="T58" fmla="*/ 0 w 3142"/>
                  <a:gd name="T59" fmla="*/ 2066 h 2361"/>
                  <a:gd name="T60" fmla="*/ 4 w 3142"/>
                  <a:gd name="T61" fmla="*/ 2022 h 2361"/>
                  <a:gd name="T62" fmla="*/ 11 w 3142"/>
                  <a:gd name="T63" fmla="*/ 1983 h 2361"/>
                  <a:gd name="T64" fmla="*/ 20 w 3142"/>
                  <a:gd name="T65" fmla="*/ 1948 h 2361"/>
                  <a:gd name="T66" fmla="*/ 29 w 3142"/>
                  <a:gd name="T67" fmla="*/ 1919 h 2361"/>
                  <a:gd name="T68" fmla="*/ 37 w 3142"/>
                  <a:gd name="T69" fmla="*/ 1898 h 2361"/>
                  <a:gd name="T70" fmla="*/ 41 w 3142"/>
                  <a:gd name="T71" fmla="*/ 1888 h 2361"/>
                  <a:gd name="T72" fmla="*/ 889 w 3142"/>
                  <a:gd name="T73" fmla="*/ 632 h 2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142" h="2361">
                    <a:moveTo>
                      <a:pt x="889" y="0"/>
                    </a:moveTo>
                    <a:lnTo>
                      <a:pt x="2254" y="0"/>
                    </a:lnTo>
                    <a:lnTo>
                      <a:pt x="2254" y="632"/>
                    </a:lnTo>
                    <a:lnTo>
                      <a:pt x="3100" y="1886"/>
                    </a:lnTo>
                    <a:lnTo>
                      <a:pt x="3101" y="1888"/>
                    </a:lnTo>
                    <a:lnTo>
                      <a:pt x="3102" y="1892"/>
                    </a:lnTo>
                    <a:lnTo>
                      <a:pt x="3105" y="1898"/>
                    </a:lnTo>
                    <a:lnTo>
                      <a:pt x="3109" y="1907"/>
                    </a:lnTo>
                    <a:lnTo>
                      <a:pt x="3114" y="1919"/>
                    </a:lnTo>
                    <a:lnTo>
                      <a:pt x="3118" y="1933"/>
                    </a:lnTo>
                    <a:lnTo>
                      <a:pt x="3123" y="1948"/>
                    </a:lnTo>
                    <a:lnTo>
                      <a:pt x="3127" y="1964"/>
                    </a:lnTo>
                    <a:lnTo>
                      <a:pt x="3131" y="1983"/>
                    </a:lnTo>
                    <a:lnTo>
                      <a:pt x="3135" y="2002"/>
                    </a:lnTo>
                    <a:lnTo>
                      <a:pt x="3138" y="2022"/>
                    </a:lnTo>
                    <a:lnTo>
                      <a:pt x="3141" y="2045"/>
                    </a:lnTo>
                    <a:lnTo>
                      <a:pt x="3142" y="2066"/>
                    </a:lnTo>
                    <a:lnTo>
                      <a:pt x="3142" y="2089"/>
                    </a:lnTo>
                    <a:lnTo>
                      <a:pt x="3140" y="2112"/>
                    </a:lnTo>
                    <a:lnTo>
                      <a:pt x="3137" y="2135"/>
                    </a:lnTo>
                    <a:lnTo>
                      <a:pt x="3132" y="2158"/>
                    </a:lnTo>
                    <a:lnTo>
                      <a:pt x="3125" y="2180"/>
                    </a:lnTo>
                    <a:lnTo>
                      <a:pt x="3116" y="2203"/>
                    </a:lnTo>
                    <a:lnTo>
                      <a:pt x="3103" y="2224"/>
                    </a:lnTo>
                    <a:lnTo>
                      <a:pt x="3089" y="2245"/>
                    </a:lnTo>
                    <a:lnTo>
                      <a:pt x="3071" y="2264"/>
                    </a:lnTo>
                    <a:lnTo>
                      <a:pt x="3050" y="2282"/>
                    </a:lnTo>
                    <a:lnTo>
                      <a:pt x="3026" y="2299"/>
                    </a:lnTo>
                    <a:lnTo>
                      <a:pt x="2998" y="2314"/>
                    </a:lnTo>
                    <a:lnTo>
                      <a:pt x="2966" y="2328"/>
                    </a:lnTo>
                    <a:lnTo>
                      <a:pt x="2931" y="2340"/>
                    </a:lnTo>
                    <a:lnTo>
                      <a:pt x="2891" y="2349"/>
                    </a:lnTo>
                    <a:lnTo>
                      <a:pt x="2847" y="2355"/>
                    </a:lnTo>
                    <a:lnTo>
                      <a:pt x="2798" y="2360"/>
                    </a:lnTo>
                    <a:lnTo>
                      <a:pt x="2745" y="2361"/>
                    </a:lnTo>
                    <a:lnTo>
                      <a:pt x="1571" y="2361"/>
                    </a:lnTo>
                    <a:lnTo>
                      <a:pt x="1451" y="2361"/>
                    </a:lnTo>
                    <a:lnTo>
                      <a:pt x="1379" y="2361"/>
                    </a:lnTo>
                    <a:lnTo>
                      <a:pt x="666" y="2361"/>
                    </a:lnTo>
                    <a:lnTo>
                      <a:pt x="570" y="2361"/>
                    </a:lnTo>
                    <a:lnTo>
                      <a:pt x="480" y="2361"/>
                    </a:lnTo>
                    <a:lnTo>
                      <a:pt x="398" y="2361"/>
                    </a:lnTo>
                    <a:lnTo>
                      <a:pt x="344" y="2360"/>
                    </a:lnTo>
                    <a:lnTo>
                      <a:pt x="296" y="2355"/>
                    </a:lnTo>
                    <a:lnTo>
                      <a:pt x="251" y="2349"/>
                    </a:lnTo>
                    <a:lnTo>
                      <a:pt x="211" y="2340"/>
                    </a:lnTo>
                    <a:lnTo>
                      <a:pt x="176" y="2328"/>
                    </a:lnTo>
                    <a:lnTo>
                      <a:pt x="144" y="2314"/>
                    </a:lnTo>
                    <a:lnTo>
                      <a:pt x="116" y="2299"/>
                    </a:lnTo>
                    <a:lnTo>
                      <a:pt x="93" y="2282"/>
                    </a:lnTo>
                    <a:lnTo>
                      <a:pt x="71" y="2264"/>
                    </a:lnTo>
                    <a:lnTo>
                      <a:pt x="54" y="2245"/>
                    </a:lnTo>
                    <a:lnTo>
                      <a:pt x="39" y="2224"/>
                    </a:lnTo>
                    <a:lnTo>
                      <a:pt x="27" y="2203"/>
                    </a:lnTo>
                    <a:lnTo>
                      <a:pt x="18" y="2180"/>
                    </a:lnTo>
                    <a:lnTo>
                      <a:pt x="10" y="2158"/>
                    </a:lnTo>
                    <a:lnTo>
                      <a:pt x="5" y="2135"/>
                    </a:lnTo>
                    <a:lnTo>
                      <a:pt x="2" y="2112"/>
                    </a:lnTo>
                    <a:lnTo>
                      <a:pt x="0" y="2089"/>
                    </a:lnTo>
                    <a:lnTo>
                      <a:pt x="0" y="2066"/>
                    </a:lnTo>
                    <a:lnTo>
                      <a:pt x="1" y="2045"/>
                    </a:lnTo>
                    <a:lnTo>
                      <a:pt x="4" y="2022"/>
                    </a:lnTo>
                    <a:lnTo>
                      <a:pt x="7" y="2002"/>
                    </a:lnTo>
                    <a:lnTo>
                      <a:pt x="11" y="1983"/>
                    </a:lnTo>
                    <a:lnTo>
                      <a:pt x="15" y="1964"/>
                    </a:lnTo>
                    <a:lnTo>
                      <a:pt x="20" y="1948"/>
                    </a:lnTo>
                    <a:lnTo>
                      <a:pt x="25" y="1933"/>
                    </a:lnTo>
                    <a:lnTo>
                      <a:pt x="29" y="1919"/>
                    </a:lnTo>
                    <a:lnTo>
                      <a:pt x="33" y="1907"/>
                    </a:lnTo>
                    <a:lnTo>
                      <a:pt x="37" y="1898"/>
                    </a:lnTo>
                    <a:lnTo>
                      <a:pt x="40" y="1892"/>
                    </a:lnTo>
                    <a:lnTo>
                      <a:pt x="41" y="1888"/>
                    </a:lnTo>
                    <a:lnTo>
                      <a:pt x="42" y="1886"/>
                    </a:lnTo>
                    <a:lnTo>
                      <a:pt x="889" y="632"/>
                    </a:lnTo>
                    <a:lnTo>
                      <a:pt x="889" y="0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Freeform 9"/>
              <p:cNvSpPr>
                <a:spLocks noEditPoints="1"/>
              </p:cNvSpPr>
              <p:nvPr/>
            </p:nvSpPr>
            <p:spPr bwMode="auto">
              <a:xfrm>
                <a:off x="1439" y="777"/>
                <a:ext cx="185" cy="186"/>
              </a:xfrm>
              <a:custGeom>
                <a:avLst/>
                <a:gdLst>
                  <a:gd name="T0" fmla="*/ 1025 w 3142"/>
                  <a:gd name="T1" fmla="*/ 1481 h 3169"/>
                  <a:gd name="T2" fmla="*/ 163 w 3142"/>
                  <a:gd name="T3" fmla="*/ 2758 h 3169"/>
                  <a:gd name="T4" fmla="*/ 151 w 3142"/>
                  <a:gd name="T5" fmla="*/ 2790 h 3169"/>
                  <a:gd name="T6" fmla="*/ 141 w 3142"/>
                  <a:gd name="T7" fmla="*/ 2830 h 3169"/>
                  <a:gd name="T8" fmla="*/ 136 w 3142"/>
                  <a:gd name="T9" fmla="*/ 2876 h 3169"/>
                  <a:gd name="T10" fmla="*/ 139 w 3142"/>
                  <a:gd name="T11" fmla="*/ 2921 h 3169"/>
                  <a:gd name="T12" fmla="*/ 155 w 3142"/>
                  <a:gd name="T13" fmla="*/ 2961 h 3169"/>
                  <a:gd name="T14" fmla="*/ 188 w 3142"/>
                  <a:gd name="T15" fmla="*/ 2993 h 3169"/>
                  <a:gd name="T16" fmla="*/ 240 w 3142"/>
                  <a:gd name="T17" fmla="*/ 3015 h 3169"/>
                  <a:gd name="T18" fmla="*/ 311 w 3142"/>
                  <a:gd name="T19" fmla="*/ 3029 h 3169"/>
                  <a:gd name="T20" fmla="*/ 398 w 3142"/>
                  <a:gd name="T21" fmla="*/ 3034 h 3169"/>
                  <a:gd name="T22" fmla="*/ 2790 w 3142"/>
                  <a:gd name="T23" fmla="*/ 3033 h 3169"/>
                  <a:gd name="T24" fmla="*/ 2869 w 3142"/>
                  <a:gd name="T25" fmla="*/ 3023 h 3169"/>
                  <a:gd name="T26" fmla="*/ 2931 w 3142"/>
                  <a:gd name="T27" fmla="*/ 3005 h 3169"/>
                  <a:gd name="T28" fmla="*/ 2974 w 3142"/>
                  <a:gd name="T29" fmla="*/ 2977 h 3169"/>
                  <a:gd name="T30" fmla="*/ 2998 w 3142"/>
                  <a:gd name="T31" fmla="*/ 2942 h 3169"/>
                  <a:gd name="T32" fmla="*/ 3006 w 3142"/>
                  <a:gd name="T33" fmla="*/ 2898 h 3169"/>
                  <a:gd name="T34" fmla="*/ 3004 w 3142"/>
                  <a:gd name="T35" fmla="*/ 2851 h 3169"/>
                  <a:gd name="T36" fmla="*/ 2996 w 3142"/>
                  <a:gd name="T37" fmla="*/ 2807 h 3169"/>
                  <a:gd name="T38" fmla="*/ 2985 w 3142"/>
                  <a:gd name="T39" fmla="*/ 2771 h 3169"/>
                  <a:gd name="T40" fmla="*/ 2141 w 3142"/>
                  <a:gd name="T41" fmla="*/ 1515 h 3169"/>
                  <a:gd name="T42" fmla="*/ 2118 w 3142"/>
                  <a:gd name="T43" fmla="*/ 135 h 3169"/>
                  <a:gd name="T44" fmla="*/ 889 w 3142"/>
                  <a:gd name="T45" fmla="*/ 0 h 3169"/>
                  <a:gd name="T46" fmla="*/ 2254 w 3142"/>
                  <a:gd name="T47" fmla="*/ 1440 h 3169"/>
                  <a:gd name="T48" fmla="*/ 3101 w 3142"/>
                  <a:gd name="T49" fmla="*/ 2696 h 3169"/>
                  <a:gd name="T50" fmla="*/ 3105 w 3142"/>
                  <a:gd name="T51" fmla="*/ 2706 h 3169"/>
                  <a:gd name="T52" fmla="*/ 3114 w 3142"/>
                  <a:gd name="T53" fmla="*/ 2727 h 3169"/>
                  <a:gd name="T54" fmla="*/ 3123 w 3142"/>
                  <a:gd name="T55" fmla="*/ 2756 h 3169"/>
                  <a:gd name="T56" fmla="*/ 3131 w 3142"/>
                  <a:gd name="T57" fmla="*/ 2791 h 3169"/>
                  <a:gd name="T58" fmla="*/ 3138 w 3142"/>
                  <a:gd name="T59" fmla="*/ 2830 h 3169"/>
                  <a:gd name="T60" fmla="*/ 3142 w 3142"/>
                  <a:gd name="T61" fmla="*/ 2874 h 3169"/>
                  <a:gd name="T62" fmla="*/ 3140 w 3142"/>
                  <a:gd name="T63" fmla="*/ 2920 h 3169"/>
                  <a:gd name="T64" fmla="*/ 3132 w 3142"/>
                  <a:gd name="T65" fmla="*/ 2966 h 3169"/>
                  <a:gd name="T66" fmla="*/ 3116 w 3142"/>
                  <a:gd name="T67" fmla="*/ 3011 h 3169"/>
                  <a:gd name="T68" fmla="*/ 3089 w 3142"/>
                  <a:gd name="T69" fmla="*/ 3053 h 3169"/>
                  <a:gd name="T70" fmla="*/ 3050 w 3142"/>
                  <a:gd name="T71" fmla="*/ 3090 h 3169"/>
                  <a:gd name="T72" fmla="*/ 2998 w 3142"/>
                  <a:gd name="T73" fmla="*/ 3122 h 3169"/>
                  <a:gd name="T74" fmla="*/ 2931 w 3142"/>
                  <a:gd name="T75" fmla="*/ 3148 h 3169"/>
                  <a:gd name="T76" fmla="*/ 2847 w 3142"/>
                  <a:gd name="T77" fmla="*/ 3163 h 3169"/>
                  <a:gd name="T78" fmla="*/ 2745 w 3142"/>
                  <a:gd name="T79" fmla="*/ 3169 h 3169"/>
                  <a:gd name="T80" fmla="*/ 1451 w 3142"/>
                  <a:gd name="T81" fmla="*/ 3169 h 3169"/>
                  <a:gd name="T82" fmla="*/ 666 w 3142"/>
                  <a:gd name="T83" fmla="*/ 3169 h 3169"/>
                  <a:gd name="T84" fmla="*/ 480 w 3142"/>
                  <a:gd name="T85" fmla="*/ 3169 h 3169"/>
                  <a:gd name="T86" fmla="*/ 344 w 3142"/>
                  <a:gd name="T87" fmla="*/ 3168 h 3169"/>
                  <a:gd name="T88" fmla="*/ 251 w 3142"/>
                  <a:gd name="T89" fmla="*/ 3157 h 3169"/>
                  <a:gd name="T90" fmla="*/ 176 w 3142"/>
                  <a:gd name="T91" fmla="*/ 3136 h 3169"/>
                  <a:gd name="T92" fmla="*/ 116 w 3142"/>
                  <a:gd name="T93" fmla="*/ 3107 h 3169"/>
                  <a:gd name="T94" fmla="*/ 71 w 3142"/>
                  <a:gd name="T95" fmla="*/ 3072 h 3169"/>
                  <a:gd name="T96" fmla="*/ 39 w 3142"/>
                  <a:gd name="T97" fmla="*/ 3032 h 3169"/>
                  <a:gd name="T98" fmla="*/ 18 w 3142"/>
                  <a:gd name="T99" fmla="*/ 2988 h 3169"/>
                  <a:gd name="T100" fmla="*/ 5 w 3142"/>
                  <a:gd name="T101" fmla="*/ 2943 h 3169"/>
                  <a:gd name="T102" fmla="*/ 0 w 3142"/>
                  <a:gd name="T103" fmla="*/ 2897 h 3169"/>
                  <a:gd name="T104" fmla="*/ 1 w 3142"/>
                  <a:gd name="T105" fmla="*/ 2853 h 3169"/>
                  <a:gd name="T106" fmla="*/ 7 w 3142"/>
                  <a:gd name="T107" fmla="*/ 2810 h 3169"/>
                  <a:gd name="T108" fmla="*/ 15 w 3142"/>
                  <a:gd name="T109" fmla="*/ 2772 h 3169"/>
                  <a:gd name="T110" fmla="*/ 25 w 3142"/>
                  <a:gd name="T111" fmla="*/ 2741 h 3169"/>
                  <a:gd name="T112" fmla="*/ 33 w 3142"/>
                  <a:gd name="T113" fmla="*/ 2715 h 3169"/>
                  <a:gd name="T114" fmla="*/ 40 w 3142"/>
                  <a:gd name="T115" fmla="*/ 2700 h 3169"/>
                  <a:gd name="T116" fmla="*/ 42 w 3142"/>
                  <a:gd name="T117" fmla="*/ 2694 h 3169"/>
                  <a:gd name="T118" fmla="*/ 889 w 3142"/>
                  <a:gd name="T119" fmla="*/ 0 h 3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142" h="3169">
                    <a:moveTo>
                      <a:pt x="1025" y="135"/>
                    </a:moveTo>
                    <a:lnTo>
                      <a:pt x="1025" y="1481"/>
                    </a:lnTo>
                    <a:lnTo>
                      <a:pt x="1001" y="1515"/>
                    </a:lnTo>
                    <a:lnTo>
                      <a:pt x="163" y="2758"/>
                    </a:lnTo>
                    <a:lnTo>
                      <a:pt x="157" y="2772"/>
                    </a:lnTo>
                    <a:lnTo>
                      <a:pt x="151" y="2790"/>
                    </a:lnTo>
                    <a:lnTo>
                      <a:pt x="146" y="2809"/>
                    </a:lnTo>
                    <a:lnTo>
                      <a:pt x="141" y="2830"/>
                    </a:lnTo>
                    <a:lnTo>
                      <a:pt x="138" y="2854"/>
                    </a:lnTo>
                    <a:lnTo>
                      <a:pt x="136" y="2876"/>
                    </a:lnTo>
                    <a:lnTo>
                      <a:pt x="136" y="2900"/>
                    </a:lnTo>
                    <a:lnTo>
                      <a:pt x="139" y="2921"/>
                    </a:lnTo>
                    <a:lnTo>
                      <a:pt x="145" y="2943"/>
                    </a:lnTo>
                    <a:lnTo>
                      <a:pt x="155" y="2961"/>
                    </a:lnTo>
                    <a:lnTo>
                      <a:pt x="169" y="2977"/>
                    </a:lnTo>
                    <a:lnTo>
                      <a:pt x="188" y="2993"/>
                    </a:lnTo>
                    <a:lnTo>
                      <a:pt x="212" y="3005"/>
                    </a:lnTo>
                    <a:lnTo>
                      <a:pt x="240" y="3015"/>
                    </a:lnTo>
                    <a:lnTo>
                      <a:pt x="273" y="3023"/>
                    </a:lnTo>
                    <a:lnTo>
                      <a:pt x="311" y="3029"/>
                    </a:lnTo>
                    <a:lnTo>
                      <a:pt x="352" y="3033"/>
                    </a:lnTo>
                    <a:lnTo>
                      <a:pt x="398" y="3034"/>
                    </a:lnTo>
                    <a:lnTo>
                      <a:pt x="2745" y="3034"/>
                    </a:lnTo>
                    <a:lnTo>
                      <a:pt x="2790" y="3033"/>
                    </a:lnTo>
                    <a:lnTo>
                      <a:pt x="2832" y="3029"/>
                    </a:lnTo>
                    <a:lnTo>
                      <a:pt x="2869" y="3023"/>
                    </a:lnTo>
                    <a:lnTo>
                      <a:pt x="2902" y="3015"/>
                    </a:lnTo>
                    <a:lnTo>
                      <a:pt x="2931" y="3005"/>
                    </a:lnTo>
                    <a:lnTo>
                      <a:pt x="2955" y="2993"/>
                    </a:lnTo>
                    <a:lnTo>
                      <a:pt x="2974" y="2977"/>
                    </a:lnTo>
                    <a:lnTo>
                      <a:pt x="2988" y="2961"/>
                    </a:lnTo>
                    <a:lnTo>
                      <a:pt x="2998" y="2942"/>
                    </a:lnTo>
                    <a:lnTo>
                      <a:pt x="3003" y="2920"/>
                    </a:lnTo>
                    <a:lnTo>
                      <a:pt x="3006" y="2898"/>
                    </a:lnTo>
                    <a:lnTo>
                      <a:pt x="3006" y="2874"/>
                    </a:lnTo>
                    <a:lnTo>
                      <a:pt x="3004" y="2851"/>
                    </a:lnTo>
                    <a:lnTo>
                      <a:pt x="3000" y="2828"/>
                    </a:lnTo>
                    <a:lnTo>
                      <a:pt x="2996" y="2807"/>
                    </a:lnTo>
                    <a:lnTo>
                      <a:pt x="2990" y="2788"/>
                    </a:lnTo>
                    <a:lnTo>
                      <a:pt x="2985" y="2771"/>
                    </a:lnTo>
                    <a:lnTo>
                      <a:pt x="2981" y="2759"/>
                    </a:lnTo>
                    <a:lnTo>
                      <a:pt x="2141" y="1515"/>
                    </a:lnTo>
                    <a:lnTo>
                      <a:pt x="2118" y="1481"/>
                    </a:lnTo>
                    <a:lnTo>
                      <a:pt x="2118" y="135"/>
                    </a:lnTo>
                    <a:lnTo>
                      <a:pt x="1025" y="135"/>
                    </a:lnTo>
                    <a:close/>
                    <a:moveTo>
                      <a:pt x="889" y="0"/>
                    </a:moveTo>
                    <a:lnTo>
                      <a:pt x="2254" y="0"/>
                    </a:lnTo>
                    <a:lnTo>
                      <a:pt x="2254" y="1440"/>
                    </a:lnTo>
                    <a:lnTo>
                      <a:pt x="3100" y="2694"/>
                    </a:lnTo>
                    <a:lnTo>
                      <a:pt x="3101" y="2696"/>
                    </a:lnTo>
                    <a:lnTo>
                      <a:pt x="3102" y="2700"/>
                    </a:lnTo>
                    <a:lnTo>
                      <a:pt x="3105" y="2706"/>
                    </a:lnTo>
                    <a:lnTo>
                      <a:pt x="3109" y="2715"/>
                    </a:lnTo>
                    <a:lnTo>
                      <a:pt x="3114" y="2727"/>
                    </a:lnTo>
                    <a:lnTo>
                      <a:pt x="3118" y="2741"/>
                    </a:lnTo>
                    <a:lnTo>
                      <a:pt x="3123" y="2756"/>
                    </a:lnTo>
                    <a:lnTo>
                      <a:pt x="3127" y="2772"/>
                    </a:lnTo>
                    <a:lnTo>
                      <a:pt x="3131" y="2791"/>
                    </a:lnTo>
                    <a:lnTo>
                      <a:pt x="3135" y="2810"/>
                    </a:lnTo>
                    <a:lnTo>
                      <a:pt x="3138" y="2830"/>
                    </a:lnTo>
                    <a:lnTo>
                      <a:pt x="3141" y="2853"/>
                    </a:lnTo>
                    <a:lnTo>
                      <a:pt x="3142" y="2874"/>
                    </a:lnTo>
                    <a:lnTo>
                      <a:pt x="3142" y="2897"/>
                    </a:lnTo>
                    <a:lnTo>
                      <a:pt x="3140" y="2920"/>
                    </a:lnTo>
                    <a:lnTo>
                      <a:pt x="3137" y="2943"/>
                    </a:lnTo>
                    <a:lnTo>
                      <a:pt x="3132" y="2966"/>
                    </a:lnTo>
                    <a:lnTo>
                      <a:pt x="3125" y="2988"/>
                    </a:lnTo>
                    <a:lnTo>
                      <a:pt x="3116" y="3011"/>
                    </a:lnTo>
                    <a:lnTo>
                      <a:pt x="3103" y="3032"/>
                    </a:lnTo>
                    <a:lnTo>
                      <a:pt x="3089" y="3053"/>
                    </a:lnTo>
                    <a:lnTo>
                      <a:pt x="3071" y="3072"/>
                    </a:lnTo>
                    <a:lnTo>
                      <a:pt x="3050" y="3090"/>
                    </a:lnTo>
                    <a:lnTo>
                      <a:pt x="3026" y="3107"/>
                    </a:lnTo>
                    <a:lnTo>
                      <a:pt x="2998" y="3122"/>
                    </a:lnTo>
                    <a:lnTo>
                      <a:pt x="2966" y="3136"/>
                    </a:lnTo>
                    <a:lnTo>
                      <a:pt x="2931" y="3148"/>
                    </a:lnTo>
                    <a:lnTo>
                      <a:pt x="2891" y="3157"/>
                    </a:lnTo>
                    <a:lnTo>
                      <a:pt x="2847" y="3163"/>
                    </a:lnTo>
                    <a:lnTo>
                      <a:pt x="2798" y="3168"/>
                    </a:lnTo>
                    <a:lnTo>
                      <a:pt x="2745" y="3169"/>
                    </a:lnTo>
                    <a:lnTo>
                      <a:pt x="1571" y="3169"/>
                    </a:lnTo>
                    <a:lnTo>
                      <a:pt x="1451" y="3169"/>
                    </a:lnTo>
                    <a:lnTo>
                      <a:pt x="1379" y="3169"/>
                    </a:lnTo>
                    <a:lnTo>
                      <a:pt x="666" y="3169"/>
                    </a:lnTo>
                    <a:lnTo>
                      <a:pt x="570" y="3169"/>
                    </a:lnTo>
                    <a:lnTo>
                      <a:pt x="480" y="3169"/>
                    </a:lnTo>
                    <a:lnTo>
                      <a:pt x="398" y="3169"/>
                    </a:lnTo>
                    <a:lnTo>
                      <a:pt x="344" y="3168"/>
                    </a:lnTo>
                    <a:lnTo>
                      <a:pt x="296" y="3163"/>
                    </a:lnTo>
                    <a:lnTo>
                      <a:pt x="251" y="3157"/>
                    </a:lnTo>
                    <a:lnTo>
                      <a:pt x="211" y="3148"/>
                    </a:lnTo>
                    <a:lnTo>
                      <a:pt x="176" y="3136"/>
                    </a:lnTo>
                    <a:lnTo>
                      <a:pt x="144" y="3122"/>
                    </a:lnTo>
                    <a:lnTo>
                      <a:pt x="116" y="3107"/>
                    </a:lnTo>
                    <a:lnTo>
                      <a:pt x="93" y="3090"/>
                    </a:lnTo>
                    <a:lnTo>
                      <a:pt x="71" y="3072"/>
                    </a:lnTo>
                    <a:lnTo>
                      <a:pt x="54" y="3053"/>
                    </a:lnTo>
                    <a:lnTo>
                      <a:pt x="39" y="3032"/>
                    </a:lnTo>
                    <a:lnTo>
                      <a:pt x="27" y="3011"/>
                    </a:lnTo>
                    <a:lnTo>
                      <a:pt x="18" y="2988"/>
                    </a:lnTo>
                    <a:lnTo>
                      <a:pt x="10" y="2966"/>
                    </a:lnTo>
                    <a:lnTo>
                      <a:pt x="5" y="2943"/>
                    </a:lnTo>
                    <a:lnTo>
                      <a:pt x="2" y="2920"/>
                    </a:lnTo>
                    <a:lnTo>
                      <a:pt x="0" y="2897"/>
                    </a:lnTo>
                    <a:lnTo>
                      <a:pt x="0" y="2874"/>
                    </a:lnTo>
                    <a:lnTo>
                      <a:pt x="1" y="2853"/>
                    </a:lnTo>
                    <a:lnTo>
                      <a:pt x="4" y="2830"/>
                    </a:lnTo>
                    <a:lnTo>
                      <a:pt x="7" y="2810"/>
                    </a:lnTo>
                    <a:lnTo>
                      <a:pt x="11" y="2791"/>
                    </a:lnTo>
                    <a:lnTo>
                      <a:pt x="15" y="2772"/>
                    </a:lnTo>
                    <a:lnTo>
                      <a:pt x="20" y="2756"/>
                    </a:lnTo>
                    <a:lnTo>
                      <a:pt x="25" y="2741"/>
                    </a:lnTo>
                    <a:lnTo>
                      <a:pt x="29" y="2727"/>
                    </a:lnTo>
                    <a:lnTo>
                      <a:pt x="33" y="2715"/>
                    </a:lnTo>
                    <a:lnTo>
                      <a:pt x="37" y="2706"/>
                    </a:lnTo>
                    <a:lnTo>
                      <a:pt x="40" y="2700"/>
                    </a:lnTo>
                    <a:lnTo>
                      <a:pt x="41" y="2696"/>
                    </a:lnTo>
                    <a:lnTo>
                      <a:pt x="42" y="2694"/>
                    </a:lnTo>
                    <a:lnTo>
                      <a:pt x="889" y="1440"/>
                    </a:lnTo>
                    <a:lnTo>
                      <a:pt x="889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0">
                <a:solidFill>
                  <a:schemeClr val="accent4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auto">
              <a:xfrm>
                <a:off x="1480" y="769"/>
                <a:ext cx="104" cy="16"/>
              </a:xfrm>
              <a:custGeom>
                <a:avLst/>
                <a:gdLst>
                  <a:gd name="T0" fmla="*/ 131 w 1768"/>
                  <a:gd name="T1" fmla="*/ 0 h 270"/>
                  <a:gd name="T2" fmla="*/ 1638 w 1768"/>
                  <a:gd name="T3" fmla="*/ 0 h 270"/>
                  <a:gd name="T4" fmla="*/ 1664 w 1768"/>
                  <a:gd name="T5" fmla="*/ 3 h 270"/>
                  <a:gd name="T6" fmla="*/ 1689 w 1768"/>
                  <a:gd name="T7" fmla="*/ 11 h 270"/>
                  <a:gd name="T8" fmla="*/ 1711 w 1768"/>
                  <a:gd name="T9" fmla="*/ 24 h 270"/>
                  <a:gd name="T10" fmla="*/ 1730 w 1768"/>
                  <a:gd name="T11" fmla="*/ 40 h 270"/>
                  <a:gd name="T12" fmla="*/ 1746 w 1768"/>
                  <a:gd name="T13" fmla="*/ 59 h 270"/>
                  <a:gd name="T14" fmla="*/ 1758 w 1768"/>
                  <a:gd name="T15" fmla="*/ 83 h 270"/>
                  <a:gd name="T16" fmla="*/ 1765 w 1768"/>
                  <a:gd name="T17" fmla="*/ 107 h 270"/>
                  <a:gd name="T18" fmla="*/ 1768 w 1768"/>
                  <a:gd name="T19" fmla="*/ 135 h 270"/>
                  <a:gd name="T20" fmla="*/ 1765 w 1768"/>
                  <a:gd name="T21" fmla="*/ 163 h 270"/>
                  <a:gd name="T22" fmla="*/ 1758 w 1768"/>
                  <a:gd name="T23" fmla="*/ 187 h 270"/>
                  <a:gd name="T24" fmla="*/ 1746 w 1768"/>
                  <a:gd name="T25" fmla="*/ 210 h 270"/>
                  <a:gd name="T26" fmla="*/ 1730 w 1768"/>
                  <a:gd name="T27" fmla="*/ 230 h 270"/>
                  <a:gd name="T28" fmla="*/ 1711 w 1768"/>
                  <a:gd name="T29" fmla="*/ 246 h 270"/>
                  <a:gd name="T30" fmla="*/ 1689 w 1768"/>
                  <a:gd name="T31" fmla="*/ 259 h 270"/>
                  <a:gd name="T32" fmla="*/ 1664 w 1768"/>
                  <a:gd name="T33" fmla="*/ 267 h 270"/>
                  <a:gd name="T34" fmla="*/ 1638 w 1768"/>
                  <a:gd name="T35" fmla="*/ 270 h 270"/>
                  <a:gd name="T36" fmla="*/ 131 w 1768"/>
                  <a:gd name="T37" fmla="*/ 270 h 270"/>
                  <a:gd name="T38" fmla="*/ 104 w 1768"/>
                  <a:gd name="T39" fmla="*/ 267 h 270"/>
                  <a:gd name="T40" fmla="*/ 80 w 1768"/>
                  <a:gd name="T41" fmla="*/ 259 h 270"/>
                  <a:gd name="T42" fmla="*/ 58 w 1768"/>
                  <a:gd name="T43" fmla="*/ 246 h 270"/>
                  <a:gd name="T44" fmla="*/ 39 w 1768"/>
                  <a:gd name="T45" fmla="*/ 230 h 270"/>
                  <a:gd name="T46" fmla="*/ 23 w 1768"/>
                  <a:gd name="T47" fmla="*/ 210 h 270"/>
                  <a:gd name="T48" fmla="*/ 11 w 1768"/>
                  <a:gd name="T49" fmla="*/ 187 h 270"/>
                  <a:gd name="T50" fmla="*/ 4 w 1768"/>
                  <a:gd name="T51" fmla="*/ 163 h 270"/>
                  <a:gd name="T52" fmla="*/ 0 w 1768"/>
                  <a:gd name="T53" fmla="*/ 135 h 270"/>
                  <a:gd name="T54" fmla="*/ 4 w 1768"/>
                  <a:gd name="T55" fmla="*/ 107 h 270"/>
                  <a:gd name="T56" fmla="*/ 11 w 1768"/>
                  <a:gd name="T57" fmla="*/ 83 h 270"/>
                  <a:gd name="T58" fmla="*/ 23 w 1768"/>
                  <a:gd name="T59" fmla="*/ 59 h 270"/>
                  <a:gd name="T60" fmla="*/ 39 w 1768"/>
                  <a:gd name="T61" fmla="*/ 40 h 270"/>
                  <a:gd name="T62" fmla="*/ 58 w 1768"/>
                  <a:gd name="T63" fmla="*/ 24 h 270"/>
                  <a:gd name="T64" fmla="*/ 80 w 1768"/>
                  <a:gd name="T65" fmla="*/ 11 h 270"/>
                  <a:gd name="T66" fmla="*/ 104 w 1768"/>
                  <a:gd name="T67" fmla="*/ 3 h 270"/>
                  <a:gd name="T68" fmla="*/ 131 w 1768"/>
                  <a:gd name="T69" fmla="*/ 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68" h="270">
                    <a:moveTo>
                      <a:pt x="131" y="0"/>
                    </a:moveTo>
                    <a:lnTo>
                      <a:pt x="1638" y="0"/>
                    </a:lnTo>
                    <a:lnTo>
                      <a:pt x="1664" y="3"/>
                    </a:lnTo>
                    <a:lnTo>
                      <a:pt x="1689" y="11"/>
                    </a:lnTo>
                    <a:lnTo>
                      <a:pt x="1711" y="24"/>
                    </a:lnTo>
                    <a:lnTo>
                      <a:pt x="1730" y="40"/>
                    </a:lnTo>
                    <a:lnTo>
                      <a:pt x="1746" y="59"/>
                    </a:lnTo>
                    <a:lnTo>
                      <a:pt x="1758" y="83"/>
                    </a:lnTo>
                    <a:lnTo>
                      <a:pt x="1765" y="107"/>
                    </a:lnTo>
                    <a:lnTo>
                      <a:pt x="1768" y="135"/>
                    </a:lnTo>
                    <a:lnTo>
                      <a:pt x="1765" y="163"/>
                    </a:lnTo>
                    <a:lnTo>
                      <a:pt x="1758" y="187"/>
                    </a:lnTo>
                    <a:lnTo>
                      <a:pt x="1746" y="210"/>
                    </a:lnTo>
                    <a:lnTo>
                      <a:pt x="1730" y="230"/>
                    </a:lnTo>
                    <a:lnTo>
                      <a:pt x="1711" y="246"/>
                    </a:lnTo>
                    <a:lnTo>
                      <a:pt x="1689" y="259"/>
                    </a:lnTo>
                    <a:lnTo>
                      <a:pt x="1664" y="267"/>
                    </a:lnTo>
                    <a:lnTo>
                      <a:pt x="1638" y="270"/>
                    </a:lnTo>
                    <a:lnTo>
                      <a:pt x="131" y="270"/>
                    </a:lnTo>
                    <a:lnTo>
                      <a:pt x="104" y="267"/>
                    </a:lnTo>
                    <a:lnTo>
                      <a:pt x="80" y="259"/>
                    </a:lnTo>
                    <a:lnTo>
                      <a:pt x="58" y="246"/>
                    </a:lnTo>
                    <a:lnTo>
                      <a:pt x="39" y="230"/>
                    </a:lnTo>
                    <a:lnTo>
                      <a:pt x="23" y="210"/>
                    </a:lnTo>
                    <a:lnTo>
                      <a:pt x="11" y="187"/>
                    </a:lnTo>
                    <a:lnTo>
                      <a:pt x="4" y="163"/>
                    </a:lnTo>
                    <a:lnTo>
                      <a:pt x="0" y="135"/>
                    </a:lnTo>
                    <a:lnTo>
                      <a:pt x="4" y="107"/>
                    </a:lnTo>
                    <a:lnTo>
                      <a:pt x="11" y="83"/>
                    </a:lnTo>
                    <a:lnTo>
                      <a:pt x="23" y="59"/>
                    </a:lnTo>
                    <a:lnTo>
                      <a:pt x="39" y="40"/>
                    </a:lnTo>
                    <a:lnTo>
                      <a:pt x="58" y="24"/>
                    </a:lnTo>
                    <a:lnTo>
                      <a:pt x="80" y="11"/>
                    </a:lnTo>
                    <a:lnTo>
                      <a:pt x="104" y="3"/>
                    </a:lnTo>
                    <a:lnTo>
                      <a:pt x="13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Freeform 11"/>
              <p:cNvSpPr>
                <a:spLocks noEditPoints="1"/>
              </p:cNvSpPr>
              <p:nvPr/>
            </p:nvSpPr>
            <p:spPr bwMode="auto">
              <a:xfrm>
                <a:off x="1476" y="765"/>
                <a:ext cx="112" cy="24"/>
              </a:xfrm>
              <a:custGeom>
                <a:avLst/>
                <a:gdLst>
                  <a:gd name="T0" fmla="*/ 182 w 1904"/>
                  <a:gd name="T1" fmla="*/ 137 h 404"/>
                  <a:gd name="T2" fmla="*/ 155 w 1904"/>
                  <a:gd name="T3" fmla="*/ 154 h 404"/>
                  <a:gd name="T4" fmla="*/ 138 w 1904"/>
                  <a:gd name="T5" fmla="*/ 185 h 404"/>
                  <a:gd name="T6" fmla="*/ 138 w 1904"/>
                  <a:gd name="T7" fmla="*/ 220 h 404"/>
                  <a:gd name="T8" fmla="*/ 155 w 1904"/>
                  <a:gd name="T9" fmla="*/ 250 h 404"/>
                  <a:gd name="T10" fmla="*/ 182 w 1904"/>
                  <a:gd name="T11" fmla="*/ 267 h 404"/>
                  <a:gd name="T12" fmla="*/ 1706 w 1904"/>
                  <a:gd name="T13" fmla="*/ 269 h 404"/>
                  <a:gd name="T14" fmla="*/ 1738 w 1904"/>
                  <a:gd name="T15" fmla="*/ 260 h 404"/>
                  <a:gd name="T16" fmla="*/ 1760 w 1904"/>
                  <a:gd name="T17" fmla="*/ 236 h 404"/>
                  <a:gd name="T18" fmla="*/ 1768 w 1904"/>
                  <a:gd name="T19" fmla="*/ 202 h 404"/>
                  <a:gd name="T20" fmla="*/ 1760 w 1904"/>
                  <a:gd name="T21" fmla="*/ 168 h 404"/>
                  <a:gd name="T22" fmla="*/ 1738 w 1904"/>
                  <a:gd name="T23" fmla="*/ 144 h 404"/>
                  <a:gd name="T24" fmla="*/ 1706 w 1904"/>
                  <a:gd name="T25" fmla="*/ 135 h 404"/>
                  <a:gd name="T26" fmla="*/ 199 w 1904"/>
                  <a:gd name="T27" fmla="*/ 0 h 404"/>
                  <a:gd name="T28" fmla="*/ 1739 w 1904"/>
                  <a:gd name="T29" fmla="*/ 3 h 404"/>
                  <a:gd name="T30" fmla="*/ 1797 w 1904"/>
                  <a:gd name="T31" fmla="*/ 22 h 404"/>
                  <a:gd name="T32" fmla="*/ 1847 w 1904"/>
                  <a:gd name="T33" fmla="*/ 59 h 404"/>
                  <a:gd name="T34" fmla="*/ 1883 w 1904"/>
                  <a:gd name="T35" fmla="*/ 109 h 404"/>
                  <a:gd name="T36" fmla="*/ 1902 w 1904"/>
                  <a:gd name="T37" fmla="*/ 169 h 404"/>
                  <a:gd name="T38" fmla="*/ 1902 w 1904"/>
                  <a:gd name="T39" fmla="*/ 235 h 404"/>
                  <a:gd name="T40" fmla="*/ 1883 w 1904"/>
                  <a:gd name="T41" fmla="*/ 295 h 404"/>
                  <a:gd name="T42" fmla="*/ 1847 w 1904"/>
                  <a:gd name="T43" fmla="*/ 345 h 404"/>
                  <a:gd name="T44" fmla="*/ 1797 w 1904"/>
                  <a:gd name="T45" fmla="*/ 381 h 404"/>
                  <a:gd name="T46" fmla="*/ 1739 w 1904"/>
                  <a:gd name="T47" fmla="*/ 401 h 404"/>
                  <a:gd name="T48" fmla="*/ 199 w 1904"/>
                  <a:gd name="T49" fmla="*/ 404 h 404"/>
                  <a:gd name="T50" fmla="*/ 136 w 1904"/>
                  <a:gd name="T51" fmla="*/ 394 h 404"/>
                  <a:gd name="T52" fmla="*/ 82 w 1904"/>
                  <a:gd name="T53" fmla="*/ 365 h 404"/>
                  <a:gd name="T54" fmla="*/ 39 w 1904"/>
                  <a:gd name="T55" fmla="*/ 321 h 404"/>
                  <a:gd name="T56" fmla="*/ 11 w 1904"/>
                  <a:gd name="T57" fmla="*/ 266 h 404"/>
                  <a:gd name="T58" fmla="*/ 0 w 1904"/>
                  <a:gd name="T59" fmla="*/ 202 h 404"/>
                  <a:gd name="T60" fmla="*/ 11 w 1904"/>
                  <a:gd name="T61" fmla="*/ 138 h 404"/>
                  <a:gd name="T62" fmla="*/ 39 w 1904"/>
                  <a:gd name="T63" fmla="*/ 83 h 404"/>
                  <a:gd name="T64" fmla="*/ 82 w 1904"/>
                  <a:gd name="T65" fmla="*/ 39 h 404"/>
                  <a:gd name="T66" fmla="*/ 136 w 1904"/>
                  <a:gd name="T67" fmla="*/ 10 h 404"/>
                  <a:gd name="T68" fmla="*/ 199 w 1904"/>
                  <a:gd name="T69" fmla="*/ 0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04" h="404">
                    <a:moveTo>
                      <a:pt x="199" y="135"/>
                    </a:moveTo>
                    <a:lnTo>
                      <a:pt x="182" y="137"/>
                    </a:lnTo>
                    <a:lnTo>
                      <a:pt x="167" y="144"/>
                    </a:lnTo>
                    <a:lnTo>
                      <a:pt x="155" y="154"/>
                    </a:lnTo>
                    <a:lnTo>
                      <a:pt x="145" y="168"/>
                    </a:lnTo>
                    <a:lnTo>
                      <a:pt x="138" y="185"/>
                    </a:lnTo>
                    <a:lnTo>
                      <a:pt x="136" y="202"/>
                    </a:lnTo>
                    <a:lnTo>
                      <a:pt x="138" y="220"/>
                    </a:lnTo>
                    <a:lnTo>
                      <a:pt x="145" y="236"/>
                    </a:lnTo>
                    <a:lnTo>
                      <a:pt x="155" y="250"/>
                    </a:lnTo>
                    <a:lnTo>
                      <a:pt x="167" y="260"/>
                    </a:lnTo>
                    <a:lnTo>
                      <a:pt x="182" y="267"/>
                    </a:lnTo>
                    <a:lnTo>
                      <a:pt x="199" y="269"/>
                    </a:lnTo>
                    <a:lnTo>
                      <a:pt x="1706" y="269"/>
                    </a:lnTo>
                    <a:lnTo>
                      <a:pt x="1723" y="267"/>
                    </a:lnTo>
                    <a:lnTo>
                      <a:pt x="1738" y="260"/>
                    </a:lnTo>
                    <a:lnTo>
                      <a:pt x="1750" y="250"/>
                    </a:lnTo>
                    <a:lnTo>
                      <a:pt x="1760" y="236"/>
                    </a:lnTo>
                    <a:lnTo>
                      <a:pt x="1766" y="220"/>
                    </a:lnTo>
                    <a:lnTo>
                      <a:pt x="1768" y="202"/>
                    </a:lnTo>
                    <a:lnTo>
                      <a:pt x="1766" y="185"/>
                    </a:lnTo>
                    <a:lnTo>
                      <a:pt x="1760" y="168"/>
                    </a:lnTo>
                    <a:lnTo>
                      <a:pt x="1750" y="154"/>
                    </a:lnTo>
                    <a:lnTo>
                      <a:pt x="1738" y="144"/>
                    </a:lnTo>
                    <a:lnTo>
                      <a:pt x="1723" y="137"/>
                    </a:lnTo>
                    <a:lnTo>
                      <a:pt x="1706" y="135"/>
                    </a:lnTo>
                    <a:lnTo>
                      <a:pt x="199" y="135"/>
                    </a:lnTo>
                    <a:close/>
                    <a:moveTo>
                      <a:pt x="199" y="0"/>
                    </a:moveTo>
                    <a:lnTo>
                      <a:pt x="1706" y="0"/>
                    </a:lnTo>
                    <a:lnTo>
                      <a:pt x="1739" y="3"/>
                    </a:lnTo>
                    <a:lnTo>
                      <a:pt x="1768" y="10"/>
                    </a:lnTo>
                    <a:lnTo>
                      <a:pt x="1797" y="22"/>
                    </a:lnTo>
                    <a:lnTo>
                      <a:pt x="1823" y="39"/>
                    </a:lnTo>
                    <a:lnTo>
                      <a:pt x="1847" y="59"/>
                    </a:lnTo>
                    <a:lnTo>
                      <a:pt x="1866" y="83"/>
                    </a:lnTo>
                    <a:lnTo>
                      <a:pt x="1883" y="109"/>
                    </a:lnTo>
                    <a:lnTo>
                      <a:pt x="1894" y="138"/>
                    </a:lnTo>
                    <a:lnTo>
                      <a:pt x="1902" y="169"/>
                    </a:lnTo>
                    <a:lnTo>
                      <a:pt x="1904" y="202"/>
                    </a:lnTo>
                    <a:lnTo>
                      <a:pt x="1902" y="235"/>
                    </a:lnTo>
                    <a:lnTo>
                      <a:pt x="1894" y="266"/>
                    </a:lnTo>
                    <a:lnTo>
                      <a:pt x="1883" y="295"/>
                    </a:lnTo>
                    <a:lnTo>
                      <a:pt x="1866" y="321"/>
                    </a:lnTo>
                    <a:lnTo>
                      <a:pt x="1847" y="345"/>
                    </a:lnTo>
                    <a:lnTo>
                      <a:pt x="1823" y="365"/>
                    </a:lnTo>
                    <a:lnTo>
                      <a:pt x="1797" y="381"/>
                    </a:lnTo>
                    <a:lnTo>
                      <a:pt x="1768" y="394"/>
                    </a:lnTo>
                    <a:lnTo>
                      <a:pt x="1739" y="401"/>
                    </a:lnTo>
                    <a:lnTo>
                      <a:pt x="1706" y="404"/>
                    </a:lnTo>
                    <a:lnTo>
                      <a:pt x="199" y="404"/>
                    </a:lnTo>
                    <a:lnTo>
                      <a:pt x="166" y="401"/>
                    </a:lnTo>
                    <a:lnTo>
                      <a:pt x="136" y="394"/>
                    </a:lnTo>
                    <a:lnTo>
                      <a:pt x="108" y="381"/>
                    </a:lnTo>
                    <a:lnTo>
                      <a:pt x="82" y="365"/>
                    </a:lnTo>
                    <a:lnTo>
                      <a:pt x="58" y="345"/>
                    </a:lnTo>
                    <a:lnTo>
                      <a:pt x="39" y="321"/>
                    </a:lnTo>
                    <a:lnTo>
                      <a:pt x="23" y="295"/>
                    </a:lnTo>
                    <a:lnTo>
                      <a:pt x="11" y="266"/>
                    </a:lnTo>
                    <a:lnTo>
                      <a:pt x="4" y="235"/>
                    </a:lnTo>
                    <a:lnTo>
                      <a:pt x="0" y="202"/>
                    </a:lnTo>
                    <a:lnTo>
                      <a:pt x="4" y="169"/>
                    </a:lnTo>
                    <a:lnTo>
                      <a:pt x="11" y="138"/>
                    </a:lnTo>
                    <a:lnTo>
                      <a:pt x="23" y="109"/>
                    </a:lnTo>
                    <a:lnTo>
                      <a:pt x="39" y="83"/>
                    </a:lnTo>
                    <a:lnTo>
                      <a:pt x="58" y="59"/>
                    </a:lnTo>
                    <a:lnTo>
                      <a:pt x="82" y="39"/>
                    </a:lnTo>
                    <a:lnTo>
                      <a:pt x="108" y="22"/>
                    </a:lnTo>
                    <a:lnTo>
                      <a:pt x="136" y="10"/>
                    </a:lnTo>
                    <a:lnTo>
                      <a:pt x="166" y="3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0">
                <a:solidFill>
                  <a:schemeClr val="accent4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Freeform 12"/>
              <p:cNvSpPr>
                <a:spLocks/>
              </p:cNvSpPr>
              <p:nvPr/>
            </p:nvSpPr>
            <p:spPr bwMode="auto">
              <a:xfrm>
                <a:off x="1548" y="921"/>
                <a:ext cx="31" cy="22"/>
              </a:xfrm>
              <a:custGeom>
                <a:avLst/>
                <a:gdLst>
                  <a:gd name="T0" fmla="*/ 255 w 511"/>
                  <a:gd name="T1" fmla="*/ 0 h 506"/>
                  <a:gd name="T2" fmla="*/ 293 w 511"/>
                  <a:gd name="T3" fmla="*/ 2 h 506"/>
                  <a:gd name="T4" fmla="*/ 329 w 511"/>
                  <a:gd name="T5" fmla="*/ 11 h 506"/>
                  <a:gd name="T6" fmla="*/ 363 w 511"/>
                  <a:gd name="T7" fmla="*/ 24 h 506"/>
                  <a:gd name="T8" fmla="*/ 394 w 511"/>
                  <a:gd name="T9" fmla="*/ 41 h 506"/>
                  <a:gd name="T10" fmla="*/ 423 w 511"/>
                  <a:gd name="T11" fmla="*/ 63 h 506"/>
                  <a:gd name="T12" fmla="*/ 448 w 511"/>
                  <a:gd name="T13" fmla="*/ 87 h 506"/>
                  <a:gd name="T14" fmla="*/ 470 w 511"/>
                  <a:gd name="T15" fmla="*/ 116 h 506"/>
                  <a:gd name="T16" fmla="*/ 487 w 511"/>
                  <a:gd name="T17" fmla="*/ 146 h 506"/>
                  <a:gd name="T18" fmla="*/ 500 w 511"/>
                  <a:gd name="T19" fmla="*/ 180 h 506"/>
                  <a:gd name="T20" fmla="*/ 508 w 511"/>
                  <a:gd name="T21" fmla="*/ 216 h 506"/>
                  <a:gd name="T22" fmla="*/ 511 w 511"/>
                  <a:gd name="T23" fmla="*/ 253 h 506"/>
                  <a:gd name="T24" fmla="*/ 508 w 511"/>
                  <a:gd name="T25" fmla="*/ 291 h 506"/>
                  <a:gd name="T26" fmla="*/ 500 w 511"/>
                  <a:gd name="T27" fmla="*/ 327 h 506"/>
                  <a:gd name="T28" fmla="*/ 487 w 511"/>
                  <a:gd name="T29" fmla="*/ 361 h 506"/>
                  <a:gd name="T30" fmla="*/ 470 w 511"/>
                  <a:gd name="T31" fmla="*/ 391 h 506"/>
                  <a:gd name="T32" fmla="*/ 448 w 511"/>
                  <a:gd name="T33" fmla="*/ 420 h 506"/>
                  <a:gd name="T34" fmla="*/ 423 w 511"/>
                  <a:gd name="T35" fmla="*/ 444 h 506"/>
                  <a:gd name="T36" fmla="*/ 394 w 511"/>
                  <a:gd name="T37" fmla="*/ 466 h 506"/>
                  <a:gd name="T38" fmla="*/ 363 w 511"/>
                  <a:gd name="T39" fmla="*/ 483 h 506"/>
                  <a:gd name="T40" fmla="*/ 329 w 511"/>
                  <a:gd name="T41" fmla="*/ 496 h 506"/>
                  <a:gd name="T42" fmla="*/ 293 w 511"/>
                  <a:gd name="T43" fmla="*/ 503 h 506"/>
                  <a:gd name="T44" fmla="*/ 255 w 511"/>
                  <a:gd name="T45" fmla="*/ 506 h 506"/>
                  <a:gd name="T46" fmla="*/ 217 w 511"/>
                  <a:gd name="T47" fmla="*/ 503 h 506"/>
                  <a:gd name="T48" fmla="*/ 181 w 511"/>
                  <a:gd name="T49" fmla="*/ 496 h 506"/>
                  <a:gd name="T50" fmla="*/ 147 w 511"/>
                  <a:gd name="T51" fmla="*/ 483 h 506"/>
                  <a:gd name="T52" fmla="*/ 116 w 511"/>
                  <a:gd name="T53" fmla="*/ 466 h 506"/>
                  <a:gd name="T54" fmla="*/ 87 w 511"/>
                  <a:gd name="T55" fmla="*/ 444 h 506"/>
                  <a:gd name="T56" fmla="*/ 63 w 511"/>
                  <a:gd name="T57" fmla="*/ 420 h 506"/>
                  <a:gd name="T58" fmla="*/ 41 w 511"/>
                  <a:gd name="T59" fmla="*/ 391 h 506"/>
                  <a:gd name="T60" fmla="*/ 23 w 511"/>
                  <a:gd name="T61" fmla="*/ 361 h 506"/>
                  <a:gd name="T62" fmla="*/ 10 w 511"/>
                  <a:gd name="T63" fmla="*/ 327 h 506"/>
                  <a:gd name="T64" fmla="*/ 3 w 511"/>
                  <a:gd name="T65" fmla="*/ 291 h 506"/>
                  <a:gd name="T66" fmla="*/ 0 w 511"/>
                  <a:gd name="T67" fmla="*/ 253 h 506"/>
                  <a:gd name="T68" fmla="*/ 3 w 511"/>
                  <a:gd name="T69" fmla="*/ 216 h 506"/>
                  <a:gd name="T70" fmla="*/ 10 w 511"/>
                  <a:gd name="T71" fmla="*/ 180 h 506"/>
                  <a:gd name="T72" fmla="*/ 23 w 511"/>
                  <a:gd name="T73" fmla="*/ 146 h 506"/>
                  <a:gd name="T74" fmla="*/ 41 w 511"/>
                  <a:gd name="T75" fmla="*/ 116 h 506"/>
                  <a:gd name="T76" fmla="*/ 63 w 511"/>
                  <a:gd name="T77" fmla="*/ 87 h 506"/>
                  <a:gd name="T78" fmla="*/ 87 w 511"/>
                  <a:gd name="T79" fmla="*/ 63 h 506"/>
                  <a:gd name="T80" fmla="*/ 116 w 511"/>
                  <a:gd name="T81" fmla="*/ 41 h 506"/>
                  <a:gd name="T82" fmla="*/ 147 w 511"/>
                  <a:gd name="T83" fmla="*/ 24 h 506"/>
                  <a:gd name="T84" fmla="*/ 181 w 511"/>
                  <a:gd name="T85" fmla="*/ 11 h 506"/>
                  <a:gd name="T86" fmla="*/ 217 w 511"/>
                  <a:gd name="T87" fmla="*/ 2 h 506"/>
                  <a:gd name="T88" fmla="*/ 255 w 511"/>
                  <a:gd name="T89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11" h="506">
                    <a:moveTo>
                      <a:pt x="255" y="0"/>
                    </a:moveTo>
                    <a:lnTo>
                      <a:pt x="293" y="2"/>
                    </a:lnTo>
                    <a:lnTo>
                      <a:pt x="329" y="11"/>
                    </a:lnTo>
                    <a:lnTo>
                      <a:pt x="363" y="24"/>
                    </a:lnTo>
                    <a:lnTo>
                      <a:pt x="394" y="41"/>
                    </a:lnTo>
                    <a:lnTo>
                      <a:pt x="423" y="63"/>
                    </a:lnTo>
                    <a:lnTo>
                      <a:pt x="448" y="87"/>
                    </a:lnTo>
                    <a:lnTo>
                      <a:pt x="470" y="116"/>
                    </a:lnTo>
                    <a:lnTo>
                      <a:pt x="487" y="146"/>
                    </a:lnTo>
                    <a:lnTo>
                      <a:pt x="500" y="180"/>
                    </a:lnTo>
                    <a:lnTo>
                      <a:pt x="508" y="216"/>
                    </a:lnTo>
                    <a:lnTo>
                      <a:pt x="511" y="253"/>
                    </a:lnTo>
                    <a:lnTo>
                      <a:pt x="508" y="291"/>
                    </a:lnTo>
                    <a:lnTo>
                      <a:pt x="500" y="327"/>
                    </a:lnTo>
                    <a:lnTo>
                      <a:pt x="487" y="361"/>
                    </a:lnTo>
                    <a:lnTo>
                      <a:pt x="470" y="391"/>
                    </a:lnTo>
                    <a:lnTo>
                      <a:pt x="448" y="420"/>
                    </a:lnTo>
                    <a:lnTo>
                      <a:pt x="423" y="444"/>
                    </a:lnTo>
                    <a:lnTo>
                      <a:pt x="394" y="466"/>
                    </a:lnTo>
                    <a:lnTo>
                      <a:pt x="363" y="483"/>
                    </a:lnTo>
                    <a:lnTo>
                      <a:pt x="329" y="496"/>
                    </a:lnTo>
                    <a:lnTo>
                      <a:pt x="293" y="503"/>
                    </a:lnTo>
                    <a:lnTo>
                      <a:pt x="255" y="506"/>
                    </a:lnTo>
                    <a:lnTo>
                      <a:pt x="217" y="503"/>
                    </a:lnTo>
                    <a:lnTo>
                      <a:pt x="181" y="496"/>
                    </a:lnTo>
                    <a:lnTo>
                      <a:pt x="147" y="483"/>
                    </a:lnTo>
                    <a:lnTo>
                      <a:pt x="116" y="466"/>
                    </a:lnTo>
                    <a:lnTo>
                      <a:pt x="87" y="444"/>
                    </a:lnTo>
                    <a:lnTo>
                      <a:pt x="63" y="420"/>
                    </a:lnTo>
                    <a:lnTo>
                      <a:pt x="41" y="391"/>
                    </a:lnTo>
                    <a:lnTo>
                      <a:pt x="23" y="361"/>
                    </a:lnTo>
                    <a:lnTo>
                      <a:pt x="10" y="327"/>
                    </a:lnTo>
                    <a:lnTo>
                      <a:pt x="3" y="291"/>
                    </a:lnTo>
                    <a:lnTo>
                      <a:pt x="0" y="253"/>
                    </a:lnTo>
                    <a:lnTo>
                      <a:pt x="3" y="216"/>
                    </a:lnTo>
                    <a:lnTo>
                      <a:pt x="10" y="180"/>
                    </a:lnTo>
                    <a:lnTo>
                      <a:pt x="23" y="146"/>
                    </a:lnTo>
                    <a:lnTo>
                      <a:pt x="41" y="116"/>
                    </a:lnTo>
                    <a:lnTo>
                      <a:pt x="63" y="87"/>
                    </a:lnTo>
                    <a:lnTo>
                      <a:pt x="87" y="63"/>
                    </a:lnTo>
                    <a:lnTo>
                      <a:pt x="116" y="41"/>
                    </a:lnTo>
                    <a:lnTo>
                      <a:pt x="147" y="24"/>
                    </a:lnTo>
                    <a:lnTo>
                      <a:pt x="181" y="11"/>
                    </a:lnTo>
                    <a:lnTo>
                      <a:pt x="217" y="2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Freeform 13"/>
              <p:cNvSpPr>
                <a:spLocks/>
              </p:cNvSpPr>
              <p:nvPr/>
            </p:nvSpPr>
            <p:spPr bwMode="auto">
              <a:xfrm>
                <a:off x="1503" y="867"/>
                <a:ext cx="32" cy="21"/>
              </a:xfrm>
              <a:custGeom>
                <a:avLst/>
                <a:gdLst>
                  <a:gd name="T0" fmla="*/ 272 w 544"/>
                  <a:gd name="T1" fmla="*/ 0 h 538"/>
                  <a:gd name="T2" fmla="*/ 312 w 544"/>
                  <a:gd name="T3" fmla="*/ 2 h 538"/>
                  <a:gd name="T4" fmla="*/ 351 w 544"/>
                  <a:gd name="T5" fmla="*/ 11 h 538"/>
                  <a:gd name="T6" fmla="*/ 387 w 544"/>
                  <a:gd name="T7" fmla="*/ 25 h 538"/>
                  <a:gd name="T8" fmla="*/ 420 w 544"/>
                  <a:gd name="T9" fmla="*/ 43 h 538"/>
                  <a:gd name="T10" fmla="*/ 451 w 544"/>
                  <a:gd name="T11" fmla="*/ 65 h 538"/>
                  <a:gd name="T12" fmla="*/ 478 w 544"/>
                  <a:gd name="T13" fmla="*/ 92 h 538"/>
                  <a:gd name="T14" fmla="*/ 501 w 544"/>
                  <a:gd name="T15" fmla="*/ 122 h 538"/>
                  <a:gd name="T16" fmla="*/ 519 w 544"/>
                  <a:gd name="T17" fmla="*/ 155 h 538"/>
                  <a:gd name="T18" fmla="*/ 532 w 544"/>
                  <a:gd name="T19" fmla="*/ 191 h 538"/>
                  <a:gd name="T20" fmla="*/ 541 w 544"/>
                  <a:gd name="T21" fmla="*/ 230 h 538"/>
                  <a:gd name="T22" fmla="*/ 544 w 544"/>
                  <a:gd name="T23" fmla="*/ 269 h 538"/>
                  <a:gd name="T24" fmla="*/ 541 w 544"/>
                  <a:gd name="T25" fmla="*/ 309 h 538"/>
                  <a:gd name="T26" fmla="*/ 532 w 544"/>
                  <a:gd name="T27" fmla="*/ 347 h 538"/>
                  <a:gd name="T28" fmla="*/ 519 w 544"/>
                  <a:gd name="T29" fmla="*/ 383 h 538"/>
                  <a:gd name="T30" fmla="*/ 501 w 544"/>
                  <a:gd name="T31" fmla="*/ 415 h 538"/>
                  <a:gd name="T32" fmla="*/ 478 w 544"/>
                  <a:gd name="T33" fmla="*/ 446 h 538"/>
                  <a:gd name="T34" fmla="*/ 451 w 544"/>
                  <a:gd name="T35" fmla="*/ 472 h 538"/>
                  <a:gd name="T36" fmla="*/ 420 w 544"/>
                  <a:gd name="T37" fmla="*/ 495 h 538"/>
                  <a:gd name="T38" fmla="*/ 387 w 544"/>
                  <a:gd name="T39" fmla="*/ 513 h 538"/>
                  <a:gd name="T40" fmla="*/ 351 w 544"/>
                  <a:gd name="T41" fmla="*/ 526 h 538"/>
                  <a:gd name="T42" fmla="*/ 312 w 544"/>
                  <a:gd name="T43" fmla="*/ 536 h 538"/>
                  <a:gd name="T44" fmla="*/ 272 w 544"/>
                  <a:gd name="T45" fmla="*/ 538 h 538"/>
                  <a:gd name="T46" fmla="*/ 232 w 544"/>
                  <a:gd name="T47" fmla="*/ 536 h 538"/>
                  <a:gd name="T48" fmla="*/ 193 w 544"/>
                  <a:gd name="T49" fmla="*/ 526 h 538"/>
                  <a:gd name="T50" fmla="*/ 157 w 544"/>
                  <a:gd name="T51" fmla="*/ 513 h 538"/>
                  <a:gd name="T52" fmla="*/ 124 w 544"/>
                  <a:gd name="T53" fmla="*/ 495 h 538"/>
                  <a:gd name="T54" fmla="*/ 94 w 544"/>
                  <a:gd name="T55" fmla="*/ 472 h 538"/>
                  <a:gd name="T56" fmla="*/ 67 w 544"/>
                  <a:gd name="T57" fmla="*/ 446 h 538"/>
                  <a:gd name="T58" fmla="*/ 44 w 544"/>
                  <a:gd name="T59" fmla="*/ 415 h 538"/>
                  <a:gd name="T60" fmla="*/ 26 w 544"/>
                  <a:gd name="T61" fmla="*/ 383 h 538"/>
                  <a:gd name="T62" fmla="*/ 12 w 544"/>
                  <a:gd name="T63" fmla="*/ 347 h 538"/>
                  <a:gd name="T64" fmla="*/ 3 w 544"/>
                  <a:gd name="T65" fmla="*/ 309 h 538"/>
                  <a:gd name="T66" fmla="*/ 0 w 544"/>
                  <a:gd name="T67" fmla="*/ 269 h 538"/>
                  <a:gd name="T68" fmla="*/ 3 w 544"/>
                  <a:gd name="T69" fmla="*/ 230 h 538"/>
                  <a:gd name="T70" fmla="*/ 12 w 544"/>
                  <a:gd name="T71" fmla="*/ 191 h 538"/>
                  <a:gd name="T72" fmla="*/ 26 w 544"/>
                  <a:gd name="T73" fmla="*/ 155 h 538"/>
                  <a:gd name="T74" fmla="*/ 44 w 544"/>
                  <a:gd name="T75" fmla="*/ 122 h 538"/>
                  <a:gd name="T76" fmla="*/ 67 w 544"/>
                  <a:gd name="T77" fmla="*/ 92 h 538"/>
                  <a:gd name="T78" fmla="*/ 94 w 544"/>
                  <a:gd name="T79" fmla="*/ 65 h 538"/>
                  <a:gd name="T80" fmla="*/ 124 w 544"/>
                  <a:gd name="T81" fmla="*/ 43 h 538"/>
                  <a:gd name="T82" fmla="*/ 157 w 544"/>
                  <a:gd name="T83" fmla="*/ 25 h 538"/>
                  <a:gd name="T84" fmla="*/ 193 w 544"/>
                  <a:gd name="T85" fmla="*/ 11 h 538"/>
                  <a:gd name="T86" fmla="*/ 232 w 544"/>
                  <a:gd name="T87" fmla="*/ 2 h 538"/>
                  <a:gd name="T88" fmla="*/ 272 w 544"/>
                  <a:gd name="T89" fmla="*/ 0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44" h="538">
                    <a:moveTo>
                      <a:pt x="272" y="0"/>
                    </a:moveTo>
                    <a:lnTo>
                      <a:pt x="312" y="2"/>
                    </a:lnTo>
                    <a:lnTo>
                      <a:pt x="351" y="11"/>
                    </a:lnTo>
                    <a:lnTo>
                      <a:pt x="387" y="25"/>
                    </a:lnTo>
                    <a:lnTo>
                      <a:pt x="420" y="43"/>
                    </a:lnTo>
                    <a:lnTo>
                      <a:pt x="451" y="65"/>
                    </a:lnTo>
                    <a:lnTo>
                      <a:pt x="478" y="92"/>
                    </a:lnTo>
                    <a:lnTo>
                      <a:pt x="501" y="122"/>
                    </a:lnTo>
                    <a:lnTo>
                      <a:pt x="519" y="155"/>
                    </a:lnTo>
                    <a:lnTo>
                      <a:pt x="532" y="191"/>
                    </a:lnTo>
                    <a:lnTo>
                      <a:pt x="541" y="230"/>
                    </a:lnTo>
                    <a:lnTo>
                      <a:pt x="544" y="269"/>
                    </a:lnTo>
                    <a:lnTo>
                      <a:pt x="541" y="309"/>
                    </a:lnTo>
                    <a:lnTo>
                      <a:pt x="532" y="347"/>
                    </a:lnTo>
                    <a:lnTo>
                      <a:pt x="519" y="383"/>
                    </a:lnTo>
                    <a:lnTo>
                      <a:pt x="501" y="415"/>
                    </a:lnTo>
                    <a:lnTo>
                      <a:pt x="478" y="446"/>
                    </a:lnTo>
                    <a:lnTo>
                      <a:pt x="451" y="472"/>
                    </a:lnTo>
                    <a:lnTo>
                      <a:pt x="420" y="495"/>
                    </a:lnTo>
                    <a:lnTo>
                      <a:pt x="387" y="513"/>
                    </a:lnTo>
                    <a:lnTo>
                      <a:pt x="351" y="526"/>
                    </a:lnTo>
                    <a:lnTo>
                      <a:pt x="312" y="536"/>
                    </a:lnTo>
                    <a:lnTo>
                      <a:pt x="272" y="538"/>
                    </a:lnTo>
                    <a:lnTo>
                      <a:pt x="232" y="536"/>
                    </a:lnTo>
                    <a:lnTo>
                      <a:pt x="193" y="526"/>
                    </a:lnTo>
                    <a:lnTo>
                      <a:pt x="157" y="513"/>
                    </a:lnTo>
                    <a:lnTo>
                      <a:pt x="124" y="495"/>
                    </a:lnTo>
                    <a:lnTo>
                      <a:pt x="94" y="472"/>
                    </a:lnTo>
                    <a:lnTo>
                      <a:pt x="67" y="446"/>
                    </a:lnTo>
                    <a:lnTo>
                      <a:pt x="44" y="415"/>
                    </a:lnTo>
                    <a:lnTo>
                      <a:pt x="26" y="383"/>
                    </a:lnTo>
                    <a:lnTo>
                      <a:pt x="12" y="347"/>
                    </a:lnTo>
                    <a:lnTo>
                      <a:pt x="3" y="309"/>
                    </a:lnTo>
                    <a:lnTo>
                      <a:pt x="0" y="269"/>
                    </a:lnTo>
                    <a:lnTo>
                      <a:pt x="3" y="230"/>
                    </a:lnTo>
                    <a:lnTo>
                      <a:pt x="12" y="191"/>
                    </a:lnTo>
                    <a:lnTo>
                      <a:pt x="26" y="155"/>
                    </a:lnTo>
                    <a:lnTo>
                      <a:pt x="44" y="122"/>
                    </a:lnTo>
                    <a:lnTo>
                      <a:pt x="67" y="92"/>
                    </a:lnTo>
                    <a:lnTo>
                      <a:pt x="94" y="65"/>
                    </a:lnTo>
                    <a:lnTo>
                      <a:pt x="124" y="43"/>
                    </a:lnTo>
                    <a:lnTo>
                      <a:pt x="157" y="25"/>
                    </a:lnTo>
                    <a:lnTo>
                      <a:pt x="193" y="11"/>
                    </a:lnTo>
                    <a:lnTo>
                      <a:pt x="232" y="2"/>
                    </a:lnTo>
                    <a:lnTo>
                      <a:pt x="272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auto">
              <a:xfrm>
                <a:off x="1532" y="817"/>
                <a:ext cx="23" cy="14"/>
              </a:xfrm>
              <a:custGeom>
                <a:avLst/>
                <a:gdLst>
                  <a:gd name="T0" fmla="*/ 197 w 394"/>
                  <a:gd name="T1" fmla="*/ 0 h 389"/>
                  <a:gd name="T2" fmla="*/ 232 w 394"/>
                  <a:gd name="T3" fmla="*/ 3 h 389"/>
                  <a:gd name="T4" fmla="*/ 266 w 394"/>
                  <a:gd name="T5" fmla="*/ 12 h 389"/>
                  <a:gd name="T6" fmla="*/ 297 w 394"/>
                  <a:gd name="T7" fmla="*/ 26 h 389"/>
                  <a:gd name="T8" fmla="*/ 324 w 394"/>
                  <a:gd name="T9" fmla="*/ 45 h 389"/>
                  <a:gd name="T10" fmla="*/ 348 w 394"/>
                  <a:gd name="T11" fmla="*/ 69 h 389"/>
                  <a:gd name="T12" fmla="*/ 367 w 394"/>
                  <a:gd name="T13" fmla="*/ 96 h 389"/>
                  <a:gd name="T14" fmla="*/ 382 w 394"/>
                  <a:gd name="T15" fmla="*/ 126 h 389"/>
                  <a:gd name="T16" fmla="*/ 391 w 394"/>
                  <a:gd name="T17" fmla="*/ 160 h 389"/>
                  <a:gd name="T18" fmla="*/ 394 w 394"/>
                  <a:gd name="T19" fmla="*/ 194 h 389"/>
                  <a:gd name="T20" fmla="*/ 391 w 394"/>
                  <a:gd name="T21" fmla="*/ 229 h 389"/>
                  <a:gd name="T22" fmla="*/ 382 w 394"/>
                  <a:gd name="T23" fmla="*/ 263 h 389"/>
                  <a:gd name="T24" fmla="*/ 367 w 394"/>
                  <a:gd name="T25" fmla="*/ 292 h 389"/>
                  <a:gd name="T26" fmla="*/ 348 w 394"/>
                  <a:gd name="T27" fmla="*/ 320 h 389"/>
                  <a:gd name="T28" fmla="*/ 324 w 394"/>
                  <a:gd name="T29" fmla="*/ 343 h 389"/>
                  <a:gd name="T30" fmla="*/ 297 w 394"/>
                  <a:gd name="T31" fmla="*/ 363 h 389"/>
                  <a:gd name="T32" fmla="*/ 266 w 394"/>
                  <a:gd name="T33" fmla="*/ 377 h 389"/>
                  <a:gd name="T34" fmla="*/ 232 w 394"/>
                  <a:gd name="T35" fmla="*/ 386 h 389"/>
                  <a:gd name="T36" fmla="*/ 197 w 394"/>
                  <a:gd name="T37" fmla="*/ 389 h 389"/>
                  <a:gd name="T38" fmla="*/ 162 w 394"/>
                  <a:gd name="T39" fmla="*/ 386 h 389"/>
                  <a:gd name="T40" fmla="*/ 128 w 394"/>
                  <a:gd name="T41" fmla="*/ 377 h 389"/>
                  <a:gd name="T42" fmla="*/ 98 w 394"/>
                  <a:gd name="T43" fmla="*/ 363 h 389"/>
                  <a:gd name="T44" fmla="*/ 70 w 394"/>
                  <a:gd name="T45" fmla="*/ 343 h 389"/>
                  <a:gd name="T46" fmla="*/ 47 w 394"/>
                  <a:gd name="T47" fmla="*/ 320 h 389"/>
                  <a:gd name="T48" fmla="*/ 27 w 394"/>
                  <a:gd name="T49" fmla="*/ 292 h 389"/>
                  <a:gd name="T50" fmla="*/ 13 w 394"/>
                  <a:gd name="T51" fmla="*/ 263 h 389"/>
                  <a:gd name="T52" fmla="*/ 4 w 394"/>
                  <a:gd name="T53" fmla="*/ 229 h 389"/>
                  <a:gd name="T54" fmla="*/ 0 w 394"/>
                  <a:gd name="T55" fmla="*/ 194 h 389"/>
                  <a:gd name="T56" fmla="*/ 4 w 394"/>
                  <a:gd name="T57" fmla="*/ 160 h 389"/>
                  <a:gd name="T58" fmla="*/ 13 w 394"/>
                  <a:gd name="T59" fmla="*/ 126 h 389"/>
                  <a:gd name="T60" fmla="*/ 27 w 394"/>
                  <a:gd name="T61" fmla="*/ 96 h 389"/>
                  <a:gd name="T62" fmla="*/ 47 w 394"/>
                  <a:gd name="T63" fmla="*/ 69 h 389"/>
                  <a:gd name="T64" fmla="*/ 70 w 394"/>
                  <a:gd name="T65" fmla="*/ 45 h 389"/>
                  <a:gd name="T66" fmla="*/ 98 w 394"/>
                  <a:gd name="T67" fmla="*/ 26 h 389"/>
                  <a:gd name="T68" fmla="*/ 128 w 394"/>
                  <a:gd name="T69" fmla="*/ 12 h 389"/>
                  <a:gd name="T70" fmla="*/ 162 w 394"/>
                  <a:gd name="T71" fmla="*/ 3 h 389"/>
                  <a:gd name="T72" fmla="*/ 197 w 394"/>
                  <a:gd name="T73" fmla="*/ 0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4" h="389">
                    <a:moveTo>
                      <a:pt x="197" y="0"/>
                    </a:moveTo>
                    <a:lnTo>
                      <a:pt x="232" y="3"/>
                    </a:lnTo>
                    <a:lnTo>
                      <a:pt x="266" y="12"/>
                    </a:lnTo>
                    <a:lnTo>
                      <a:pt x="297" y="26"/>
                    </a:lnTo>
                    <a:lnTo>
                      <a:pt x="324" y="45"/>
                    </a:lnTo>
                    <a:lnTo>
                      <a:pt x="348" y="69"/>
                    </a:lnTo>
                    <a:lnTo>
                      <a:pt x="367" y="96"/>
                    </a:lnTo>
                    <a:lnTo>
                      <a:pt x="382" y="126"/>
                    </a:lnTo>
                    <a:lnTo>
                      <a:pt x="391" y="160"/>
                    </a:lnTo>
                    <a:lnTo>
                      <a:pt x="394" y="194"/>
                    </a:lnTo>
                    <a:lnTo>
                      <a:pt x="391" y="229"/>
                    </a:lnTo>
                    <a:lnTo>
                      <a:pt x="382" y="263"/>
                    </a:lnTo>
                    <a:lnTo>
                      <a:pt x="367" y="292"/>
                    </a:lnTo>
                    <a:lnTo>
                      <a:pt x="348" y="320"/>
                    </a:lnTo>
                    <a:lnTo>
                      <a:pt x="324" y="343"/>
                    </a:lnTo>
                    <a:lnTo>
                      <a:pt x="297" y="363"/>
                    </a:lnTo>
                    <a:lnTo>
                      <a:pt x="266" y="377"/>
                    </a:lnTo>
                    <a:lnTo>
                      <a:pt x="232" y="386"/>
                    </a:lnTo>
                    <a:lnTo>
                      <a:pt x="197" y="389"/>
                    </a:lnTo>
                    <a:lnTo>
                      <a:pt x="162" y="386"/>
                    </a:lnTo>
                    <a:lnTo>
                      <a:pt x="128" y="377"/>
                    </a:lnTo>
                    <a:lnTo>
                      <a:pt x="98" y="363"/>
                    </a:lnTo>
                    <a:lnTo>
                      <a:pt x="70" y="343"/>
                    </a:lnTo>
                    <a:lnTo>
                      <a:pt x="47" y="320"/>
                    </a:lnTo>
                    <a:lnTo>
                      <a:pt x="27" y="292"/>
                    </a:lnTo>
                    <a:lnTo>
                      <a:pt x="13" y="263"/>
                    </a:lnTo>
                    <a:lnTo>
                      <a:pt x="4" y="229"/>
                    </a:lnTo>
                    <a:lnTo>
                      <a:pt x="0" y="194"/>
                    </a:lnTo>
                    <a:lnTo>
                      <a:pt x="4" y="160"/>
                    </a:lnTo>
                    <a:lnTo>
                      <a:pt x="13" y="126"/>
                    </a:lnTo>
                    <a:lnTo>
                      <a:pt x="27" y="96"/>
                    </a:lnTo>
                    <a:lnTo>
                      <a:pt x="47" y="69"/>
                    </a:lnTo>
                    <a:lnTo>
                      <a:pt x="70" y="45"/>
                    </a:lnTo>
                    <a:lnTo>
                      <a:pt x="98" y="26"/>
                    </a:lnTo>
                    <a:lnTo>
                      <a:pt x="128" y="12"/>
                    </a:lnTo>
                    <a:lnTo>
                      <a:pt x="162" y="3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106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0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484187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Basic Plant Tissue Types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4860476"/>
              </p:ext>
            </p:extLst>
          </p:nvPr>
        </p:nvGraphicFramePr>
        <p:xfrm>
          <a:off x="457200" y="2424051"/>
          <a:ext cx="8229600" cy="1351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740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Tissue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Components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Function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361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Dermal</a:t>
                      </a: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Epidermis</a:t>
                      </a: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spcBef>
                          <a:spcPts val="600"/>
                        </a:spcBef>
                        <a:buFont typeface="Arial" pitchFamily="34" charset="0"/>
                        <a:buChar char="•"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Protective</a:t>
                      </a:r>
                      <a:r>
                        <a:rPr lang="en-US" sz="16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outer covering</a:t>
                      </a:r>
                    </a:p>
                    <a:p>
                      <a:pPr marL="285750" indent="-285750" algn="l">
                        <a:spcBef>
                          <a:spcPts val="600"/>
                        </a:spcBef>
                        <a:buFont typeface="Arial" pitchFamily="34" charset="0"/>
                        <a:buChar char="•"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Prevent loss of water</a:t>
                      </a:r>
                    </a:p>
                  </a:txBody>
                  <a:tcPr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9">
            <a:extLst>
              <a:ext uri="{FF2B5EF4-FFF2-40B4-BE49-F238E27FC236}">
                <a16:creationId xmlns:a16="http://schemas.microsoft.com/office/drawing/2014/main" id="{AFE1160F-2633-4BCA-1B66-4FB632A4C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716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b="1" kern="0" dirty="0">
                <a:solidFill>
                  <a:srgbClr val="FF99FF"/>
                </a:solidFill>
                <a:latin typeface="Comic Sans MS" pitchFamily="66" charset="0"/>
              </a:rPr>
              <a:t>Each plant organ (roots, stems, leaves) contain all three types.</a:t>
            </a:r>
          </a:p>
        </p:txBody>
      </p:sp>
      <p:graphicFrame>
        <p:nvGraphicFramePr>
          <p:cNvPr id="4" name="Content Placeholder 1">
            <a:extLst>
              <a:ext uri="{FF2B5EF4-FFF2-40B4-BE49-F238E27FC236}">
                <a16:creationId xmlns:a16="http://schemas.microsoft.com/office/drawing/2014/main" id="{4AAE274D-E518-EC5B-3C63-67BB5EFEED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5272277"/>
              </p:ext>
            </p:extLst>
          </p:nvPr>
        </p:nvGraphicFramePr>
        <p:xfrm>
          <a:off x="457200" y="3733800"/>
          <a:ext cx="8229600" cy="18639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6396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Ground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Lies between</a:t>
                      </a:r>
                      <a:r>
                        <a:rPr lang="en-US" sz="16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dermal and vascular tissues</a:t>
                      </a:r>
                    </a:p>
                    <a:p>
                      <a:pPr algn="ctr"/>
                      <a:endParaRPr lang="en-US" sz="1600" baseline="0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/>
                      <a:r>
                        <a:rPr lang="en-US" sz="16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Parenchyma</a:t>
                      </a:r>
                    </a:p>
                    <a:p>
                      <a:pPr algn="ctr"/>
                      <a:r>
                        <a:rPr lang="en-US" sz="16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Collenchyma</a:t>
                      </a:r>
                    </a:p>
                    <a:p>
                      <a:pPr algn="ctr"/>
                      <a:r>
                        <a:rPr lang="en-US" sz="16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Sclerenchyma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spcBef>
                          <a:spcPts val="600"/>
                        </a:spcBef>
                        <a:buFont typeface="Arial" pitchFamily="34" charset="0"/>
                        <a:buChar char="•"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Bulk of plant</a:t>
                      </a:r>
                      <a:r>
                        <a:rPr lang="en-US" sz="16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body</a:t>
                      </a:r>
                      <a:endParaRPr lang="en-US" sz="1600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285750" indent="-285750" algn="l">
                        <a:spcBef>
                          <a:spcPts val="600"/>
                        </a:spcBef>
                        <a:buFont typeface="Arial" pitchFamily="34" charset="0"/>
                        <a:buChar char="•"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Metabolism</a:t>
                      </a:r>
                      <a:r>
                        <a:rPr lang="en-US" sz="16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(Photosynthesis, Cell Respiration, etc.)</a:t>
                      </a:r>
                      <a:endParaRPr lang="en-US" sz="1600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285750" indent="-285750" algn="l">
                        <a:spcBef>
                          <a:spcPts val="600"/>
                        </a:spcBef>
                        <a:buFont typeface="Arial" pitchFamily="34" charset="0"/>
                        <a:buChar char="•"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Storage</a:t>
                      </a:r>
                      <a:r>
                        <a:rPr lang="en-US" sz="16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of Sugars</a:t>
                      </a:r>
                      <a:endParaRPr lang="en-US" sz="1600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285750" indent="-285750" algn="l">
                        <a:spcBef>
                          <a:spcPts val="600"/>
                        </a:spcBef>
                        <a:buFont typeface="Arial" pitchFamily="34" charset="0"/>
                        <a:buChar char="•"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Physical Support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53DB34C3-919A-2692-D9F5-4AEE20C533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3970816"/>
              </p:ext>
            </p:extLst>
          </p:nvPr>
        </p:nvGraphicFramePr>
        <p:xfrm>
          <a:off x="457200" y="5562600"/>
          <a:ext cx="8229600" cy="899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361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Vascular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Xylem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Phloem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spcBef>
                          <a:spcPts val="600"/>
                        </a:spcBef>
                        <a:buFont typeface="Arial" pitchFamily="34" charset="0"/>
                        <a:buChar char="•"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Transport water and nutrients</a:t>
                      </a:r>
                    </a:p>
                    <a:p>
                      <a:pPr marL="285750" indent="-285750" algn="l">
                        <a:spcBef>
                          <a:spcPts val="600"/>
                        </a:spcBef>
                        <a:buFont typeface="Arial" pitchFamily="34" charset="0"/>
                        <a:buChar char="•"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Supports</a:t>
                      </a:r>
                      <a:r>
                        <a:rPr lang="en-US" sz="1600" baseline="0" dirty="0"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the plant body</a:t>
                      </a:r>
                      <a:endParaRPr lang="en-US" sz="1600" dirty="0"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90645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0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1037788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Plant Organs have 3 Tissue Types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96803-713E-4ECB-816C-35643E39B62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42A9E5-CCF0-0B29-3C32-7873C5591A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3D7BD3-F2EF-0353-963D-1B596D1A71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4127"/>
          <a:stretch/>
        </p:blipFill>
        <p:spPr>
          <a:xfrm>
            <a:off x="0" y="1037788"/>
            <a:ext cx="4572000" cy="2003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966E3C-E3FB-8BE7-EF3E-ADC9EC76F9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44" r="50000" b="37130"/>
          <a:stretch/>
        </p:blipFill>
        <p:spPr>
          <a:xfrm>
            <a:off x="0" y="3117402"/>
            <a:ext cx="4572000" cy="16601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2112FC-3DEF-5511-F325-6B6183881A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27" r="50000"/>
          <a:stretch/>
        </p:blipFill>
        <p:spPr>
          <a:xfrm>
            <a:off x="0" y="4854586"/>
            <a:ext cx="4572000" cy="20034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833B0A-94EE-638B-6804-6963CC5DCB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7"/>
          <a:stretch/>
        </p:blipFill>
        <p:spPr>
          <a:xfrm>
            <a:off x="4713514" y="1169277"/>
            <a:ext cx="4419600" cy="558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217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33E3B-AD66-7422-AEEC-34BBC3CC9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A9F7DE7-AA2E-996C-28D7-800663A03A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7316"/>
            <a:ext cx="9144000" cy="6885316"/>
          </a:xfrm>
        </p:spPr>
      </p:pic>
    </p:spTree>
    <p:extLst>
      <p:ext uri="{BB962C8B-B14F-4D97-AF65-F5344CB8AC3E}">
        <p14:creationId xmlns:p14="http://schemas.microsoft.com/office/powerpoint/2010/main" val="1598485592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31_05_0ThreeTissueSystems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4"/>
          <a:stretch/>
        </p:blipFill>
        <p:spPr>
          <a:xfrm>
            <a:off x="661416" y="204008"/>
            <a:ext cx="7821168" cy="6422121"/>
          </a:xfrm>
          <a:prstGeom prst="rect">
            <a:avLst/>
          </a:prstGeom>
        </p:spPr>
      </p:pic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2104836" y="2685799"/>
            <a:ext cx="5335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Vascular 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bundle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616200" y="2816398"/>
            <a:ext cx="320675" cy="2349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2514600" y="3152948"/>
            <a:ext cx="174625" cy="1651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3743325" y="1778173"/>
            <a:ext cx="387350" cy="3841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3444875" y="1794048"/>
            <a:ext cx="209550" cy="1143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Freeform 11"/>
          <p:cNvSpPr/>
          <p:nvPr/>
        </p:nvSpPr>
        <p:spPr>
          <a:xfrm>
            <a:off x="3444875" y="1555923"/>
            <a:ext cx="247650" cy="203200"/>
          </a:xfrm>
          <a:custGeom>
            <a:avLst/>
            <a:gdLst>
              <a:gd name="connsiteX0" fmla="*/ 0 w 247650"/>
              <a:gd name="connsiteY0" fmla="*/ 0 h 203200"/>
              <a:gd name="connsiteX1" fmla="*/ 174625 w 247650"/>
              <a:gd name="connsiteY1" fmla="*/ 0 h 203200"/>
              <a:gd name="connsiteX2" fmla="*/ 247650 w 247650"/>
              <a:gd name="connsiteY2" fmla="*/ 203200 h 20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650" h="203200">
                <a:moveTo>
                  <a:pt x="0" y="0"/>
                </a:moveTo>
                <a:lnTo>
                  <a:pt x="174625" y="0"/>
                </a:lnTo>
                <a:lnTo>
                  <a:pt x="247650" y="203200"/>
                </a:lnTo>
              </a:path>
            </a:pathLst>
          </a:custGeom>
          <a:ln w="12700" cmpd="sng">
            <a:solidFill>
              <a:srgbClr val="000000"/>
            </a:solidFill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4" name="Straight Connector 13"/>
          <p:cNvCxnSpPr>
            <a:stCxn id="12" idx="1"/>
          </p:cNvCxnSpPr>
          <p:nvPr/>
        </p:nvCxnSpPr>
        <p:spPr bwMode="auto">
          <a:xfrm flipH="1">
            <a:off x="3616325" y="1555923"/>
            <a:ext cx="3175" cy="1841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Left Brace 14"/>
          <p:cNvSpPr/>
          <p:nvPr/>
        </p:nvSpPr>
        <p:spPr bwMode="auto">
          <a:xfrm>
            <a:off x="2933700" y="622473"/>
            <a:ext cx="104775" cy="355600"/>
          </a:xfrm>
          <a:prstGeom prst="leftBrace">
            <a:avLst>
              <a:gd name="adj1" fmla="val 30782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2104836" y="3066799"/>
            <a:ext cx="533590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Cortex</a:t>
            </a: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3304986" y="2098424"/>
            <a:ext cx="533590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Sheath</a:t>
            </a: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3460750" y="949498"/>
            <a:ext cx="688975" cy="6921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3441700" y="743123"/>
            <a:ext cx="695325" cy="7270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3041461" y="1850774"/>
            <a:ext cx="533590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Stoma</a:t>
            </a: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3047811" y="1488824"/>
            <a:ext cx="533590" cy="27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Guard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cells</a:t>
            </a: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2654111" y="723649"/>
            <a:ext cx="533590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Vein</a:t>
            </a: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3041461" y="656974"/>
            <a:ext cx="533590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Xylem</a:t>
            </a: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3041461" y="809374"/>
            <a:ext cx="533590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Phloem</a:t>
            </a: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2876361" y="255761"/>
            <a:ext cx="835214" cy="163512"/>
          </a:xfrm>
          <a:prstGeom prst="rect">
            <a:avLst/>
          </a:prstGeom>
          <a:solidFill>
            <a:srgbClr val="C7C8CC"/>
          </a:solidFill>
          <a:ln>
            <a:noFill/>
          </a:ln>
        </p:spPr>
        <p:txBody>
          <a:bodyPr wrap="none" lIns="0" tIns="0" rIns="0" bIns="0" anchor="ctr" anchorCtr="1">
            <a:no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Dicot leaf</a:t>
            </a:r>
          </a:p>
        </p:txBody>
      </p:sp>
      <p:sp>
        <p:nvSpPr>
          <p:cNvPr id="22" name="Oval 21"/>
          <p:cNvSpPr/>
          <p:nvPr/>
        </p:nvSpPr>
        <p:spPr bwMode="auto">
          <a:xfrm flipH="1" flipV="1">
            <a:off x="2546346" y="765344"/>
            <a:ext cx="79378" cy="73028"/>
          </a:xfrm>
          <a:prstGeom prst="ellipse">
            <a:avLst/>
          </a:prstGeom>
          <a:solidFill>
            <a:srgbClr val="72679B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 flipH="1" flipV="1">
            <a:off x="1984371" y="2724319"/>
            <a:ext cx="79378" cy="73028"/>
          </a:xfrm>
          <a:prstGeom prst="ellipse">
            <a:avLst/>
          </a:prstGeom>
          <a:solidFill>
            <a:srgbClr val="72679B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 flipH="1" flipV="1">
            <a:off x="1987546" y="3098969"/>
            <a:ext cx="79378" cy="73028"/>
          </a:xfrm>
          <a:prstGeom prst="ellipse">
            <a:avLst/>
          </a:prstGeom>
          <a:solidFill>
            <a:srgbClr val="FFE16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 flipH="1" flipV="1">
            <a:off x="3181346" y="2127419"/>
            <a:ext cx="79378" cy="73028"/>
          </a:xfrm>
          <a:prstGeom prst="ellipse">
            <a:avLst/>
          </a:prstGeom>
          <a:solidFill>
            <a:srgbClr val="FFE16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 flipH="1" flipV="1">
            <a:off x="2057396" y="4372144"/>
            <a:ext cx="79378" cy="73028"/>
          </a:xfrm>
          <a:prstGeom prst="ellipse">
            <a:avLst/>
          </a:prstGeom>
          <a:solidFill>
            <a:srgbClr val="836C2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 flipH="1" flipV="1">
            <a:off x="4457696" y="2781469"/>
            <a:ext cx="79378" cy="73028"/>
          </a:xfrm>
          <a:prstGeom prst="ellipse">
            <a:avLst/>
          </a:prstGeom>
          <a:solidFill>
            <a:srgbClr val="72679B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 flipH="1" flipV="1">
            <a:off x="2066921" y="4095919"/>
            <a:ext cx="79378" cy="73028"/>
          </a:xfrm>
          <a:prstGeom prst="ellipse">
            <a:avLst/>
          </a:prstGeom>
          <a:solidFill>
            <a:srgbClr val="FFE16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 flipH="1" flipV="1">
            <a:off x="4451346" y="4397544"/>
            <a:ext cx="79378" cy="73028"/>
          </a:xfrm>
          <a:prstGeom prst="ellipse">
            <a:avLst/>
          </a:prstGeom>
          <a:solidFill>
            <a:srgbClr val="836C2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9216" name="Straight Connector 9215"/>
          <p:cNvCxnSpPr/>
          <p:nvPr/>
        </p:nvCxnSpPr>
        <p:spPr bwMode="auto">
          <a:xfrm flipV="1">
            <a:off x="2432050" y="3870498"/>
            <a:ext cx="876300" cy="2476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19" name="Straight Connector 9218"/>
          <p:cNvCxnSpPr/>
          <p:nvPr/>
        </p:nvCxnSpPr>
        <p:spPr bwMode="auto">
          <a:xfrm flipV="1">
            <a:off x="2797175" y="4299123"/>
            <a:ext cx="133350" cy="920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Text Box 31"/>
          <p:cNvSpPr txBox="1">
            <a:spLocks noChangeArrowheads="1"/>
          </p:cNvSpPr>
          <p:nvPr/>
        </p:nvSpPr>
        <p:spPr bwMode="auto">
          <a:xfrm>
            <a:off x="2187386" y="4063749"/>
            <a:ext cx="533590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Pith</a:t>
            </a:r>
          </a:p>
        </p:txBody>
      </p:sp>
      <p:sp>
        <p:nvSpPr>
          <p:cNvPr id="42" name="Text Box 31"/>
          <p:cNvSpPr txBox="1">
            <a:spLocks noChangeArrowheads="1"/>
          </p:cNvSpPr>
          <p:nvPr/>
        </p:nvSpPr>
        <p:spPr bwMode="auto">
          <a:xfrm>
            <a:off x="2174685" y="4339974"/>
            <a:ext cx="692339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Epidermis</a:t>
            </a:r>
          </a:p>
        </p:txBody>
      </p:sp>
      <p:sp>
        <p:nvSpPr>
          <p:cNvPr id="43" name="Text Box 31"/>
          <p:cNvSpPr txBox="1">
            <a:spLocks noChangeArrowheads="1"/>
          </p:cNvSpPr>
          <p:nvPr/>
        </p:nvSpPr>
        <p:spPr bwMode="auto">
          <a:xfrm>
            <a:off x="4568635" y="4355849"/>
            <a:ext cx="692339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Epidermis</a:t>
            </a:r>
          </a:p>
        </p:txBody>
      </p:sp>
      <p:cxnSp>
        <p:nvCxnSpPr>
          <p:cNvPr id="9221" name="Straight Connector 9220"/>
          <p:cNvCxnSpPr/>
          <p:nvPr/>
        </p:nvCxnSpPr>
        <p:spPr bwMode="auto">
          <a:xfrm flipV="1">
            <a:off x="5191125" y="4349923"/>
            <a:ext cx="88900" cy="635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24" name="Straight Connector 9223"/>
          <p:cNvCxnSpPr/>
          <p:nvPr/>
        </p:nvCxnSpPr>
        <p:spPr bwMode="auto">
          <a:xfrm>
            <a:off x="5089525" y="2864023"/>
            <a:ext cx="304800" cy="330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Text Box 31"/>
          <p:cNvSpPr txBox="1">
            <a:spLocks noChangeArrowheads="1"/>
          </p:cNvSpPr>
          <p:nvPr/>
        </p:nvSpPr>
        <p:spPr bwMode="auto">
          <a:xfrm>
            <a:off x="4574986" y="2742949"/>
            <a:ext cx="5335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Vascular 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bundle</a:t>
            </a:r>
          </a:p>
        </p:txBody>
      </p:sp>
      <p:sp>
        <p:nvSpPr>
          <p:cNvPr id="50" name="Text Box 31"/>
          <p:cNvSpPr txBox="1">
            <a:spLocks noChangeArrowheads="1"/>
          </p:cNvSpPr>
          <p:nvPr/>
        </p:nvSpPr>
        <p:spPr bwMode="auto">
          <a:xfrm>
            <a:off x="4565460" y="4355849"/>
            <a:ext cx="692339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Epidermis</a:t>
            </a:r>
          </a:p>
        </p:txBody>
      </p:sp>
      <p:sp>
        <p:nvSpPr>
          <p:cNvPr id="51" name="Text Box 31"/>
          <p:cNvSpPr txBox="1">
            <a:spLocks noChangeArrowheads="1"/>
          </p:cNvSpPr>
          <p:nvPr/>
        </p:nvSpPr>
        <p:spPr bwMode="auto">
          <a:xfrm>
            <a:off x="2882711" y="2573511"/>
            <a:ext cx="898714" cy="163512"/>
          </a:xfrm>
          <a:prstGeom prst="rect">
            <a:avLst/>
          </a:prstGeom>
          <a:solidFill>
            <a:srgbClr val="C7C8CC"/>
          </a:solidFill>
          <a:ln>
            <a:noFill/>
          </a:ln>
        </p:spPr>
        <p:txBody>
          <a:bodyPr wrap="none" lIns="0" tIns="0" rIns="0" bIns="0" anchor="ctr" anchorCtr="1">
            <a:no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Dicot stem</a:t>
            </a:r>
          </a:p>
        </p:txBody>
      </p:sp>
      <p:sp>
        <p:nvSpPr>
          <p:cNvPr id="52" name="Text Box 31"/>
          <p:cNvSpPr txBox="1">
            <a:spLocks noChangeArrowheads="1"/>
          </p:cNvSpPr>
          <p:nvPr/>
        </p:nvSpPr>
        <p:spPr bwMode="auto">
          <a:xfrm>
            <a:off x="5248085" y="2557636"/>
            <a:ext cx="946339" cy="163512"/>
          </a:xfrm>
          <a:prstGeom prst="rect">
            <a:avLst/>
          </a:prstGeom>
          <a:solidFill>
            <a:srgbClr val="C7C8CC"/>
          </a:solidFill>
          <a:ln>
            <a:noFill/>
          </a:ln>
        </p:spPr>
        <p:txBody>
          <a:bodyPr wrap="none" lIns="0" tIns="0" rIns="0" bIns="0" anchor="ctr" anchorCtr="1">
            <a:no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Monocot stem</a:t>
            </a:r>
          </a:p>
        </p:txBody>
      </p:sp>
      <p:sp>
        <p:nvSpPr>
          <p:cNvPr id="53" name="Oval 52"/>
          <p:cNvSpPr/>
          <p:nvPr/>
        </p:nvSpPr>
        <p:spPr bwMode="auto">
          <a:xfrm flipH="1" flipV="1">
            <a:off x="6677021" y="1171744"/>
            <a:ext cx="79378" cy="73028"/>
          </a:xfrm>
          <a:prstGeom prst="ellipse">
            <a:avLst/>
          </a:prstGeom>
          <a:solidFill>
            <a:srgbClr val="FFE16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54" name="Oval 53"/>
          <p:cNvSpPr/>
          <p:nvPr/>
        </p:nvSpPr>
        <p:spPr bwMode="auto">
          <a:xfrm flipH="1" flipV="1">
            <a:off x="2933696" y="1520994"/>
            <a:ext cx="79378" cy="73028"/>
          </a:xfrm>
          <a:prstGeom prst="ellipse">
            <a:avLst/>
          </a:prstGeom>
          <a:solidFill>
            <a:srgbClr val="836C2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55" name="Oval 54"/>
          <p:cNvSpPr/>
          <p:nvPr/>
        </p:nvSpPr>
        <p:spPr bwMode="auto">
          <a:xfrm flipH="1" flipV="1">
            <a:off x="7019921" y="1743244"/>
            <a:ext cx="79378" cy="73028"/>
          </a:xfrm>
          <a:prstGeom prst="ellipse">
            <a:avLst/>
          </a:prstGeom>
          <a:solidFill>
            <a:srgbClr val="836C2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56" name="Oval 55"/>
          <p:cNvSpPr/>
          <p:nvPr/>
        </p:nvSpPr>
        <p:spPr bwMode="auto">
          <a:xfrm flipH="1" flipV="1">
            <a:off x="7035796" y="619294"/>
            <a:ext cx="79378" cy="73028"/>
          </a:xfrm>
          <a:prstGeom prst="ellipse">
            <a:avLst/>
          </a:prstGeom>
          <a:solidFill>
            <a:srgbClr val="836C2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57" name="Oval 56"/>
          <p:cNvSpPr/>
          <p:nvPr/>
        </p:nvSpPr>
        <p:spPr bwMode="auto">
          <a:xfrm flipH="1" flipV="1">
            <a:off x="6229346" y="320844"/>
            <a:ext cx="79378" cy="73028"/>
          </a:xfrm>
          <a:prstGeom prst="ellipse">
            <a:avLst/>
          </a:prstGeom>
          <a:solidFill>
            <a:srgbClr val="836C2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59" name="Left Brace 58"/>
          <p:cNvSpPr/>
          <p:nvPr/>
        </p:nvSpPr>
        <p:spPr bwMode="auto">
          <a:xfrm rot="10800000">
            <a:off x="5895974" y="720897"/>
            <a:ext cx="104775" cy="987425"/>
          </a:xfrm>
          <a:prstGeom prst="leftBrace">
            <a:avLst>
              <a:gd name="adj1" fmla="val 30782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60" name="Left Brace 59"/>
          <p:cNvSpPr/>
          <p:nvPr/>
        </p:nvSpPr>
        <p:spPr bwMode="auto">
          <a:xfrm rot="10800000">
            <a:off x="5908674" y="1727372"/>
            <a:ext cx="76198" cy="104776"/>
          </a:xfrm>
          <a:prstGeom prst="leftBrace">
            <a:avLst>
              <a:gd name="adj1" fmla="val 30782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61" name="Left Brace 60"/>
          <p:cNvSpPr/>
          <p:nvPr/>
        </p:nvSpPr>
        <p:spPr bwMode="auto">
          <a:xfrm rot="10800000">
            <a:off x="5899149" y="597072"/>
            <a:ext cx="76198" cy="104776"/>
          </a:xfrm>
          <a:prstGeom prst="leftBrace">
            <a:avLst>
              <a:gd name="adj1" fmla="val 30782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62" name="Text Box 31"/>
          <p:cNvSpPr txBox="1">
            <a:spLocks noChangeArrowheads="1"/>
          </p:cNvSpPr>
          <p:nvPr/>
        </p:nvSpPr>
        <p:spPr bwMode="auto">
          <a:xfrm>
            <a:off x="5987861" y="1701549"/>
            <a:ext cx="1267014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Lower epidermis</a:t>
            </a:r>
          </a:p>
        </p:txBody>
      </p:sp>
      <p:sp>
        <p:nvSpPr>
          <p:cNvPr id="63" name="Text Box 31"/>
          <p:cNvSpPr txBox="1">
            <a:spLocks noChangeArrowheads="1"/>
          </p:cNvSpPr>
          <p:nvPr/>
        </p:nvSpPr>
        <p:spPr bwMode="auto">
          <a:xfrm>
            <a:off x="6022787" y="1130049"/>
            <a:ext cx="682814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Mesophyll</a:t>
            </a:r>
          </a:p>
        </p:txBody>
      </p:sp>
      <p:sp>
        <p:nvSpPr>
          <p:cNvPr id="64" name="Text Box 31"/>
          <p:cNvSpPr txBox="1">
            <a:spLocks noChangeArrowheads="1"/>
          </p:cNvSpPr>
          <p:nvPr/>
        </p:nvSpPr>
        <p:spPr bwMode="auto">
          <a:xfrm>
            <a:off x="5987862" y="577599"/>
            <a:ext cx="1098738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Upper epidermis</a:t>
            </a:r>
          </a:p>
        </p:txBody>
      </p:sp>
      <p:sp>
        <p:nvSpPr>
          <p:cNvPr id="65" name="Text Box 31"/>
          <p:cNvSpPr txBox="1">
            <a:spLocks noChangeArrowheads="1"/>
          </p:cNvSpPr>
          <p:nvPr/>
        </p:nvSpPr>
        <p:spPr bwMode="auto">
          <a:xfrm>
            <a:off x="5771962" y="275974"/>
            <a:ext cx="463738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Cuticle</a:t>
            </a:r>
          </a:p>
        </p:txBody>
      </p:sp>
      <p:cxnSp>
        <p:nvCxnSpPr>
          <p:cNvPr id="9226" name="Straight Connector 9225"/>
          <p:cNvCxnSpPr/>
          <p:nvPr/>
        </p:nvCxnSpPr>
        <p:spPr bwMode="auto">
          <a:xfrm flipV="1">
            <a:off x="5534025" y="346248"/>
            <a:ext cx="209550" cy="2159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8" name="Oval 67"/>
          <p:cNvSpPr/>
          <p:nvPr/>
        </p:nvSpPr>
        <p:spPr bwMode="auto">
          <a:xfrm flipH="1" flipV="1">
            <a:off x="3908421" y="5032544"/>
            <a:ext cx="79378" cy="73028"/>
          </a:xfrm>
          <a:prstGeom prst="ellipse">
            <a:avLst/>
          </a:prstGeom>
          <a:solidFill>
            <a:srgbClr val="72679B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69" name="Text Box 31"/>
          <p:cNvSpPr txBox="1">
            <a:spLocks noChangeArrowheads="1"/>
          </p:cNvSpPr>
          <p:nvPr/>
        </p:nvSpPr>
        <p:spPr bwMode="auto">
          <a:xfrm>
            <a:off x="4025710" y="4994024"/>
            <a:ext cx="6161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Vascular 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cylinder</a:t>
            </a:r>
          </a:p>
        </p:txBody>
      </p:sp>
      <p:sp>
        <p:nvSpPr>
          <p:cNvPr id="70" name="Left Brace 69"/>
          <p:cNvSpPr/>
          <p:nvPr/>
        </p:nvSpPr>
        <p:spPr bwMode="auto">
          <a:xfrm>
            <a:off x="4562475" y="4791248"/>
            <a:ext cx="104775" cy="752475"/>
          </a:xfrm>
          <a:prstGeom prst="leftBrace">
            <a:avLst>
              <a:gd name="adj1" fmla="val 30782"/>
              <a:gd name="adj2" fmla="val 45359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71" name="Left Brace 70"/>
          <p:cNvSpPr/>
          <p:nvPr/>
        </p:nvSpPr>
        <p:spPr bwMode="auto">
          <a:xfrm>
            <a:off x="2317750" y="4810298"/>
            <a:ext cx="104775" cy="355600"/>
          </a:xfrm>
          <a:prstGeom prst="leftBrace">
            <a:avLst>
              <a:gd name="adj1" fmla="val 30782"/>
              <a:gd name="adj2" fmla="val 45359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72" name="Oval 71"/>
          <p:cNvSpPr/>
          <p:nvPr/>
        </p:nvSpPr>
        <p:spPr bwMode="auto">
          <a:xfrm flipH="1" flipV="1">
            <a:off x="1682746" y="4873794"/>
            <a:ext cx="79378" cy="73028"/>
          </a:xfrm>
          <a:prstGeom prst="ellipse">
            <a:avLst/>
          </a:prstGeom>
          <a:solidFill>
            <a:srgbClr val="72679B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73" name="Oval 72"/>
          <p:cNvSpPr/>
          <p:nvPr/>
        </p:nvSpPr>
        <p:spPr bwMode="auto">
          <a:xfrm flipH="1" flipV="1">
            <a:off x="1863721" y="5696119"/>
            <a:ext cx="79378" cy="73028"/>
          </a:xfrm>
          <a:prstGeom prst="ellipse">
            <a:avLst/>
          </a:prstGeom>
          <a:solidFill>
            <a:srgbClr val="836C2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74" name="Oval 73"/>
          <p:cNvSpPr/>
          <p:nvPr/>
        </p:nvSpPr>
        <p:spPr bwMode="auto">
          <a:xfrm flipH="1" flipV="1">
            <a:off x="4213221" y="5781844"/>
            <a:ext cx="79378" cy="73028"/>
          </a:xfrm>
          <a:prstGeom prst="ellipse">
            <a:avLst/>
          </a:prstGeom>
          <a:solidFill>
            <a:srgbClr val="836C2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75" name="Oval 74"/>
          <p:cNvSpPr/>
          <p:nvPr/>
        </p:nvSpPr>
        <p:spPr bwMode="auto">
          <a:xfrm flipH="1" flipV="1">
            <a:off x="3914771" y="5035719"/>
            <a:ext cx="79378" cy="73028"/>
          </a:xfrm>
          <a:prstGeom prst="ellipse">
            <a:avLst/>
          </a:prstGeom>
          <a:solidFill>
            <a:srgbClr val="72679B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76" name="Text Box 31"/>
          <p:cNvSpPr txBox="1">
            <a:spLocks noChangeArrowheads="1"/>
          </p:cNvSpPr>
          <p:nvPr/>
        </p:nvSpPr>
        <p:spPr bwMode="auto">
          <a:xfrm>
            <a:off x="2933511" y="4776961"/>
            <a:ext cx="870139" cy="163512"/>
          </a:xfrm>
          <a:prstGeom prst="rect">
            <a:avLst/>
          </a:prstGeom>
          <a:solidFill>
            <a:srgbClr val="C7C8CC"/>
          </a:solidFill>
          <a:ln>
            <a:noFill/>
          </a:ln>
        </p:spPr>
        <p:txBody>
          <a:bodyPr wrap="none" lIns="0" tIns="0" rIns="0" bIns="0" anchor="ctr" anchorCtr="1">
            <a:no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Dicot root</a:t>
            </a:r>
          </a:p>
        </p:txBody>
      </p:sp>
      <p:sp>
        <p:nvSpPr>
          <p:cNvPr id="77" name="Text Box 31"/>
          <p:cNvSpPr txBox="1">
            <a:spLocks noChangeArrowheads="1"/>
          </p:cNvSpPr>
          <p:nvPr/>
        </p:nvSpPr>
        <p:spPr bwMode="auto">
          <a:xfrm>
            <a:off x="5292536" y="4783311"/>
            <a:ext cx="898714" cy="163512"/>
          </a:xfrm>
          <a:prstGeom prst="rect">
            <a:avLst/>
          </a:prstGeom>
          <a:solidFill>
            <a:srgbClr val="C7C8CC"/>
          </a:solidFill>
          <a:ln>
            <a:noFill/>
          </a:ln>
        </p:spPr>
        <p:txBody>
          <a:bodyPr wrap="none" lIns="0" tIns="0" rIns="0" bIns="0" anchor="ctr" anchorCtr="1">
            <a:no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Monocot root</a:t>
            </a:r>
          </a:p>
        </p:txBody>
      </p:sp>
      <p:sp>
        <p:nvSpPr>
          <p:cNvPr id="78" name="Oval 77"/>
          <p:cNvSpPr/>
          <p:nvPr/>
        </p:nvSpPr>
        <p:spPr bwMode="auto">
          <a:xfrm flipH="1" flipV="1">
            <a:off x="2000246" y="6283494"/>
            <a:ext cx="79378" cy="73028"/>
          </a:xfrm>
          <a:prstGeom prst="ellipse">
            <a:avLst/>
          </a:prstGeom>
          <a:solidFill>
            <a:srgbClr val="FFE16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79" name="Oval 78"/>
          <p:cNvSpPr/>
          <p:nvPr/>
        </p:nvSpPr>
        <p:spPr bwMode="auto">
          <a:xfrm flipH="1" flipV="1">
            <a:off x="1920871" y="6481933"/>
            <a:ext cx="79378" cy="73028"/>
          </a:xfrm>
          <a:prstGeom prst="ellipse">
            <a:avLst/>
          </a:prstGeom>
          <a:solidFill>
            <a:srgbClr val="FFE16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80" name="Oval 79"/>
          <p:cNvSpPr/>
          <p:nvPr/>
        </p:nvSpPr>
        <p:spPr bwMode="auto">
          <a:xfrm flipH="1" flipV="1">
            <a:off x="4352921" y="6112044"/>
            <a:ext cx="79378" cy="73028"/>
          </a:xfrm>
          <a:prstGeom prst="ellipse">
            <a:avLst/>
          </a:prstGeom>
          <a:solidFill>
            <a:srgbClr val="FFE16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81" name="Oval 80"/>
          <p:cNvSpPr/>
          <p:nvPr/>
        </p:nvSpPr>
        <p:spPr bwMode="auto">
          <a:xfrm flipH="1" flipV="1">
            <a:off x="4349746" y="6385094"/>
            <a:ext cx="79378" cy="73028"/>
          </a:xfrm>
          <a:prstGeom prst="ellipse">
            <a:avLst/>
          </a:prstGeom>
          <a:solidFill>
            <a:srgbClr val="FFE16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9227" name="Freeform 9226"/>
          <p:cNvSpPr/>
          <p:nvPr/>
        </p:nvSpPr>
        <p:spPr>
          <a:xfrm>
            <a:off x="2311400" y="5572298"/>
            <a:ext cx="361950" cy="88900"/>
          </a:xfrm>
          <a:custGeom>
            <a:avLst/>
            <a:gdLst>
              <a:gd name="connsiteX0" fmla="*/ 0 w 361950"/>
              <a:gd name="connsiteY0" fmla="*/ 88900 h 88900"/>
              <a:gd name="connsiteX1" fmla="*/ 0 w 361950"/>
              <a:gd name="connsiteY1" fmla="*/ 0 h 88900"/>
              <a:gd name="connsiteX2" fmla="*/ 361950 w 361950"/>
              <a:gd name="connsiteY2" fmla="*/ 3175 h 8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1950" h="88900">
                <a:moveTo>
                  <a:pt x="0" y="88900"/>
                </a:moveTo>
                <a:lnTo>
                  <a:pt x="0" y="0"/>
                </a:lnTo>
                <a:lnTo>
                  <a:pt x="361950" y="3175"/>
                </a:lnTo>
              </a:path>
            </a:pathLst>
          </a:custGeom>
          <a:ln w="12700" cmpd="sng">
            <a:solidFill>
              <a:schemeClr val="tx1"/>
            </a:solidFill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9229" name="Straight Connector 9228"/>
          <p:cNvCxnSpPr/>
          <p:nvPr/>
        </p:nvCxnSpPr>
        <p:spPr bwMode="auto">
          <a:xfrm flipV="1">
            <a:off x="2460625" y="5946948"/>
            <a:ext cx="355600" cy="3079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31" name="Straight Connector 9230"/>
          <p:cNvCxnSpPr/>
          <p:nvPr/>
        </p:nvCxnSpPr>
        <p:spPr bwMode="auto">
          <a:xfrm flipV="1">
            <a:off x="2574925" y="5854873"/>
            <a:ext cx="660400" cy="6127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33" name="Straight Connector 9232"/>
          <p:cNvCxnSpPr/>
          <p:nvPr/>
        </p:nvCxnSpPr>
        <p:spPr bwMode="auto">
          <a:xfrm flipV="1">
            <a:off x="4968875" y="6007273"/>
            <a:ext cx="574675" cy="3333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35" name="Straight Connector 9234"/>
          <p:cNvCxnSpPr/>
          <p:nvPr/>
        </p:nvCxnSpPr>
        <p:spPr bwMode="auto">
          <a:xfrm flipV="1">
            <a:off x="4911725" y="5946948"/>
            <a:ext cx="327025" cy="1873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37" name="Straight Connector 9236"/>
          <p:cNvCxnSpPr/>
          <p:nvPr/>
        </p:nvCxnSpPr>
        <p:spPr bwMode="auto">
          <a:xfrm>
            <a:off x="4953000" y="5816773"/>
            <a:ext cx="12382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39" name="Straight Connector 9238"/>
          <p:cNvCxnSpPr/>
          <p:nvPr/>
        </p:nvCxnSpPr>
        <p:spPr bwMode="auto">
          <a:xfrm>
            <a:off x="4981575" y="5467523"/>
            <a:ext cx="781050" cy="3841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41" name="Straight Connector 9240"/>
          <p:cNvCxnSpPr/>
          <p:nvPr/>
        </p:nvCxnSpPr>
        <p:spPr bwMode="auto">
          <a:xfrm>
            <a:off x="5067300" y="5029373"/>
            <a:ext cx="587375" cy="685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43" name="Straight Connector 9242"/>
          <p:cNvCxnSpPr/>
          <p:nvPr/>
        </p:nvCxnSpPr>
        <p:spPr bwMode="auto">
          <a:xfrm>
            <a:off x="5146675" y="4883323"/>
            <a:ext cx="596900" cy="6889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9" name="Text Box 31"/>
          <p:cNvSpPr txBox="1">
            <a:spLocks noChangeArrowheads="1"/>
          </p:cNvSpPr>
          <p:nvPr/>
        </p:nvSpPr>
        <p:spPr bwMode="auto">
          <a:xfrm>
            <a:off x="4317810" y="5746499"/>
            <a:ext cx="692339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Epidermis</a:t>
            </a:r>
          </a:p>
        </p:txBody>
      </p:sp>
      <p:sp>
        <p:nvSpPr>
          <p:cNvPr id="100" name="Text Box 31"/>
          <p:cNvSpPr txBox="1">
            <a:spLocks noChangeArrowheads="1"/>
          </p:cNvSpPr>
          <p:nvPr/>
        </p:nvSpPr>
        <p:spPr bwMode="auto">
          <a:xfrm>
            <a:off x="4467035" y="6076699"/>
            <a:ext cx="692339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Cortex</a:t>
            </a:r>
          </a:p>
        </p:txBody>
      </p:sp>
      <p:sp>
        <p:nvSpPr>
          <p:cNvPr id="101" name="Text Box 31"/>
          <p:cNvSpPr txBox="1">
            <a:spLocks noChangeArrowheads="1"/>
          </p:cNvSpPr>
          <p:nvPr/>
        </p:nvSpPr>
        <p:spPr bwMode="auto">
          <a:xfrm>
            <a:off x="4476560" y="6345411"/>
            <a:ext cx="1006665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Endodermis</a:t>
            </a:r>
          </a:p>
        </p:txBody>
      </p:sp>
      <p:cxnSp>
        <p:nvCxnSpPr>
          <p:cNvPr id="9245" name="Straight Connector 9244"/>
          <p:cNvCxnSpPr/>
          <p:nvPr/>
        </p:nvCxnSpPr>
        <p:spPr bwMode="auto">
          <a:xfrm>
            <a:off x="2838450" y="4911898"/>
            <a:ext cx="517525" cy="8731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4" name="Text Box 31"/>
          <p:cNvSpPr txBox="1">
            <a:spLocks noChangeArrowheads="1"/>
          </p:cNvSpPr>
          <p:nvPr/>
        </p:nvSpPr>
        <p:spPr bwMode="auto">
          <a:xfrm>
            <a:off x="1981010" y="5657599"/>
            <a:ext cx="692339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Epidermis</a:t>
            </a:r>
          </a:p>
        </p:txBody>
      </p:sp>
      <p:sp>
        <p:nvSpPr>
          <p:cNvPr id="105" name="Text Box 31"/>
          <p:cNvSpPr txBox="1">
            <a:spLocks noChangeArrowheads="1"/>
          </p:cNvSpPr>
          <p:nvPr/>
        </p:nvSpPr>
        <p:spPr bwMode="auto">
          <a:xfrm>
            <a:off x="4673410" y="4800349"/>
            <a:ext cx="692339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Phloem</a:t>
            </a:r>
          </a:p>
        </p:txBody>
      </p:sp>
      <p:sp>
        <p:nvSpPr>
          <p:cNvPr id="106" name="Text Box 31"/>
          <p:cNvSpPr txBox="1">
            <a:spLocks noChangeArrowheads="1"/>
          </p:cNvSpPr>
          <p:nvPr/>
        </p:nvSpPr>
        <p:spPr bwMode="auto">
          <a:xfrm>
            <a:off x="4676585" y="4955924"/>
            <a:ext cx="692339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Xylem</a:t>
            </a:r>
          </a:p>
        </p:txBody>
      </p:sp>
      <p:sp>
        <p:nvSpPr>
          <p:cNvPr id="107" name="Text Box 31"/>
          <p:cNvSpPr txBox="1">
            <a:spLocks noChangeArrowheads="1"/>
          </p:cNvSpPr>
          <p:nvPr/>
        </p:nvSpPr>
        <p:spPr bwMode="auto">
          <a:xfrm>
            <a:off x="4670235" y="5127374"/>
            <a:ext cx="692339" cy="4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Central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core of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cells</a:t>
            </a:r>
          </a:p>
        </p:txBody>
      </p:sp>
      <p:sp>
        <p:nvSpPr>
          <p:cNvPr id="108" name="Text Box 31"/>
          <p:cNvSpPr txBox="1">
            <a:spLocks noChangeArrowheads="1"/>
          </p:cNvSpPr>
          <p:nvPr/>
        </p:nvSpPr>
        <p:spPr bwMode="auto">
          <a:xfrm>
            <a:off x="6972110" y="6057649"/>
            <a:ext cx="1336865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Dermal tissue system</a:t>
            </a:r>
          </a:p>
        </p:txBody>
      </p:sp>
      <p:sp>
        <p:nvSpPr>
          <p:cNvPr id="109" name="Text Box 31"/>
          <p:cNvSpPr txBox="1">
            <a:spLocks noChangeArrowheads="1"/>
          </p:cNvSpPr>
          <p:nvPr/>
        </p:nvSpPr>
        <p:spPr bwMode="auto">
          <a:xfrm>
            <a:off x="6978460" y="6216399"/>
            <a:ext cx="1336865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Ground tissue system</a:t>
            </a:r>
          </a:p>
        </p:txBody>
      </p:sp>
      <p:sp>
        <p:nvSpPr>
          <p:cNvPr id="110" name="Text Box 31"/>
          <p:cNvSpPr txBox="1">
            <a:spLocks noChangeArrowheads="1"/>
          </p:cNvSpPr>
          <p:nvPr/>
        </p:nvSpPr>
        <p:spPr bwMode="auto">
          <a:xfrm>
            <a:off x="6975285" y="6386686"/>
            <a:ext cx="1505140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Vascular tissue system</a:t>
            </a:r>
          </a:p>
        </p:txBody>
      </p:sp>
      <p:sp>
        <p:nvSpPr>
          <p:cNvPr id="111" name="Text Box 31"/>
          <p:cNvSpPr txBox="1">
            <a:spLocks noChangeArrowheads="1"/>
          </p:cNvSpPr>
          <p:nvPr/>
        </p:nvSpPr>
        <p:spPr bwMode="auto">
          <a:xfrm>
            <a:off x="6749860" y="5910436"/>
            <a:ext cx="501840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Key</a:t>
            </a:r>
          </a:p>
        </p:txBody>
      </p:sp>
      <p:sp>
        <p:nvSpPr>
          <p:cNvPr id="112" name="Text Box 31"/>
          <p:cNvSpPr txBox="1">
            <a:spLocks noChangeArrowheads="1"/>
          </p:cNvSpPr>
          <p:nvPr/>
        </p:nvSpPr>
        <p:spPr bwMode="auto">
          <a:xfrm>
            <a:off x="1783926" y="4828404"/>
            <a:ext cx="692339" cy="27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Vascular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cylinder</a:t>
            </a:r>
          </a:p>
        </p:txBody>
      </p:sp>
      <p:sp>
        <p:nvSpPr>
          <p:cNvPr id="113" name="Text Box 31"/>
          <p:cNvSpPr txBox="1">
            <a:spLocks noChangeArrowheads="1"/>
          </p:cNvSpPr>
          <p:nvPr/>
        </p:nvSpPr>
        <p:spPr bwMode="auto">
          <a:xfrm>
            <a:off x="2113595" y="6241844"/>
            <a:ext cx="692339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Cortex</a:t>
            </a:r>
          </a:p>
        </p:txBody>
      </p:sp>
      <p:sp>
        <p:nvSpPr>
          <p:cNvPr id="114" name="Text Box 31"/>
          <p:cNvSpPr txBox="1">
            <a:spLocks noChangeArrowheads="1"/>
          </p:cNvSpPr>
          <p:nvPr/>
        </p:nvSpPr>
        <p:spPr bwMode="auto">
          <a:xfrm>
            <a:off x="2025429" y="6466151"/>
            <a:ext cx="1006665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Endodermis</a:t>
            </a:r>
          </a:p>
        </p:txBody>
      </p:sp>
      <p:sp>
        <p:nvSpPr>
          <p:cNvPr id="117" name="Text Box 31"/>
          <p:cNvSpPr txBox="1">
            <a:spLocks noChangeArrowheads="1"/>
          </p:cNvSpPr>
          <p:nvPr/>
        </p:nvSpPr>
        <p:spPr bwMode="auto">
          <a:xfrm>
            <a:off x="2409636" y="4819399"/>
            <a:ext cx="533590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Xylem</a:t>
            </a:r>
          </a:p>
        </p:txBody>
      </p:sp>
      <p:sp>
        <p:nvSpPr>
          <p:cNvPr id="118" name="Text Box 31"/>
          <p:cNvSpPr txBox="1">
            <a:spLocks noChangeArrowheads="1"/>
          </p:cNvSpPr>
          <p:nvPr/>
        </p:nvSpPr>
        <p:spPr bwMode="auto">
          <a:xfrm>
            <a:off x="2415986" y="5006724"/>
            <a:ext cx="533590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Phloem</a:t>
            </a:r>
          </a:p>
        </p:txBody>
      </p:sp>
      <p:cxnSp>
        <p:nvCxnSpPr>
          <p:cNvPr id="39" name="Straight Connector 38"/>
          <p:cNvCxnSpPr/>
          <p:nvPr/>
        </p:nvCxnSpPr>
        <p:spPr bwMode="auto">
          <a:xfrm>
            <a:off x="2838450" y="5156200"/>
            <a:ext cx="428625" cy="6413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0560818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1" name="Rectangle 9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4400" b="1" dirty="0">
                <a:solidFill>
                  <a:srgbClr val="FF0000"/>
                </a:solidFill>
                <a:latin typeface="Comic Sans MS" pitchFamily="66" charset="0"/>
              </a:rPr>
              <a:t>Vascular Tissue </a:t>
            </a:r>
            <a:r>
              <a:rPr lang="en-US" sz="2400" b="1" dirty="0">
                <a:solidFill>
                  <a:schemeClr val="tx2"/>
                </a:solidFill>
                <a:latin typeface="Comic Sans MS" pitchFamily="66" charset="0"/>
              </a:rPr>
              <a:t>is made up of:</a:t>
            </a:r>
          </a:p>
          <a:p>
            <a:pPr lvl="1" eaLnBrk="1" hangingPunct="1">
              <a:spcBef>
                <a:spcPts val="2400"/>
              </a:spcBef>
              <a:defRPr/>
            </a:pPr>
            <a:r>
              <a:rPr lang="en-US" sz="2400" b="1" dirty="0">
                <a:solidFill>
                  <a:srgbClr val="7030A0"/>
                </a:solidFill>
                <a:latin typeface="Comic Sans MS" pitchFamily="66" charset="0"/>
              </a:rPr>
              <a:t>Xylem:</a:t>
            </a:r>
          </a:p>
          <a:p>
            <a:pPr lvl="2" eaLnBrk="1" hangingPunct="1">
              <a:spcBef>
                <a:spcPts val="1200"/>
              </a:spcBef>
              <a:defRPr/>
            </a:pPr>
            <a:r>
              <a:rPr lang="en-US" b="1" dirty="0">
                <a:solidFill>
                  <a:schemeClr val="tx2"/>
                </a:solidFill>
                <a:latin typeface="Comic Sans MS" pitchFamily="66" charset="0"/>
              </a:rPr>
              <a:t>Carries </a:t>
            </a:r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Water</a:t>
            </a:r>
            <a:r>
              <a:rPr lang="en-US" b="1" dirty="0">
                <a:solidFill>
                  <a:schemeClr val="tx2"/>
                </a:solidFill>
                <a:latin typeface="Comic Sans MS" pitchFamily="66" charset="0"/>
              </a:rPr>
              <a:t> and </a:t>
            </a:r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Minerals</a:t>
            </a:r>
            <a:r>
              <a:rPr lang="en-US" b="1" dirty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Comic Sans MS" pitchFamily="66" charset="0"/>
              </a:rPr>
              <a:t>from the roots </a:t>
            </a:r>
            <a:r>
              <a:rPr lang="en-US" b="1" dirty="0">
                <a:solidFill>
                  <a:schemeClr val="tx2"/>
                </a:solidFill>
                <a:latin typeface="Comic Sans MS" pitchFamily="66" charset="0"/>
              </a:rPr>
              <a:t>to the rest of the plant.</a:t>
            </a:r>
          </a:p>
          <a:p>
            <a:pPr lvl="2" eaLnBrk="1" hangingPunct="1">
              <a:spcBef>
                <a:spcPts val="1200"/>
              </a:spcBef>
              <a:defRPr/>
            </a:pPr>
            <a:r>
              <a:rPr lang="en-US" b="1" dirty="0">
                <a:solidFill>
                  <a:schemeClr val="tx2"/>
                </a:solidFill>
                <a:latin typeface="Comic Sans MS" pitchFamily="66" charset="0"/>
              </a:rPr>
              <a:t>Composed of </a:t>
            </a:r>
            <a:r>
              <a:rPr lang="en-US" b="1" dirty="0">
                <a:solidFill>
                  <a:srgbClr val="FFFF00"/>
                </a:solidFill>
                <a:latin typeface="Comic Sans MS" pitchFamily="66" charset="0"/>
              </a:rPr>
              <a:t>Dead Cells </a:t>
            </a:r>
            <a:r>
              <a:rPr lang="en-US" b="1" dirty="0">
                <a:solidFill>
                  <a:schemeClr val="tx2"/>
                </a:solidFill>
                <a:latin typeface="Comic Sans MS" pitchFamily="66" charset="0"/>
              </a:rPr>
              <a:t>(Cell Walls remain).</a:t>
            </a:r>
          </a:p>
          <a:p>
            <a:pPr lvl="2" eaLnBrk="1" hangingPunct="1">
              <a:spcBef>
                <a:spcPts val="1200"/>
              </a:spcBef>
              <a:defRPr/>
            </a:pPr>
            <a:r>
              <a:rPr lang="en-US" b="1" dirty="0">
                <a:solidFill>
                  <a:schemeClr val="tx2"/>
                </a:solidFill>
                <a:latin typeface="Comic Sans MS" pitchFamily="66" charset="0"/>
              </a:rPr>
              <a:t>Cell Walls are </a:t>
            </a:r>
            <a:r>
              <a:rPr lang="en-US" b="1" dirty="0">
                <a:solidFill>
                  <a:srgbClr val="FFFF00"/>
                </a:solidFill>
                <a:latin typeface="Comic Sans MS" pitchFamily="66" charset="0"/>
              </a:rPr>
              <a:t>lignified</a:t>
            </a:r>
            <a:r>
              <a:rPr lang="en-US" b="1" dirty="0">
                <a:solidFill>
                  <a:schemeClr val="tx2"/>
                </a:solidFill>
                <a:latin typeface="Comic Sans MS" pitchFamily="66" charset="0"/>
              </a:rPr>
              <a:t>, which provide support for the plant (helps it grow tall).</a:t>
            </a:r>
          </a:p>
          <a:p>
            <a:pPr lvl="2" eaLnBrk="1" hangingPunct="1">
              <a:spcBef>
                <a:spcPts val="1200"/>
              </a:spcBef>
              <a:defRPr/>
            </a:pPr>
            <a:r>
              <a:rPr lang="en-US" b="1" dirty="0">
                <a:solidFill>
                  <a:schemeClr val="tx2"/>
                </a:solidFill>
                <a:latin typeface="Comic Sans MS" pitchFamily="66" charset="0"/>
              </a:rPr>
              <a:t>In Trees it is the </a:t>
            </a:r>
            <a:r>
              <a:rPr lang="en-US" b="1" dirty="0">
                <a:solidFill>
                  <a:srgbClr val="FFFF00"/>
                </a:solidFill>
                <a:latin typeface="Comic Sans MS" pitchFamily="66" charset="0"/>
              </a:rPr>
              <a:t>Wood.</a:t>
            </a:r>
            <a:endParaRPr lang="en-US" b="1" dirty="0">
              <a:solidFill>
                <a:schemeClr val="tx2"/>
              </a:solidFill>
              <a:latin typeface="Comic Sans MS" pitchFamily="66" charset="0"/>
            </a:endParaRPr>
          </a:p>
          <a:p>
            <a:pPr lvl="1" eaLnBrk="1" hangingPunct="1">
              <a:spcBef>
                <a:spcPts val="2400"/>
              </a:spcBef>
              <a:defRPr/>
            </a:pPr>
            <a:r>
              <a:rPr lang="en-US" sz="2400" b="1" dirty="0">
                <a:solidFill>
                  <a:srgbClr val="7030A0"/>
                </a:solidFill>
                <a:latin typeface="Comic Sans MS" pitchFamily="66" charset="0"/>
              </a:rPr>
              <a:t>Phloem:</a:t>
            </a:r>
          </a:p>
          <a:p>
            <a:pPr lvl="2" eaLnBrk="1" hangingPunct="1">
              <a:spcBef>
                <a:spcPts val="1200"/>
              </a:spcBef>
              <a:defRPr/>
            </a:pPr>
            <a:r>
              <a:rPr lang="en-US" b="1" dirty="0">
                <a:solidFill>
                  <a:schemeClr val="tx2"/>
                </a:solidFill>
                <a:latin typeface="Comic Sans MS" pitchFamily="66" charset="0"/>
              </a:rPr>
              <a:t>Carries the </a:t>
            </a:r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food</a:t>
            </a:r>
            <a:r>
              <a:rPr lang="en-US" b="1" dirty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made in the leaves </a:t>
            </a:r>
            <a:r>
              <a:rPr lang="en-US" b="1" dirty="0">
                <a:solidFill>
                  <a:schemeClr val="tx2"/>
                </a:solidFill>
                <a:latin typeface="Comic Sans MS" pitchFamily="66" charset="0"/>
              </a:rPr>
              <a:t>during photosynthesis, to other plant structures.</a:t>
            </a:r>
          </a:p>
          <a:p>
            <a:pPr lvl="2" eaLnBrk="1" hangingPunct="1">
              <a:spcBef>
                <a:spcPts val="1200"/>
              </a:spcBef>
              <a:defRPr/>
            </a:pPr>
            <a:r>
              <a:rPr lang="en-US" b="1" dirty="0">
                <a:solidFill>
                  <a:srgbClr val="FFFF00"/>
                </a:solidFill>
                <a:latin typeface="Comic Sans MS" pitchFamily="66" charset="0"/>
              </a:rPr>
              <a:t>Living Tissue</a:t>
            </a:r>
            <a:r>
              <a:rPr lang="en-US" b="1" dirty="0">
                <a:solidFill>
                  <a:schemeClr val="tx2"/>
                </a:solidFill>
                <a:latin typeface="Comic Sans MS" pitchFamily="66" charset="0"/>
              </a:rPr>
              <a:t>, but arranged in tubes.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96803-713E-4ECB-816C-35643E39B62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9067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9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9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9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9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91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91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91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91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1" grpId="0" uiExpand="1" build="p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60" y="1066800"/>
            <a:ext cx="8456618" cy="4191000"/>
          </a:xfrm>
        </p:spPr>
      </p:pic>
      <p:sp>
        <p:nvSpPr>
          <p:cNvPr id="6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4841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Vascular Tissue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3BCC94-28AB-B8E9-9526-609237103651}"/>
              </a:ext>
            </a:extLst>
          </p:cNvPr>
          <p:cNvSpPr txBox="1"/>
          <p:nvPr/>
        </p:nvSpPr>
        <p:spPr>
          <a:xfrm>
            <a:off x="432460" y="5384806"/>
            <a:ext cx="82543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Xylem and Phloem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form  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continuous network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from the tip of the roots, through the stem, all the way to the leaves, and vice versa.</a:t>
            </a:r>
          </a:p>
        </p:txBody>
      </p:sp>
    </p:spTree>
    <p:extLst>
      <p:ext uri="{BB962C8B-B14F-4D97-AF65-F5344CB8AC3E}">
        <p14:creationId xmlns:p14="http://schemas.microsoft.com/office/powerpoint/2010/main" val="4131255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4841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Vascular Tissue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757D46-04BF-3A13-A611-8BE96943B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67662"/>
            <a:ext cx="7583384" cy="569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952059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1" name="Rectangle 9"/>
          <p:cNvSpPr>
            <a:spLocks noGrp="1" noChangeArrowheads="1"/>
          </p:cNvSpPr>
          <p:nvPr>
            <p:ph idx="1"/>
          </p:nvPr>
        </p:nvSpPr>
        <p:spPr>
          <a:xfrm>
            <a:off x="0" y="838200"/>
            <a:ext cx="9144000" cy="5943599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b="1" dirty="0">
                <a:solidFill>
                  <a:schemeClr val="tx2"/>
                </a:solidFill>
                <a:latin typeface="Comic Sans MS" pitchFamily="66" charset="0"/>
              </a:rPr>
              <a:t>Lies between </a:t>
            </a:r>
            <a:r>
              <a:rPr lang="en-US" b="1" dirty="0">
                <a:solidFill>
                  <a:srgbClr val="7030A0"/>
                </a:solidFill>
                <a:latin typeface="Comic Sans MS" pitchFamily="66" charset="0"/>
              </a:rPr>
              <a:t>dermal</a:t>
            </a:r>
            <a:r>
              <a:rPr lang="en-US" b="1" dirty="0">
                <a:solidFill>
                  <a:schemeClr val="tx2"/>
                </a:solidFill>
                <a:latin typeface="Comic Sans MS" pitchFamily="66" charset="0"/>
              </a:rPr>
              <a:t> and </a:t>
            </a:r>
            <a:r>
              <a:rPr lang="en-US" b="1" dirty="0">
                <a:solidFill>
                  <a:srgbClr val="7030A0"/>
                </a:solidFill>
                <a:latin typeface="Comic Sans MS" pitchFamily="66" charset="0"/>
              </a:rPr>
              <a:t>vascular</a:t>
            </a:r>
            <a:r>
              <a:rPr lang="en-US" b="1" dirty="0">
                <a:solidFill>
                  <a:schemeClr val="tx2"/>
                </a:solidFill>
                <a:latin typeface="Comic Sans MS" pitchFamily="66" charset="0"/>
              </a:rPr>
              <a:t> tissue.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b="1" dirty="0">
                <a:solidFill>
                  <a:schemeClr val="tx2"/>
                </a:solidFill>
                <a:latin typeface="Comic Sans MS" pitchFamily="66" charset="0"/>
              </a:rPr>
              <a:t>Divided into: </a:t>
            </a:r>
            <a:r>
              <a:rPr lang="en-US" b="1" dirty="0">
                <a:solidFill>
                  <a:srgbClr val="7030A0"/>
                </a:solidFill>
                <a:latin typeface="Comic Sans MS" pitchFamily="66" charset="0"/>
              </a:rPr>
              <a:t>Pith</a:t>
            </a:r>
            <a:r>
              <a:rPr lang="en-US" b="1" dirty="0">
                <a:solidFill>
                  <a:schemeClr val="tx2"/>
                </a:solidFill>
                <a:latin typeface="Comic Sans MS" pitchFamily="66" charset="0"/>
              </a:rPr>
              <a:t> and </a:t>
            </a:r>
            <a:r>
              <a:rPr lang="en-US" b="1" dirty="0">
                <a:solidFill>
                  <a:srgbClr val="7030A0"/>
                </a:solidFill>
                <a:latin typeface="Comic Sans MS" pitchFamily="66" charset="0"/>
              </a:rPr>
              <a:t>Cortex.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b="1" dirty="0">
                <a:solidFill>
                  <a:schemeClr val="tx2"/>
                </a:solidFill>
                <a:latin typeface="Comic Sans MS" pitchFamily="66" charset="0"/>
              </a:rPr>
              <a:t>Leaf Ground Tissue is called </a:t>
            </a:r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Mesophyll.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dirty="0">
                <a:effectLst/>
              </a:rPr>
              <a:t>Includes </a:t>
            </a:r>
            <a:r>
              <a:rPr lang="en-US" b="1" dirty="0">
                <a:solidFill>
                  <a:srgbClr val="0000FF"/>
                </a:solidFill>
                <a:effectLst/>
              </a:rPr>
              <a:t>PARENCHYMA</a:t>
            </a:r>
            <a:r>
              <a:rPr lang="en-US" dirty="0">
                <a:effectLst/>
              </a:rPr>
              <a:t> (photosynthesis in the leaves, and storage in the roots).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b="1" dirty="0">
                <a:solidFill>
                  <a:srgbClr val="0000FF"/>
                </a:solidFill>
                <a:effectLst/>
              </a:rPr>
              <a:t>COLLENCHYMA</a:t>
            </a:r>
            <a:r>
              <a:rPr lang="en-US" dirty="0">
                <a:effectLst/>
              </a:rPr>
              <a:t> (shoot support in areas of active growth).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b="1" dirty="0">
                <a:solidFill>
                  <a:srgbClr val="0000FF"/>
                </a:solidFill>
                <a:effectLst/>
              </a:rPr>
              <a:t>SCHLERENCHYMA</a:t>
            </a:r>
            <a:r>
              <a:rPr lang="en-US" dirty="0">
                <a:effectLst/>
              </a:rPr>
              <a:t> (shoot support in areas where growth has ceased).</a:t>
            </a:r>
            <a:endParaRPr lang="en-US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96803-713E-4ECB-816C-35643E39B62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title"/>
          </p:nvPr>
        </p:nvSpPr>
        <p:spPr>
          <a:xfrm>
            <a:off x="533400" y="49213"/>
            <a:ext cx="8229600" cy="5603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99FF"/>
                </a:solidFill>
                <a:latin typeface="Comic Sans MS" pitchFamily="66" charset="0"/>
              </a:rPr>
              <a:t>Ground Tissue</a:t>
            </a:r>
          </a:p>
        </p:txBody>
      </p:sp>
    </p:spTree>
    <p:extLst>
      <p:ext uri="{BB962C8B-B14F-4D97-AF65-F5344CB8AC3E}">
        <p14:creationId xmlns:p14="http://schemas.microsoft.com/office/powerpoint/2010/main" val="3048720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9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9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9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9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49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91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1" grpId="0" uiExpand="1" build="p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31_05_0ThreeTissueSystems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4"/>
          <a:stretch/>
        </p:blipFill>
        <p:spPr>
          <a:xfrm>
            <a:off x="661416" y="204008"/>
            <a:ext cx="7821168" cy="6422121"/>
          </a:xfrm>
          <a:prstGeom prst="rect">
            <a:avLst/>
          </a:prstGeom>
        </p:spPr>
      </p:pic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2104836" y="2685799"/>
            <a:ext cx="5335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Vascular 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bundle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616200" y="2816398"/>
            <a:ext cx="320675" cy="2349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2514600" y="3152948"/>
            <a:ext cx="174625" cy="1651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3743325" y="1778173"/>
            <a:ext cx="387350" cy="3841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3444875" y="1794048"/>
            <a:ext cx="209550" cy="1143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Freeform 11"/>
          <p:cNvSpPr/>
          <p:nvPr/>
        </p:nvSpPr>
        <p:spPr>
          <a:xfrm>
            <a:off x="3444875" y="1555923"/>
            <a:ext cx="247650" cy="203200"/>
          </a:xfrm>
          <a:custGeom>
            <a:avLst/>
            <a:gdLst>
              <a:gd name="connsiteX0" fmla="*/ 0 w 247650"/>
              <a:gd name="connsiteY0" fmla="*/ 0 h 203200"/>
              <a:gd name="connsiteX1" fmla="*/ 174625 w 247650"/>
              <a:gd name="connsiteY1" fmla="*/ 0 h 203200"/>
              <a:gd name="connsiteX2" fmla="*/ 247650 w 247650"/>
              <a:gd name="connsiteY2" fmla="*/ 203200 h 20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650" h="203200">
                <a:moveTo>
                  <a:pt x="0" y="0"/>
                </a:moveTo>
                <a:lnTo>
                  <a:pt x="174625" y="0"/>
                </a:lnTo>
                <a:lnTo>
                  <a:pt x="247650" y="203200"/>
                </a:lnTo>
              </a:path>
            </a:pathLst>
          </a:custGeom>
          <a:ln w="12700" cmpd="sng">
            <a:solidFill>
              <a:srgbClr val="000000"/>
            </a:solidFill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4" name="Straight Connector 13"/>
          <p:cNvCxnSpPr>
            <a:stCxn id="12" idx="1"/>
          </p:cNvCxnSpPr>
          <p:nvPr/>
        </p:nvCxnSpPr>
        <p:spPr bwMode="auto">
          <a:xfrm flipH="1">
            <a:off x="3616325" y="1555923"/>
            <a:ext cx="3175" cy="1841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Left Brace 14"/>
          <p:cNvSpPr/>
          <p:nvPr/>
        </p:nvSpPr>
        <p:spPr bwMode="auto">
          <a:xfrm>
            <a:off x="2933700" y="622473"/>
            <a:ext cx="104775" cy="355600"/>
          </a:xfrm>
          <a:prstGeom prst="leftBrace">
            <a:avLst>
              <a:gd name="adj1" fmla="val 30782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2104836" y="3066799"/>
            <a:ext cx="533590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Cortex</a:t>
            </a: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3304986" y="2098424"/>
            <a:ext cx="533590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Sheath</a:t>
            </a: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3460750" y="949498"/>
            <a:ext cx="688975" cy="6921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3441700" y="743123"/>
            <a:ext cx="695325" cy="7270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3041461" y="1850774"/>
            <a:ext cx="533590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Stoma</a:t>
            </a: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3047811" y="1488824"/>
            <a:ext cx="533590" cy="27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Guard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cells</a:t>
            </a: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2654111" y="723649"/>
            <a:ext cx="533590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Vein</a:t>
            </a: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3041461" y="656974"/>
            <a:ext cx="533590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Xylem</a:t>
            </a: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3041461" y="809374"/>
            <a:ext cx="533590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Phloem</a:t>
            </a: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2876361" y="255761"/>
            <a:ext cx="835214" cy="163512"/>
          </a:xfrm>
          <a:prstGeom prst="rect">
            <a:avLst/>
          </a:prstGeom>
          <a:solidFill>
            <a:srgbClr val="C7C8CC"/>
          </a:solidFill>
          <a:ln>
            <a:noFill/>
          </a:ln>
        </p:spPr>
        <p:txBody>
          <a:bodyPr wrap="none" lIns="0" tIns="0" rIns="0" bIns="0" anchor="ctr" anchorCtr="1">
            <a:no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Eudicot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leaf</a:t>
            </a:r>
          </a:p>
        </p:txBody>
      </p:sp>
      <p:sp>
        <p:nvSpPr>
          <p:cNvPr id="22" name="Oval 21"/>
          <p:cNvSpPr/>
          <p:nvPr/>
        </p:nvSpPr>
        <p:spPr bwMode="auto">
          <a:xfrm flipH="1" flipV="1">
            <a:off x="2546346" y="765344"/>
            <a:ext cx="79378" cy="73028"/>
          </a:xfrm>
          <a:prstGeom prst="ellipse">
            <a:avLst/>
          </a:prstGeom>
          <a:solidFill>
            <a:srgbClr val="72679B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 flipH="1" flipV="1">
            <a:off x="1984371" y="2724319"/>
            <a:ext cx="79378" cy="73028"/>
          </a:xfrm>
          <a:prstGeom prst="ellipse">
            <a:avLst/>
          </a:prstGeom>
          <a:solidFill>
            <a:srgbClr val="72679B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 flipH="1" flipV="1">
            <a:off x="1987546" y="3098969"/>
            <a:ext cx="79378" cy="73028"/>
          </a:xfrm>
          <a:prstGeom prst="ellipse">
            <a:avLst/>
          </a:prstGeom>
          <a:solidFill>
            <a:srgbClr val="FFE16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 flipH="1" flipV="1">
            <a:off x="3181346" y="2127419"/>
            <a:ext cx="79378" cy="73028"/>
          </a:xfrm>
          <a:prstGeom prst="ellipse">
            <a:avLst/>
          </a:prstGeom>
          <a:solidFill>
            <a:srgbClr val="FFE16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 flipH="1" flipV="1">
            <a:off x="2057396" y="4372144"/>
            <a:ext cx="79378" cy="73028"/>
          </a:xfrm>
          <a:prstGeom prst="ellipse">
            <a:avLst/>
          </a:prstGeom>
          <a:solidFill>
            <a:srgbClr val="836C2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 flipH="1" flipV="1">
            <a:off x="4457696" y="2781469"/>
            <a:ext cx="79378" cy="73028"/>
          </a:xfrm>
          <a:prstGeom prst="ellipse">
            <a:avLst/>
          </a:prstGeom>
          <a:solidFill>
            <a:srgbClr val="72679B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 flipH="1" flipV="1">
            <a:off x="2066921" y="4095919"/>
            <a:ext cx="79378" cy="73028"/>
          </a:xfrm>
          <a:prstGeom prst="ellipse">
            <a:avLst/>
          </a:prstGeom>
          <a:solidFill>
            <a:srgbClr val="FFE16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 flipH="1" flipV="1">
            <a:off x="4451346" y="4397544"/>
            <a:ext cx="79378" cy="73028"/>
          </a:xfrm>
          <a:prstGeom prst="ellipse">
            <a:avLst/>
          </a:prstGeom>
          <a:solidFill>
            <a:srgbClr val="836C2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9216" name="Straight Connector 9215"/>
          <p:cNvCxnSpPr/>
          <p:nvPr/>
        </p:nvCxnSpPr>
        <p:spPr bwMode="auto">
          <a:xfrm flipV="1">
            <a:off x="2432050" y="3870498"/>
            <a:ext cx="876300" cy="2476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19" name="Straight Connector 9218"/>
          <p:cNvCxnSpPr/>
          <p:nvPr/>
        </p:nvCxnSpPr>
        <p:spPr bwMode="auto">
          <a:xfrm flipV="1">
            <a:off x="2797175" y="4299123"/>
            <a:ext cx="133350" cy="920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Text Box 31"/>
          <p:cNvSpPr txBox="1">
            <a:spLocks noChangeArrowheads="1"/>
          </p:cNvSpPr>
          <p:nvPr/>
        </p:nvSpPr>
        <p:spPr bwMode="auto">
          <a:xfrm>
            <a:off x="2187386" y="4063749"/>
            <a:ext cx="533590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Pith</a:t>
            </a:r>
          </a:p>
        </p:txBody>
      </p:sp>
      <p:sp>
        <p:nvSpPr>
          <p:cNvPr id="42" name="Text Box 31"/>
          <p:cNvSpPr txBox="1">
            <a:spLocks noChangeArrowheads="1"/>
          </p:cNvSpPr>
          <p:nvPr/>
        </p:nvSpPr>
        <p:spPr bwMode="auto">
          <a:xfrm>
            <a:off x="2174685" y="4339974"/>
            <a:ext cx="692339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Epidermis</a:t>
            </a:r>
          </a:p>
        </p:txBody>
      </p:sp>
      <p:sp>
        <p:nvSpPr>
          <p:cNvPr id="43" name="Text Box 31"/>
          <p:cNvSpPr txBox="1">
            <a:spLocks noChangeArrowheads="1"/>
          </p:cNvSpPr>
          <p:nvPr/>
        </p:nvSpPr>
        <p:spPr bwMode="auto">
          <a:xfrm>
            <a:off x="4568635" y="4355849"/>
            <a:ext cx="692339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Epidermis</a:t>
            </a:r>
          </a:p>
        </p:txBody>
      </p:sp>
      <p:cxnSp>
        <p:nvCxnSpPr>
          <p:cNvPr id="9221" name="Straight Connector 9220"/>
          <p:cNvCxnSpPr/>
          <p:nvPr/>
        </p:nvCxnSpPr>
        <p:spPr bwMode="auto">
          <a:xfrm flipV="1">
            <a:off x="5191125" y="4349923"/>
            <a:ext cx="88900" cy="635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24" name="Straight Connector 9223"/>
          <p:cNvCxnSpPr/>
          <p:nvPr/>
        </p:nvCxnSpPr>
        <p:spPr bwMode="auto">
          <a:xfrm>
            <a:off x="5089525" y="2864023"/>
            <a:ext cx="304800" cy="330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Text Box 31"/>
          <p:cNvSpPr txBox="1">
            <a:spLocks noChangeArrowheads="1"/>
          </p:cNvSpPr>
          <p:nvPr/>
        </p:nvSpPr>
        <p:spPr bwMode="auto">
          <a:xfrm>
            <a:off x="4574986" y="2742949"/>
            <a:ext cx="5335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Vascular 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bundle</a:t>
            </a:r>
          </a:p>
        </p:txBody>
      </p:sp>
      <p:sp>
        <p:nvSpPr>
          <p:cNvPr id="50" name="Text Box 31"/>
          <p:cNvSpPr txBox="1">
            <a:spLocks noChangeArrowheads="1"/>
          </p:cNvSpPr>
          <p:nvPr/>
        </p:nvSpPr>
        <p:spPr bwMode="auto">
          <a:xfrm>
            <a:off x="4565460" y="4355849"/>
            <a:ext cx="692339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Epidermis</a:t>
            </a:r>
          </a:p>
        </p:txBody>
      </p:sp>
      <p:sp>
        <p:nvSpPr>
          <p:cNvPr id="51" name="Text Box 31"/>
          <p:cNvSpPr txBox="1">
            <a:spLocks noChangeArrowheads="1"/>
          </p:cNvSpPr>
          <p:nvPr/>
        </p:nvSpPr>
        <p:spPr bwMode="auto">
          <a:xfrm>
            <a:off x="2882711" y="2573511"/>
            <a:ext cx="898714" cy="163512"/>
          </a:xfrm>
          <a:prstGeom prst="rect">
            <a:avLst/>
          </a:prstGeom>
          <a:solidFill>
            <a:srgbClr val="C7C8CC"/>
          </a:solidFill>
          <a:ln>
            <a:noFill/>
          </a:ln>
        </p:spPr>
        <p:txBody>
          <a:bodyPr wrap="none" lIns="0" tIns="0" rIns="0" bIns="0" anchor="ctr" anchorCtr="1">
            <a:no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Eudicot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stem</a:t>
            </a:r>
          </a:p>
        </p:txBody>
      </p:sp>
      <p:sp>
        <p:nvSpPr>
          <p:cNvPr id="52" name="Text Box 31"/>
          <p:cNvSpPr txBox="1">
            <a:spLocks noChangeArrowheads="1"/>
          </p:cNvSpPr>
          <p:nvPr/>
        </p:nvSpPr>
        <p:spPr bwMode="auto">
          <a:xfrm>
            <a:off x="5248085" y="2557636"/>
            <a:ext cx="946339" cy="163512"/>
          </a:xfrm>
          <a:prstGeom prst="rect">
            <a:avLst/>
          </a:prstGeom>
          <a:solidFill>
            <a:srgbClr val="C7C8CC"/>
          </a:solidFill>
          <a:ln>
            <a:noFill/>
          </a:ln>
        </p:spPr>
        <p:txBody>
          <a:bodyPr wrap="none" lIns="0" tIns="0" rIns="0" bIns="0" anchor="ctr" anchorCtr="1">
            <a:no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Monocot stem</a:t>
            </a:r>
          </a:p>
        </p:txBody>
      </p:sp>
      <p:sp>
        <p:nvSpPr>
          <p:cNvPr id="53" name="Oval 52"/>
          <p:cNvSpPr/>
          <p:nvPr/>
        </p:nvSpPr>
        <p:spPr bwMode="auto">
          <a:xfrm flipH="1" flipV="1">
            <a:off x="6677021" y="1171744"/>
            <a:ext cx="79378" cy="73028"/>
          </a:xfrm>
          <a:prstGeom prst="ellipse">
            <a:avLst/>
          </a:prstGeom>
          <a:solidFill>
            <a:srgbClr val="FFE16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54" name="Oval 53"/>
          <p:cNvSpPr/>
          <p:nvPr/>
        </p:nvSpPr>
        <p:spPr bwMode="auto">
          <a:xfrm flipH="1" flipV="1">
            <a:off x="2933696" y="1520994"/>
            <a:ext cx="79378" cy="73028"/>
          </a:xfrm>
          <a:prstGeom prst="ellipse">
            <a:avLst/>
          </a:prstGeom>
          <a:solidFill>
            <a:srgbClr val="836C2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55" name="Oval 54"/>
          <p:cNvSpPr/>
          <p:nvPr/>
        </p:nvSpPr>
        <p:spPr bwMode="auto">
          <a:xfrm flipH="1" flipV="1">
            <a:off x="7019921" y="1743244"/>
            <a:ext cx="79378" cy="73028"/>
          </a:xfrm>
          <a:prstGeom prst="ellipse">
            <a:avLst/>
          </a:prstGeom>
          <a:solidFill>
            <a:srgbClr val="836C2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56" name="Oval 55"/>
          <p:cNvSpPr/>
          <p:nvPr/>
        </p:nvSpPr>
        <p:spPr bwMode="auto">
          <a:xfrm flipH="1" flipV="1">
            <a:off x="7035796" y="619294"/>
            <a:ext cx="79378" cy="73028"/>
          </a:xfrm>
          <a:prstGeom prst="ellipse">
            <a:avLst/>
          </a:prstGeom>
          <a:solidFill>
            <a:srgbClr val="836C2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57" name="Oval 56"/>
          <p:cNvSpPr/>
          <p:nvPr/>
        </p:nvSpPr>
        <p:spPr bwMode="auto">
          <a:xfrm flipH="1" flipV="1">
            <a:off x="6229346" y="320844"/>
            <a:ext cx="79378" cy="73028"/>
          </a:xfrm>
          <a:prstGeom prst="ellipse">
            <a:avLst/>
          </a:prstGeom>
          <a:solidFill>
            <a:srgbClr val="836C2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59" name="Left Brace 58"/>
          <p:cNvSpPr/>
          <p:nvPr/>
        </p:nvSpPr>
        <p:spPr bwMode="auto">
          <a:xfrm rot="10800000">
            <a:off x="5895974" y="720897"/>
            <a:ext cx="104775" cy="987425"/>
          </a:xfrm>
          <a:prstGeom prst="leftBrace">
            <a:avLst>
              <a:gd name="adj1" fmla="val 30782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60" name="Left Brace 59"/>
          <p:cNvSpPr/>
          <p:nvPr/>
        </p:nvSpPr>
        <p:spPr bwMode="auto">
          <a:xfrm rot="10800000">
            <a:off x="5908674" y="1727372"/>
            <a:ext cx="76198" cy="104776"/>
          </a:xfrm>
          <a:prstGeom prst="leftBrace">
            <a:avLst>
              <a:gd name="adj1" fmla="val 30782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61" name="Left Brace 60"/>
          <p:cNvSpPr/>
          <p:nvPr/>
        </p:nvSpPr>
        <p:spPr bwMode="auto">
          <a:xfrm rot="10800000">
            <a:off x="5899149" y="597072"/>
            <a:ext cx="76198" cy="104776"/>
          </a:xfrm>
          <a:prstGeom prst="leftBrace">
            <a:avLst>
              <a:gd name="adj1" fmla="val 30782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62" name="Text Box 31"/>
          <p:cNvSpPr txBox="1">
            <a:spLocks noChangeArrowheads="1"/>
          </p:cNvSpPr>
          <p:nvPr/>
        </p:nvSpPr>
        <p:spPr bwMode="auto">
          <a:xfrm>
            <a:off x="5987861" y="1701549"/>
            <a:ext cx="1267014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Lower epidermis</a:t>
            </a:r>
          </a:p>
        </p:txBody>
      </p:sp>
      <p:sp>
        <p:nvSpPr>
          <p:cNvPr id="63" name="Text Box 31"/>
          <p:cNvSpPr txBox="1">
            <a:spLocks noChangeArrowheads="1"/>
          </p:cNvSpPr>
          <p:nvPr/>
        </p:nvSpPr>
        <p:spPr bwMode="auto">
          <a:xfrm>
            <a:off x="6022787" y="1130049"/>
            <a:ext cx="682814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Mesophyll</a:t>
            </a:r>
          </a:p>
        </p:txBody>
      </p:sp>
      <p:sp>
        <p:nvSpPr>
          <p:cNvPr id="64" name="Text Box 31"/>
          <p:cNvSpPr txBox="1">
            <a:spLocks noChangeArrowheads="1"/>
          </p:cNvSpPr>
          <p:nvPr/>
        </p:nvSpPr>
        <p:spPr bwMode="auto">
          <a:xfrm>
            <a:off x="5987862" y="577599"/>
            <a:ext cx="1098738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Upper epidermis</a:t>
            </a:r>
          </a:p>
        </p:txBody>
      </p:sp>
      <p:sp>
        <p:nvSpPr>
          <p:cNvPr id="65" name="Text Box 31"/>
          <p:cNvSpPr txBox="1">
            <a:spLocks noChangeArrowheads="1"/>
          </p:cNvSpPr>
          <p:nvPr/>
        </p:nvSpPr>
        <p:spPr bwMode="auto">
          <a:xfrm>
            <a:off x="5771962" y="275974"/>
            <a:ext cx="463738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Cuticle</a:t>
            </a:r>
          </a:p>
        </p:txBody>
      </p:sp>
      <p:cxnSp>
        <p:nvCxnSpPr>
          <p:cNvPr id="9226" name="Straight Connector 9225"/>
          <p:cNvCxnSpPr/>
          <p:nvPr/>
        </p:nvCxnSpPr>
        <p:spPr bwMode="auto">
          <a:xfrm flipV="1">
            <a:off x="5534025" y="346248"/>
            <a:ext cx="209550" cy="2159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8" name="Oval 67"/>
          <p:cNvSpPr/>
          <p:nvPr/>
        </p:nvSpPr>
        <p:spPr bwMode="auto">
          <a:xfrm flipH="1" flipV="1">
            <a:off x="3908421" y="5032544"/>
            <a:ext cx="79378" cy="73028"/>
          </a:xfrm>
          <a:prstGeom prst="ellipse">
            <a:avLst/>
          </a:prstGeom>
          <a:solidFill>
            <a:srgbClr val="72679B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69" name="Text Box 31"/>
          <p:cNvSpPr txBox="1">
            <a:spLocks noChangeArrowheads="1"/>
          </p:cNvSpPr>
          <p:nvPr/>
        </p:nvSpPr>
        <p:spPr bwMode="auto">
          <a:xfrm>
            <a:off x="4025710" y="4994024"/>
            <a:ext cx="6161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Vascular 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cylinder</a:t>
            </a:r>
          </a:p>
        </p:txBody>
      </p:sp>
      <p:sp>
        <p:nvSpPr>
          <p:cNvPr id="70" name="Left Brace 69"/>
          <p:cNvSpPr/>
          <p:nvPr/>
        </p:nvSpPr>
        <p:spPr bwMode="auto">
          <a:xfrm>
            <a:off x="4562475" y="4791248"/>
            <a:ext cx="104775" cy="752475"/>
          </a:xfrm>
          <a:prstGeom prst="leftBrace">
            <a:avLst>
              <a:gd name="adj1" fmla="val 30782"/>
              <a:gd name="adj2" fmla="val 45359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71" name="Left Brace 70"/>
          <p:cNvSpPr/>
          <p:nvPr/>
        </p:nvSpPr>
        <p:spPr bwMode="auto">
          <a:xfrm>
            <a:off x="2317750" y="4810298"/>
            <a:ext cx="104775" cy="355600"/>
          </a:xfrm>
          <a:prstGeom prst="leftBrace">
            <a:avLst>
              <a:gd name="adj1" fmla="val 30782"/>
              <a:gd name="adj2" fmla="val 45359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72" name="Oval 71"/>
          <p:cNvSpPr/>
          <p:nvPr/>
        </p:nvSpPr>
        <p:spPr bwMode="auto">
          <a:xfrm flipH="1" flipV="1">
            <a:off x="1682746" y="4873794"/>
            <a:ext cx="79378" cy="73028"/>
          </a:xfrm>
          <a:prstGeom prst="ellipse">
            <a:avLst/>
          </a:prstGeom>
          <a:solidFill>
            <a:srgbClr val="72679B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73" name="Oval 72"/>
          <p:cNvSpPr/>
          <p:nvPr/>
        </p:nvSpPr>
        <p:spPr bwMode="auto">
          <a:xfrm flipH="1" flipV="1">
            <a:off x="1863721" y="5696119"/>
            <a:ext cx="79378" cy="73028"/>
          </a:xfrm>
          <a:prstGeom prst="ellipse">
            <a:avLst/>
          </a:prstGeom>
          <a:solidFill>
            <a:srgbClr val="836C2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74" name="Oval 73"/>
          <p:cNvSpPr/>
          <p:nvPr/>
        </p:nvSpPr>
        <p:spPr bwMode="auto">
          <a:xfrm flipH="1" flipV="1">
            <a:off x="4213221" y="5781844"/>
            <a:ext cx="79378" cy="73028"/>
          </a:xfrm>
          <a:prstGeom prst="ellipse">
            <a:avLst/>
          </a:prstGeom>
          <a:solidFill>
            <a:srgbClr val="836C2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75" name="Oval 74"/>
          <p:cNvSpPr/>
          <p:nvPr/>
        </p:nvSpPr>
        <p:spPr bwMode="auto">
          <a:xfrm flipH="1" flipV="1">
            <a:off x="3914771" y="5035719"/>
            <a:ext cx="79378" cy="73028"/>
          </a:xfrm>
          <a:prstGeom prst="ellipse">
            <a:avLst/>
          </a:prstGeom>
          <a:solidFill>
            <a:srgbClr val="72679B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76" name="Text Box 31"/>
          <p:cNvSpPr txBox="1">
            <a:spLocks noChangeArrowheads="1"/>
          </p:cNvSpPr>
          <p:nvPr/>
        </p:nvSpPr>
        <p:spPr bwMode="auto">
          <a:xfrm>
            <a:off x="2933511" y="4776961"/>
            <a:ext cx="870139" cy="163512"/>
          </a:xfrm>
          <a:prstGeom prst="rect">
            <a:avLst/>
          </a:prstGeom>
          <a:solidFill>
            <a:srgbClr val="C7C8CC"/>
          </a:solidFill>
          <a:ln>
            <a:noFill/>
          </a:ln>
        </p:spPr>
        <p:txBody>
          <a:bodyPr wrap="none" lIns="0" tIns="0" rIns="0" bIns="0" anchor="ctr" anchorCtr="1">
            <a:no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Eudicot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root</a:t>
            </a:r>
          </a:p>
        </p:txBody>
      </p:sp>
      <p:sp>
        <p:nvSpPr>
          <p:cNvPr id="77" name="Text Box 31"/>
          <p:cNvSpPr txBox="1">
            <a:spLocks noChangeArrowheads="1"/>
          </p:cNvSpPr>
          <p:nvPr/>
        </p:nvSpPr>
        <p:spPr bwMode="auto">
          <a:xfrm>
            <a:off x="5292536" y="4783311"/>
            <a:ext cx="898714" cy="163512"/>
          </a:xfrm>
          <a:prstGeom prst="rect">
            <a:avLst/>
          </a:prstGeom>
          <a:solidFill>
            <a:srgbClr val="C7C8CC"/>
          </a:solidFill>
          <a:ln>
            <a:noFill/>
          </a:ln>
        </p:spPr>
        <p:txBody>
          <a:bodyPr wrap="none" lIns="0" tIns="0" rIns="0" bIns="0" anchor="ctr" anchorCtr="1">
            <a:no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Monocot root</a:t>
            </a:r>
          </a:p>
        </p:txBody>
      </p:sp>
      <p:sp>
        <p:nvSpPr>
          <p:cNvPr id="78" name="Oval 77"/>
          <p:cNvSpPr/>
          <p:nvPr/>
        </p:nvSpPr>
        <p:spPr bwMode="auto">
          <a:xfrm flipH="1" flipV="1">
            <a:off x="2000246" y="6283494"/>
            <a:ext cx="79378" cy="73028"/>
          </a:xfrm>
          <a:prstGeom prst="ellipse">
            <a:avLst/>
          </a:prstGeom>
          <a:solidFill>
            <a:srgbClr val="FFE16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79" name="Oval 78"/>
          <p:cNvSpPr/>
          <p:nvPr/>
        </p:nvSpPr>
        <p:spPr bwMode="auto">
          <a:xfrm flipH="1" flipV="1">
            <a:off x="1920871" y="6481933"/>
            <a:ext cx="79378" cy="73028"/>
          </a:xfrm>
          <a:prstGeom prst="ellipse">
            <a:avLst/>
          </a:prstGeom>
          <a:solidFill>
            <a:srgbClr val="FFE16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80" name="Oval 79"/>
          <p:cNvSpPr/>
          <p:nvPr/>
        </p:nvSpPr>
        <p:spPr bwMode="auto">
          <a:xfrm flipH="1" flipV="1">
            <a:off x="4352921" y="6112044"/>
            <a:ext cx="79378" cy="73028"/>
          </a:xfrm>
          <a:prstGeom prst="ellipse">
            <a:avLst/>
          </a:prstGeom>
          <a:solidFill>
            <a:srgbClr val="FFE16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81" name="Oval 80"/>
          <p:cNvSpPr/>
          <p:nvPr/>
        </p:nvSpPr>
        <p:spPr bwMode="auto">
          <a:xfrm flipH="1" flipV="1">
            <a:off x="4349746" y="6385094"/>
            <a:ext cx="79378" cy="73028"/>
          </a:xfrm>
          <a:prstGeom prst="ellipse">
            <a:avLst/>
          </a:prstGeom>
          <a:solidFill>
            <a:srgbClr val="FFE16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9227" name="Freeform 9226"/>
          <p:cNvSpPr/>
          <p:nvPr/>
        </p:nvSpPr>
        <p:spPr>
          <a:xfrm>
            <a:off x="2311400" y="5572298"/>
            <a:ext cx="361950" cy="88900"/>
          </a:xfrm>
          <a:custGeom>
            <a:avLst/>
            <a:gdLst>
              <a:gd name="connsiteX0" fmla="*/ 0 w 361950"/>
              <a:gd name="connsiteY0" fmla="*/ 88900 h 88900"/>
              <a:gd name="connsiteX1" fmla="*/ 0 w 361950"/>
              <a:gd name="connsiteY1" fmla="*/ 0 h 88900"/>
              <a:gd name="connsiteX2" fmla="*/ 361950 w 361950"/>
              <a:gd name="connsiteY2" fmla="*/ 3175 h 8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1950" h="88900">
                <a:moveTo>
                  <a:pt x="0" y="88900"/>
                </a:moveTo>
                <a:lnTo>
                  <a:pt x="0" y="0"/>
                </a:lnTo>
                <a:lnTo>
                  <a:pt x="361950" y="3175"/>
                </a:lnTo>
              </a:path>
            </a:pathLst>
          </a:custGeom>
          <a:ln w="12700" cmpd="sng">
            <a:solidFill>
              <a:schemeClr val="tx1"/>
            </a:solidFill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9229" name="Straight Connector 9228"/>
          <p:cNvCxnSpPr/>
          <p:nvPr/>
        </p:nvCxnSpPr>
        <p:spPr bwMode="auto">
          <a:xfrm flipV="1">
            <a:off x="2460625" y="5946948"/>
            <a:ext cx="355600" cy="3079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31" name="Straight Connector 9230"/>
          <p:cNvCxnSpPr/>
          <p:nvPr/>
        </p:nvCxnSpPr>
        <p:spPr bwMode="auto">
          <a:xfrm flipV="1">
            <a:off x="2574925" y="5854873"/>
            <a:ext cx="660400" cy="6127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33" name="Straight Connector 9232"/>
          <p:cNvCxnSpPr/>
          <p:nvPr/>
        </p:nvCxnSpPr>
        <p:spPr bwMode="auto">
          <a:xfrm flipV="1">
            <a:off x="4968875" y="6007273"/>
            <a:ext cx="574675" cy="3333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35" name="Straight Connector 9234"/>
          <p:cNvCxnSpPr/>
          <p:nvPr/>
        </p:nvCxnSpPr>
        <p:spPr bwMode="auto">
          <a:xfrm flipV="1">
            <a:off x="4911725" y="5946948"/>
            <a:ext cx="327025" cy="1873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37" name="Straight Connector 9236"/>
          <p:cNvCxnSpPr/>
          <p:nvPr/>
        </p:nvCxnSpPr>
        <p:spPr bwMode="auto">
          <a:xfrm>
            <a:off x="4953000" y="5816773"/>
            <a:ext cx="12382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39" name="Straight Connector 9238"/>
          <p:cNvCxnSpPr/>
          <p:nvPr/>
        </p:nvCxnSpPr>
        <p:spPr bwMode="auto">
          <a:xfrm>
            <a:off x="4981575" y="5467523"/>
            <a:ext cx="781050" cy="3841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41" name="Straight Connector 9240"/>
          <p:cNvCxnSpPr/>
          <p:nvPr/>
        </p:nvCxnSpPr>
        <p:spPr bwMode="auto">
          <a:xfrm>
            <a:off x="5067300" y="5029373"/>
            <a:ext cx="587375" cy="685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43" name="Straight Connector 9242"/>
          <p:cNvCxnSpPr/>
          <p:nvPr/>
        </p:nvCxnSpPr>
        <p:spPr bwMode="auto">
          <a:xfrm>
            <a:off x="5146675" y="4883323"/>
            <a:ext cx="596900" cy="6889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9" name="Text Box 31"/>
          <p:cNvSpPr txBox="1">
            <a:spLocks noChangeArrowheads="1"/>
          </p:cNvSpPr>
          <p:nvPr/>
        </p:nvSpPr>
        <p:spPr bwMode="auto">
          <a:xfrm>
            <a:off x="4317810" y="5746499"/>
            <a:ext cx="692339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Epidermis</a:t>
            </a:r>
          </a:p>
        </p:txBody>
      </p:sp>
      <p:sp>
        <p:nvSpPr>
          <p:cNvPr id="100" name="Text Box 31"/>
          <p:cNvSpPr txBox="1">
            <a:spLocks noChangeArrowheads="1"/>
          </p:cNvSpPr>
          <p:nvPr/>
        </p:nvSpPr>
        <p:spPr bwMode="auto">
          <a:xfrm>
            <a:off x="4467035" y="6076699"/>
            <a:ext cx="692339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Cortex</a:t>
            </a:r>
          </a:p>
        </p:txBody>
      </p:sp>
      <p:sp>
        <p:nvSpPr>
          <p:cNvPr id="101" name="Text Box 31"/>
          <p:cNvSpPr txBox="1">
            <a:spLocks noChangeArrowheads="1"/>
          </p:cNvSpPr>
          <p:nvPr/>
        </p:nvSpPr>
        <p:spPr bwMode="auto">
          <a:xfrm>
            <a:off x="4476560" y="6345411"/>
            <a:ext cx="1006665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Endodermis</a:t>
            </a:r>
          </a:p>
        </p:txBody>
      </p:sp>
      <p:cxnSp>
        <p:nvCxnSpPr>
          <p:cNvPr id="9245" name="Straight Connector 9244"/>
          <p:cNvCxnSpPr/>
          <p:nvPr/>
        </p:nvCxnSpPr>
        <p:spPr bwMode="auto">
          <a:xfrm>
            <a:off x="2838450" y="4911898"/>
            <a:ext cx="517525" cy="8731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4" name="Text Box 31"/>
          <p:cNvSpPr txBox="1">
            <a:spLocks noChangeArrowheads="1"/>
          </p:cNvSpPr>
          <p:nvPr/>
        </p:nvSpPr>
        <p:spPr bwMode="auto">
          <a:xfrm>
            <a:off x="1981010" y="5657599"/>
            <a:ext cx="692339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Epidermis</a:t>
            </a:r>
          </a:p>
        </p:txBody>
      </p:sp>
      <p:sp>
        <p:nvSpPr>
          <p:cNvPr id="105" name="Text Box 31"/>
          <p:cNvSpPr txBox="1">
            <a:spLocks noChangeArrowheads="1"/>
          </p:cNvSpPr>
          <p:nvPr/>
        </p:nvSpPr>
        <p:spPr bwMode="auto">
          <a:xfrm>
            <a:off x="4673410" y="4800349"/>
            <a:ext cx="692339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Phloem</a:t>
            </a:r>
          </a:p>
        </p:txBody>
      </p:sp>
      <p:sp>
        <p:nvSpPr>
          <p:cNvPr id="106" name="Text Box 31"/>
          <p:cNvSpPr txBox="1">
            <a:spLocks noChangeArrowheads="1"/>
          </p:cNvSpPr>
          <p:nvPr/>
        </p:nvSpPr>
        <p:spPr bwMode="auto">
          <a:xfrm>
            <a:off x="4676585" y="4955924"/>
            <a:ext cx="692339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Xylem</a:t>
            </a:r>
          </a:p>
        </p:txBody>
      </p:sp>
      <p:sp>
        <p:nvSpPr>
          <p:cNvPr id="107" name="Text Box 31"/>
          <p:cNvSpPr txBox="1">
            <a:spLocks noChangeArrowheads="1"/>
          </p:cNvSpPr>
          <p:nvPr/>
        </p:nvSpPr>
        <p:spPr bwMode="auto">
          <a:xfrm>
            <a:off x="4670235" y="5127374"/>
            <a:ext cx="692339" cy="4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Central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core of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cells</a:t>
            </a:r>
          </a:p>
        </p:txBody>
      </p:sp>
      <p:sp>
        <p:nvSpPr>
          <p:cNvPr id="108" name="Text Box 31"/>
          <p:cNvSpPr txBox="1">
            <a:spLocks noChangeArrowheads="1"/>
          </p:cNvSpPr>
          <p:nvPr/>
        </p:nvSpPr>
        <p:spPr bwMode="auto">
          <a:xfrm>
            <a:off x="6972110" y="6057649"/>
            <a:ext cx="1336865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Dermal tissue system</a:t>
            </a:r>
          </a:p>
        </p:txBody>
      </p:sp>
      <p:sp>
        <p:nvSpPr>
          <p:cNvPr id="109" name="Text Box 31"/>
          <p:cNvSpPr txBox="1">
            <a:spLocks noChangeArrowheads="1"/>
          </p:cNvSpPr>
          <p:nvPr/>
        </p:nvSpPr>
        <p:spPr bwMode="auto">
          <a:xfrm>
            <a:off x="6978460" y="6216399"/>
            <a:ext cx="1336865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Ground tissue system</a:t>
            </a:r>
          </a:p>
        </p:txBody>
      </p:sp>
      <p:sp>
        <p:nvSpPr>
          <p:cNvPr id="110" name="Text Box 31"/>
          <p:cNvSpPr txBox="1">
            <a:spLocks noChangeArrowheads="1"/>
          </p:cNvSpPr>
          <p:nvPr/>
        </p:nvSpPr>
        <p:spPr bwMode="auto">
          <a:xfrm>
            <a:off x="6975285" y="6386686"/>
            <a:ext cx="1505140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Vascular tissue system</a:t>
            </a:r>
          </a:p>
        </p:txBody>
      </p:sp>
      <p:sp>
        <p:nvSpPr>
          <p:cNvPr id="111" name="Text Box 31"/>
          <p:cNvSpPr txBox="1">
            <a:spLocks noChangeArrowheads="1"/>
          </p:cNvSpPr>
          <p:nvPr/>
        </p:nvSpPr>
        <p:spPr bwMode="auto">
          <a:xfrm>
            <a:off x="6749860" y="5910436"/>
            <a:ext cx="501840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Key</a:t>
            </a:r>
          </a:p>
        </p:txBody>
      </p:sp>
      <p:sp>
        <p:nvSpPr>
          <p:cNvPr id="112" name="Text Box 31"/>
          <p:cNvSpPr txBox="1">
            <a:spLocks noChangeArrowheads="1"/>
          </p:cNvSpPr>
          <p:nvPr/>
        </p:nvSpPr>
        <p:spPr bwMode="auto">
          <a:xfrm>
            <a:off x="1783926" y="4828404"/>
            <a:ext cx="692339" cy="27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Vascular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cylinder</a:t>
            </a:r>
          </a:p>
        </p:txBody>
      </p:sp>
      <p:sp>
        <p:nvSpPr>
          <p:cNvPr id="113" name="Text Box 31"/>
          <p:cNvSpPr txBox="1">
            <a:spLocks noChangeArrowheads="1"/>
          </p:cNvSpPr>
          <p:nvPr/>
        </p:nvSpPr>
        <p:spPr bwMode="auto">
          <a:xfrm>
            <a:off x="2113595" y="6241844"/>
            <a:ext cx="692339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Cortex</a:t>
            </a:r>
          </a:p>
        </p:txBody>
      </p:sp>
      <p:sp>
        <p:nvSpPr>
          <p:cNvPr id="114" name="Text Box 31"/>
          <p:cNvSpPr txBox="1">
            <a:spLocks noChangeArrowheads="1"/>
          </p:cNvSpPr>
          <p:nvPr/>
        </p:nvSpPr>
        <p:spPr bwMode="auto">
          <a:xfrm>
            <a:off x="2025429" y="6466151"/>
            <a:ext cx="1006665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Endodermis</a:t>
            </a:r>
          </a:p>
        </p:txBody>
      </p:sp>
      <p:sp>
        <p:nvSpPr>
          <p:cNvPr id="117" name="Text Box 31"/>
          <p:cNvSpPr txBox="1">
            <a:spLocks noChangeArrowheads="1"/>
          </p:cNvSpPr>
          <p:nvPr/>
        </p:nvSpPr>
        <p:spPr bwMode="auto">
          <a:xfrm>
            <a:off x="2409636" y="4819399"/>
            <a:ext cx="533590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Xylem</a:t>
            </a:r>
          </a:p>
        </p:txBody>
      </p:sp>
      <p:sp>
        <p:nvSpPr>
          <p:cNvPr id="118" name="Text Box 31"/>
          <p:cNvSpPr txBox="1">
            <a:spLocks noChangeArrowheads="1"/>
          </p:cNvSpPr>
          <p:nvPr/>
        </p:nvSpPr>
        <p:spPr bwMode="auto">
          <a:xfrm>
            <a:off x="2415986" y="5006724"/>
            <a:ext cx="533590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Phloem</a:t>
            </a:r>
          </a:p>
        </p:txBody>
      </p:sp>
      <p:cxnSp>
        <p:nvCxnSpPr>
          <p:cNvPr id="39" name="Straight Connector 38"/>
          <p:cNvCxnSpPr/>
          <p:nvPr/>
        </p:nvCxnSpPr>
        <p:spPr bwMode="auto">
          <a:xfrm>
            <a:off x="2838450" y="5156200"/>
            <a:ext cx="428625" cy="6413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F9D0148-2222-C599-946D-786951832EE1}"/>
              </a:ext>
            </a:extLst>
          </p:cNvPr>
          <p:cNvSpPr/>
          <p:nvPr/>
        </p:nvSpPr>
        <p:spPr bwMode="auto">
          <a:xfrm>
            <a:off x="2867024" y="204008"/>
            <a:ext cx="209550" cy="267005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90C19B-DA60-0288-78EA-46FDABA48171}"/>
              </a:ext>
            </a:extLst>
          </p:cNvPr>
          <p:cNvSpPr/>
          <p:nvPr/>
        </p:nvSpPr>
        <p:spPr bwMode="auto">
          <a:xfrm>
            <a:off x="2863850" y="2494358"/>
            <a:ext cx="209550" cy="267005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5B4680-9A23-C05F-DBB5-36C7F056FC2D}"/>
              </a:ext>
            </a:extLst>
          </p:cNvPr>
          <p:cNvSpPr/>
          <p:nvPr/>
        </p:nvSpPr>
        <p:spPr bwMode="auto">
          <a:xfrm>
            <a:off x="2936450" y="4783581"/>
            <a:ext cx="209550" cy="267005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12799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0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484187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FFFF00"/>
                </a:solidFill>
                <a:latin typeface="Comic Sans MS" pitchFamily="66" charset="0"/>
              </a:rPr>
              <a:t>Plant Growth</a:t>
            </a:r>
          </a:p>
        </p:txBody>
      </p:sp>
      <p:sp>
        <p:nvSpPr>
          <p:cNvPr id="49161" name="Rectangle 9"/>
          <p:cNvSpPr>
            <a:spLocks noGrp="1" noChangeArrowheads="1"/>
          </p:cNvSpPr>
          <p:nvPr>
            <p:ph idx="1"/>
          </p:nvPr>
        </p:nvSpPr>
        <p:spPr>
          <a:xfrm>
            <a:off x="0" y="1295400"/>
            <a:ext cx="9144000" cy="5410200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Most plants have </a:t>
            </a:r>
            <a:r>
              <a:rPr lang="en-US" b="1" dirty="0">
                <a:solidFill>
                  <a:srgbClr val="FFFF00"/>
                </a:solidFill>
                <a:latin typeface="Comic Sans MS" panose="030F0702030302020204" pitchFamily="66" charset="0"/>
              </a:rPr>
              <a:t>indeterminate growth</a:t>
            </a:r>
            <a:r>
              <a:rPr lang="en-US" dirty="0">
                <a:latin typeface="Comic Sans MS" panose="030F0702030302020204" pitchFamily="66" charset="0"/>
              </a:rPr>
              <a:t>, continuing to grow throughout a plant’</a:t>
            </a:r>
            <a:r>
              <a:rPr lang="en-US" altLang="ja-JP" dirty="0">
                <a:latin typeface="Comic Sans MS" panose="030F0702030302020204" pitchFamily="66" charset="0"/>
              </a:rPr>
              <a:t>s life.</a:t>
            </a:r>
          </a:p>
          <a:p>
            <a:pPr>
              <a:spcBef>
                <a:spcPts val="1800"/>
              </a:spcBef>
            </a:pPr>
            <a:r>
              <a:rPr lang="en-US" dirty="0">
                <a:latin typeface="Comic Sans MS" panose="030F0702030302020204" pitchFamily="66" charset="0"/>
              </a:rPr>
              <a:t>Plants are categorized based on the length of their life cycle:</a:t>
            </a:r>
          </a:p>
          <a:p>
            <a:pPr lvl="1">
              <a:spcBef>
                <a:spcPts val="1800"/>
              </a:spcBef>
            </a:pPr>
            <a:r>
              <a:rPr lang="en-US" b="1" dirty="0">
                <a:solidFill>
                  <a:srgbClr val="FFFF00"/>
                </a:solidFill>
                <a:latin typeface="Comic Sans MS" panose="030F0702030302020204" pitchFamily="66" charset="0"/>
              </a:rPr>
              <a:t>Annuals</a:t>
            </a:r>
            <a:r>
              <a:rPr lang="en-US" dirty="0">
                <a:latin typeface="Comic Sans MS" panose="030F0702030302020204" pitchFamily="66" charset="0"/>
              </a:rPr>
              <a:t> complete their life cycle in </a:t>
            </a:r>
            <a:r>
              <a:rPr lang="en-US" dirty="0">
                <a:solidFill>
                  <a:srgbClr val="996600"/>
                </a:solidFill>
                <a:latin typeface="Comic Sans MS" panose="030F0702030302020204" pitchFamily="66" charset="0"/>
              </a:rPr>
              <a:t>one year</a:t>
            </a:r>
            <a:r>
              <a:rPr lang="en-US" dirty="0">
                <a:latin typeface="Comic Sans MS" panose="030F0702030302020204" pitchFamily="66" charset="0"/>
              </a:rPr>
              <a:t>.</a:t>
            </a:r>
          </a:p>
          <a:p>
            <a:pPr lvl="1">
              <a:spcBef>
                <a:spcPts val="1800"/>
              </a:spcBef>
            </a:pPr>
            <a:r>
              <a:rPr lang="en-US" b="1" dirty="0">
                <a:solidFill>
                  <a:srgbClr val="FFFF00"/>
                </a:solidFill>
                <a:latin typeface="Comic Sans MS" panose="030F0702030302020204" pitchFamily="66" charset="0"/>
              </a:rPr>
              <a:t>Biennials</a:t>
            </a:r>
            <a:r>
              <a:rPr lang="en-US" dirty="0">
                <a:latin typeface="Comic Sans MS" panose="030F0702030302020204" pitchFamily="66" charset="0"/>
              </a:rPr>
              <a:t> complete their life cycle in </a:t>
            </a:r>
            <a:r>
              <a:rPr lang="en-US" dirty="0">
                <a:solidFill>
                  <a:srgbClr val="996600"/>
                </a:solidFill>
                <a:latin typeface="Comic Sans MS" panose="030F0702030302020204" pitchFamily="66" charset="0"/>
              </a:rPr>
              <a:t>two years.</a:t>
            </a:r>
          </a:p>
          <a:p>
            <a:pPr lvl="1">
              <a:spcBef>
                <a:spcPts val="1800"/>
              </a:spcBef>
            </a:pPr>
            <a:r>
              <a:rPr lang="en-US" b="1" dirty="0">
                <a:solidFill>
                  <a:srgbClr val="FFFF00"/>
                </a:solidFill>
                <a:latin typeface="Comic Sans MS" panose="030F0702030302020204" pitchFamily="66" charset="0"/>
              </a:rPr>
              <a:t>Perennials</a:t>
            </a:r>
            <a:r>
              <a:rPr lang="en-US" dirty="0">
                <a:latin typeface="Comic Sans MS" panose="030F0702030302020204" pitchFamily="66" charset="0"/>
              </a:rPr>
              <a:t> live for </a:t>
            </a:r>
            <a:r>
              <a:rPr lang="en-US" dirty="0">
                <a:solidFill>
                  <a:srgbClr val="996600"/>
                </a:solidFill>
                <a:latin typeface="Comic Sans MS" panose="030F0702030302020204" pitchFamily="66" charset="0"/>
              </a:rPr>
              <a:t>many years</a:t>
            </a:r>
            <a:r>
              <a:rPr lang="en-US" dirty="0">
                <a:latin typeface="Comic Sans MS" panose="030F0702030302020204" pitchFamily="66" charset="0"/>
              </a:rPr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96803-713E-4ECB-816C-35643E39B62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6524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9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9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1" grpId="0" uiExpand="1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66322" y="1905000"/>
            <a:ext cx="5048250" cy="1077218"/>
          </a:xfrm>
          <a:prstGeom prst="rect">
            <a:avLst/>
          </a:prstGeom>
          <a:ln w="38100" cmpd="sng">
            <a:solidFill>
              <a:srgbClr val="0AD824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457200"/>
            <a:r>
              <a:rPr lang="en-US" sz="3200" dirty="0">
                <a:solidFill>
                  <a:srgbClr val="008000"/>
                </a:solidFill>
              </a:rPr>
              <a:t>Life could not exist on earth without plants. </a:t>
            </a:r>
          </a:p>
        </p:txBody>
      </p:sp>
      <p:sp>
        <p:nvSpPr>
          <p:cNvPr id="4" name="Rectangle 3"/>
          <p:cNvSpPr/>
          <p:nvPr/>
        </p:nvSpPr>
        <p:spPr>
          <a:xfrm>
            <a:off x="4429125" y="3429000"/>
            <a:ext cx="4572000" cy="1384995"/>
          </a:xfrm>
          <a:prstGeom prst="rect">
            <a:avLst/>
          </a:prstGeom>
          <a:ln w="38100" cmpd="sng">
            <a:solidFill>
              <a:srgbClr val="FF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9250" indent="-349250" defTabSz="457200"/>
            <a:r>
              <a:rPr lang="en-US" sz="2800" dirty="0">
                <a:solidFill>
                  <a:prstClr val="black"/>
                </a:solidFill>
              </a:rPr>
              <a:t>1.	Plants are the </a:t>
            </a:r>
            <a:r>
              <a:rPr lang="en-US" sz="2800" u="sng" dirty="0">
                <a:solidFill>
                  <a:srgbClr val="996600"/>
                </a:solidFill>
              </a:rPr>
              <a:t>primary </a:t>
            </a:r>
            <a:r>
              <a:rPr lang="en-US" sz="2800" u="sng" dirty="0">
                <a:solidFill>
                  <a:srgbClr val="800000"/>
                </a:solidFill>
              </a:rPr>
              <a:t>producers</a:t>
            </a:r>
            <a:r>
              <a:rPr lang="en-US" sz="2800" dirty="0">
                <a:solidFill>
                  <a:prstClr val="black"/>
                </a:solidFill>
              </a:rPr>
              <a:t> in every food chain.</a:t>
            </a:r>
          </a:p>
        </p:txBody>
      </p:sp>
      <p:sp>
        <p:nvSpPr>
          <p:cNvPr id="5" name="Rectangle 4"/>
          <p:cNvSpPr/>
          <p:nvPr/>
        </p:nvSpPr>
        <p:spPr>
          <a:xfrm>
            <a:off x="492125" y="5225961"/>
            <a:ext cx="8509000" cy="954107"/>
          </a:xfrm>
          <a:prstGeom prst="rect">
            <a:avLst/>
          </a:prstGeom>
          <a:ln w="28575" cmpd="sng">
            <a:solidFill>
              <a:srgbClr val="FF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9250" indent="-349250" defTabSz="457200"/>
            <a:r>
              <a:rPr lang="en-US" sz="2800" dirty="0">
                <a:solidFill>
                  <a:srgbClr val="000090"/>
                </a:solidFill>
              </a:rPr>
              <a:t>2.	Plants carry out </a:t>
            </a:r>
            <a:r>
              <a:rPr lang="en-US" sz="2800" u="sng" dirty="0">
                <a:solidFill>
                  <a:srgbClr val="FF0000"/>
                </a:solidFill>
              </a:rPr>
              <a:t>photosynthesis</a:t>
            </a:r>
            <a:r>
              <a:rPr lang="en-US" sz="2800" dirty="0">
                <a:solidFill>
                  <a:srgbClr val="000090"/>
                </a:solidFill>
              </a:rPr>
              <a:t>, producing </a:t>
            </a:r>
            <a:r>
              <a:rPr lang="en-US" sz="2800" u="sng" dirty="0">
                <a:solidFill>
                  <a:srgbClr val="FF0000"/>
                </a:solidFill>
              </a:rPr>
              <a:t>glucose </a:t>
            </a:r>
            <a:r>
              <a:rPr lang="en-US" sz="2800" dirty="0">
                <a:solidFill>
                  <a:srgbClr val="000090"/>
                </a:solidFill>
              </a:rPr>
              <a:t>from </a:t>
            </a:r>
            <a:r>
              <a:rPr lang="en-US" sz="2800" u="sng" dirty="0">
                <a:solidFill>
                  <a:srgbClr val="FF0000"/>
                </a:solidFill>
              </a:rPr>
              <a:t>CO</a:t>
            </a:r>
            <a:r>
              <a:rPr lang="en-US" sz="2800" u="sng" baseline="-25000" dirty="0">
                <a:solidFill>
                  <a:srgbClr val="FF0000"/>
                </a:solidFill>
              </a:rPr>
              <a:t>2</a:t>
            </a:r>
            <a:r>
              <a:rPr lang="en-US" sz="2800" u="sng" dirty="0">
                <a:solidFill>
                  <a:srgbClr val="FF0000"/>
                </a:solidFill>
              </a:rPr>
              <a:t> and H</a:t>
            </a:r>
            <a:r>
              <a:rPr lang="en-US" sz="2800" u="sng" baseline="-25000" dirty="0">
                <a:solidFill>
                  <a:srgbClr val="FF0000"/>
                </a:solidFill>
              </a:rPr>
              <a:t>2</a:t>
            </a:r>
            <a:r>
              <a:rPr lang="en-US" sz="2800" u="sng" dirty="0">
                <a:solidFill>
                  <a:srgbClr val="FF0000"/>
                </a:solidFill>
              </a:rPr>
              <a:t>O</a:t>
            </a:r>
            <a:r>
              <a:rPr lang="en-US" sz="2800" dirty="0">
                <a:solidFill>
                  <a:srgbClr val="000090"/>
                </a:solidFill>
              </a:rPr>
              <a:t>.     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57600" y="673387"/>
            <a:ext cx="5048250" cy="584775"/>
          </a:xfrm>
          <a:prstGeom prst="rect">
            <a:avLst/>
          </a:prstGeom>
          <a:ln w="38100" cmpd="sng">
            <a:solidFill>
              <a:srgbClr val="0AD824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457200"/>
            <a:r>
              <a:rPr lang="en-US" sz="3200" b="1" dirty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BOTANY</a:t>
            </a:r>
            <a:r>
              <a:rPr lang="en-US" sz="3200" dirty="0">
                <a:solidFill>
                  <a:srgbClr val="008000"/>
                </a:solidFill>
              </a:rPr>
              <a:t> = Study of Plants</a:t>
            </a:r>
          </a:p>
        </p:txBody>
      </p:sp>
    </p:spTree>
    <p:extLst>
      <p:ext uri="{BB962C8B-B14F-4D97-AF65-F5344CB8AC3E}">
        <p14:creationId xmlns:p14="http://schemas.microsoft.com/office/powerpoint/2010/main" val="284558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animBg="1"/>
      <p:bldP spid="5" grpId="0" animBg="1"/>
      <p:bldP spid="12" grpId="0" uiExpand="1" build="p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0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484187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FFFF00"/>
                </a:solidFill>
                <a:latin typeface="Comic Sans MS" pitchFamily="66" charset="0"/>
              </a:rPr>
              <a:t>Plant Growth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96803-713E-4ECB-816C-35643E39B62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208928"/>
            <a:ext cx="3962400" cy="24877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" y="1202278"/>
            <a:ext cx="28575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202278"/>
            <a:ext cx="3953435" cy="26685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4064841"/>
            <a:ext cx="114967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Annual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70961" y="740613"/>
            <a:ext cx="130356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Biennial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33257" y="6243935"/>
            <a:ext cx="150554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Perennial</a:t>
            </a:r>
          </a:p>
        </p:txBody>
      </p:sp>
    </p:spTree>
    <p:extLst>
      <p:ext uri="{BB962C8B-B14F-4D97-AF65-F5344CB8AC3E}">
        <p14:creationId xmlns:p14="http://schemas.microsoft.com/office/powerpoint/2010/main" val="38863742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0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484187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FFFF00"/>
                </a:solidFill>
                <a:latin typeface="Comic Sans MS" pitchFamily="66" charset="0"/>
              </a:rPr>
              <a:t>Plant Growth</a:t>
            </a:r>
          </a:p>
        </p:txBody>
      </p:sp>
      <p:sp>
        <p:nvSpPr>
          <p:cNvPr id="49161" name="Rectangle 9"/>
          <p:cNvSpPr>
            <a:spLocks noGrp="1" noChangeArrowheads="1"/>
          </p:cNvSpPr>
          <p:nvPr>
            <p:ph idx="1"/>
          </p:nvPr>
        </p:nvSpPr>
        <p:spPr>
          <a:xfrm>
            <a:off x="76200" y="990600"/>
            <a:ext cx="9067800" cy="5867400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sz="2800" dirty="0">
                <a:latin typeface="Comic Sans MS" panose="030F0702030302020204" pitchFamily="66" charset="0"/>
              </a:rPr>
              <a:t>Occurs in specialized tissues called 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Meristems</a:t>
            </a:r>
            <a:r>
              <a:rPr lang="en-US" sz="2800" dirty="0">
                <a:latin typeface="Comic Sans MS" panose="030F0702030302020204" pitchFamily="66" charset="0"/>
              </a:rPr>
              <a:t>, consisting of </a:t>
            </a:r>
            <a:r>
              <a:rPr lang="en-US" sz="2800" dirty="0">
                <a:solidFill>
                  <a:srgbClr val="FFFF00"/>
                </a:solidFill>
                <a:latin typeface="Comic Sans MS" panose="030F0702030302020204" pitchFamily="66" charset="0"/>
              </a:rPr>
              <a:t>undifferentiated</a:t>
            </a:r>
            <a:r>
              <a:rPr lang="en-US" sz="2800" dirty="0">
                <a:latin typeface="Comic Sans MS" panose="030F0702030302020204" pitchFamily="66" charset="0"/>
              </a:rPr>
              <a:t> cells that divide when conditions permit.</a:t>
            </a:r>
          </a:p>
          <a:p>
            <a:pPr>
              <a:spcBef>
                <a:spcPts val="2400"/>
              </a:spcBef>
            </a:pP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Apical Meristems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800" dirty="0">
                <a:latin typeface="Comic Sans MS" panose="030F0702030302020204" pitchFamily="66" charset="0"/>
              </a:rPr>
              <a:t>are found at the </a:t>
            </a:r>
            <a:r>
              <a:rPr lang="en-US" sz="2800" dirty="0">
                <a:solidFill>
                  <a:srgbClr val="FFFF00"/>
                </a:solidFill>
                <a:latin typeface="Comic Sans MS" panose="030F0702030302020204" pitchFamily="66" charset="0"/>
              </a:rPr>
              <a:t>tips of roots</a:t>
            </a:r>
            <a:r>
              <a:rPr lang="en-US" sz="2800" dirty="0">
                <a:latin typeface="Comic Sans MS" panose="030F0702030302020204" pitchFamily="66" charset="0"/>
              </a:rPr>
              <a:t> and in the </a:t>
            </a:r>
            <a:r>
              <a:rPr lang="en-US" sz="2800" dirty="0">
                <a:solidFill>
                  <a:srgbClr val="FFFF00"/>
                </a:solidFill>
                <a:latin typeface="Comic Sans MS" panose="030F0702030302020204" pitchFamily="66" charset="0"/>
              </a:rPr>
              <a:t>buds of shoots</a:t>
            </a:r>
            <a:r>
              <a:rPr lang="en-US" sz="2800" dirty="0">
                <a:latin typeface="Comic Sans MS" panose="030F0702030302020204" pitchFamily="66" charset="0"/>
              </a:rPr>
              <a:t>.</a:t>
            </a:r>
          </a:p>
          <a:p>
            <a:pPr>
              <a:spcBef>
                <a:spcPts val="2400"/>
              </a:spcBef>
            </a:pP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Primary Growth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latin typeface="Comic Sans MS" panose="030F0702030302020204" pitchFamily="66" charset="0"/>
              </a:rPr>
              <a:t>occurs at </a:t>
            </a:r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</a:rPr>
              <a:t>apical meristems.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latin typeface="Comic Sans MS" panose="030F0702030302020204" pitchFamily="66" charset="0"/>
              </a:rPr>
              <a:t>allows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roots</a:t>
            </a:r>
            <a:r>
              <a:rPr lang="en-US" dirty="0">
                <a:latin typeface="Comic Sans MS" panose="030F0702030302020204" pitchFamily="66" charset="0"/>
              </a:rPr>
              <a:t> to push </a:t>
            </a:r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downward</a:t>
            </a:r>
            <a:r>
              <a:rPr lang="en-US" dirty="0">
                <a:latin typeface="Comic Sans MS" panose="030F0702030302020204" pitchFamily="66" charset="0"/>
              </a:rPr>
              <a:t> through the soil.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latin typeface="Comic Sans MS" panose="030F0702030302020204" pitchFamily="66" charset="0"/>
              </a:rPr>
              <a:t>allows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shoots</a:t>
            </a:r>
            <a:r>
              <a:rPr lang="en-US" dirty="0">
                <a:latin typeface="Comic Sans MS" panose="030F0702030302020204" pitchFamily="66" charset="0"/>
              </a:rPr>
              <a:t> to grow </a:t>
            </a:r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upward</a:t>
            </a:r>
            <a:r>
              <a:rPr lang="en-US" dirty="0">
                <a:latin typeface="Comic Sans MS" panose="030F0702030302020204" pitchFamily="66" charset="0"/>
              </a:rPr>
              <a:t>, increasing exposure to light and CO</a:t>
            </a:r>
            <a:r>
              <a:rPr lang="en-US" baseline="-25000" dirty="0">
                <a:latin typeface="Comic Sans MS" panose="030F0702030302020204" pitchFamily="66" charset="0"/>
              </a:rPr>
              <a:t>2</a:t>
            </a:r>
            <a:r>
              <a:rPr lang="en-US" dirty="0">
                <a:latin typeface="Comic Sans MS" panose="030F0702030302020204" pitchFamily="66" charset="0"/>
              </a:rPr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96803-713E-4ECB-816C-35643E39B62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3316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9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9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91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1" grpId="0" uiExpand="1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0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484187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FFFF00"/>
                </a:solidFill>
                <a:latin typeface="Comic Sans MS" pitchFamily="66" charset="0"/>
              </a:rPr>
              <a:t>Meristems: </a:t>
            </a:r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Growth Tissue</a:t>
            </a:r>
            <a:endParaRPr lang="en-US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55"/>
          <a:stretch/>
        </p:blipFill>
        <p:spPr>
          <a:xfrm>
            <a:off x="914400" y="1295400"/>
            <a:ext cx="2971800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4400" y="5939135"/>
            <a:ext cx="2747868" cy="461665"/>
          </a:xfrm>
          <a:prstGeom prst="rect">
            <a:avLst/>
          </a:prstGeom>
          <a:solidFill>
            <a:schemeClr val="tx2">
              <a:lumMod val="75000"/>
            </a:schemeClr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Apical Meristem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24400" y="5939135"/>
            <a:ext cx="2786340" cy="461665"/>
          </a:xfrm>
          <a:prstGeom prst="rect">
            <a:avLst/>
          </a:prstGeom>
          <a:solidFill>
            <a:schemeClr val="tx2">
              <a:lumMod val="75000"/>
            </a:schemeClr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ROOT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Apical Meristem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AC4C32-F201-6D6C-EF49-DBAC8CF6D8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6"/>
          <a:stretch/>
        </p:blipFill>
        <p:spPr>
          <a:xfrm>
            <a:off x="3733800" y="1295400"/>
            <a:ext cx="4546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087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31_07bPrimaryGrowth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8"/>
          <a:stretch/>
        </p:blipFill>
        <p:spPr>
          <a:xfrm>
            <a:off x="1819656" y="180360"/>
            <a:ext cx="5504688" cy="6411960"/>
          </a:xfrm>
          <a:prstGeom prst="rect">
            <a:avLst/>
          </a:prstGeom>
        </p:spPr>
      </p:pic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5726284" y="300026"/>
            <a:ext cx="16566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Terminal bud</a:t>
            </a: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5820271" y="3448314"/>
            <a:ext cx="16566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Axillary buds</a:t>
            </a: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3198413" y="6268643"/>
            <a:ext cx="125282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Root tips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2248" y="3374355"/>
            <a:ext cx="3374380" cy="59745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0" tIns="0" rIns="0" bIns="0" anchor="ctr" anchorCtr="1">
            <a:no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Arrows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 Std"/>
                <a:ea typeface="ＭＳ Ｐゴシック" charset="0"/>
                <a:cs typeface="Symbol Std"/>
                <a:sym typeface="Wingdings" panose="05000000000000000000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direction of growth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4213225" y="6285250"/>
            <a:ext cx="295275" cy="127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H="1" flipV="1">
            <a:off x="3386628" y="6112189"/>
            <a:ext cx="46105" cy="20537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Freeform 10"/>
          <p:cNvSpPr/>
          <p:nvPr/>
        </p:nvSpPr>
        <p:spPr>
          <a:xfrm>
            <a:off x="4522489" y="2109506"/>
            <a:ext cx="1257412" cy="1458570"/>
          </a:xfrm>
          <a:custGeom>
            <a:avLst/>
            <a:gdLst>
              <a:gd name="connsiteX0" fmla="*/ 104785 w 1257412"/>
              <a:gd name="connsiteY0" fmla="*/ 0 h 1458570"/>
              <a:gd name="connsiteX1" fmla="*/ 1257412 w 1257412"/>
              <a:gd name="connsiteY1" fmla="*/ 1458570 h 1458570"/>
              <a:gd name="connsiteX2" fmla="*/ 0 w 1257412"/>
              <a:gd name="connsiteY2" fmla="*/ 922085 h 1458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7412" h="1458570">
                <a:moveTo>
                  <a:pt x="104785" y="0"/>
                </a:moveTo>
                <a:lnTo>
                  <a:pt x="1257412" y="1458570"/>
                </a:lnTo>
                <a:lnTo>
                  <a:pt x="0" y="922085"/>
                </a:lnTo>
              </a:path>
            </a:pathLst>
          </a:custGeom>
          <a:ln w="12700" cmpd="sng">
            <a:solidFill>
              <a:srgbClr val="000000"/>
            </a:solidFill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4866182" y="470712"/>
            <a:ext cx="821509" cy="20118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93888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11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p247"/>
          <p:cNvSpPr txBox="1">
            <a:spLocks noGrp="1"/>
          </p:cNvSpPr>
          <p:nvPr>
            <p:ph type="title"/>
          </p:nvPr>
        </p:nvSpPr>
        <p:spPr>
          <a:xfrm>
            <a:off x="443552" y="349246"/>
            <a:ext cx="8229600" cy="1143000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3600"/>
              <a:buFont typeface="Tahoma"/>
              <a:buNone/>
            </a:pPr>
            <a:r>
              <a:rPr lang="en-US" sz="3600" b="1">
                <a:solidFill>
                  <a:srgbClr val="663300"/>
                </a:solidFill>
                <a:latin typeface="Tahoma"/>
                <a:ea typeface="Tahoma"/>
                <a:cs typeface="Tahoma"/>
                <a:sym typeface="Tahoma"/>
              </a:rPr>
              <a:t>Classifying Organism Using a Dichotomous Key</a:t>
            </a:r>
            <a:endParaRPr sz="44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97" name="Google Shape;1797;p247"/>
          <p:cNvSpPr txBox="1">
            <a:spLocks noGrp="1"/>
          </p:cNvSpPr>
          <p:nvPr>
            <p:ph type="body" idx="1"/>
          </p:nvPr>
        </p:nvSpPr>
        <p:spPr>
          <a:xfrm>
            <a:off x="457200" y="182880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470"/>
              <a:buNone/>
            </a:pPr>
            <a:r>
              <a:rPr lang="en-US" sz="3600" b="1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How to use a Dichotomous Key:</a:t>
            </a:r>
            <a:endParaRPr sz="3600" dirty="0"/>
          </a:p>
          <a:p>
            <a:pPr marL="688975" lvl="1" indent="-463550" algn="l" rtl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SzPts val="2040"/>
              <a:buNone/>
            </a:pPr>
            <a:r>
              <a:rPr lang="en-US" sz="2800" dirty="0">
                <a:latin typeface="Tahoma"/>
                <a:ea typeface="Tahoma"/>
                <a:cs typeface="Tahoma"/>
                <a:sym typeface="Tahoma"/>
              </a:rPr>
              <a:t>1. 	Read the first pair of statements.  Decide which statement (1a or 1b) applies to the organism you are trying to identify.</a:t>
            </a:r>
            <a:endParaRPr sz="2800" dirty="0">
              <a:latin typeface="Tahoma"/>
              <a:ea typeface="Tahoma"/>
              <a:cs typeface="Tahoma"/>
              <a:sym typeface="Tahoma"/>
            </a:endParaRPr>
          </a:p>
          <a:p>
            <a:pPr marL="688975" lvl="1" indent="-463550" algn="l" rtl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SzPts val="2040"/>
              <a:buNone/>
            </a:pPr>
            <a:r>
              <a:rPr lang="en-US" sz="2800" dirty="0">
                <a:latin typeface="Tahoma"/>
                <a:ea typeface="Tahoma"/>
                <a:cs typeface="Tahoma"/>
                <a:sym typeface="Tahoma"/>
              </a:rPr>
              <a:t>2. 	</a:t>
            </a:r>
            <a:r>
              <a:rPr lang="en-US" sz="2800" dirty="0">
                <a:solidFill>
                  <a:srgbClr val="6600FF"/>
                </a:solidFill>
                <a:latin typeface="Tahoma"/>
                <a:ea typeface="Tahoma"/>
                <a:cs typeface="Tahoma"/>
                <a:sym typeface="Tahoma"/>
              </a:rPr>
              <a:t>Follow the direction at the end of the statement.</a:t>
            </a:r>
            <a:endParaRPr sz="2800" dirty="0">
              <a:solidFill>
                <a:srgbClr val="6600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688975" lvl="1" indent="-463550" algn="l" rtl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SzPts val="2040"/>
              <a:buNone/>
            </a:pPr>
            <a:r>
              <a:rPr lang="en-US" sz="2800" dirty="0">
                <a:latin typeface="Tahoma"/>
                <a:ea typeface="Tahoma"/>
                <a:cs typeface="Tahoma"/>
                <a:sym typeface="Tahoma"/>
              </a:rPr>
              <a:t>3. 	</a:t>
            </a:r>
            <a:r>
              <a:rPr lang="en-US" sz="2800" dirty="0">
                <a:solidFill>
                  <a:srgbClr val="00B050"/>
                </a:solidFill>
                <a:latin typeface="Tahoma"/>
                <a:ea typeface="Tahoma"/>
                <a:cs typeface="Tahoma"/>
                <a:sym typeface="Tahoma"/>
              </a:rPr>
              <a:t>Continue reading the paired statements and following the directions until you determine the identity of the organism.</a:t>
            </a:r>
            <a:endParaRPr sz="2800" dirty="0">
              <a:solidFill>
                <a:srgbClr val="00B050"/>
              </a:solidFill>
            </a:endParaRPr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SzPts val="2470"/>
              <a:buNone/>
            </a:pPr>
            <a:endParaRPr b="1" dirty="0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98" name="Google Shape;1798;p247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35C75"/>
                </a:solidFill>
                <a:effectLst/>
                <a:uLnTx/>
                <a:uFillTx/>
                <a:latin typeface="Constantia"/>
                <a:sym typeface="Constanti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35C75"/>
              </a:solidFill>
              <a:effectLst/>
              <a:uLnTx/>
              <a:uFillTx/>
              <a:latin typeface="Constantia"/>
              <a:sym typeface="Constant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p249"/>
          <p:cNvSpPr txBox="1">
            <a:spLocks noGrp="1"/>
          </p:cNvSpPr>
          <p:nvPr>
            <p:ph type="title"/>
          </p:nvPr>
        </p:nvSpPr>
        <p:spPr>
          <a:xfrm>
            <a:off x="443552" y="349246"/>
            <a:ext cx="8229600" cy="1143000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3600"/>
              <a:buFont typeface="Tahoma"/>
              <a:buNone/>
            </a:pPr>
            <a:r>
              <a:rPr lang="en-US" sz="3600" b="1">
                <a:solidFill>
                  <a:srgbClr val="663300"/>
                </a:solidFill>
                <a:latin typeface="Tahoma"/>
                <a:ea typeface="Tahoma"/>
                <a:cs typeface="Tahoma"/>
                <a:sym typeface="Tahoma"/>
              </a:rPr>
              <a:t>Classifying Organism Using a Dichotomous Key</a:t>
            </a:r>
            <a:endParaRPr sz="44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32" name="Google Shape;1832;p24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25"/>
              <a:buNone/>
            </a:pPr>
            <a:r>
              <a:rPr lang="en-US" sz="1500">
                <a:latin typeface="Tahoma"/>
                <a:ea typeface="Tahoma"/>
                <a:cs typeface="Tahoma"/>
                <a:sym typeface="Tahoma"/>
              </a:rPr>
              <a:t>1a.   The leaf is a compound leaf; it is divided into leaflets ……………………….. Go to step 2</a:t>
            </a:r>
            <a:endParaRPr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r>
              <a:rPr lang="en-US" sz="1500">
                <a:latin typeface="Tahoma"/>
                <a:ea typeface="Tahoma"/>
                <a:cs typeface="Tahoma"/>
                <a:sym typeface="Tahoma"/>
              </a:rPr>
              <a:t>1b.   The leaf is a simple leaf; it is not divided into leaflets ……………………….. Go to step 4</a:t>
            </a:r>
            <a:endParaRPr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r>
              <a:rPr lang="en-US" sz="1500">
                <a:latin typeface="Tahoma"/>
                <a:ea typeface="Tahoma"/>
                <a:cs typeface="Tahoma"/>
                <a:sym typeface="Tahoma"/>
              </a:rPr>
              <a:t> </a:t>
            </a:r>
            <a:endParaRPr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r>
              <a:rPr lang="en-US" sz="1500">
                <a:latin typeface="Tahoma"/>
                <a:ea typeface="Tahoma"/>
                <a:cs typeface="Tahoma"/>
                <a:sym typeface="Tahoma"/>
              </a:rPr>
              <a:t>2a.   Leaflets are palmate; they are attached at one central point …………………… Buckeye</a:t>
            </a:r>
            <a:endParaRPr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r>
              <a:rPr lang="en-US" sz="1500">
                <a:latin typeface="Tahoma"/>
                <a:ea typeface="Tahoma"/>
                <a:cs typeface="Tahoma"/>
                <a:sym typeface="Tahoma"/>
              </a:rPr>
              <a:t>2b.   Leaflets are pinnate; they are attached at several points ………………………. Go to step 3</a:t>
            </a:r>
            <a:endParaRPr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r>
              <a:rPr lang="en-US" sz="1500">
                <a:latin typeface="Tahoma"/>
                <a:ea typeface="Tahoma"/>
                <a:cs typeface="Tahoma"/>
                <a:sym typeface="Tahoma"/>
              </a:rPr>
              <a:t> </a:t>
            </a:r>
            <a:endParaRPr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r>
              <a:rPr lang="en-US" sz="1500">
                <a:latin typeface="Tahoma"/>
                <a:ea typeface="Tahoma"/>
                <a:cs typeface="Tahoma"/>
                <a:sym typeface="Tahoma"/>
              </a:rPr>
              <a:t>3a.   Leaflets taper to pointed tips ……………………………………………….….. Pecan</a:t>
            </a:r>
            <a:endParaRPr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r>
              <a:rPr lang="en-US" sz="1500">
                <a:latin typeface="Tahoma"/>
                <a:ea typeface="Tahoma"/>
                <a:cs typeface="Tahoma"/>
                <a:sym typeface="Tahoma"/>
              </a:rPr>
              <a:t>3b.   Leaflets are oval with rounded tips ……………………………………………. Locust</a:t>
            </a:r>
            <a:endParaRPr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r>
              <a:rPr lang="en-US" sz="1500">
                <a:latin typeface="Tahoma"/>
                <a:ea typeface="Tahoma"/>
                <a:cs typeface="Tahoma"/>
                <a:sym typeface="Tahoma"/>
              </a:rPr>
              <a:t> </a:t>
            </a:r>
            <a:endParaRPr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r>
              <a:rPr lang="en-US" sz="1500">
                <a:latin typeface="Tahoma"/>
                <a:ea typeface="Tahoma"/>
                <a:cs typeface="Tahoma"/>
                <a:sym typeface="Tahoma"/>
              </a:rPr>
              <a:t>4a.   Veins branch from one central point ………………………………………….. Go to step 5</a:t>
            </a:r>
            <a:endParaRPr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r>
              <a:rPr lang="en-US" sz="1500">
                <a:latin typeface="Tahoma"/>
                <a:ea typeface="Tahoma"/>
                <a:cs typeface="Tahoma"/>
                <a:sym typeface="Tahoma"/>
              </a:rPr>
              <a:t>4b.   Veins branch from a main vein in the middle of the leaf …………………….. Go to step 6</a:t>
            </a:r>
            <a:endParaRPr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r>
              <a:rPr lang="en-US" sz="1500">
                <a:latin typeface="Tahoma"/>
                <a:ea typeface="Tahoma"/>
                <a:cs typeface="Tahoma"/>
                <a:sym typeface="Tahoma"/>
              </a:rPr>
              <a:t> </a:t>
            </a:r>
            <a:endParaRPr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r>
              <a:rPr lang="en-US" sz="1500">
                <a:latin typeface="Tahoma"/>
                <a:ea typeface="Tahoma"/>
                <a:cs typeface="Tahoma"/>
                <a:sym typeface="Tahoma"/>
              </a:rPr>
              <a:t>5a.   The leaf is heart shaped……………………………………………………….. Redbud</a:t>
            </a:r>
            <a:endParaRPr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r>
              <a:rPr lang="en-US" sz="1500">
                <a:latin typeface="Tahoma"/>
                <a:ea typeface="Tahoma"/>
                <a:cs typeface="Tahoma"/>
                <a:sym typeface="Tahoma"/>
              </a:rPr>
              <a:t>5b.   The leaf is star shaped …………………………………………………..…… Sweet gum</a:t>
            </a:r>
            <a:endParaRPr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r>
              <a:rPr lang="en-US" sz="1500">
                <a:latin typeface="Tahoma"/>
                <a:ea typeface="Tahoma"/>
                <a:cs typeface="Tahoma"/>
                <a:sym typeface="Tahoma"/>
              </a:rPr>
              <a:t> </a:t>
            </a:r>
            <a:endParaRPr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r>
              <a:rPr lang="en-US" sz="1500">
                <a:latin typeface="Tahoma"/>
                <a:ea typeface="Tahoma"/>
                <a:cs typeface="Tahoma"/>
                <a:sym typeface="Tahoma"/>
              </a:rPr>
              <a:t>6a.   The leaf has a jagged edge …………………………………………………… Birch</a:t>
            </a:r>
            <a:endParaRPr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r>
              <a:rPr lang="en-US" sz="1500">
                <a:latin typeface="Tahoma"/>
                <a:ea typeface="Tahoma"/>
                <a:cs typeface="Tahoma"/>
                <a:sym typeface="Tahoma"/>
              </a:rPr>
              <a:t>6b.   The leaf has a smooth edge ………………………………………………….. Magnolia</a:t>
            </a:r>
            <a:endParaRPr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endParaRPr sz="1500" b="1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33" name="Google Shape;1833;p249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35C75"/>
                </a:solidFill>
                <a:effectLst/>
                <a:uLnTx/>
                <a:uFillTx/>
                <a:latin typeface="Constantia"/>
                <a:sym typeface="Constanti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35C75"/>
              </a:solidFill>
              <a:effectLst/>
              <a:uLnTx/>
              <a:uFillTx/>
              <a:latin typeface="Constantia"/>
              <a:sym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59555314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" name="Google Shape;1803;p248"/>
          <p:cNvSpPr txBox="1"/>
          <p:nvPr/>
        </p:nvSpPr>
        <p:spPr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A410BD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Classifying Organisms Using a Dichotomous Key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4" name="Google Shape;1804;p248"/>
          <p:cNvSpPr txBox="1"/>
          <p:nvPr/>
        </p:nvSpPr>
        <p:spPr>
          <a:xfrm>
            <a:off x="0" y="523875"/>
            <a:ext cx="9144000" cy="95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Here are the leaves from seven trees.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Use the dichotomous key to classify each leaf.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805" name="Google Shape;1805;p2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502" y="1712913"/>
            <a:ext cx="2127251" cy="220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6" name="Google Shape;1806;p2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498975"/>
            <a:ext cx="2235200" cy="20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7" name="Google Shape;1807;p2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11400" y="4498975"/>
            <a:ext cx="2079625" cy="1592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8" name="Google Shape;1808;p2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72075" y="4090988"/>
            <a:ext cx="1336675" cy="2439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9" name="Google Shape;1809;p2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31013" y="4170368"/>
            <a:ext cx="2074862" cy="2160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0" name="Google Shape;1810;p248" descr="images.jpe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11888" y="1590675"/>
            <a:ext cx="2476500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1" name="Google Shape;1811;p248"/>
          <p:cNvSpPr txBox="1"/>
          <p:nvPr/>
        </p:nvSpPr>
        <p:spPr>
          <a:xfrm>
            <a:off x="293688" y="1827213"/>
            <a:ext cx="682625" cy="61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1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2" name="Google Shape;1812;p248"/>
          <p:cNvSpPr txBox="1"/>
          <p:nvPr/>
        </p:nvSpPr>
        <p:spPr>
          <a:xfrm>
            <a:off x="6211888" y="1827213"/>
            <a:ext cx="681037" cy="61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3" name="Google Shape;1813;p248"/>
          <p:cNvSpPr txBox="1"/>
          <p:nvPr/>
        </p:nvSpPr>
        <p:spPr>
          <a:xfrm>
            <a:off x="0" y="4498975"/>
            <a:ext cx="681038" cy="61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4" name="Google Shape;1814;p248"/>
          <p:cNvSpPr txBox="1"/>
          <p:nvPr/>
        </p:nvSpPr>
        <p:spPr>
          <a:xfrm>
            <a:off x="2311400" y="4498975"/>
            <a:ext cx="681038" cy="61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5" name="Google Shape;1815;p248"/>
          <p:cNvSpPr txBox="1"/>
          <p:nvPr/>
        </p:nvSpPr>
        <p:spPr>
          <a:xfrm>
            <a:off x="4832350" y="4498975"/>
            <a:ext cx="681038" cy="61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6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6" name="Google Shape;1816;p248"/>
          <p:cNvSpPr txBox="1"/>
          <p:nvPr/>
        </p:nvSpPr>
        <p:spPr>
          <a:xfrm>
            <a:off x="7045325" y="4191000"/>
            <a:ext cx="682625" cy="61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7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7" name="Google Shape;1817;p248"/>
          <p:cNvSpPr txBox="1"/>
          <p:nvPr/>
        </p:nvSpPr>
        <p:spPr>
          <a:xfrm>
            <a:off x="293688" y="3714750"/>
            <a:ext cx="1812925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Magnolia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8" name="Google Shape;1818;p248"/>
          <p:cNvSpPr txBox="1"/>
          <p:nvPr/>
        </p:nvSpPr>
        <p:spPr>
          <a:xfrm>
            <a:off x="6821488" y="3714750"/>
            <a:ext cx="1811337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Redbud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9" name="Google Shape;1819;p248"/>
          <p:cNvSpPr txBox="1"/>
          <p:nvPr/>
        </p:nvSpPr>
        <p:spPr>
          <a:xfrm>
            <a:off x="461962" y="6288604"/>
            <a:ext cx="1811338" cy="477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Pecan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0" name="Google Shape;1820;p248"/>
          <p:cNvSpPr txBox="1"/>
          <p:nvPr/>
        </p:nvSpPr>
        <p:spPr>
          <a:xfrm>
            <a:off x="2786063" y="6251575"/>
            <a:ext cx="1811337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Birch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1" name="Google Shape;1821;p248"/>
          <p:cNvSpPr txBox="1"/>
          <p:nvPr/>
        </p:nvSpPr>
        <p:spPr>
          <a:xfrm>
            <a:off x="5280973" y="6412125"/>
            <a:ext cx="1812925" cy="477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Locust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2" name="Google Shape;1822;p248"/>
          <p:cNvSpPr txBox="1"/>
          <p:nvPr/>
        </p:nvSpPr>
        <p:spPr>
          <a:xfrm>
            <a:off x="7118350" y="6251575"/>
            <a:ext cx="2025650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Sweet Gum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823" name="Google Shape;1823;p248" descr="images.jpe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385509" y="1706575"/>
            <a:ext cx="2158020" cy="2206625"/>
          </a:xfrm>
          <a:prstGeom prst="rect">
            <a:avLst/>
          </a:prstGeom>
          <a:noFill/>
          <a:ln>
            <a:noFill/>
          </a:ln>
        </p:spPr>
      </p:pic>
      <p:sp>
        <p:nvSpPr>
          <p:cNvPr id="1824" name="Google Shape;1824;p248"/>
          <p:cNvSpPr txBox="1"/>
          <p:nvPr/>
        </p:nvSpPr>
        <p:spPr>
          <a:xfrm>
            <a:off x="3009900" y="1827213"/>
            <a:ext cx="682625" cy="61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5" name="Google Shape;1825;p248"/>
          <p:cNvSpPr txBox="1"/>
          <p:nvPr/>
        </p:nvSpPr>
        <p:spPr>
          <a:xfrm>
            <a:off x="3019425" y="3714750"/>
            <a:ext cx="1812925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Buckeye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1" grpId="0"/>
      <p:bldP spid="1812" grpId="0"/>
      <p:bldP spid="1813" grpId="0"/>
      <p:bldP spid="1814" grpId="0"/>
      <p:bldP spid="1815" grpId="0"/>
      <p:bldP spid="1816" grpId="0"/>
      <p:bldP spid="182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" name="Google Shape;1803;p248"/>
          <p:cNvSpPr txBox="1"/>
          <p:nvPr/>
        </p:nvSpPr>
        <p:spPr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A410BD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Classifying Organisms Using a Dichotomous Key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4" name="Google Shape;1804;p248"/>
          <p:cNvSpPr txBox="1"/>
          <p:nvPr/>
        </p:nvSpPr>
        <p:spPr>
          <a:xfrm>
            <a:off x="0" y="523875"/>
            <a:ext cx="9144000" cy="95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Here are the leaves from seven trees.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Use the dichotomous key to classify each leaf.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805" name="Google Shape;1805;p2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502" y="1712913"/>
            <a:ext cx="2127251" cy="220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6" name="Google Shape;1806;p2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498975"/>
            <a:ext cx="2235200" cy="20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7" name="Google Shape;1807;p2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11400" y="4498975"/>
            <a:ext cx="2079625" cy="1592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8" name="Google Shape;1808;p2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72075" y="4090988"/>
            <a:ext cx="1336675" cy="2439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9" name="Google Shape;1809;p2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31013" y="4170368"/>
            <a:ext cx="2074862" cy="2160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0" name="Google Shape;1810;p248" descr="images.jpe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11888" y="1590675"/>
            <a:ext cx="2476500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1" name="Google Shape;1811;p248"/>
          <p:cNvSpPr txBox="1"/>
          <p:nvPr/>
        </p:nvSpPr>
        <p:spPr>
          <a:xfrm>
            <a:off x="293688" y="1827213"/>
            <a:ext cx="682625" cy="61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1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2" name="Google Shape;1812;p248"/>
          <p:cNvSpPr txBox="1"/>
          <p:nvPr/>
        </p:nvSpPr>
        <p:spPr>
          <a:xfrm>
            <a:off x="6211888" y="1827213"/>
            <a:ext cx="681037" cy="61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3" name="Google Shape;1813;p248"/>
          <p:cNvSpPr txBox="1"/>
          <p:nvPr/>
        </p:nvSpPr>
        <p:spPr>
          <a:xfrm>
            <a:off x="0" y="4498975"/>
            <a:ext cx="681038" cy="61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4" name="Google Shape;1814;p248"/>
          <p:cNvSpPr txBox="1"/>
          <p:nvPr/>
        </p:nvSpPr>
        <p:spPr>
          <a:xfrm>
            <a:off x="2311400" y="4498975"/>
            <a:ext cx="681038" cy="61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5" name="Google Shape;1815;p248"/>
          <p:cNvSpPr txBox="1"/>
          <p:nvPr/>
        </p:nvSpPr>
        <p:spPr>
          <a:xfrm>
            <a:off x="4832350" y="4498975"/>
            <a:ext cx="681038" cy="61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6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6" name="Google Shape;1816;p248"/>
          <p:cNvSpPr txBox="1"/>
          <p:nvPr/>
        </p:nvSpPr>
        <p:spPr>
          <a:xfrm>
            <a:off x="7045325" y="4191000"/>
            <a:ext cx="682625" cy="61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7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7" name="Google Shape;1817;p248"/>
          <p:cNvSpPr txBox="1"/>
          <p:nvPr/>
        </p:nvSpPr>
        <p:spPr>
          <a:xfrm>
            <a:off x="293688" y="3714750"/>
            <a:ext cx="1812925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Magnolia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8" name="Google Shape;1818;p248"/>
          <p:cNvSpPr txBox="1"/>
          <p:nvPr/>
        </p:nvSpPr>
        <p:spPr>
          <a:xfrm>
            <a:off x="6821488" y="3714750"/>
            <a:ext cx="1811337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Redbud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9" name="Google Shape;1819;p248"/>
          <p:cNvSpPr txBox="1"/>
          <p:nvPr/>
        </p:nvSpPr>
        <p:spPr>
          <a:xfrm>
            <a:off x="461962" y="6288604"/>
            <a:ext cx="1811338" cy="477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Pecan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0" name="Google Shape;1820;p248"/>
          <p:cNvSpPr txBox="1"/>
          <p:nvPr/>
        </p:nvSpPr>
        <p:spPr>
          <a:xfrm>
            <a:off x="2786063" y="6251575"/>
            <a:ext cx="1811337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Birch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1" name="Google Shape;1821;p248"/>
          <p:cNvSpPr txBox="1"/>
          <p:nvPr/>
        </p:nvSpPr>
        <p:spPr>
          <a:xfrm>
            <a:off x="5280973" y="6412125"/>
            <a:ext cx="1812925" cy="477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Locust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2" name="Google Shape;1822;p248"/>
          <p:cNvSpPr txBox="1"/>
          <p:nvPr/>
        </p:nvSpPr>
        <p:spPr>
          <a:xfrm>
            <a:off x="7118350" y="6251575"/>
            <a:ext cx="2025650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Sweet Gum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823" name="Google Shape;1823;p248" descr="images.jpe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385509" y="1706575"/>
            <a:ext cx="2158020" cy="2206625"/>
          </a:xfrm>
          <a:prstGeom prst="rect">
            <a:avLst/>
          </a:prstGeom>
          <a:noFill/>
          <a:ln>
            <a:noFill/>
          </a:ln>
        </p:spPr>
      </p:pic>
      <p:sp>
        <p:nvSpPr>
          <p:cNvPr id="1824" name="Google Shape;1824;p248"/>
          <p:cNvSpPr txBox="1"/>
          <p:nvPr/>
        </p:nvSpPr>
        <p:spPr>
          <a:xfrm>
            <a:off x="3009900" y="1827213"/>
            <a:ext cx="682625" cy="61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5" name="Google Shape;1825;p248"/>
          <p:cNvSpPr txBox="1"/>
          <p:nvPr/>
        </p:nvSpPr>
        <p:spPr>
          <a:xfrm>
            <a:off x="3019425" y="3714750"/>
            <a:ext cx="1812925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Buckeye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553854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p249"/>
          <p:cNvSpPr txBox="1">
            <a:spLocks noGrp="1"/>
          </p:cNvSpPr>
          <p:nvPr>
            <p:ph type="title"/>
          </p:nvPr>
        </p:nvSpPr>
        <p:spPr>
          <a:xfrm>
            <a:off x="443552" y="349246"/>
            <a:ext cx="8229600" cy="1143000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3600"/>
              <a:buFont typeface="Tahoma"/>
              <a:buNone/>
            </a:pPr>
            <a:r>
              <a:rPr lang="en-US" sz="3600" b="1">
                <a:solidFill>
                  <a:srgbClr val="663300"/>
                </a:solidFill>
                <a:latin typeface="Tahoma"/>
                <a:ea typeface="Tahoma"/>
                <a:cs typeface="Tahoma"/>
                <a:sym typeface="Tahoma"/>
              </a:rPr>
              <a:t>Classifying Organism Using a Dichotomous Key</a:t>
            </a:r>
            <a:endParaRPr sz="44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32" name="Google Shape;1832;p24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25"/>
              <a:buNone/>
            </a:pP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1a.   The leaf is a compound leaf; it is divided into leaflets ……………………….. Go to step 2</a:t>
            </a:r>
            <a:endParaRPr dirty="0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1b.   The leaf is a simple leaf; it is not divided into leaflets ……………………….. Go to step 4</a:t>
            </a:r>
            <a:endParaRPr dirty="0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 </a:t>
            </a:r>
            <a:endParaRPr dirty="0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endParaRPr sz="1500" b="1" dirty="0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33" name="Google Shape;1833;p249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35C75"/>
                </a:solidFill>
                <a:effectLst/>
                <a:uLnTx/>
                <a:uFillTx/>
                <a:latin typeface="Constantia"/>
                <a:sym typeface="Constanti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35C75"/>
              </a:solidFill>
              <a:effectLst/>
              <a:uLnTx/>
              <a:uFillTx/>
              <a:latin typeface="Constantia"/>
              <a:sym typeface="Constanti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1F05BC-F02F-33A4-270F-11C310409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540165"/>
            <a:ext cx="7162800" cy="424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0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p249"/>
          <p:cNvSpPr txBox="1">
            <a:spLocks noGrp="1"/>
          </p:cNvSpPr>
          <p:nvPr>
            <p:ph type="body" idx="1"/>
          </p:nvPr>
        </p:nvSpPr>
        <p:spPr>
          <a:xfrm>
            <a:off x="457200" y="1585912"/>
            <a:ext cx="82296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25"/>
              <a:buNone/>
            </a:pP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1a.   The leaf is a </a:t>
            </a:r>
            <a:r>
              <a:rPr lang="en-US" sz="1500" b="1" dirty="0">
                <a:latin typeface="Tahoma"/>
                <a:ea typeface="Tahoma"/>
                <a:cs typeface="Tahoma"/>
                <a:sym typeface="Tahoma"/>
              </a:rPr>
              <a:t>compound</a:t>
            </a: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 leaf; it is divided into leaflets ……………………….. Go to step 2</a:t>
            </a:r>
            <a:endParaRPr dirty="0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endParaRPr lang="en-US" sz="1500" dirty="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endParaRPr lang="en-US" sz="1500" dirty="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endParaRPr lang="en-US" sz="1500" dirty="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endParaRPr lang="en-US" sz="1500" dirty="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endParaRPr lang="en-US" sz="1500" dirty="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endParaRPr lang="en-US" sz="1500" dirty="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endParaRPr lang="en-US" sz="1500" dirty="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endParaRPr lang="en-US" sz="1500" dirty="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endParaRPr lang="en-US" sz="1500" dirty="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1b.   The leaf is a </a:t>
            </a:r>
            <a:r>
              <a:rPr lang="en-US" sz="1500" b="1" dirty="0">
                <a:latin typeface="Tahoma"/>
                <a:ea typeface="Tahoma"/>
                <a:cs typeface="Tahoma"/>
                <a:sym typeface="Tahoma"/>
              </a:rPr>
              <a:t>simple</a:t>
            </a: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 leaf; it is not divided into leaflets ……………………….. Go to step 4</a:t>
            </a:r>
            <a:endParaRPr dirty="0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 </a:t>
            </a:r>
            <a:endParaRPr dirty="0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endParaRPr sz="1500" b="1" dirty="0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1D91395-B0AD-0CF2-7BA1-9A428616F98C}"/>
              </a:ext>
            </a:extLst>
          </p:cNvPr>
          <p:cNvGrpSpPr/>
          <p:nvPr/>
        </p:nvGrpSpPr>
        <p:grpSpPr>
          <a:xfrm>
            <a:off x="1462417" y="2070483"/>
            <a:ext cx="6318043" cy="1900093"/>
            <a:chOff x="0" y="4090988"/>
            <a:chExt cx="7093898" cy="2798974"/>
          </a:xfrm>
        </p:grpSpPr>
        <p:pic>
          <p:nvPicPr>
            <p:cNvPr id="5" name="Google Shape;1806;p248">
              <a:extLst>
                <a:ext uri="{FF2B5EF4-FFF2-40B4-BE49-F238E27FC236}">
                  <a16:creationId xmlns:a16="http://schemas.microsoft.com/office/drawing/2014/main" id="{BF4F6911-8F31-0F7C-F133-CBA0D2823A3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4498975"/>
              <a:ext cx="2235200" cy="203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808;p248">
              <a:extLst>
                <a:ext uri="{FF2B5EF4-FFF2-40B4-BE49-F238E27FC236}">
                  <a16:creationId xmlns:a16="http://schemas.microsoft.com/office/drawing/2014/main" id="{8C0D3DDF-2096-62FD-4C81-790887B2AF9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172075" y="4090988"/>
              <a:ext cx="1336675" cy="24399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1819;p248">
              <a:extLst>
                <a:ext uri="{FF2B5EF4-FFF2-40B4-BE49-F238E27FC236}">
                  <a16:creationId xmlns:a16="http://schemas.microsoft.com/office/drawing/2014/main" id="{EB13B4B0-980E-8B7B-1C93-F8009469165F}"/>
                </a:ext>
              </a:extLst>
            </p:cNvPr>
            <p:cNvSpPr txBox="1"/>
            <p:nvPr/>
          </p:nvSpPr>
          <p:spPr>
            <a:xfrm>
              <a:off x="461962" y="6288604"/>
              <a:ext cx="1811338" cy="477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Pecan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821;p248">
              <a:extLst>
                <a:ext uri="{FF2B5EF4-FFF2-40B4-BE49-F238E27FC236}">
                  <a16:creationId xmlns:a16="http://schemas.microsoft.com/office/drawing/2014/main" id="{0081FBBA-5DC5-E6B0-C1D5-899F1170888E}"/>
                </a:ext>
              </a:extLst>
            </p:cNvPr>
            <p:cNvSpPr txBox="1"/>
            <p:nvPr/>
          </p:nvSpPr>
          <p:spPr>
            <a:xfrm>
              <a:off x="5280973" y="6412125"/>
              <a:ext cx="1812925" cy="477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Locust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9" name="Google Shape;1823;p248" descr="images.jpeg">
              <a:extLst>
                <a:ext uri="{FF2B5EF4-FFF2-40B4-BE49-F238E27FC236}">
                  <a16:creationId xmlns:a16="http://schemas.microsoft.com/office/drawing/2014/main" id="{BA43BFF7-20A2-6CDF-A9C2-BB94F9EE3F0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711311" y="4302129"/>
              <a:ext cx="2158020" cy="2206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1825;p248">
              <a:extLst>
                <a:ext uri="{FF2B5EF4-FFF2-40B4-BE49-F238E27FC236}">
                  <a16:creationId xmlns:a16="http://schemas.microsoft.com/office/drawing/2014/main" id="{5B982E6D-0FC3-02C4-CCEA-18690E6CBFC8}"/>
                </a:ext>
              </a:extLst>
            </p:cNvPr>
            <p:cNvSpPr txBox="1"/>
            <p:nvPr/>
          </p:nvSpPr>
          <p:spPr>
            <a:xfrm>
              <a:off x="2345227" y="6310304"/>
              <a:ext cx="1812925" cy="476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Buckeye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31" name="Google Shape;1831;p249"/>
          <p:cNvSpPr txBox="1">
            <a:spLocks noGrp="1"/>
          </p:cNvSpPr>
          <p:nvPr>
            <p:ph type="title"/>
          </p:nvPr>
        </p:nvSpPr>
        <p:spPr>
          <a:xfrm>
            <a:off x="443552" y="349246"/>
            <a:ext cx="8229600" cy="1143000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3600"/>
              <a:buFont typeface="Tahoma"/>
              <a:buNone/>
            </a:pPr>
            <a:r>
              <a:rPr lang="en-US" sz="3600" b="1">
                <a:solidFill>
                  <a:srgbClr val="663300"/>
                </a:solidFill>
                <a:latin typeface="Tahoma"/>
                <a:ea typeface="Tahoma"/>
                <a:cs typeface="Tahoma"/>
                <a:sym typeface="Tahoma"/>
              </a:rPr>
              <a:t>Classifying Organism Using a Dichotomous Key</a:t>
            </a:r>
            <a:endParaRPr sz="44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33" name="Google Shape;1833;p249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35C75"/>
                </a:solidFill>
                <a:effectLst/>
                <a:uLnTx/>
                <a:uFillTx/>
                <a:latin typeface="Constantia"/>
                <a:sym typeface="Constanti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35C75"/>
              </a:solidFill>
              <a:effectLst/>
              <a:uLnTx/>
              <a:uFillTx/>
              <a:latin typeface="Constantia"/>
              <a:sym typeface="Constantia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500714-BA76-59E9-03C5-687F93F3E5BF}"/>
              </a:ext>
            </a:extLst>
          </p:cNvPr>
          <p:cNvGrpSpPr/>
          <p:nvPr/>
        </p:nvGrpSpPr>
        <p:grpSpPr>
          <a:xfrm>
            <a:off x="429112" y="4603579"/>
            <a:ext cx="8098971" cy="1935333"/>
            <a:chOff x="155574" y="4170368"/>
            <a:chExt cx="8988426" cy="2788227"/>
          </a:xfrm>
        </p:grpSpPr>
        <p:pic>
          <p:nvPicPr>
            <p:cNvPr id="12" name="Google Shape;1805;p248">
              <a:extLst>
                <a:ext uri="{FF2B5EF4-FFF2-40B4-BE49-F238E27FC236}">
                  <a16:creationId xmlns:a16="http://schemas.microsoft.com/office/drawing/2014/main" id="{9521759B-8797-1B0B-71A2-5F414F92D80E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55574" y="4480508"/>
              <a:ext cx="2127251" cy="2206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807;p248">
              <a:extLst>
                <a:ext uri="{FF2B5EF4-FFF2-40B4-BE49-F238E27FC236}">
                  <a16:creationId xmlns:a16="http://schemas.microsoft.com/office/drawing/2014/main" id="{0B00ABF3-18A3-CF6A-818F-83417CB37A15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311400" y="4498975"/>
              <a:ext cx="2079625" cy="1592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809;p248">
              <a:extLst>
                <a:ext uri="{FF2B5EF4-FFF2-40B4-BE49-F238E27FC236}">
                  <a16:creationId xmlns:a16="http://schemas.microsoft.com/office/drawing/2014/main" id="{ABB50132-2C18-C5B6-3C22-64AFD19ED05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831013" y="4170368"/>
              <a:ext cx="2074862" cy="21605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810;p248" descr="images.jpeg">
              <a:extLst>
                <a:ext uri="{FF2B5EF4-FFF2-40B4-BE49-F238E27FC236}">
                  <a16:creationId xmlns:a16="http://schemas.microsoft.com/office/drawing/2014/main" id="{B3D2E58D-AD4B-96B9-ACDD-8FF88DFA448B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332288" y="4202708"/>
              <a:ext cx="2476500" cy="2362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1817;p248">
              <a:extLst>
                <a:ext uri="{FF2B5EF4-FFF2-40B4-BE49-F238E27FC236}">
                  <a16:creationId xmlns:a16="http://schemas.microsoft.com/office/drawing/2014/main" id="{6C5944A6-DDFE-7AB3-DF7C-A6DFD83B6D02}"/>
                </a:ext>
              </a:extLst>
            </p:cNvPr>
            <p:cNvSpPr txBox="1"/>
            <p:nvPr/>
          </p:nvSpPr>
          <p:spPr>
            <a:xfrm>
              <a:off x="403760" y="6482345"/>
              <a:ext cx="1812925" cy="476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Magnolia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18;p248">
              <a:extLst>
                <a:ext uri="{FF2B5EF4-FFF2-40B4-BE49-F238E27FC236}">
                  <a16:creationId xmlns:a16="http://schemas.microsoft.com/office/drawing/2014/main" id="{9DEDDC3B-0CE9-3D24-070A-87B2D02D25D7}"/>
                </a:ext>
              </a:extLst>
            </p:cNvPr>
            <p:cNvSpPr txBox="1"/>
            <p:nvPr/>
          </p:nvSpPr>
          <p:spPr>
            <a:xfrm>
              <a:off x="4941888" y="6326783"/>
              <a:ext cx="1811337" cy="476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Redbud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20;p248">
              <a:extLst>
                <a:ext uri="{FF2B5EF4-FFF2-40B4-BE49-F238E27FC236}">
                  <a16:creationId xmlns:a16="http://schemas.microsoft.com/office/drawing/2014/main" id="{995C3EFE-68C5-08FE-D3D9-BACAAA73A35D}"/>
                </a:ext>
              </a:extLst>
            </p:cNvPr>
            <p:cNvSpPr txBox="1"/>
            <p:nvPr/>
          </p:nvSpPr>
          <p:spPr>
            <a:xfrm>
              <a:off x="2786063" y="6251575"/>
              <a:ext cx="1811337" cy="4778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Birch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822;p248">
              <a:extLst>
                <a:ext uri="{FF2B5EF4-FFF2-40B4-BE49-F238E27FC236}">
                  <a16:creationId xmlns:a16="http://schemas.microsoft.com/office/drawing/2014/main" id="{20460BFE-002F-3BF4-F44C-E35926122386}"/>
                </a:ext>
              </a:extLst>
            </p:cNvPr>
            <p:cNvSpPr txBox="1"/>
            <p:nvPr/>
          </p:nvSpPr>
          <p:spPr>
            <a:xfrm>
              <a:off x="7118350" y="6251575"/>
              <a:ext cx="2025650" cy="4778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Sweet Gum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ws graz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9156367" cy="68580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3250" y="234087"/>
            <a:ext cx="8001000" cy="1815882"/>
          </a:xfrm>
          <a:prstGeom prst="rect">
            <a:avLst/>
          </a:prstGeom>
          <a:solidFill>
            <a:srgbClr val="84A77D"/>
          </a:solidFill>
          <a:ln w="28575" cmpd="sng">
            <a:solidFill>
              <a:srgbClr val="6C2817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9250" indent="-349250" defTabSz="457200"/>
            <a:r>
              <a:rPr lang="en-US" sz="2800" dirty="0">
                <a:solidFill>
                  <a:srgbClr val="101E94"/>
                </a:solidFill>
              </a:rPr>
              <a:t>3.	The plant uses this glucose as a source of energy, but much of this glucose is passed up the </a:t>
            </a:r>
            <a:r>
              <a:rPr lang="en-US" sz="2800" u="sng" dirty="0">
                <a:solidFill>
                  <a:srgbClr val="800000"/>
                </a:solidFill>
              </a:rPr>
              <a:t>food chain</a:t>
            </a:r>
            <a:r>
              <a:rPr lang="en-US" sz="2800" dirty="0">
                <a:solidFill>
                  <a:srgbClr val="101E94"/>
                </a:solidFill>
              </a:rPr>
              <a:t>.  Herbivores eat the </a:t>
            </a:r>
            <a:r>
              <a:rPr lang="en-US" sz="2800" u="sng" dirty="0">
                <a:solidFill>
                  <a:srgbClr val="800000"/>
                </a:solidFill>
              </a:rPr>
              <a:t>plants</a:t>
            </a:r>
            <a:r>
              <a:rPr lang="en-US" sz="2800" dirty="0">
                <a:solidFill>
                  <a:srgbClr val="101E94"/>
                </a:solidFill>
              </a:rPr>
              <a:t> and carnivores eat the </a:t>
            </a:r>
            <a:r>
              <a:rPr lang="en-US" sz="2800" u="sng" dirty="0">
                <a:solidFill>
                  <a:srgbClr val="800000"/>
                </a:solidFill>
              </a:rPr>
              <a:t>herbivores</a:t>
            </a:r>
            <a:r>
              <a:rPr lang="en-US" sz="2800" dirty="0">
                <a:solidFill>
                  <a:srgbClr val="101E94"/>
                </a:solidFill>
              </a:rPr>
              <a:t>.  </a:t>
            </a:r>
          </a:p>
        </p:txBody>
      </p:sp>
      <p:sp>
        <p:nvSpPr>
          <p:cNvPr id="4" name="Rectangle 3"/>
          <p:cNvSpPr/>
          <p:nvPr/>
        </p:nvSpPr>
        <p:spPr>
          <a:xfrm>
            <a:off x="254000" y="5189835"/>
            <a:ext cx="5635625" cy="1384995"/>
          </a:xfrm>
          <a:prstGeom prst="rect">
            <a:avLst/>
          </a:prstGeom>
          <a:ln w="38100" cmpd="sng">
            <a:solidFill>
              <a:srgbClr val="6C2817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457200"/>
            <a:r>
              <a:rPr lang="en-US" sz="2800" dirty="0">
                <a:solidFill>
                  <a:srgbClr val="101E94"/>
                </a:solidFill>
              </a:rPr>
              <a:t>As a result, an amount of the glucose produced by the plant is passed to the next step in the food chain.</a:t>
            </a:r>
          </a:p>
        </p:txBody>
      </p:sp>
    </p:spTree>
    <p:extLst>
      <p:ext uri="{BB962C8B-B14F-4D97-AF65-F5344CB8AC3E}">
        <p14:creationId xmlns:p14="http://schemas.microsoft.com/office/powerpoint/2010/main" val="198688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p249"/>
          <p:cNvSpPr txBox="1">
            <a:spLocks noGrp="1"/>
          </p:cNvSpPr>
          <p:nvPr>
            <p:ph type="title"/>
          </p:nvPr>
        </p:nvSpPr>
        <p:spPr>
          <a:xfrm>
            <a:off x="443552" y="349246"/>
            <a:ext cx="8229600" cy="1143000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3600"/>
              <a:buFont typeface="Tahoma"/>
              <a:buNone/>
            </a:pPr>
            <a:r>
              <a:rPr lang="en-US" sz="3600" b="1">
                <a:solidFill>
                  <a:srgbClr val="663300"/>
                </a:solidFill>
                <a:latin typeface="Tahoma"/>
                <a:ea typeface="Tahoma"/>
                <a:cs typeface="Tahoma"/>
                <a:sym typeface="Tahoma"/>
              </a:rPr>
              <a:t>Classifying Organism Using a Dichotomous Key</a:t>
            </a:r>
            <a:endParaRPr sz="44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32" name="Google Shape;1832;p24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425"/>
              <a:buNone/>
            </a:pP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1a.   The leaf is a </a:t>
            </a:r>
            <a:r>
              <a:rPr lang="en-US" sz="1500" b="1" dirty="0">
                <a:latin typeface="Tahoma"/>
                <a:ea typeface="Tahoma"/>
                <a:cs typeface="Tahoma"/>
                <a:sym typeface="Tahoma"/>
              </a:rPr>
              <a:t>COMPOUND</a:t>
            </a: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 leaf; it is divided into leaflets ……………………….. Go to step 2</a:t>
            </a:r>
            <a:endParaRPr lang="en-US" sz="1600" dirty="0"/>
          </a:p>
          <a:p>
            <a:pPr marL="0" lvl="0" indent="0">
              <a:spcBef>
                <a:spcPts val="300"/>
              </a:spcBef>
              <a:buSzPts val="1425"/>
              <a:buNone/>
            </a:pPr>
            <a:endParaRPr lang="en-US" sz="1500" dirty="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2a.   Leaflets are </a:t>
            </a:r>
            <a:r>
              <a:rPr lang="en-US" sz="1500" b="1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palmate</a:t>
            </a: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; they are </a:t>
            </a:r>
            <a:r>
              <a:rPr lang="en-US" sz="1500" b="1" dirty="0">
                <a:solidFill>
                  <a:srgbClr val="6600FF"/>
                </a:solidFill>
                <a:latin typeface="Tahoma"/>
                <a:ea typeface="Tahoma"/>
                <a:cs typeface="Tahoma"/>
                <a:sym typeface="Tahoma"/>
              </a:rPr>
              <a:t>attached at one central point </a:t>
            </a: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……………… </a:t>
            </a:r>
            <a:r>
              <a:rPr lang="en-US" sz="1500" b="1" dirty="0">
                <a:latin typeface="Tahoma"/>
                <a:ea typeface="Tahoma"/>
                <a:cs typeface="Tahoma"/>
                <a:sym typeface="Tahoma"/>
              </a:rPr>
              <a:t>Buckeye</a:t>
            </a:r>
            <a:endParaRPr b="1" dirty="0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2b.   Leaflets are pinnate; they are </a:t>
            </a:r>
            <a:r>
              <a:rPr lang="en-US" sz="1500" b="1" dirty="0">
                <a:solidFill>
                  <a:srgbClr val="00B050"/>
                </a:solidFill>
                <a:latin typeface="Tahoma"/>
                <a:ea typeface="Tahoma"/>
                <a:cs typeface="Tahoma"/>
                <a:sym typeface="Tahoma"/>
              </a:rPr>
              <a:t>attached at several points </a:t>
            </a: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……………………. Go to step 3</a:t>
            </a:r>
            <a:endParaRPr dirty="0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 </a:t>
            </a:r>
            <a:endParaRPr dirty="0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endParaRPr sz="1500" b="1" dirty="0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33" name="Google Shape;1833;p249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35C75"/>
                </a:solidFill>
                <a:effectLst/>
                <a:uLnTx/>
                <a:uFillTx/>
                <a:latin typeface="Constantia"/>
                <a:sym typeface="Constanti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35C75"/>
              </a:solidFill>
              <a:effectLst/>
              <a:uLnTx/>
              <a:uFillTx/>
              <a:latin typeface="Constantia"/>
              <a:sym typeface="Constantia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E266FA9-DD01-46C0-CDE7-3A1A2BACA910}"/>
              </a:ext>
            </a:extLst>
          </p:cNvPr>
          <p:cNvGrpSpPr/>
          <p:nvPr/>
        </p:nvGrpSpPr>
        <p:grpSpPr>
          <a:xfrm>
            <a:off x="3356357" y="4608661"/>
            <a:ext cx="3702372" cy="1900093"/>
            <a:chOff x="3356357" y="4608661"/>
            <a:chExt cx="3702372" cy="1900093"/>
          </a:xfrm>
        </p:grpSpPr>
        <p:pic>
          <p:nvPicPr>
            <p:cNvPr id="6" name="Google Shape;1806;p248">
              <a:extLst>
                <a:ext uri="{FF2B5EF4-FFF2-40B4-BE49-F238E27FC236}">
                  <a16:creationId xmlns:a16="http://schemas.microsoft.com/office/drawing/2014/main" id="{018D355C-5A04-BF2F-46B4-65E963C66E8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356357" y="4885624"/>
              <a:ext cx="1990738" cy="13794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808;p248">
              <a:extLst>
                <a:ext uri="{FF2B5EF4-FFF2-40B4-BE49-F238E27FC236}">
                  <a16:creationId xmlns:a16="http://schemas.microsoft.com/office/drawing/2014/main" id="{0C2144B2-B86D-80A8-0C87-87D03A14683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347095" y="4608661"/>
              <a:ext cx="1190484" cy="16563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1819;p248">
              <a:extLst>
                <a:ext uri="{FF2B5EF4-FFF2-40B4-BE49-F238E27FC236}">
                  <a16:creationId xmlns:a16="http://schemas.microsoft.com/office/drawing/2014/main" id="{64E32FC5-815B-55EC-ADBE-08B0A1D89AFB}"/>
                </a:ext>
              </a:extLst>
            </p:cNvPr>
            <p:cNvSpPr txBox="1"/>
            <p:nvPr/>
          </p:nvSpPr>
          <p:spPr>
            <a:xfrm>
              <a:off x="3767795" y="6100520"/>
              <a:ext cx="1613233" cy="3243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Pecan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821;p248">
              <a:extLst>
                <a:ext uri="{FF2B5EF4-FFF2-40B4-BE49-F238E27FC236}">
                  <a16:creationId xmlns:a16="http://schemas.microsoft.com/office/drawing/2014/main" id="{0C24276B-51C5-10C6-68F3-13F411528B05}"/>
                </a:ext>
              </a:extLst>
            </p:cNvPr>
            <p:cNvSpPr txBox="1"/>
            <p:nvPr/>
          </p:nvSpPr>
          <p:spPr>
            <a:xfrm>
              <a:off x="5444082" y="6184373"/>
              <a:ext cx="1614647" cy="3243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Locust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E60DF3F-C56E-237E-01E3-CC0E1A08E6B4}"/>
              </a:ext>
            </a:extLst>
          </p:cNvPr>
          <p:cNvGrpSpPr/>
          <p:nvPr/>
        </p:nvGrpSpPr>
        <p:grpSpPr>
          <a:xfrm>
            <a:off x="443552" y="2962267"/>
            <a:ext cx="3113693" cy="2332505"/>
            <a:chOff x="3551148" y="2213817"/>
            <a:chExt cx="2248045" cy="1713724"/>
          </a:xfrm>
        </p:grpSpPr>
        <p:pic>
          <p:nvPicPr>
            <p:cNvPr id="10" name="Google Shape;1823;p248" descr="images.jpeg">
              <a:extLst>
                <a:ext uri="{FF2B5EF4-FFF2-40B4-BE49-F238E27FC236}">
                  <a16:creationId xmlns:a16="http://schemas.microsoft.com/office/drawing/2014/main" id="{84C52CDC-20AE-8D42-094E-5855BFB66D8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877194" y="2213817"/>
              <a:ext cx="1921999" cy="1497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825;p248">
              <a:extLst>
                <a:ext uri="{FF2B5EF4-FFF2-40B4-BE49-F238E27FC236}">
                  <a16:creationId xmlns:a16="http://schemas.microsoft.com/office/drawing/2014/main" id="{42C41377-B15F-D2DB-6BFD-8DE72AEA77D0}"/>
                </a:ext>
              </a:extLst>
            </p:cNvPr>
            <p:cNvSpPr txBox="1"/>
            <p:nvPr/>
          </p:nvSpPr>
          <p:spPr>
            <a:xfrm>
              <a:off x="3551148" y="3577073"/>
              <a:ext cx="1825361" cy="3504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Buckeye 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1a 2a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109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p249"/>
          <p:cNvSpPr txBox="1">
            <a:spLocks noGrp="1"/>
          </p:cNvSpPr>
          <p:nvPr>
            <p:ph type="title"/>
          </p:nvPr>
        </p:nvSpPr>
        <p:spPr>
          <a:xfrm>
            <a:off x="443552" y="349246"/>
            <a:ext cx="8229600" cy="1143000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3600"/>
              <a:buFont typeface="Tahoma"/>
              <a:buNone/>
            </a:pPr>
            <a:r>
              <a:rPr lang="en-US" sz="3600" b="1">
                <a:solidFill>
                  <a:srgbClr val="663300"/>
                </a:solidFill>
                <a:latin typeface="Tahoma"/>
                <a:ea typeface="Tahoma"/>
                <a:cs typeface="Tahoma"/>
                <a:sym typeface="Tahoma"/>
              </a:rPr>
              <a:t>Classifying Organism Using a Dichotomous Key</a:t>
            </a:r>
            <a:endParaRPr sz="44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32" name="Google Shape;1832;p24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2b.   Leaflets are </a:t>
            </a:r>
            <a:r>
              <a:rPr lang="en-US" sz="1500" b="1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pinnate</a:t>
            </a: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; they are attached at several points ………………………. Go to step 3</a:t>
            </a:r>
            <a:endParaRPr dirty="0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 </a:t>
            </a:r>
            <a:endParaRPr dirty="0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3a.   Leaflets taper to </a:t>
            </a:r>
            <a:r>
              <a:rPr lang="en-US" sz="1500" b="1" dirty="0">
                <a:solidFill>
                  <a:srgbClr val="00B050"/>
                </a:solidFill>
                <a:latin typeface="Tahoma"/>
                <a:ea typeface="Tahoma"/>
                <a:cs typeface="Tahoma"/>
                <a:sym typeface="Tahoma"/>
              </a:rPr>
              <a:t>pointed tips </a:t>
            </a: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……………………………………………….….. </a:t>
            </a:r>
            <a:r>
              <a:rPr lang="en-US" sz="1500" b="1" dirty="0">
                <a:latin typeface="Tahoma"/>
                <a:ea typeface="Tahoma"/>
                <a:cs typeface="Tahoma"/>
                <a:sym typeface="Tahoma"/>
              </a:rPr>
              <a:t>Pecan</a:t>
            </a:r>
            <a:endParaRPr b="1" dirty="0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3b.   Leaflets are oval with </a:t>
            </a:r>
            <a:r>
              <a:rPr lang="en-US" sz="1500" b="1" dirty="0">
                <a:solidFill>
                  <a:srgbClr val="6600FF"/>
                </a:solidFill>
                <a:latin typeface="Tahoma"/>
                <a:ea typeface="Tahoma"/>
                <a:cs typeface="Tahoma"/>
                <a:sym typeface="Tahoma"/>
              </a:rPr>
              <a:t>rounded tips </a:t>
            </a: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……………………………………………. </a:t>
            </a:r>
            <a:r>
              <a:rPr lang="en-US" sz="1500" b="1" dirty="0">
                <a:latin typeface="Tahoma"/>
                <a:ea typeface="Tahoma"/>
                <a:cs typeface="Tahoma"/>
                <a:sym typeface="Tahoma"/>
              </a:rPr>
              <a:t>Locust</a:t>
            </a:r>
            <a:endParaRPr b="1" dirty="0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 </a:t>
            </a:r>
            <a:endParaRPr dirty="0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endParaRPr sz="1500" b="1" dirty="0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33" name="Google Shape;1833;p249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35C75"/>
                </a:solidFill>
                <a:effectLst/>
                <a:uLnTx/>
                <a:uFillTx/>
                <a:latin typeface="Constantia"/>
                <a:sym typeface="Constanti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35C75"/>
              </a:solidFill>
              <a:effectLst/>
              <a:uLnTx/>
              <a:uFillTx/>
              <a:latin typeface="Constantia"/>
              <a:sym typeface="Constantia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A3CECC-126F-92C5-816B-8BE0825578F5}"/>
              </a:ext>
            </a:extLst>
          </p:cNvPr>
          <p:cNvGrpSpPr/>
          <p:nvPr/>
        </p:nvGrpSpPr>
        <p:grpSpPr>
          <a:xfrm>
            <a:off x="894443" y="3336966"/>
            <a:ext cx="2806460" cy="2073466"/>
            <a:chOff x="894443" y="3336966"/>
            <a:chExt cx="2806460" cy="2073466"/>
          </a:xfrm>
        </p:grpSpPr>
        <p:pic>
          <p:nvPicPr>
            <p:cNvPr id="5" name="Google Shape;1806;p248">
              <a:extLst>
                <a:ext uri="{FF2B5EF4-FFF2-40B4-BE49-F238E27FC236}">
                  <a16:creationId xmlns:a16="http://schemas.microsoft.com/office/drawing/2014/main" id="{91AD23C0-59C0-0BC7-FB5F-85DC6CF4414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94443" y="3336966"/>
              <a:ext cx="2395022" cy="17609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1819;p248">
              <a:extLst>
                <a:ext uri="{FF2B5EF4-FFF2-40B4-BE49-F238E27FC236}">
                  <a16:creationId xmlns:a16="http://schemas.microsoft.com/office/drawing/2014/main" id="{74286BFF-BF2C-E48F-7178-75D32F3A3F0F}"/>
                </a:ext>
              </a:extLst>
            </p:cNvPr>
            <p:cNvSpPr txBox="1"/>
            <p:nvPr/>
          </p:nvSpPr>
          <p:spPr>
            <a:xfrm>
              <a:off x="1305881" y="4933419"/>
              <a:ext cx="2395022" cy="477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Pecan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1a 2b 3a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AEAF6C3-B1C0-CE3B-D138-9FD6BDB27F8A}"/>
              </a:ext>
            </a:extLst>
          </p:cNvPr>
          <p:cNvGrpSpPr/>
          <p:nvPr/>
        </p:nvGrpSpPr>
        <p:grpSpPr>
          <a:xfrm>
            <a:off x="5976486" y="3099460"/>
            <a:ext cx="2405514" cy="2382265"/>
            <a:chOff x="5976486" y="3099460"/>
            <a:chExt cx="2405514" cy="2382265"/>
          </a:xfrm>
        </p:grpSpPr>
        <p:pic>
          <p:nvPicPr>
            <p:cNvPr id="6" name="Google Shape;1808;p248">
              <a:extLst>
                <a:ext uri="{FF2B5EF4-FFF2-40B4-BE49-F238E27FC236}">
                  <a16:creationId xmlns:a16="http://schemas.microsoft.com/office/drawing/2014/main" id="{57209A09-50A7-5370-AAF2-54691664149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76486" y="3099460"/>
              <a:ext cx="1614647" cy="19859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1821;p248">
              <a:extLst>
                <a:ext uri="{FF2B5EF4-FFF2-40B4-BE49-F238E27FC236}">
                  <a16:creationId xmlns:a16="http://schemas.microsoft.com/office/drawing/2014/main" id="{175636E3-65D9-416B-446E-48841C39AC69}"/>
                </a:ext>
              </a:extLst>
            </p:cNvPr>
            <p:cNvSpPr txBox="1"/>
            <p:nvPr/>
          </p:nvSpPr>
          <p:spPr>
            <a:xfrm>
              <a:off x="6073474" y="5004712"/>
              <a:ext cx="2308526" cy="477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Locust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1a 2b 3b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345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p249"/>
          <p:cNvSpPr txBox="1">
            <a:spLocks noGrp="1"/>
          </p:cNvSpPr>
          <p:nvPr>
            <p:ph type="title"/>
          </p:nvPr>
        </p:nvSpPr>
        <p:spPr>
          <a:xfrm>
            <a:off x="443552" y="349246"/>
            <a:ext cx="8229600" cy="1143000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3600"/>
              <a:buFont typeface="Tahoma"/>
              <a:buNone/>
            </a:pPr>
            <a:r>
              <a:rPr lang="en-US" sz="3600" b="1">
                <a:solidFill>
                  <a:srgbClr val="663300"/>
                </a:solidFill>
                <a:latin typeface="Tahoma"/>
                <a:ea typeface="Tahoma"/>
                <a:cs typeface="Tahoma"/>
                <a:sym typeface="Tahoma"/>
              </a:rPr>
              <a:t>Classifying Organism Using a Dichotomous Key</a:t>
            </a:r>
            <a:endParaRPr sz="44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32" name="Google Shape;1832;p24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1b.   The leaf is a </a:t>
            </a:r>
            <a:r>
              <a:rPr lang="en-US" sz="1500" b="1" dirty="0">
                <a:latin typeface="Tahoma"/>
                <a:ea typeface="Tahoma"/>
                <a:cs typeface="Tahoma"/>
                <a:sym typeface="Tahoma"/>
              </a:rPr>
              <a:t>SIMPLE</a:t>
            </a: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 leaf; it is not divided into leaflets ……………………….. Go to step 4</a:t>
            </a:r>
            <a:endParaRPr dirty="0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 </a:t>
            </a:r>
            <a:endParaRPr dirty="0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4a.   </a:t>
            </a:r>
            <a:r>
              <a:rPr lang="en-US" sz="1500" b="1" dirty="0">
                <a:latin typeface="Tahoma"/>
                <a:ea typeface="Tahoma"/>
                <a:cs typeface="Tahoma"/>
                <a:sym typeface="Tahoma"/>
              </a:rPr>
              <a:t>Veins</a:t>
            </a: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 branch from one central point ………………………………………….. Go to step 5</a:t>
            </a:r>
            <a:endParaRPr dirty="0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4b.   Veins branch from a main vein in the middle of the leaf …………………….. Go to step 6</a:t>
            </a:r>
            <a:endParaRPr dirty="0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 </a:t>
            </a:r>
            <a:endParaRPr dirty="0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endParaRPr sz="1500" b="1" dirty="0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33" name="Google Shape;1833;p249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35C75"/>
                </a:solidFill>
                <a:effectLst/>
                <a:uLnTx/>
                <a:uFillTx/>
                <a:latin typeface="Constantia"/>
                <a:sym typeface="Constanti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35C75"/>
              </a:solidFill>
              <a:effectLst/>
              <a:uLnTx/>
              <a:uFillTx/>
              <a:latin typeface="Constantia"/>
              <a:sym typeface="Constantia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9D6CD2E-4A69-CFE0-C175-2D565AE9AC4C}"/>
              </a:ext>
            </a:extLst>
          </p:cNvPr>
          <p:cNvGrpSpPr/>
          <p:nvPr/>
        </p:nvGrpSpPr>
        <p:grpSpPr>
          <a:xfrm>
            <a:off x="298483" y="3570425"/>
            <a:ext cx="8098971" cy="1935333"/>
            <a:chOff x="155574" y="4170368"/>
            <a:chExt cx="8988426" cy="2788227"/>
          </a:xfrm>
        </p:grpSpPr>
        <p:pic>
          <p:nvPicPr>
            <p:cNvPr id="6" name="Google Shape;1805;p248">
              <a:extLst>
                <a:ext uri="{FF2B5EF4-FFF2-40B4-BE49-F238E27FC236}">
                  <a16:creationId xmlns:a16="http://schemas.microsoft.com/office/drawing/2014/main" id="{61E0B8C1-1056-71EA-40CB-EA0E5DDC188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5574" y="4480508"/>
              <a:ext cx="2127251" cy="2206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807;p248">
              <a:extLst>
                <a:ext uri="{FF2B5EF4-FFF2-40B4-BE49-F238E27FC236}">
                  <a16:creationId xmlns:a16="http://schemas.microsoft.com/office/drawing/2014/main" id="{3BF77DC4-4346-354C-584B-F94E3242BA5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311400" y="4498975"/>
              <a:ext cx="2079625" cy="1592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809;p248">
              <a:extLst>
                <a:ext uri="{FF2B5EF4-FFF2-40B4-BE49-F238E27FC236}">
                  <a16:creationId xmlns:a16="http://schemas.microsoft.com/office/drawing/2014/main" id="{45D7B181-DD20-6D40-917E-568ED6FE781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831013" y="4170368"/>
              <a:ext cx="2074862" cy="21605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810;p248" descr="images.jpeg">
              <a:extLst>
                <a:ext uri="{FF2B5EF4-FFF2-40B4-BE49-F238E27FC236}">
                  <a16:creationId xmlns:a16="http://schemas.microsoft.com/office/drawing/2014/main" id="{5D96F7C5-5913-6066-E822-67EC669C564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332288" y="4202708"/>
              <a:ext cx="2476500" cy="2362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1817;p248">
              <a:extLst>
                <a:ext uri="{FF2B5EF4-FFF2-40B4-BE49-F238E27FC236}">
                  <a16:creationId xmlns:a16="http://schemas.microsoft.com/office/drawing/2014/main" id="{8566D79D-1569-8843-006C-52F7BFC042A7}"/>
                </a:ext>
              </a:extLst>
            </p:cNvPr>
            <p:cNvSpPr txBox="1"/>
            <p:nvPr/>
          </p:nvSpPr>
          <p:spPr>
            <a:xfrm>
              <a:off x="403760" y="6482345"/>
              <a:ext cx="1812925" cy="476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Magnolia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818;p248">
              <a:extLst>
                <a:ext uri="{FF2B5EF4-FFF2-40B4-BE49-F238E27FC236}">
                  <a16:creationId xmlns:a16="http://schemas.microsoft.com/office/drawing/2014/main" id="{4CB3D0D1-00BF-0AAF-4888-454D65BCDD4A}"/>
                </a:ext>
              </a:extLst>
            </p:cNvPr>
            <p:cNvSpPr txBox="1"/>
            <p:nvPr/>
          </p:nvSpPr>
          <p:spPr>
            <a:xfrm>
              <a:off x="4941888" y="6326783"/>
              <a:ext cx="1811337" cy="476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Redbud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820;p248">
              <a:extLst>
                <a:ext uri="{FF2B5EF4-FFF2-40B4-BE49-F238E27FC236}">
                  <a16:creationId xmlns:a16="http://schemas.microsoft.com/office/drawing/2014/main" id="{9AE4CAC1-80B3-5E33-D15E-7450DC174D4F}"/>
                </a:ext>
              </a:extLst>
            </p:cNvPr>
            <p:cNvSpPr txBox="1"/>
            <p:nvPr/>
          </p:nvSpPr>
          <p:spPr>
            <a:xfrm>
              <a:off x="2786063" y="6251575"/>
              <a:ext cx="1811337" cy="4778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Birch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822;p248">
              <a:extLst>
                <a:ext uri="{FF2B5EF4-FFF2-40B4-BE49-F238E27FC236}">
                  <a16:creationId xmlns:a16="http://schemas.microsoft.com/office/drawing/2014/main" id="{95719796-DDF9-7B0D-08A9-930130DBABF2}"/>
                </a:ext>
              </a:extLst>
            </p:cNvPr>
            <p:cNvSpPr txBox="1"/>
            <p:nvPr/>
          </p:nvSpPr>
          <p:spPr>
            <a:xfrm>
              <a:off x="7118350" y="6251575"/>
              <a:ext cx="2025650" cy="4778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Sweet Gum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761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p249"/>
          <p:cNvSpPr txBox="1">
            <a:spLocks noGrp="1"/>
          </p:cNvSpPr>
          <p:nvPr>
            <p:ph type="title"/>
          </p:nvPr>
        </p:nvSpPr>
        <p:spPr>
          <a:xfrm>
            <a:off x="443552" y="349246"/>
            <a:ext cx="8229600" cy="1143000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3600"/>
              <a:buFont typeface="Tahoma"/>
              <a:buNone/>
            </a:pPr>
            <a:r>
              <a:rPr lang="en-US" sz="3600" b="1">
                <a:solidFill>
                  <a:srgbClr val="663300"/>
                </a:solidFill>
                <a:latin typeface="Tahoma"/>
                <a:ea typeface="Tahoma"/>
                <a:cs typeface="Tahoma"/>
                <a:sym typeface="Tahoma"/>
              </a:rPr>
              <a:t>Classifying Organism Using a Dichotomous Key</a:t>
            </a:r>
            <a:endParaRPr sz="44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32" name="Google Shape;1832;p24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1b.   The leaf is a </a:t>
            </a:r>
            <a:r>
              <a:rPr lang="en-US" sz="1500" b="1" dirty="0">
                <a:latin typeface="Tahoma"/>
                <a:ea typeface="Tahoma"/>
                <a:cs typeface="Tahoma"/>
                <a:sym typeface="Tahoma"/>
              </a:rPr>
              <a:t>simple</a:t>
            </a: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 leaf; it is not divided into leaflets ……………………….. Go to step 4</a:t>
            </a:r>
            <a:endParaRPr dirty="0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 </a:t>
            </a:r>
            <a:endParaRPr dirty="0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4a.   </a:t>
            </a:r>
            <a:r>
              <a:rPr lang="en-US" sz="1500" b="1" dirty="0">
                <a:solidFill>
                  <a:srgbClr val="6600FF"/>
                </a:solidFill>
                <a:latin typeface="Tahoma"/>
                <a:ea typeface="Tahoma"/>
                <a:cs typeface="Tahoma"/>
                <a:sym typeface="Tahoma"/>
              </a:rPr>
              <a:t>Veins</a:t>
            </a: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 branch from one central point ………………………………………….. Go to step 5</a:t>
            </a:r>
            <a:endParaRPr dirty="0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 </a:t>
            </a:r>
            <a:endParaRPr dirty="0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5a.   The leaf is </a:t>
            </a:r>
            <a:r>
              <a:rPr lang="en-US" sz="1500" b="1" dirty="0">
                <a:solidFill>
                  <a:srgbClr val="00B050"/>
                </a:solidFill>
                <a:latin typeface="Tahoma"/>
                <a:ea typeface="Tahoma"/>
                <a:cs typeface="Tahoma"/>
                <a:sym typeface="Tahoma"/>
              </a:rPr>
              <a:t>heart shaped</a:t>
            </a: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……………………………………………………….. </a:t>
            </a:r>
            <a:r>
              <a:rPr lang="en-US" sz="1500" b="1" dirty="0">
                <a:latin typeface="Tahoma"/>
                <a:ea typeface="Tahoma"/>
                <a:cs typeface="Tahoma"/>
                <a:sym typeface="Tahoma"/>
              </a:rPr>
              <a:t>Redbud</a:t>
            </a:r>
            <a:endParaRPr b="1" dirty="0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5b.   The leaf is </a:t>
            </a:r>
            <a:r>
              <a:rPr lang="en-US" sz="1500" b="1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star shaped </a:t>
            </a: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…………………………………………………..…… </a:t>
            </a:r>
            <a:r>
              <a:rPr lang="en-US" sz="1500" b="1" dirty="0">
                <a:latin typeface="Tahoma"/>
                <a:ea typeface="Tahoma"/>
                <a:cs typeface="Tahoma"/>
                <a:sym typeface="Tahoma"/>
              </a:rPr>
              <a:t>Sweet gum</a:t>
            </a:r>
            <a:endParaRPr b="1" dirty="0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 </a:t>
            </a:r>
            <a:endParaRPr dirty="0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endParaRPr sz="1500" b="1" dirty="0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33" name="Google Shape;1833;p249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35C75"/>
                </a:solidFill>
                <a:effectLst/>
                <a:uLnTx/>
                <a:uFillTx/>
                <a:latin typeface="Constantia"/>
                <a:sym typeface="Constanti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35C75"/>
              </a:solidFill>
              <a:effectLst/>
              <a:uLnTx/>
              <a:uFillTx/>
              <a:latin typeface="Constantia"/>
              <a:sym typeface="Constantia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99DFB49-FF0D-5FDF-FA6D-A955AA34C79F}"/>
              </a:ext>
            </a:extLst>
          </p:cNvPr>
          <p:cNvGrpSpPr/>
          <p:nvPr/>
        </p:nvGrpSpPr>
        <p:grpSpPr>
          <a:xfrm>
            <a:off x="1265608" y="3788261"/>
            <a:ext cx="2532407" cy="2499962"/>
            <a:chOff x="4332288" y="4202708"/>
            <a:chExt cx="2610035" cy="2712241"/>
          </a:xfrm>
        </p:grpSpPr>
        <p:pic>
          <p:nvPicPr>
            <p:cNvPr id="9" name="Google Shape;1810;p248" descr="images.jpeg">
              <a:extLst>
                <a:ext uri="{FF2B5EF4-FFF2-40B4-BE49-F238E27FC236}">
                  <a16:creationId xmlns:a16="http://schemas.microsoft.com/office/drawing/2014/main" id="{BDDDB532-E8C1-0F9E-C0A0-36AA6FA9294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332288" y="4202708"/>
              <a:ext cx="2476500" cy="2362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818;p248">
              <a:extLst>
                <a:ext uri="{FF2B5EF4-FFF2-40B4-BE49-F238E27FC236}">
                  <a16:creationId xmlns:a16="http://schemas.microsoft.com/office/drawing/2014/main" id="{F855A511-40D1-CBD5-B162-60415D8BF61B}"/>
                </a:ext>
              </a:extLst>
            </p:cNvPr>
            <p:cNvSpPr txBox="1"/>
            <p:nvPr/>
          </p:nvSpPr>
          <p:spPr>
            <a:xfrm>
              <a:off x="4465824" y="6397431"/>
              <a:ext cx="2476499" cy="5175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Redbud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1b 4a 5a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78A4F96-8DE9-3552-BD4C-85BC235CA618}"/>
              </a:ext>
            </a:extLst>
          </p:cNvPr>
          <p:cNvGrpSpPr/>
          <p:nvPr/>
        </p:nvGrpSpPr>
        <p:grpSpPr>
          <a:xfrm>
            <a:off x="4476860" y="3675322"/>
            <a:ext cx="2244194" cy="2610774"/>
            <a:chOff x="6831013" y="4170368"/>
            <a:chExt cx="2312987" cy="2832463"/>
          </a:xfrm>
        </p:grpSpPr>
        <p:pic>
          <p:nvPicPr>
            <p:cNvPr id="15" name="Google Shape;1809;p248">
              <a:extLst>
                <a:ext uri="{FF2B5EF4-FFF2-40B4-BE49-F238E27FC236}">
                  <a16:creationId xmlns:a16="http://schemas.microsoft.com/office/drawing/2014/main" id="{03AF0550-914B-1286-5995-668161C3ADE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831013" y="4170368"/>
              <a:ext cx="2074862" cy="21605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822;p248">
              <a:extLst>
                <a:ext uri="{FF2B5EF4-FFF2-40B4-BE49-F238E27FC236}">
                  <a16:creationId xmlns:a16="http://schemas.microsoft.com/office/drawing/2014/main" id="{B0C99F25-F8E9-824F-C677-762641CFE633}"/>
                </a:ext>
              </a:extLst>
            </p:cNvPr>
            <p:cNvSpPr txBox="1"/>
            <p:nvPr/>
          </p:nvSpPr>
          <p:spPr>
            <a:xfrm>
              <a:off x="7118350" y="6251575"/>
              <a:ext cx="2025650" cy="7512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Sweet Gum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1b 4a 5b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053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p249"/>
          <p:cNvSpPr txBox="1">
            <a:spLocks noGrp="1"/>
          </p:cNvSpPr>
          <p:nvPr>
            <p:ph type="title"/>
          </p:nvPr>
        </p:nvSpPr>
        <p:spPr>
          <a:xfrm>
            <a:off x="443552" y="349246"/>
            <a:ext cx="8229600" cy="1143000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3600"/>
              <a:buFont typeface="Tahoma"/>
              <a:buNone/>
            </a:pPr>
            <a:r>
              <a:rPr lang="en-US" sz="3600" b="1">
                <a:solidFill>
                  <a:srgbClr val="663300"/>
                </a:solidFill>
                <a:latin typeface="Tahoma"/>
                <a:ea typeface="Tahoma"/>
                <a:cs typeface="Tahoma"/>
                <a:sym typeface="Tahoma"/>
              </a:rPr>
              <a:t>Classifying Organism Using a Dichotomous Key</a:t>
            </a:r>
            <a:endParaRPr sz="44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32" name="Google Shape;1832;p24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2033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1b.   The leaf is a </a:t>
            </a:r>
            <a:r>
              <a:rPr lang="en-US" sz="1500" b="1" dirty="0">
                <a:latin typeface="Tahoma"/>
                <a:ea typeface="Tahoma"/>
                <a:cs typeface="Tahoma"/>
                <a:sym typeface="Tahoma"/>
              </a:rPr>
              <a:t>simple</a:t>
            </a: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 leaf; it is not divided into leaflets ……………………….. Go to step 4</a:t>
            </a:r>
            <a:endParaRPr dirty="0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 </a:t>
            </a:r>
            <a:endParaRPr dirty="0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4b.   Veins branch from a </a:t>
            </a:r>
            <a:r>
              <a:rPr lang="en-US" sz="1500" b="1" dirty="0">
                <a:solidFill>
                  <a:srgbClr val="6600FF"/>
                </a:solidFill>
                <a:latin typeface="Tahoma"/>
                <a:ea typeface="Tahoma"/>
                <a:cs typeface="Tahoma"/>
                <a:sym typeface="Tahoma"/>
              </a:rPr>
              <a:t>main vein </a:t>
            </a: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in the middle of the leaf …………………….. Go to step 6</a:t>
            </a:r>
            <a:endParaRPr dirty="0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 </a:t>
            </a:r>
            <a:endParaRPr dirty="0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6a.   The leaf has a </a:t>
            </a:r>
            <a:r>
              <a:rPr lang="en-US" sz="1500" b="1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jagged edge </a:t>
            </a: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…………………………………………………… </a:t>
            </a:r>
            <a:r>
              <a:rPr lang="en-US" sz="1500" b="1" dirty="0">
                <a:latin typeface="Tahoma"/>
                <a:ea typeface="Tahoma"/>
                <a:cs typeface="Tahoma"/>
                <a:sym typeface="Tahoma"/>
              </a:rPr>
              <a:t>Birch</a:t>
            </a:r>
            <a:endParaRPr b="1" dirty="0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6b.   The leaf has a </a:t>
            </a:r>
            <a:r>
              <a:rPr lang="en-US" sz="1500" b="1" dirty="0">
                <a:solidFill>
                  <a:srgbClr val="00B050"/>
                </a:solidFill>
                <a:latin typeface="Tahoma"/>
                <a:ea typeface="Tahoma"/>
                <a:cs typeface="Tahoma"/>
                <a:sym typeface="Tahoma"/>
              </a:rPr>
              <a:t>smooth edge </a:t>
            </a:r>
            <a:r>
              <a:rPr lang="en-US" sz="1500" dirty="0">
                <a:latin typeface="Tahoma"/>
                <a:ea typeface="Tahoma"/>
                <a:cs typeface="Tahoma"/>
                <a:sym typeface="Tahoma"/>
              </a:rPr>
              <a:t>………………………………………………….. </a:t>
            </a:r>
            <a:r>
              <a:rPr lang="en-US" sz="1500" b="1" dirty="0">
                <a:latin typeface="Tahoma"/>
                <a:ea typeface="Tahoma"/>
                <a:cs typeface="Tahoma"/>
                <a:sym typeface="Tahoma"/>
              </a:rPr>
              <a:t>Magnolia</a:t>
            </a:r>
            <a:endParaRPr b="1" dirty="0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425"/>
              <a:buNone/>
            </a:pPr>
            <a:endParaRPr sz="1500" b="1" dirty="0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33" name="Google Shape;1833;p249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35C75"/>
                </a:solidFill>
                <a:effectLst/>
                <a:uLnTx/>
                <a:uFillTx/>
                <a:latin typeface="Constantia"/>
                <a:sym typeface="Constanti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35C75"/>
              </a:solidFill>
              <a:effectLst/>
              <a:uLnTx/>
              <a:uFillTx/>
              <a:latin typeface="Constantia"/>
              <a:sym typeface="Constantia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37D1872-24CD-48B3-B610-0E1CE78FB6A7}"/>
              </a:ext>
            </a:extLst>
          </p:cNvPr>
          <p:cNvGrpSpPr/>
          <p:nvPr/>
        </p:nvGrpSpPr>
        <p:grpSpPr>
          <a:xfrm>
            <a:off x="1248551" y="3971368"/>
            <a:ext cx="2786100" cy="2208935"/>
            <a:chOff x="-1948380" y="4695614"/>
            <a:chExt cx="2286000" cy="2235308"/>
          </a:xfrm>
        </p:grpSpPr>
        <p:pic>
          <p:nvPicPr>
            <p:cNvPr id="7" name="Google Shape;1807;p248">
              <a:extLst>
                <a:ext uri="{FF2B5EF4-FFF2-40B4-BE49-F238E27FC236}">
                  <a16:creationId xmlns:a16="http://schemas.microsoft.com/office/drawing/2014/main" id="{193B2DBC-C0C2-B20A-83FF-479E7134184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948380" y="4695614"/>
              <a:ext cx="2079625" cy="15922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820;p248">
              <a:extLst>
                <a:ext uri="{FF2B5EF4-FFF2-40B4-BE49-F238E27FC236}">
                  <a16:creationId xmlns:a16="http://schemas.microsoft.com/office/drawing/2014/main" id="{F0F5CF37-9020-76C6-0250-2B2DC5830D74}"/>
                </a:ext>
              </a:extLst>
            </p:cNvPr>
            <p:cNvSpPr txBox="1"/>
            <p:nvPr/>
          </p:nvSpPr>
          <p:spPr>
            <a:xfrm>
              <a:off x="-1473717" y="6448214"/>
              <a:ext cx="1811337" cy="4827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Birch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1b 4b 6a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BEC70D-F289-FA9A-6A18-6A8761F281DD}"/>
              </a:ext>
            </a:extLst>
          </p:cNvPr>
          <p:cNvGrpSpPr/>
          <p:nvPr/>
        </p:nvGrpSpPr>
        <p:grpSpPr>
          <a:xfrm>
            <a:off x="4980849" y="3726640"/>
            <a:ext cx="2895103" cy="2455231"/>
            <a:chOff x="155574" y="4480508"/>
            <a:chExt cx="2375437" cy="2484545"/>
          </a:xfrm>
        </p:grpSpPr>
        <p:pic>
          <p:nvPicPr>
            <p:cNvPr id="15" name="Google Shape;1805;p248">
              <a:extLst>
                <a:ext uri="{FF2B5EF4-FFF2-40B4-BE49-F238E27FC236}">
                  <a16:creationId xmlns:a16="http://schemas.microsoft.com/office/drawing/2014/main" id="{273BCC90-5C17-B4DC-A927-0DCCBD7EC8B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5574" y="4480508"/>
              <a:ext cx="2127251" cy="2206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1817;p248">
              <a:extLst>
                <a:ext uri="{FF2B5EF4-FFF2-40B4-BE49-F238E27FC236}">
                  <a16:creationId xmlns:a16="http://schemas.microsoft.com/office/drawing/2014/main" id="{CE3C78CC-93D2-F0D1-C3D0-BFFF97360D31}"/>
                </a:ext>
              </a:extLst>
            </p:cNvPr>
            <p:cNvSpPr txBox="1"/>
            <p:nvPr/>
          </p:nvSpPr>
          <p:spPr>
            <a:xfrm>
              <a:off x="403760" y="6482345"/>
              <a:ext cx="2127251" cy="4827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Magnolia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1b 4b 6b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711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Maple">
  <a:themeElements>
    <a:clrScheme name="Maple 5">
      <a:dk1>
        <a:srgbClr val="56925A"/>
      </a:dk1>
      <a:lt1>
        <a:srgbClr val="FFFFFF"/>
      </a:lt1>
      <a:dk2>
        <a:srgbClr val="6FB56D"/>
      </a:dk2>
      <a:lt2>
        <a:srgbClr val="FFFFCC"/>
      </a:lt2>
      <a:accent1>
        <a:srgbClr val="2B877C"/>
      </a:accent1>
      <a:accent2>
        <a:srgbClr val="5A9A5F"/>
      </a:accent2>
      <a:accent3>
        <a:srgbClr val="BBD7BA"/>
      </a:accent3>
      <a:accent4>
        <a:srgbClr val="DADADA"/>
      </a:accent4>
      <a:accent5>
        <a:srgbClr val="ACC3BF"/>
      </a:accent5>
      <a:accent6>
        <a:srgbClr val="518B55"/>
      </a:accent6>
      <a:hlink>
        <a:srgbClr val="99FF33"/>
      </a:hlink>
      <a:folHlink>
        <a:srgbClr val="CCFF99"/>
      </a:folHlink>
    </a:clrScheme>
    <a:fontScheme name="Map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lnDef>
  </a:objectDefaults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VIDEO TEMPLATES">
  <a:themeElements>
    <a:clrScheme name="e2020 Courses">
      <a:dk1>
        <a:srgbClr val="000000"/>
      </a:dk1>
      <a:lt1>
        <a:srgbClr val="FFFFFF"/>
      </a:lt1>
      <a:dk2>
        <a:srgbClr val="2877C4"/>
      </a:dk2>
      <a:lt2>
        <a:srgbClr val="FFFFFF"/>
      </a:lt2>
      <a:accent1>
        <a:srgbClr val="FE8900"/>
      </a:accent1>
      <a:accent2>
        <a:srgbClr val="2877C4"/>
      </a:accent2>
      <a:accent3>
        <a:srgbClr val="5B8F22"/>
      </a:accent3>
      <a:accent4>
        <a:srgbClr val="4D4F58"/>
      </a:accent4>
      <a:accent5>
        <a:srgbClr val="D6156C"/>
      </a:accent5>
      <a:accent6>
        <a:srgbClr val="7E5ABE"/>
      </a:accent6>
      <a:hlink>
        <a:srgbClr val="5B8F22"/>
      </a:hlink>
      <a:folHlink>
        <a:srgbClr val="808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>
            <a:lumMod val="40000"/>
            <a:lumOff val="60000"/>
          </a:schemeClr>
        </a:solidFill>
        <a:ln w="2857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15000"/>
          </a:lnSpc>
          <a:spcBef>
            <a:spcPct val="20000"/>
          </a:spcBef>
          <a:spcAft>
            <a:spcPct val="0"/>
          </a:spcAft>
          <a:buClr>
            <a:srgbClr val="2877C4"/>
          </a:buClr>
          <a:buSzTx/>
          <a:buFont typeface="Wingdings" pitchFamily="2" charset="2"/>
          <a:buNone/>
          <a:tabLst/>
          <a:defRPr kumimoji="0" sz="8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2857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2877C4"/>
        </a:dk2>
        <a:lt2>
          <a:srgbClr val="FFFFFF"/>
        </a:lt2>
        <a:accent1>
          <a:srgbClr val="D6156C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8AAB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808080"/>
        </a:dk1>
        <a:lt1>
          <a:srgbClr val="FFFFFF"/>
        </a:lt1>
        <a:dk2>
          <a:srgbClr val="2877C4"/>
        </a:dk2>
        <a:lt2>
          <a:srgbClr val="FFFFFF"/>
        </a:lt2>
        <a:accent1>
          <a:srgbClr val="D6156C"/>
        </a:accent1>
        <a:accent2>
          <a:srgbClr val="2877C4"/>
        </a:accent2>
        <a:accent3>
          <a:srgbClr val="FFFFFF"/>
        </a:accent3>
        <a:accent4>
          <a:srgbClr val="6C6C6C"/>
        </a:accent4>
        <a:accent5>
          <a:srgbClr val="E8AABA"/>
        </a:accent5>
        <a:accent6>
          <a:srgbClr val="236BB1"/>
        </a:accent6>
        <a:hlink>
          <a:srgbClr val="5B8F22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Flow">
  <a:themeElements>
    <a:clrScheme name="Flow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9_Breeze">
  <a:themeElements>
    <a:clrScheme name="Breeze">
      <a:dk1>
        <a:srgbClr val="000000"/>
      </a:dk1>
      <a:lt1>
        <a:srgbClr val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5803</TotalTime>
  <Words>4064</Words>
  <Application>Microsoft Office PowerPoint</Application>
  <PresentationFormat>On-screen Show (4:3)</PresentationFormat>
  <Paragraphs>732</Paragraphs>
  <Slides>94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94</vt:i4>
      </vt:variant>
    </vt:vector>
  </HeadingPairs>
  <TitlesOfParts>
    <vt:vector size="124" baseType="lpstr">
      <vt:lpstr>Apple Chancery</vt:lpstr>
      <vt:lpstr>Arial</vt:lpstr>
      <vt:lpstr>Arial Unicode MS</vt:lpstr>
      <vt:lpstr>Calibri</vt:lpstr>
      <vt:lpstr>Chalkboard</vt:lpstr>
      <vt:lpstr>Comic Sans MS</vt:lpstr>
      <vt:lpstr>Constantia</vt:lpstr>
      <vt:lpstr>Noto Sans Symbols</vt:lpstr>
      <vt:lpstr>Source Sans Pro</vt:lpstr>
      <vt:lpstr>Symbol Std</vt:lpstr>
      <vt:lpstr>Tahoma</vt:lpstr>
      <vt:lpstr>Times</vt:lpstr>
      <vt:lpstr>Times New Roman</vt:lpstr>
      <vt:lpstr>Verdana</vt:lpstr>
      <vt:lpstr>Wingdings</vt:lpstr>
      <vt:lpstr>1_Maple</vt:lpstr>
      <vt:lpstr>Office Theme</vt:lpstr>
      <vt:lpstr>1_Office Theme</vt:lpstr>
      <vt:lpstr>Custom Design</vt:lpstr>
      <vt:lpstr>3_Office Theme</vt:lpstr>
      <vt:lpstr>4_Office Theme</vt:lpstr>
      <vt:lpstr>5_Office Theme</vt:lpstr>
      <vt:lpstr>6_Office Theme</vt:lpstr>
      <vt:lpstr>8_Office Theme</vt:lpstr>
      <vt:lpstr>Ripple</vt:lpstr>
      <vt:lpstr>7_Office Theme</vt:lpstr>
      <vt:lpstr>VIDEO TEMPLATES</vt:lpstr>
      <vt:lpstr>Flow</vt:lpstr>
      <vt:lpstr>9_Breeze</vt:lpstr>
      <vt:lpstr>Blank</vt:lpstr>
      <vt:lpstr>Go to the “Slide Show” shade above</vt:lpstr>
      <vt:lpstr>Kingdom PLANTAE</vt:lpstr>
      <vt:lpstr>PowerPoint Presentation</vt:lpstr>
      <vt:lpstr>PowerPoint Presentation</vt:lpstr>
      <vt:lpstr>PowerPoint Presentation</vt:lpstr>
      <vt:lpstr>PowerPoint Presentation</vt:lpstr>
      <vt:lpstr>  Lesson Objectives</vt:lpstr>
      <vt:lpstr>PowerPoint Presentation</vt:lpstr>
      <vt:lpstr>PowerPoint Presentation</vt:lpstr>
      <vt:lpstr>PowerPoint Presentation</vt:lpstr>
      <vt:lpstr>Alternation of Generations</vt:lpstr>
      <vt:lpstr>Alternation of Generations</vt:lpstr>
      <vt:lpstr>PowerPoint Presentation</vt:lpstr>
      <vt:lpstr>PowerPoint Presentation</vt:lpstr>
      <vt:lpstr>Plant Diversity</vt:lpstr>
      <vt:lpstr>Creation of the Plant Kingdom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Kingdom Plantae Graphic Organizer</vt:lpstr>
      <vt:lpstr>Kingdom Plantae Graphic Organizer</vt:lpstr>
      <vt:lpstr>Basic Plant Tissue Types</vt:lpstr>
      <vt:lpstr>Plant Organs have 3 Tissue Types</vt:lpstr>
      <vt:lpstr>PowerPoint Presentation</vt:lpstr>
      <vt:lpstr>PowerPoint Presentation</vt:lpstr>
      <vt:lpstr>PowerPoint Presentation</vt:lpstr>
      <vt:lpstr>Vascular Tissue</vt:lpstr>
      <vt:lpstr>Vascular Tissue</vt:lpstr>
      <vt:lpstr>Ground Tissue</vt:lpstr>
      <vt:lpstr>PowerPoint Presentation</vt:lpstr>
      <vt:lpstr>Plant Growth</vt:lpstr>
      <vt:lpstr>Plant Growth</vt:lpstr>
      <vt:lpstr>Plant Growth</vt:lpstr>
      <vt:lpstr>Meristems: Growth Tissue</vt:lpstr>
      <vt:lpstr>PowerPoint Presentation</vt:lpstr>
      <vt:lpstr>Classifying Organism Using a Dichotomous Key</vt:lpstr>
      <vt:lpstr>Classifying Organism Using a Dichotomous Key</vt:lpstr>
      <vt:lpstr>PowerPoint Presentation</vt:lpstr>
      <vt:lpstr>PowerPoint Presentation</vt:lpstr>
      <vt:lpstr>Classifying Organism Using a Dichotomous Key</vt:lpstr>
      <vt:lpstr>Classifying Organism Using a Dichotomous Key</vt:lpstr>
      <vt:lpstr>Classifying Organism Using a Dichotomous Key</vt:lpstr>
      <vt:lpstr>Classifying Organism Using a Dichotomous Key</vt:lpstr>
      <vt:lpstr>Classifying Organism Using a Dichotomous Key</vt:lpstr>
      <vt:lpstr>Classifying Organism Using a Dichotomous Key</vt:lpstr>
      <vt:lpstr>Classifying Organism Using a Dichotomous Key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24 ~ Plants: Introduction, Structure, and Function</dc:title>
  <dc:creator>Noemi</dc:creator>
  <cp:lastModifiedBy>Craig Riesen</cp:lastModifiedBy>
  <cp:revision>503</cp:revision>
  <dcterms:created xsi:type="dcterms:W3CDTF">2013-07-01T01:59:15Z</dcterms:created>
  <dcterms:modified xsi:type="dcterms:W3CDTF">2023-02-16T19:40:43Z</dcterms:modified>
</cp:coreProperties>
</file>