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handoutMasterIdLst>
    <p:handoutMasterId r:id="rId83"/>
  </p:handoutMasterIdLst>
  <p:sldIdLst>
    <p:sldId id="351" r:id="rId2"/>
    <p:sldId id="256" r:id="rId3"/>
    <p:sldId id="314" r:id="rId4"/>
    <p:sldId id="315" r:id="rId5"/>
    <p:sldId id="261" r:id="rId6"/>
    <p:sldId id="332" r:id="rId7"/>
    <p:sldId id="334" r:id="rId8"/>
    <p:sldId id="272" r:id="rId9"/>
    <p:sldId id="333" r:id="rId10"/>
    <p:sldId id="263" r:id="rId11"/>
    <p:sldId id="270" r:id="rId12"/>
    <p:sldId id="325" r:id="rId13"/>
    <p:sldId id="280" r:id="rId14"/>
    <p:sldId id="336" r:id="rId15"/>
    <p:sldId id="260" r:id="rId16"/>
    <p:sldId id="323" r:id="rId17"/>
    <p:sldId id="378" r:id="rId18"/>
    <p:sldId id="379" r:id="rId19"/>
    <p:sldId id="380" r:id="rId20"/>
    <p:sldId id="305" r:id="rId21"/>
    <p:sldId id="342" r:id="rId22"/>
    <p:sldId id="339" r:id="rId23"/>
    <p:sldId id="340" r:id="rId24"/>
    <p:sldId id="341" r:id="rId25"/>
    <p:sldId id="343" r:id="rId26"/>
    <p:sldId id="352" r:id="rId27"/>
    <p:sldId id="349" r:id="rId28"/>
    <p:sldId id="344" r:id="rId29"/>
    <p:sldId id="345" r:id="rId30"/>
    <p:sldId id="353" r:id="rId31"/>
    <p:sldId id="350" r:id="rId32"/>
    <p:sldId id="354" r:id="rId33"/>
    <p:sldId id="355" r:id="rId34"/>
    <p:sldId id="347" r:id="rId35"/>
    <p:sldId id="348" r:id="rId36"/>
    <p:sldId id="359" r:id="rId37"/>
    <p:sldId id="307" r:id="rId38"/>
    <p:sldId id="337" r:id="rId39"/>
    <p:sldId id="338" r:id="rId40"/>
    <p:sldId id="356" r:id="rId41"/>
    <p:sldId id="357" r:id="rId42"/>
    <p:sldId id="360" r:id="rId43"/>
    <p:sldId id="358" r:id="rId44"/>
    <p:sldId id="361" r:id="rId45"/>
    <p:sldId id="311" r:id="rId46"/>
    <p:sldId id="312" r:id="rId47"/>
    <p:sldId id="313" r:id="rId48"/>
    <p:sldId id="362" r:id="rId49"/>
    <p:sldId id="364" r:id="rId50"/>
    <p:sldId id="273" r:id="rId51"/>
    <p:sldId id="363" r:id="rId52"/>
    <p:sldId id="385" r:id="rId53"/>
    <p:sldId id="367" r:id="rId54"/>
    <p:sldId id="366" r:id="rId55"/>
    <p:sldId id="304" r:id="rId56"/>
    <p:sldId id="384" r:id="rId57"/>
    <p:sldId id="284" r:id="rId58"/>
    <p:sldId id="365" r:id="rId59"/>
    <p:sldId id="285" r:id="rId60"/>
    <p:sldId id="288" r:id="rId61"/>
    <p:sldId id="286" r:id="rId62"/>
    <p:sldId id="287" r:id="rId63"/>
    <p:sldId id="318" r:id="rId64"/>
    <p:sldId id="319" r:id="rId65"/>
    <p:sldId id="320" r:id="rId66"/>
    <p:sldId id="322" r:id="rId67"/>
    <p:sldId id="321" r:id="rId68"/>
    <p:sldId id="381" r:id="rId69"/>
    <p:sldId id="368" r:id="rId70"/>
    <p:sldId id="369" r:id="rId71"/>
    <p:sldId id="370" r:id="rId72"/>
    <p:sldId id="382" r:id="rId73"/>
    <p:sldId id="371" r:id="rId74"/>
    <p:sldId id="372" r:id="rId75"/>
    <p:sldId id="373" r:id="rId76"/>
    <p:sldId id="376" r:id="rId77"/>
    <p:sldId id="383" r:id="rId78"/>
    <p:sldId id="377" r:id="rId79"/>
    <p:sldId id="386" r:id="rId80"/>
    <p:sldId id="387" r:id="rId81"/>
    <p:sldId id="388" r:id="rId82"/>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A9B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22" y="72"/>
      </p:cViewPr>
      <p:guideLst>
        <p:guide orient="horz" pos="2160"/>
        <p:guide pos="2880"/>
      </p:guideLst>
    </p:cSldViewPr>
  </p:slideViewPr>
  <p:notesTextViewPr>
    <p:cViewPr>
      <p:scale>
        <a:sx n="3" d="2"/>
        <a:sy n="3" d="2"/>
      </p:scale>
      <p:origin x="0" y="0"/>
    </p:cViewPr>
  </p:notesTextViewPr>
  <p:sorterViewPr>
    <p:cViewPr>
      <p:scale>
        <a:sx n="66" d="100"/>
        <a:sy n="66" d="100"/>
      </p:scale>
      <p:origin x="0" y="653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defTabSz="931863" eaLnBrk="1" hangingPunct="1">
              <a:defRPr sz="1200" smtClean="0"/>
            </a:lvl1pPr>
          </a:lstStyle>
          <a:p>
            <a:pPr>
              <a:defRPr/>
            </a:pPr>
            <a:endParaRPr lang="en-US" dirty="0"/>
          </a:p>
        </p:txBody>
      </p:sp>
      <p:sp>
        <p:nvSpPr>
          <p:cNvPr id="27651" name="Rectangle 3"/>
          <p:cNvSpPr>
            <a:spLocks noGrp="1" noChangeArrowheads="1"/>
          </p:cNvSpPr>
          <p:nvPr>
            <p:ph type="dt" sz="quarter"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eaLnBrk="1" hangingPunct="1">
              <a:defRPr sz="1200" smtClean="0"/>
            </a:lvl1pPr>
          </a:lstStyle>
          <a:p>
            <a:pPr>
              <a:defRPr/>
            </a:pPr>
            <a:endParaRPr lang="en-US" dirty="0"/>
          </a:p>
        </p:txBody>
      </p:sp>
      <p:sp>
        <p:nvSpPr>
          <p:cNvPr id="27652" name="Rectangle 4"/>
          <p:cNvSpPr>
            <a:spLocks noGrp="1" noChangeArrowheads="1"/>
          </p:cNvSpPr>
          <p:nvPr>
            <p:ph type="ftr" sz="quarter" idx="2"/>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defTabSz="931863" eaLnBrk="1" hangingPunct="1">
              <a:defRPr sz="1200" smtClean="0"/>
            </a:lvl1pPr>
          </a:lstStyle>
          <a:p>
            <a:pPr>
              <a:defRPr/>
            </a:pPr>
            <a:endParaRPr lang="en-US" dirty="0"/>
          </a:p>
        </p:txBody>
      </p:sp>
      <p:sp>
        <p:nvSpPr>
          <p:cNvPr id="27653" name="Rectangle 5"/>
          <p:cNvSpPr>
            <a:spLocks noGrp="1" noChangeArrowheads="1"/>
          </p:cNvSpPr>
          <p:nvPr>
            <p:ph type="sldNum" sz="quarter" idx="3"/>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eaLnBrk="1" hangingPunct="1">
              <a:defRPr sz="1200" smtClean="0"/>
            </a:lvl1pPr>
          </a:lstStyle>
          <a:p>
            <a:pPr>
              <a:defRPr/>
            </a:pPr>
            <a:fld id="{AF1FC10C-575C-400B-9ADA-13B0C5B92476}" type="slidenum">
              <a:rPr lang="en-US"/>
              <a:pPr>
                <a:defRPr/>
              </a:pPr>
              <a:t>‹#›</a:t>
            </a:fld>
            <a:endParaRPr lang="en-US" dirty="0"/>
          </a:p>
        </p:txBody>
      </p:sp>
    </p:spTree>
    <p:extLst>
      <p:ext uri="{BB962C8B-B14F-4D97-AF65-F5344CB8AC3E}">
        <p14:creationId xmlns:p14="http://schemas.microsoft.com/office/powerpoint/2010/main" val="230002347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5867400" cy="6858000"/>
            <a:chOff x="0" y="0"/>
            <a:chExt cx="3696" cy="4320"/>
          </a:xfrm>
        </p:grpSpPr>
        <p:sp>
          <p:nvSpPr>
            <p:cNvPr id="5" name="Rectangle 3"/>
            <p:cNvSpPr>
              <a:spLocks noChangeArrowheads="1"/>
            </p:cNvSpPr>
            <p:nvPr/>
          </p:nvSpPr>
          <p:spPr bwMode="auto">
            <a:xfrm>
              <a:off x="0" y="0"/>
              <a:ext cx="2880"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dirty="0">
                <a:latin typeface="Times New Roman" pitchFamily="18" charset="0"/>
              </a:endParaRPr>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dirty="0">
                <a:latin typeface="Times New Roman" pitchFamily="18" charset="0"/>
              </a:endParaRPr>
            </a:p>
          </p:txBody>
        </p:sp>
      </p:grpSp>
      <p:grpSp>
        <p:nvGrpSpPr>
          <p:cNvPr id="7" name="Group 5"/>
          <p:cNvGrpSpPr>
            <a:grpSpLocks/>
          </p:cNvGrpSpPr>
          <p:nvPr/>
        </p:nvGrpSpPr>
        <p:grpSpPr bwMode="auto">
          <a:xfrm>
            <a:off x="3632200" y="4889500"/>
            <a:ext cx="4876800" cy="319088"/>
            <a:chOff x="2288" y="3080"/>
            <a:chExt cx="3072" cy="201"/>
          </a:xfrm>
        </p:grpSpPr>
        <p:sp>
          <p:nvSpPr>
            <p:cNvPr id="8" name="AutoShape 6"/>
            <p:cNvSpPr>
              <a:spLocks noChangeArrowheads="1"/>
            </p:cNvSpPr>
            <p:nvPr/>
          </p:nvSpPr>
          <p:spPr bwMode="auto">
            <a:xfrm flipH="1">
              <a:off x="2288" y="3080"/>
              <a:ext cx="2914" cy="200"/>
            </a:xfrm>
            <a:prstGeom prst="roundRect">
              <a:avLst>
                <a:gd name="adj" fmla="val 0"/>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 name="AutoShape 7"/>
            <p:cNvSpPr>
              <a:spLocks noChangeArrowheads="1"/>
            </p:cNvSpPr>
            <p:nvPr/>
          </p:nvSpPr>
          <p:spPr bwMode="auto">
            <a:xfrm>
              <a:off x="5196" y="3080"/>
              <a:ext cx="164" cy="201"/>
            </a:xfrm>
            <a:prstGeom prst="flowChartDelay">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59400"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pPr lvl="0"/>
            <a:r>
              <a:rPr lang="en-US" noProof="0"/>
              <a:t>Click to edit Master subtitle style</a:t>
            </a:r>
          </a:p>
        </p:txBody>
      </p:sp>
      <p:sp>
        <p:nvSpPr>
          <p:cNvPr id="59404"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pPr lvl="0"/>
            <a:r>
              <a:rPr lang="en-US" noProof="0"/>
              <a:t>Click to edit Master title style</a:t>
            </a:r>
          </a:p>
        </p:txBody>
      </p:sp>
      <p:sp>
        <p:nvSpPr>
          <p:cNvPr id="10" name="Rectangle 9"/>
          <p:cNvSpPr>
            <a:spLocks noGrp="1" noChangeArrowheads="1"/>
          </p:cNvSpPr>
          <p:nvPr>
            <p:ph type="dt" sz="quarter" idx="10"/>
          </p:nvPr>
        </p:nvSpPr>
        <p:spPr/>
        <p:txBody>
          <a:bodyPr/>
          <a:lstStyle>
            <a:lvl1pPr>
              <a:defRPr smtClean="0">
                <a:solidFill>
                  <a:schemeClr val="bg1"/>
                </a:solidFill>
              </a:defRPr>
            </a:lvl1pPr>
          </a:lstStyle>
          <a:p>
            <a:pPr>
              <a:defRPr/>
            </a:pPr>
            <a:endParaRPr lang="en-US" dirty="0"/>
          </a:p>
        </p:txBody>
      </p:sp>
      <p:sp>
        <p:nvSpPr>
          <p:cNvPr id="11" name="Rectangle 10"/>
          <p:cNvSpPr>
            <a:spLocks noGrp="1" noChangeArrowheads="1"/>
          </p:cNvSpPr>
          <p:nvPr>
            <p:ph type="ftr" sz="quarter" idx="11"/>
          </p:nvPr>
        </p:nvSpPr>
        <p:spPr/>
        <p:txBody>
          <a:bodyPr/>
          <a:lstStyle>
            <a:lvl1pPr algn="r">
              <a:defRPr smtClean="0"/>
            </a:lvl1pPr>
          </a:lstStyle>
          <a:p>
            <a:pPr>
              <a:defRPr/>
            </a:pPr>
            <a:endParaRPr lang="en-US" dirty="0"/>
          </a:p>
        </p:txBody>
      </p:sp>
      <p:sp>
        <p:nvSpPr>
          <p:cNvPr id="12" name="Rectangle 11"/>
          <p:cNvSpPr>
            <a:spLocks noGrp="1" noChangeArrowheads="1"/>
          </p:cNvSpPr>
          <p:nvPr>
            <p:ph type="sldNum" sz="quarter" idx="12"/>
          </p:nvPr>
        </p:nvSpPr>
        <p:spPr>
          <a:xfrm>
            <a:off x="76200" y="6248400"/>
            <a:ext cx="587375" cy="488950"/>
          </a:xfrm>
        </p:spPr>
        <p:txBody>
          <a:bodyPr anchorCtr="0"/>
          <a:lstStyle>
            <a:lvl1pPr>
              <a:defRPr smtClean="0"/>
            </a:lvl1pPr>
          </a:lstStyle>
          <a:p>
            <a:pPr>
              <a:defRPr/>
            </a:pPr>
            <a:fld id="{B7B99DE0-5D02-4E7C-B505-97BC99149152}" type="slidenum">
              <a:rPr lang="en-US"/>
              <a:pPr>
                <a:defRPr/>
              </a:pPr>
              <a:t>‹#›</a:t>
            </a:fld>
            <a:endParaRPr lang="en-US" dirty="0"/>
          </a:p>
        </p:txBody>
      </p:sp>
    </p:spTree>
    <p:extLst>
      <p:ext uri="{BB962C8B-B14F-4D97-AF65-F5344CB8AC3E}">
        <p14:creationId xmlns:p14="http://schemas.microsoft.com/office/powerpoint/2010/main" val="1662104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dirty="0"/>
          </a:p>
        </p:txBody>
      </p:sp>
      <p:sp>
        <p:nvSpPr>
          <p:cNvPr id="5" name="Rectangle 12"/>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3"/>
          <p:cNvSpPr>
            <a:spLocks noGrp="1" noChangeArrowheads="1"/>
          </p:cNvSpPr>
          <p:nvPr>
            <p:ph type="sldNum" sz="quarter" idx="12"/>
          </p:nvPr>
        </p:nvSpPr>
        <p:spPr>
          <a:ln/>
        </p:spPr>
        <p:txBody>
          <a:bodyPr/>
          <a:lstStyle>
            <a:lvl1pPr>
              <a:defRPr/>
            </a:lvl1pPr>
          </a:lstStyle>
          <a:p>
            <a:pPr>
              <a:defRPr/>
            </a:pPr>
            <a:fld id="{8B3CE2E9-A593-460C-B89F-F169A123D46E}" type="slidenum">
              <a:rPr lang="en-US"/>
              <a:pPr>
                <a:defRPr/>
              </a:pPr>
              <a:t>‹#›</a:t>
            </a:fld>
            <a:endParaRPr lang="en-US" dirty="0"/>
          </a:p>
        </p:txBody>
      </p:sp>
    </p:spTree>
    <p:extLst>
      <p:ext uri="{BB962C8B-B14F-4D97-AF65-F5344CB8AC3E}">
        <p14:creationId xmlns:p14="http://schemas.microsoft.com/office/powerpoint/2010/main" val="816095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dirty="0"/>
          </a:p>
        </p:txBody>
      </p:sp>
      <p:sp>
        <p:nvSpPr>
          <p:cNvPr id="5" name="Rectangle 12"/>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3"/>
          <p:cNvSpPr>
            <a:spLocks noGrp="1" noChangeArrowheads="1"/>
          </p:cNvSpPr>
          <p:nvPr>
            <p:ph type="sldNum" sz="quarter" idx="12"/>
          </p:nvPr>
        </p:nvSpPr>
        <p:spPr>
          <a:ln/>
        </p:spPr>
        <p:txBody>
          <a:bodyPr/>
          <a:lstStyle>
            <a:lvl1pPr>
              <a:defRPr/>
            </a:lvl1pPr>
          </a:lstStyle>
          <a:p>
            <a:pPr>
              <a:defRPr/>
            </a:pPr>
            <a:fld id="{49C80C10-79E0-4981-84B1-449023AAEDFA}" type="slidenum">
              <a:rPr lang="en-US"/>
              <a:pPr>
                <a:defRPr/>
              </a:pPr>
              <a:t>‹#›</a:t>
            </a:fld>
            <a:endParaRPr lang="en-US" dirty="0"/>
          </a:p>
        </p:txBody>
      </p:sp>
    </p:spTree>
    <p:extLst>
      <p:ext uri="{BB962C8B-B14F-4D97-AF65-F5344CB8AC3E}">
        <p14:creationId xmlns:p14="http://schemas.microsoft.com/office/powerpoint/2010/main" val="33569190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a:t>Click to edit Master title style</a:t>
            </a:r>
          </a:p>
        </p:txBody>
      </p:sp>
      <p:sp>
        <p:nvSpPr>
          <p:cNvPr id="3" name="Text Placeholder 2"/>
          <p:cNvSpPr>
            <a:spLocks noGrp="1"/>
          </p:cNvSpPr>
          <p:nvPr>
            <p:ph type="body" sz="half" idx="1"/>
          </p:nvPr>
        </p:nvSpPr>
        <p:spPr>
          <a:xfrm>
            <a:off x="838200" y="2362200"/>
            <a:ext cx="3770313" cy="3724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60913" y="2362200"/>
            <a:ext cx="3770312" cy="3724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US" dirty="0"/>
          </a:p>
        </p:txBody>
      </p:sp>
      <p:sp>
        <p:nvSpPr>
          <p:cNvPr id="6" name="Rectangle 12"/>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3"/>
          <p:cNvSpPr>
            <a:spLocks noGrp="1" noChangeArrowheads="1"/>
          </p:cNvSpPr>
          <p:nvPr>
            <p:ph type="sldNum" sz="quarter" idx="12"/>
          </p:nvPr>
        </p:nvSpPr>
        <p:spPr>
          <a:ln/>
        </p:spPr>
        <p:txBody>
          <a:bodyPr/>
          <a:lstStyle>
            <a:lvl1pPr>
              <a:defRPr/>
            </a:lvl1pPr>
          </a:lstStyle>
          <a:p>
            <a:pPr>
              <a:defRPr/>
            </a:pPr>
            <a:fld id="{D407688B-BA47-48EF-88E6-C633AFA771A5}" type="slidenum">
              <a:rPr lang="en-US"/>
              <a:pPr>
                <a:defRPr/>
              </a:pPr>
              <a:t>‹#›</a:t>
            </a:fld>
            <a:endParaRPr lang="en-US" dirty="0"/>
          </a:p>
        </p:txBody>
      </p:sp>
    </p:spTree>
    <p:extLst>
      <p:ext uri="{BB962C8B-B14F-4D97-AF65-F5344CB8AC3E}">
        <p14:creationId xmlns:p14="http://schemas.microsoft.com/office/powerpoint/2010/main" val="3794309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dirty="0"/>
          </a:p>
        </p:txBody>
      </p:sp>
      <p:sp>
        <p:nvSpPr>
          <p:cNvPr id="5" name="Rectangle 12"/>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3"/>
          <p:cNvSpPr>
            <a:spLocks noGrp="1" noChangeArrowheads="1"/>
          </p:cNvSpPr>
          <p:nvPr>
            <p:ph type="sldNum" sz="quarter" idx="12"/>
          </p:nvPr>
        </p:nvSpPr>
        <p:spPr>
          <a:ln/>
        </p:spPr>
        <p:txBody>
          <a:bodyPr/>
          <a:lstStyle>
            <a:lvl1pPr>
              <a:defRPr/>
            </a:lvl1pPr>
          </a:lstStyle>
          <a:p>
            <a:pPr>
              <a:defRPr/>
            </a:pPr>
            <a:fld id="{CF005B44-2E24-4676-A56B-DDC13894CC71}" type="slidenum">
              <a:rPr lang="en-US"/>
              <a:pPr>
                <a:defRPr/>
              </a:pPr>
              <a:t>‹#›</a:t>
            </a:fld>
            <a:endParaRPr lang="en-US" dirty="0"/>
          </a:p>
        </p:txBody>
      </p:sp>
    </p:spTree>
    <p:extLst>
      <p:ext uri="{BB962C8B-B14F-4D97-AF65-F5344CB8AC3E}">
        <p14:creationId xmlns:p14="http://schemas.microsoft.com/office/powerpoint/2010/main" val="2141874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dirty="0"/>
          </a:p>
        </p:txBody>
      </p:sp>
      <p:sp>
        <p:nvSpPr>
          <p:cNvPr id="5" name="Rectangle 12"/>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3"/>
          <p:cNvSpPr>
            <a:spLocks noGrp="1" noChangeArrowheads="1"/>
          </p:cNvSpPr>
          <p:nvPr>
            <p:ph type="sldNum" sz="quarter" idx="12"/>
          </p:nvPr>
        </p:nvSpPr>
        <p:spPr>
          <a:ln/>
        </p:spPr>
        <p:txBody>
          <a:bodyPr/>
          <a:lstStyle>
            <a:lvl1pPr>
              <a:defRPr/>
            </a:lvl1pPr>
          </a:lstStyle>
          <a:p>
            <a:pPr>
              <a:defRPr/>
            </a:pPr>
            <a:fld id="{581ECFC7-EFAD-4986-A7F9-3458F7F9EDFD}" type="slidenum">
              <a:rPr lang="en-US"/>
              <a:pPr>
                <a:defRPr/>
              </a:pPr>
              <a:t>‹#›</a:t>
            </a:fld>
            <a:endParaRPr lang="en-US" dirty="0"/>
          </a:p>
        </p:txBody>
      </p:sp>
    </p:spTree>
    <p:extLst>
      <p:ext uri="{BB962C8B-B14F-4D97-AF65-F5344CB8AC3E}">
        <p14:creationId xmlns:p14="http://schemas.microsoft.com/office/powerpoint/2010/main" val="628621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US" dirty="0"/>
          </a:p>
        </p:txBody>
      </p:sp>
      <p:sp>
        <p:nvSpPr>
          <p:cNvPr id="6" name="Rectangle 12"/>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3"/>
          <p:cNvSpPr>
            <a:spLocks noGrp="1" noChangeArrowheads="1"/>
          </p:cNvSpPr>
          <p:nvPr>
            <p:ph type="sldNum" sz="quarter" idx="12"/>
          </p:nvPr>
        </p:nvSpPr>
        <p:spPr>
          <a:ln/>
        </p:spPr>
        <p:txBody>
          <a:bodyPr/>
          <a:lstStyle>
            <a:lvl1pPr>
              <a:defRPr/>
            </a:lvl1pPr>
          </a:lstStyle>
          <a:p>
            <a:pPr>
              <a:defRPr/>
            </a:pPr>
            <a:fld id="{2D598F37-A6F1-4427-9FE7-167AA2503661}" type="slidenum">
              <a:rPr lang="en-US"/>
              <a:pPr>
                <a:defRPr/>
              </a:pPr>
              <a:t>‹#›</a:t>
            </a:fld>
            <a:endParaRPr lang="en-US" dirty="0"/>
          </a:p>
        </p:txBody>
      </p:sp>
    </p:spTree>
    <p:extLst>
      <p:ext uri="{BB962C8B-B14F-4D97-AF65-F5344CB8AC3E}">
        <p14:creationId xmlns:p14="http://schemas.microsoft.com/office/powerpoint/2010/main" val="3325360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p:cNvSpPr>
            <a:spLocks noGrp="1" noChangeArrowheads="1"/>
          </p:cNvSpPr>
          <p:nvPr>
            <p:ph type="dt" sz="half" idx="10"/>
          </p:nvPr>
        </p:nvSpPr>
        <p:spPr>
          <a:ln/>
        </p:spPr>
        <p:txBody>
          <a:bodyPr/>
          <a:lstStyle>
            <a:lvl1pPr>
              <a:defRPr/>
            </a:lvl1pPr>
          </a:lstStyle>
          <a:p>
            <a:pPr>
              <a:defRPr/>
            </a:pPr>
            <a:endParaRPr lang="en-US" dirty="0"/>
          </a:p>
        </p:txBody>
      </p:sp>
      <p:sp>
        <p:nvSpPr>
          <p:cNvPr id="8" name="Rectangle 12"/>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13"/>
          <p:cNvSpPr>
            <a:spLocks noGrp="1" noChangeArrowheads="1"/>
          </p:cNvSpPr>
          <p:nvPr>
            <p:ph type="sldNum" sz="quarter" idx="12"/>
          </p:nvPr>
        </p:nvSpPr>
        <p:spPr>
          <a:ln/>
        </p:spPr>
        <p:txBody>
          <a:bodyPr/>
          <a:lstStyle>
            <a:lvl1pPr>
              <a:defRPr/>
            </a:lvl1pPr>
          </a:lstStyle>
          <a:p>
            <a:pPr>
              <a:defRPr/>
            </a:pPr>
            <a:fld id="{7221E7D5-3689-4436-8DE4-E09EE78318D4}" type="slidenum">
              <a:rPr lang="en-US"/>
              <a:pPr>
                <a:defRPr/>
              </a:pPr>
              <a:t>‹#›</a:t>
            </a:fld>
            <a:endParaRPr lang="en-US" dirty="0"/>
          </a:p>
        </p:txBody>
      </p:sp>
    </p:spTree>
    <p:extLst>
      <p:ext uri="{BB962C8B-B14F-4D97-AF65-F5344CB8AC3E}">
        <p14:creationId xmlns:p14="http://schemas.microsoft.com/office/powerpoint/2010/main" val="3600062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p:cNvSpPr>
            <a:spLocks noGrp="1" noChangeArrowheads="1"/>
          </p:cNvSpPr>
          <p:nvPr>
            <p:ph type="dt" sz="half" idx="10"/>
          </p:nvPr>
        </p:nvSpPr>
        <p:spPr>
          <a:ln/>
        </p:spPr>
        <p:txBody>
          <a:bodyPr/>
          <a:lstStyle>
            <a:lvl1pPr>
              <a:defRPr/>
            </a:lvl1pPr>
          </a:lstStyle>
          <a:p>
            <a:pPr>
              <a:defRPr/>
            </a:pPr>
            <a:endParaRPr lang="en-US" dirty="0"/>
          </a:p>
        </p:txBody>
      </p:sp>
      <p:sp>
        <p:nvSpPr>
          <p:cNvPr id="4" name="Rectangle 12"/>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13"/>
          <p:cNvSpPr>
            <a:spLocks noGrp="1" noChangeArrowheads="1"/>
          </p:cNvSpPr>
          <p:nvPr>
            <p:ph type="sldNum" sz="quarter" idx="12"/>
          </p:nvPr>
        </p:nvSpPr>
        <p:spPr>
          <a:ln/>
        </p:spPr>
        <p:txBody>
          <a:bodyPr/>
          <a:lstStyle>
            <a:lvl1pPr>
              <a:defRPr/>
            </a:lvl1pPr>
          </a:lstStyle>
          <a:p>
            <a:pPr>
              <a:defRPr/>
            </a:pPr>
            <a:fld id="{D2ED39D1-A4C9-47A1-B8AD-D50C3981600A}" type="slidenum">
              <a:rPr lang="en-US"/>
              <a:pPr>
                <a:defRPr/>
              </a:pPr>
              <a:t>‹#›</a:t>
            </a:fld>
            <a:endParaRPr lang="en-US" dirty="0"/>
          </a:p>
        </p:txBody>
      </p:sp>
    </p:spTree>
    <p:extLst>
      <p:ext uri="{BB962C8B-B14F-4D97-AF65-F5344CB8AC3E}">
        <p14:creationId xmlns:p14="http://schemas.microsoft.com/office/powerpoint/2010/main" val="4032304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dirty="0"/>
          </a:p>
        </p:txBody>
      </p:sp>
      <p:sp>
        <p:nvSpPr>
          <p:cNvPr id="3" name="Rectangle 12"/>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13"/>
          <p:cNvSpPr>
            <a:spLocks noGrp="1" noChangeArrowheads="1"/>
          </p:cNvSpPr>
          <p:nvPr>
            <p:ph type="sldNum" sz="quarter" idx="12"/>
          </p:nvPr>
        </p:nvSpPr>
        <p:spPr>
          <a:ln/>
        </p:spPr>
        <p:txBody>
          <a:bodyPr/>
          <a:lstStyle>
            <a:lvl1pPr>
              <a:defRPr/>
            </a:lvl1pPr>
          </a:lstStyle>
          <a:p>
            <a:pPr>
              <a:defRPr/>
            </a:pPr>
            <a:fld id="{32A03156-94FC-4B00-9877-F6B2BF8CF402}" type="slidenum">
              <a:rPr lang="en-US"/>
              <a:pPr>
                <a:defRPr/>
              </a:pPr>
              <a:t>‹#›</a:t>
            </a:fld>
            <a:endParaRPr lang="en-US" dirty="0"/>
          </a:p>
        </p:txBody>
      </p:sp>
    </p:spTree>
    <p:extLst>
      <p:ext uri="{BB962C8B-B14F-4D97-AF65-F5344CB8AC3E}">
        <p14:creationId xmlns:p14="http://schemas.microsoft.com/office/powerpoint/2010/main" val="1631949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dirty="0"/>
          </a:p>
        </p:txBody>
      </p:sp>
      <p:sp>
        <p:nvSpPr>
          <p:cNvPr id="6" name="Rectangle 12"/>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3"/>
          <p:cNvSpPr>
            <a:spLocks noGrp="1" noChangeArrowheads="1"/>
          </p:cNvSpPr>
          <p:nvPr>
            <p:ph type="sldNum" sz="quarter" idx="12"/>
          </p:nvPr>
        </p:nvSpPr>
        <p:spPr>
          <a:ln/>
        </p:spPr>
        <p:txBody>
          <a:bodyPr/>
          <a:lstStyle>
            <a:lvl1pPr>
              <a:defRPr/>
            </a:lvl1pPr>
          </a:lstStyle>
          <a:p>
            <a:pPr>
              <a:defRPr/>
            </a:pPr>
            <a:fld id="{DED8FC1D-DFCA-4AAF-AA78-2C1DDCC7D917}" type="slidenum">
              <a:rPr lang="en-US"/>
              <a:pPr>
                <a:defRPr/>
              </a:pPr>
              <a:t>‹#›</a:t>
            </a:fld>
            <a:endParaRPr lang="en-US" dirty="0"/>
          </a:p>
        </p:txBody>
      </p:sp>
    </p:spTree>
    <p:extLst>
      <p:ext uri="{BB962C8B-B14F-4D97-AF65-F5344CB8AC3E}">
        <p14:creationId xmlns:p14="http://schemas.microsoft.com/office/powerpoint/2010/main" val="1718610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dirty="0"/>
          </a:p>
        </p:txBody>
      </p:sp>
      <p:sp>
        <p:nvSpPr>
          <p:cNvPr id="6" name="Rectangle 12"/>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3"/>
          <p:cNvSpPr>
            <a:spLocks noGrp="1" noChangeArrowheads="1"/>
          </p:cNvSpPr>
          <p:nvPr>
            <p:ph type="sldNum" sz="quarter" idx="12"/>
          </p:nvPr>
        </p:nvSpPr>
        <p:spPr>
          <a:ln/>
        </p:spPr>
        <p:txBody>
          <a:bodyPr/>
          <a:lstStyle>
            <a:lvl1pPr>
              <a:defRPr/>
            </a:lvl1pPr>
          </a:lstStyle>
          <a:p>
            <a:pPr>
              <a:defRPr/>
            </a:pPr>
            <a:fld id="{8D8B33F5-5690-488E-8541-4B9BE3F19C6B}" type="slidenum">
              <a:rPr lang="en-US"/>
              <a:pPr>
                <a:defRPr/>
              </a:pPr>
              <a:t>‹#›</a:t>
            </a:fld>
            <a:endParaRPr lang="en-US" dirty="0"/>
          </a:p>
        </p:txBody>
      </p:sp>
    </p:spTree>
    <p:extLst>
      <p:ext uri="{BB962C8B-B14F-4D97-AF65-F5344CB8AC3E}">
        <p14:creationId xmlns:p14="http://schemas.microsoft.com/office/powerpoint/2010/main" val="4129724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7620000" cy="6858000"/>
            <a:chOff x="0" y="0"/>
            <a:chExt cx="4800" cy="4320"/>
          </a:xfrm>
        </p:grpSpPr>
        <p:grpSp>
          <p:nvGrpSpPr>
            <p:cNvPr id="1032" name="Group 3"/>
            <p:cNvGrpSpPr>
              <a:grpSpLocks/>
            </p:cNvGrpSpPr>
            <p:nvPr userDrawn="1"/>
          </p:nvGrpSpPr>
          <p:grpSpPr bwMode="auto">
            <a:xfrm>
              <a:off x="0" y="0"/>
              <a:ext cx="2016" cy="4320"/>
              <a:chOff x="0" y="0"/>
              <a:chExt cx="2016" cy="4320"/>
            </a:xfrm>
          </p:grpSpPr>
          <p:sp>
            <p:nvSpPr>
              <p:cNvPr id="1036" name="Rectangle 4"/>
              <p:cNvSpPr>
                <a:spLocks noChangeArrowheads="1"/>
              </p:cNvSpPr>
              <p:nvPr userDrawn="1"/>
            </p:nvSpPr>
            <p:spPr bwMode="auto">
              <a:xfrm>
                <a:off x="0" y="0"/>
                <a:ext cx="480"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37" name="Freeform 5"/>
              <p:cNvSpPr>
                <a:spLocks/>
              </p:cNvSpPr>
              <p:nvPr userDrawn="1"/>
            </p:nvSpPr>
            <p:spPr bwMode="auto">
              <a:xfrm>
                <a:off x="288" y="0"/>
                <a:ext cx="1728" cy="735"/>
              </a:xfrm>
              <a:custGeom>
                <a:avLst/>
                <a:gdLst>
                  <a:gd name="T0" fmla="*/ 1728 w 1728"/>
                  <a:gd name="T1" fmla="*/ 0 h 735"/>
                  <a:gd name="T2" fmla="*/ 1728 w 1728"/>
                  <a:gd name="T3" fmla="*/ 480 h 735"/>
                  <a:gd name="T4" fmla="*/ 380 w 1728"/>
                  <a:gd name="T5" fmla="*/ 482 h 735"/>
                  <a:gd name="T6" fmla="*/ 354 w 1728"/>
                  <a:gd name="T7" fmla="*/ 480 h 735"/>
                  <a:gd name="T8" fmla="*/ 308 w 1728"/>
                  <a:gd name="T9" fmla="*/ 489 h 735"/>
                  <a:gd name="T10" fmla="*/ 246 w 1728"/>
                  <a:gd name="T11" fmla="*/ 531 h 735"/>
                  <a:gd name="T12" fmla="*/ 206 w 1728"/>
                  <a:gd name="T13" fmla="*/ 597 h 735"/>
                  <a:gd name="T14" fmla="*/ 192 w 1728"/>
                  <a:gd name="T15" fmla="*/ 666 h 735"/>
                  <a:gd name="T16" fmla="*/ 192 w 1728"/>
                  <a:gd name="T17" fmla="*/ 735 h 735"/>
                  <a:gd name="T18" fmla="*/ 0 w 1728"/>
                  <a:gd name="T19" fmla="*/ 735 h 735"/>
                  <a:gd name="T20" fmla="*/ 0 w 1728"/>
                  <a:gd name="T21" fmla="*/ 480 h 735"/>
                  <a:gd name="T22" fmla="*/ 0 w 1728"/>
                  <a:gd name="T23" fmla="*/ 0 h 735"/>
                  <a:gd name="T24" fmla="*/ 1728 w 1728"/>
                  <a:gd name="T25" fmla="*/ 0 h 7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a:noFill/>
              </a:ln>
              <a:effectLst/>
              <a:extLs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1033" name="Group 6"/>
            <p:cNvGrpSpPr>
              <a:grpSpLocks/>
            </p:cNvGrpSpPr>
            <p:nvPr/>
          </p:nvGrpSpPr>
          <p:grpSpPr bwMode="auto">
            <a:xfrm>
              <a:off x="144" y="1248"/>
              <a:ext cx="4656" cy="201"/>
              <a:chOff x="144" y="1248"/>
              <a:chExt cx="4656" cy="201"/>
            </a:xfrm>
          </p:grpSpPr>
          <p:sp>
            <p:nvSpPr>
              <p:cNvPr id="1034" name="AutoShape 7"/>
              <p:cNvSpPr>
                <a:spLocks noChangeArrowheads="1"/>
              </p:cNvSpPr>
              <p:nvPr/>
            </p:nvSpPr>
            <p:spPr bwMode="auto">
              <a:xfrm>
                <a:off x="384" y="1248"/>
                <a:ext cx="4416" cy="200"/>
              </a:xfrm>
              <a:prstGeom prst="roundRect">
                <a:avLst>
                  <a:gd name="adj" fmla="val 0"/>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35" name="AutoShape 8"/>
              <p:cNvSpPr>
                <a:spLocks noChangeArrowheads="1"/>
              </p:cNvSpPr>
              <p:nvPr/>
            </p:nvSpPr>
            <p:spPr bwMode="auto">
              <a:xfrm flipH="1">
                <a:off x="144" y="1248"/>
                <a:ext cx="248" cy="201"/>
              </a:xfrm>
              <a:prstGeom prst="flowChartDelay">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sp>
        <p:nvSpPr>
          <p:cNvPr id="1027" name="AutoShape 9"/>
          <p:cNvSpPr>
            <a:spLocks noGrp="1" noChangeArrowheads="1"/>
          </p:cNvSpPr>
          <p:nvPr>
            <p:ph type="title"/>
          </p:nvPr>
        </p:nvSpPr>
        <p:spPr bwMode="auto">
          <a:xfrm>
            <a:off x="762000" y="762000"/>
            <a:ext cx="7924800" cy="1143000"/>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10"/>
          <p:cNvSpPr>
            <a:spLocks noGrp="1" noChangeArrowheads="1"/>
          </p:cNvSpPr>
          <p:nvPr>
            <p:ph type="body" idx="1"/>
          </p:nvPr>
        </p:nvSpPr>
        <p:spPr bwMode="auto">
          <a:xfrm>
            <a:off x="838200" y="2362200"/>
            <a:ext cx="7693025"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8379" name="Rectangle 11"/>
          <p:cNvSpPr>
            <a:spLocks noGrp="1" noChangeArrowheads="1"/>
          </p:cNvSpPr>
          <p:nvPr>
            <p:ph type="dt" sz="half" idx="2"/>
          </p:nvPr>
        </p:nvSpPr>
        <p:spPr bwMode="auto">
          <a:xfrm>
            <a:off x="2438400" y="6248400"/>
            <a:ext cx="2130425"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smtClean="0"/>
            </a:lvl1pPr>
          </a:lstStyle>
          <a:p>
            <a:pPr>
              <a:defRPr/>
            </a:pPr>
            <a:endParaRPr lang="en-US" dirty="0"/>
          </a:p>
        </p:txBody>
      </p:sp>
      <p:sp>
        <p:nvSpPr>
          <p:cNvPr id="58380" name="Rectangle 12"/>
          <p:cNvSpPr>
            <a:spLocks noGrp="1" noChangeArrowheads="1"/>
          </p:cNvSpPr>
          <p:nvPr>
            <p:ph type="ftr" sz="quarter" idx="3"/>
          </p:nvPr>
        </p:nvSpPr>
        <p:spPr bwMode="auto">
          <a:xfrm>
            <a:off x="5791200" y="6248400"/>
            <a:ext cx="2897188"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smtClean="0"/>
            </a:lvl1pPr>
          </a:lstStyle>
          <a:p>
            <a:pPr>
              <a:defRPr/>
            </a:pPr>
            <a:endParaRPr lang="en-US" dirty="0"/>
          </a:p>
        </p:txBody>
      </p:sp>
      <p:sp>
        <p:nvSpPr>
          <p:cNvPr id="58381" name="Rectangle 13"/>
          <p:cNvSpPr>
            <a:spLocks noGrp="1" noChangeArrowheads="1"/>
          </p:cNvSpPr>
          <p:nvPr>
            <p:ph type="sldNum" sz="quarter" idx="4"/>
          </p:nvPr>
        </p:nvSpPr>
        <p:spPr bwMode="auto">
          <a:xfrm>
            <a:off x="84138" y="6242050"/>
            <a:ext cx="5873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lvl1pPr eaLnBrk="1" hangingPunct="1">
              <a:defRPr sz="2600" b="1" smtClean="0">
                <a:solidFill>
                  <a:schemeClr val="bg1"/>
                </a:solidFill>
              </a:defRPr>
            </a:lvl1pPr>
          </a:lstStyle>
          <a:p>
            <a:pPr>
              <a:defRPr/>
            </a:pPr>
            <a:fld id="{E5D5E14A-6640-494A-858C-92C9F721813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2"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txStyles>
    <p:title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omup.com/cZf0ooCWJt"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omup.com/cZf0oqCWJK"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en.wikipedia.org/wiki/Oxbow_lake"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upload.wikimedia.org/wikipedia/commons/3/38/Teuchl_stream.jpg" TargetMode="Externa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en.wikipedia.org/wiki/Glacier" TargetMode="External"/><Relationship Id="rId2" Type="http://schemas.openxmlformats.org/officeDocument/2006/relationships/hyperlink" Target="http://en.wikipedia.org/wiki/River"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pmep.cce.cornell.edu/facts-slides-self/slide-set/grwater19.html"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hyperlink" Target="http://somup.com/cZf0oTCWdt"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3.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r>
              <a:rPr lang="en-US" dirty="0"/>
              <a:t>To View Slide Show</a:t>
            </a:r>
          </a:p>
        </p:txBody>
      </p:sp>
      <p:sp>
        <p:nvSpPr>
          <p:cNvPr id="2" name="Content Placeholder 1"/>
          <p:cNvSpPr>
            <a:spLocks noGrp="1"/>
          </p:cNvSpPr>
          <p:nvPr>
            <p:ph idx="1"/>
          </p:nvPr>
        </p:nvSpPr>
        <p:spPr/>
        <p:txBody>
          <a:bodyPr/>
          <a:lstStyle/>
          <a:p>
            <a:r>
              <a:rPr lang="en-US" sz="3600" dirty="0"/>
              <a:t>Click on “Slide Show” above</a:t>
            </a:r>
          </a:p>
          <a:p>
            <a:pPr marL="0" indent="0">
              <a:buNone/>
            </a:pPr>
            <a:endParaRPr lang="en-US" sz="3600" dirty="0"/>
          </a:p>
          <a:p>
            <a:pPr lvl="1"/>
            <a:r>
              <a:rPr lang="en-US" sz="4000" dirty="0">
                <a:solidFill>
                  <a:srgbClr val="FF0000"/>
                </a:solidFill>
              </a:rPr>
              <a:t>Click on “From Current Slide”</a:t>
            </a:r>
            <a:endParaRPr lang="en-US" sz="4000" dirty="0">
              <a:solidFill>
                <a:srgbClr val="C00000"/>
              </a:solidFill>
            </a:endParaRPr>
          </a:p>
          <a:p>
            <a:pPr marL="457200" lvl="1" indent="0">
              <a:buNone/>
            </a:pPr>
            <a:endParaRPr lang="en-US" dirty="0"/>
          </a:p>
        </p:txBody>
      </p:sp>
    </p:spTree>
    <p:extLst>
      <p:ext uri="{BB962C8B-B14F-4D97-AF65-F5344CB8AC3E}">
        <p14:creationId xmlns:p14="http://schemas.microsoft.com/office/powerpoint/2010/main" val="3441721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a:xfrm>
            <a:off x="685800" y="762000"/>
            <a:ext cx="8229600" cy="1143000"/>
          </a:xfrm>
        </p:spPr>
        <p:txBody>
          <a:bodyPr/>
          <a:lstStyle/>
          <a:p>
            <a:pPr eaLnBrk="1" hangingPunct="1"/>
            <a:r>
              <a:rPr lang="en-US" dirty="0"/>
              <a:t>The Water Cycle (pg. 375-376)</a:t>
            </a:r>
            <a:br>
              <a:rPr lang="en-US" dirty="0"/>
            </a:br>
            <a:endParaRPr lang="en-US" sz="1200" dirty="0"/>
          </a:p>
        </p:txBody>
      </p:sp>
      <p:sp>
        <p:nvSpPr>
          <p:cNvPr id="8195" name="Rectangle 3"/>
          <p:cNvSpPr>
            <a:spLocks noGrp="1" noChangeArrowheads="1"/>
          </p:cNvSpPr>
          <p:nvPr>
            <p:ph type="body" idx="1"/>
          </p:nvPr>
        </p:nvSpPr>
        <p:spPr>
          <a:xfrm>
            <a:off x="838200" y="2362200"/>
            <a:ext cx="7693025" cy="4419600"/>
          </a:xfrm>
        </p:spPr>
        <p:txBody>
          <a:bodyPr/>
          <a:lstStyle/>
          <a:p>
            <a:pPr eaLnBrk="1" hangingPunct="1">
              <a:lnSpc>
                <a:spcPct val="80000"/>
              </a:lnSpc>
            </a:pPr>
            <a:r>
              <a:rPr lang="en-US" sz="2400" dirty="0">
                <a:solidFill>
                  <a:srgbClr val="C00000"/>
                </a:solidFill>
              </a:rPr>
              <a:t>Water moves through the “spheres” and changes forms as it does this, in a constant cycle.  </a:t>
            </a:r>
          </a:p>
          <a:p>
            <a:pPr marL="0" lvl="1" indent="0" eaLnBrk="1" hangingPunct="1">
              <a:lnSpc>
                <a:spcPct val="80000"/>
              </a:lnSpc>
              <a:buNone/>
            </a:pPr>
            <a:endParaRPr lang="en-US" sz="400" dirty="0"/>
          </a:p>
          <a:p>
            <a:pPr eaLnBrk="1" hangingPunct="1">
              <a:lnSpc>
                <a:spcPct val="80000"/>
              </a:lnSpc>
            </a:pPr>
            <a:r>
              <a:rPr lang="en-US" sz="2400" dirty="0">
                <a:solidFill>
                  <a:srgbClr val="00B050"/>
                </a:solidFill>
              </a:rPr>
              <a:t>The water cycle is driven by energy from the sun causing evaporation to occur. </a:t>
            </a:r>
          </a:p>
          <a:p>
            <a:pPr marL="0" indent="0" eaLnBrk="1" hangingPunct="1">
              <a:lnSpc>
                <a:spcPct val="80000"/>
              </a:lnSpc>
              <a:buNone/>
            </a:pPr>
            <a:endParaRPr lang="en-US" sz="1000" dirty="0">
              <a:solidFill>
                <a:srgbClr val="00B050"/>
              </a:solidFill>
            </a:endParaRPr>
          </a:p>
          <a:p>
            <a:pPr marL="457200" lvl="1" indent="0" eaLnBrk="1" hangingPunct="1">
              <a:lnSpc>
                <a:spcPct val="80000"/>
              </a:lnSpc>
              <a:buNone/>
            </a:pPr>
            <a:r>
              <a:rPr lang="en-US" sz="2000" dirty="0"/>
              <a:t>Evaporation – liquid turning to a gas.</a:t>
            </a:r>
          </a:p>
          <a:p>
            <a:pPr marL="457200" lvl="1" indent="0" eaLnBrk="1" hangingPunct="1">
              <a:lnSpc>
                <a:spcPct val="80000"/>
              </a:lnSpc>
              <a:buNone/>
            </a:pPr>
            <a:endParaRPr lang="en-US" sz="400" dirty="0"/>
          </a:p>
          <a:p>
            <a:pPr marL="457200" lvl="1" indent="0" eaLnBrk="1" hangingPunct="1">
              <a:lnSpc>
                <a:spcPct val="80000"/>
              </a:lnSpc>
              <a:buNone/>
            </a:pPr>
            <a:r>
              <a:rPr lang="en-US" sz="2000" dirty="0">
                <a:solidFill>
                  <a:srgbClr val="C00000"/>
                </a:solidFill>
              </a:rPr>
              <a:t>Transpiration – water entering the atmosphere from plants</a:t>
            </a:r>
          </a:p>
          <a:p>
            <a:pPr marL="457200" lvl="1" indent="0" eaLnBrk="1" hangingPunct="1">
              <a:lnSpc>
                <a:spcPct val="80000"/>
              </a:lnSpc>
              <a:buNone/>
            </a:pPr>
            <a:endParaRPr lang="en-US" sz="500" dirty="0"/>
          </a:p>
          <a:p>
            <a:pPr marL="457200" lvl="1" indent="0" eaLnBrk="1" hangingPunct="1">
              <a:lnSpc>
                <a:spcPct val="80000"/>
              </a:lnSpc>
              <a:buNone/>
            </a:pPr>
            <a:r>
              <a:rPr lang="en-US" sz="2000" dirty="0">
                <a:solidFill>
                  <a:srgbClr val="00B050"/>
                </a:solidFill>
              </a:rPr>
              <a:t>Condensation – water vapor turning to liquid</a:t>
            </a:r>
          </a:p>
          <a:p>
            <a:pPr marL="457200" lvl="1" indent="0" eaLnBrk="1" hangingPunct="1">
              <a:lnSpc>
                <a:spcPct val="80000"/>
              </a:lnSpc>
              <a:buNone/>
            </a:pPr>
            <a:endParaRPr lang="en-US" sz="500" dirty="0"/>
          </a:p>
          <a:p>
            <a:pPr marL="1828800" lvl="1" indent="-1371600" eaLnBrk="1" hangingPunct="1">
              <a:lnSpc>
                <a:spcPct val="80000"/>
              </a:lnSpc>
              <a:buNone/>
              <a:tabLst>
                <a:tab pos="742950" algn="l"/>
              </a:tabLst>
            </a:pPr>
            <a:r>
              <a:rPr lang="en-US" sz="2000" dirty="0"/>
              <a:t>Infiltration – precipitation that is absorbed through soil and into the groundwater below.</a:t>
            </a:r>
          </a:p>
          <a:p>
            <a:pPr marL="457200" lvl="1" indent="0" eaLnBrk="1" hangingPunct="1">
              <a:lnSpc>
                <a:spcPct val="80000"/>
              </a:lnSpc>
              <a:buNone/>
            </a:pPr>
            <a:endParaRPr lang="en-US" sz="500" dirty="0"/>
          </a:p>
          <a:p>
            <a:pPr marL="1600200" lvl="1" indent="-1143000" eaLnBrk="1" hangingPunct="1">
              <a:lnSpc>
                <a:spcPct val="80000"/>
              </a:lnSpc>
              <a:buNone/>
            </a:pPr>
            <a:r>
              <a:rPr lang="en-US" sz="2000" dirty="0">
                <a:solidFill>
                  <a:srgbClr val="FF0000"/>
                </a:solidFill>
              </a:rPr>
              <a:t>Run-off – 	water that moves over surfaces and into lakes, rivers and streams.</a:t>
            </a:r>
          </a:p>
          <a:p>
            <a:pPr marL="457200" lvl="1" indent="0" eaLnBrk="1" hangingPunct="1">
              <a:lnSpc>
                <a:spcPct val="80000"/>
              </a:lnSpc>
              <a:buNone/>
            </a:pPr>
            <a:endParaRPr lang="en-US" sz="500" dirty="0"/>
          </a:p>
          <a:p>
            <a:pPr marL="457200" lvl="1" indent="0" eaLnBrk="1" hangingPunct="1">
              <a:lnSpc>
                <a:spcPct val="80000"/>
              </a:lnSpc>
              <a:buNone/>
            </a:pPr>
            <a:r>
              <a:rPr lang="en-US" sz="2000" dirty="0">
                <a:solidFill>
                  <a:srgbClr val="00B050"/>
                </a:solidFill>
              </a:rPr>
              <a:t>Precipitation – rain, sleet and snow.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wipe(up)">
                                      <p:cBhvr>
                                        <p:cTn id="7" dur="500"/>
                                        <p:tgtEl>
                                          <p:spTgt spid="8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195">
                                            <p:txEl>
                                              <p:pRg st="2" end="2"/>
                                            </p:txEl>
                                          </p:spTgt>
                                        </p:tgtEl>
                                        <p:attrNameLst>
                                          <p:attrName>style.visibility</p:attrName>
                                        </p:attrNameLst>
                                      </p:cBhvr>
                                      <p:to>
                                        <p:strVal val="visible"/>
                                      </p:to>
                                    </p:set>
                                    <p:animEffect transition="in" filter="wipe(up)">
                                      <p:cBhvr>
                                        <p:cTn id="12" dur="500"/>
                                        <p:tgtEl>
                                          <p:spTgt spid="819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8195">
                                            <p:txEl>
                                              <p:pRg st="4" end="4"/>
                                            </p:txEl>
                                          </p:spTgt>
                                        </p:tgtEl>
                                        <p:attrNameLst>
                                          <p:attrName>style.visibility</p:attrName>
                                        </p:attrNameLst>
                                      </p:cBhvr>
                                      <p:to>
                                        <p:strVal val="visible"/>
                                      </p:to>
                                    </p:set>
                                    <p:animEffect transition="in" filter="wipe(up)">
                                      <p:cBhvr>
                                        <p:cTn id="17" dur="500"/>
                                        <p:tgtEl>
                                          <p:spTgt spid="819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8195">
                                            <p:txEl>
                                              <p:pRg st="6" end="6"/>
                                            </p:txEl>
                                          </p:spTgt>
                                        </p:tgtEl>
                                        <p:attrNameLst>
                                          <p:attrName>style.visibility</p:attrName>
                                        </p:attrNameLst>
                                      </p:cBhvr>
                                      <p:to>
                                        <p:strVal val="visible"/>
                                      </p:to>
                                    </p:set>
                                    <p:animEffect transition="in" filter="wipe(up)">
                                      <p:cBhvr>
                                        <p:cTn id="22" dur="500"/>
                                        <p:tgtEl>
                                          <p:spTgt spid="819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8195">
                                            <p:txEl>
                                              <p:pRg st="8" end="8"/>
                                            </p:txEl>
                                          </p:spTgt>
                                        </p:tgtEl>
                                        <p:attrNameLst>
                                          <p:attrName>style.visibility</p:attrName>
                                        </p:attrNameLst>
                                      </p:cBhvr>
                                      <p:to>
                                        <p:strVal val="visible"/>
                                      </p:to>
                                    </p:set>
                                    <p:animEffect transition="in" filter="wipe(up)">
                                      <p:cBhvr>
                                        <p:cTn id="27" dur="500"/>
                                        <p:tgtEl>
                                          <p:spTgt spid="8195">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8195">
                                            <p:txEl>
                                              <p:pRg st="10" end="10"/>
                                            </p:txEl>
                                          </p:spTgt>
                                        </p:tgtEl>
                                        <p:attrNameLst>
                                          <p:attrName>style.visibility</p:attrName>
                                        </p:attrNameLst>
                                      </p:cBhvr>
                                      <p:to>
                                        <p:strVal val="visible"/>
                                      </p:to>
                                    </p:set>
                                    <p:animEffect transition="in" filter="wipe(up)">
                                      <p:cBhvr>
                                        <p:cTn id="32" dur="500"/>
                                        <p:tgtEl>
                                          <p:spTgt spid="8195">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8195">
                                            <p:txEl>
                                              <p:pRg st="12" end="12"/>
                                            </p:txEl>
                                          </p:spTgt>
                                        </p:tgtEl>
                                        <p:attrNameLst>
                                          <p:attrName>style.visibility</p:attrName>
                                        </p:attrNameLst>
                                      </p:cBhvr>
                                      <p:to>
                                        <p:strVal val="visible"/>
                                      </p:to>
                                    </p:set>
                                    <p:animEffect transition="in" filter="wipe(up)">
                                      <p:cBhvr>
                                        <p:cTn id="37" dur="500"/>
                                        <p:tgtEl>
                                          <p:spTgt spid="8195">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8195">
                                            <p:txEl>
                                              <p:pRg st="14" end="14"/>
                                            </p:txEl>
                                          </p:spTgt>
                                        </p:tgtEl>
                                        <p:attrNameLst>
                                          <p:attrName>style.visibility</p:attrName>
                                        </p:attrNameLst>
                                      </p:cBhvr>
                                      <p:to>
                                        <p:strVal val="visible"/>
                                      </p:to>
                                    </p:set>
                                    <p:animEffect transition="in" filter="wipe(up)">
                                      <p:cBhvr>
                                        <p:cTn id="42" dur="500"/>
                                        <p:tgtEl>
                                          <p:spTgt spid="8195">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9"/>
          <p:cNvSpPr>
            <a:spLocks noGrp="1" noChangeArrowheads="1"/>
          </p:cNvSpPr>
          <p:nvPr>
            <p:ph type="title"/>
          </p:nvPr>
        </p:nvSpPr>
        <p:spPr/>
        <p:txBody>
          <a:bodyPr/>
          <a:lstStyle/>
          <a:p>
            <a:pPr eaLnBrk="1" hangingPunct="1"/>
            <a:endParaRPr lang="en-US" dirty="0"/>
          </a:p>
        </p:txBody>
      </p:sp>
      <p:sp>
        <p:nvSpPr>
          <p:cNvPr id="9219" name="Rectangle 11"/>
          <p:cNvSpPr>
            <a:spLocks noGrp="1" noChangeArrowheads="1"/>
          </p:cNvSpPr>
          <p:nvPr>
            <p:ph idx="1"/>
          </p:nvPr>
        </p:nvSpPr>
        <p:spPr/>
        <p:txBody>
          <a:bodyPr/>
          <a:lstStyle/>
          <a:p>
            <a:pPr eaLnBrk="1" hangingPunct="1"/>
            <a:endParaRPr lang="en-US" dirty="0"/>
          </a:p>
        </p:txBody>
      </p:sp>
      <p:pic>
        <p:nvPicPr>
          <p:cNvPr id="9220" name="Picture 13" descr="groundwa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631" y="304800"/>
            <a:ext cx="8771021"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Up Arrow 4"/>
          <p:cNvSpPr/>
          <p:nvPr/>
        </p:nvSpPr>
        <p:spPr bwMode="auto">
          <a:xfrm>
            <a:off x="8305800" y="2209800"/>
            <a:ext cx="457200" cy="1371600"/>
          </a:xfrm>
          <a:prstGeom prs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6" name="Left Arrow 5"/>
          <p:cNvSpPr/>
          <p:nvPr/>
        </p:nvSpPr>
        <p:spPr bwMode="auto">
          <a:xfrm rot="174609">
            <a:off x="2286000" y="1740115"/>
            <a:ext cx="3505200" cy="45720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7" name="Down Arrow 6"/>
          <p:cNvSpPr/>
          <p:nvPr/>
        </p:nvSpPr>
        <p:spPr bwMode="auto">
          <a:xfrm rot="20506159">
            <a:off x="1701287" y="2057400"/>
            <a:ext cx="533400" cy="2362200"/>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8" name="Right Arrow 7"/>
          <p:cNvSpPr/>
          <p:nvPr/>
        </p:nvSpPr>
        <p:spPr bwMode="auto">
          <a:xfrm rot="21003170">
            <a:off x="3526407" y="3952930"/>
            <a:ext cx="2709750" cy="48135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righ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p:cNvSpPr>
            <a:spLocks noGrp="1" noChangeArrowheads="1"/>
          </p:cNvSpPr>
          <p:nvPr>
            <p:ph type="title"/>
          </p:nvPr>
        </p:nvSpPr>
        <p:spPr/>
        <p:txBody>
          <a:bodyPr/>
          <a:lstStyle/>
          <a:p>
            <a:pPr eaLnBrk="1" hangingPunct="1"/>
            <a:r>
              <a:rPr lang="en-US" dirty="0"/>
              <a:t>Water Cycle Animation</a:t>
            </a:r>
            <a:br>
              <a:rPr lang="en-US" dirty="0"/>
            </a:br>
            <a:endParaRPr lang="en-US" sz="1200" dirty="0"/>
          </a:p>
        </p:txBody>
      </p:sp>
      <p:sp>
        <p:nvSpPr>
          <p:cNvPr id="10243" name="Rectangle 3"/>
          <p:cNvSpPr>
            <a:spLocks noGrp="1" noChangeArrowheads="1"/>
          </p:cNvSpPr>
          <p:nvPr>
            <p:ph type="body" idx="1"/>
          </p:nvPr>
        </p:nvSpPr>
        <p:spPr>
          <a:xfrm>
            <a:off x="838200" y="2971801"/>
            <a:ext cx="8001000" cy="2209800"/>
          </a:xfrm>
        </p:spPr>
        <p:txBody>
          <a:bodyPr/>
          <a:lstStyle/>
          <a:p>
            <a:pPr marL="0" marR="0" indent="0" algn="ctr">
              <a:lnSpc>
                <a:spcPct val="115000"/>
              </a:lnSpc>
              <a:spcBef>
                <a:spcPts val="0"/>
              </a:spcBef>
              <a:spcAft>
                <a:spcPts val="0"/>
              </a:spcAft>
              <a:buNone/>
            </a:pPr>
            <a:r>
              <a:rPr lang="en-US" sz="40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http://somup.com/cZf0ooCWJt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indent="0" algn="ctr">
              <a:lnSpc>
                <a:spcPct val="115000"/>
              </a:lnSpc>
              <a:spcBef>
                <a:spcPts val="0"/>
              </a:spcBef>
              <a:spcAft>
                <a:spcPts val="0"/>
              </a:spcAft>
              <a:buNone/>
            </a:pPr>
            <a:endPar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ctr">
              <a:lnSpc>
                <a:spcPct val="115000"/>
              </a:lnSpc>
              <a:spcBef>
                <a:spcPts val="0"/>
              </a:spcBef>
              <a:spcAft>
                <a:spcPts val="0"/>
              </a:spcAft>
              <a:buNone/>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(3:00)</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eaLnBrk="1" hangingPunct="1">
              <a:buNone/>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Grp="1" noChangeArrowheads="1"/>
          </p:cNvSpPr>
          <p:nvPr>
            <p:ph type="title"/>
          </p:nvPr>
        </p:nvSpPr>
        <p:spPr/>
        <p:txBody>
          <a:bodyPr/>
          <a:lstStyle/>
          <a:p>
            <a:pPr eaLnBrk="1" hangingPunct="1"/>
            <a:r>
              <a:rPr lang="en-US" dirty="0"/>
              <a:t>Water Chemistry</a:t>
            </a:r>
            <a:br>
              <a:rPr lang="en-US" dirty="0"/>
            </a:br>
            <a:endParaRPr lang="en-US" sz="1200" dirty="0"/>
          </a:p>
        </p:txBody>
      </p:sp>
      <p:sp>
        <p:nvSpPr>
          <p:cNvPr id="13315" name="Rectangle 6"/>
          <p:cNvSpPr>
            <a:spLocks noGrp="1" noChangeArrowheads="1"/>
          </p:cNvSpPr>
          <p:nvPr>
            <p:ph type="body" sz="half" idx="1"/>
          </p:nvPr>
        </p:nvSpPr>
        <p:spPr>
          <a:xfrm>
            <a:off x="838200" y="2362200"/>
            <a:ext cx="3775075" cy="3724275"/>
          </a:xfrm>
        </p:spPr>
        <p:txBody>
          <a:bodyPr/>
          <a:lstStyle/>
          <a:p>
            <a:pPr eaLnBrk="1" hangingPunct="1"/>
            <a:endParaRPr lang="en-US" sz="2400" dirty="0"/>
          </a:p>
        </p:txBody>
      </p:sp>
      <p:sp>
        <p:nvSpPr>
          <p:cNvPr id="13316" name="Rectangle 7"/>
          <p:cNvSpPr>
            <a:spLocks noGrp="1" noChangeArrowheads="1"/>
          </p:cNvSpPr>
          <p:nvPr>
            <p:ph type="body" sz="half" idx="2"/>
          </p:nvPr>
        </p:nvSpPr>
        <p:spPr>
          <a:xfrm>
            <a:off x="4756150" y="2362200"/>
            <a:ext cx="3775075" cy="3724275"/>
          </a:xfrm>
        </p:spPr>
        <p:txBody>
          <a:bodyPr/>
          <a:lstStyle/>
          <a:p>
            <a:pPr marL="0" indent="0" eaLnBrk="1" hangingPunct="1">
              <a:buNone/>
            </a:pPr>
            <a:endParaRPr lang="en-US" sz="2400" dirty="0"/>
          </a:p>
          <a:p>
            <a:pPr eaLnBrk="1" hangingPunct="1"/>
            <a:r>
              <a:rPr lang="en-US" sz="2400" dirty="0"/>
              <a:t>One drop of water contains approximately </a:t>
            </a:r>
            <a:r>
              <a:rPr lang="en-US" sz="2400" dirty="0">
                <a:solidFill>
                  <a:srgbClr val="FF0000"/>
                </a:solidFill>
              </a:rPr>
              <a:t>1.67 x 10</a:t>
            </a:r>
            <a:r>
              <a:rPr lang="en-US" sz="2400" baseline="30000" dirty="0">
                <a:solidFill>
                  <a:srgbClr val="FF0000"/>
                </a:solidFill>
              </a:rPr>
              <a:t>21</a:t>
            </a:r>
            <a:r>
              <a:rPr lang="en-US" sz="2400" dirty="0">
                <a:solidFill>
                  <a:srgbClr val="FF0000"/>
                </a:solidFill>
              </a:rPr>
              <a:t> </a:t>
            </a:r>
            <a:r>
              <a:rPr lang="en-US" sz="2400" dirty="0"/>
              <a:t>water molecules </a:t>
            </a:r>
          </a:p>
        </p:txBody>
      </p:sp>
      <p:pic>
        <p:nvPicPr>
          <p:cNvPr id="13317" name="Picture 5" descr="watermolecu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362200"/>
            <a:ext cx="40386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316">
                                            <p:txEl>
                                              <p:pRg st="1" end="1"/>
                                            </p:txEl>
                                          </p:spTgt>
                                        </p:tgtEl>
                                        <p:attrNameLst>
                                          <p:attrName>style.visibility</p:attrName>
                                        </p:attrNameLst>
                                      </p:cBhvr>
                                      <p:to>
                                        <p:strVal val="visible"/>
                                      </p:to>
                                    </p:set>
                                    <p:animEffect transition="in" filter="wipe(left)">
                                      <p:cBhvr>
                                        <p:cTn id="7" dur="500"/>
                                        <p:tgtEl>
                                          <p:spTgt spid="133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sz="half" idx="1"/>
          </p:nvPr>
        </p:nvSpPr>
        <p:spPr/>
        <p:txBody>
          <a:bodyPr/>
          <a:lstStyle/>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295400" y="182381"/>
            <a:ext cx="6705600" cy="6675619"/>
          </a:xfrm>
        </p:spPr>
      </p:pic>
    </p:spTree>
    <p:extLst>
      <p:ext uri="{BB962C8B-B14F-4D97-AF65-F5344CB8AC3E}">
        <p14:creationId xmlns:p14="http://schemas.microsoft.com/office/powerpoint/2010/main" val="447150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noGrp="1" noChangeArrowheads="1"/>
          </p:cNvSpPr>
          <p:nvPr>
            <p:ph type="title"/>
          </p:nvPr>
        </p:nvSpPr>
        <p:spPr/>
        <p:txBody>
          <a:bodyPr/>
          <a:lstStyle/>
          <a:p>
            <a:pPr eaLnBrk="1" hangingPunct="1"/>
            <a:r>
              <a:rPr lang="en-US" dirty="0"/>
              <a:t>What is a Watershed?</a:t>
            </a:r>
            <a:br>
              <a:rPr lang="en-US" dirty="0"/>
            </a:br>
            <a:endParaRPr lang="en-US" sz="1200" dirty="0"/>
          </a:p>
        </p:txBody>
      </p:sp>
      <p:sp>
        <p:nvSpPr>
          <p:cNvPr id="17411" name="Rectangle 3"/>
          <p:cNvSpPr>
            <a:spLocks noGrp="1" noChangeArrowheads="1"/>
          </p:cNvSpPr>
          <p:nvPr>
            <p:ph type="body" idx="1"/>
          </p:nvPr>
        </p:nvSpPr>
        <p:spPr>
          <a:xfrm>
            <a:off x="838200" y="2362200"/>
            <a:ext cx="7693025" cy="4038600"/>
          </a:xfrm>
        </p:spPr>
        <p:txBody>
          <a:bodyPr/>
          <a:lstStyle/>
          <a:p>
            <a:pPr eaLnBrk="1" hangingPunct="1"/>
            <a:r>
              <a:rPr lang="en-US" dirty="0">
                <a:solidFill>
                  <a:srgbClr val="FF0000"/>
                </a:solidFill>
              </a:rPr>
              <a:t>It's the area of land that catches rain and snow and drains or seeps into a marsh, stream, river, lake or groundwater.</a:t>
            </a:r>
          </a:p>
          <a:p>
            <a:pPr marL="0" indent="0" eaLnBrk="1" hangingPunct="1">
              <a:buNone/>
            </a:pPr>
            <a:r>
              <a:rPr lang="en-US" sz="800" dirty="0"/>
              <a:t> </a:t>
            </a:r>
          </a:p>
          <a:p>
            <a:pPr eaLnBrk="1" hangingPunct="1"/>
            <a:r>
              <a:rPr lang="en-US" dirty="0"/>
              <a:t>Berkley, Huntington Woods and Oak Park are all in the Clinton River Watershed.</a:t>
            </a:r>
          </a:p>
          <a:p>
            <a:pPr marL="0" indent="0" eaLnBrk="1" hangingPunct="1">
              <a:buNone/>
            </a:pPr>
            <a:endParaRPr lang="en-US" sz="800" dirty="0"/>
          </a:p>
          <a:p>
            <a:pPr eaLnBrk="1" hangingPunct="1"/>
            <a:r>
              <a:rPr lang="en-US" dirty="0">
                <a:solidFill>
                  <a:srgbClr val="00B050"/>
                </a:solidFill>
              </a:rPr>
              <a:t>In a watershed many tributaries (smaller streams) lead to larger and larger streams, lakes, and eventually to the ocean.</a:t>
            </a:r>
          </a:p>
          <a:p>
            <a:pPr eaLnBrk="1" hangingPunct="1"/>
            <a:endParaRPr lang="en-US" dirty="0"/>
          </a:p>
          <a:p>
            <a:pPr eaLnBrk="1" hangingPunct="1">
              <a:buFont typeface="Wingdings" pitchFamily="2" charset="2"/>
              <a:buNone/>
            </a:pPr>
            <a:endParaRPr lang="en-US"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3000" t="25333" r="22750" b="25000"/>
          <a:stretch/>
        </p:blipFill>
        <p:spPr>
          <a:xfrm>
            <a:off x="6019800" y="152400"/>
            <a:ext cx="2480310" cy="17030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wipe(left)">
                                      <p:cBhvr>
                                        <p:cTn id="7" dur="500"/>
                                        <p:tgtEl>
                                          <p:spTgt spid="17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411">
                                            <p:txEl>
                                              <p:pRg st="2" end="2"/>
                                            </p:txEl>
                                          </p:spTgt>
                                        </p:tgtEl>
                                        <p:attrNameLst>
                                          <p:attrName>style.visibility</p:attrName>
                                        </p:attrNameLst>
                                      </p:cBhvr>
                                      <p:to>
                                        <p:strVal val="visible"/>
                                      </p:to>
                                    </p:set>
                                    <p:animEffect transition="in" filter="wipe(left)">
                                      <p:cBhvr>
                                        <p:cTn id="12" dur="500"/>
                                        <p:tgtEl>
                                          <p:spTgt spid="174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7411">
                                            <p:txEl>
                                              <p:pRg st="4" end="4"/>
                                            </p:txEl>
                                          </p:spTgt>
                                        </p:tgtEl>
                                        <p:attrNameLst>
                                          <p:attrName>style.visibility</p:attrName>
                                        </p:attrNameLst>
                                      </p:cBhvr>
                                      <p:to>
                                        <p:strVal val="visible"/>
                                      </p:to>
                                    </p:set>
                                    <p:animEffect transition="in" filter="wipe(left)">
                                      <p:cBhvr>
                                        <p:cTn id="22" dur="500"/>
                                        <p:tgtEl>
                                          <p:spTgt spid="174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title"/>
          </p:nvPr>
        </p:nvSpPr>
        <p:spPr/>
        <p:txBody>
          <a:bodyPr/>
          <a:lstStyle/>
          <a:p>
            <a:pPr eaLnBrk="1" hangingPunct="1"/>
            <a:r>
              <a:rPr lang="en-US" dirty="0"/>
              <a:t>Watershed Video Animation</a:t>
            </a:r>
            <a:br>
              <a:rPr lang="en-US" dirty="0"/>
            </a:br>
            <a:endParaRPr lang="en-US" sz="1200" dirty="0"/>
          </a:p>
        </p:txBody>
      </p:sp>
      <p:sp>
        <p:nvSpPr>
          <p:cNvPr id="18435" name="Rectangle 3"/>
          <p:cNvSpPr>
            <a:spLocks noGrp="1" noChangeArrowheads="1"/>
          </p:cNvSpPr>
          <p:nvPr>
            <p:ph type="body" idx="1"/>
          </p:nvPr>
        </p:nvSpPr>
        <p:spPr>
          <a:xfrm>
            <a:off x="838200" y="3124201"/>
            <a:ext cx="7693025" cy="1600200"/>
          </a:xfrm>
        </p:spPr>
        <p:txBody>
          <a:bodyPr/>
          <a:lstStyle/>
          <a:p>
            <a:pPr marL="0" indent="0" algn="ctr" eaLnBrk="1" hangingPunct="1">
              <a:buNone/>
            </a:pPr>
            <a:r>
              <a:rPr lang="en-US" sz="3600" u="sng" dirty="0">
                <a:solidFill>
                  <a:srgbClr val="000000"/>
                </a:solidFill>
                <a:effectLst/>
                <a:latin typeface="Times New Roman" panose="02020603050405020304" pitchFamily="18" charset="0"/>
                <a:ea typeface="Times New Roman" panose="02020603050405020304" pitchFamily="18" charset="0"/>
                <a:hlinkClick r:id="rId2"/>
              </a:rPr>
              <a:t>http://somup.com/cZf0oqCWJK</a:t>
            </a:r>
            <a:r>
              <a:rPr lang="en-US" sz="3600" u="sng" dirty="0">
                <a:solidFill>
                  <a:srgbClr val="000000"/>
                </a:solidFill>
                <a:effectLst/>
                <a:latin typeface="Times New Roman" panose="02020603050405020304" pitchFamily="18" charset="0"/>
                <a:ea typeface="Times New Roman" panose="02020603050405020304" pitchFamily="18" charset="0"/>
              </a:rPr>
              <a:t> </a:t>
            </a:r>
            <a:endParaRPr lang="en-US" sz="4400" dirty="0"/>
          </a:p>
          <a:p>
            <a:pPr marL="0" indent="0" algn="ctr" eaLnBrk="1" hangingPunct="1">
              <a:buNone/>
            </a:pPr>
            <a:endParaRPr lang="en-US" sz="2400" dirty="0"/>
          </a:p>
          <a:p>
            <a:pPr marL="0" indent="0" algn="ctr" eaLnBrk="1" hangingPunct="1">
              <a:buNone/>
            </a:pPr>
            <a:r>
              <a:rPr lang="en-US" sz="2400" dirty="0"/>
              <a:t>(2:51 minutes)</a:t>
            </a:r>
          </a:p>
          <a:p>
            <a:pPr eaLnBrk="1" hangingPunct="1"/>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2"/>
          <p:cNvSpPr>
            <a:spLocks noGrp="1" noChangeArrowheads="1"/>
          </p:cNvSpPr>
          <p:nvPr>
            <p:ph type="title"/>
          </p:nvPr>
        </p:nvSpPr>
        <p:spPr/>
        <p:txBody>
          <a:bodyPr/>
          <a:lstStyle/>
          <a:p>
            <a:pPr eaLnBrk="1" hangingPunct="1"/>
            <a:r>
              <a:rPr lang="en-US" dirty="0"/>
              <a:t>The Great Lakes Basin</a:t>
            </a:r>
            <a:br>
              <a:rPr lang="en-US" dirty="0"/>
            </a:br>
            <a:endParaRPr lang="en-US" sz="1200" dirty="0"/>
          </a:p>
        </p:txBody>
      </p:sp>
      <p:sp>
        <p:nvSpPr>
          <p:cNvPr id="36867" name="Rectangle 3"/>
          <p:cNvSpPr>
            <a:spLocks noGrp="1" noChangeArrowheads="1"/>
          </p:cNvSpPr>
          <p:nvPr>
            <p:ph type="body" idx="1"/>
          </p:nvPr>
        </p:nvSpPr>
        <p:spPr/>
        <p:txBody>
          <a:bodyPr/>
          <a:lstStyle/>
          <a:p>
            <a:pPr eaLnBrk="1" hangingPunct="1"/>
            <a:endParaRPr lang="en-US" dirty="0"/>
          </a:p>
        </p:txBody>
      </p:sp>
      <p:pic>
        <p:nvPicPr>
          <p:cNvPr id="36868" name="Picture 5" descr="basinMap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362200"/>
            <a:ext cx="8153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945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2"/>
          <p:cNvSpPr>
            <a:spLocks noGrp="1" noChangeArrowheads="1"/>
          </p:cNvSpPr>
          <p:nvPr>
            <p:ph type="title"/>
          </p:nvPr>
        </p:nvSpPr>
        <p:spPr/>
        <p:txBody>
          <a:bodyPr/>
          <a:lstStyle/>
          <a:p>
            <a:pPr eaLnBrk="1" hangingPunct="1"/>
            <a:r>
              <a:rPr lang="en-US" dirty="0"/>
              <a:t>Continental Divide</a:t>
            </a:r>
            <a:br>
              <a:rPr lang="en-US" dirty="0"/>
            </a:br>
            <a:endParaRPr lang="en-US" sz="1200" dirty="0"/>
          </a:p>
        </p:txBody>
      </p:sp>
      <p:sp>
        <p:nvSpPr>
          <p:cNvPr id="37891" name="Rectangle 3"/>
          <p:cNvSpPr>
            <a:spLocks noGrp="1" noChangeArrowheads="1"/>
          </p:cNvSpPr>
          <p:nvPr>
            <p:ph type="body" idx="1"/>
          </p:nvPr>
        </p:nvSpPr>
        <p:spPr>
          <a:xfrm>
            <a:off x="838200" y="2667000"/>
            <a:ext cx="7693025" cy="3657600"/>
          </a:xfrm>
        </p:spPr>
        <p:txBody>
          <a:bodyPr/>
          <a:lstStyle/>
          <a:p>
            <a:pPr eaLnBrk="1" hangingPunct="1"/>
            <a:r>
              <a:rPr lang="en-US" dirty="0"/>
              <a:t>The dividing line between two continental </a:t>
            </a:r>
            <a:r>
              <a:rPr lang="en-US" b="1" dirty="0">
                <a:solidFill>
                  <a:srgbClr val="FF0000"/>
                </a:solidFill>
              </a:rPr>
              <a:t>watersheds</a:t>
            </a:r>
            <a:r>
              <a:rPr lang="en-US" dirty="0"/>
              <a:t>.</a:t>
            </a:r>
          </a:p>
          <a:p>
            <a:pPr marL="0" indent="0" eaLnBrk="1" hangingPunct="1">
              <a:buNone/>
            </a:pPr>
            <a:endParaRPr lang="en-US" sz="1000" dirty="0"/>
          </a:p>
          <a:p>
            <a:pPr eaLnBrk="1" hangingPunct="1"/>
            <a:r>
              <a:rPr lang="en-US" dirty="0">
                <a:solidFill>
                  <a:srgbClr val="00B050"/>
                </a:solidFill>
              </a:rPr>
              <a:t>In North America water on one side goes to the Gulf of California or the Pacific Ocean (to the West) </a:t>
            </a:r>
          </a:p>
          <a:p>
            <a:pPr marL="0" indent="0" eaLnBrk="1" hangingPunct="1">
              <a:buNone/>
            </a:pPr>
            <a:endParaRPr lang="en-US" sz="1000" dirty="0"/>
          </a:p>
          <a:p>
            <a:pPr eaLnBrk="1" hangingPunct="1"/>
            <a:r>
              <a:rPr lang="en-US" dirty="0"/>
              <a:t>And the other side water goes to the Gulf of Mexico and the Atlantic Ocean.</a:t>
            </a:r>
          </a:p>
        </p:txBody>
      </p:sp>
    </p:spTree>
    <p:extLst>
      <p:ext uri="{BB962C8B-B14F-4D97-AF65-F5344CB8AC3E}">
        <p14:creationId xmlns:p14="http://schemas.microsoft.com/office/powerpoint/2010/main" val="315893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wipe(left)">
                                      <p:cBhvr>
                                        <p:cTn id="7" dur="500"/>
                                        <p:tgtEl>
                                          <p:spTgt spid="378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7891">
                                            <p:txEl>
                                              <p:pRg st="2" end="2"/>
                                            </p:txEl>
                                          </p:spTgt>
                                        </p:tgtEl>
                                        <p:attrNameLst>
                                          <p:attrName>style.visibility</p:attrName>
                                        </p:attrNameLst>
                                      </p:cBhvr>
                                      <p:to>
                                        <p:strVal val="visible"/>
                                      </p:to>
                                    </p:set>
                                    <p:animEffect transition="in" filter="wipe(left)">
                                      <p:cBhvr>
                                        <p:cTn id="12" dur="500"/>
                                        <p:tgtEl>
                                          <p:spTgt spid="3789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7891">
                                            <p:txEl>
                                              <p:pRg st="4" end="4"/>
                                            </p:txEl>
                                          </p:spTgt>
                                        </p:tgtEl>
                                        <p:attrNameLst>
                                          <p:attrName>style.visibility</p:attrName>
                                        </p:attrNameLst>
                                      </p:cBhvr>
                                      <p:to>
                                        <p:strVal val="visible"/>
                                      </p:to>
                                    </p:set>
                                    <p:animEffect transition="in" filter="wipe(left)">
                                      <p:cBhvr>
                                        <p:cTn id="17" dur="500"/>
                                        <p:tgtEl>
                                          <p:spTgt spid="378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2"/>
          <p:cNvSpPr>
            <a:spLocks noGrp="1" noChangeArrowheads="1"/>
          </p:cNvSpPr>
          <p:nvPr>
            <p:ph type="title"/>
          </p:nvPr>
        </p:nvSpPr>
        <p:spPr/>
        <p:txBody>
          <a:bodyPr/>
          <a:lstStyle/>
          <a:p>
            <a:pPr eaLnBrk="1" hangingPunct="1"/>
            <a:r>
              <a:rPr lang="en-US" dirty="0"/>
              <a:t>Continental Divide</a:t>
            </a:r>
            <a:br>
              <a:rPr lang="en-US" dirty="0"/>
            </a:br>
            <a:endParaRPr lang="en-US" sz="1200" dirty="0"/>
          </a:p>
        </p:txBody>
      </p:sp>
      <p:sp>
        <p:nvSpPr>
          <p:cNvPr id="38915" name="Rectangle 8"/>
          <p:cNvSpPr>
            <a:spLocks noGrp="1" noChangeArrowheads="1"/>
          </p:cNvSpPr>
          <p:nvPr>
            <p:ph idx="1"/>
          </p:nvPr>
        </p:nvSpPr>
        <p:spPr/>
        <p:txBody>
          <a:bodyPr/>
          <a:lstStyle/>
          <a:p>
            <a:pPr eaLnBrk="1" hangingPunct="1"/>
            <a:endParaRPr lang="en-US" dirty="0"/>
          </a:p>
        </p:txBody>
      </p:sp>
      <p:pic>
        <p:nvPicPr>
          <p:cNvPr id="38916" name="Picture 10" descr="contdi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438400"/>
            <a:ext cx="7772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3981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p:cNvSpPr>
            <a:spLocks noGrp="1" noChangeArrowheads="1"/>
          </p:cNvSpPr>
          <p:nvPr>
            <p:ph type="title"/>
          </p:nvPr>
        </p:nvSpPr>
        <p:spPr/>
        <p:txBody>
          <a:bodyPr/>
          <a:lstStyle/>
          <a:p>
            <a:pPr eaLnBrk="1" hangingPunct="1"/>
            <a:r>
              <a:rPr lang="en-US" dirty="0"/>
              <a:t> </a:t>
            </a:r>
          </a:p>
        </p:txBody>
      </p:sp>
      <p:sp>
        <p:nvSpPr>
          <p:cNvPr id="3075" name="Rectangle 9"/>
          <p:cNvSpPr>
            <a:spLocks noGrp="1" noChangeArrowheads="1"/>
          </p:cNvSpPr>
          <p:nvPr>
            <p:ph type="body" idx="1"/>
          </p:nvPr>
        </p:nvSpPr>
        <p:spPr/>
        <p:txBody>
          <a:bodyPr/>
          <a:lstStyle/>
          <a:p>
            <a:pPr eaLnBrk="1" hangingPunct="1"/>
            <a:endParaRPr lang="en-US" dirty="0"/>
          </a:p>
        </p:txBody>
      </p:sp>
      <p:pic>
        <p:nvPicPr>
          <p:cNvPr id="3076" name="Picture 5" descr="Marilu_WaterDrop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362200"/>
            <a:ext cx="7696200" cy="397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WordArt 6"/>
          <p:cNvSpPr>
            <a:spLocks noChangeArrowheads="1" noChangeShapeType="1" noTextEdit="1"/>
          </p:cNvSpPr>
          <p:nvPr/>
        </p:nvSpPr>
        <p:spPr bwMode="auto">
          <a:xfrm>
            <a:off x="3733800" y="457200"/>
            <a:ext cx="2209800" cy="1430338"/>
          </a:xfrm>
          <a:prstGeom prst="rect">
            <a:avLst/>
          </a:prstGeom>
        </p:spPr>
        <p:txBody>
          <a:bodyPr wrap="none" fromWordArt="1">
            <a:prstTxWarp prst="textCascadeUp">
              <a:avLst>
                <a:gd name="adj" fmla="val 44444"/>
              </a:avLst>
            </a:prstTxWarp>
            <a:scene3d>
              <a:camera prst="legacyPerspectiveFront">
                <a:rot lat="20519997" lon="1080000" rev="0"/>
              </a:camera>
              <a:lightRig rig="legacyHarsh2" dir="b"/>
            </a:scene3d>
            <a:sp3d extrusionH="430200" prstMaterial="legacyMatte">
              <a:extrusionClr>
                <a:srgbClr val="FF6600"/>
              </a:extrusionClr>
            </a:sp3d>
          </a:bodyPr>
          <a:lstStyle/>
          <a:p>
            <a:pPr algn="ctr"/>
            <a:r>
              <a:rPr lang="en-US" sz="6000" kern="10" dirty="0">
                <a:ln w="9525">
                  <a:round/>
                  <a:headEnd/>
                  <a:tailEnd/>
                </a:ln>
                <a:gradFill rotWithShape="1">
                  <a:gsLst>
                    <a:gs pos="0">
                      <a:srgbClr val="FFE701"/>
                    </a:gs>
                    <a:gs pos="100000">
                      <a:srgbClr val="FE3E02"/>
                    </a:gs>
                  </a:gsLst>
                  <a:lin ang="5400000" scaled="1"/>
                </a:gradFill>
                <a:latin typeface="Impact"/>
              </a:rPr>
              <a:t>WATER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p:cNvSpPr>
            <a:spLocks noGrp="1" noChangeArrowheads="1"/>
          </p:cNvSpPr>
          <p:nvPr>
            <p:ph type="title"/>
          </p:nvPr>
        </p:nvSpPr>
        <p:spPr/>
        <p:txBody>
          <a:bodyPr/>
          <a:lstStyle/>
          <a:p>
            <a:pPr eaLnBrk="1" hangingPunct="1"/>
            <a:r>
              <a:rPr lang="en-US" sz="3200" dirty="0"/>
              <a:t>Parts of a River System	</a:t>
            </a:r>
            <a:br>
              <a:rPr lang="en-US" sz="3200" dirty="0"/>
            </a:br>
            <a:endParaRPr lang="en-US" sz="1200" dirty="0"/>
          </a:p>
        </p:txBody>
      </p:sp>
      <p:sp>
        <p:nvSpPr>
          <p:cNvPr id="19459" name="Rectangle 3"/>
          <p:cNvSpPr>
            <a:spLocks noGrp="1" noChangeArrowheads="1"/>
          </p:cNvSpPr>
          <p:nvPr>
            <p:ph type="body" idx="1"/>
          </p:nvPr>
        </p:nvSpPr>
        <p:spPr>
          <a:xfrm>
            <a:off x="838200" y="2362200"/>
            <a:ext cx="7693025" cy="4114800"/>
          </a:xfrm>
        </p:spPr>
        <p:txBody>
          <a:bodyPr/>
          <a:lstStyle/>
          <a:p>
            <a:pPr marL="0" indent="0" eaLnBrk="1" hangingPunct="1">
              <a:lnSpc>
                <a:spcPct val="90000"/>
              </a:lnSpc>
              <a:buNone/>
            </a:pPr>
            <a:r>
              <a:rPr lang="en-US" sz="2400" dirty="0">
                <a:solidFill>
                  <a:srgbClr val="00B050"/>
                </a:solidFill>
              </a:rPr>
              <a:t>Watershed</a:t>
            </a:r>
            <a:r>
              <a:rPr lang="en-US" sz="2400" dirty="0"/>
              <a:t> – land which water runs off into.</a:t>
            </a:r>
          </a:p>
          <a:p>
            <a:pPr marL="0" indent="0" eaLnBrk="1" hangingPunct="1">
              <a:lnSpc>
                <a:spcPct val="90000"/>
              </a:lnSpc>
              <a:buNone/>
            </a:pPr>
            <a:endParaRPr lang="en-US" sz="1000" dirty="0"/>
          </a:p>
          <a:p>
            <a:pPr marL="0" indent="0" eaLnBrk="1" hangingPunct="1">
              <a:lnSpc>
                <a:spcPct val="90000"/>
              </a:lnSpc>
              <a:buNone/>
            </a:pPr>
            <a:r>
              <a:rPr lang="en-US" sz="2400" dirty="0">
                <a:solidFill>
                  <a:srgbClr val="FF0000"/>
                </a:solidFill>
              </a:rPr>
              <a:t>Tributaries</a:t>
            </a:r>
            <a:r>
              <a:rPr lang="en-US" sz="2400" dirty="0"/>
              <a:t> – </a:t>
            </a:r>
            <a:r>
              <a:rPr lang="en-US" sz="2400" dirty="0">
                <a:solidFill>
                  <a:srgbClr val="0070C0"/>
                </a:solidFill>
              </a:rPr>
              <a:t>smaller feeder streams to larger streams.</a:t>
            </a:r>
          </a:p>
          <a:p>
            <a:pPr marL="0" indent="0" eaLnBrk="1" hangingPunct="1">
              <a:lnSpc>
                <a:spcPct val="90000"/>
              </a:lnSpc>
              <a:buNone/>
            </a:pPr>
            <a:endParaRPr lang="en-US" sz="1000" dirty="0"/>
          </a:p>
          <a:p>
            <a:pPr marL="0" indent="0" eaLnBrk="1" hangingPunct="1">
              <a:lnSpc>
                <a:spcPct val="90000"/>
              </a:lnSpc>
              <a:buNone/>
            </a:pPr>
            <a:r>
              <a:rPr lang="en-US" sz="2400" dirty="0">
                <a:solidFill>
                  <a:srgbClr val="0070C0"/>
                </a:solidFill>
              </a:rPr>
              <a:t>Meanders</a:t>
            </a:r>
            <a:r>
              <a:rPr lang="en-US" sz="2400" dirty="0"/>
              <a:t> – </a:t>
            </a:r>
            <a:r>
              <a:rPr lang="en-US" sz="2400" dirty="0">
                <a:solidFill>
                  <a:srgbClr val="C00000"/>
                </a:solidFill>
              </a:rPr>
              <a:t>bends (turns) in a stream.</a:t>
            </a:r>
          </a:p>
          <a:p>
            <a:pPr marL="0" indent="0" eaLnBrk="1" hangingPunct="1">
              <a:lnSpc>
                <a:spcPct val="90000"/>
              </a:lnSpc>
              <a:buNone/>
            </a:pPr>
            <a:endParaRPr lang="en-US" sz="1000" dirty="0"/>
          </a:p>
          <a:p>
            <a:pPr marL="0" indent="0" eaLnBrk="1" hangingPunct="1">
              <a:lnSpc>
                <a:spcPct val="90000"/>
              </a:lnSpc>
              <a:buNone/>
            </a:pPr>
            <a:r>
              <a:rPr lang="en-US" sz="2400" dirty="0">
                <a:solidFill>
                  <a:srgbClr val="00B050"/>
                </a:solidFill>
              </a:rPr>
              <a:t>Stream Load </a:t>
            </a:r>
            <a:r>
              <a:rPr lang="en-US" sz="2400" dirty="0"/>
              <a:t>– materials carried by a stream.</a:t>
            </a:r>
          </a:p>
          <a:p>
            <a:pPr marL="457200" lvl="1" indent="0" eaLnBrk="1" hangingPunct="1">
              <a:lnSpc>
                <a:spcPct val="90000"/>
              </a:lnSpc>
              <a:buNone/>
            </a:pPr>
            <a:endParaRPr lang="en-US" sz="400" dirty="0"/>
          </a:p>
          <a:p>
            <a:pPr marL="457200" lvl="1" indent="0" eaLnBrk="1" hangingPunct="1">
              <a:lnSpc>
                <a:spcPct val="90000"/>
              </a:lnSpc>
              <a:buNone/>
            </a:pPr>
            <a:r>
              <a:rPr lang="en-US" sz="2000" dirty="0">
                <a:solidFill>
                  <a:srgbClr val="FF0000"/>
                </a:solidFill>
              </a:rPr>
              <a:t>Suspended load </a:t>
            </a:r>
            <a:r>
              <a:rPr lang="en-US" sz="2000" dirty="0"/>
              <a:t>– </a:t>
            </a:r>
            <a:r>
              <a:rPr lang="en-US" sz="2000" dirty="0">
                <a:solidFill>
                  <a:srgbClr val="00B050"/>
                </a:solidFill>
              </a:rPr>
              <a:t>material carried by the flow of the water.</a:t>
            </a:r>
          </a:p>
          <a:p>
            <a:pPr marL="457200" lvl="1" indent="0" eaLnBrk="1" hangingPunct="1">
              <a:lnSpc>
                <a:spcPct val="90000"/>
              </a:lnSpc>
              <a:buNone/>
            </a:pPr>
            <a:endParaRPr lang="en-US" sz="800" dirty="0"/>
          </a:p>
          <a:p>
            <a:pPr marL="2400300" lvl="1" indent="-1943100" eaLnBrk="1" hangingPunct="1">
              <a:lnSpc>
                <a:spcPct val="90000"/>
              </a:lnSpc>
              <a:buNone/>
            </a:pPr>
            <a:r>
              <a:rPr lang="en-US" sz="2000" dirty="0"/>
              <a:t>Dissolved load – </a:t>
            </a:r>
            <a:r>
              <a:rPr lang="en-US" sz="2000" dirty="0">
                <a:solidFill>
                  <a:srgbClr val="00B0F0"/>
                </a:solidFill>
              </a:rPr>
              <a:t>material carried by the stream that is dissolved</a:t>
            </a:r>
            <a:r>
              <a:rPr lang="en-US" sz="2000" dirty="0"/>
              <a:t>.</a:t>
            </a:r>
          </a:p>
          <a:p>
            <a:pPr marL="457200" lvl="1" indent="0" eaLnBrk="1" hangingPunct="1">
              <a:lnSpc>
                <a:spcPct val="90000"/>
              </a:lnSpc>
              <a:buNone/>
            </a:pPr>
            <a:endParaRPr lang="en-US" sz="800" dirty="0"/>
          </a:p>
          <a:p>
            <a:pPr marL="1828800" lvl="1" indent="-1371600" eaLnBrk="1" hangingPunct="1">
              <a:lnSpc>
                <a:spcPct val="90000"/>
              </a:lnSpc>
              <a:buNone/>
            </a:pPr>
            <a:r>
              <a:rPr lang="en-US" sz="2000" dirty="0">
                <a:solidFill>
                  <a:srgbClr val="00B050"/>
                </a:solidFill>
              </a:rPr>
              <a:t>Bed load </a:t>
            </a:r>
            <a:r>
              <a:rPr lang="en-US" sz="2000" dirty="0"/>
              <a:t>– 	</a:t>
            </a:r>
            <a:r>
              <a:rPr lang="en-US" sz="2000" dirty="0">
                <a:solidFill>
                  <a:srgbClr val="FF0000"/>
                </a:solidFill>
              </a:rPr>
              <a:t>material pushed along at the bottom(bed) of a stream.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wipe(left)">
                                      <p:cBhvr>
                                        <p:cTn id="7" dur="500"/>
                                        <p:tgtEl>
                                          <p:spTgt spid="19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459">
                                            <p:txEl>
                                              <p:pRg st="2" end="2"/>
                                            </p:txEl>
                                          </p:spTgt>
                                        </p:tgtEl>
                                        <p:attrNameLst>
                                          <p:attrName>style.visibility</p:attrName>
                                        </p:attrNameLst>
                                      </p:cBhvr>
                                      <p:to>
                                        <p:strVal val="visible"/>
                                      </p:to>
                                    </p:set>
                                    <p:animEffect transition="in" filter="wipe(left)">
                                      <p:cBhvr>
                                        <p:cTn id="12" dur="500"/>
                                        <p:tgtEl>
                                          <p:spTgt spid="1945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9459">
                                            <p:txEl>
                                              <p:pRg st="4" end="4"/>
                                            </p:txEl>
                                          </p:spTgt>
                                        </p:tgtEl>
                                        <p:attrNameLst>
                                          <p:attrName>style.visibility</p:attrName>
                                        </p:attrNameLst>
                                      </p:cBhvr>
                                      <p:to>
                                        <p:strVal val="visible"/>
                                      </p:to>
                                    </p:set>
                                    <p:animEffect transition="in" filter="wipe(left)">
                                      <p:cBhvr>
                                        <p:cTn id="17" dur="500"/>
                                        <p:tgtEl>
                                          <p:spTgt spid="1945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9459">
                                            <p:txEl>
                                              <p:pRg st="6" end="6"/>
                                            </p:txEl>
                                          </p:spTgt>
                                        </p:tgtEl>
                                        <p:attrNameLst>
                                          <p:attrName>style.visibility</p:attrName>
                                        </p:attrNameLst>
                                      </p:cBhvr>
                                      <p:to>
                                        <p:strVal val="visible"/>
                                      </p:to>
                                    </p:set>
                                    <p:animEffect transition="in" filter="wipe(left)">
                                      <p:cBhvr>
                                        <p:cTn id="22" dur="500"/>
                                        <p:tgtEl>
                                          <p:spTgt spid="1945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9459">
                                            <p:txEl>
                                              <p:pRg st="8" end="8"/>
                                            </p:txEl>
                                          </p:spTgt>
                                        </p:tgtEl>
                                        <p:attrNameLst>
                                          <p:attrName>style.visibility</p:attrName>
                                        </p:attrNameLst>
                                      </p:cBhvr>
                                      <p:to>
                                        <p:strVal val="visible"/>
                                      </p:to>
                                    </p:set>
                                    <p:animEffect transition="in" filter="wipe(left)">
                                      <p:cBhvr>
                                        <p:cTn id="27" dur="500"/>
                                        <p:tgtEl>
                                          <p:spTgt spid="19459">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9459">
                                            <p:txEl>
                                              <p:pRg st="10" end="10"/>
                                            </p:txEl>
                                          </p:spTgt>
                                        </p:tgtEl>
                                        <p:attrNameLst>
                                          <p:attrName>style.visibility</p:attrName>
                                        </p:attrNameLst>
                                      </p:cBhvr>
                                      <p:to>
                                        <p:strVal val="visible"/>
                                      </p:to>
                                    </p:set>
                                    <p:animEffect transition="in" filter="wipe(left)">
                                      <p:cBhvr>
                                        <p:cTn id="32" dur="500"/>
                                        <p:tgtEl>
                                          <p:spTgt spid="19459">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9459">
                                            <p:txEl>
                                              <p:pRg st="12" end="12"/>
                                            </p:txEl>
                                          </p:spTgt>
                                        </p:tgtEl>
                                        <p:attrNameLst>
                                          <p:attrName>style.visibility</p:attrName>
                                        </p:attrNameLst>
                                      </p:cBhvr>
                                      <p:to>
                                        <p:strVal val="visible"/>
                                      </p:to>
                                    </p:set>
                                    <p:animEffect transition="in" filter="wipe(left)">
                                      <p:cBhvr>
                                        <p:cTn id="37" dur="500"/>
                                        <p:tgtEl>
                                          <p:spTgt spid="19459">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2"/>
          <p:cNvSpPr>
            <a:spLocks noGrp="1" noChangeArrowheads="1"/>
          </p:cNvSpPr>
          <p:nvPr>
            <p:ph type="title"/>
          </p:nvPr>
        </p:nvSpPr>
        <p:spPr/>
        <p:txBody>
          <a:bodyPr/>
          <a:lstStyle/>
          <a:p>
            <a:pPr eaLnBrk="1" hangingPunct="1"/>
            <a:r>
              <a:rPr lang="en-US" sz="3200" dirty="0"/>
              <a:t>I am Part of the Clinton River  Watershed</a:t>
            </a:r>
          </a:p>
        </p:txBody>
      </p:sp>
      <p:sp>
        <p:nvSpPr>
          <p:cNvPr id="35843" name="Rectangle 3"/>
          <p:cNvSpPr>
            <a:spLocks noGrp="1" noChangeArrowheads="1"/>
          </p:cNvSpPr>
          <p:nvPr>
            <p:ph type="body" idx="1"/>
          </p:nvPr>
        </p:nvSpPr>
        <p:spPr>
          <a:xfrm>
            <a:off x="838200" y="2667000"/>
            <a:ext cx="7693025" cy="3581400"/>
          </a:xfrm>
        </p:spPr>
        <p:txBody>
          <a:bodyPr/>
          <a:lstStyle/>
          <a:p>
            <a:pPr marL="0" indent="0" eaLnBrk="1" hangingPunct="1">
              <a:buNone/>
            </a:pPr>
            <a:r>
              <a:rPr lang="en-US" sz="2400" b="1" dirty="0"/>
              <a:t>Area</a:t>
            </a:r>
            <a:r>
              <a:rPr lang="en-US" sz="2400" dirty="0"/>
              <a:t>: appx.130 sq. miles </a:t>
            </a:r>
          </a:p>
          <a:p>
            <a:pPr marL="0" indent="0" eaLnBrk="1" hangingPunct="1">
              <a:buNone/>
            </a:pPr>
            <a:endParaRPr lang="en-US" sz="1200" b="1" dirty="0"/>
          </a:p>
          <a:p>
            <a:pPr marL="0" indent="0" eaLnBrk="1" hangingPunct="1">
              <a:buNone/>
            </a:pPr>
            <a:r>
              <a:rPr lang="en-US" sz="2400" b="1" dirty="0"/>
              <a:t>Counties</a:t>
            </a:r>
            <a:r>
              <a:rPr lang="en-US" sz="2400" dirty="0"/>
              <a:t>: Oakland, Macomb</a:t>
            </a:r>
          </a:p>
          <a:p>
            <a:pPr marL="0" indent="0" eaLnBrk="1" hangingPunct="1">
              <a:buNone/>
            </a:pPr>
            <a:endParaRPr lang="en-US" sz="1200" dirty="0"/>
          </a:p>
          <a:p>
            <a:pPr marL="0" indent="0" eaLnBrk="1" hangingPunct="1">
              <a:buNone/>
            </a:pPr>
            <a:r>
              <a:rPr lang="en-US" sz="2400" b="1" dirty="0"/>
              <a:t>Population</a:t>
            </a:r>
            <a:r>
              <a:rPr lang="en-US" sz="2400" dirty="0"/>
              <a:t>: 259,000</a:t>
            </a:r>
          </a:p>
          <a:p>
            <a:pPr marL="0" indent="0" eaLnBrk="1" hangingPunct="1">
              <a:buNone/>
            </a:pPr>
            <a:endParaRPr lang="en-US" sz="1200" dirty="0"/>
          </a:p>
          <a:p>
            <a:pPr marL="0" indent="0" eaLnBrk="1" hangingPunct="1">
              <a:buNone/>
            </a:pPr>
            <a:r>
              <a:rPr lang="en-US" sz="2400" b="1" dirty="0"/>
              <a:t>Primary Land Uses</a:t>
            </a:r>
            <a:r>
              <a:rPr lang="en-US" sz="2400" dirty="0"/>
              <a:t>: residential, industrial/commercial</a:t>
            </a:r>
          </a:p>
          <a:p>
            <a:pPr marL="0" indent="0" eaLnBrk="1" hangingPunct="1">
              <a:buNone/>
            </a:pPr>
            <a:endParaRPr lang="en-US" sz="1200" b="1" dirty="0"/>
          </a:p>
          <a:p>
            <a:pPr marL="0" indent="0" eaLnBrk="1" hangingPunct="1">
              <a:buNone/>
            </a:pPr>
            <a:r>
              <a:rPr lang="en-US" sz="2400" b="1" dirty="0"/>
              <a:t>Open Water</a:t>
            </a:r>
            <a:r>
              <a:rPr lang="en-US" sz="2400" dirty="0"/>
              <a:t>: 54 miles of open channel including Big Beaver Creek, Plum Brook, Bear Creek and Red Run</a:t>
            </a:r>
            <a:br>
              <a:rPr lang="en-US" sz="2400" dirty="0"/>
            </a:br>
            <a:endParaRPr lang="en-US" sz="24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3000" t="25333" r="22750" b="25000"/>
          <a:stretch/>
        </p:blipFill>
        <p:spPr>
          <a:xfrm>
            <a:off x="5562600" y="2514600"/>
            <a:ext cx="2480310" cy="1703070"/>
          </a:xfrm>
          <a:prstGeom prst="rect">
            <a:avLst/>
          </a:prstGeom>
        </p:spPr>
      </p:pic>
    </p:spTree>
    <p:extLst>
      <p:ext uri="{BB962C8B-B14F-4D97-AF65-F5344CB8AC3E}">
        <p14:creationId xmlns:p14="http://schemas.microsoft.com/office/powerpoint/2010/main" val="754335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2"/>
          <p:cNvSpPr>
            <a:spLocks noGrp="1" noChangeArrowheads="1"/>
          </p:cNvSpPr>
          <p:nvPr>
            <p:ph type="title"/>
          </p:nvPr>
        </p:nvSpPr>
        <p:spPr/>
        <p:txBody>
          <a:bodyPr/>
          <a:lstStyle/>
          <a:p>
            <a:pPr eaLnBrk="1" hangingPunct="1"/>
            <a:r>
              <a:rPr lang="en-US" sz="3200" dirty="0"/>
              <a:t>Tributaries Feed larger Streams/Rivers</a:t>
            </a:r>
            <a:br>
              <a:rPr lang="en-US" sz="3200" dirty="0"/>
            </a:br>
            <a:endParaRPr lang="en-US" sz="1200" dirty="0"/>
          </a:p>
        </p:txBody>
      </p:sp>
      <p:sp>
        <p:nvSpPr>
          <p:cNvPr id="32771" name="Rectangle 3"/>
          <p:cNvSpPr>
            <a:spLocks noGrp="1" noChangeArrowheads="1"/>
          </p:cNvSpPr>
          <p:nvPr>
            <p:ph type="body" idx="1"/>
          </p:nvPr>
        </p:nvSpPr>
        <p:spPr/>
        <p:txBody>
          <a:bodyPr/>
          <a:lstStyle/>
          <a:p>
            <a:pPr eaLnBrk="1" hangingPunct="1"/>
            <a:endParaRPr lang="en-US" dirty="0"/>
          </a:p>
        </p:txBody>
      </p:sp>
      <p:pic>
        <p:nvPicPr>
          <p:cNvPr id="32772" name="Picture 5" descr="Computer-generated%20GIS%20map%20of%20Saginaw%20Bay%20Tributaries"/>
          <p:cNvPicPr>
            <a:picLocks noChangeAspect="1" noChangeArrowheads="1"/>
          </p:cNvPicPr>
          <p:nvPr/>
        </p:nvPicPr>
        <p:blipFill rotWithShape="1">
          <a:blip r:embed="rId2">
            <a:extLst>
              <a:ext uri="{28A0092B-C50C-407E-A947-70E740481C1C}">
                <a14:useLocalDpi xmlns:a14="http://schemas.microsoft.com/office/drawing/2010/main" val="0"/>
              </a:ext>
            </a:extLst>
          </a:blip>
          <a:srcRect l="14986" t="14035" b="6754"/>
          <a:stretch/>
        </p:blipFill>
        <p:spPr bwMode="auto">
          <a:xfrm>
            <a:off x="838199" y="2362200"/>
            <a:ext cx="8239643"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bwMode="auto">
          <a:xfrm>
            <a:off x="838199" y="5410200"/>
            <a:ext cx="2743201" cy="1371600"/>
          </a:xfrm>
          <a:prstGeom prst="rect">
            <a:avLst/>
          </a:prstGeom>
          <a:solidFill>
            <a:srgbClr val="9A9B6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7297786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endParaRPr lang="en-US" dirty="0"/>
          </a:p>
        </p:txBody>
      </p:sp>
      <p:sp>
        <p:nvSpPr>
          <p:cNvPr id="33795" name="Rectangle 3"/>
          <p:cNvSpPr>
            <a:spLocks noGrp="1" noChangeArrowheads="1"/>
          </p:cNvSpPr>
          <p:nvPr>
            <p:ph type="body" idx="1"/>
          </p:nvPr>
        </p:nvSpPr>
        <p:spPr/>
        <p:txBody>
          <a:bodyPr/>
          <a:lstStyle/>
          <a:p>
            <a:pPr eaLnBrk="1" hangingPunct="1"/>
            <a:endParaRPr lang="en-US" dirty="0"/>
          </a:p>
        </p:txBody>
      </p:sp>
      <p:pic>
        <p:nvPicPr>
          <p:cNvPr id="33796" name="Picture 5" descr="closeup map of watershed are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6038"/>
            <a:ext cx="8988425" cy="681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921715" y="304800"/>
            <a:ext cx="7456144" cy="923330"/>
          </a:xfrm>
          <a:prstGeom prst="rect">
            <a:avLst/>
          </a:prstGeom>
          <a:noFill/>
        </p:spPr>
        <p:txBody>
          <a:bodyPr wrap="none" lIns="91440" tIns="45720" rIns="91440" bIns="45720">
            <a:spAutoFit/>
          </a:bodyPr>
          <a:lstStyle/>
          <a:p>
            <a:pPr algn="ctr"/>
            <a:r>
              <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Tributaries in our area</a:t>
            </a:r>
          </a:p>
        </p:txBody>
      </p:sp>
    </p:spTree>
    <p:extLst>
      <p:ext uri="{BB962C8B-B14F-4D97-AF65-F5344CB8AC3E}">
        <p14:creationId xmlns:p14="http://schemas.microsoft.com/office/powerpoint/2010/main" val="33885257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endParaRPr lang="en-US" dirty="0"/>
          </a:p>
        </p:txBody>
      </p:sp>
      <p:sp>
        <p:nvSpPr>
          <p:cNvPr id="34819" name="Rectangle 3"/>
          <p:cNvSpPr>
            <a:spLocks noGrp="1" noChangeArrowheads="1"/>
          </p:cNvSpPr>
          <p:nvPr>
            <p:ph type="body" idx="1"/>
          </p:nvPr>
        </p:nvSpPr>
        <p:spPr/>
        <p:txBody>
          <a:bodyPr/>
          <a:lstStyle/>
          <a:p>
            <a:pPr eaLnBrk="1" hangingPunct="1"/>
            <a:endParaRPr lang="en-US" dirty="0"/>
          </a:p>
        </p:txBody>
      </p:sp>
      <p:pic>
        <p:nvPicPr>
          <p:cNvPr id="34820" name="Picture 5" descr="miniwatershed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381000"/>
            <a:ext cx="8531225" cy="58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50245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Tributaries Feeding Lake Michigan</a:t>
            </a:r>
            <a:br>
              <a:rPr lang="en-US" dirty="0"/>
            </a:br>
            <a:endParaRPr lang="en-US" sz="1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1689" y="2362200"/>
            <a:ext cx="8244590" cy="4191000"/>
          </a:xfrm>
        </p:spPr>
      </p:pic>
    </p:spTree>
    <p:extLst>
      <p:ext uri="{BB962C8B-B14F-4D97-AF65-F5344CB8AC3E}">
        <p14:creationId xmlns:p14="http://schemas.microsoft.com/office/powerpoint/2010/main" val="31359245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Meanders</a:t>
            </a:r>
            <a:br>
              <a:rPr lang="en-US" dirty="0"/>
            </a:br>
            <a:endParaRPr lang="en-US" sz="1200" dirty="0"/>
          </a:p>
        </p:txBody>
      </p:sp>
      <p:sp>
        <p:nvSpPr>
          <p:cNvPr id="3" name="Content Placeholder 2"/>
          <p:cNvSpPr>
            <a:spLocks noGrp="1"/>
          </p:cNvSpPr>
          <p:nvPr>
            <p:ph idx="1"/>
          </p:nvPr>
        </p:nvSpPr>
        <p:spPr>
          <a:xfrm>
            <a:off x="838200" y="2362200"/>
            <a:ext cx="7693025" cy="4191000"/>
          </a:xfrm>
        </p:spPr>
        <p:txBody>
          <a:bodyPr/>
          <a:lstStyle/>
          <a:p>
            <a:r>
              <a:rPr lang="en-US" dirty="0">
                <a:solidFill>
                  <a:srgbClr val="FF0000"/>
                </a:solidFill>
              </a:rPr>
              <a:t>A meander is formed when the moving water in a stream erodes the outer banks and widens its valley and the inner part of the river has less energy and deposits what it is carrying.</a:t>
            </a:r>
          </a:p>
          <a:p>
            <a:r>
              <a:rPr lang="en-US" dirty="0"/>
              <a:t>The result is a </a:t>
            </a:r>
            <a:r>
              <a:rPr lang="en-US" i="1" dirty="0"/>
              <a:t>snaking</a:t>
            </a:r>
            <a:r>
              <a:rPr lang="en-US" dirty="0"/>
              <a:t> pattern</a:t>
            </a:r>
          </a:p>
          <a:p>
            <a:r>
              <a:rPr lang="en-US" dirty="0">
                <a:solidFill>
                  <a:srgbClr val="00B050"/>
                </a:solidFill>
              </a:rPr>
              <a:t>Often creates civil engineering problems for local municipalities attempting to maintain stable roads and bridges.</a:t>
            </a:r>
          </a:p>
        </p:txBody>
      </p:sp>
    </p:spTree>
    <p:extLst>
      <p:ext uri="{BB962C8B-B14F-4D97-AF65-F5344CB8AC3E}">
        <p14:creationId xmlns:p14="http://schemas.microsoft.com/office/powerpoint/2010/main" val="1000571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2"/>
          <p:cNvSpPr>
            <a:spLocks noGrp="1" noChangeArrowheads="1"/>
          </p:cNvSpPr>
          <p:nvPr>
            <p:ph type="title"/>
          </p:nvPr>
        </p:nvSpPr>
        <p:spPr/>
        <p:txBody>
          <a:bodyPr/>
          <a:lstStyle/>
          <a:p>
            <a:pPr eaLnBrk="1" hangingPunct="1"/>
            <a:r>
              <a:rPr lang="en-US" dirty="0"/>
              <a:t>Anatomy of a Stream Meander</a:t>
            </a:r>
          </a:p>
        </p:txBody>
      </p:sp>
      <p:sp>
        <p:nvSpPr>
          <p:cNvPr id="27651" name="Rectangle 3"/>
          <p:cNvSpPr>
            <a:spLocks noGrp="1" noChangeArrowheads="1"/>
          </p:cNvSpPr>
          <p:nvPr>
            <p:ph type="body" idx="1"/>
          </p:nvPr>
        </p:nvSpPr>
        <p:spPr/>
        <p:txBody>
          <a:bodyPr/>
          <a:lstStyle/>
          <a:p>
            <a:pPr eaLnBrk="1" hangingPunct="1"/>
            <a:endParaRPr lang="en-US" dirty="0"/>
          </a:p>
        </p:txBody>
      </p:sp>
      <p:pic>
        <p:nvPicPr>
          <p:cNvPr id="27652" name="Picture 7" descr="Mean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362200"/>
            <a:ext cx="76962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bwMode="auto">
          <a:xfrm>
            <a:off x="1143000" y="3733800"/>
            <a:ext cx="2895600" cy="68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6" name="Rectangle 5"/>
          <p:cNvSpPr/>
          <p:nvPr/>
        </p:nvSpPr>
        <p:spPr bwMode="auto">
          <a:xfrm>
            <a:off x="6477000" y="5181600"/>
            <a:ext cx="2057400" cy="68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795189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endParaRPr lang="en-US" dirty="0"/>
          </a:p>
        </p:txBody>
      </p:sp>
      <p:sp>
        <p:nvSpPr>
          <p:cNvPr id="25603" name="Rectangle 3"/>
          <p:cNvSpPr>
            <a:spLocks noGrp="1" noChangeArrowheads="1"/>
          </p:cNvSpPr>
          <p:nvPr>
            <p:ph type="body" idx="1"/>
          </p:nvPr>
        </p:nvSpPr>
        <p:spPr/>
        <p:txBody>
          <a:bodyPr/>
          <a:lstStyle/>
          <a:p>
            <a:pPr eaLnBrk="1" hangingPunct="1"/>
            <a:endParaRPr lang="en-US" dirty="0"/>
          </a:p>
        </p:txBody>
      </p:sp>
      <p:pic>
        <p:nvPicPr>
          <p:cNvPr id="25604" name="Picture 5" descr="Floodpl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762000"/>
            <a:ext cx="7620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114800" y="115669"/>
            <a:ext cx="4572000" cy="646331"/>
          </a:xfrm>
          <a:prstGeom prst="rect">
            <a:avLst/>
          </a:prstGeom>
          <a:solidFill>
            <a:srgbClr val="FFFF00"/>
          </a:solidFill>
        </p:spPr>
        <p:txBody>
          <a:bodyPr>
            <a:spAutoFit/>
          </a:bodyPr>
          <a:lstStyle/>
          <a:p>
            <a:r>
              <a:rPr lang="en-US" dirty="0"/>
              <a:t>When a meander gets cut off from the main stream, an </a:t>
            </a:r>
            <a:r>
              <a:rPr lang="en-US" dirty="0">
                <a:hlinkClick r:id="rId3" tooltip="Oxbow lake"/>
              </a:rPr>
              <a:t>oxbow lake</a:t>
            </a:r>
            <a:r>
              <a:rPr lang="en-US" dirty="0"/>
              <a:t> is formed</a:t>
            </a:r>
          </a:p>
        </p:txBody>
      </p:sp>
    </p:spTree>
    <p:extLst>
      <p:ext uri="{BB962C8B-B14F-4D97-AF65-F5344CB8AC3E}">
        <p14:creationId xmlns:p14="http://schemas.microsoft.com/office/powerpoint/2010/main" val="2788944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endParaRPr lang="en-US" dirty="0"/>
          </a:p>
        </p:txBody>
      </p:sp>
      <p:sp>
        <p:nvSpPr>
          <p:cNvPr id="26627" name="Rectangle 3"/>
          <p:cNvSpPr>
            <a:spLocks noGrp="1" noChangeArrowheads="1"/>
          </p:cNvSpPr>
          <p:nvPr>
            <p:ph type="body" idx="1"/>
          </p:nvPr>
        </p:nvSpPr>
        <p:spPr/>
        <p:txBody>
          <a:bodyPr/>
          <a:lstStyle/>
          <a:p>
            <a:pPr eaLnBrk="1" hangingPunct="1"/>
            <a:endParaRPr lang="en-US" dirty="0"/>
          </a:p>
        </p:txBody>
      </p:sp>
      <p:pic>
        <p:nvPicPr>
          <p:cNvPr id="26628" name="Picture 5" descr="invitro1_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865" y="762000"/>
            <a:ext cx="8362306"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408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p:cNvSpPr>
            <a:spLocks noGrp="1" noChangeArrowheads="1"/>
          </p:cNvSpPr>
          <p:nvPr>
            <p:ph type="title"/>
          </p:nvPr>
        </p:nvSpPr>
        <p:spPr/>
        <p:txBody>
          <a:bodyPr/>
          <a:lstStyle/>
          <a:p>
            <a:pPr eaLnBrk="1" hangingPunct="1"/>
            <a:r>
              <a:rPr lang="en-US" dirty="0"/>
              <a:t>Objectives</a:t>
            </a:r>
          </a:p>
        </p:txBody>
      </p:sp>
      <p:sp>
        <p:nvSpPr>
          <p:cNvPr id="4099" name="Rectangle 3"/>
          <p:cNvSpPr>
            <a:spLocks noGrp="1" noChangeArrowheads="1"/>
          </p:cNvSpPr>
          <p:nvPr>
            <p:ph type="body" idx="1"/>
          </p:nvPr>
        </p:nvSpPr>
        <p:spPr>
          <a:xfrm>
            <a:off x="838200" y="2362200"/>
            <a:ext cx="8077200" cy="4038600"/>
          </a:xfrm>
        </p:spPr>
        <p:txBody>
          <a:bodyPr/>
          <a:lstStyle/>
          <a:p>
            <a:pPr marL="685800" lvl="4" eaLnBrk="1" hangingPunct="1">
              <a:lnSpc>
                <a:spcPct val="90000"/>
              </a:lnSpc>
            </a:pPr>
            <a:r>
              <a:rPr lang="en-US" sz="2000" dirty="0"/>
              <a:t>Describe that the water cycle includes evaporation, transpiration, condensation, precipitation, infiltration, surface runoff, groundwater, and absorption.</a:t>
            </a:r>
          </a:p>
          <a:p>
            <a:pPr marL="457200" lvl="4" indent="0" eaLnBrk="1" hangingPunct="1">
              <a:lnSpc>
                <a:spcPct val="90000"/>
              </a:lnSpc>
              <a:buNone/>
            </a:pPr>
            <a:r>
              <a:rPr lang="en-US" sz="2000" dirty="0"/>
              <a:t> </a:t>
            </a:r>
            <a:r>
              <a:rPr lang="en-US" sz="2000" i="1" dirty="0"/>
              <a:t> </a:t>
            </a:r>
            <a:endParaRPr lang="en-US" sz="2000" dirty="0"/>
          </a:p>
          <a:p>
            <a:pPr marL="685800" lvl="4" eaLnBrk="1" hangingPunct="1">
              <a:lnSpc>
                <a:spcPct val="90000"/>
              </a:lnSpc>
            </a:pPr>
            <a:r>
              <a:rPr lang="en-US" sz="2000" dirty="0"/>
              <a:t>Analyze the flow of water between the elements of a watershed, including surface features (lakes, streams, rivers, wetlands) and groundwater. </a:t>
            </a:r>
          </a:p>
          <a:p>
            <a:pPr marL="457200" lvl="4" indent="0" eaLnBrk="1" hangingPunct="1">
              <a:lnSpc>
                <a:spcPct val="90000"/>
              </a:lnSpc>
              <a:buNone/>
            </a:pPr>
            <a:endParaRPr lang="en-US" sz="2000" dirty="0"/>
          </a:p>
          <a:p>
            <a:pPr marL="685800" lvl="4" eaLnBrk="1" hangingPunct="1">
              <a:lnSpc>
                <a:spcPct val="90000"/>
              </a:lnSpc>
            </a:pPr>
            <a:r>
              <a:rPr lang="en-US" sz="2000" dirty="0"/>
              <a:t>Describe the river and stream types, features, and process including cycles of flooding, erosion, and deposition as they occur naturally and as they are impacted by land use decisions. </a:t>
            </a:r>
          </a:p>
          <a:p>
            <a:pPr marL="457200" lvl="4" indent="0" eaLnBrk="1" hangingPunct="1">
              <a:lnSpc>
                <a:spcPct val="90000"/>
              </a:lnSpc>
              <a:buNone/>
            </a:pPr>
            <a:endParaRPr lang="en-US" sz="2000" dirty="0"/>
          </a:p>
          <a:p>
            <a:pPr marL="685800" lvl="4" eaLnBrk="1" hangingPunct="1">
              <a:lnSpc>
                <a:spcPct val="90000"/>
              </a:lnSpc>
            </a:pPr>
            <a:r>
              <a:rPr lang="en-US" sz="2000" dirty="0"/>
              <a:t>Explain the types, process, and beneficial functions of wetlands.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Stream Load</a:t>
            </a:r>
            <a:br>
              <a:rPr lang="en-US" dirty="0"/>
            </a:br>
            <a:endParaRPr lang="en-US" sz="1200" dirty="0"/>
          </a:p>
        </p:txBody>
      </p:sp>
      <p:sp>
        <p:nvSpPr>
          <p:cNvPr id="3" name="Content Placeholder 2"/>
          <p:cNvSpPr>
            <a:spLocks noGrp="1"/>
          </p:cNvSpPr>
          <p:nvPr>
            <p:ph idx="1"/>
          </p:nvPr>
        </p:nvSpPr>
        <p:spPr>
          <a:xfrm>
            <a:off x="838200" y="2514600"/>
            <a:ext cx="7693025" cy="4038600"/>
          </a:xfrm>
        </p:spPr>
        <p:txBody>
          <a:bodyPr/>
          <a:lstStyle/>
          <a:p>
            <a:r>
              <a:rPr lang="en-US" dirty="0">
                <a:solidFill>
                  <a:srgbClr val="00B050"/>
                </a:solidFill>
              </a:rPr>
              <a:t>The solid matter carried by a stream.</a:t>
            </a:r>
          </a:p>
          <a:p>
            <a:pPr marL="0" indent="0">
              <a:buNone/>
            </a:pPr>
            <a:endParaRPr lang="en-US" sz="1200" dirty="0">
              <a:solidFill>
                <a:srgbClr val="00B050"/>
              </a:solidFill>
            </a:endParaRPr>
          </a:p>
          <a:p>
            <a:r>
              <a:rPr lang="en-US" dirty="0"/>
              <a:t>Streams carry solid material as a result of </a:t>
            </a:r>
            <a:r>
              <a:rPr lang="en-US" dirty="0">
                <a:solidFill>
                  <a:srgbClr val="00B0F0"/>
                </a:solidFill>
              </a:rPr>
              <a:t>erosion</a:t>
            </a:r>
            <a:r>
              <a:rPr lang="en-US" dirty="0"/>
              <a:t>.</a:t>
            </a:r>
            <a:endParaRPr lang="en-US" dirty="0">
              <a:solidFill>
                <a:srgbClr val="00B050"/>
              </a:solidFill>
            </a:endParaRPr>
          </a:p>
          <a:p>
            <a:pPr marL="0" indent="0">
              <a:buNone/>
            </a:pPr>
            <a:endParaRPr lang="en-US" sz="1200" dirty="0"/>
          </a:p>
          <a:p>
            <a:r>
              <a:rPr lang="en-US" dirty="0">
                <a:solidFill>
                  <a:srgbClr val="7030A0"/>
                </a:solidFill>
              </a:rPr>
              <a:t>Erosion</a:t>
            </a:r>
            <a:r>
              <a:rPr lang="en-US" dirty="0">
                <a:solidFill>
                  <a:srgbClr val="FF0000"/>
                </a:solidFill>
              </a:rPr>
              <a:t> and </a:t>
            </a:r>
            <a:r>
              <a:rPr lang="en-US" dirty="0">
                <a:solidFill>
                  <a:srgbClr val="7030A0"/>
                </a:solidFill>
              </a:rPr>
              <a:t>bed shear stress </a:t>
            </a:r>
            <a:r>
              <a:rPr lang="en-US" dirty="0">
                <a:solidFill>
                  <a:srgbClr val="FF0000"/>
                </a:solidFill>
              </a:rPr>
              <a:t>continually remove mineral material from the stream bed and banks of the stream channel, adding this material to the regular flow of water. </a:t>
            </a:r>
          </a:p>
        </p:txBody>
      </p:sp>
    </p:spTree>
    <p:extLst>
      <p:ext uri="{BB962C8B-B14F-4D97-AF65-F5344CB8AC3E}">
        <p14:creationId xmlns:p14="http://schemas.microsoft.com/office/powerpoint/2010/main" val="656875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endParaRPr lang="en-US" dirty="0"/>
          </a:p>
        </p:txBody>
      </p:sp>
      <p:sp>
        <p:nvSpPr>
          <p:cNvPr id="20483" name="Rectangle 3"/>
          <p:cNvSpPr>
            <a:spLocks noGrp="1" noChangeArrowheads="1"/>
          </p:cNvSpPr>
          <p:nvPr>
            <p:ph type="body" idx="1"/>
          </p:nvPr>
        </p:nvSpPr>
        <p:spPr/>
        <p:txBody>
          <a:bodyPr/>
          <a:lstStyle/>
          <a:p>
            <a:pPr eaLnBrk="1" hangingPunct="1"/>
            <a:endParaRPr lang="en-US" dirty="0"/>
          </a:p>
        </p:txBody>
      </p:sp>
      <p:pic>
        <p:nvPicPr>
          <p:cNvPr id="20484" name="Picture 5" descr="Stream_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38" y="152400"/>
            <a:ext cx="897255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762000" y="1066800"/>
            <a:ext cx="4378122" cy="923330"/>
          </a:xfrm>
          <a:prstGeom prst="rect">
            <a:avLst/>
          </a:prstGeom>
          <a:noFill/>
        </p:spPr>
        <p:txBody>
          <a:bodyPr wrap="none" lIns="91440" tIns="45720" rIns="91440" bIns="45720">
            <a:spAutoFit/>
          </a:bodyPr>
          <a:lstStyle/>
          <a:p>
            <a:pPr algn="ctr"/>
            <a:r>
              <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Stream Load</a:t>
            </a:r>
          </a:p>
        </p:txBody>
      </p:sp>
      <p:sp>
        <p:nvSpPr>
          <p:cNvPr id="3" name="TextBox 2"/>
          <p:cNvSpPr txBox="1"/>
          <p:nvPr/>
        </p:nvSpPr>
        <p:spPr>
          <a:xfrm>
            <a:off x="4876800" y="1828800"/>
            <a:ext cx="1676400" cy="923330"/>
          </a:xfrm>
          <a:prstGeom prst="rect">
            <a:avLst/>
          </a:prstGeom>
          <a:noFill/>
        </p:spPr>
        <p:txBody>
          <a:bodyPr wrap="square" rtlCol="0">
            <a:spAutoFit/>
          </a:bodyPr>
          <a:lstStyle/>
          <a:p>
            <a:r>
              <a:rPr lang="en-US" dirty="0"/>
              <a:t>Particles dissolved in the water</a:t>
            </a:r>
          </a:p>
        </p:txBody>
      </p:sp>
      <p:sp>
        <p:nvSpPr>
          <p:cNvPr id="7" name="TextBox 6"/>
          <p:cNvSpPr txBox="1"/>
          <p:nvPr/>
        </p:nvSpPr>
        <p:spPr>
          <a:xfrm>
            <a:off x="5334000" y="3276600"/>
            <a:ext cx="1676400" cy="923330"/>
          </a:xfrm>
          <a:prstGeom prst="rect">
            <a:avLst/>
          </a:prstGeom>
          <a:solidFill>
            <a:schemeClr val="tx1">
              <a:lumMod val="40000"/>
              <a:lumOff val="60000"/>
            </a:schemeClr>
          </a:solidFill>
        </p:spPr>
        <p:txBody>
          <a:bodyPr wrap="square" rtlCol="0">
            <a:spAutoFit/>
          </a:bodyPr>
          <a:lstStyle/>
          <a:p>
            <a:r>
              <a:rPr lang="en-US" dirty="0"/>
              <a:t>Particles suspended in the water</a:t>
            </a:r>
          </a:p>
        </p:txBody>
      </p:sp>
      <p:sp>
        <p:nvSpPr>
          <p:cNvPr id="8" name="TextBox 7"/>
          <p:cNvSpPr txBox="1"/>
          <p:nvPr/>
        </p:nvSpPr>
        <p:spPr>
          <a:xfrm>
            <a:off x="7141029" y="5029200"/>
            <a:ext cx="1676400" cy="1200329"/>
          </a:xfrm>
          <a:prstGeom prst="rect">
            <a:avLst/>
          </a:prstGeom>
          <a:solidFill>
            <a:srgbClr val="92D050"/>
          </a:solidFill>
        </p:spPr>
        <p:txBody>
          <a:bodyPr wrap="square" rtlCol="0">
            <a:spAutoFit/>
          </a:bodyPr>
          <a:lstStyle/>
          <a:p>
            <a:r>
              <a:rPr lang="en-US" dirty="0"/>
              <a:t>Particles settling out on the bottom of the stream</a:t>
            </a:r>
          </a:p>
        </p:txBody>
      </p:sp>
    </p:spTree>
    <p:extLst>
      <p:ext uri="{BB962C8B-B14F-4D97-AF65-F5344CB8AC3E}">
        <p14:creationId xmlns:p14="http://schemas.microsoft.com/office/powerpoint/2010/main" val="2856143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Anatomy of a Stream</a:t>
            </a:r>
            <a:br>
              <a:rPr lang="en-US" dirty="0"/>
            </a:br>
            <a:endParaRPr lang="en-US" sz="1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2209800"/>
            <a:ext cx="6175376" cy="4625570"/>
          </a:xfrm>
        </p:spPr>
      </p:pic>
    </p:spTree>
    <p:extLst>
      <p:ext uri="{BB962C8B-B14F-4D97-AF65-F5344CB8AC3E}">
        <p14:creationId xmlns:p14="http://schemas.microsoft.com/office/powerpoint/2010/main" val="9287387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Anatomy of a Stream</a:t>
            </a:r>
            <a:br>
              <a:rPr lang="en-US" dirty="0"/>
            </a:br>
            <a:endParaRPr lang="en-US" sz="1200" dirty="0"/>
          </a:p>
        </p:txBody>
      </p:sp>
      <p:sp>
        <p:nvSpPr>
          <p:cNvPr id="3" name="Content Placeholder 2"/>
          <p:cNvSpPr>
            <a:spLocks noGrp="1"/>
          </p:cNvSpPr>
          <p:nvPr>
            <p:ph idx="1"/>
          </p:nvPr>
        </p:nvSpPr>
        <p:spPr>
          <a:xfrm>
            <a:off x="914400" y="3338983"/>
            <a:ext cx="3581400" cy="2362200"/>
          </a:xfrm>
        </p:spPr>
        <p:txBody>
          <a:bodyPr/>
          <a:lstStyle/>
          <a:p>
            <a:pPr marL="0" indent="0">
              <a:buNone/>
            </a:pPr>
            <a:r>
              <a:rPr lang="en-US" dirty="0">
                <a:solidFill>
                  <a:srgbClr val="00B0F0"/>
                </a:solidFill>
              </a:rPr>
              <a:t>A </a:t>
            </a:r>
            <a:r>
              <a:rPr lang="en-US" b="1" dirty="0">
                <a:solidFill>
                  <a:srgbClr val="C00000"/>
                </a:solidFill>
              </a:rPr>
              <a:t>stream</a:t>
            </a:r>
            <a:r>
              <a:rPr lang="en-US" dirty="0">
                <a:solidFill>
                  <a:srgbClr val="C00000"/>
                </a:solidFill>
              </a:rPr>
              <a:t> </a:t>
            </a:r>
            <a:r>
              <a:rPr lang="en-US" dirty="0">
                <a:solidFill>
                  <a:srgbClr val="00B0F0"/>
                </a:solidFill>
              </a:rPr>
              <a:t>is a body of water with a current, confined within a bed and stream banks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8200" y="2299359"/>
            <a:ext cx="2973324" cy="4441449"/>
          </a:xfrm>
          <a:prstGeom prst="rect">
            <a:avLst/>
          </a:prstGeom>
        </p:spPr>
      </p:pic>
    </p:spTree>
    <p:extLst>
      <p:ext uri="{BB962C8B-B14F-4D97-AF65-F5344CB8AC3E}">
        <p14:creationId xmlns:p14="http://schemas.microsoft.com/office/powerpoint/2010/main" val="240075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2"/>
          <p:cNvSpPr>
            <a:spLocks noGrp="1" noChangeArrowheads="1"/>
          </p:cNvSpPr>
          <p:nvPr>
            <p:ph type="title"/>
          </p:nvPr>
        </p:nvSpPr>
        <p:spPr/>
        <p:txBody>
          <a:bodyPr/>
          <a:lstStyle/>
          <a:p>
            <a:pPr eaLnBrk="1" hangingPunct="1"/>
            <a:r>
              <a:rPr lang="en-US" dirty="0"/>
              <a:t>Stream Bed</a:t>
            </a:r>
            <a:br>
              <a:rPr lang="en-US" dirty="0"/>
            </a:br>
            <a:endParaRPr lang="en-US" sz="1200" dirty="0"/>
          </a:p>
        </p:txBody>
      </p:sp>
      <p:sp>
        <p:nvSpPr>
          <p:cNvPr id="28675" name="Rectangle 6"/>
          <p:cNvSpPr>
            <a:spLocks noGrp="1" noChangeArrowheads="1"/>
          </p:cNvSpPr>
          <p:nvPr>
            <p:ph type="body" sz="half" idx="1"/>
          </p:nvPr>
        </p:nvSpPr>
        <p:spPr/>
        <p:txBody>
          <a:bodyPr/>
          <a:lstStyle/>
          <a:p>
            <a:pPr eaLnBrk="1" hangingPunct="1"/>
            <a:endParaRPr lang="en-US" sz="2400" dirty="0"/>
          </a:p>
        </p:txBody>
      </p:sp>
      <p:sp>
        <p:nvSpPr>
          <p:cNvPr id="28676" name="Rectangle 7"/>
          <p:cNvSpPr>
            <a:spLocks noGrp="1" noChangeArrowheads="1"/>
          </p:cNvSpPr>
          <p:nvPr>
            <p:ph type="body" sz="half" idx="2"/>
          </p:nvPr>
        </p:nvSpPr>
        <p:spPr>
          <a:xfrm>
            <a:off x="4760913" y="3352800"/>
            <a:ext cx="3770312" cy="2733675"/>
          </a:xfrm>
        </p:spPr>
        <p:txBody>
          <a:bodyPr/>
          <a:lstStyle/>
          <a:p>
            <a:pPr eaLnBrk="1" hangingPunct="1"/>
            <a:r>
              <a:rPr lang="en-US" sz="2400" dirty="0"/>
              <a:t>Stream Bed (5 in the diagram) – is the bottom of the stream.</a:t>
            </a:r>
          </a:p>
        </p:txBody>
      </p:sp>
      <p:pic>
        <p:nvPicPr>
          <p:cNvPr id="28677" name="Picture 5" descr="riverLoad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362200"/>
            <a:ext cx="4038600" cy="366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09223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p:cNvSpPr>
            <a:spLocks noGrp="1" noChangeArrowheads="1"/>
          </p:cNvSpPr>
          <p:nvPr>
            <p:ph type="title"/>
          </p:nvPr>
        </p:nvSpPr>
        <p:spPr/>
        <p:txBody>
          <a:bodyPr/>
          <a:lstStyle/>
          <a:p>
            <a:pPr eaLnBrk="1" hangingPunct="1"/>
            <a:r>
              <a:rPr lang="en-US" dirty="0"/>
              <a:t>Stream Bank</a:t>
            </a:r>
          </a:p>
        </p:txBody>
      </p:sp>
      <p:sp>
        <p:nvSpPr>
          <p:cNvPr id="29699" name="Rectangle 4"/>
          <p:cNvSpPr>
            <a:spLocks noGrp="1" noChangeArrowheads="1"/>
          </p:cNvSpPr>
          <p:nvPr>
            <p:ph type="body" sz="half" idx="1"/>
          </p:nvPr>
        </p:nvSpPr>
        <p:spPr>
          <a:xfrm>
            <a:off x="838200" y="3314700"/>
            <a:ext cx="3770313" cy="1828800"/>
          </a:xfrm>
        </p:spPr>
        <p:txBody>
          <a:bodyPr/>
          <a:lstStyle/>
          <a:p>
            <a:pPr marL="0" indent="0" algn="ctr" eaLnBrk="1" hangingPunct="1">
              <a:buNone/>
            </a:pPr>
            <a:r>
              <a:rPr lang="en-US" sz="2400" b="1" dirty="0">
                <a:solidFill>
                  <a:srgbClr val="00B050"/>
                </a:solidFill>
              </a:rPr>
              <a:t>Stream Bank</a:t>
            </a:r>
          </a:p>
          <a:p>
            <a:pPr marL="0" indent="0" eaLnBrk="1" hangingPunct="1">
              <a:buNone/>
            </a:pPr>
            <a:r>
              <a:rPr lang="en-US" sz="2400" dirty="0"/>
              <a:t>The area around a stream that directs the flow of the water. </a:t>
            </a:r>
          </a:p>
        </p:txBody>
      </p:sp>
      <p:sp>
        <p:nvSpPr>
          <p:cNvPr id="29700" name="Rectangle 5"/>
          <p:cNvSpPr>
            <a:spLocks noGrp="1" noChangeArrowheads="1"/>
          </p:cNvSpPr>
          <p:nvPr>
            <p:ph type="body" sz="half" idx="2"/>
          </p:nvPr>
        </p:nvSpPr>
        <p:spPr/>
        <p:txBody>
          <a:bodyPr/>
          <a:lstStyle/>
          <a:p>
            <a:pPr eaLnBrk="1" hangingPunct="1"/>
            <a:endParaRPr lang="en-US" sz="2400" dirty="0"/>
          </a:p>
        </p:txBody>
      </p:sp>
      <p:pic>
        <p:nvPicPr>
          <p:cNvPr id="29701" name="Picture 7" descr="streambank%20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362200"/>
            <a:ext cx="37338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4267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p:cNvSpPr>
            <a:spLocks noGrp="1" noChangeArrowheads="1"/>
          </p:cNvSpPr>
          <p:nvPr>
            <p:ph type="title"/>
          </p:nvPr>
        </p:nvSpPr>
        <p:spPr/>
        <p:txBody>
          <a:bodyPr/>
          <a:lstStyle/>
          <a:p>
            <a:pPr eaLnBrk="1" hangingPunct="1"/>
            <a:r>
              <a:rPr lang="en-US" dirty="0"/>
              <a:t>Stream Discharge</a:t>
            </a:r>
            <a:br>
              <a:rPr lang="en-US" dirty="0"/>
            </a:br>
            <a:endParaRPr lang="en-US" sz="1200" dirty="0"/>
          </a:p>
        </p:txBody>
      </p:sp>
      <p:sp>
        <p:nvSpPr>
          <p:cNvPr id="21507" name="Rectangle 3"/>
          <p:cNvSpPr>
            <a:spLocks noGrp="1" noChangeArrowheads="1"/>
          </p:cNvSpPr>
          <p:nvPr>
            <p:ph type="body" sz="half" idx="1"/>
          </p:nvPr>
        </p:nvSpPr>
        <p:spPr>
          <a:xfrm>
            <a:off x="838200" y="2362200"/>
            <a:ext cx="3770313" cy="4114800"/>
          </a:xfrm>
        </p:spPr>
        <p:txBody>
          <a:bodyPr/>
          <a:lstStyle/>
          <a:p>
            <a:pPr marL="0" indent="0" eaLnBrk="1" hangingPunct="1">
              <a:buNone/>
            </a:pPr>
            <a:r>
              <a:rPr lang="en-US" sz="2000" dirty="0">
                <a:solidFill>
                  <a:srgbClr val="FF0000"/>
                </a:solidFill>
              </a:rPr>
              <a:t>Discharge</a:t>
            </a:r>
          </a:p>
          <a:p>
            <a:pPr marL="0" indent="0" eaLnBrk="1" hangingPunct="1">
              <a:buNone/>
            </a:pPr>
            <a:r>
              <a:rPr lang="en-US" sz="2000" dirty="0"/>
              <a:t>the volume of water moved by a stream in a given time period.</a:t>
            </a:r>
          </a:p>
          <a:p>
            <a:pPr marL="0" indent="0" eaLnBrk="1" hangingPunct="1">
              <a:buNone/>
            </a:pPr>
            <a:endParaRPr lang="en-US" sz="800" dirty="0"/>
          </a:p>
          <a:p>
            <a:pPr marL="0" indent="0" eaLnBrk="1" hangingPunct="1">
              <a:buNone/>
            </a:pPr>
            <a:r>
              <a:rPr lang="en-US" sz="2000" dirty="0">
                <a:solidFill>
                  <a:srgbClr val="FF0000"/>
                </a:solidFill>
              </a:rPr>
              <a:t>Gradient</a:t>
            </a:r>
          </a:p>
          <a:p>
            <a:pPr marL="0" indent="0" eaLnBrk="1" hangingPunct="1">
              <a:buNone/>
            </a:pPr>
            <a:r>
              <a:rPr lang="en-US" sz="2000" dirty="0"/>
              <a:t>change in elevation of a stream over a distance.</a:t>
            </a:r>
          </a:p>
          <a:p>
            <a:pPr marL="0" indent="0" eaLnBrk="1" hangingPunct="1">
              <a:buNone/>
            </a:pPr>
            <a:endParaRPr lang="en-US" sz="800" dirty="0"/>
          </a:p>
          <a:p>
            <a:pPr marL="1943100" lvl="1" indent="-1485900" eaLnBrk="1" hangingPunct="1">
              <a:buNone/>
            </a:pPr>
            <a:r>
              <a:rPr lang="en-US" sz="1800" dirty="0">
                <a:solidFill>
                  <a:srgbClr val="FF0000"/>
                </a:solidFill>
              </a:rPr>
              <a:t>Headwaters</a:t>
            </a:r>
            <a:r>
              <a:rPr lang="en-US" sz="1800" dirty="0"/>
              <a:t> – beginning of a stream.</a:t>
            </a:r>
          </a:p>
          <a:p>
            <a:pPr marL="457200" lvl="1" indent="0" eaLnBrk="1" hangingPunct="1">
              <a:buNone/>
            </a:pPr>
            <a:endParaRPr lang="en-US" sz="800" dirty="0"/>
          </a:p>
          <a:p>
            <a:pPr marL="1371600" lvl="1" indent="-914400" eaLnBrk="1" hangingPunct="1">
              <a:buNone/>
            </a:pPr>
            <a:r>
              <a:rPr lang="en-US" sz="1800" dirty="0">
                <a:solidFill>
                  <a:srgbClr val="FF0000"/>
                </a:solidFill>
              </a:rPr>
              <a:t>Mouth</a:t>
            </a:r>
            <a:r>
              <a:rPr lang="en-US" sz="1800" dirty="0"/>
              <a:t> – 	where stream deposits into a larger body of water. </a:t>
            </a:r>
          </a:p>
        </p:txBody>
      </p:sp>
      <p:sp>
        <p:nvSpPr>
          <p:cNvPr id="21508" name="Rectangle 4"/>
          <p:cNvSpPr>
            <a:spLocks noGrp="1" noChangeArrowheads="1"/>
          </p:cNvSpPr>
          <p:nvPr>
            <p:ph type="body" sz="half" idx="2"/>
          </p:nvPr>
        </p:nvSpPr>
        <p:spPr/>
        <p:txBody>
          <a:bodyPr/>
          <a:lstStyle/>
          <a:p>
            <a:pPr eaLnBrk="1" hangingPunct="1"/>
            <a:endParaRPr lang="en-US" sz="2000" dirty="0"/>
          </a:p>
        </p:txBody>
      </p:sp>
      <p:pic>
        <p:nvPicPr>
          <p:cNvPr id="21509" name="Picture 6" descr="File:Teuchl stream.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362200"/>
            <a:ext cx="3657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5740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500"/>
                                        <p:tgtEl>
                                          <p:spTgt spid="215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fade">
                                      <p:cBhvr>
                                        <p:cTn id="12" dur="500"/>
                                        <p:tgtEl>
                                          <p:spTgt spid="215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507">
                                            <p:txEl>
                                              <p:pRg st="3" end="3"/>
                                            </p:txEl>
                                          </p:spTgt>
                                        </p:tgtEl>
                                        <p:attrNameLst>
                                          <p:attrName>style.visibility</p:attrName>
                                        </p:attrNameLst>
                                      </p:cBhvr>
                                      <p:to>
                                        <p:strVal val="visible"/>
                                      </p:to>
                                    </p:set>
                                    <p:animEffect transition="in" filter="fade">
                                      <p:cBhvr>
                                        <p:cTn id="17" dur="500"/>
                                        <p:tgtEl>
                                          <p:spTgt spid="2150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507">
                                            <p:txEl>
                                              <p:pRg st="4" end="4"/>
                                            </p:txEl>
                                          </p:spTgt>
                                        </p:tgtEl>
                                        <p:attrNameLst>
                                          <p:attrName>style.visibility</p:attrName>
                                        </p:attrNameLst>
                                      </p:cBhvr>
                                      <p:to>
                                        <p:strVal val="visible"/>
                                      </p:to>
                                    </p:set>
                                    <p:animEffect transition="in" filter="fade">
                                      <p:cBhvr>
                                        <p:cTn id="22" dur="500"/>
                                        <p:tgtEl>
                                          <p:spTgt spid="2150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507">
                                            <p:txEl>
                                              <p:pRg st="6" end="6"/>
                                            </p:txEl>
                                          </p:spTgt>
                                        </p:tgtEl>
                                        <p:attrNameLst>
                                          <p:attrName>style.visibility</p:attrName>
                                        </p:attrNameLst>
                                      </p:cBhvr>
                                      <p:to>
                                        <p:strVal val="visible"/>
                                      </p:to>
                                    </p:set>
                                    <p:animEffect transition="in" filter="fade">
                                      <p:cBhvr>
                                        <p:cTn id="27" dur="500"/>
                                        <p:tgtEl>
                                          <p:spTgt spid="21507">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507">
                                            <p:txEl>
                                              <p:pRg st="8" end="8"/>
                                            </p:txEl>
                                          </p:spTgt>
                                        </p:tgtEl>
                                        <p:attrNameLst>
                                          <p:attrName>style.visibility</p:attrName>
                                        </p:attrNameLst>
                                      </p:cBhvr>
                                      <p:to>
                                        <p:strVal val="visible"/>
                                      </p:to>
                                    </p:set>
                                    <p:animEffect transition="in" filter="fade">
                                      <p:cBhvr>
                                        <p:cTn id="32" dur="500"/>
                                        <p:tgtEl>
                                          <p:spTgt spid="2150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p:cNvSpPr>
            <a:spLocks noGrp="1" noChangeArrowheads="1"/>
          </p:cNvSpPr>
          <p:nvPr>
            <p:ph type="title"/>
          </p:nvPr>
        </p:nvSpPr>
        <p:spPr/>
        <p:txBody>
          <a:bodyPr/>
          <a:lstStyle/>
          <a:p>
            <a:pPr eaLnBrk="1" hangingPunct="1"/>
            <a:r>
              <a:rPr lang="en-US" dirty="0"/>
              <a:t>Stream Features</a:t>
            </a:r>
            <a:br>
              <a:rPr lang="en-US" dirty="0"/>
            </a:br>
            <a:endParaRPr lang="en-US" sz="1200" dirty="0"/>
          </a:p>
        </p:txBody>
      </p:sp>
      <p:sp>
        <p:nvSpPr>
          <p:cNvPr id="24579" name="Rectangle 3"/>
          <p:cNvSpPr>
            <a:spLocks noGrp="1" noChangeArrowheads="1"/>
          </p:cNvSpPr>
          <p:nvPr>
            <p:ph type="body" idx="1"/>
          </p:nvPr>
        </p:nvSpPr>
        <p:spPr>
          <a:xfrm>
            <a:off x="762000" y="2286000"/>
            <a:ext cx="7693025" cy="1676400"/>
          </a:xfrm>
        </p:spPr>
        <p:txBody>
          <a:bodyPr/>
          <a:lstStyle/>
          <a:p>
            <a:pPr marL="1828800" indent="-1828800" eaLnBrk="1" hangingPunct="1">
              <a:buNone/>
            </a:pPr>
            <a:r>
              <a:rPr lang="en-US" sz="4800" dirty="0">
                <a:solidFill>
                  <a:srgbClr val="FF0000"/>
                </a:solidFill>
              </a:rPr>
              <a:t>Delta</a:t>
            </a:r>
            <a:r>
              <a:rPr lang="en-US" dirty="0"/>
              <a:t> 	A triangular shaped deposit that is created when a stream enters a larger body of water.</a:t>
            </a:r>
          </a:p>
          <a:p>
            <a:pPr marL="0" indent="0" eaLnBrk="1" hangingPunct="1">
              <a:buNone/>
            </a:pPr>
            <a:endParaRPr lang="en-US" sz="8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69985" y="3886200"/>
            <a:ext cx="3546542" cy="275408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3886200"/>
            <a:ext cx="4762500" cy="27540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wipe(left)">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p:cNvSpPr>
            <a:spLocks noGrp="1" noChangeArrowheads="1"/>
          </p:cNvSpPr>
          <p:nvPr>
            <p:ph type="title"/>
          </p:nvPr>
        </p:nvSpPr>
        <p:spPr/>
        <p:txBody>
          <a:bodyPr/>
          <a:lstStyle/>
          <a:p>
            <a:pPr eaLnBrk="1" hangingPunct="1"/>
            <a:r>
              <a:rPr lang="en-US" dirty="0"/>
              <a:t>Stream Features</a:t>
            </a:r>
            <a:br>
              <a:rPr lang="en-US" dirty="0"/>
            </a:br>
            <a:endParaRPr lang="en-US" sz="1200" dirty="0"/>
          </a:p>
        </p:txBody>
      </p:sp>
      <p:sp>
        <p:nvSpPr>
          <p:cNvPr id="24579" name="Rectangle 3"/>
          <p:cNvSpPr>
            <a:spLocks noGrp="1" noChangeArrowheads="1"/>
          </p:cNvSpPr>
          <p:nvPr>
            <p:ph type="body" idx="1"/>
          </p:nvPr>
        </p:nvSpPr>
        <p:spPr>
          <a:xfrm>
            <a:off x="838200" y="2590800"/>
            <a:ext cx="7693025" cy="3581400"/>
          </a:xfrm>
        </p:spPr>
        <p:txBody>
          <a:bodyPr/>
          <a:lstStyle/>
          <a:p>
            <a:pPr marL="0" indent="0" eaLnBrk="1" hangingPunct="1">
              <a:buNone/>
            </a:pPr>
            <a:r>
              <a:rPr lang="en-US" sz="5400" dirty="0">
                <a:solidFill>
                  <a:srgbClr val="FF0000"/>
                </a:solidFill>
              </a:rPr>
              <a:t>Floodplain</a:t>
            </a:r>
            <a:r>
              <a:rPr lang="en-US" dirty="0"/>
              <a:t> </a:t>
            </a:r>
          </a:p>
          <a:p>
            <a:pPr marL="0" indent="0" eaLnBrk="1" hangingPunct="1">
              <a:buNone/>
            </a:pPr>
            <a:r>
              <a:rPr lang="en-US" dirty="0"/>
              <a:t>An area next to a river or stream that is subject to flooding when a stream overflows its banks during high water times.</a:t>
            </a:r>
          </a:p>
          <a:p>
            <a:pPr marL="0" indent="0" eaLnBrk="1" hangingPunct="1">
              <a:buNone/>
            </a:pPr>
            <a:endParaRPr lang="en-US" sz="1000" dirty="0"/>
          </a:p>
          <a:p>
            <a:pPr marL="914400" eaLnBrk="1" hangingPunct="1">
              <a:buFont typeface="Courier New" pitchFamily="49" charset="0"/>
              <a:buChar char="o"/>
              <a:tabLst>
                <a:tab pos="914400" algn="l"/>
              </a:tabLst>
            </a:pPr>
            <a:r>
              <a:rPr lang="en-US" dirty="0">
                <a:solidFill>
                  <a:srgbClr val="00B050"/>
                </a:solidFill>
              </a:rPr>
              <a:t>Sediment deposits </a:t>
            </a:r>
            <a:r>
              <a:rPr lang="en-US" dirty="0"/>
              <a:t>are made to this area during these times.</a:t>
            </a:r>
          </a:p>
        </p:txBody>
      </p:sp>
    </p:spTree>
    <p:extLst>
      <p:ext uri="{BB962C8B-B14F-4D97-AF65-F5344CB8AC3E}">
        <p14:creationId xmlns:p14="http://schemas.microsoft.com/office/powerpoint/2010/main" val="87472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wipe(left)">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wipe(left)">
                                      <p:cBhvr>
                                        <p:cTn id="12" dur="500"/>
                                        <p:tgtEl>
                                          <p:spTgt spid="24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4579">
                                            <p:txEl>
                                              <p:pRg st="3" end="3"/>
                                            </p:txEl>
                                          </p:spTgt>
                                        </p:tgtEl>
                                        <p:attrNameLst>
                                          <p:attrName>style.visibility</p:attrName>
                                        </p:attrNameLst>
                                      </p:cBhvr>
                                      <p:to>
                                        <p:strVal val="visible"/>
                                      </p:to>
                                    </p:set>
                                    <p:animEffect transition="in" filter="wipe(left)">
                                      <p:cBhvr>
                                        <p:cTn id="17" dur="500"/>
                                        <p:tgtEl>
                                          <p:spTgt spid="245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Rouge River Floodplain (Hines Park)</a:t>
            </a:r>
            <a:br>
              <a:rPr lang="en-US" sz="3200" dirty="0"/>
            </a:br>
            <a:endParaRPr lang="en-US" sz="1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2362200"/>
            <a:ext cx="6629400" cy="4411565"/>
          </a:xfrm>
        </p:spPr>
      </p:pic>
    </p:spTree>
    <p:extLst>
      <p:ext uri="{BB962C8B-B14F-4D97-AF65-F5344CB8AC3E}">
        <p14:creationId xmlns:p14="http://schemas.microsoft.com/office/powerpoint/2010/main" val="3535972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Grp="1" noChangeArrowheads="1"/>
          </p:cNvSpPr>
          <p:nvPr>
            <p:ph type="title"/>
          </p:nvPr>
        </p:nvSpPr>
        <p:spPr/>
        <p:txBody>
          <a:bodyPr/>
          <a:lstStyle/>
          <a:p>
            <a:pPr eaLnBrk="1" hangingPunct="1"/>
            <a:r>
              <a:rPr lang="en-US" dirty="0"/>
              <a:t>More GLCE’s</a:t>
            </a:r>
          </a:p>
        </p:txBody>
      </p:sp>
      <p:sp>
        <p:nvSpPr>
          <p:cNvPr id="5123" name="Rectangle 3"/>
          <p:cNvSpPr>
            <a:spLocks noGrp="1" noChangeArrowheads="1"/>
          </p:cNvSpPr>
          <p:nvPr>
            <p:ph type="body" idx="1"/>
          </p:nvPr>
        </p:nvSpPr>
        <p:spPr>
          <a:xfrm>
            <a:off x="838200" y="2362200"/>
            <a:ext cx="8153400" cy="3724275"/>
          </a:xfrm>
        </p:spPr>
        <p:txBody>
          <a:bodyPr/>
          <a:lstStyle/>
          <a:p>
            <a:pPr marL="685800" lvl="4" eaLnBrk="1" hangingPunct="1">
              <a:lnSpc>
                <a:spcPct val="90000"/>
              </a:lnSpc>
            </a:pPr>
            <a:r>
              <a:rPr lang="en-US" sz="2000" dirty="0"/>
              <a:t>Compare and contrast surface water systems (lakes, rivers, streams, wetlands) and groundwater in regard to their relative sizes as Earth’s freshwater reservoirs and the dynamics of water movement (inputs and outputs, residence times, sustainability). </a:t>
            </a:r>
          </a:p>
          <a:p>
            <a:pPr marL="457200" lvl="4" indent="0" eaLnBrk="1" hangingPunct="1">
              <a:lnSpc>
                <a:spcPct val="90000"/>
              </a:lnSpc>
              <a:buNone/>
            </a:pPr>
            <a:endParaRPr lang="en-US" sz="2000" dirty="0"/>
          </a:p>
          <a:p>
            <a:pPr marL="685800" lvl="4" eaLnBrk="1" hangingPunct="1">
              <a:lnSpc>
                <a:spcPct val="90000"/>
              </a:lnSpc>
            </a:pPr>
            <a:r>
              <a:rPr lang="en-US" sz="2000" dirty="0"/>
              <a:t>Explain the features and processes of groundwater systems and how the sustainability of North American aquifers has changed in recent history (e.g., the past 100 years) qualitatively using the concepts of recharge, residence time, inputs, and outputs. </a:t>
            </a:r>
          </a:p>
          <a:p>
            <a:pPr marL="457200" lvl="4" indent="0" eaLnBrk="1" hangingPunct="1">
              <a:lnSpc>
                <a:spcPct val="90000"/>
              </a:lnSpc>
              <a:buNone/>
            </a:pPr>
            <a:endParaRPr lang="en-US" sz="2000" dirty="0"/>
          </a:p>
          <a:p>
            <a:pPr marL="685800" lvl="4" eaLnBrk="1" hangingPunct="1">
              <a:lnSpc>
                <a:spcPct val="90000"/>
              </a:lnSpc>
            </a:pPr>
            <a:r>
              <a:rPr lang="en-US" sz="2000" dirty="0"/>
              <a:t>Explain how water quality in both groundwater and surface systems is impacted by land use decisions.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Formations of Valleys</a:t>
            </a:r>
            <a:br>
              <a:rPr lang="en-US" dirty="0"/>
            </a:br>
            <a:endParaRPr lang="en-US" sz="1200" dirty="0"/>
          </a:p>
        </p:txBody>
      </p:sp>
      <p:sp>
        <p:nvSpPr>
          <p:cNvPr id="3" name="Content Placeholder 2"/>
          <p:cNvSpPr>
            <a:spLocks noGrp="1"/>
          </p:cNvSpPr>
          <p:nvPr>
            <p:ph idx="1"/>
          </p:nvPr>
        </p:nvSpPr>
        <p:spPr>
          <a:xfrm>
            <a:off x="838200" y="2438400"/>
            <a:ext cx="7693025" cy="3648075"/>
          </a:xfrm>
        </p:spPr>
        <p:txBody>
          <a:bodyPr/>
          <a:lstStyle/>
          <a:p>
            <a:r>
              <a:rPr lang="en-US" dirty="0">
                <a:solidFill>
                  <a:srgbClr val="C00000"/>
                </a:solidFill>
              </a:rPr>
              <a:t>The terms </a:t>
            </a:r>
            <a:r>
              <a:rPr lang="en-US" dirty="0">
                <a:solidFill>
                  <a:srgbClr val="002060"/>
                </a:solidFill>
              </a:rPr>
              <a:t>U-shaped</a:t>
            </a:r>
            <a:r>
              <a:rPr lang="en-US" dirty="0">
                <a:solidFill>
                  <a:srgbClr val="C00000"/>
                </a:solidFill>
              </a:rPr>
              <a:t> and </a:t>
            </a:r>
            <a:r>
              <a:rPr lang="en-US" dirty="0">
                <a:solidFill>
                  <a:srgbClr val="002060"/>
                </a:solidFill>
              </a:rPr>
              <a:t>V-shaped</a:t>
            </a:r>
            <a:r>
              <a:rPr lang="en-US" dirty="0">
                <a:solidFill>
                  <a:srgbClr val="C00000"/>
                </a:solidFill>
              </a:rPr>
              <a:t> are descriptive terms of geography to characterize the form of valleys.</a:t>
            </a:r>
          </a:p>
          <a:p>
            <a:pPr marL="0" indent="0">
              <a:buNone/>
            </a:pPr>
            <a:endParaRPr lang="en-US" sz="1000" dirty="0"/>
          </a:p>
          <a:p>
            <a:r>
              <a:rPr lang="en-US" dirty="0"/>
              <a:t>A valley formed by </a:t>
            </a:r>
            <a:r>
              <a:rPr lang="en-US" dirty="0">
                <a:hlinkClick r:id="rId2" tooltip="River"/>
              </a:rPr>
              <a:t>flowing water</a:t>
            </a:r>
            <a:r>
              <a:rPr lang="en-US" dirty="0"/>
              <a:t>, or </a:t>
            </a:r>
            <a:r>
              <a:rPr lang="en-US" i="1" dirty="0"/>
              <a:t>river valley</a:t>
            </a:r>
            <a:r>
              <a:rPr lang="en-US" dirty="0"/>
              <a:t>, is usually </a:t>
            </a:r>
            <a:r>
              <a:rPr lang="en-US" b="1" dirty="0">
                <a:solidFill>
                  <a:srgbClr val="FF0000"/>
                </a:solidFill>
              </a:rPr>
              <a:t>V shaped</a:t>
            </a:r>
            <a:r>
              <a:rPr lang="en-US" dirty="0"/>
              <a:t>. </a:t>
            </a:r>
          </a:p>
          <a:p>
            <a:pPr marL="0" indent="0">
              <a:buNone/>
            </a:pPr>
            <a:endParaRPr lang="en-US" sz="1000" dirty="0"/>
          </a:p>
          <a:p>
            <a:r>
              <a:rPr lang="en-US" dirty="0">
                <a:solidFill>
                  <a:srgbClr val="00B050"/>
                </a:solidFill>
              </a:rPr>
              <a:t>A valley carved by </a:t>
            </a:r>
            <a:r>
              <a:rPr lang="en-US" dirty="0">
                <a:solidFill>
                  <a:srgbClr val="00B050"/>
                </a:solidFill>
                <a:hlinkClick r:id="rId3" tooltip="Glacier"/>
              </a:rPr>
              <a:t>glaciers</a:t>
            </a:r>
            <a:r>
              <a:rPr lang="en-US" dirty="0">
                <a:solidFill>
                  <a:srgbClr val="00B050"/>
                </a:solidFill>
              </a:rPr>
              <a:t> is normally </a:t>
            </a:r>
            <a:r>
              <a:rPr lang="en-US" b="1" dirty="0">
                <a:solidFill>
                  <a:srgbClr val="FF0000"/>
                </a:solidFill>
              </a:rPr>
              <a:t>U-shaped.</a:t>
            </a:r>
          </a:p>
        </p:txBody>
      </p:sp>
    </p:spTree>
    <p:extLst>
      <p:ext uri="{BB962C8B-B14F-4D97-AF65-F5344CB8AC3E}">
        <p14:creationId xmlns:p14="http://schemas.microsoft.com/office/powerpoint/2010/main" val="2112637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Grp="1" noChangeArrowheads="1"/>
          </p:cNvSpPr>
          <p:nvPr>
            <p:ph type="title"/>
          </p:nvPr>
        </p:nvSpPr>
        <p:spPr/>
        <p:txBody>
          <a:bodyPr/>
          <a:lstStyle/>
          <a:p>
            <a:pPr eaLnBrk="1" hangingPunct="1"/>
            <a:r>
              <a:rPr lang="en-US" dirty="0"/>
              <a:t>V-Shaped Valleys</a:t>
            </a:r>
            <a:br>
              <a:rPr lang="en-US" dirty="0"/>
            </a:br>
            <a:r>
              <a:rPr lang="en-US" sz="1200" dirty="0"/>
              <a:t>	</a:t>
            </a:r>
          </a:p>
        </p:txBody>
      </p:sp>
      <p:sp>
        <p:nvSpPr>
          <p:cNvPr id="22531" name="Rectangle 3"/>
          <p:cNvSpPr>
            <a:spLocks noGrp="1" noChangeArrowheads="1"/>
          </p:cNvSpPr>
          <p:nvPr>
            <p:ph type="body" sz="half" idx="1"/>
          </p:nvPr>
        </p:nvSpPr>
        <p:spPr>
          <a:xfrm>
            <a:off x="838200" y="2667000"/>
            <a:ext cx="3770313" cy="3419475"/>
          </a:xfrm>
        </p:spPr>
        <p:txBody>
          <a:bodyPr/>
          <a:lstStyle/>
          <a:p>
            <a:pPr eaLnBrk="1" hangingPunct="1"/>
            <a:r>
              <a:rPr lang="en-US" sz="2400" dirty="0">
                <a:solidFill>
                  <a:srgbClr val="FF0000"/>
                </a:solidFill>
              </a:rPr>
              <a:t>Streams that have steeper, taller gradient … </a:t>
            </a:r>
          </a:p>
          <a:p>
            <a:pPr marL="0" indent="0" eaLnBrk="1" hangingPunct="1">
              <a:buNone/>
            </a:pPr>
            <a:endParaRPr lang="en-US" sz="1000" dirty="0"/>
          </a:p>
          <a:p>
            <a:pPr eaLnBrk="1" hangingPunct="1"/>
            <a:r>
              <a:rPr lang="en-US" sz="2400" dirty="0"/>
              <a:t>will have more erosive force at the base of the bed of the stream … </a:t>
            </a:r>
          </a:p>
          <a:p>
            <a:pPr marL="0" indent="0" eaLnBrk="1" hangingPunct="1">
              <a:buNone/>
            </a:pPr>
            <a:endParaRPr lang="en-US" sz="1000" dirty="0"/>
          </a:p>
          <a:p>
            <a:pPr eaLnBrk="1" hangingPunct="1"/>
            <a:r>
              <a:rPr lang="en-US" sz="2400" dirty="0">
                <a:solidFill>
                  <a:srgbClr val="00B050"/>
                </a:solidFill>
              </a:rPr>
              <a:t>and create a V-shape.</a:t>
            </a:r>
          </a:p>
        </p:txBody>
      </p:sp>
      <p:sp>
        <p:nvSpPr>
          <p:cNvPr id="22532" name="Rectangle 4"/>
          <p:cNvSpPr>
            <a:spLocks noGrp="1" noChangeArrowheads="1"/>
          </p:cNvSpPr>
          <p:nvPr>
            <p:ph type="body" sz="half" idx="2"/>
          </p:nvPr>
        </p:nvSpPr>
        <p:spPr/>
        <p:txBody>
          <a:bodyPr/>
          <a:lstStyle/>
          <a:p>
            <a:pPr eaLnBrk="1" hangingPunct="1"/>
            <a:endParaRPr lang="en-US" sz="2400" dirty="0"/>
          </a:p>
        </p:txBody>
      </p:sp>
      <p:pic>
        <p:nvPicPr>
          <p:cNvPr id="22533" name="Picture 6" descr="0008n08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9486" y="2514600"/>
            <a:ext cx="446029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9244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wipe(left)">
                                      <p:cBhvr>
                                        <p:cTn id="7" dur="500"/>
                                        <p:tgtEl>
                                          <p:spTgt spid="22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2531">
                                            <p:txEl>
                                              <p:pRg st="2" end="2"/>
                                            </p:txEl>
                                          </p:spTgt>
                                        </p:tgtEl>
                                        <p:attrNameLst>
                                          <p:attrName>style.visibility</p:attrName>
                                        </p:attrNameLst>
                                      </p:cBhvr>
                                      <p:to>
                                        <p:strVal val="visible"/>
                                      </p:to>
                                    </p:set>
                                    <p:animEffect transition="in" filter="wipe(left)">
                                      <p:cBhvr>
                                        <p:cTn id="12" dur="500"/>
                                        <p:tgtEl>
                                          <p:spTgt spid="2253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2531">
                                            <p:txEl>
                                              <p:pRg st="4" end="4"/>
                                            </p:txEl>
                                          </p:spTgt>
                                        </p:tgtEl>
                                        <p:attrNameLst>
                                          <p:attrName>style.visibility</p:attrName>
                                        </p:attrNameLst>
                                      </p:cBhvr>
                                      <p:to>
                                        <p:strVal val="visible"/>
                                      </p:to>
                                    </p:set>
                                    <p:animEffect transition="in" filter="wipe(left)">
                                      <p:cBhvr>
                                        <p:cTn id="17" dur="500"/>
                                        <p:tgtEl>
                                          <p:spTgt spid="2253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22533"/>
                                        </p:tgtEl>
                                        <p:attrNameLst>
                                          <p:attrName>style.visibility</p:attrName>
                                        </p:attrNameLst>
                                      </p:cBhvr>
                                      <p:to>
                                        <p:strVal val="visible"/>
                                      </p:to>
                                    </p:set>
                                    <p:anim calcmode="lin" valueType="num">
                                      <p:cBhvr>
                                        <p:cTn id="22" dur="1000" fill="hold"/>
                                        <p:tgtEl>
                                          <p:spTgt spid="22533"/>
                                        </p:tgtEl>
                                        <p:attrNameLst>
                                          <p:attrName>ppt_w</p:attrName>
                                        </p:attrNameLst>
                                      </p:cBhvr>
                                      <p:tavLst>
                                        <p:tav tm="0">
                                          <p:val>
                                            <p:fltVal val="0"/>
                                          </p:val>
                                        </p:tav>
                                        <p:tav tm="100000">
                                          <p:val>
                                            <p:strVal val="#ppt_w"/>
                                          </p:val>
                                        </p:tav>
                                      </p:tavLst>
                                    </p:anim>
                                    <p:anim calcmode="lin" valueType="num">
                                      <p:cBhvr>
                                        <p:cTn id="23" dur="1000" fill="hold"/>
                                        <p:tgtEl>
                                          <p:spTgt spid="22533"/>
                                        </p:tgtEl>
                                        <p:attrNameLst>
                                          <p:attrName>ppt_h</p:attrName>
                                        </p:attrNameLst>
                                      </p:cBhvr>
                                      <p:tavLst>
                                        <p:tav tm="0">
                                          <p:val>
                                            <p:fltVal val="0"/>
                                          </p:val>
                                        </p:tav>
                                        <p:tav tm="100000">
                                          <p:val>
                                            <p:strVal val="#ppt_h"/>
                                          </p:val>
                                        </p:tav>
                                      </p:tavLst>
                                    </p:anim>
                                    <p:animEffect transition="in" filter="fade">
                                      <p:cBhvr>
                                        <p:cTn id="24" dur="1000"/>
                                        <p:tgtEl>
                                          <p:spTgt spid="22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489869" y="2284242"/>
            <a:ext cx="6815931" cy="4535693"/>
          </a:xfrm>
        </p:spPr>
      </p:pic>
      <p:sp>
        <p:nvSpPr>
          <p:cNvPr id="5" name="AutoShape 2"/>
          <p:cNvSpPr txBox="1">
            <a:spLocks noChangeArrowheads="1"/>
          </p:cNvSpPr>
          <p:nvPr/>
        </p:nvSpPr>
        <p:spPr bwMode="auto">
          <a:xfrm>
            <a:off x="762000" y="762000"/>
            <a:ext cx="7924800" cy="1143000"/>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a:lstStyle>
          <a:p>
            <a:pPr eaLnBrk="1" hangingPunct="1"/>
            <a:r>
              <a:rPr lang="en-US" dirty="0"/>
              <a:t>V-Shaped Valleys</a:t>
            </a:r>
            <a:br>
              <a:rPr lang="en-US" dirty="0"/>
            </a:br>
            <a:r>
              <a:rPr lang="en-US" sz="1200" dirty="0"/>
              <a:t>	</a:t>
            </a:r>
          </a:p>
        </p:txBody>
      </p:sp>
    </p:spTree>
    <p:extLst>
      <p:ext uri="{BB962C8B-B14F-4D97-AF65-F5344CB8AC3E}">
        <p14:creationId xmlns:p14="http://schemas.microsoft.com/office/powerpoint/2010/main" val="23076482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p:cNvSpPr>
            <a:spLocks noGrp="1" noChangeArrowheads="1"/>
          </p:cNvSpPr>
          <p:nvPr>
            <p:ph type="title"/>
          </p:nvPr>
        </p:nvSpPr>
        <p:spPr/>
        <p:txBody>
          <a:bodyPr/>
          <a:lstStyle/>
          <a:p>
            <a:pPr eaLnBrk="1" hangingPunct="1"/>
            <a:r>
              <a:rPr lang="en-US" dirty="0"/>
              <a:t>U-Shaped Valley</a:t>
            </a:r>
            <a:br>
              <a:rPr lang="en-US" dirty="0"/>
            </a:br>
            <a:endParaRPr lang="en-US" sz="1200" dirty="0"/>
          </a:p>
        </p:txBody>
      </p:sp>
      <p:pic>
        <p:nvPicPr>
          <p:cNvPr id="23556" name="Picture 6" descr="C124glaciated_valley"/>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191000" y="2667000"/>
            <a:ext cx="4340225" cy="3276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Rectangle 3"/>
          <p:cNvSpPr txBox="1">
            <a:spLocks noChangeArrowheads="1"/>
          </p:cNvSpPr>
          <p:nvPr/>
        </p:nvSpPr>
        <p:spPr bwMode="auto">
          <a:xfrm>
            <a:off x="838201" y="2590800"/>
            <a:ext cx="33528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a:lstStyle>
          <a:p>
            <a:pPr eaLnBrk="1" hangingPunct="1"/>
            <a:r>
              <a:rPr lang="en-US" sz="2400" dirty="0">
                <a:solidFill>
                  <a:srgbClr val="FF0000"/>
                </a:solidFill>
              </a:rPr>
              <a:t>Streams that have lower gradient … </a:t>
            </a:r>
          </a:p>
          <a:p>
            <a:pPr marL="0" indent="0" eaLnBrk="1" hangingPunct="1">
              <a:buFont typeface="Wingdings" pitchFamily="2" charset="2"/>
              <a:buNone/>
            </a:pPr>
            <a:endParaRPr lang="en-US" sz="1000" dirty="0"/>
          </a:p>
          <a:p>
            <a:pPr eaLnBrk="1" hangingPunct="1"/>
            <a:r>
              <a:rPr lang="en-US" sz="2400" dirty="0"/>
              <a:t>will have less erosive force at the base of the bed of the stream … </a:t>
            </a:r>
          </a:p>
          <a:p>
            <a:pPr marL="0" indent="0" eaLnBrk="1" hangingPunct="1">
              <a:buFont typeface="Wingdings" pitchFamily="2" charset="2"/>
              <a:buNone/>
            </a:pPr>
            <a:endParaRPr lang="en-US" sz="1000" dirty="0"/>
          </a:p>
          <a:p>
            <a:pPr eaLnBrk="1" hangingPunct="1"/>
            <a:r>
              <a:rPr lang="en-US" sz="2400" dirty="0">
                <a:solidFill>
                  <a:srgbClr val="00B050"/>
                </a:solidFill>
              </a:rPr>
              <a:t>and create smoother U-shaped beds.</a:t>
            </a:r>
          </a:p>
        </p:txBody>
      </p:sp>
    </p:spTree>
    <p:extLst>
      <p:ext uri="{BB962C8B-B14F-4D97-AF65-F5344CB8AC3E}">
        <p14:creationId xmlns:p14="http://schemas.microsoft.com/office/powerpoint/2010/main" val="1979603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23556"/>
                                        </p:tgtEl>
                                        <p:attrNameLst>
                                          <p:attrName>style.visibility</p:attrName>
                                        </p:attrNameLst>
                                      </p:cBhvr>
                                      <p:to>
                                        <p:strVal val="visible"/>
                                      </p:to>
                                    </p:set>
                                    <p:anim calcmode="lin" valueType="num">
                                      <p:cBhvr>
                                        <p:cTn id="22" dur="1000" fill="hold"/>
                                        <p:tgtEl>
                                          <p:spTgt spid="23556"/>
                                        </p:tgtEl>
                                        <p:attrNameLst>
                                          <p:attrName>ppt_w</p:attrName>
                                        </p:attrNameLst>
                                      </p:cBhvr>
                                      <p:tavLst>
                                        <p:tav tm="0">
                                          <p:val>
                                            <p:fltVal val="0"/>
                                          </p:val>
                                        </p:tav>
                                        <p:tav tm="100000">
                                          <p:val>
                                            <p:strVal val="#ppt_w"/>
                                          </p:val>
                                        </p:tav>
                                      </p:tavLst>
                                    </p:anim>
                                    <p:anim calcmode="lin" valueType="num">
                                      <p:cBhvr>
                                        <p:cTn id="23" dur="1000" fill="hold"/>
                                        <p:tgtEl>
                                          <p:spTgt spid="23556"/>
                                        </p:tgtEl>
                                        <p:attrNameLst>
                                          <p:attrName>ppt_h</p:attrName>
                                        </p:attrNameLst>
                                      </p:cBhvr>
                                      <p:tavLst>
                                        <p:tav tm="0">
                                          <p:val>
                                            <p:fltVal val="0"/>
                                          </p:val>
                                        </p:tav>
                                        <p:tav tm="100000">
                                          <p:val>
                                            <p:strVal val="#ppt_h"/>
                                          </p:val>
                                        </p:tav>
                                      </p:tavLst>
                                    </p:anim>
                                    <p:animEffect transition="in" filter="fade">
                                      <p:cBhvr>
                                        <p:cTn id="24" dur="10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Grp="1" noChangeArrowheads="1"/>
          </p:cNvSpPr>
          <p:nvPr>
            <p:ph type="title"/>
          </p:nvPr>
        </p:nvSpPr>
        <p:spPr>
          <a:xfrm>
            <a:off x="762000" y="762000"/>
            <a:ext cx="7924800" cy="1143000"/>
          </a:xfrm>
        </p:spPr>
        <p:txBody>
          <a:bodyPr/>
          <a:lstStyle/>
          <a:p>
            <a:pPr eaLnBrk="1" hangingPunct="1"/>
            <a:r>
              <a:rPr lang="en-US" dirty="0"/>
              <a:t>U-Shaped Valley</a:t>
            </a:r>
            <a:br>
              <a:rPr lang="en-US" dirty="0"/>
            </a:br>
            <a:endParaRPr lang="en-US" sz="12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2286000"/>
            <a:ext cx="6019800" cy="4514850"/>
          </a:xfrm>
          <a:prstGeom prst="rect">
            <a:avLst/>
          </a:prstGeom>
        </p:spPr>
      </p:pic>
    </p:spTree>
    <p:extLst>
      <p:ext uri="{BB962C8B-B14F-4D97-AF65-F5344CB8AC3E}">
        <p14:creationId xmlns:p14="http://schemas.microsoft.com/office/powerpoint/2010/main" val="32940806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AutoShape 2"/>
          <p:cNvSpPr>
            <a:spLocks noGrp="1" noChangeArrowheads="1"/>
          </p:cNvSpPr>
          <p:nvPr>
            <p:ph type="title"/>
          </p:nvPr>
        </p:nvSpPr>
        <p:spPr/>
        <p:txBody>
          <a:bodyPr/>
          <a:lstStyle/>
          <a:p>
            <a:pPr eaLnBrk="1" hangingPunct="1"/>
            <a:r>
              <a:rPr lang="en-US" dirty="0"/>
              <a:t>Wetlands</a:t>
            </a:r>
            <a:br>
              <a:rPr lang="en-US" dirty="0"/>
            </a:br>
            <a:endParaRPr lang="en-US" sz="1200" dirty="0"/>
          </a:p>
        </p:txBody>
      </p:sp>
      <p:sp>
        <p:nvSpPr>
          <p:cNvPr id="39939" name="Rectangle 3"/>
          <p:cNvSpPr>
            <a:spLocks noGrp="1" noChangeArrowheads="1"/>
          </p:cNvSpPr>
          <p:nvPr>
            <p:ph type="body" sz="half" idx="1"/>
          </p:nvPr>
        </p:nvSpPr>
        <p:spPr>
          <a:xfrm>
            <a:off x="838201" y="2590800"/>
            <a:ext cx="3429000" cy="3733800"/>
          </a:xfrm>
        </p:spPr>
        <p:txBody>
          <a:bodyPr/>
          <a:lstStyle/>
          <a:p>
            <a:pPr marL="0" indent="0" eaLnBrk="1" hangingPunct="1">
              <a:buNone/>
            </a:pPr>
            <a:r>
              <a:rPr lang="en-US" sz="2400" dirty="0">
                <a:solidFill>
                  <a:srgbClr val="FF0000"/>
                </a:solidFill>
              </a:rPr>
              <a:t>Wetlands are areas that are saturated by ground water or surface water.</a:t>
            </a:r>
          </a:p>
          <a:p>
            <a:pPr marL="0" indent="0" eaLnBrk="1" hangingPunct="1">
              <a:buNone/>
            </a:pPr>
            <a:endParaRPr lang="en-US" sz="1000" dirty="0"/>
          </a:p>
          <a:p>
            <a:pPr marL="0" indent="0" eaLnBrk="1" hangingPunct="1">
              <a:buNone/>
            </a:pPr>
            <a:r>
              <a:rPr lang="en-US" sz="2400" dirty="0"/>
              <a:t>Some wetlands are seasonal, others are year round, but they play an important role in plant and animal habitat.</a:t>
            </a:r>
          </a:p>
          <a:p>
            <a:pPr eaLnBrk="1" hangingPunct="1">
              <a:buFont typeface="Wingdings" pitchFamily="2" charset="2"/>
              <a:buNone/>
            </a:pPr>
            <a:endParaRPr lang="en-US" sz="2400" dirty="0"/>
          </a:p>
        </p:txBody>
      </p:sp>
      <p:sp>
        <p:nvSpPr>
          <p:cNvPr id="39940" name="Rectangle 4"/>
          <p:cNvSpPr>
            <a:spLocks noGrp="1" noChangeArrowheads="1"/>
          </p:cNvSpPr>
          <p:nvPr>
            <p:ph type="body" sz="half" idx="2"/>
          </p:nvPr>
        </p:nvSpPr>
        <p:spPr/>
        <p:txBody>
          <a:bodyPr/>
          <a:lstStyle/>
          <a:p>
            <a:pPr eaLnBrk="1" hangingPunct="1"/>
            <a:endParaRPr lang="en-US" sz="2400" dirty="0"/>
          </a:p>
        </p:txBody>
      </p:sp>
      <p:pic>
        <p:nvPicPr>
          <p:cNvPr id="39941" name="Picture 6" descr="food_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1" y="2362200"/>
            <a:ext cx="450877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wipe(down)">
                                      <p:cBhvr>
                                        <p:cTn id="7" dur="500"/>
                                        <p:tgtEl>
                                          <p:spTgt spid="399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9939">
                                            <p:txEl>
                                              <p:pRg st="2" end="2"/>
                                            </p:txEl>
                                          </p:spTgt>
                                        </p:tgtEl>
                                        <p:attrNameLst>
                                          <p:attrName>style.visibility</p:attrName>
                                        </p:attrNameLst>
                                      </p:cBhvr>
                                      <p:to>
                                        <p:strVal val="visible"/>
                                      </p:to>
                                    </p:set>
                                    <p:animEffect transition="in" filter="wipe(down)">
                                      <p:cBhvr>
                                        <p:cTn id="12" dur="500"/>
                                        <p:tgtEl>
                                          <p:spTgt spid="3993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39941"/>
                                        </p:tgtEl>
                                        <p:attrNameLst>
                                          <p:attrName>style.visibility</p:attrName>
                                        </p:attrNameLst>
                                      </p:cBhvr>
                                      <p:to>
                                        <p:strVal val="visible"/>
                                      </p:to>
                                    </p:set>
                                    <p:anim calcmode="lin" valueType="num">
                                      <p:cBhvr>
                                        <p:cTn id="17" dur="500" fill="hold"/>
                                        <p:tgtEl>
                                          <p:spTgt spid="39941"/>
                                        </p:tgtEl>
                                        <p:attrNameLst>
                                          <p:attrName>ppt_w</p:attrName>
                                        </p:attrNameLst>
                                      </p:cBhvr>
                                      <p:tavLst>
                                        <p:tav tm="0">
                                          <p:val>
                                            <p:fltVal val="0"/>
                                          </p:val>
                                        </p:tav>
                                        <p:tav tm="100000">
                                          <p:val>
                                            <p:strVal val="#ppt_w"/>
                                          </p:val>
                                        </p:tav>
                                      </p:tavLst>
                                    </p:anim>
                                    <p:anim calcmode="lin" valueType="num">
                                      <p:cBhvr>
                                        <p:cTn id="18" dur="500" fill="hold"/>
                                        <p:tgtEl>
                                          <p:spTgt spid="39941"/>
                                        </p:tgtEl>
                                        <p:attrNameLst>
                                          <p:attrName>ppt_h</p:attrName>
                                        </p:attrNameLst>
                                      </p:cBhvr>
                                      <p:tavLst>
                                        <p:tav tm="0">
                                          <p:val>
                                            <p:fltVal val="0"/>
                                          </p:val>
                                        </p:tav>
                                        <p:tav tm="100000">
                                          <p:val>
                                            <p:strVal val="#ppt_h"/>
                                          </p:val>
                                        </p:tav>
                                      </p:tavLst>
                                    </p:anim>
                                    <p:animEffect transition="in" filter="fade">
                                      <p:cBhvr>
                                        <p:cTn id="19" dur="500"/>
                                        <p:tgtEl>
                                          <p:spTgt spid="399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AutoShape 2"/>
          <p:cNvSpPr>
            <a:spLocks noGrp="1" noChangeArrowheads="1"/>
          </p:cNvSpPr>
          <p:nvPr>
            <p:ph type="title"/>
          </p:nvPr>
        </p:nvSpPr>
        <p:spPr/>
        <p:txBody>
          <a:bodyPr/>
          <a:lstStyle/>
          <a:p>
            <a:pPr eaLnBrk="1" hangingPunct="1"/>
            <a:r>
              <a:rPr lang="en-US" dirty="0"/>
              <a:t>Wetlands	</a:t>
            </a:r>
          </a:p>
        </p:txBody>
      </p:sp>
      <p:sp>
        <p:nvSpPr>
          <p:cNvPr id="40963" name="Rectangle 3"/>
          <p:cNvSpPr>
            <a:spLocks noGrp="1" noChangeArrowheads="1"/>
          </p:cNvSpPr>
          <p:nvPr>
            <p:ph type="body" idx="1"/>
          </p:nvPr>
        </p:nvSpPr>
        <p:spPr>
          <a:xfrm>
            <a:off x="838200" y="2743200"/>
            <a:ext cx="7693025" cy="3343275"/>
          </a:xfrm>
        </p:spPr>
        <p:txBody>
          <a:bodyPr/>
          <a:lstStyle/>
          <a:p>
            <a:pPr eaLnBrk="1" hangingPunct="1"/>
            <a:r>
              <a:rPr lang="en-US" dirty="0">
                <a:solidFill>
                  <a:srgbClr val="FF0000"/>
                </a:solidFill>
              </a:rPr>
              <a:t>There are many different types of wetlands, each having it’s own complex relationship with the land plants and animals in the area.</a:t>
            </a:r>
          </a:p>
          <a:p>
            <a:pPr marL="0" indent="0" eaLnBrk="1" hangingPunct="1">
              <a:buNone/>
            </a:pPr>
            <a:endParaRPr lang="en-US" sz="1200" dirty="0"/>
          </a:p>
          <a:p>
            <a:pPr eaLnBrk="1" hangingPunct="1"/>
            <a:r>
              <a:rPr lang="en-US" dirty="0"/>
              <a:t>Wetlands also are very important as natural “filter” for groundwater.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wipe(left)">
                                      <p:cBhvr>
                                        <p:cTn id="7" dur="500"/>
                                        <p:tgtEl>
                                          <p:spTgt spid="409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0963">
                                            <p:txEl>
                                              <p:pRg st="2" end="2"/>
                                            </p:txEl>
                                          </p:spTgt>
                                        </p:tgtEl>
                                        <p:attrNameLst>
                                          <p:attrName>style.visibility</p:attrName>
                                        </p:attrNameLst>
                                      </p:cBhvr>
                                      <p:to>
                                        <p:strVal val="visible"/>
                                      </p:to>
                                    </p:set>
                                    <p:animEffect transition="in" filter="wipe(left)">
                                      <p:cBhvr>
                                        <p:cTn id="12" dur="500"/>
                                        <p:tgtEl>
                                          <p:spTgt spid="409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endParaRPr lang="en-US" dirty="0"/>
          </a:p>
        </p:txBody>
      </p:sp>
      <p:sp>
        <p:nvSpPr>
          <p:cNvPr id="41987" name="Rectangle 3"/>
          <p:cNvSpPr>
            <a:spLocks noGrp="1" noChangeArrowheads="1"/>
          </p:cNvSpPr>
          <p:nvPr>
            <p:ph type="body" idx="1"/>
          </p:nvPr>
        </p:nvSpPr>
        <p:spPr/>
        <p:txBody>
          <a:bodyPr/>
          <a:lstStyle/>
          <a:p>
            <a:pPr eaLnBrk="1" hangingPunct="1"/>
            <a:endParaRPr lang="en-US" dirty="0"/>
          </a:p>
        </p:txBody>
      </p:sp>
      <p:pic>
        <p:nvPicPr>
          <p:cNvPr id="41988" name="Picture 5" descr="wetlands-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6868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590800"/>
            <a:ext cx="8077200" cy="3505200"/>
          </a:xfrm>
        </p:spPr>
        <p:txBody>
          <a:bodyPr/>
          <a:lstStyle/>
          <a:p>
            <a:r>
              <a:rPr lang="en-US" b="1" dirty="0">
                <a:solidFill>
                  <a:srgbClr val="00B050"/>
                </a:solidFill>
              </a:rPr>
              <a:t>Groundwater</a:t>
            </a:r>
            <a:r>
              <a:rPr lang="en-US" dirty="0">
                <a:solidFill>
                  <a:srgbClr val="00B050"/>
                </a:solidFill>
              </a:rPr>
              <a:t> </a:t>
            </a:r>
            <a:r>
              <a:rPr lang="en-US" dirty="0">
                <a:solidFill>
                  <a:srgbClr val="FF0000"/>
                </a:solidFill>
              </a:rPr>
              <a:t>is the water located beneath the earth's surface in soil pore spaces and in the fractures of rock formations.</a:t>
            </a:r>
          </a:p>
          <a:p>
            <a:pPr marL="0" indent="0">
              <a:buNone/>
            </a:pPr>
            <a:endParaRPr lang="en-US" sz="1200" dirty="0">
              <a:solidFill>
                <a:srgbClr val="FF0000"/>
              </a:solidFill>
            </a:endParaRPr>
          </a:p>
          <a:p>
            <a:pPr eaLnBrk="1" hangingPunct="1">
              <a:lnSpc>
                <a:spcPct val="90000"/>
              </a:lnSpc>
            </a:pPr>
            <a:r>
              <a:rPr lang="en-US" dirty="0">
                <a:solidFill>
                  <a:srgbClr val="002060"/>
                </a:solidFill>
              </a:rPr>
              <a:t>An  </a:t>
            </a:r>
            <a:r>
              <a:rPr lang="en-US" dirty="0">
                <a:solidFill>
                  <a:srgbClr val="00B050"/>
                </a:solidFill>
              </a:rPr>
              <a:t>aquifer</a:t>
            </a:r>
            <a:r>
              <a:rPr lang="en-US" dirty="0">
                <a:solidFill>
                  <a:srgbClr val="002060"/>
                </a:solidFill>
              </a:rPr>
              <a:t> is a body of water that exists in the ground. </a:t>
            </a:r>
          </a:p>
          <a:p>
            <a:pPr marL="0" indent="0" eaLnBrk="1" hangingPunct="1">
              <a:lnSpc>
                <a:spcPct val="90000"/>
              </a:lnSpc>
              <a:buNone/>
            </a:pPr>
            <a:endParaRPr lang="en-US" sz="1000" dirty="0"/>
          </a:p>
          <a:p>
            <a:pPr eaLnBrk="1" hangingPunct="1">
              <a:lnSpc>
                <a:spcPct val="90000"/>
              </a:lnSpc>
            </a:pPr>
            <a:r>
              <a:rPr lang="en-US" dirty="0"/>
              <a:t>The </a:t>
            </a:r>
            <a:r>
              <a:rPr lang="en-US" dirty="0">
                <a:solidFill>
                  <a:srgbClr val="FF0000"/>
                </a:solidFill>
              </a:rPr>
              <a:t>water table </a:t>
            </a:r>
            <a:r>
              <a:rPr lang="en-US" dirty="0"/>
              <a:t>is the top of the aquifer and is called the “</a:t>
            </a:r>
            <a:r>
              <a:rPr lang="en-US" dirty="0">
                <a:solidFill>
                  <a:srgbClr val="00B050"/>
                </a:solidFill>
              </a:rPr>
              <a:t>Saturation Zone</a:t>
            </a:r>
            <a:r>
              <a:rPr lang="en-US" dirty="0"/>
              <a:t>”. </a:t>
            </a:r>
          </a:p>
        </p:txBody>
      </p:sp>
      <p:sp>
        <p:nvSpPr>
          <p:cNvPr id="4" name="AutoShape 2"/>
          <p:cNvSpPr>
            <a:spLocks noGrp="1" noChangeArrowheads="1"/>
          </p:cNvSpPr>
          <p:nvPr>
            <p:ph type="title"/>
          </p:nvPr>
        </p:nvSpPr>
        <p:spPr>
          <a:xfrm>
            <a:off x="762000" y="762000"/>
            <a:ext cx="7924800" cy="1143000"/>
          </a:xfrm>
        </p:spPr>
        <p:txBody>
          <a:bodyPr/>
          <a:lstStyle/>
          <a:p>
            <a:pPr eaLnBrk="1" hangingPunct="1"/>
            <a:r>
              <a:rPr lang="en-US" dirty="0"/>
              <a:t>Ground Water</a:t>
            </a:r>
            <a:br>
              <a:rPr lang="en-US" dirty="0"/>
            </a:br>
            <a:r>
              <a:rPr lang="en-US" sz="1200" dirty="0"/>
              <a:t> </a:t>
            </a:r>
          </a:p>
        </p:txBody>
      </p:sp>
    </p:spTree>
    <p:extLst>
      <p:ext uri="{BB962C8B-B14F-4D97-AF65-F5344CB8AC3E}">
        <p14:creationId xmlns:p14="http://schemas.microsoft.com/office/powerpoint/2010/main" val="377369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4712" y="2395536"/>
            <a:ext cx="8185548" cy="4233864"/>
          </a:xfrm>
        </p:spPr>
      </p:pic>
      <p:sp>
        <p:nvSpPr>
          <p:cNvPr id="4" name="AutoShape 2"/>
          <p:cNvSpPr>
            <a:spLocks noGrp="1" noChangeArrowheads="1"/>
          </p:cNvSpPr>
          <p:nvPr>
            <p:ph type="title"/>
          </p:nvPr>
        </p:nvSpPr>
        <p:spPr>
          <a:xfrm>
            <a:off x="762000" y="762000"/>
            <a:ext cx="7924800" cy="1143000"/>
          </a:xfrm>
        </p:spPr>
        <p:txBody>
          <a:bodyPr/>
          <a:lstStyle/>
          <a:p>
            <a:pPr eaLnBrk="1" hangingPunct="1"/>
            <a:r>
              <a:rPr lang="en-US" dirty="0"/>
              <a:t>Ground Water</a:t>
            </a:r>
            <a:br>
              <a:rPr lang="en-US" dirty="0"/>
            </a:br>
            <a:r>
              <a:rPr lang="en-US" sz="1200" dirty="0"/>
              <a:t> </a:t>
            </a:r>
          </a:p>
        </p:txBody>
      </p:sp>
    </p:spTree>
    <p:extLst>
      <p:ext uri="{BB962C8B-B14F-4D97-AF65-F5344CB8AC3E}">
        <p14:creationId xmlns:p14="http://schemas.microsoft.com/office/powerpoint/2010/main" val="3424238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noGrp="1" noChangeArrowheads="1"/>
          </p:cNvSpPr>
          <p:nvPr>
            <p:ph type="title"/>
          </p:nvPr>
        </p:nvSpPr>
        <p:spPr/>
        <p:txBody>
          <a:bodyPr/>
          <a:lstStyle/>
          <a:p>
            <a:pPr eaLnBrk="1" hangingPunct="1"/>
            <a:r>
              <a:rPr lang="en-US" dirty="0"/>
              <a:t>Water Facts</a:t>
            </a:r>
            <a:br>
              <a:rPr lang="en-US" dirty="0"/>
            </a:br>
            <a:r>
              <a:rPr lang="en-US" sz="1200" dirty="0"/>
              <a:t>	</a:t>
            </a:r>
          </a:p>
        </p:txBody>
      </p:sp>
      <p:sp>
        <p:nvSpPr>
          <p:cNvPr id="6147" name="Rectangle 3"/>
          <p:cNvSpPr>
            <a:spLocks noGrp="1" noChangeArrowheads="1"/>
          </p:cNvSpPr>
          <p:nvPr>
            <p:ph type="body" idx="1"/>
          </p:nvPr>
        </p:nvSpPr>
        <p:spPr>
          <a:xfrm>
            <a:off x="838200" y="2362200"/>
            <a:ext cx="7693025" cy="4267200"/>
          </a:xfrm>
        </p:spPr>
        <p:txBody>
          <a:bodyPr/>
          <a:lstStyle/>
          <a:p>
            <a:pPr eaLnBrk="1" hangingPunct="1">
              <a:lnSpc>
                <a:spcPct val="80000"/>
              </a:lnSpc>
            </a:pPr>
            <a:r>
              <a:rPr lang="en-US" sz="2000" dirty="0">
                <a:solidFill>
                  <a:srgbClr val="FF0000"/>
                </a:solidFill>
              </a:rPr>
              <a:t>There is the same amount of water on Earth as there was when the Earth was formed. The water from your faucet could contain molecules that dinosaurs drank. </a:t>
            </a:r>
          </a:p>
          <a:p>
            <a:pPr eaLnBrk="1" hangingPunct="1">
              <a:lnSpc>
                <a:spcPct val="80000"/>
              </a:lnSpc>
            </a:pPr>
            <a:r>
              <a:rPr lang="en-US" sz="2000" dirty="0">
                <a:solidFill>
                  <a:srgbClr val="00B050"/>
                </a:solidFill>
              </a:rPr>
              <a:t>Water is composed of two elements, Hydrogen and Oxygen.    2 Hydrogen + 1 Oxygen = H</a:t>
            </a:r>
            <a:r>
              <a:rPr lang="en-US" sz="2000" baseline="-25000" dirty="0">
                <a:solidFill>
                  <a:srgbClr val="00B050"/>
                </a:solidFill>
              </a:rPr>
              <a:t>2</a:t>
            </a:r>
            <a:r>
              <a:rPr lang="en-US" sz="2000" dirty="0">
                <a:solidFill>
                  <a:srgbClr val="00B050"/>
                </a:solidFill>
              </a:rPr>
              <a:t>O. </a:t>
            </a:r>
          </a:p>
          <a:p>
            <a:pPr eaLnBrk="1" hangingPunct="1">
              <a:lnSpc>
                <a:spcPct val="80000"/>
              </a:lnSpc>
            </a:pPr>
            <a:r>
              <a:rPr lang="en-US" sz="2000" dirty="0"/>
              <a:t>Nearly 97% of the world’s water is salty or otherwise undrinkable. Another 2% is locked in ice caps and glaciers. That leaves just 1% for all of humanity’s needs — all its agricultural, residential, manufacturing, community, and personal needs. </a:t>
            </a:r>
          </a:p>
          <a:p>
            <a:pPr eaLnBrk="1" hangingPunct="1">
              <a:lnSpc>
                <a:spcPct val="80000"/>
              </a:lnSpc>
            </a:pPr>
            <a:r>
              <a:rPr lang="en-US" sz="2000" dirty="0">
                <a:solidFill>
                  <a:srgbClr val="FF0000"/>
                </a:solidFill>
              </a:rPr>
              <a:t>Water regulates the Earth’s temperature. It also regulates the temperature of the human body, carries nutrients and oxygen to cells, cushions joints, protects organs and tissues, and removes wastes. </a:t>
            </a:r>
          </a:p>
          <a:p>
            <a:pPr eaLnBrk="1" hangingPunct="1">
              <a:lnSpc>
                <a:spcPct val="80000"/>
              </a:lnSpc>
            </a:pPr>
            <a:r>
              <a:rPr lang="en-US" sz="2000" dirty="0">
                <a:solidFill>
                  <a:srgbClr val="00B050"/>
                </a:solidFill>
              </a:rPr>
              <a:t>75% of the human brain is water and 75% of a living tree is water</a:t>
            </a:r>
            <a:r>
              <a:rPr lang="en-US" sz="20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wipe(left)">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wipe(left)">
                                      <p:cBhvr>
                                        <p:cTn id="12" dur="500"/>
                                        <p:tgtEl>
                                          <p:spTgt spid="6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wipe(left)">
                                      <p:cBhvr>
                                        <p:cTn id="17" dur="500"/>
                                        <p:tgtEl>
                                          <p:spTgt spid="61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wipe(left)">
                                      <p:cBhvr>
                                        <p:cTn id="22" dur="500"/>
                                        <p:tgtEl>
                                          <p:spTgt spid="61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147">
                                            <p:txEl>
                                              <p:pRg st="4" end="4"/>
                                            </p:txEl>
                                          </p:spTgt>
                                        </p:tgtEl>
                                        <p:attrNameLst>
                                          <p:attrName>style.visibility</p:attrName>
                                        </p:attrNameLst>
                                      </p:cBhvr>
                                      <p:to>
                                        <p:strVal val="visible"/>
                                      </p:to>
                                    </p:set>
                                    <p:animEffect transition="in" filter="wipe(left)">
                                      <p:cBhvr>
                                        <p:cTn id="27" dur="500"/>
                                        <p:tgtEl>
                                          <p:spTgt spid="61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AutoShape 2"/>
          <p:cNvSpPr>
            <a:spLocks noGrp="1" noChangeArrowheads="1"/>
          </p:cNvSpPr>
          <p:nvPr>
            <p:ph type="title"/>
          </p:nvPr>
        </p:nvSpPr>
        <p:spPr/>
        <p:txBody>
          <a:bodyPr/>
          <a:lstStyle/>
          <a:p>
            <a:pPr eaLnBrk="1" hangingPunct="1"/>
            <a:r>
              <a:rPr lang="en-US" dirty="0"/>
              <a:t>Ground Water</a:t>
            </a:r>
            <a:br>
              <a:rPr lang="en-US" dirty="0"/>
            </a:br>
            <a:r>
              <a:rPr lang="en-US" sz="1200" dirty="0"/>
              <a:t> </a:t>
            </a:r>
          </a:p>
        </p:txBody>
      </p:sp>
      <p:sp>
        <p:nvSpPr>
          <p:cNvPr id="51203" name="Rectangle 3"/>
          <p:cNvSpPr>
            <a:spLocks noGrp="1" noChangeArrowheads="1"/>
          </p:cNvSpPr>
          <p:nvPr>
            <p:ph type="body" idx="1"/>
          </p:nvPr>
        </p:nvSpPr>
        <p:spPr>
          <a:xfrm>
            <a:off x="838200" y="2667000"/>
            <a:ext cx="7693025" cy="3733800"/>
          </a:xfrm>
        </p:spPr>
        <p:txBody>
          <a:bodyPr/>
          <a:lstStyle/>
          <a:p>
            <a:pPr eaLnBrk="1" hangingPunct="1">
              <a:lnSpc>
                <a:spcPct val="90000"/>
              </a:lnSpc>
            </a:pPr>
            <a:r>
              <a:rPr lang="en-US" dirty="0"/>
              <a:t>Groundwater is naturally replenished by surface water from precipitation, streams, and rivers when this recharge reaches the water table. </a:t>
            </a:r>
          </a:p>
          <a:p>
            <a:pPr marL="0" indent="0" eaLnBrk="1" hangingPunct="1">
              <a:lnSpc>
                <a:spcPct val="90000"/>
              </a:lnSpc>
              <a:buNone/>
            </a:pPr>
            <a:endParaRPr lang="en-US" sz="1200" dirty="0"/>
          </a:p>
          <a:p>
            <a:pPr eaLnBrk="1" hangingPunct="1">
              <a:lnSpc>
                <a:spcPct val="90000"/>
              </a:lnSpc>
            </a:pPr>
            <a:r>
              <a:rPr lang="en-US" dirty="0">
                <a:solidFill>
                  <a:srgbClr val="FF0000"/>
                </a:solidFill>
              </a:rPr>
              <a:t>This water can be tapped for drinking, or crop irrigation by drilling wells.</a:t>
            </a:r>
          </a:p>
          <a:p>
            <a:pPr marL="0" indent="0" eaLnBrk="1" hangingPunct="1">
              <a:lnSpc>
                <a:spcPct val="90000"/>
              </a:lnSpc>
              <a:buNone/>
            </a:pPr>
            <a:endParaRPr lang="en-US" sz="1000" dirty="0"/>
          </a:p>
          <a:p>
            <a:pPr eaLnBrk="1" hangingPunct="1">
              <a:lnSpc>
                <a:spcPct val="90000"/>
              </a:lnSpc>
            </a:pPr>
            <a:r>
              <a:rPr lang="en-US" dirty="0"/>
              <a:t>Contaminated water can filter into ground water aquifers and infect them.</a:t>
            </a:r>
          </a:p>
          <a:p>
            <a:pPr marL="0" indent="0" eaLnBrk="1" hangingPunct="1">
              <a:lnSpc>
                <a:spcPct val="90000"/>
              </a:lnSpc>
              <a:buNone/>
            </a:pPr>
            <a:endParaRPr lang="en-US"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Effect transition="in" filter="fade">
                                      <p:cBhvr>
                                        <p:cTn id="7" dur="500"/>
                                        <p:tgtEl>
                                          <p:spTgt spid="512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03">
                                            <p:txEl>
                                              <p:pRg st="2" end="2"/>
                                            </p:txEl>
                                          </p:spTgt>
                                        </p:tgtEl>
                                        <p:attrNameLst>
                                          <p:attrName>style.visibility</p:attrName>
                                        </p:attrNameLst>
                                      </p:cBhvr>
                                      <p:to>
                                        <p:strVal val="visible"/>
                                      </p:to>
                                    </p:set>
                                    <p:animEffect transition="in" filter="fade">
                                      <p:cBhvr>
                                        <p:cTn id="12" dur="500"/>
                                        <p:tgtEl>
                                          <p:spTgt spid="5120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03">
                                            <p:txEl>
                                              <p:pRg st="4" end="4"/>
                                            </p:txEl>
                                          </p:spTgt>
                                        </p:tgtEl>
                                        <p:attrNameLst>
                                          <p:attrName>style.visibility</p:attrName>
                                        </p:attrNameLst>
                                      </p:cBhvr>
                                      <p:to>
                                        <p:strVal val="visible"/>
                                      </p:to>
                                    </p:set>
                                    <p:animEffect transition="in" filter="fade">
                                      <p:cBhvr>
                                        <p:cTn id="17" dur="500"/>
                                        <p:tgtEl>
                                          <p:spTgt spid="512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38372"/>
          <a:stretch/>
        </p:blipFill>
        <p:spPr>
          <a:xfrm>
            <a:off x="766017" y="2395536"/>
            <a:ext cx="8225583" cy="4081464"/>
          </a:xfrm>
        </p:spPr>
      </p:pic>
      <p:sp>
        <p:nvSpPr>
          <p:cNvPr id="5" name="AutoShape 2"/>
          <p:cNvSpPr>
            <a:spLocks noGrp="1" noChangeArrowheads="1"/>
          </p:cNvSpPr>
          <p:nvPr>
            <p:ph type="title"/>
          </p:nvPr>
        </p:nvSpPr>
        <p:spPr>
          <a:xfrm>
            <a:off x="762000" y="762000"/>
            <a:ext cx="7924800" cy="1143000"/>
          </a:xfrm>
        </p:spPr>
        <p:txBody>
          <a:bodyPr/>
          <a:lstStyle/>
          <a:p>
            <a:pPr eaLnBrk="1" hangingPunct="1"/>
            <a:r>
              <a:rPr lang="en-US" dirty="0"/>
              <a:t>Ground Water Diagram</a:t>
            </a:r>
            <a:br>
              <a:rPr lang="en-US" dirty="0"/>
            </a:br>
            <a:r>
              <a:rPr lang="en-US" sz="1200" dirty="0"/>
              <a:t> </a:t>
            </a:r>
          </a:p>
        </p:txBody>
      </p:sp>
      <p:sp>
        <p:nvSpPr>
          <p:cNvPr id="3" name="Rectangle 2"/>
          <p:cNvSpPr/>
          <p:nvPr/>
        </p:nvSpPr>
        <p:spPr>
          <a:xfrm>
            <a:off x="990600" y="2514600"/>
            <a:ext cx="4572000" cy="757130"/>
          </a:xfrm>
          <a:prstGeom prst="rect">
            <a:avLst/>
          </a:prstGeom>
          <a:solidFill>
            <a:srgbClr val="FFFF00"/>
          </a:solidFill>
        </p:spPr>
        <p:txBody>
          <a:bodyPr>
            <a:spAutoFit/>
          </a:bodyPr>
          <a:lstStyle/>
          <a:p>
            <a:pPr algn="ctr" eaLnBrk="1" hangingPunct="1">
              <a:lnSpc>
                <a:spcPct val="80000"/>
              </a:lnSpc>
            </a:pPr>
            <a:r>
              <a:rPr lang="en-US" dirty="0"/>
              <a:t>Unsaturated Zone </a:t>
            </a:r>
          </a:p>
          <a:p>
            <a:pPr eaLnBrk="1" hangingPunct="1">
              <a:lnSpc>
                <a:spcPct val="80000"/>
              </a:lnSpc>
            </a:pPr>
            <a:r>
              <a:rPr lang="en-US" dirty="0"/>
              <a:t>Zone above the aquifer where water does not exist in large quantities.</a:t>
            </a:r>
          </a:p>
        </p:txBody>
      </p:sp>
      <p:sp>
        <p:nvSpPr>
          <p:cNvPr id="6" name="Rectangle 5"/>
          <p:cNvSpPr/>
          <p:nvPr/>
        </p:nvSpPr>
        <p:spPr>
          <a:xfrm>
            <a:off x="3581400" y="3806190"/>
            <a:ext cx="4572000" cy="978729"/>
          </a:xfrm>
          <a:prstGeom prst="rect">
            <a:avLst/>
          </a:prstGeom>
          <a:solidFill>
            <a:srgbClr val="FFC000"/>
          </a:solidFill>
        </p:spPr>
        <p:txBody>
          <a:bodyPr>
            <a:spAutoFit/>
          </a:bodyPr>
          <a:lstStyle/>
          <a:p>
            <a:pPr algn="ctr" eaLnBrk="1" hangingPunct="1">
              <a:lnSpc>
                <a:spcPct val="80000"/>
              </a:lnSpc>
            </a:pPr>
            <a:r>
              <a:rPr lang="en-US" dirty="0"/>
              <a:t>Saturated Zone </a:t>
            </a:r>
          </a:p>
          <a:p>
            <a:pPr eaLnBrk="1" hangingPunct="1">
              <a:lnSpc>
                <a:spcPct val="80000"/>
              </a:lnSpc>
            </a:pPr>
            <a:r>
              <a:rPr lang="en-US" dirty="0"/>
              <a:t>This is the aquifer, where water exists between the open spaces of sand, gravel or clay particles.</a:t>
            </a:r>
          </a:p>
        </p:txBody>
      </p:sp>
    </p:spTree>
    <p:extLst>
      <p:ext uri="{BB962C8B-B14F-4D97-AF65-F5344CB8AC3E}">
        <p14:creationId xmlns:p14="http://schemas.microsoft.com/office/powerpoint/2010/main" val="4096961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Perched Water Table</a:t>
            </a:r>
            <a:br>
              <a:rPr lang="en-US" dirty="0"/>
            </a:br>
            <a:endParaRPr lang="en-US" sz="1200" dirty="0"/>
          </a:p>
        </p:txBody>
      </p:sp>
      <p:sp>
        <p:nvSpPr>
          <p:cNvPr id="3" name="Content Placeholder 2"/>
          <p:cNvSpPr>
            <a:spLocks noGrp="1"/>
          </p:cNvSpPr>
          <p:nvPr>
            <p:ph idx="1"/>
          </p:nvPr>
        </p:nvSpPr>
        <p:spPr>
          <a:xfrm>
            <a:off x="838200" y="2590800"/>
            <a:ext cx="7693025" cy="1447800"/>
          </a:xfrm>
        </p:spPr>
        <p:txBody>
          <a:bodyPr/>
          <a:lstStyle/>
          <a:p>
            <a:pPr marL="0" indent="0">
              <a:buNone/>
            </a:pPr>
            <a:r>
              <a:rPr lang="en-US" dirty="0">
                <a:solidFill>
                  <a:srgbClr val="FF0000"/>
                </a:solidFill>
              </a:rPr>
              <a:t>PERCHED AQUIFERS </a:t>
            </a:r>
            <a:r>
              <a:rPr lang="en-US" dirty="0"/>
              <a:t>are aquifers that have a confining layer below the groundwater, and sits above the main water table.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4278866"/>
            <a:ext cx="4114800" cy="2198134"/>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8886"/>
          <a:stretch/>
        </p:blipFill>
        <p:spPr>
          <a:xfrm>
            <a:off x="5029200" y="4267200"/>
            <a:ext cx="4038600" cy="2324101"/>
          </a:xfrm>
          <a:prstGeom prst="rect">
            <a:avLst/>
          </a:prstGeom>
        </p:spPr>
      </p:pic>
    </p:spTree>
    <p:extLst>
      <p:ext uri="{BB962C8B-B14F-4D97-AF65-F5344CB8AC3E}">
        <p14:creationId xmlns:p14="http://schemas.microsoft.com/office/powerpoint/2010/main" val="3651414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Groundwater Quality</a:t>
            </a:r>
            <a:br>
              <a:rPr lang="en-US" dirty="0"/>
            </a:br>
            <a:endParaRPr lang="en-US" sz="1200" dirty="0"/>
          </a:p>
        </p:txBody>
      </p:sp>
      <p:sp>
        <p:nvSpPr>
          <p:cNvPr id="3" name="Content Placeholder 2"/>
          <p:cNvSpPr>
            <a:spLocks noGrp="1"/>
          </p:cNvSpPr>
          <p:nvPr>
            <p:ph idx="1"/>
          </p:nvPr>
        </p:nvSpPr>
        <p:spPr>
          <a:xfrm>
            <a:off x="838200" y="2438400"/>
            <a:ext cx="7693025" cy="4114800"/>
          </a:xfrm>
        </p:spPr>
        <p:txBody>
          <a:bodyPr/>
          <a:lstStyle/>
          <a:p>
            <a:pPr>
              <a:spcBef>
                <a:spcPts val="0"/>
              </a:spcBef>
            </a:pPr>
            <a:r>
              <a:rPr lang="en-US" dirty="0">
                <a:solidFill>
                  <a:srgbClr val="FF0000"/>
                </a:solidFill>
              </a:rPr>
              <a:t>Surface water quality is subject to erosion, runoff, pollution, plant matter, animal waste, precipitation &amp; other variables.</a:t>
            </a:r>
          </a:p>
          <a:p>
            <a:pPr marL="0" indent="0">
              <a:spcBef>
                <a:spcPts val="0"/>
              </a:spcBef>
              <a:buNone/>
            </a:pPr>
            <a:r>
              <a:rPr lang="en-US" sz="1200" dirty="0"/>
              <a:t> </a:t>
            </a:r>
            <a:endParaRPr lang="en-US" sz="1000" dirty="0"/>
          </a:p>
          <a:p>
            <a:pPr>
              <a:spcBef>
                <a:spcPts val="0"/>
              </a:spcBef>
            </a:pPr>
            <a:r>
              <a:rPr lang="en-US" dirty="0"/>
              <a:t>Groundwater is normally filtered of many contaminants, including some bacteria and viruses. These factors make groundwater an important drinking water resource.</a:t>
            </a:r>
          </a:p>
          <a:p>
            <a:pPr marL="0" indent="0">
              <a:spcBef>
                <a:spcPts val="0"/>
              </a:spcBef>
              <a:buNone/>
            </a:pPr>
            <a:endParaRPr lang="en-US" sz="1000" dirty="0"/>
          </a:p>
          <a:p>
            <a:pPr>
              <a:spcBef>
                <a:spcPts val="0"/>
              </a:spcBef>
            </a:pPr>
            <a:r>
              <a:rPr lang="en-US" dirty="0">
                <a:solidFill>
                  <a:srgbClr val="00B050"/>
                </a:solidFill>
              </a:rPr>
              <a:t>Groundwater can be contaminated.</a:t>
            </a:r>
          </a:p>
        </p:txBody>
      </p:sp>
    </p:spTree>
    <p:extLst>
      <p:ext uri="{BB962C8B-B14F-4D97-AF65-F5344CB8AC3E}">
        <p14:creationId xmlns:p14="http://schemas.microsoft.com/office/powerpoint/2010/main" val="2595152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AutoShape 2"/>
          <p:cNvSpPr>
            <a:spLocks noGrp="1" noChangeArrowheads="1"/>
          </p:cNvSpPr>
          <p:nvPr>
            <p:ph type="title"/>
          </p:nvPr>
        </p:nvSpPr>
        <p:spPr/>
        <p:txBody>
          <a:bodyPr/>
          <a:lstStyle/>
          <a:p>
            <a:pPr eaLnBrk="1" hangingPunct="1"/>
            <a:r>
              <a:rPr lang="en-US" dirty="0"/>
              <a:t>Plume</a:t>
            </a:r>
          </a:p>
        </p:txBody>
      </p:sp>
      <p:sp>
        <p:nvSpPr>
          <p:cNvPr id="54275" name="Rectangle 3"/>
          <p:cNvSpPr>
            <a:spLocks noGrp="1" noChangeArrowheads="1"/>
          </p:cNvSpPr>
          <p:nvPr>
            <p:ph type="body" idx="1"/>
          </p:nvPr>
        </p:nvSpPr>
        <p:spPr/>
        <p:txBody>
          <a:bodyPr/>
          <a:lstStyle/>
          <a:p>
            <a:pPr eaLnBrk="1" hangingPunct="1"/>
            <a:endParaRPr lang="en-US" dirty="0"/>
          </a:p>
        </p:txBody>
      </p:sp>
      <p:pic>
        <p:nvPicPr>
          <p:cNvPr id="54276" name="Picture 5" descr="plum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362200"/>
            <a:ext cx="8077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876800" y="2438400"/>
            <a:ext cx="3657600" cy="757130"/>
          </a:xfrm>
          <a:prstGeom prst="rect">
            <a:avLst/>
          </a:prstGeom>
          <a:solidFill>
            <a:srgbClr val="FFC000"/>
          </a:solidFill>
        </p:spPr>
        <p:txBody>
          <a:bodyPr wrap="square">
            <a:spAutoFit/>
          </a:bodyPr>
          <a:lstStyle/>
          <a:p>
            <a:pPr algn="ctr" eaLnBrk="1" hangingPunct="1">
              <a:lnSpc>
                <a:spcPct val="80000"/>
              </a:lnSpc>
            </a:pPr>
            <a:r>
              <a:rPr lang="en-US" dirty="0"/>
              <a:t>Plume </a:t>
            </a:r>
          </a:p>
          <a:p>
            <a:pPr eaLnBrk="1" hangingPunct="1">
              <a:lnSpc>
                <a:spcPct val="80000"/>
              </a:lnSpc>
            </a:pPr>
            <a:r>
              <a:rPr lang="en-US" dirty="0"/>
              <a:t>Is the contaminated area of an aquifer.  </a:t>
            </a:r>
          </a:p>
        </p:txBody>
      </p:sp>
    </p:spTree>
    <p:extLst>
      <p:ext uri="{BB962C8B-B14F-4D97-AF65-F5344CB8AC3E}">
        <p14:creationId xmlns:p14="http://schemas.microsoft.com/office/powerpoint/2010/main" val="624564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AutoShape 2"/>
          <p:cNvSpPr>
            <a:spLocks noGrp="1" noChangeArrowheads="1"/>
          </p:cNvSpPr>
          <p:nvPr>
            <p:ph type="title"/>
          </p:nvPr>
        </p:nvSpPr>
        <p:spPr/>
        <p:txBody>
          <a:bodyPr/>
          <a:lstStyle/>
          <a:p>
            <a:pPr eaLnBrk="1" hangingPunct="1"/>
            <a:r>
              <a:rPr lang="en-US" dirty="0"/>
              <a:t>Movement of Plumes	</a:t>
            </a:r>
          </a:p>
        </p:txBody>
      </p:sp>
      <p:sp>
        <p:nvSpPr>
          <p:cNvPr id="53251" name="Rectangle 3"/>
          <p:cNvSpPr>
            <a:spLocks noGrp="1" noChangeArrowheads="1"/>
          </p:cNvSpPr>
          <p:nvPr>
            <p:ph type="body" sz="half" idx="1"/>
          </p:nvPr>
        </p:nvSpPr>
        <p:spPr>
          <a:xfrm>
            <a:off x="838201" y="2743200"/>
            <a:ext cx="2743199" cy="3657600"/>
          </a:xfrm>
        </p:spPr>
        <p:txBody>
          <a:bodyPr/>
          <a:lstStyle/>
          <a:p>
            <a:pPr eaLnBrk="1" hangingPunct="1"/>
            <a:r>
              <a:rPr lang="en-US" sz="2400" dirty="0">
                <a:solidFill>
                  <a:srgbClr val="00B050"/>
                </a:solidFill>
              </a:rPr>
              <a:t>Contaminated aquifers move underground just like water does on the surface. </a:t>
            </a:r>
          </a:p>
          <a:p>
            <a:pPr marL="0" indent="0" eaLnBrk="1" hangingPunct="1">
              <a:buNone/>
            </a:pPr>
            <a:endParaRPr lang="en-US" sz="1200" dirty="0"/>
          </a:p>
          <a:p>
            <a:pPr eaLnBrk="1" hangingPunct="1"/>
            <a:r>
              <a:rPr lang="en-US" sz="2400" dirty="0"/>
              <a:t>it goes to the lowest points.</a:t>
            </a:r>
          </a:p>
        </p:txBody>
      </p:sp>
      <p:sp>
        <p:nvSpPr>
          <p:cNvPr id="53252" name="Rectangle 4"/>
          <p:cNvSpPr>
            <a:spLocks noGrp="1" noChangeArrowheads="1"/>
          </p:cNvSpPr>
          <p:nvPr>
            <p:ph type="body" sz="half" idx="2"/>
          </p:nvPr>
        </p:nvSpPr>
        <p:spPr/>
        <p:txBody>
          <a:bodyPr/>
          <a:lstStyle/>
          <a:p>
            <a:pPr eaLnBrk="1" hangingPunct="1"/>
            <a:endParaRPr lang="en-US" sz="2400" dirty="0"/>
          </a:p>
        </p:txBody>
      </p:sp>
      <p:pic>
        <p:nvPicPr>
          <p:cNvPr id="53253" name="Picture 6" descr="aq-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2362199"/>
            <a:ext cx="5638800" cy="4449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Effect transition="in" filter="wipe(up)">
                                      <p:cBhvr>
                                        <p:cTn id="7" dur="500"/>
                                        <p:tgtEl>
                                          <p:spTgt spid="532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3251">
                                            <p:txEl>
                                              <p:pRg st="2" end="2"/>
                                            </p:txEl>
                                          </p:spTgt>
                                        </p:tgtEl>
                                        <p:attrNameLst>
                                          <p:attrName>style.visibility</p:attrName>
                                        </p:attrNameLst>
                                      </p:cBhvr>
                                      <p:to>
                                        <p:strVal val="visible"/>
                                      </p:to>
                                    </p:set>
                                    <p:animEffect transition="in" filter="wipe(up)">
                                      <p:cBhvr>
                                        <p:cTn id="12" dur="500"/>
                                        <p:tgtEl>
                                          <p:spTgt spid="532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a:spLocks noGrp="1"/>
          </p:cNvSpPr>
          <p:nvPr>
            <p:ph sz="half" idx="2"/>
          </p:nvPr>
        </p:nvSpPr>
        <p:spPr/>
        <p:txBody>
          <a:bodyPr/>
          <a:lstStyle/>
          <a:p>
            <a:endParaRPr lang="en-US" dirty="0"/>
          </a:p>
        </p:txBody>
      </p:sp>
      <p:pic>
        <p:nvPicPr>
          <p:cNvPr id="7"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752600" y="76838"/>
            <a:ext cx="5605069" cy="6748505"/>
          </a:xfrm>
        </p:spPr>
      </p:pic>
    </p:spTree>
    <p:extLst>
      <p:ext uri="{BB962C8B-B14F-4D97-AF65-F5344CB8AC3E}">
        <p14:creationId xmlns:p14="http://schemas.microsoft.com/office/powerpoint/2010/main" val="30905423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AutoShape 2"/>
          <p:cNvSpPr>
            <a:spLocks noGrp="1" noChangeArrowheads="1"/>
          </p:cNvSpPr>
          <p:nvPr>
            <p:ph type="title"/>
          </p:nvPr>
        </p:nvSpPr>
        <p:spPr/>
        <p:txBody>
          <a:bodyPr/>
          <a:lstStyle/>
          <a:p>
            <a:pPr eaLnBrk="1" hangingPunct="1"/>
            <a:r>
              <a:rPr lang="en-US" dirty="0"/>
              <a:t>Ground Water Flow</a:t>
            </a:r>
          </a:p>
        </p:txBody>
      </p:sp>
      <p:sp>
        <p:nvSpPr>
          <p:cNvPr id="56323" name="Rectangle 3"/>
          <p:cNvSpPr>
            <a:spLocks noGrp="1" noChangeArrowheads="1"/>
          </p:cNvSpPr>
          <p:nvPr>
            <p:ph type="body" idx="1"/>
          </p:nvPr>
        </p:nvSpPr>
        <p:spPr>
          <a:xfrm>
            <a:off x="838200" y="2590800"/>
            <a:ext cx="7693025" cy="3495675"/>
          </a:xfrm>
        </p:spPr>
        <p:txBody>
          <a:bodyPr/>
          <a:lstStyle/>
          <a:p>
            <a:pPr eaLnBrk="1" hangingPunct="1"/>
            <a:r>
              <a:rPr lang="en-US" dirty="0">
                <a:solidFill>
                  <a:srgbClr val="00B050"/>
                </a:solidFill>
              </a:rPr>
              <a:t>Ground water moves (flows) through soil, rock and cracks in the rock.</a:t>
            </a:r>
          </a:p>
          <a:p>
            <a:pPr marL="0" indent="0" eaLnBrk="1" hangingPunct="1">
              <a:buNone/>
            </a:pPr>
            <a:endParaRPr lang="en-US" sz="1000" dirty="0"/>
          </a:p>
          <a:p>
            <a:pPr eaLnBrk="1" hangingPunct="1"/>
            <a:r>
              <a:rPr lang="en-US" dirty="0"/>
              <a:t>The rate at which water flows is dependent on the type of material it flows through.</a:t>
            </a:r>
          </a:p>
          <a:p>
            <a:pPr marL="0" indent="0" eaLnBrk="1" hangingPunct="1">
              <a:buNone/>
            </a:pPr>
            <a:endParaRPr lang="en-US" sz="1000" dirty="0"/>
          </a:p>
          <a:p>
            <a:pPr eaLnBrk="1" hangingPunct="1"/>
            <a:r>
              <a:rPr lang="en-US" dirty="0">
                <a:solidFill>
                  <a:srgbClr val="FF0000"/>
                </a:solidFill>
              </a:rPr>
              <a:t>Different materials have different properties, allowing water to move at different rates.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Effect transition="in" filter="wipe(up)">
                                      <p:cBhvr>
                                        <p:cTn id="7" dur="500"/>
                                        <p:tgtEl>
                                          <p:spTgt spid="563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6323">
                                            <p:txEl>
                                              <p:pRg st="2" end="2"/>
                                            </p:txEl>
                                          </p:spTgt>
                                        </p:tgtEl>
                                        <p:attrNameLst>
                                          <p:attrName>style.visibility</p:attrName>
                                        </p:attrNameLst>
                                      </p:cBhvr>
                                      <p:to>
                                        <p:strVal val="visible"/>
                                      </p:to>
                                    </p:set>
                                    <p:animEffect transition="in" filter="wipe(up)">
                                      <p:cBhvr>
                                        <p:cTn id="12" dur="500"/>
                                        <p:tgtEl>
                                          <p:spTgt spid="5632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6323">
                                            <p:txEl>
                                              <p:pRg st="4" end="4"/>
                                            </p:txEl>
                                          </p:spTgt>
                                        </p:tgtEl>
                                        <p:attrNameLst>
                                          <p:attrName>style.visibility</p:attrName>
                                        </p:attrNameLst>
                                      </p:cBhvr>
                                      <p:to>
                                        <p:strVal val="visible"/>
                                      </p:to>
                                    </p:set>
                                    <p:animEffect transition="in" filter="wipe(up)">
                                      <p:cBhvr>
                                        <p:cTn id="17" dur="500"/>
                                        <p:tgtEl>
                                          <p:spTgt spid="563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dirty="0"/>
              <a:t>Aquitards are impermeable</a:t>
            </a:r>
            <a:br>
              <a:rPr lang="en-US" dirty="0"/>
            </a:br>
            <a:endParaRPr lang="en-US" sz="1200" dirty="0"/>
          </a:p>
        </p:txBody>
      </p:sp>
      <p:sp>
        <p:nvSpPr>
          <p:cNvPr id="55299" name="Rectangle 3"/>
          <p:cNvSpPr>
            <a:spLocks noGrp="1" noChangeArrowheads="1"/>
          </p:cNvSpPr>
          <p:nvPr>
            <p:ph type="body" idx="1"/>
          </p:nvPr>
        </p:nvSpPr>
        <p:spPr/>
        <p:txBody>
          <a:bodyPr/>
          <a:lstStyle/>
          <a:p>
            <a:pPr eaLnBrk="1" hangingPunct="1"/>
            <a:endParaRPr lang="en-US" dirty="0"/>
          </a:p>
        </p:txBody>
      </p:sp>
      <p:pic>
        <p:nvPicPr>
          <p:cNvPr id="55300" name="Picture 5" descr="FG10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362200"/>
            <a:ext cx="6524625"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bwMode="auto">
          <a:xfrm>
            <a:off x="2209800" y="3581400"/>
            <a:ext cx="2819400" cy="990600"/>
          </a:xfrm>
          <a:prstGeom prst="ellipse">
            <a:avLst/>
          </a:prstGeom>
          <a:noFill/>
          <a:ln w="571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11610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AutoShape 2"/>
          <p:cNvSpPr>
            <a:spLocks noGrp="1" noChangeArrowheads="1"/>
          </p:cNvSpPr>
          <p:nvPr>
            <p:ph type="title"/>
          </p:nvPr>
        </p:nvSpPr>
        <p:spPr/>
        <p:txBody>
          <a:bodyPr/>
          <a:lstStyle/>
          <a:p>
            <a:pPr eaLnBrk="1" hangingPunct="1"/>
            <a:r>
              <a:rPr lang="en-US" dirty="0"/>
              <a:t>Permeability and Porosity</a:t>
            </a:r>
            <a:br>
              <a:rPr lang="en-US" dirty="0"/>
            </a:br>
            <a:endParaRPr lang="en-US" sz="1200" dirty="0"/>
          </a:p>
        </p:txBody>
      </p:sp>
      <p:sp>
        <p:nvSpPr>
          <p:cNvPr id="57347" name="Rectangle 3"/>
          <p:cNvSpPr>
            <a:spLocks noGrp="1" noChangeArrowheads="1"/>
          </p:cNvSpPr>
          <p:nvPr>
            <p:ph type="body" idx="1"/>
          </p:nvPr>
        </p:nvSpPr>
        <p:spPr>
          <a:xfrm>
            <a:off x="838200" y="2362200"/>
            <a:ext cx="7693025" cy="4114800"/>
          </a:xfrm>
        </p:spPr>
        <p:txBody>
          <a:bodyPr/>
          <a:lstStyle/>
          <a:p>
            <a:pPr eaLnBrk="1" hangingPunct="1"/>
            <a:r>
              <a:rPr lang="en-US" sz="2400" dirty="0">
                <a:solidFill>
                  <a:srgbClr val="00B0F0"/>
                </a:solidFill>
              </a:rPr>
              <a:t>Permeability</a:t>
            </a:r>
            <a:r>
              <a:rPr lang="en-US" sz="2400" dirty="0">
                <a:solidFill>
                  <a:srgbClr val="00B050"/>
                </a:solidFill>
              </a:rPr>
              <a:t> refers to the ability of water to flow through a given material.</a:t>
            </a:r>
          </a:p>
          <a:p>
            <a:pPr marL="0" indent="0" eaLnBrk="1" hangingPunct="1">
              <a:buNone/>
            </a:pPr>
            <a:endParaRPr lang="en-US" sz="800" dirty="0"/>
          </a:p>
          <a:p>
            <a:pPr eaLnBrk="1" hangingPunct="1"/>
            <a:r>
              <a:rPr lang="en-US" sz="2400" dirty="0">
                <a:solidFill>
                  <a:srgbClr val="FF0000"/>
                </a:solidFill>
              </a:rPr>
              <a:t>If something is impermeable, water cannot flow through it at all.</a:t>
            </a:r>
          </a:p>
          <a:p>
            <a:pPr marL="0" indent="0" eaLnBrk="1" hangingPunct="1">
              <a:buNone/>
            </a:pPr>
            <a:endParaRPr lang="en-US" sz="800" dirty="0"/>
          </a:p>
          <a:p>
            <a:pPr eaLnBrk="1" hangingPunct="1"/>
            <a:r>
              <a:rPr lang="en-US" sz="2400" dirty="0">
                <a:solidFill>
                  <a:srgbClr val="00B0F0"/>
                </a:solidFill>
              </a:rPr>
              <a:t>Porosity</a:t>
            </a:r>
            <a:r>
              <a:rPr lang="en-US" sz="2400" dirty="0"/>
              <a:t> refers to the amount of open space in a given material.</a:t>
            </a:r>
          </a:p>
          <a:p>
            <a:pPr marL="0" indent="0" eaLnBrk="1" hangingPunct="1">
              <a:buNone/>
            </a:pPr>
            <a:endParaRPr lang="en-US" sz="800" dirty="0"/>
          </a:p>
          <a:p>
            <a:pPr eaLnBrk="1" hangingPunct="1"/>
            <a:r>
              <a:rPr lang="en-US" sz="2400" dirty="0">
                <a:solidFill>
                  <a:srgbClr val="00B050"/>
                </a:solidFill>
              </a:rPr>
              <a:t>Material that has high porosity (</a:t>
            </a:r>
            <a:r>
              <a:rPr lang="en-US" sz="2400" i="1" dirty="0">
                <a:solidFill>
                  <a:srgbClr val="0070C0"/>
                </a:solidFill>
              </a:rPr>
              <a:t>more open space</a:t>
            </a:r>
            <a:r>
              <a:rPr lang="en-US" sz="2400" dirty="0">
                <a:solidFill>
                  <a:srgbClr val="00B050"/>
                </a:solidFill>
              </a:rPr>
              <a:t>) will have high permeability (</a:t>
            </a:r>
            <a:r>
              <a:rPr lang="en-US" sz="2400" dirty="0">
                <a:solidFill>
                  <a:srgbClr val="0070C0"/>
                </a:solidFill>
              </a:rPr>
              <a:t>water can easily flow through</a:t>
            </a:r>
            <a:r>
              <a:rPr lang="en-US" sz="2400" dirty="0">
                <a:solidFill>
                  <a:srgbClr val="00B050"/>
                </a:solidFill>
              </a:rPr>
              <a:t>) and vice versa.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Effect transition="in" filter="wipe(left)">
                                      <p:cBhvr>
                                        <p:cTn id="7" dur="500"/>
                                        <p:tgtEl>
                                          <p:spTgt spid="573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7347">
                                            <p:txEl>
                                              <p:pRg st="2" end="2"/>
                                            </p:txEl>
                                          </p:spTgt>
                                        </p:tgtEl>
                                        <p:attrNameLst>
                                          <p:attrName>style.visibility</p:attrName>
                                        </p:attrNameLst>
                                      </p:cBhvr>
                                      <p:to>
                                        <p:strVal val="visible"/>
                                      </p:to>
                                    </p:set>
                                    <p:animEffect transition="in" filter="wipe(left)">
                                      <p:cBhvr>
                                        <p:cTn id="12" dur="500"/>
                                        <p:tgtEl>
                                          <p:spTgt spid="5734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7347">
                                            <p:txEl>
                                              <p:pRg st="4" end="4"/>
                                            </p:txEl>
                                          </p:spTgt>
                                        </p:tgtEl>
                                        <p:attrNameLst>
                                          <p:attrName>style.visibility</p:attrName>
                                        </p:attrNameLst>
                                      </p:cBhvr>
                                      <p:to>
                                        <p:strVal val="visible"/>
                                      </p:to>
                                    </p:set>
                                    <p:animEffect transition="in" filter="wipe(left)">
                                      <p:cBhvr>
                                        <p:cTn id="17" dur="500"/>
                                        <p:tgtEl>
                                          <p:spTgt spid="5734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7347">
                                            <p:txEl>
                                              <p:pRg st="6" end="6"/>
                                            </p:txEl>
                                          </p:spTgt>
                                        </p:tgtEl>
                                        <p:attrNameLst>
                                          <p:attrName>style.visibility</p:attrName>
                                        </p:attrNameLst>
                                      </p:cBhvr>
                                      <p:to>
                                        <p:strVal val="visible"/>
                                      </p:to>
                                    </p:set>
                                    <p:animEffect transition="in" filter="wipe(left)">
                                      <p:cBhvr>
                                        <p:cTn id="22" dur="500"/>
                                        <p:tgtEl>
                                          <p:spTgt spid="573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noGrp="1" noChangeArrowheads="1"/>
          </p:cNvSpPr>
          <p:nvPr>
            <p:ph type="title"/>
          </p:nvPr>
        </p:nvSpPr>
        <p:spPr/>
        <p:txBody>
          <a:bodyPr/>
          <a:lstStyle/>
          <a:p>
            <a:pPr eaLnBrk="1" hangingPunct="1"/>
            <a:r>
              <a:rPr lang="en-US" dirty="0"/>
              <a:t>Water Facts</a:t>
            </a:r>
            <a:br>
              <a:rPr lang="en-US" dirty="0"/>
            </a:br>
            <a:r>
              <a:rPr lang="en-US" sz="1200" dirty="0"/>
              <a:t>	</a:t>
            </a:r>
          </a:p>
        </p:txBody>
      </p:sp>
      <p:sp>
        <p:nvSpPr>
          <p:cNvPr id="6147" name="Rectangle 3"/>
          <p:cNvSpPr>
            <a:spLocks noGrp="1" noChangeArrowheads="1"/>
          </p:cNvSpPr>
          <p:nvPr>
            <p:ph type="body" idx="1"/>
          </p:nvPr>
        </p:nvSpPr>
        <p:spPr>
          <a:xfrm>
            <a:off x="838200" y="2362200"/>
            <a:ext cx="7693025" cy="4114800"/>
          </a:xfrm>
        </p:spPr>
        <p:txBody>
          <a:bodyPr/>
          <a:lstStyle/>
          <a:p>
            <a:pPr eaLnBrk="1" hangingPunct="1">
              <a:lnSpc>
                <a:spcPct val="80000"/>
              </a:lnSpc>
            </a:pPr>
            <a:r>
              <a:rPr lang="en-US" sz="2000" dirty="0">
                <a:solidFill>
                  <a:srgbClr val="00B050"/>
                </a:solidFill>
              </a:rPr>
              <a:t>A person can live about a month without food, but only about a week without water. </a:t>
            </a:r>
          </a:p>
          <a:p>
            <a:pPr marL="0" indent="0" eaLnBrk="1" hangingPunct="1">
              <a:lnSpc>
                <a:spcPct val="80000"/>
              </a:lnSpc>
              <a:buNone/>
            </a:pPr>
            <a:endParaRPr lang="en-US" sz="1000" dirty="0"/>
          </a:p>
          <a:p>
            <a:pPr eaLnBrk="1" hangingPunct="1">
              <a:lnSpc>
                <a:spcPct val="80000"/>
              </a:lnSpc>
            </a:pPr>
            <a:r>
              <a:rPr lang="en-US" sz="2000" dirty="0"/>
              <a:t>Water is part of a deeply interconnected system. What we pour on the ground ends up in our water, and what we spew into the sky ends up in our water. </a:t>
            </a:r>
          </a:p>
          <a:p>
            <a:pPr marL="0" indent="0" eaLnBrk="1" hangingPunct="1">
              <a:lnSpc>
                <a:spcPct val="80000"/>
              </a:lnSpc>
              <a:buNone/>
            </a:pPr>
            <a:endParaRPr lang="en-US" sz="1000" dirty="0"/>
          </a:p>
          <a:p>
            <a:pPr eaLnBrk="1" hangingPunct="1">
              <a:lnSpc>
                <a:spcPct val="80000"/>
              </a:lnSpc>
            </a:pPr>
            <a:r>
              <a:rPr lang="en-US" sz="2000" dirty="0">
                <a:solidFill>
                  <a:srgbClr val="FF0000"/>
                </a:solidFill>
              </a:rPr>
              <a:t>The average total home water use for each person in the U.S. is about 80- 100 gallons a day. [</a:t>
            </a:r>
            <a:r>
              <a:rPr lang="en-US" sz="1800" i="1" dirty="0">
                <a:solidFill>
                  <a:srgbClr val="00B050"/>
                </a:solidFill>
              </a:rPr>
              <a:t>up from 50 gal/day 25 years ago</a:t>
            </a:r>
            <a:r>
              <a:rPr lang="en-US" sz="2000" dirty="0">
                <a:solidFill>
                  <a:srgbClr val="FF0000"/>
                </a:solidFill>
              </a:rPr>
              <a:t>] </a:t>
            </a:r>
          </a:p>
          <a:p>
            <a:pPr marL="0" indent="0" eaLnBrk="1" hangingPunct="1">
              <a:lnSpc>
                <a:spcPct val="80000"/>
              </a:lnSpc>
              <a:buNone/>
            </a:pPr>
            <a:endParaRPr lang="en-US" sz="1000" dirty="0"/>
          </a:p>
          <a:p>
            <a:pPr eaLnBrk="1" hangingPunct="1">
              <a:lnSpc>
                <a:spcPct val="80000"/>
              </a:lnSpc>
            </a:pPr>
            <a:r>
              <a:rPr lang="en-US" sz="2000" dirty="0"/>
              <a:t>The average cost for water supplied to a home in the U.S. is about $2.00 for 1,000 gallons, which equals about 5 gallons for a penny. </a:t>
            </a:r>
          </a:p>
          <a:p>
            <a:pPr marL="0" indent="0" eaLnBrk="1" hangingPunct="1">
              <a:lnSpc>
                <a:spcPct val="80000"/>
              </a:lnSpc>
              <a:buNone/>
            </a:pPr>
            <a:endParaRPr lang="en-US" sz="1000" dirty="0"/>
          </a:p>
          <a:p>
            <a:pPr eaLnBrk="1" hangingPunct="1">
              <a:lnSpc>
                <a:spcPct val="80000"/>
              </a:lnSpc>
            </a:pPr>
            <a:r>
              <a:rPr lang="en-US" sz="2000" dirty="0">
                <a:solidFill>
                  <a:srgbClr val="00B050"/>
                </a:solidFill>
              </a:rPr>
              <a:t>Water expands by 9% when it freezes. Frozen water (ice) is lighter than water, which is why ice floats in water. </a:t>
            </a:r>
          </a:p>
        </p:txBody>
      </p:sp>
    </p:spTree>
    <p:extLst>
      <p:ext uri="{BB962C8B-B14F-4D97-AF65-F5344CB8AC3E}">
        <p14:creationId xmlns:p14="http://schemas.microsoft.com/office/powerpoint/2010/main" val="1494829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7">
                                            <p:txEl>
                                              <p:pRg st="2" end="2"/>
                                            </p:txEl>
                                          </p:spTgt>
                                        </p:tgtEl>
                                        <p:attrNameLst>
                                          <p:attrName>style.visibility</p:attrName>
                                        </p:attrNameLst>
                                      </p:cBhvr>
                                      <p:to>
                                        <p:strVal val="visible"/>
                                      </p:to>
                                    </p:set>
                                    <p:animEffect transition="in" filter="fade">
                                      <p:cBhvr>
                                        <p:cTn id="12" dur="500"/>
                                        <p:tgtEl>
                                          <p:spTgt spid="614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47">
                                            <p:txEl>
                                              <p:pRg st="4" end="4"/>
                                            </p:txEl>
                                          </p:spTgt>
                                        </p:tgtEl>
                                        <p:attrNameLst>
                                          <p:attrName>style.visibility</p:attrName>
                                        </p:attrNameLst>
                                      </p:cBhvr>
                                      <p:to>
                                        <p:strVal val="visible"/>
                                      </p:to>
                                    </p:set>
                                    <p:animEffect transition="in" filter="fade">
                                      <p:cBhvr>
                                        <p:cTn id="17" dur="500"/>
                                        <p:tgtEl>
                                          <p:spTgt spid="614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147">
                                            <p:txEl>
                                              <p:pRg st="6" end="6"/>
                                            </p:txEl>
                                          </p:spTgt>
                                        </p:tgtEl>
                                        <p:attrNameLst>
                                          <p:attrName>style.visibility</p:attrName>
                                        </p:attrNameLst>
                                      </p:cBhvr>
                                      <p:to>
                                        <p:strVal val="visible"/>
                                      </p:to>
                                    </p:set>
                                    <p:animEffect transition="in" filter="fade">
                                      <p:cBhvr>
                                        <p:cTn id="22" dur="500"/>
                                        <p:tgtEl>
                                          <p:spTgt spid="6147">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147">
                                            <p:txEl>
                                              <p:pRg st="8" end="8"/>
                                            </p:txEl>
                                          </p:spTgt>
                                        </p:tgtEl>
                                        <p:attrNameLst>
                                          <p:attrName>style.visibility</p:attrName>
                                        </p:attrNameLst>
                                      </p:cBhvr>
                                      <p:to>
                                        <p:strVal val="visible"/>
                                      </p:to>
                                    </p:set>
                                    <p:animEffect transition="in" filter="fade">
                                      <p:cBhvr>
                                        <p:cTn id="27" dur="500"/>
                                        <p:tgtEl>
                                          <p:spTgt spid="614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type="body" idx="1"/>
          </p:nvPr>
        </p:nvSpPr>
        <p:spPr/>
        <p:txBody>
          <a:bodyPr/>
          <a:lstStyle/>
          <a:p>
            <a:pPr eaLnBrk="1" hangingPunct="1"/>
            <a:endParaRPr lang="en-US" dirty="0"/>
          </a:p>
        </p:txBody>
      </p:sp>
      <p:pic>
        <p:nvPicPr>
          <p:cNvPr id="58372" name="Picture 5" descr="EV3_poros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438400"/>
            <a:ext cx="7848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2"/>
          <p:cNvSpPr>
            <a:spLocks noGrp="1" noChangeArrowheads="1"/>
          </p:cNvSpPr>
          <p:nvPr>
            <p:ph type="title"/>
          </p:nvPr>
        </p:nvSpPr>
        <p:spPr>
          <a:xfrm>
            <a:off x="762000" y="762000"/>
            <a:ext cx="7924800" cy="1143000"/>
          </a:xfrm>
        </p:spPr>
        <p:txBody>
          <a:bodyPr/>
          <a:lstStyle/>
          <a:p>
            <a:pPr eaLnBrk="1" hangingPunct="1"/>
            <a:r>
              <a:rPr lang="en-US" dirty="0"/>
              <a:t>Permeability and Porosity</a:t>
            </a:r>
            <a:br>
              <a:rPr lang="en-US" dirty="0"/>
            </a:br>
            <a:endParaRPr lang="en-US" sz="12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AutoShape 2"/>
          <p:cNvSpPr>
            <a:spLocks noGrp="1" noChangeArrowheads="1"/>
          </p:cNvSpPr>
          <p:nvPr>
            <p:ph type="title"/>
          </p:nvPr>
        </p:nvSpPr>
        <p:spPr/>
        <p:txBody>
          <a:bodyPr/>
          <a:lstStyle/>
          <a:p>
            <a:pPr eaLnBrk="1" hangingPunct="1"/>
            <a:r>
              <a:rPr lang="en-US" dirty="0"/>
              <a:t>Porosity/Permeability of Soil</a:t>
            </a:r>
            <a:br>
              <a:rPr lang="en-US" dirty="0"/>
            </a:br>
            <a:r>
              <a:rPr lang="en-US" sz="1200" dirty="0"/>
              <a:t>	</a:t>
            </a:r>
          </a:p>
        </p:txBody>
      </p:sp>
      <p:sp>
        <p:nvSpPr>
          <p:cNvPr id="59395" name="Rectangle 3"/>
          <p:cNvSpPr>
            <a:spLocks noGrp="1" noChangeArrowheads="1"/>
          </p:cNvSpPr>
          <p:nvPr>
            <p:ph type="body" idx="1"/>
          </p:nvPr>
        </p:nvSpPr>
        <p:spPr>
          <a:xfrm>
            <a:off x="838200" y="2971800"/>
            <a:ext cx="8077200" cy="3114675"/>
          </a:xfrm>
        </p:spPr>
        <p:txBody>
          <a:bodyPr/>
          <a:lstStyle/>
          <a:p>
            <a:pPr eaLnBrk="1" hangingPunct="1"/>
            <a:r>
              <a:rPr lang="en-US" dirty="0">
                <a:solidFill>
                  <a:srgbClr val="FF0000"/>
                </a:solidFill>
              </a:rPr>
              <a:t>Silt/Clay</a:t>
            </a:r>
            <a:r>
              <a:rPr lang="en-US" dirty="0"/>
              <a:t>  - Low porosity/Low Permeability</a:t>
            </a:r>
          </a:p>
          <a:p>
            <a:pPr marL="0" indent="0" eaLnBrk="1" hangingPunct="1">
              <a:buNone/>
            </a:pPr>
            <a:endParaRPr lang="en-US" dirty="0"/>
          </a:p>
          <a:p>
            <a:pPr eaLnBrk="1" hangingPunct="1"/>
            <a:r>
              <a:rPr lang="en-US" dirty="0">
                <a:solidFill>
                  <a:srgbClr val="FF0000"/>
                </a:solidFill>
              </a:rPr>
              <a:t>Sand</a:t>
            </a:r>
            <a:r>
              <a:rPr lang="en-US" dirty="0"/>
              <a:t> – medium porosity/Medium Permeability</a:t>
            </a:r>
          </a:p>
          <a:p>
            <a:pPr marL="0" indent="0" eaLnBrk="1" hangingPunct="1">
              <a:buNone/>
            </a:pPr>
            <a:endParaRPr lang="en-US" dirty="0"/>
          </a:p>
          <a:p>
            <a:pPr eaLnBrk="1" hangingPunct="1"/>
            <a:r>
              <a:rPr lang="en-US" dirty="0">
                <a:solidFill>
                  <a:srgbClr val="FF0000"/>
                </a:solidFill>
              </a:rPr>
              <a:t>Gravel</a:t>
            </a:r>
            <a:r>
              <a:rPr lang="en-US" dirty="0"/>
              <a:t> – high porosity/high permeability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wipe(left)">
                                      <p:cBhvr>
                                        <p:cTn id="7" dur="500"/>
                                        <p:tgtEl>
                                          <p:spTgt spid="593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9395">
                                            <p:txEl>
                                              <p:pRg st="2" end="2"/>
                                            </p:txEl>
                                          </p:spTgt>
                                        </p:tgtEl>
                                        <p:attrNameLst>
                                          <p:attrName>style.visibility</p:attrName>
                                        </p:attrNameLst>
                                      </p:cBhvr>
                                      <p:to>
                                        <p:strVal val="visible"/>
                                      </p:to>
                                    </p:set>
                                    <p:animEffect transition="in" filter="wipe(left)">
                                      <p:cBhvr>
                                        <p:cTn id="12" dur="500"/>
                                        <p:tgtEl>
                                          <p:spTgt spid="5939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9395">
                                            <p:txEl>
                                              <p:pRg st="4" end="4"/>
                                            </p:txEl>
                                          </p:spTgt>
                                        </p:tgtEl>
                                        <p:attrNameLst>
                                          <p:attrName>style.visibility</p:attrName>
                                        </p:attrNameLst>
                                      </p:cBhvr>
                                      <p:to>
                                        <p:strVal val="visible"/>
                                      </p:to>
                                    </p:set>
                                    <p:animEffect transition="in" filter="wipe(left)">
                                      <p:cBhvr>
                                        <p:cTn id="17" dur="500"/>
                                        <p:tgtEl>
                                          <p:spTgt spid="593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AutoShape 2"/>
          <p:cNvSpPr>
            <a:spLocks noGrp="1" noChangeArrowheads="1"/>
          </p:cNvSpPr>
          <p:nvPr>
            <p:ph type="title"/>
          </p:nvPr>
        </p:nvSpPr>
        <p:spPr/>
        <p:txBody>
          <a:bodyPr/>
          <a:lstStyle/>
          <a:p>
            <a:pPr eaLnBrk="1" hangingPunct="1"/>
            <a:r>
              <a:rPr lang="en-US" sz="3200" dirty="0"/>
              <a:t>This Soil has low porosity / low permeability</a:t>
            </a:r>
          </a:p>
        </p:txBody>
      </p:sp>
      <p:sp>
        <p:nvSpPr>
          <p:cNvPr id="60419" name="Rectangle 3"/>
          <p:cNvSpPr>
            <a:spLocks noGrp="1" noChangeArrowheads="1"/>
          </p:cNvSpPr>
          <p:nvPr>
            <p:ph type="body" idx="1"/>
          </p:nvPr>
        </p:nvSpPr>
        <p:spPr/>
        <p:txBody>
          <a:bodyPr/>
          <a:lstStyle/>
          <a:p>
            <a:pPr eaLnBrk="1" hangingPunct="1"/>
            <a:endParaRPr lang="en-US" dirty="0"/>
          </a:p>
        </p:txBody>
      </p:sp>
      <p:pic>
        <p:nvPicPr>
          <p:cNvPr id="60420" name="Picture 5" descr="18 pictur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438400"/>
            <a:ext cx="8229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AutoShape 2"/>
          <p:cNvSpPr>
            <a:spLocks noGrp="1" noChangeArrowheads="1"/>
          </p:cNvSpPr>
          <p:nvPr>
            <p:ph type="title"/>
          </p:nvPr>
        </p:nvSpPr>
        <p:spPr/>
        <p:txBody>
          <a:bodyPr/>
          <a:lstStyle/>
          <a:p>
            <a:pPr eaLnBrk="1" hangingPunct="1"/>
            <a:r>
              <a:rPr lang="en-US" dirty="0"/>
              <a:t>Groundwater Depletion</a:t>
            </a:r>
            <a:br>
              <a:rPr lang="en-US" dirty="0"/>
            </a:br>
            <a:endParaRPr lang="en-US" sz="1200" dirty="0"/>
          </a:p>
        </p:txBody>
      </p:sp>
      <p:sp>
        <p:nvSpPr>
          <p:cNvPr id="61443" name="Rectangle 3"/>
          <p:cNvSpPr>
            <a:spLocks noGrp="1" noChangeArrowheads="1"/>
          </p:cNvSpPr>
          <p:nvPr>
            <p:ph type="body" idx="1"/>
          </p:nvPr>
        </p:nvSpPr>
        <p:spPr>
          <a:xfrm>
            <a:off x="838200" y="2514600"/>
            <a:ext cx="7693025" cy="3810000"/>
          </a:xfrm>
        </p:spPr>
        <p:txBody>
          <a:bodyPr/>
          <a:lstStyle/>
          <a:p>
            <a:pPr eaLnBrk="1" hangingPunct="1">
              <a:lnSpc>
                <a:spcPct val="80000"/>
              </a:lnSpc>
            </a:pPr>
            <a:r>
              <a:rPr lang="en-US" sz="2400" dirty="0">
                <a:solidFill>
                  <a:srgbClr val="FF0000"/>
                </a:solidFill>
              </a:rPr>
              <a:t>Some regions are heavily dependent on groundwater for their economy.</a:t>
            </a:r>
          </a:p>
          <a:p>
            <a:pPr marL="0" indent="0" eaLnBrk="1" hangingPunct="1">
              <a:lnSpc>
                <a:spcPct val="80000"/>
              </a:lnSpc>
              <a:buNone/>
            </a:pPr>
            <a:endParaRPr lang="en-US" sz="800" dirty="0"/>
          </a:p>
          <a:p>
            <a:pPr eaLnBrk="1" hangingPunct="1">
              <a:lnSpc>
                <a:spcPct val="80000"/>
              </a:lnSpc>
            </a:pPr>
            <a:r>
              <a:rPr lang="en-US" sz="2400" dirty="0"/>
              <a:t>Mostly of these places are farming communities, where irrigation is used heavily.</a:t>
            </a:r>
          </a:p>
          <a:p>
            <a:pPr marL="0" indent="0" eaLnBrk="1" hangingPunct="1">
              <a:lnSpc>
                <a:spcPct val="80000"/>
              </a:lnSpc>
              <a:buNone/>
            </a:pPr>
            <a:endParaRPr lang="en-US" sz="800" dirty="0"/>
          </a:p>
          <a:p>
            <a:pPr eaLnBrk="1" hangingPunct="1">
              <a:lnSpc>
                <a:spcPct val="80000"/>
              </a:lnSpc>
            </a:pPr>
            <a:r>
              <a:rPr lang="en-US" sz="2400" dirty="0">
                <a:solidFill>
                  <a:srgbClr val="00B050"/>
                </a:solidFill>
              </a:rPr>
              <a:t>Farmers pump water from the aquifer to grow crops, but take water away from the aquifer faster than it can be replenished by precipitation.</a:t>
            </a:r>
          </a:p>
          <a:p>
            <a:pPr marL="0" indent="0" eaLnBrk="1" hangingPunct="1">
              <a:lnSpc>
                <a:spcPct val="80000"/>
              </a:lnSpc>
              <a:buNone/>
            </a:pPr>
            <a:endParaRPr lang="en-US" sz="800" dirty="0"/>
          </a:p>
          <a:p>
            <a:pPr eaLnBrk="1" hangingPunct="1">
              <a:lnSpc>
                <a:spcPct val="80000"/>
              </a:lnSpc>
            </a:pPr>
            <a:r>
              <a:rPr lang="en-US" sz="2400" dirty="0"/>
              <a:t>In some areas, the water table has been so depleted, that the land subsides (slowly decreases in elevation, because the water below is no longer there).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wipe(left)">
                                      <p:cBhvr>
                                        <p:cTn id="7" dur="500"/>
                                        <p:tgtEl>
                                          <p:spTgt spid="614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1443">
                                            <p:txEl>
                                              <p:pRg st="2" end="2"/>
                                            </p:txEl>
                                          </p:spTgt>
                                        </p:tgtEl>
                                        <p:attrNameLst>
                                          <p:attrName>style.visibility</p:attrName>
                                        </p:attrNameLst>
                                      </p:cBhvr>
                                      <p:to>
                                        <p:strVal val="visible"/>
                                      </p:to>
                                    </p:set>
                                    <p:animEffect transition="in" filter="wipe(left)">
                                      <p:cBhvr>
                                        <p:cTn id="12" dur="500"/>
                                        <p:tgtEl>
                                          <p:spTgt spid="6144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1443">
                                            <p:txEl>
                                              <p:pRg st="4" end="4"/>
                                            </p:txEl>
                                          </p:spTgt>
                                        </p:tgtEl>
                                        <p:attrNameLst>
                                          <p:attrName>style.visibility</p:attrName>
                                        </p:attrNameLst>
                                      </p:cBhvr>
                                      <p:to>
                                        <p:strVal val="visible"/>
                                      </p:to>
                                    </p:set>
                                    <p:animEffect transition="in" filter="wipe(left)">
                                      <p:cBhvr>
                                        <p:cTn id="17" dur="500"/>
                                        <p:tgtEl>
                                          <p:spTgt spid="6144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1443">
                                            <p:txEl>
                                              <p:pRg st="6" end="6"/>
                                            </p:txEl>
                                          </p:spTgt>
                                        </p:tgtEl>
                                        <p:attrNameLst>
                                          <p:attrName>style.visibility</p:attrName>
                                        </p:attrNameLst>
                                      </p:cBhvr>
                                      <p:to>
                                        <p:strVal val="visible"/>
                                      </p:to>
                                    </p:set>
                                    <p:animEffect transition="in" filter="wipe(left)">
                                      <p:cBhvr>
                                        <p:cTn id="22" dur="500"/>
                                        <p:tgtEl>
                                          <p:spTgt spid="614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endParaRPr lang="en-US" dirty="0"/>
          </a:p>
        </p:txBody>
      </p:sp>
      <p:sp>
        <p:nvSpPr>
          <p:cNvPr id="62467" name="Rectangle 3"/>
          <p:cNvSpPr>
            <a:spLocks noGrp="1" noChangeArrowheads="1"/>
          </p:cNvSpPr>
          <p:nvPr>
            <p:ph type="body" idx="1"/>
          </p:nvPr>
        </p:nvSpPr>
        <p:spPr/>
        <p:txBody>
          <a:bodyPr/>
          <a:lstStyle/>
          <a:p>
            <a:pPr eaLnBrk="1" hangingPunct="1"/>
            <a:endParaRPr lang="en-US" dirty="0"/>
          </a:p>
        </p:txBody>
      </p:sp>
      <p:pic>
        <p:nvPicPr>
          <p:cNvPr id="62468" name="Picture 5" descr="Map of U.S., by state, showing amount of groundwater withdrawals, in million gallons per d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762000"/>
            <a:ext cx="7639050" cy="526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8"/>
          <p:cNvSpPr>
            <a:spLocks noGrp="1" noChangeArrowheads="1"/>
          </p:cNvSpPr>
          <p:nvPr>
            <p:ph type="title"/>
          </p:nvPr>
        </p:nvSpPr>
        <p:spPr/>
        <p:txBody>
          <a:bodyPr/>
          <a:lstStyle/>
          <a:p>
            <a:pPr eaLnBrk="1" hangingPunct="1"/>
            <a:r>
              <a:rPr lang="en-US" dirty="0"/>
              <a:t>Groundwater Usage</a:t>
            </a:r>
            <a:br>
              <a:rPr lang="en-US" dirty="0"/>
            </a:br>
            <a:endParaRPr lang="en-US" sz="1200" dirty="0"/>
          </a:p>
        </p:txBody>
      </p:sp>
      <p:sp>
        <p:nvSpPr>
          <p:cNvPr id="63492" name="Rectangle 10"/>
          <p:cNvSpPr>
            <a:spLocks noGrp="1" noChangeArrowheads="1"/>
          </p:cNvSpPr>
          <p:nvPr>
            <p:ph type="body" sz="half" idx="2"/>
          </p:nvPr>
        </p:nvSpPr>
        <p:spPr>
          <a:xfrm>
            <a:off x="762000" y="2590800"/>
            <a:ext cx="7769225" cy="533400"/>
          </a:xfrm>
        </p:spPr>
        <p:txBody>
          <a:bodyPr/>
          <a:lstStyle/>
          <a:p>
            <a:pPr eaLnBrk="1" hangingPunct="1"/>
            <a:r>
              <a:rPr lang="en-US" sz="2400" dirty="0">
                <a:solidFill>
                  <a:srgbClr val="00B050"/>
                </a:solidFill>
              </a:rPr>
              <a:t>What is most of the groundwater used for?</a:t>
            </a:r>
          </a:p>
        </p:txBody>
      </p:sp>
      <p:pic>
        <p:nvPicPr>
          <p:cNvPr id="63493" name="Picture 5" descr="wugwcategories"/>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838200" y="3200400"/>
            <a:ext cx="8077200" cy="3619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3492">
                                            <p:txEl>
                                              <p:pRg st="0" end="0"/>
                                            </p:txEl>
                                          </p:spTgt>
                                        </p:tgtEl>
                                        <p:attrNameLst>
                                          <p:attrName>style.visibility</p:attrName>
                                        </p:attrNameLst>
                                      </p:cBhvr>
                                      <p:to>
                                        <p:strVal val="visible"/>
                                      </p:to>
                                    </p:set>
                                    <p:animEffect transition="in" filter="fade">
                                      <p:cBhvr>
                                        <p:cTn id="7" dur="500"/>
                                        <p:tgtEl>
                                          <p:spTgt spid="634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3493"/>
                                        </p:tgtEl>
                                        <p:attrNameLst>
                                          <p:attrName>style.visibility</p:attrName>
                                        </p:attrNameLst>
                                      </p:cBhvr>
                                      <p:to>
                                        <p:strVal val="visible"/>
                                      </p:to>
                                    </p:set>
                                    <p:animEffect transition="in" filter="fade">
                                      <p:cBhvr>
                                        <p:cTn id="12" dur="500"/>
                                        <p:tgtEl>
                                          <p:spTgt spid="63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2"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AutoShape 2"/>
          <p:cNvSpPr>
            <a:spLocks noGrp="1" noChangeArrowheads="1"/>
          </p:cNvSpPr>
          <p:nvPr>
            <p:ph type="title"/>
          </p:nvPr>
        </p:nvSpPr>
        <p:spPr/>
        <p:txBody>
          <a:bodyPr/>
          <a:lstStyle/>
          <a:p>
            <a:pPr eaLnBrk="1" hangingPunct="1"/>
            <a:r>
              <a:rPr lang="en-US" dirty="0"/>
              <a:t>Crop Irrigation circles</a:t>
            </a:r>
          </a:p>
        </p:txBody>
      </p:sp>
      <p:sp>
        <p:nvSpPr>
          <p:cNvPr id="64515" name="Rectangle 3"/>
          <p:cNvSpPr>
            <a:spLocks noGrp="1" noChangeArrowheads="1"/>
          </p:cNvSpPr>
          <p:nvPr>
            <p:ph type="body" idx="1"/>
          </p:nvPr>
        </p:nvSpPr>
        <p:spPr/>
        <p:txBody>
          <a:bodyPr/>
          <a:lstStyle/>
          <a:p>
            <a:pPr eaLnBrk="1" hangingPunct="1"/>
            <a:endParaRPr lang="en-US" dirty="0"/>
          </a:p>
        </p:txBody>
      </p:sp>
      <p:pic>
        <p:nvPicPr>
          <p:cNvPr id="64516" name="Picture 5" descr="crop+circle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269" y="2362199"/>
            <a:ext cx="7805331" cy="4463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6"/>
          <p:cNvSpPr>
            <a:spLocks noGrp="1" noChangeArrowheads="1"/>
          </p:cNvSpPr>
          <p:nvPr>
            <p:ph type="title"/>
          </p:nvPr>
        </p:nvSpPr>
        <p:spPr/>
        <p:txBody>
          <a:bodyPr/>
          <a:lstStyle/>
          <a:p>
            <a:pPr eaLnBrk="1" hangingPunct="1"/>
            <a:r>
              <a:rPr lang="en-US" dirty="0"/>
              <a:t>Groundwater Withdrawals</a:t>
            </a:r>
            <a:br>
              <a:rPr lang="en-US" dirty="0"/>
            </a:br>
            <a:endParaRPr lang="en-US" sz="1200" dirty="0"/>
          </a:p>
        </p:txBody>
      </p:sp>
      <p:sp>
        <p:nvSpPr>
          <p:cNvPr id="65539" name="Rectangle 7"/>
          <p:cNvSpPr>
            <a:spLocks noGrp="1" noChangeArrowheads="1"/>
          </p:cNvSpPr>
          <p:nvPr>
            <p:ph type="body" sz="half" idx="1"/>
          </p:nvPr>
        </p:nvSpPr>
        <p:spPr/>
        <p:txBody>
          <a:bodyPr/>
          <a:lstStyle/>
          <a:p>
            <a:pPr eaLnBrk="1" hangingPunct="1"/>
            <a:endParaRPr lang="en-US" sz="2400" dirty="0"/>
          </a:p>
        </p:txBody>
      </p:sp>
      <p:sp>
        <p:nvSpPr>
          <p:cNvPr id="65540" name="Rectangle 8"/>
          <p:cNvSpPr>
            <a:spLocks noGrp="1" noChangeArrowheads="1"/>
          </p:cNvSpPr>
          <p:nvPr>
            <p:ph type="body" sz="half" idx="2"/>
          </p:nvPr>
        </p:nvSpPr>
        <p:spPr>
          <a:xfrm>
            <a:off x="6457950" y="2819400"/>
            <a:ext cx="2667000" cy="3581400"/>
          </a:xfrm>
        </p:spPr>
        <p:txBody>
          <a:bodyPr/>
          <a:lstStyle/>
          <a:p>
            <a:pPr marL="0" indent="0" eaLnBrk="1" hangingPunct="1">
              <a:buNone/>
            </a:pPr>
            <a:r>
              <a:rPr lang="en-US" sz="2400" dirty="0">
                <a:solidFill>
                  <a:srgbClr val="FF0000"/>
                </a:solidFill>
              </a:rPr>
              <a:t>As the population has increased, the groundwater use has increased. </a:t>
            </a:r>
          </a:p>
          <a:p>
            <a:pPr marL="0" indent="0" eaLnBrk="1" hangingPunct="1">
              <a:buNone/>
            </a:pPr>
            <a:endParaRPr lang="en-US" sz="1200" dirty="0"/>
          </a:p>
          <a:p>
            <a:pPr marL="0" indent="0" eaLnBrk="1" hangingPunct="1">
              <a:buNone/>
            </a:pPr>
            <a:r>
              <a:rPr lang="en-US" sz="2400" dirty="0"/>
              <a:t>How long can the aquifers support this?</a:t>
            </a:r>
          </a:p>
        </p:txBody>
      </p:sp>
      <p:pic>
        <p:nvPicPr>
          <p:cNvPr id="65541" name="Picture 5" descr="wutrendsgwfre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362200"/>
            <a:ext cx="5501698"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541"/>
                                        </p:tgtEl>
                                        <p:attrNameLst>
                                          <p:attrName>style.visibility</p:attrName>
                                        </p:attrNameLst>
                                      </p:cBhvr>
                                      <p:to>
                                        <p:strVal val="visible"/>
                                      </p:to>
                                    </p:set>
                                    <p:animEffect transition="in" filter="fade">
                                      <p:cBhvr>
                                        <p:cTn id="7" dur="500"/>
                                        <p:tgtEl>
                                          <p:spTgt spid="655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5540">
                                            <p:txEl>
                                              <p:pRg st="0" end="0"/>
                                            </p:txEl>
                                          </p:spTgt>
                                        </p:tgtEl>
                                        <p:attrNameLst>
                                          <p:attrName>style.visibility</p:attrName>
                                        </p:attrNameLst>
                                      </p:cBhvr>
                                      <p:to>
                                        <p:strVal val="visible"/>
                                      </p:to>
                                    </p:set>
                                    <p:animEffect transition="in" filter="wipe(up)">
                                      <p:cBhvr>
                                        <p:cTn id="12" dur="500"/>
                                        <p:tgtEl>
                                          <p:spTgt spid="6554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5540">
                                            <p:txEl>
                                              <p:pRg st="2" end="2"/>
                                            </p:txEl>
                                          </p:spTgt>
                                        </p:tgtEl>
                                        <p:attrNameLst>
                                          <p:attrName>style.visibility</p:attrName>
                                        </p:attrNameLst>
                                      </p:cBhvr>
                                      <p:to>
                                        <p:strVal val="visible"/>
                                      </p:to>
                                    </p:set>
                                    <p:animEffect transition="in" filter="wipe(up)">
                                      <p:cBhvr>
                                        <p:cTn id="17" dur="500"/>
                                        <p:tgtEl>
                                          <p:spTgt spid="6554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Issues with Water</a:t>
            </a:r>
            <a:br>
              <a:rPr lang="en-US" dirty="0"/>
            </a:br>
            <a:endParaRPr lang="en-US" sz="1200" dirty="0"/>
          </a:p>
        </p:txBody>
      </p:sp>
      <p:sp>
        <p:nvSpPr>
          <p:cNvPr id="3" name="Content Placeholder 2"/>
          <p:cNvSpPr>
            <a:spLocks noGrp="1"/>
          </p:cNvSpPr>
          <p:nvPr>
            <p:ph sz="half" idx="1"/>
          </p:nvPr>
        </p:nvSpPr>
        <p:spPr>
          <a:xfrm>
            <a:off x="838200" y="3048000"/>
            <a:ext cx="5638800" cy="3038475"/>
          </a:xfrm>
        </p:spPr>
        <p:txBody>
          <a:bodyPr/>
          <a:lstStyle/>
          <a:p>
            <a:pPr marL="0" indent="0">
              <a:buNone/>
            </a:pPr>
            <a:r>
              <a:rPr lang="en-US" sz="4800" dirty="0">
                <a:solidFill>
                  <a:srgbClr val="FF0000"/>
                </a:solidFill>
              </a:rPr>
              <a:t>Land Use</a:t>
            </a:r>
          </a:p>
          <a:p>
            <a:pPr marL="0" indent="0">
              <a:buNone/>
            </a:pPr>
            <a:endParaRPr lang="en-US" sz="1200" dirty="0"/>
          </a:p>
          <a:p>
            <a:pPr marL="0" indent="0">
              <a:buNone/>
            </a:pPr>
            <a:r>
              <a:rPr lang="en-US" sz="4800" dirty="0"/>
              <a:t>Pollution</a:t>
            </a:r>
          </a:p>
        </p:txBody>
      </p:sp>
    </p:spTree>
    <p:extLst>
      <p:ext uri="{BB962C8B-B14F-4D97-AF65-F5344CB8AC3E}">
        <p14:creationId xmlns:p14="http://schemas.microsoft.com/office/powerpoint/2010/main" val="1464072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2"/>
          <p:cNvSpPr>
            <a:spLocks noGrp="1" noChangeArrowheads="1"/>
          </p:cNvSpPr>
          <p:nvPr>
            <p:ph type="title"/>
          </p:nvPr>
        </p:nvSpPr>
        <p:spPr>
          <a:xfrm>
            <a:off x="762000" y="762000"/>
            <a:ext cx="8153400" cy="1143000"/>
          </a:xfrm>
        </p:spPr>
        <p:txBody>
          <a:bodyPr/>
          <a:lstStyle/>
          <a:p>
            <a:pPr eaLnBrk="1" hangingPunct="1"/>
            <a:r>
              <a:rPr lang="en-US" sz="3200" dirty="0"/>
              <a:t>Land use decisions and stream erosion</a:t>
            </a:r>
            <a:br>
              <a:rPr lang="en-US" sz="3200" dirty="0"/>
            </a:br>
            <a:endParaRPr lang="en-US" sz="1200" dirty="0"/>
          </a:p>
        </p:txBody>
      </p:sp>
      <p:sp>
        <p:nvSpPr>
          <p:cNvPr id="30723" name="Rectangle 3"/>
          <p:cNvSpPr>
            <a:spLocks noGrp="1" noChangeArrowheads="1"/>
          </p:cNvSpPr>
          <p:nvPr>
            <p:ph type="body" idx="1"/>
          </p:nvPr>
        </p:nvSpPr>
        <p:spPr>
          <a:xfrm>
            <a:off x="838200" y="2514600"/>
            <a:ext cx="7693025" cy="3571875"/>
          </a:xfrm>
        </p:spPr>
        <p:txBody>
          <a:bodyPr/>
          <a:lstStyle/>
          <a:p>
            <a:pPr eaLnBrk="1" hangingPunct="1"/>
            <a:r>
              <a:rPr lang="en-US" sz="2400" dirty="0">
                <a:solidFill>
                  <a:srgbClr val="FF0000"/>
                </a:solidFill>
              </a:rPr>
              <a:t>Concrete is an impermeable surface – meaning it does not absorb water, water runs over the surface.</a:t>
            </a:r>
          </a:p>
          <a:p>
            <a:pPr marL="0" indent="0" eaLnBrk="1" hangingPunct="1">
              <a:buNone/>
            </a:pPr>
            <a:endParaRPr lang="en-US" sz="1000" dirty="0"/>
          </a:p>
          <a:p>
            <a:pPr eaLnBrk="1" hangingPunct="1"/>
            <a:r>
              <a:rPr lang="en-US" sz="2400" dirty="0"/>
              <a:t>Due to more homes, streets and businesses being built in places that previously had grass and farmlands, water </a:t>
            </a:r>
            <a:r>
              <a:rPr lang="en-US" sz="2400" dirty="0">
                <a:solidFill>
                  <a:srgbClr val="FF0000"/>
                </a:solidFill>
              </a:rPr>
              <a:t>run-off</a:t>
            </a:r>
            <a:r>
              <a:rPr lang="en-US" sz="2400" dirty="0"/>
              <a:t> increases and the water gets to streams more quickly.</a:t>
            </a:r>
          </a:p>
          <a:p>
            <a:pPr marL="0" indent="0" eaLnBrk="1" hangingPunct="1">
              <a:buNone/>
            </a:pPr>
            <a:endParaRPr lang="en-US" sz="1000" dirty="0"/>
          </a:p>
          <a:p>
            <a:pPr eaLnBrk="1" hangingPunct="1"/>
            <a:r>
              <a:rPr lang="en-US" sz="2400" dirty="0">
                <a:solidFill>
                  <a:srgbClr val="00B050"/>
                </a:solidFill>
              </a:rPr>
              <a:t>This increased the erosive force in these streams, which led to more erosion of the streams.</a:t>
            </a:r>
          </a:p>
          <a:p>
            <a:pPr eaLnBrk="1" hangingPunct="1"/>
            <a:endParaRPr lang="en-US" sz="2400" dirty="0"/>
          </a:p>
        </p:txBody>
      </p:sp>
    </p:spTree>
    <p:extLst>
      <p:ext uri="{BB962C8B-B14F-4D97-AF65-F5344CB8AC3E}">
        <p14:creationId xmlns:p14="http://schemas.microsoft.com/office/powerpoint/2010/main" val="2490041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fade">
                                      <p:cBhvr>
                                        <p:cTn id="7" dur="500"/>
                                        <p:tgtEl>
                                          <p:spTgt spid="307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23">
                                            <p:txEl>
                                              <p:pRg st="2" end="2"/>
                                            </p:txEl>
                                          </p:spTgt>
                                        </p:tgtEl>
                                        <p:attrNameLst>
                                          <p:attrName>style.visibility</p:attrName>
                                        </p:attrNameLst>
                                      </p:cBhvr>
                                      <p:to>
                                        <p:strVal val="visible"/>
                                      </p:to>
                                    </p:set>
                                    <p:animEffect transition="in" filter="fade">
                                      <p:cBhvr>
                                        <p:cTn id="12" dur="500"/>
                                        <p:tgtEl>
                                          <p:spTgt spid="3072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23">
                                            <p:txEl>
                                              <p:pRg st="4" end="4"/>
                                            </p:txEl>
                                          </p:spTgt>
                                        </p:tgtEl>
                                        <p:attrNameLst>
                                          <p:attrName>style.visibility</p:attrName>
                                        </p:attrNameLst>
                                      </p:cBhvr>
                                      <p:to>
                                        <p:strVal val="visible"/>
                                      </p:to>
                                    </p:set>
                                    <p:animEffect transition="in" filter="fade">
                                      <p:cBhvr>
                                        <p:cTn id="17" dur="500"/>
                                        <p:tgtEl>
                                          <p:spTgt spid="307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Typical Water Usage </a:t>
            </a:r>
            <a:r>
              <a:rPr lang="en-US" sz="1600" dirty="0"/>
              <a:t>– 2014</a:t>
            </a:r>
            <a:br>
              <a:rPr lang="en-US" sz="1600" dirty="0"/>
            </a:br>
            <a:endParaRPr lang="en-US" sz="1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8993543"/>
              </p:ext>
            </p:extLst>
          </p:nvPr>
        </p:nvGraphicFramePr>
        <p:xfrm>
          <a:off x="838200" y="2209800"/>
          <a:ext cx="7696200" cy="4289578"/>
        </p:xfrm>
        <a:graphic>
          <a:graphicData uri="http://schemas.openxmlformats.org/drawingml/2006/table">
            <a:tbl>
              <a:tblPr/>
              <a:tblGrid>
                <a:gridCol w="2084389">
                  <a:extLst>
                    <a:ext uri="{9D8B030D-6E8A-4147-A177-3AD203B41FA5}">
                      <a16:colId xmlns:a16="http://schemas.microsoft.com/office/drawing/2014/main" val="20000"/>
                    </a:ext>
                  </a:extLst>
                </a:gridCol>
                <a:gridCol w="5611811">
                  <a:extLst>
                    <a:ext uri="{9D8B030D-6E8A-4147-A177-3AD203B41FA5}">
                      <a16:colId xmlns:a16="http://schemas.microsoft.com/office/drawing/2014/main" val="20001"/>
                    </a:ext>
                  </a:extLst>
                </a:gridCol>
              </a:tblGrid>
              <a:tr h="76200">
                <a:tc>
                  <a:txBody>
                    <a:bodyPr/>
                    <a:lstStyle/>
                    <a:p>
                      <a:endParaRPr lang="en-US" sz="700" dirty="0"/>
                    </a:p>
                  </a:txBody>
                  <a:tcPr marL="37619" marR="37619" marT="18809" marB="18809" anchor="ctr">
                    <a:lnL>
                      <a:noFill/>
                    </a:lnL>
                    <a:lnR>
                      <a:noFill/>
                    </a:lnR>
                    <a:lnT>
                      <a:noFill/>
                    </a:lnT>
                    <a:lnB>
                      <a:noFill/>
                    </a:lnB>
                  </a:tcPr>
                </a:tc>
                <a:tc>
                  <a:txBody>
                    <a:bodyPr/>
                    <a:lstStyle/>
                    <a:p>
                      <a:endParaRPr lang="en-US" sz="700" dirty="0"/>
                    </a:p>
                  </a:txBody>
                  <a:tcPr marL="37619" marR="37619" marT="18809" marB="18809">
                    <a:lnL>
                      <a:noFill/>
                    </a:lnL>
                  </a:tcPr>
                </a:tc>
                <a:extLst>
                  <a:ext uri="{0D108BD9-81ED-4DB2-BD59-A6C34878D82A}">
                    <a16:rowId xmlns:a16="http://schemas.microsoft.com/office/drawing/2014/main" val="10000"/>
                  </a:ext>
                </a:extLst>
              </a:tr>
              <a:tr h="150476">
                <a:tc>
                  <a:txBody>
                    <a:bodyPr/>
                    <a:lstStyle/>
                    <a:p>
                      <a:r>
                        <a:rPr lang="en-US" sz="1400" b="1" dirty="0"/>
                        <a:t>Bath</a:t>
                      </a:r>
                    </a:p>
                  </a:txBody>
                  <a:tcPr marL="37619" marR="37619" marT="18809" marB="18809">
                    <a:lnL>
                      <a:noFill/>
                    </a:lnL>
                    <a:lnR>
                      <a:noFill/>
                    </a:lnR>
                    <a:lnT>
                      <a:noFill/>
                    </a:lnT>
                    <a:lnB>
                      <a:noFill/>
                    </a:lnB>
                  </a:tcPr>
                </a:tc>
                <a:tc>
                  <a:txBody>
                    <a:bodyPr/>
                    <a:lstStyle/>
                    <a:p>
                      <a:r>
                        <a:rPr lang="en-US" sz="1400" b="1" dirty="0"/>
                        <a:t>A full tub is about 36 gallons.</a:t>
                      </a:r>
                    </a:p>
                  </a:txBody>
                  <a:tcPr marL="37619" marR="37619" marT="18809" marB="18809">
                    <a:lnL>
                      <a:noFill/>
                    </a:lnL>
                    <a:lnR>
                      <a:noFill/>
                    </a:lnR>
                    <a:lnB>
                      <a:noFill/>
                    </a:lnB>
                  </a:tcPr>
                </a:tc>
                <a:extLst>
                  <a:ext uri="{0D108BD9-81ED-4DB2-BD59-A6C34878D82A}">
                    <a16:rowId xmlns:a16="http://schemas.microsoft.com/office/drawing/2014/main" val="10001"/>
                  </a:ext>
                </a:extLst>
              </a:tr>
              <a:tr h="376189">
                <a:tc>
                  <a:txBody>
                    <a:bodyPr/>
                    <a:lstStyle/>
                    <a:p>
                      <a:r>
                        <a:rPr lang="en-US" sz="1400" b="1" dirty="0">
                          <a:solidFill>
                            <a:srgbClr val="00B050"/>
                          </a:solidFill>
                        </a:rPr>
                        <a:t>Shower</a:t>
                      </a:r>
                    </a:p>
                  </a:txBody>
                  <a:tcPr marL="37619" marR="37619" marT="18809" marB="18809">
                    <a:lnL>
                      <a:noFill/>
                    </a:lnL>
                    <a:lnR>
                      <a:noFill/>
                    </a:lnR>
                    <a:lnT>
                      <a:noFill/>
                    </a:lnT>
                    <a:lnB>
                      <a:noFill/>
                    </a:lnB>
                  </a:tcPr>
                </a:tc>
                <a:tc>
                  <a:txBody>
                    <a:bodyPr/>
                    <a:lstStyle/>
                    <a:p>
                      <a:r>
                        <a:rPr lang="en-US" sz="1400" b="1" dirty="0">
                          <a:solidFill>
                            <a:srgbClr val="00B050"/>
                          </a:solidFill>
                        </a:rPr>
                        <a:t>2 gallons per minute. Old shower heads use as much as 5 gallons per minute.</a:t>
                      </a:r>
                    </a:p>
                  </a:txBody>
                  <a:tcPr marL="37619" marR="37619" marT="18809" marB="18809">
                    <a:lnL>
                      <a:noFill/>
                    </a:lnL>
                    <a:lnR>
                      <a:noFill/>
                    </a:lnR>
                    <a:lnT>
                      <a:noFill/>
                    </a:lnT>
                    <a:lnB>
                      <a:noFill/>
                    </a:lnB>
                  </a:tcPr>
                </a:tc>
                <a:extLst>
                  <a:ext uri="{0D108BD9-81ED-4DB2-BD59-A6C34878D82A}">
                    <a16:rowId xmlns:a16="http://schemas.microsoft.com/office/drawing/2014/main" val="10002"/>
                  </a:ext>
                </a:extLst>
              </a:tr>
              <a:tr h="601903">
                <a:tc>
                  <a:txBody>
                    <a:bodyPr/>
                    <a:lstStyle/>
                    <a:p>
                      <a:r>
                        <a:rPr lang="en-US" sz="1400" b="1" dirty="0"/>
                        <a:t>Teeth brushing</a:t>
                      </a:r>
                    </a:p>
                  </a:txBody>
                  <a:tcPr marL="37619" marR="37619" marT="18809" marB="18809">
                    <a:lnL>
                      <a:noFill/>
                    </a:lnL>
                    <a:lnR>
                      <a:noFill/>
                    </a:lnR>
                    <a:lnT>
                      <a:noFill/>
                    </a:lnT>
                    <a:lnB>
                      <a:noFill/>
                    </a:lnB>
                  </a:tcPr>
                </a:tc>
                <a:tc>
                  <a:txBody>
                    <a:bodyPr/>
                    <a:lstStyle/>
                    <a:p>
                      <a:r>
                        <a:rPr lang="en-US" sz="1400" b="1" dirty="0"/>
                        <a:t>&lt;1 gallon, especially if water is turned off while brushing. Newer bath faucets use about 1 gallon per minute, whereas older models use over 2 gallons. </a:t>
                      </a:r>
                    </a:p>
                  </a:txBody>
                  <a:tcPr marL="37619" marR="37619" marT="18809" marB="18809">
                    <a:lnL>
                      <a:noFill/>
                    </a:lnL>
                    <a:lnR>
                      <a:noFill/>
                    </a:lnR>
                    <a:lnT>
                      <a:noFill/>
                    </a:lnT>
                    <a:lnB>
                      <a:noFill/>
                    </a:lnB>
                  </a:tcPr>
                </a:tc>
                <a:extLst>
                  <a:ext uri="{0D108BD9-81ED-4DB2-BD59-A6C34878D82A}">
                    <a16:rowId xmlns:a16="http://schemas.microsoft.com/office/drawing/2014/main" val="10003"/>
                  </a:ext>
                </a:extLst>
              </a:tr>
              <a:tr h="150476">
                <a:tc>
                  <a:txBody>
                    <a:bodyPr/>
                    <a:lstStyle/>
                    <a:p>
                      <a:r>
                        <a:rPr lang="en-US" sz="1400" b="1" dirty="0">
                          <a:solidFill>
                            <a:srgbClr val="00B050"/>
                          </a:solidFill>
                        </a:rPr>
                        <a:t>Hands/face washing</a:t>
                      </a:r>
                    </a:p>
                  </a:txBody>
                  <a:tcPr marL="37619" marR="37619" marT="18809" marB="18809">
                    <a:lnL>
                      <a:noFill/>
                    </a:lnL>
                    <a:lnR>
                      <a:noFill/>
                    </a:lnR>
                    <a:lnT>
                      <a:noFill/>
                    </a:lnT>
                    <a:lnB>
                      <a:noFill/>
                    </a:lnB>
                  </a:tcPr>
                </a:tc>
                <a:tc>
                  <a:txBody>
                    <a:bodyPr/>
                    <a:lstStyle/>
                    <a:p>
                      <a:r>
                        <a:rPr lang="en-US" sz="1400" b="1" dirty="0">
                          <a:solidFill>
                            <a:srgbClr val="00B050"/>
                          </a:solidFill>
                        </a:rPr>
                        <a:t>1 gallon</a:t>
                      </a:r>
                    </a:p>
                  </a:txBody>
                  <a:tcPr marL="37619" marR="37619" marT="18809" marB="18809">
                    <a:lnL>
                      <a:noFill/>
                    </a:lnL>
                    <a:lnR>
                      <a:noFill/>
                    </a:lnR>
                    <a:lnT>
                      <a:noFill/>
                    </a:lnT>
                    <a:lnB>
                      <a:noFill/>
                    </a:lnB>
                  </a:tcPr>
                </a:tc>
                <a:extLst>
                  <a:ext uri="{0D108BD9-81ED-4DB2-BD59-A6C34878D82A}">
                    <a16:rowId xmlns:a16="http://schemas.microsoft.com/office/drawing/2014/main" val="10004"/>
                  </a:ext>
                </a:extLst>
              </a:tr>
              <a:tr h="150476">
                <a:tc>
                  <a:txBody>
                    <a:bodyPr/>
                    <a:lstStyle/>
                    <a:p>
                      <a:r>
                        <a:rPr lang="en-US" sz="1400" b="1" dirty="0"/>
                        <a:t>Face/leg shaving</a:t>
                      </a:r>
                    </a:p>
                  </a:txBody>
                  <a:tcPr marL="37619" marR="37619" marT="18809" marB="18809">
                    <a:lnL>
                      <a:noFill/>
                    </a:lnL>
                    <a:lnR>
                      <a:noFill/>
                    </a:lnR>
                    <a:lnT>
                      <a:noFill/>
                    </a:lnT>
                    <a:lnB>
                      <a:noFill/>
                    </a:lnB>
                  </a:tcPr>
                </a:tc>
                <a:tc>
                  <a:txBody>
                    <a:bodyPr/>
                    <a:lstStyle/>
                    <a:p>
                      <a:r>
                        <a:rPr lang="en-US" sz="1400" b="1" dirty="0"/>
                        <a:t>1 gallon</a:t>
                      </a:r>
                    </a:p>
                  </a:txBody>
                  <a:tcPr marL="37619" marR="37619" marT="18809" marB="18809">
                    <a:lnL>
                      <a:noFill/>
                    </a:lnL>
                    <a:lnR>
                      <a:noFill/>
                    </a:lnR>
                    <a:lnT>
                      <a:noFill/>
                    </a:lnT>
                    <a:lnB>
                      <a:noFill/>
                    </a:lnB>
                  </a:tcPr>
                </a:tc>
                <a:extLst>
                  <a:ext uri="{0D108BD9-81ED-4DB2-BD59-A6C34878D82A}">
                    <a16:rowId xmlns:a16="http://schemas.microsoft.com/office/drawing/2014/main" val="10005"/>
                  </a:ext>
                </a:extLst>
              </a:tr>
              <a:tr h="263333">
                <a:tc>
                  <a:txBody>
                    <a:bodyPr/>
                    <a:lstStyle/>
                    <a:p>
                      <a:r>
                        <a:rPr lang="en-US" sz="1400" b="1" dirty="0">
                          <a:solidFill>
                            <a:srgbClr val="00B050"/>
                          </a:solidFill>
                        </a:rPr>
                        <a:t>Dishwasher</a:t>
                      </a:r>
                    </a:p>
                  </a:txBody>
                  <a:tcPr marL="37619" marR="37619" marT="18809" marB="18809">
                    <a:lnL>
                      <a:noFill/>
                    </a:lnL>
                    <a:lnR>
                      <a:noFill/>
                    </a:lnR>
                    <a:lnT>
                      <a:noFill/>
                    </a:lnT>
                    <a:lnB>
                      <a:noFill/>
                    </a:lnB>
                  </a:tcPr>
                </a:tc>
                <a:tc>
                  <a:txBody>
                    <a:bodyPr/>
                    <a:lstStyle/>
                    <a:p>
                      <a:r>
                        <a:rPr lang="en-US" sz="1400" b="1" dirty="0">
                          <a:solidFill>
                            <a:srgbClr val="00B050"/>
                          </a:solidFill>
                        </a:rPr>
                        <a:t>4 to 10 gallons/load, depending of efficiency of dishwasher</a:t>
                      </a:r>
                    </a:p>
                  </a:txBody>
                  <a:tcPr marL="37619" marR="37619" marT="18809" marB="18809">
                    <a:lnL>
                      <a:noFill/>
                    </a:lnL>
                    <a:lnR>
                      <a:noFill/>
                    </a:lnR>
                    <a:lnT>
                      <a:noFill/>
                    </a:lnT>
                    <a:lnB>
                      <a:noFill/>
                    </a:lnB>
                  </a:tcPr>
                </a:tc>
                <a:extLst>
                  <a:ext uri="{0D108BD9-81ED-4DB2-BD59-A6C34878D82A}">
                    <a16:rowId xmlns:a16="http://schemas.microsoft.com/office/drawing/2014/main" val="10006"/>
                  </a:ext>
                </a:extLst>
              </a:tr>
              <a:tr h="489046">
                <a:tc>
                  <a:txBody>
                    <a:bodyPr/>
                    <a:lstStyle/>
                    <a:p>
                      <a:r>
                        <a:rPr lang="en-US" sz="1400" b="1" dirty="0"/>
                        <a:t>Dishwashing by hand:</a:t>
                      </a:r>
                    </a:p>
                  </a:txBody>
                  <a:tcPr marL="37619" marR="37619" marT="18809" marB="18809">
                    <a:lnL>
                      <a:noFill/>
                    </a:lnL>
                    <a:lnR>
                      <a:noFill/>
                    </a:lnR>
                    <a:lnT>
                      <a:noFill/>
                    </a:lnT>
                    <a:lnB>
                      <a:noFill/>
                    </a:lnB>
                  </a:tcPr>
                </a:tc>
                <a:tc>
                  <a:txBody>
                    <a:bodyPr/>
                    <a:lstStyle/>
                    <a:p>
                      <a:r>
                        <a:rPr lang="en-US" sz="1400" b="1" dirty="0"/>
                        <a:t>20 gallons. Newer kitchen faucets use about 2.2 gallons per minutes, whereas older faucets use more. </a:t>
                      </a:r>
                    </a:p>
                  </a:txBody>
                  <a:tcPr marL="37619" marR="37619" marT="18809" marB="18809">
                    <a:lnL>
                      <a:noFill/>
                    </a:lnL>
                    <a:lnR>
                      <a:noFill/>
                    </a:lnR>
                    <a:lnT>
                      <a:noFill/>
                    </a:lnT>
                    <a:lnB>
                      <a:noFill/>
                    </a:lnB>
                  </a:tcPr>
                </a:tc>
                <a:extLst>
                  <a:ext uri="{0D108BD9-81ED-4DB2-BD59-A6C34878D82A}">
                    <a16:rowId xmlns:a16="http://schemas.microsoft.com/office/drawing/2014/main" val="10007"/>
                  </a:ext>
                </a:extLst>
              </a:tr>
              <a:tr h="376189">
                <a:tc>
                  <a:txBody>
                    <a:bodyPr/>
                    <a:lstStyle/>
                    <a:p>
                      <a:r>
                        <a:rPr lang="en-US" sz="1400" b="1" dirty="0">
                          <a:solidFill>
                            <a:srgbClr val="00B050"/>
                          </a:solidFill>
                        </a:rPr>
                        <a:t>Clothes washer</a:t>
                      </a:r>
                    </a:p>
                  </a:txBody>
                  <a:tcPr marL="37619" marR="37619" marT="18809" marB="18809">
                    <a:lnL>
                      <a:noFill/>
                    </a:lnL>
                    <a:lnR>
                      <a:noFill/>
                    </a:lnR>
                    <a:lnT>
                      <a:noFill/>
                    </a:lnT>
                    <a:lnB>
                      <a:noFill/>
                    </a:lnB>
                  </a:tcPr>
                </a:tc>
                <a:tc>
                  <a:txBody>
                    <a:bodyPr/>
                    <a:lstStyle/>
                    <a:p>
                      <a:r>
                        <a:rPr lang="en-US" sz="1400" b="1" dirty="0">
                          <a:solidFill>
                            <a:srgbClr val="00B050"/>
                          </a:solidFill>
                        </a:rPr>
                        <a:t>25 gallons/load for newer washers. Older models use about 40 gallons per load.</a:t>
                      </a:r>
                    </a:p>
                  </a:txBody>
                  <a:tcPr marL="37619" marR="37619" marT="18809" marB="18809">
                    <a:lnL>
                      <a:noFill/>
                    </a:lnL>
                    <a:lnR>
                      <a:noFill/>
                    </a:lnR>
                    <a:lnT>
                      <a:noFill/>
                    </a:lnT>
                    <a:lnB>
                      <a:noFill/>
                    </a:lnB>
                  </a:tcPr>
                </a:tc>
                <a:extLst>
                  <a:ext uri="{0D108BD9-81ED-4DB2-BD59-A6C34878D82A}">
                    <a16:rowId xmlns:a16="http://schemas.microsoft.com/office/drawing/2014/main" val="10008"/>
                  </a:ext>
                </a:extLst>
              </a:tr>
              <a:tr h="489046">
                <a:tc>
                  <a:txBody>
                    <a:bodyPr/>
                    <a:lstStyle/>
                    <a:p>
                      <a:r>
                        <a:rPr lang="en-US" sz="1400" b="1" dirty="0"/>
                        <a:t>Toilet flush</a:t>
                      </a:r>
                    </a:p>
                  </a:txBody>
                  <a:tcPr marL="37619" marR="37619" marT="18809" marB="18809">
                    <a:lnL>
                      <a:noFill/>
                    </a:lnL>
                    <a:lnR>
                      <a:noFill/>
                    </a:lnR>
                    <a:lnT>
                      <a:noFill/>
                    </a:lnT>
                    <a:lnB>
                      <a:noFill/>
                    </a:lnB>
                  </a:tcPr>
                </a:tc>
                <a:tc>
                  <a:txBody>
                    <a:bodyPr/>
                    <a:lstStyle/>
                    <a:p>
                      <a:r>
                        <a:rPr lang="en-US" sz="1400" b="1" dirty="0"/>
                        <a:t>3 gallons. Most all new toilets use 1.6 gallons per flush, but many older toilets used about 4 gallons.</a:t>
                      </a:r>
                    </a:p>
                  </a:txBody>
                  <a:tcPr marL="37619" marR="37619" marT="18809" marB="18809">
                    <a:lnL>
                      <a:noFill/>
                    </a:lnL>
                    <a:lnR>
                      <a:noFill/>
                    </a:lnR>
                    <a:lnT>
                      <a:noFill/>
                    </a:lnT>
                    <a:lnB>
                      <a:noFill/>
                    </a:lnB>
                  </a:tcPr>
                </a:tc>
                <a:extLst>
                  <a:ext uri="{0D108BD9-81ED-4DB2-BD59-A6C34878D82A}">
                    <a16:rowId xmlns:a16="http://schemas.microsoft.com/office/drawing/2014/main" val="10009"/>
                  </a:ext>
                </a:extLst>
              </a:tr>
              <a:tr h="293569">
                <a:tc>
                  <a:txBody>
                    <a:bodyPr/>
                    <a:lstStyle/>
                    <a:p>
                      <a:r>
                        <a:rPr lang="en-US" sz="1400" b="1" dirty="0">
                          <a:solidFill>
                            <a:srgbClr val="00B050"/>
                          </a:solidFill>
                        </a:rPr>
                        <a:t>Glasses of water</a:t>
                      </a:r>
                    </a:p>
                  </a:txBody>
                  <a:tcPr marL="37619" marR="37619" marT="18809" marB="18809">
                    <a:lnL>
                      <a:noFill/>
                    </a:lnL>
                    <a:lnR>
                      <a:noFill/>
                    </a:lnR>
                    <a:lnT>
                      <a:noFill/>
                    </a:lnT>
                    <a:lnB>
                      <a:noFill/>
                    </a:lnB>
                  </a:tcPr>
                </a:tc>
                <a:tc>
                  <a:txBody>
                    <a:bodyPr/>
                    <a:lstStyle/>
                    <a:p>
                      <a:r>
                        <a:rPr lang="en-US" sz="1400" b="1" dirty="0">
                          <a:solidFill>
                            <a:srgbClr val="00B050"/>
                          </a:solidFill>
                        </a:rPr>
                        <a:t>8 oz. per glass (8 glasses drunk per day)</a:t>
                      </a:r>
                    </a:p>
                  </a:txBody>
                  <a:tcPr marL="37619" marR="37619" marT="18809" marB="18809">
                    <a:lnL>
                      <a:noFill/>
                    </a:lnL>
                    <a:lnR>
                      <a:noFill/>
                    </a:lnR>
                    <a:lnT>
                      <a:noFill/>
                    </a:lnT>
                    <a:lnB>
                      <a:noFill/>
                    </a:lnB>
                  </a:tcPr>
                </a:tc>
                <a:extLst>
                  <a:ext uri="{0D108BD9-81ED-4DB2-BD59-A6C34878D82A}">
                    <a16:rowId xmlns:a16="http://schemas.microsoft.com/office/drawing/2014/main" val="10010"/>
                  </a:ext>
                </a:extLst>
              </a:tr>
              <a:tr h="150476">
                <a:tc>
                  <a:txBody>
                    <a:bodyPr/>
                    <a:lstStyle/>
                    <a:p>
                      <a:r>
                        <a:rPr lang="en-US" sz="1400" b="1" dirty="0"/>
                        <a:t>Outdoor watering</a:t>
                      </a:r>
                    </a:p>
                  </a:txBody>
                  <a:tcPr marL="37619" marR="37619" marT="18809" marB="18809">
                    <a:lnL>
                      <a:noFill/>
                    </a:lnL>
                    <a:lnR>
                      <a:noFill/>
                    </a:lnR>
                    <a:lnT>
                      <a:noFill/>
                    </a:lnT>
                    <a:lnB>
                      <a:noFill/>
                    </a:lnB>
                  </a:tcPr>
                </a:tc>
                <a:tc>
                  <a:txBody>
                    <a:bodyPr/>
                    <a:lstStyle/>
                    <a:p>
                      <a:r>
                        <a:rPr lang="en-US" sz="1400" b="1" dirty="0"/>
                        <a:t>5 to 10 gallons per minute</a:t>
                      </a:r>
                    </a:p>
                  </a:txBody>
                  <a:tcPr marL="37619" marR="37619" marT="18809" marB="18809">
                    <a:lnL>
                      <a:noFill/>
                    </a:lnL>
                    <a:lnR>
                      <a:noFill/>
                    </a:lnR>
                    <a:lnT>
                      <a:noFill/>
                    </a:lnT>
                    <a:lnB>
                      <a:noFill/>
                    </a:lnB>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63534719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p:cNvSpPr>
            <a:spLocks noGrp="1" noChangeArrowheads="1"/>
          </p:cNvSpPr>
          <p:nvPr>
            <p:ph type="title"/>
          </p:nvPr>
        </p:nvSpPr>
        <p:spPr>
          <a:xfrm>
            <a:off x="762000" y="762000"/>
            <a:ext cx="8153400" cy="1143000"/>
          </a:xfrm>
        </p:spPr>
        <p:txBody>
          <a:bodyPr/>
          <a:lstStyle/>
          <a:p>
            <a:pPr eaLnBrk="1" hangingPunct="1"/>
            <a:r>
              <a:rPr lang="en-US" sz="3200" dirty="0"/>
              <a:t>Land use decisions and stream erosion</a:t>
            </a:r>
            <a:br>
              <a:rPr lang="en-US" sz="3200" dirty="0"/>
            </a:br>
            <a:endParaRPr lang="en-US" sz="1200" dirty="0"/>
          </a:p>
        </p:txBody>
      </p:sp>
      <p:sp>
        <p:nvSpPr>
          <p:cNvPr id="31747" name="Rectangle 3"/>
          <p:cNvSpPr>
            <a:spLocks noGrp="1" noChangeArrowheads="1"/>
          </p:cNvSpPr>
          <p:nvPr>
            <p:ph type="body" idx="1"/>
          </p:nvPr>
        </p:nvSpPr>
        <p:spPr/>
        <p:txBody>
          <a:bodyPr/>
          <a:lstStyle/>
          <a:p>
            <a:pPr eaLnBrk="1" hangingPunct="1"/>
            <a:endParaRPr lang="en-US" dirty="0"/>
          </a:p>
        </p:txBody>
      </p:sp>
      <p:pic>
        <p:nvPicPr>
          <p:cNvPr id="31748" name="Picture 5" descr="effects_of_urbaniz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324100"/>
            <a:ext cx="8077200" cy="424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27568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AutoShape 2"/>
          <p:cNvSpPr>
            <a:spLocks noGrp="1" noChangeArrowheads="1"/>
          </p:cNvSpPr>
          <p:nvPr>
            <p:ph type="title"/>
          </p:nvPr>
        </p:nvSpPr>
        <p:spPr/>
        <p:txBody>
          <a:bodyPr/>
          <a:lstStyle/>
          <a:p>
            <a:pPr eaLnBrk="1" hangingPunct="1"/>
            <a:r>
              <a:rPr lang="en-US" dirty="0"/>
              <a:t>Non-Point Source Water Pollution</a:t>
            </a:r>
            <a:br>
              <a:rPr lang="en-US" dirty="0"/>
            </a:br>
            <a:endParaRPr lang="en-US" sz="1200" dirty="0"/>
          </a:p>
        </p:txBody>
      </p:sp>
      <p:sp>
        <p:nvSpPr>
          <p:cNvPr id="43011" name="Rectangle 3"/>
          <p:cNvSpPr>
            <a:spLocks noGrp="1" noChangeArrowheads="1"/>
          </p:cNvSpPr>
          <p:nvPr>
            <p:ph type="body" idx="1"/>
          </p:nvPr>
        </p:nvSpPr>
        <p:spPr>
          <a:xfrm>
            <a:off x="838200" y="2362200"/>
            <a:ext cx="7693025" cy="4419600"/>
          </a:xfrm>
        </p:spPr>
        <p:txBody>
          <a:bodyPr/>
          <a:lstStyle/>
          <a:p>
            <a:pPr marL="0" indent="0" eaLnBrk="1" hangingPunct="1">
              <a:lnSpc>
                <a:spcPct val="90000"/>
              </a:lnSpc>
              <a:buNone/>
            </a:pPr>
            <a:r>
              <a:rPr lang="en-US" sz="2000" dirty="0">
                <a:solidFill>
                  <a:srgbClr val="FF0000"/>
                </a:solidFill>
              </a:rPr>
              <a:t>Pollutants are added to water from many different sources</a:t>
            </a:r>
          </a:p>
          <a:p>
            <a:pPr marL="0" indent="0" eaLnBrk="1" hangingPunct="1">
              <a:lnSpc>
                <a:spcPct val="90000"/>
              </a:lnSpc>
              <a:buNone/>
            </a:pPr>
            <a:r>
              <a:rPr lang="en-US" sz="800" dirty="0"/>
              <a:t> </a:t>
            </a:r>
          </a:p>
          <a:p>
            <a:pPr marL="0" indent="0" eaLnBrk="1" hangingPunct="1">
              <a:lnSpc>
                <a:spcPct val="90000"/>
              </a:lnSpc>
              <a:buNone/>
            </a:pPr>
            <a:r>
              <a:rPr lang="en-US" sz="2000" dirty="0"/>
              <a:t>Rainfall or snowmelt produces “runoff” that picks up and carries natural and human-made pollutants, depositing them into lakes, rivers, wetlands, coastal waters, groundwater (underground sources of drinking water).</a:t>
            </a:r>
          </a:p>
          <a:p>
            <a:pPr marL="0" indent="0" eaLnBrk="1" hangingPunct="1">
              <a:lnSpc>
                <a:spcPct val="90000"/>
              </a:lnSpc>
              <a:buNone/>
            </a:pPr>
            <a:endParaRPr lang="en-US" sz="800" dirty="0"/>
          </a:p>
          <a:p>
            <a:pPr marL="0" indent="0" eaLnBrk="1" hangingPunct="1">
              <a:lnSpc>
                <a:spcPct val="90000"/>
              </a:lnSpc>
              <a:buNone/>
            </a:pPr>
            <a:r>
              <a:rPr lang="en-US" sz="2000" dirty="0">
                <a:solidFill>
                  <a:srgbClr val="00B050"/>
                </a:solidFill>
              </a:rPr>
              <a:t>Contaminated storm water washes off parking lots, roads, highways, and lawns containing debris, oil, fertilizers, pesticides, and much more.</a:t>
            </a:r>
          </a:p>
          <a:p>
            <a:pPr marL="0" indent="0" eaLnBrk="1" hangingPunct="1">
              <a:lnSpc>
                <a:spcPct val="90000"/>
              </a:lnSpc>
              <a:buNone/>
            </a:pPr>
            <a:endParaRPr lang="en-US" sz="800" dirty="0"/>
          </a:p>
          <a:p>
            <a:pPr marL="0" indent="0" eaLnBrk="1" hangingPunct="1">
              <a:lnSpc>
                <a:spcPct val="90000"/>
              </a:lnSpc>
              <a:buNone/>
            </a:pPr>
            <a:r>
              <a:rPr lang="en-US" sz="2000" dirty="0"/>
              <a:t>Combined Sewer Overflow (CSO) is a discharge containing a mixture of storm water and domestic waste, that occurs when the sewer system has exceeded flow capacity during a rain event.</a:t>
            </a:r>
          </a:p>
          <a:p>
            <a:pPr marL="0" indent="0" eaLnBrk="1" hangingPunct="1">
              <a:lnSpc>
                <a:spcPct val="90000"/>
              </a:lnSpc>
              <a:buNone/>
            </a:pPr>
            <a:endParaRPr lang="en-US" sz="800" dirty="0"/>
          </a:p>
          <a:p>
            <a:pPr marL="0" indent="0" eaLnBrk="1" hangingPunct="1">
              <a:lnSpc>
                <a:spcPct val="90000"/>
              </a:lnSpc>
              <a:buNone/>
            </a:pPr>
            <a:r>
              <a:rPr lang="en-US" sz="1800" dirty="0">
                <a:solidFill>
                  <a:srgbClr val="FF0000"/>
                </a:solidFill>
              </a:rPr>
              <a:t>NPS is the </a:t>
            </a:r>
            <a:r>
              <a:rPr lang="en-US" sz="2000" dirty="0">
                <a:solidFill>
                  <a:srgbClr val="FF0000"/>
                </a:solidFill>
              </a:rPr>
              <a:t>leading cause of water pollution in the United States today, with polluted runoff from agriculture the primary cause.</a:t>
            </a:r>
          </a:p>
        </p:txBody>
      </p:sp>
      <p:pic>
        <p:nvPicPr>
          <p:cNvPr id="4" name="Picture 7" descr="ff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286000"/>
            <a:ext cx="4343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5994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fade">
                                      <p:cBhvr>
                                        <p:cTn id="7" dur="500"/>
                                        <p:tgtEl>
                                          <p:spTgt spid="43011">
                                            <p:txEl>
                                              <p:pRg st="0" end="0"/>
                                            </p:txEl>
                                          </p:spTgt>
                                        </p:tgtEl>
                                      </p:cBhvr>
                                    </p:animEffect>
                                  </p:childTnLst>
                                </p:cTn>
                              </p:par>
                              <p:par>
                                <p:cTn id="8" presetID="10" presetClass="exit" presetSubtype="0" fill="hold" nodeType="withEffect">
                                  <p:stCondLst>
                                    <p:cond delay="0"/>
                                  </p:stCondLst>
                                  <p:childTnLst>
                                    <p:animEffect transition="out" filter="fade">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3011">
                                            <p:txEl>
                                              <p:pRg st="2" end="2"/>
                                            </p:txEl>
                                          </p:spTgt>
                                        </p:tgtEl>
                                        <p:attrNameLst>
                                          <p:attrName>style.visibility</p:attrName>
                                        </p:attrNameLst>
                                      </p:cBhvr>
                                      <p:to>
                                        <p:strVal val="visible"/>
                                      </p:to>
                                    </p:set>
                                    <p:animEffect transition="in" filter="fade">
                                      <p:cBhvr>
                                        <p:cTn id="15" dur="500"/>
                                        <p:tgtEl>
                                          <p:spTgt spid="4301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3011">
                                            <p:txEl>
                                              <p:pRg st="4" end="4"/>
                                            </p:txEl>
                                          </p:spTgt>
                                        </p:tgtEl>
                                        <p:attrNameLst>
                                          <p:attrName>style.visibility</p:attrName>
                                        </p:attrNameLst>
                                      </p:cBhvr>
                                      <p:to>
                                        <p:strVal val="visible"/>
                                      </p:to>
                                    </p:set>
                                    <p:animEffect transition="in" filter="fade">
                                      <p:cBhvr>
                                        <p:cTn id="20" dur="500"/>
                                        <p:tgtEl>
                                          <p:spTgt spid="43011">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3011">
                                            <p:txEl>
                                              <p:pRg st="6" end="6"/>
                                            </p:txEl>
                                          </p:spTgt>
                                        </p:tgtEl>
                                        <p:attrNameLst>
                                          <p:attrName>style.visibility</p:attrName>
                                        </p:attrNameLst>
                                      </p:cBhvr>
                                      <p:to>
                                        <p:strVal val="visible"/>
                                      </p:to>
                                    </p:set>
                                    <p:animEffect transition="in" filter="fade">
                                      <p:cBhvr>
                                        <p:cTn id="25" dur="500"/>
                                        <p:tgtEl>
                                          <p:spTgt spid="43011">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3011">
                                            <p:txEl>
                                              <p:pRg st="8" end="8"/>
                                            </p:txEl>
                                          </p:spTgt>
                                        </p:tgtEl>
                                        <p:attrNameLst>
                                          <p:attrName>style.visibility</p:attrName>
                                        </p:attrNameLst>
                                      </p:cBhvr>
                                      <p:to>
                                        <p:strVal val="visible"/>
                                      </p:to>
                                    </p:set>
                                    <p:animEffect transition="in" filter="fade">
                                      <p:cBhvr>
                                        <p:cTn id="30" dur="500"/>
                                        <p:tgtEl>
                                          <p:spTgt spid="430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AutoShape 2"/>
          <p:cNvSpPr>
            <a:spLocks noGrp="1" noChangeArrowheads="1"/>
          </p:cNvSpPr>
          <p:nvPr>
            <p:ph type="title"/>
          </p:nvPr>
        </p:nvSpPr>
        <p:spPr/>
        <p:txBody>
          <a:bodyPr/>
          <a:lstStyle/>
          <a:p>
            <a:pPr eaLnBrk="1" hangingPunct="1"/>
            <a:r>
              <a:rPr lang="en-US" sz="3200" dirty="0"/>
              <a:t>Run–Off Pollution (Non–Point Source)</a:t>
            </a:r>
            <a:br>
              <a:rPr lang="en-US" sz="3200" dirty="0"/>
            </a:br>
            <a:endParaRPr lang="en-US" sz="1200" dirty="0"/>
          </a:p>
        </p:txBody>
      </p:sp>
      <p:sp>
        <p:nvSpPr>
          <p:cNvPr id="47107" name="Rectangle 3"/>
          <p:cNvSpPr>
            <a:spLocks noGrp="1" noChangeArrowheads="1"/>
          </p:cNvSpPr>
          <p:nvPr>
            <p:ph type="body" idx="1"/>
          </p:nvPr>
        </p:nvSpPr>
        <p:spPr/>
        <p:txBody>
          <a:bodyPr/>
          <a:lstStyle/>
          <a:p>
            <a:pPr eaLnBrk="1" hangingPunct="1"/>
            <a:endParaRPr lang="en-US" dirty="0"/>
          </a:p>
        </p:txBody>
      </p:sp>
      <p:pic>
        <p:nvPicPr>
          <p:cNvPr id="47108" name="Picture 5" descr="runoff"/>
          <p:cNvPicPr>
            <a:picLocks noChangeAspect="1" noChangeArrowheads="1"/>
          </p:cNvPicPr>
          <p:nvPr/>
        </p:nvPicPr>
        <p:blipFill rotWithShape="1">
          <a:blip r:embed="rId2">
            <a:extLst>
              <a:ext uri="{28A0092B-C50C-407E-A947-70E740481C1C}">
                <a14:useLocalDpi xmlns:a14="http://schemas.microsoft.com/office/drawing/2010/main" val="0"/>
              </a:ext>
            </a:extLst>
          </a:blip>
          <a:srcRect l="3218" t="4822" r="3811" b="6786"/>
          <a:stretch/>
        </p:blipFill>
        <p:spPr bwMode="auto">
          <a:xfrm>
            <a:off x="1085850" y="2286000"/>
            <a:ext cx="715518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062489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AutoShape 2"/>
          <p:cNvSpPr>
            <a:spLocks noGrp="1" noChangeArrowheads="1"/>
          </p:cNvSpPr>
          <p:nvPr>
            <p:ph type="title"/>
          </p:nvPr>
        </p:nvSpPr>
        <p:spPr/>
        <p:txBody>
          <a:bodyPr/>
          <a:lstStyle/>
          <a:p>
            <a:pPr eaLnBrk="1" hangingPunct="1"/>
            <a:r>
              <a:rPr lang="en-US" dirty="0"/>
              <a:t>CSO’s (</a:t>
            </a:r>
            <a:r>
              <a:rPr lang="en-US" sz="3600" dirty="0"/>
              <a:t>Combined Sewer Overflow</a:t>
            </a:r>
            <a:r>
              <a:rPr lang="en-US" dirty="0"/>
              <a:t>) </a:t>
            </a:r>
          </a:p>
        </p:txBody>
      </p:sp>
      <p:sp>
        <p:nvSpPr>
          <p:cNvPr id="44035" name="Rectangle 3"/>
          <p:cNvSpPr>
            <a:spLocks noGrp="1" noChangeArrowheads="1"/>
          </p:cNvSpPr>
          <p:nvPr>
            <p:ph type="body" idx="1"/>
          </p:nvPr>
        </p:nvSpPr>
        <p:spPr/>
        <p:txBody>
          <a:bodyPr/>
          <a:lstStyle/>
          <a:p>
            <a:pPr eaLnBrk="1" hangingPunct="1"/>
            <a:endParaRPr lang="en-US" dirty="0"/>
          </a:p>
        </p:txBody>
      </p:sp>
      <p:pic>
        <p:nvPicPr>
          <p:cNvPr id="44036" name="Picture 7" descr="cso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362200"/>
            <a:ext cx="8077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05944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AutoShape 2"/>
          <p:cNvSpPr>
            <a:spLocks noGrp="1" noChangeArrowheads="1"/>
          </p:cNvSpPr>
          <p:nvPr>
            <p:ph type="title"/>
          </p:nvPr>
        </p:nvSpPr>
        <p:spPr/>
        <p:txBody>
          <a:bodyPr/>
          <a:lstStyle/>
          <a:p>
            <a:pPr eaLnBrk="1" hangingPunct="1"/>
            <a:r>
              <a:rPr lang="en-US" dirty="0"/>
              <a:t>CSO’s</a:t>
            </a:r>
          </a:p>
        </p:txBody>
      </p:sp>
      <p:sp>
        <p:nvSpPr>
          <p:cNvPr id="45059" name="Rectangle 3"/>
          <p:cNvSpPr>
            <a:spLocks noGrp="1" noChangeArrowheads="1"/>
          </p:cNvSpPr>
          <p:nvPr>
            <p:ph type="body" idx="1"/>
          </p:nvPr>
        </p:nvSpPr>
        <p:spPr/>
        <p:txBody>
          <a:bodyPr/>
          <a:lstStyle/>
          <a:p>
            <a:pPr eaLnBrk="1" hangingPunct="1"/>
            <a:endParaRPr lang="en-US" dirty="0"/>
          </a:p>
        </p:txBody>
      </p:sp>
      <p:pic>
        <p:nvPicPr>
          <p:cNvPr id="45060" name="Picture 5" descr="cso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453640"/>
            <a:ext cx="8229600" cy="4251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41586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
          <p:cNvSpPr>
            <a:spLocks noGrp="1" noChangeArrowheads="1"/>
          </p:cNvSpPr>
          <p:nvPr>
            <p:ph type="title"/>
          </p:nvPr>
        </p:nvSpPr>
        <p:spPr/>
        <p:txBody>
          <a:bodyPr/>
          <a:lstStyle/>
          <a:p>
            <a:pPr eaLnBrk="1" hangingPunct="1"/>
            <a:r>
              <a:rPr lang="en-US" sz="3200" dirty="0"/>
              <a:t>Combined Sewer Overflow Animation</a:t>
            </a:r>
          </a:p>
        </p:txBody>
      </p:sp>
      <p:sp>
        <p:nvSpPr>
          <p:cNvPr id="46083" name="Rectangle 3"/>
          <p:cNvSpPr>
            <a:spLocks noGrp="1" noChangeArrowheads="1"/>
          </p:cNvSpPr>
          <p:nvPr>
            <p:ph type="body" idx="1"/>
          </p:nvPr>
        </p:nvSpPr>
        <p:spPr>
          <a:xfrm>
            <a:off x="838200" y="2895601"/>
            <a:ext cx="7693025" cy="1752600"/>
          </a:xfrm>
        </p:spPr>
        <p:txBody>
          <a:bodyPr/>
          <a:lstStyle/>
          <a:p>
            <a:pPr marL="0" indent="0" algn="ctr" eaLnBrk="1" hangingPunct="1">
              <a:buNone/>
            </a:pPr>
            <a:r>
              <a:rPr lang="en-US" dirty="0">
                <a:hlinkClick r:id="rId2"/>
              </a:rPr>
              <a:t>http://somup.com/cZf0oTCWdt</a:t>
            </a:r>
            <a:r>
              <a:rPr lang="en-US" dirty="0"/>
              <a:t> </a:t>
            </a:r>
          </a:p>
          <a:p>
            <a:pPr marL="0" indent="0" eaLnBrk="1" hangingPunct="1">
              <a:buNone/>
            </a:pPr>
            <a:endParaRPr lang="en-US" dirty="0"/>
          </a:p>
          <a:p>
            <a:pPr marL="0" indent="0" algn="ctr" eaLnBrk="1" hangingPunct="1">
              <a:buNone/>
            </a:pPr>
            <a:r>
              <a:rPr lang="en-US" dirty="0"/>
              <a:t>Time: 7:40 minutes</a:t>
            </a:r>
          </a:p>
        </p:txBody>
      </p:sp>
    </p:spTree>
    <p:extLst>
      <p:ext uri="{BB962C8B-B14F-4D97-AF65-F5344CB8AC3E}">
        <p14:creationId xmlns:p14="http://schemas.microsoft.com/office/powerpoint/2010/main" val="67278129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AutoShape 2"/>
          <p:cNvSpPr>
            <a:spLocks noGrp="1" noChangeArrowheads="1"/>
          </p:cNvSpPr>
          <p:nvPr>
            <p:ph type="title"/>
          </p:nvPr>
        </p:nvSpPr>
        <p:spPr/>
        <p:txBody>
          <a:bodyPr/>
          <a:lstStyle/>
          <a:p>
            <a:pPr eaLnBrk="1" hangingPunct="1"/>
            <a:r>
              <a:rPr lang="en-US" dirty="0"/>
              <a:t>Point Source Pollution</a:t>
            </a:r>
            <a:br>
              <a:rPr lang="en-US" dirty="0"/>
            </a:br>
            <a:r>
              <a:rPr lang="en-US" sz="1200" dirty="0"/>
              <a:t>	</a:t>
            </a:r>
          </a:p>
        </p:txBody>
      </p:sp>
      <p:sp>
        <p:nvSpPr>
          <p:cNvPr id="49155" name="Rectangle 3"/>
          <p:cNvSpPr>
            <a:spLocks noGrp="1" noChangeArrowheads="1"/>
          </p:cNvSpPr>
          <p:nvPr>
            <p:ph type="body" idx="1"/>
          </p:nvPr>
        </p:nvSpPr>
        <p:spPr>
          <a:xfrm>
            <a:off x="838200" y="2514600"/>
            <a:ext cx="7693025" cy="3810000"/>
          </a:xfrm>
        </p:spPr>
        <p:txBody>
          <a:bodyPr/>
          <a:lstStyle/>
          <a:p>
            <a:pPr eaLnBrk="1" hangingPunct="1"/>
            <a:r>
              <a:rPr lang="en-US" dirty="0">
                <a:solidFill>
                  <a:srgbClr val="FF0000"/>
                </a:solidFill>
              </a:rPr>
              <a:t>This occurs when pollution is DIRECTLY added to the water system from a distinct individual source.</a:t>
            </a:r>
          </a:p>
          <a:p>
            <a:pPr marL="0" indent="0" eaLnBrk="1" hangingPunct="1">
              <a:buNone/>
            </a:pPr>
            <a:endParaRPr lang="en-US" sz="1200" dirty="0"/>
          </a:p>
          <a:p>
            <a:pPr lvl="1" eaLnBrk="1" hangingPunct="1"/>
            <a:r>
              <a:rPr lang="en-US" dirty="0"/>
              <a:t>The Exxon Valdez oil spill is an example of point source pollution.</a:t>
            </a:r>
          </a:p>
          <a:p>
            <a:pPr marL="457200" lvl="1" indent="0" eaLnBrk="1" hangingPunct="1">
              <a:buNone/>
            </a:pPr>
            <a:endParaRPr lang="en-US" sz="1200" dirty="0"/>
          </a:p>
          <a:p>
            <a:pPr lvl="1" eaLnBrk="1" hangingPunct="1"/>
            <a:r>
              <a:rPr lang="en-US" dirty="0">
                <a:solidFill>
                  <a:srgbClr val="00B050"/>
                </a:solidFill>
              </a:rPr>
              <a:t>Factory outlets that inject chemicals directly into surface or groundwater are also examples of point source pollution.</a:t>
            </a:r>
          </a:p>
        </p:txBody>
      </p:sp>
    </p:spTree>
    <p:extLst>
      <p:ext uri="{BB962C8B-B14F-4D97-AF65-F5344CB8AC3E}">
        <p14:creationId xmlns:p14="http://schemas.microsoft.com/office/powerpoint/2010/main" val="965653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Effect transition="in" filter="wipe(left)">
                                      <p:cBhvr>
                                        <p:cTn id="7" dur="500"/>
                                        <p:tgtEl>
                                          <p:spTgt spid="491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9155">
                                            <p:txEl>
                                              <p:pRg st="2" end="2"/>
                                            </p:txEl>
                                          </p:spTgt>
                                        </p:tgtEl>
                                        <p:attrNameLst>
                                          <p:attrName>style.visibility</p:attrName>
                                        </p:attrNameLst>
                                      </p:cBhvr>
                                      <p:to>
                                        <p:strVal val="visible"/>
                                      </p:to>
                                    </p:set>
                                    <p:animEffect transition="in" filter="wipe(left)">
                                      <p:cBhvr>
                                        <p:cTn id="12" dur="500"/>
                                        <p:tgtEl>
                                          <p:spTgt spid="4915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9155">
                                            <p:txEl>
                                              <p:pRg st="4" end="4"/>
                                            </p:txEl>
                                          </p:spTgt>
                                        </p:tgtEl>
                                        <p:attrNameLst>
                                          <p:attrName>style.visibility</p:attrName>
                                        </p:attrNameLst>
                                      </p:cBhvr>
                                      <p:to>
                                        <p:strVal val="visible"/>
                                      </p:to>
                                    </p:set>
                                    <p:animEffect transition="in" filter="wipe(left)">
                                      <p:cBhvr>
                                        <p:cTn id="17" dur="500"/>
                                        <p:tgtEl>
                                          <p:spTgt spid="491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Exxon Valdez Oil Spill</a:t>
            </a:r>
            <a:br>
              <a:rPr lang="en-US" dirty="0"/>
            </a:br>
            <a:endParaRPr lang="en-US" sz="1200" dirty="0"/>
          </a:p>
        </p:txBody>
      </p:sp>
      <p:sp>
        <p:nvSpPr>
          <p:cNvPr id="3" name="Content Placeholder 2"/>
          <p:cNvSpPr>
            <a:spLocks noGrp="1"/>
          </p:cNvSpPr>
          <p:nvPr>
            <p:ph idx="1"/>
          </p:nvPr>
        </p:nvSpPr>
        <p:spPr>
          <a:xfrm>
            <a:off x="4572000" y="2667000"/>
            <a:ext cx="4343400" cy="3962400"/>
          </a:xfrm>
        </p:spPr>
        <p:txBody>
          <a:bodyPr/>
          <a:lstStyle/>
          <a:p>
            <a:pPr marL="0" indent="0">
              <a:buNone/>
            </a:pPr>
            <a:r>
              <a:rPr lang="en-US" dirty="0">
                <a:solidFill>
                  <a:srgbClr val="00B050"/>
                </a:solidFill>
              </a:rPr>
              <a:t>The ship was carrying approximately 55 million US gallons of oil.</a:t>
            </a:r>
          </a:p>
          <a:p>
            <a:pPr marL="0" indent="0">
              <a:buNone/>
            </a:pPr>
            <a:endParaRPr lang="en-US" dirty="0"/>
          </a:p>
          <a:p>
            <a:pPr marL="0" indent="0">
              <a:buNone/>
            </a:pPr>
            <a:r>
              <a:rPr lang="en-US" dirty="0"/>
              <a:t>About 10.1 to 11 million gallons were spilled into the Prince William Sound.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3200400"/>
            <a:ext cx="3581400" cy="2390775"/>
          </a:xfrm>
          <a:prstGeom prst="rect">
            <a:avLst/>
          </a:prstGeom>
        </p:spPr>
      </p:pic>
    </p:spTree>
    <p:extLst>
      <p:ext uri="{BB962C8B-B14F-4D97-AF65-F5344CB8AC3E}">
        <p14:creationId xmlns:p14="http://schemas.microsoft.com/office/powerpoint/2010/main" val="2201442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AutoShape 2"/>
          <p:cNvSpPr>
            <a:spLocks noGrp="1" noChangeArrowheads="1"/>
          </p:cNvSpPr>
          <p:nvPr>
            <p:ph type="title"/>
          </p:nvPr>
        </p:nvSpPr>
        <p:spPr/>
        <p:txBody>
          <a:bodyPr/>
          <a:lstStyle/>
          <a:p>
            <a:pPr eaLnBrk="1" hangingPunct="1"/>
            <a:r>
              <a:rPr lang="en-US" dirty="0"/>
              <a:t>Point Source Pollution</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2331720"/>
            <a:ext cx="6858000" cy="4419600"/>
          </a:xfrm>
          <a:prstGeom prst="rect">
            <a:avLst/>
          </a:prstGeom>
        </p:spPr>
      </p:pic>
    </p:spTree>
    <p:extLst>
      <p:ext uri="{BB962C8B-B14F-4D97-AF65-F5344CB8AC3E}">
        <p14:creationId xmlns:p14="http://schemas.microsoft.com/office/powerpoint/2010/main" val="156614259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381000"/>
            <a:ext cx="8845328" cy="5867400"/>
          </a:xfrm>
        </p:spPr>
      </p:pic>
    </p:spTree>
    <p:extLst>
      <p:ext uri="{BB962C8B-B14F-4D97-AF65-F5344CB8AC3E}">
        <p14:creationId xmlns:p14="http://schemas.microsoft.com/office/powerpoint/2010/main" val="4095173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lstStyle/>
          <a:p>
            <a:pPr eaLnBrk="1" hangingPunct="1"/>
            <a:r>
              <a:rPr lang="en-US" dirty="0"/>
              <a:t>Water Usage </a:t>
            </a:r>
          </a:p>
        </p:txBody>
      </p:sp>
      <p:sp>
        <p:nvSpPr>
          <p:cNvPr id="7171" name="Rectangle 3"/>
          <p:cNvSpPr>
            <a:spLocks noGrp="1" noChangeArrowheads="1"/>
          </p:cNvSpPr>
          <p:nvPr>
            <p:ph type="body" idx="1"/>
          </p:nvPr>
        </p:nvSpPr>
        <p:spPr/>
        <p:txBody>
          <a:bodyPr/>
          <a:lstStyle/>
          <a:p>
            <a:pPr eaLnBrk="1" hangingPunct="1"/>
            <a:endParaRPr lang="en-US" dirty="0"/>
          </a:p>
        </p:txBody>
      </p:sp>
      <p:pic>
        <p:nvPicPr>
          <p:cNvPr id="7172" name="Picture 5" descr="wateru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37" y="457200"/>
            <a:ext cx="9001369"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201" y="142200"/>
            <a:ext cx="8993982" cy="6630075"/>
          </a:xfrm>
        </p:spPr>
      </p:pic>
    </p:spTree>
    <p:extLst>
      <p:ext uri="{BB962C8B-B14F-4D97-AF65-F5344CB8AC3E}">
        <p14:creationId xmlns:p14="http://schemas.microsoft.com/office/powerpoint/2010/main" val="212082659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89256" y="-5977"/>
            <a:ext cx="7745144" cy="6854451"/>
          </a:xfrm>
        </p:spPr>
      </p:pic>
    </p:spTree>
    <p:extLst>
      <p:ext uri="{BB962C8B-B14F-4D97-AF65-F5344CB8AC3E}">
        <p14:creationId xmlns:p14="http://schemas.microsoft.com/office/powerpoint/2010/main" val="1389363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152400"/>
            <a:ext cx="5791200" cy="1143000"/>
          </a:xfrm>
        </p:spPr>
        <p:txBody>
          <a:bodyPr/>
          <a:lstStyle/>
          <a:p>
            <a:r>
              <a:rPr lang="en-US" dirty="0"/>
              <a:t>Water Withdrawal </a:t>
            </a:r>
            <a:r>
              <a:rPr lang="en-US" sz="2000" dirty="0"/>
              <a:t>- 2002</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044" y="1295400"/>
            <a:ext cx="9001956" cy="5133520"/>
          </a:xfrm>
        </p:spPr>
      </p:pic>
    </p:spTree>
    <p:extLst>
      <p:ext uri="{BB962C8B-B14F-4D97-AF65-F5344CB8AC3E}">
        <p14:creationId xmlns:p14="http://schemas.microsoft.com/office/powerpoint/2010/main" val="3615107660"/>
      </p:ext>
    </p:extLst>
  </p:cSld>
  <p:clrMapOvr>
    <a:masterClrMapping/>
  </p:clrMapOvr>
</p:sld>
</file>

<file path=ppt/theme/theme1.xml><?xml version="1.0" encoding="utf-8"?>
<a:theme xmlns:a="http://schemas.openxmlformats.org/drawingml/2006/main" name="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5031</TotalTime>
  <Words>2578</Words>
  <Application>Microsoft Office PowerPoint</Application>
  <PresentationFormat>On-screen Show (4:3)</PresentationFormat>
  <Paragraphs>309</Paragraphs>
  <Slides>81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81</vt:i4>
      </vt:variant>
    </vt:vector>
  </HeadingPairs>
  <TitlesOfParts>
    <vt:vector size="88" baseType="lpstr">
      <vt:lpstr>Arial</vt:lpstr>
      <vt:lpstr>Calibri</vt:lpstr>
      <vt:lpstr>Courier New</vt:lpstr>
      <vt:lpstr>Impact</vt:lpstr>
      <vt:lpstr>Times New Roman</vt:lpstr>
      <vt:lpstr>Wingdings</vt:lpstr>
      <vt:lpstr>Capsules</vt:lpstr>
      <vt:lpstr>To View Slide Show</vt:lpstr>
      <vt:lpstr> </vt:lpstr>
      <vt:lpstr>Objectives</vt:lpstr>
      <vt:lpstr>More GLCE’s</vt:lpstr>
      <vt:lpstr>Water Facts  </vt:lpstr>
      <vt:lpstr>Water Facts  </vt:lpstr>
      <vt:lpstr>Typical Water Usage – 2014 </vt:lpstr>
      <vt:lpstr>Water Usage </vt:lpstr>
      <vt:lpstr>Water Withdrawal - 2002</vt:lpstr>
      <vt:lpstr>The Water Cycle (pg. 375-376) </vt:lpstr>
      <vt:lpstr>PowerPoint Presentation</vt:lpstr>
      <vt:lpstr>Water Cycle Animation </vt:lpstr>
      <vt:lpstr>Water Chemistry </vt:lpstr>
      <vt:lpstr>PowerPoint Presentation</vt:lpstr>
      <vt:lpstr>What is a Watershed? </vt:lpstr>
      <vt:lpstr>Watershed Video Animation </vt:lpstr>
      <vt:lpstr>The Great Lakes Basin </vt:lpstr>
      <vt:lpstr>Continental Divide </vt:lpstr>
      <vt:lpstr>Continental Divide </vt:lpstr>
      <vt:lpstr>Parts of a River System  </vt:lpstr>
      <vt:lpstr>I am Part of the Clinton River  Watershed</vt:lpstr>
      <vt:lpstr>Tributaries Feed larger Streams/Rivers </vt:lpstr>
      <vt:lpstr>PowerPoint Presentation</vt:lpstr>
      <vt:lpstr>PowerPoint Presentation</vt:lpstr>
      <vt:lpstr>Tributaries Feeding Lake Michigan </vt:lpstr>
      <vt:lpstr>Meanders </vt:lpstr>
      <vt:lpstr>Anatomy of a Stream Meander</vt:lpstr>
      <vt:lpstr>PowerPoint Presentation</vt:lpstr>
      <vt:lpstr>PowerPoint Presentation</vt:lpstr>
      <vt:lpstr>Stream Load </vt:lpstr>
      <vt:lpstr>PowerPoint Presentation</vt:lpstr>
      <vt:lpstr>Anatomy of a Stream </vt:lpstr>
      <vt:lpstr>Anatomy of a Stream </vt:lpstr>
      <vt:lpstr>Stream Bed </vt:lpstr>
      <vt:lpstr>Stream Bank</vt:lpstr>
      <vt:lpstr>Stream Discharge </vt:lpstr>
      <vt:lpstr>Stream Features </vt:lpstr>
      <vt:lpstr>Stream Features </vt:lpstr>
      <vt:lpstr>Rouge River Floodplain (Hines Park) </vt:lpstr>
      <vt:lpstr>Formations of Valleys </vt:lpstr>
      <vt:lpstr>V-Shaped Valleys  </vt:lpstr>
      <vt:lpstr>PowerPoint Presentation</vt:lpstr>
      <vt:lpstr>U-Shaped Valley </vt:lpstr>
      <vt:lpstr>U-Shaped Valley </vt:lpstr>
      <vt:lpstr>Wetlands </vt:lpstr>
      <vt:lpstr>Wetlands </vt:lpstr>
      <vt:lpstr>PowerPoint Presentation</vt:lpstr>
      <vt:lpstr>Ground Water  </vt:lpstr>
      <vt:lpstr>Ground Water  </vt:lpstr>
      <vt:lpstr>Ground Water  </vt:lpstr>
      <vt:lpstr>Ground Water Diagram  </vt:lpstr>
      <vt:lpstr>Perched Water Table </vt:lpstr>
      <vt:lpstr>Groundwater Quality </vt:lpstr>
      <vt:lpstr>Plume</vt:lpstr>
      <vt:lpstr>Movement of Plumes </vt:lpstr>
      <vt:lpstr>PowerPoint Presentation</vt:lpstr>
      <vt:lpstr>Ground Water Flow</vt:lpstr>
      <vt:lpstr>Aquitards are impermeable </vt:lpstr>
      <vt:lpstr>Permeability and Porosity </vt:lpstr>
      <vt:lpstr>Permeability and Porosity </vt:lpstr>
      <vt:lpstr>Porosity/Permeability of Soil  </vt:lpstr>
      <vt:lpstr>This Soil has low porosity / low permeability</vt:lpstr>
      <vt:lpstr>Groundwater Depletion </vt:lpstr>
      <vt:lpstr>PowerPoint Presentation</vt:lpstr>
      <vt:lpstr>Groundwater Usage </vt:lpstr>
      <vt:lpstr>Crop Irrigation circles</vt:lpstr>
      <vt:lpstr>Groundwater Withdrawals </vt:lpstr>
      <vt:lpstr>Other Issues with Water </vt:lpstr>
      <vt:lpstr>Land use decisions and stream erosion </vt:lpstr>
      <vt:lpstr>Land use decisions and stream erosion </vt:lpstr>
      <vt:lpstr>Non-Point Source Water Pollution </vt:lpstr>
      <vt:lpstr>Run–Off Pollution (Non–Point Source) </vt:lpstr>
      <vt:lpstr>CSO’s (Combined Sewer Overflow) </vt:lpstr>
      <vt:lpstr>CSO’s</vt:lpstr>
      <vt:lpstr>Combined Sewer Overflow Animation</vt:lpstr>
      <vt:lpstr>Point Source Pollution  </vt:lpstr>
      <vt:lpstr>Exxon Valdez Oil Spill </vt:lpstr>
      <vt:lpstr>Point Source Pollution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dc:title>
  <dc:creator>Berkley School District</dc:creator>
  <cp:lastModifiedBy>Craig Riesen</cp:lastModifiedBy>
  <cp:revision>129</cp:revision>
  <dcterms:created xsi:type="dcterms:W3CDTF">2005-04-27T15:41:09Z</dcterms:created>
  <dcterms:modified xsi:type="dcterms:W3CDTF">2024-04-23T15:28:21Z</dcterms:modified>
</cp:coreProperties>
</file>