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334" r:id="rId2"/>
    <p:sldId id="515" r:id="rId3"/>
    <p:sldId id="419" r:id="rId4"/>
    <p:sldId id="462" r:id="rId5"/>
    <p:sldId id="463" r:id="rId6"/>
    <p:sldId id="420" r:id="rId7"/>
    <p:sldId id="421" r:id="rId8"/>
    <p:sldId id="464" r:id="rId9"/>
    <p:sldId id="422" r:id="rId10"/>
    <p:sldId id="423" r:id="rId11"/>
    <p:sldId id="424" r:id="rId12"/>
    <p:sldId id="425" r:id="rId13"/>
    <p:sldId id="426" r:id="rId14"/>
    <p:sldId id="465" r:id="rId15"/>
    <p:sldId id="482" r:id="rId16"/>
    <p:sldId id="466" r:id="rId17"/>
    <p:sldId id="427" r:id="rId18"/>
    <p:sldId id="468" r:id="rId19"/>
    <p:sldId id="467" r:id="rId20"/>
    <p:sldId id="428" r:id="rId21"/>
    <p:sldId id="470" r:id="rId22"/>
    <p:sldId id="429" r:id="rId23"/>
    <p:sldId id="474" r:id="rId24"/>
    <p:sldId id="472" r:id="rId25"/>
    <p:sldId id="473" r:id="rId26"/>
    <p:sldId id="475" r:id="rId27"/>
    <p:sldId id="469" r:id="rId28"/>
    <p:sldId id="430" r:id="rId29"/>
    <p:sldId id="431" r:id="rId30"/>
    <p:sldId id="478" r:id="rId31"/>
    <p:sldId id="432" r:id="rId32"/>
    <p:sldId id="433" r:id="rId33"/>
    <p:sldId id="476" r:id="rId34"/>
    <p:sldId id="479" r:id="rId35"/>
    <p:sldId id="480" r:id="rId36"/>
    <p:sldId id="477" r:id="rId37"/>
    <p:sldId id="481" r:id="rId38"/>
    <p:sldId id="495" r:id="rId39"/>
    <p:sldId id="483" r:id="rId40"/>
    <p:sldId id="484" r:id="rId41"/>
    <p:sldId id="485" r:id="rId42"/>
    <p:sldId id="491" r:id="rId43"/>
    <p:sldId id="496" r:id="rId44"/>
    <p:sldId id="497" r:id="rId45"/>
    <p:sldId id="492" r:id="rId46"/>
    <p:sldId id="494" r:id="rId47"/>
    <p:sldId id="501" r:id="rId48"/>
    <p:sldId id="502" r:id="rId49"/>
    <p:sldId id="505" r:id="rId50"/>
    <p:sldId id="498" r:id="rId51"/>
    <p:sldId id="440" r:id="rId52"/>
    <p:sldId id="500" r:id="rId53"/>
    <p:sldId id="503" r:id="rId54"/>
    <p:sldId id="506" r:id="rId55"/>
    <p:sldId id="449" r:id="rId56"/>
    <p:sldId id="451" r:id="rId57"/>
    <p:sldId id="499" r:id="rId58"/>
    <p:sldId id="452" r:id="rId59"/>
    <p:sldId id="507" r:id="rId60"/>
    <p:sldId id="509" r:id="rId61"/>
    <p:sldId id="510" r:id="rId62"/>
    <p:sldId id="511" r:id="rId63"/>
    <p:sldId id="513" r:id="rId64"/>
    <p:sldId id="514" r:id="rId65"/>
    <p:sldId id="512" r:id="rId66"/>
    <p:sldId id="508" r:id="rId67"/>
  </p:sldIdLst>
  <p:sldSz cx="9144000" cy="6858000" type="screen4x3"/>
  <p:notesSz cx="6858000" cy="8915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3333CC"/>
    <a:srgbClr val="C0F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58" autoAdjust="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306A893-05E8-44F7-BEBD-B799571C81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DTE Energy Foundation / John Preston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5742754-10BB-49EC-8A43-8C368F11358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0F6087A-C487-4B4B-B497-7DCB13B6E1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32FBAAC-36FB-4405-8C2B-FC33D09BD4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r>
              <a:rPr lang="en-US" altLang="en-US"/>
              <a:t>Decisions for the Future   page </a:t>
            </a:r>
            <a:fld id="{EF57FD90-279D-49F7-9BE1-927BCECED4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9094" name="Line 6">
            <a:extLst>
              <a:ext uri="{FF2B5EF4-FFF2-40B4-BE49-F238E27FC236}">
                <a16:creationId xmlns:a16="http://schemas.microsoft.com/office/drawing/2014/main" id="{E5153D62-147C-4009-A816-501FA3816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8451850"/>
            <a:ext cx="60721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696C1F73-A794-44A5-8CDC-A5433EC64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579438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u="sng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B67603-C913-4E30-9834-9DDCA8727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88" y="1588"/>
            <a:ext cx="2970212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0E7824B-EC23-4171-B0F1-D46CBB6230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588"/>
            <a:ext cx="2970213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0FBF540-D9F7-4752-9E04-7895DAC766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88" y="8467725"/>
            <a:ext cx="297021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26E9CD1-F83F-46B9-993B-353D661A6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467725"/>
            <a:ext cx="29702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anose="02020603050405020304" pitchFamily="18" charset="0"/>
              </a:defRPr>
            </a:lvl1pPr>
          </a:lstStyle>
          <a:p>
            <a:fld id="{80367864-E590-46F3-B178-384ED9FC66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3D221C4-89DC-47BD-8ED9-3A36D2B17F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235450"/>
            <a:ext cx="5026025" cy="40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7591" name="Line 7">
            <a:extLst>
              <a:ext uri="{FF2B5EF4-FFF2-40B4-BE49-F238E27FC236}">
                <a16:creationId xmlns:a16="http://schemas.microsoft.com/office/drawing/2014/main" id="{D54C3A86-F9A9-4C75-9F56-C1A0ECD7D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300" y="8451850"/>
            <a:ext cx="533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95EC83E1-7155-4ACB-A83E-1D5C02ABC4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69925"/>
            <a:ext cx="4451350" cy="3336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>
            <a:extLst>
              <a:ext uri="{FF2B5EF4-FFF2-40B4-BE49-F238E27FC236}">
                <a16:creationId xmlns:a16="http://schemas.microsoft.com/office/drawing/2014/main" id="{19BFE095-75AF-43DA-907B-99FE166B0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DD13D2-F195-46F3-9F56-E58277316DC6}" type="slidenum">
              <a:rPr lang="en-US" altLang="en-US" sz="1000">
                <a:latin typeface="Times New Roman" panose="02020603050405020304" pitchFamily="18" charset="0"/>
              </a:rPr>
              <a:pPr/>
              <a:t>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2C219948-103E-46FA-BCCB-02E52FDE9E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D1083F22-C532-499C-917C-DCFD01D8C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>
            <a:extLst>
              <a:ext uri="{FF2B5EF4-FFF2-40B4-BE49-F238E27FC236}">
                <a16:creationId xmlns:a16="http://schemas.microsoft.com/office/drawing/2014/main" id="{53870D00-ABCB-40C0-B277-BC109946C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C53735-A73F-45A7-99B1-8A8D9D6DF8E0}" type="slidenum">
              <a:rPr lang="en-US" altLang="en-US" sz="1000">
                <a:latin typeface="Times New Roman" panose="02020603050405020304" pitchFamily="18" charset="0"/>
              </a:rPr>
              <a:pPr/>
              <a:t>20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DA62325-3D86-460A-B9D1-61BF018A9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>
            <a:extLst>
              <a:ext uri="{FF2B5EF4-FFF2-40B4-BE49-F238E27FC236}">
                <a16:creationId xmlns:a16="http://schemas.microsoft.com/office/drawing/2014/main" id="{C0D962C8-8FEC-4D09-9E7D-4B87A8073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85975F-5C90-40ED-892F-6298E8EA1E86}" type="slidenum">
              <a:rPr lang="en-US" altLang="en-US" sz="1000">
                <a:latin typeface="Times New Roman" panose="02020603050405020304" pitchFamily="18" charset="0"/>
              </a:rPr>
              <a:pPr/>
              <a:t>23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7876A7CF-9C6A-4A1B-9A5A-17E58F97A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>
            <a:extLst>
              <a:ext uri="{FF2B5EF4-FFF2-40B4-BE49-F238E27FC236}">
                <a16:creationId xmlns:a16="http://schemas.microsoft.com/office/drawing/2014/main" id="{7768511F-A3E3-4D55-B5C8-38688780D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15714-7AE3-4ABE-B3D0-BDE1998304E0}" type="slidenum">
              <a:rPr lang="en-US" altLang="en-US" sz="1000">
                <a:latin typeface="Times New Roman" panose="02020603050405020304" pitchFamily="18" charset="0"/>
              </a:rPr>
              <a:pPr/>
              <a:t>32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B503C79B-6F70-48EB-9682-AC64DAE277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>
            <a:extLst>
              <a:ext uri="{FF2B5EF4-FFF2-40B4-BE49-F238E27FC236}">
                <a16:creationId xmlns:a16="http://schemas.microsoft.com/office/drawing/2014/main" id="{137DA81E-484C-422F-BD59-E9E4DAE28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232595-F568-4F8A-9F68-D8E7BF1B6346}" type="slidenum">
              <a:rPr lang="en-US" altLang="en-US" sz="1000">
                <a:latin typeface="Times New Roman" panose="02020603050405020304" pitchFamily="18" charset="0"/>
              </a:rPr>
              <a:pPr/>
              <a:t>33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B9A01061-1D08-4928-A9BD-E38691486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>
            <a:extLst>
              <a:ext uri="{FF2B5EF4-FFF2-40B4-BE49-F238E27FC236}">
                <a16:creationId xmlns:a16="http://schemas.microsoft.com/office/drawing/2014/main" id="{73E8750C-2422-43E0-B834-3D534C3C2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D7413E-EC01-4E8D-B3BC-1C6EFE5A0273}" type="slidenum">
              <a:rPr lang="en-US" altLang="en-US" sz="1000">
                <a:latin typeface="Times New Roman" panose="02020603050405020304" pitchFamily="18" charset="0"/>
              </a:rPr>
              <a:pPr/>
              <a:t>34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C55A829-0A0A-470D-820F-74F4C1784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>
            <a:extLst>
              <a:ext uri="{FF2B5EF4-FFF2-40B4-BE49-F238E27FC236}">
                <a16:creationId xmlns:a16="http://schemas.microsoft.com/office/drawing/2014/main" id="{6DA4A3BF-C7AD-4EEF-9E3B-E90BF9AA26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CCAC20-6297-4C7E-9975-80503F88F617}" type="slidenum">
              <a:rPr lang="en-US" altLang="en-US" sz="1000">
                <a:latin typeface="Times New Roman" panose="02020603050405020304" pitchFamily="18" charset="0"/>
              </a:rPr>
              <a:pPr/>
              <a:t>35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C87681E-D19E-4798-95C4-B11D633D8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>
            <a:extLst>
              <a:ext uri="{FF2B5EF4-FFF2-40B4-BE49-F238E27FC236}">
                <a16:creationId xmlns:a16="http://schemas.microsoft.com/office/drawing/2014/main" id="{F127626C-CB33-4E63-803C-27D83BCC7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47B6F1-3523-4C67-A235-3BAF74AC6230}" type="slidenum">
              <a:rPr lang="en-US" altLang="en-US" sz="1000">
                <a:latin typeface="Times New Roman" panose="02020603050405020304" pitchFamily="18" charset="0"/>
              </a:rPr>
              <a:pPr/>
              <a:t>36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21A6869-C626-4A32-9F3D-4C863B2B0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>
            <a:extLst>
              <a:ext uri="{FF2B5EF4-FFF2-40B4-BE49-F238E27FC236}">
                <a16:creationId xmlns:a16="http://schemas.microsoft.com/office/drawing/2014/main" id="{8F5A5966-C5CB-4D27-B390-3E8F4D928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87BA54-CD93-4DF1-9819-FB86FD7D648B}" type="slidenum">
              <a:rPr lang="en-US" altLang="en-US" sz="1000">
                <a:latin typeface="Times New Roman" panose="02020603050405020304" pitchFamily="18" charset="0"/>
              </a:rPr>
              <a:pPr/>
              <a:t>39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B35CE6FB-68B9-4507-A6B8-ABF4A3E85F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>
            <a:extLst>
              <a:ext uri="{FF2B5EF4-FFF2-40B4-BE49-F238E27FC236}">
                <a16:creationId xmlns:a16="http://schemas.microsoft.com/office/drawing/2014/main" id="{C57747AC-2727-485B-88A5-69CC52DB6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90DF3-0F5E-4D04-9D26-F24D177C1D73}" type="slidenum">
              <a:rPr lang="en-US" altLang="en-US" sz="1000">
                <a:latin typeface="Times New Roman" panose="02020603050405020304" pitchFamily="18" charset="0"/>
              </a:rPr>
              <a:pPr/>
              <a:t>43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090B301-E77B-4D0B-83E6-3C7120072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>
            <a:extLst>
              <a:ext uri="{FF2B5EF4-FFF2-40B4-BE49-F238E27FC236}">
                <a16:creationId xmlns:a16="http://schemas.microsoft.com/office/drawing/2014/main" id="{EBA29431-2E6B-45D8-86F6-D5521E66D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AE7B6C-27B7-47D1-8FDB-DDD6FB8D3E2A}" type="slidenum">
              <a:rPr lang="en-US" altLang="en-US" sz="1000">
                <a:latin typeface="Times New Roman" panose="02020603050405020304" pitchFamily="18" charset="0"/>
              </a:rPr>
              <a:pPr/>
              <a:t>54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171CE7EB-04D1-4A4E-A5AA-9268C88EE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>
            <a:extLst>
              <a:ext uri="{FF2B5EF4-FFF2-40B4-BE49-F238E27FC236}">
                <a16:creationId xmlns:a16="http://schemas.microsoft.com/office/drawing/2014/main" id="{5AFDDAFF-A231-40DD-804D-FC40E3F0A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5CD1B-40D2-4F73-9605-71FF7724BA77}" type="slidenum">
              <a:rPr lang="en-US" altLang="en-US" sz="1000">
                <a:latin typeface="Times New Roman" panose="02020603050405020304" pitchFamily="18" charset="0"/>
              </a:rPr>
              <a:pPr/>
              <a:t>4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49CD728C-6DD1-4012-8154-C54DF9FC5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8376F747-6722-408A-9B1B-5FF409271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>
            <a:extLst>
              <a:ext uri="{FF2B5EF4-FFF2-40B4-BE49-F238E27FC236}">
                <a16:creationId xmlns:a16="http://schemas.microsoft.com/office/drawing/2014/main" id="{6D1CEACD-E05A-4E10-AFC7-9B9D68E3D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AE10AE-4381-4DB9-BED4-5A9ADE6C8932}" type="slidenum">
              <a:rPr lang="en-US" altLang="en-US" sz="1000">
                <a:latin typeface="Times New Roman" panose="02020603050405020304" pitchFamily="18" charset="0"/>
              </a:rPr>
              <a:pPr/>
              <a:t>55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C02132AC-FC5E-48E6-BC6A-5D0EA9300E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5">
            <a:extLst>
              <a:ext uri="{FF2B5EF4-FFF2-40B4-BE49-F238E27FC236}">
                <a16:creationId xmlns:a16="http://schemas.microsoft.com/office/drawing/2014/main" id="{041B050C-E496-4A65-AB3F-D6298E84E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1AA293-B6D6-4866-BDF8-21BEEDC39FBB}" type="slidenum">
              <a:rPr lang="en-US" altLang="en-US" sz="1000">
                <a:latin typeface="Times New Roman" panose="02020603050405020304" pitchFamily="18" charset="0"/>
              </a:rPr>
              <a:pPr/>
              <a:t>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26F0B8F0-BC96-4AB6-AEA7-516B1C6DF6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BF169AF6-6572-4BE3-9F8C-1D25DA06A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>
            <a:extLst>
              <a:ext uri="{FF2B5EF4-FFF2-40B4-BE49-F238E27FC236}">
                <a16:creationId xmlns:a16="http://schemas.microsoft.com/office/drawing/2014/main" id="{FE4FA505-CC4A-4FB0-91AD-8D2100456D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2D4564-5CD1-49FA-AC34-727382297C17}" type="slidenum">
              <a:rPr lang="en-US" altLang="en-US" sz="1000">
                <a:latin typeface="Times New Roman" panose="02020603050405020304" pitchFamily="18" charset="0"/>
              </a:rPr>
              <a:pPr/>
              <a:t>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B059E7C-8D9F-44F2-B577-266FC9C283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>
            <a:extLst>
              <a:ext uri="{FF2B5EF4-FFF2-40B4-BE49-F238E27FC236}">
                <a16:creationId xmlns:a16="http://schemas.microsoft.com/office/drawing/2014/main" id="{D947E42C-323E-4E61-806D-872B5D4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C2683D-9A82-44FD-8C34-03217DDC13A5}" type="slidenum">
              <a:rPr lang="en-US" altLang="en-US" sz="1000">
                <a:latin typeface="Times New Roman" panose="02020603050405020304" pitchFamily="18" charset="0"/>
              </a:rPr>
              <a:pPr/>
              <a:t>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1C7560D1-8039-4315-931F-FD1B004D2B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>
            <a:extLst>
              <a:ext uri="{FF2B5EF4-FFF2-40B4-BE49-F238E27FC236}">
                <a16:creationId xmlns:a16="http://schemas.microsoft.com/office/drawing/2014/main" id="{26FEA876-0D0C-45A3-B358-632CC2515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20C47A-89FD-439D-98A2-A43357597F1F}" type="slidenum">
              <a:rPr lang="en-US" altLang="en-US" sz="1000">
                <a:latin typeface="Times New Roman" panose="02020603050405020304" pitchFamily="18" charset="0"/>
              </a:rPr>
              <a:pPr/>
              <a:t>8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7CE89006-93E7-4C54-B934-11145C0C7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>
            <a:extLst>
              <a:ext uri="{FF2B5EF4-FFF2-40B4-BE49-F238E27FC236}">
                <a16:creationId xmlns:a16="http://schemas.microsoft.com/office/drawing/2014/main" id="{143C59A9-8C81-48DD-A516-D79679895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786199-19DB-4945-8DB1-1A6AB560C4ED}" type="slidenum">
              <a:rPr lang="en-US" altLang="en-US" sz="1000">
                <a:latin typeface="Times New Roman" panose="02020603050405020304" pitchFamily="18" charset="0"/>
              </a:rPr>
              <a:pPr/>
              <a:t>15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3B57DB08-A8B1-47B1-A6AA-DEBE95B37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>
            <a:extLst>
              <a:ext uri="{FF2B5EF4-FFF2-40B4-BE49-F238E27FC236}">
                <a16:creationId xmlns:a16="http://schemas.microsoft.com/office/drawing/2014/main" id="{B53C11F9-D07A-4C5E-8EAD-6C3BED8DD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386A6-E4D6-4ECC-A3E7-08CF607D7446}" type="slidenum">
              <a:rPr lang="en-US" altLang="en-US" sz="1000">
                <a:latin typeface="Times New Roman" panose="02020603050405020304" pitchFamily="18" charset="0"/>
              </a:rPr>
              <a:pPr/>
              <a:t>17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B934196F-3C87-4E4D-971F-101A6432C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>
            <a:extLst>
              <a:ext uri="{FF2B5EF4-FFF2-40B4-BE49-F238E27FC236}">
                <a16:creationId xmlns:a16="http://schemas.microsoft.com/office/drawing/2014/main" id="{AA849A31-8CFF-424C-84BE-5F08447D6F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0B3D73-978D-4572-A8B1-691111E399F4}" type="slidenum">
              <a:rPr lang="en-US" altLang="en-US" sz="1000">
                <a:latin typeface="Times New Roman" panose="02020603050405020304" pitchFamily="18" charset="0"/>
              </a:rPr>
              <a:pPr/>
              <a:t>19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DECA16A-D173-4521-AD05-54119D6444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669925"/>
            <a:ext cx="4448175" cy="333692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89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24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609600"/>
            <a:ext cx="19812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09600"/>
            <a:ext cx="579120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50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7772400" cy="1147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2362200"/>
            <a:ext cx="7924800" cy="34290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332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19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79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362200"/>
            <a:ext cx="38862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380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601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61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31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32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15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0">
            <a:extLst>
              <a:ext uri="{FF2B5EF4-FFF2-40B4-BE49-F238E27FC236}">
                <a16:creationId xmlns:a16="http://schemas.microsoft.com/office/drawing/2014/main" id="{344C346A-30A4-4203-A757-D720B460D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7924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61">
            <a:extLst>
              <a:ext uri="{FF2B5EF4-FFF2-40B4-BE49-F238E27FC236}">
                <a16:creationId xmlns:a16="http://schemas.microsoft.com/office/drawing/2014/main" id="{31664153-A1B8-4C1D-BB9B-EE3CAEFD4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63">
            <a:extLst>
              <a:ext uri="{FF2B5EF4-FFF2-40B4-BE49-F238E27FC236}">
                <a16:creationId xmlns:a16="http://schemas.microsoft.com/office/drawing/2014/main" id="{8D5215C1-D83D-4B6B-A8F2-1263A0AE60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45513" y="64309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F213DD-0557-4D32-9D4F-CDB35FF5DC5E}" type="slidenum">
              <a:rPr lang="en-US" altLang="en-US" sz="1200"/>
              <a:pPr/>
              <a:t>‹#›</a:t>
            </a:fld>
            <a:endParaRPr lang="en-US" altLang="en-US" sz="1200"/>
          </a:p>
        </p:txBody>
      </p:sp>
      <p:sp>
        <p:nvSpPr>
          <p:cNvPr id="1029" name="Rectangle 64">
            <a:extLst>
              <a:ext uri="{FF2B5EF4-FFF2-40B4-BE49-F238E27FC236}">
                <a16:creationId xmlns:a16="http://schemas.microsoft.com/office/drawing/2014/main" id="{6EB550F3-98E9-4B99-8C3E-E78D688F5A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6400800"/>
            <a:ext cx="1230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200" i="1"/>
              <a:t>Nuclear Energy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C182-9CFA-4B72-B8AE-06718059B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8153400" cy="2133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Go to the “</a:t>
            </a:r>
            <a:r>
              <a:rPr lang="en-US" sz="6600" dirty="0">
                <a:solidFill>
                  <a:srgbClr val="FFFF00"/>
                </a:solidFill>
              </a:rPr>
              <a:t>Slide Show</a:t>
            </a:r>
            <a:r>
              <a:rPr lang="en-US" dirty="0"/>
              <a:t>” shade above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C328-3F6F-4996-B8DE-D0D38272B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696" cy="94253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Click on “</a:t>
            </a:r>
            <a:r>
              <a:rPr lang="en-US" sz="4000" dirty="0">
                <a:solidFill>
                  <a:srgbClr val="FFFF00"/>
                </a:solidFill>
              </a:rPr>
              <a:t>Play from Beginning</a:t>
            </a:r>
            <a:r>
              <a:rPr lang="en-US" sz="4000" dirty="0"/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11DDF-2533-423B-ACE7-B3BAE017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0FB28-E54C-4DFE-BDB2-791E4E65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986F1-6B95-45F3-A3D0-5EBDE180BA8C}" type="slidenum">
              <a:rPr lang="en-US" altLang="en-US" smtClean="0"/>
              <a:pPr/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08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D0C3276-36A1-490D-BC19-4B015AF3F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7763"/>
          </a:xfrm>
        </p:spPr>
        <p:txBody>
          <a:bodyPr/>
          <a:lstStyle/>
          <a:p>
            <a:r>
              <a:rPr lang="en-US" altLang="en-US"/>
              <a:t>We Are All Made of Isotopes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6F173243-770D-4890-8474-6F57DEA43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Most of the carbon in our cells is </a:t>
            </a:r>
            <a:r>
              <a:rPr lang="en-US" altLang="en-US" sz="3600" baseline="-25000">
                <a:solidFill>
                  <a:srgbClr val="3333CC"/>
                </a:solidFill>
              </a:rPr>
              <a:t>6</a:t>
            </a:r>
            <a:r>
              <a:rPr lang="en-US" altLang="en-US" sz="3600">
                <a:solidFill>
                  <a:srgbClr val="3333CC"/>
                </a:solidFill>
              </a:rPr>
              <a:t>C</a:t>
            </a:r>
            <a:r>
              <a:rPr lang="en-US" altLang="en-US" sz="3600" baseline="30000">
                <a:solidFill>
                  <a:srgbClr val="3333CC"/>
                </a:solidFill>
              </a:rPr>
              <a:t>12</a:t>
            </a:r>
            <a:r>
              <a:rPr lang="en-US" altLang="en-US" sz="3600"/>
              <a:t>,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but all living things have enough </a:t>
            </a:r>
            <a:r>
              <a:rPr lang="en-US" altLang="en-US" sz="3600" baseline="-25000">
                <a:solidFill>
                  <a:schemeClr val="hlink"/>
                </a:solidFill>
              </a:rPr>
              <a:t>6</a:t>
            </a:r>
            <a:r>
              <a:rPr lang="en-US" altLang="en-US" sz="3600">
                <a:solidFill>
                  <a:schemeClr val="hlink"/>
                </a:solidFill>
              </a:rPr>
              <a:t>C</a:t>
            </a:r>
            <a:r>
              <a:rPr lang="en-US" altLang="en-US" sz="3600" baseline="30000">
                <a:solidFill>
                  <a:schemeClr val="hlink"/>
                </a:solidFill>
              </a:rPr>
              <a:t>14</a:t>
            </a:r>
            <a:r>
              <a:rPr lang="en-US" altLang="en-US" sz="3600"/>
              <a:t> in them to produce 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15.3 beta emissions per minute per gram</a:t>
            </a:r>
            <a:r>
              <a:rPr lang="en-US" altLang="en-US" sz="3600"/>
              <a:t> of carbon.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 sz="3600">
                <a:solidFill>
                  <a:schemeClr val="accent2"/>
                </a:solidFill>
              </a:rPr>
              <a:t>Nothing is more “natural” than being radioactive!</a:t>
            </a: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3E125F-E283-4595-9123-66426D4D49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696200" cy="2209800"/>
          </a:xfrm>
        </p:spPr>
        <p:txBody>
          <a:bodyPr/>
          <a:lstStyle/>
          <a:p>
            <a:r>
              <a:rPr lang="en-US" altLang="en-US"/>
              <a:t>Dating Past Events – </a:t>
            </a:r>
            <a:br>
              <a:rPr lang="en-US" altLang="en-US"/>
            </a:br>
            <a:br>
              <a:rPr lang="en-US" altLang="en-US"/>
            </a:br>
            <a:r>
              <a:rPr lang="en-US" altLang="en-US">
                <a:solidFill>
                  <a:srgbClr val="3333CC"/>
                </a:solidFill>
              </a:rPr>
              <a:t>Archeology and Geology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55BA23F-7514-4F29-868C-6099C5885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77424065-909B-40D2-B39C-D01B033EF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196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is produced from C</a:t>
            </a:r>
            <a:r>
              <a:rPr lang="en-US" altLang="en-US" baseline="30000"/>
              <a:t>13</a:t>
            </a:r>
            <a:r>
              <a:rPr lang="en-US" altLang="en-US"/>
              <a:t> in the upper atmosphere by cosmic rays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>
                <a:solidFill>
                  <a:schemeClr val="accent2"/>
                </a:solidFill>
              </a:rPr>
              <a:t>Some of the carbon in carbon dioxide (CO</a:t>
            </a:r>
            <a:r>
              <a:rPr lang="en-US" altLang="en-US" baseline="-25000">
                <a:solidFill>
                  <a:schemeClr val="accent2"/>
                </a:solidFill>
              </a:rPr>
              <a:t>2</a:t>
            </a:r>
            <a:r>
              <a:rPr lang="en-US" altLang="en-US">
                <a:solidFill>
                  <a:schemeClr val="accent2"/>
                </a:solidFill>
              </a:rPr>
              <a:t>) is </a:t>
            </a:r>
            <a:r>
              <a:rPr lang="en-US" altLang="en-US"/>
              <a:t>C</a:t>
            </a:r>
            <a:r>
              <a:rPr lang="en-US" altLang="en-US" baseline="30000"/>
              <a:t>14</a:t>
            </a:r>
          </a:p>
          <a:p>
            <a:pPr>
              <a:buFontTx/>
              <a:buNone/>
            </a:pPr>
            <a:endParaRPr lang="en-US" altLang="en-US" sz="1200">
              <a:solidFill>
                <a:schemeClr val="accent2"/>
              </a:solidFill>
            </a:endParaRPr>
          </a:p>
          <a:p>
            <a:r>
              <a:rPr lang="en-US" altLang="en-US"/>
              <a:t>Living things like trees and plants incorporate the </a:t>
            </a:r>
            <a:r>
              <a:rPr lang="en-US" altLang="en-US">
                <a:solidFill>
                  <a:schemeClr val="accent2"/>
                </a:solidFill>
              </a:rPr>
              <a:t>C</a:t>
            </a:r>
            <a:r>
              <a:rPr lang="en-US" altLang="en-US" baseline="30000">
                <a:solidFill>
                  <a:schemeClr val="accent2"/>
                </a:solidFill>
              </a:rPr>
              <a:t>14</a:t>
            </a:r>
            <a:r>
              <a:rPr lang="en-US" altLang="en-US"/>
              <a:t> in wood and fiber while they are alive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1" name="Rectangle 3">
            <a:extLst>
              <a:ext uri="{FF2B5EF4-FFF2-40B4-BE49-F238E27FC236}">
                <a16:creationId xmlns:a16="http://schemas.microsoft.com/office/drawing/2014/main" id="{D48411BE-E824-4CB9-89ED-C97D6C0AB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924800" cy="4191000"/>
          </a:xfrm>
        </p:spPr>
        <p:txBody>
          <a:bodyPr/>
          <a:lstStyle/>
          <a:p>
            <a:r>
              <a:rPr lang="en-US" altLang="en-US"/>
              <a:t>C</a:t>
            </a:r>
            <a:r>
              <a:rPr lang="en-US" altLang="en-US" baseline="30000"/>
              <a:t>14</a:t>
            </a:r>
            <a:r>
              <a:rPr lang="en-US" altLang="en-US"/>
              <a:t> has a </a:t>
            </a:r>
            <a:r>
              <a:rPr lang="en-US" altLang="en-US">
                <a:solidFill>
                  <a:schemeClr val="accent1"/>
                </a:solidFill>
              </a:rPr>
              <a:t>half-life</a:t>
            </a:r>
            <a:r>
              <a:rPr lang="en-US" altLang="en-US"/>
              <a:t> of 5730 years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/>
              <a:t>We can date old wooden objects by how much </a:t>
            </a:r>
            <a:r>
              <a:rPr lang="en-US" altLang="en-US" b="1" u="sng"/>
              <a:t>less</a:t>
            </a:r>
            <a:r>
              <a:rPr lang="en-US" altLang="en-US"/>
              <a:t> radioactive they are than when the  wood was alive!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/>
              <a:t>The longer some organism has been dead, the less radioactivity it will have</a:t>
            </a:r>
            <a:endParaRPr lang="en-US" altLang="en-US" sz="2800"/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9009638D-62C7-40A4-A5F8-7F0A3DB20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  <a:noFill/>
        </p:spPr>
        <p:txBody>
          <a:bodyPr/>
          <a:lstStyle/>
          <a:p>
            <a:r>
              <a:rPr lang="en-US" altLang="en-US"/>
              <a:t>Archeology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B66ED55C-E64D-4B06-8E0E-46E92FA7C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05800" cy="4800600"/>
          </a:xfrm>
        </p:spPr>
        <p:txBody>
          <a:bodyPr/>
          <a:lstStyle/>
          <a:p>
            <a:r>
              <a:rPr lang="en-US" altLang="en-US"/>
              <a:t>After one half-life of 5730 years, C</a:t>
            </a:r>
            <a:r>
              <a:rPr lang="en-US" altLang="en-US" baseline="30000"/>
              <a:t>14</a:t>
            </a:r>
            <a:r>
              <a:rPr lang="en-US" altLang="en-US"/>
              <a:t> has ½ its original amount. 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two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1/4 its original amount.  </a:t>
            </a:r>
            <a:r>
              <a:rPr lang="en-US" altLang="en-US">
                <a:solidFill>
                  <a:srgbClr val="3333CC"/>
                </a:solidFill>
              </a:rPr>
              <a:t>(11,460 years)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After three half-lives of 5730 years, C</a:t>
            </a:r>
            <a:r>
              <a:rPr lang="en-US" altLang="en-US" baseline="30000"/>
              <a:t>14</a:t>
            </a:r>
            <a:r>
              <a:rPr lang="en-US" altLang="en-US"/>
              <a:t> has 1/8 its original amount.  </a:t>
            </a:r>
            <a:r>
              <a:rPr lang="en-US" altLang="en-US">
                <a:solidFill>
                  <a:srgbClr val="3333CC"/>
                </a:solidFill>
              </a:rPr>
              <a:t>(17,190 years)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00CFC39-4BBA-4EEA-B85D-6DBE33B7C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Half Life</a:t>
            </a:r>
          </a:p>
        </p:txBody>
      </p:sp>
      <p:grpSp>
        <p:nvGrpSpPr>
          <p:cNvPr id="363523" name="Group 3">
            <a:extLst>
              <a:ext uri="{FF2B5EF4-FFF2-40B4-BE49-F238E27FC236}">
                <a16:creationId xmlns:a16="http://schemas.microsoft.com/office/drawing/2014/main" id="{21D83A46-AD58-4EE9-ADC2-D661127B79D7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689100"/>
            <a:ext cx="5943600" cy="4025900"/>
            <a:chOff x="672" y="1400"/>
            <a:chExt cx="3744" cy="2536"/>
          </a:xfrm>
        </p:grpSpPr>
        <p:cxnSp>
          <p:nvCxnSpPr>
            <p:cNvPr id="15364" name="AutoShape 4">
              <a:extLst>
                <a:ext uri="{FF2B5EF4-FFF2-40B4-BE49-F238E27FC236}">
                  <a16:creationId xmlns:a16="http://schemas.microsoft.com/office/drawing/2014/main" id="{AB57A2EF-C333-471F-B9EE-95FA5DE673D2}"/>
                </a:ext>
              </a:extLst>
            </p:cNvPr>
            <p:cNvCxnSpPr>
              <a:cxnSpLocks noChangeShapeType="1"/>
              <a:stCxn id="15378" idx="3"/>
            </p:cNvCxnSpPr>
            <p:nvPr/>
          </p:nvCxnSpPr>
          <p:spPr bwMode="auto">
            <a:xfrm flipH="1">
              <a:off x="1392" y="2893"/>
              <a:ext cx="507" cy="56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5" name="AutoShape 5">
              <a:extLst>
                <a:ext uri="{FF2B5EF4-FFF2-40B4-BE49-F238E27FC236}">
                  <a16:creationId xmlns:a16="http://schemas.microsoft.com/office/drawing/2014/main" id="{6E91BF1B-4C33-4B14-B9A8-2FB6365D9048}"/>
                </a:ext>
              </a:extLst>
            </p:cNvPr>
            <p:cNvCxnSpPr>
              <a:cxnSpLocks noChangeShapeType="1"/>
              <a:stCxn id="15383" idx="2"/>
            </p:cNvCxnSpPr>
            <p:nvPr/>
          </p:nvCxnSpPr>
          <p:spPr bwMode="auto">
            <a:xfrm flipH="1">
              <a:off x="912" y="2252"/>
              <a:ext cx="960" cy="4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6" name="AutoShape 6">
              <a:extLst>
                <a:ext uri="{FF2B5EF4-FFF2-40B4-BE49-F238E27FC236}">
                  <a16:creationId xmlns:a16="http://schemas.microsoft.com/office/drawing/2014/main" id="{70AD5B22-700C-4BD7-B0BC-B04B0D642560}"/>
                </a:ext>
              </a:extLst>
            </p:cNvPr>
            <p:cNvCxnSpPr>
              <a:cxnSpLocks noChangeShapeType="1"/>
              <a:stCxn id="15380" idx="1"/>
            </p:cNvCxnSpPr>
            <p:nvPr/>
          </p:nvCxnSpPr>
          <p:spPr bwMode="auto">
            <a:xfrm flipH="1" flipV="1">
              <a:off x="1536" y="1488"/>
              <a:ext cx="651" cy="41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7" name="AutoShape 7">
              <a:extLst>
                <a:ext uri="{FF2B5EF4-FFF2-40B4-BE49-F238E27FC236}">
                  <a16:creationId xmlns:a16="http://schemas.microsoft.com/office/drawing/2014/main" id="{50839F5D-5D6E-43F7-957F-05C22E08A964}"/>
                </a:ext>
              </a:extLst>
            </p:cNvPr>
            <p:cNvCxnSpPr>
              <a:cxnSpLocks noChangeShapeType="1"/>
              <a:stCxn id="15379" idx="5"/>
            </p:cNvCxnSpPr>
            <p:nvPr/>
          </p:nvCxnSpPr>
          <p:spPr bwMode="auto">
            <a:xfrm>
              <a:off x="2605" y="2605"/>
              <a:ext cx="275" cy="89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8" name="AutoShape 8">
              <a:extLst>
                <a:ext uri="{FF2B5EF4-FFF2-40B4-BE49-F238E27FC236}">
                  <a16:creationId xmlns:a16="http://schemas.microsoft.com/office/drawing/2014/main" id="{B37F8AF1-CD16-41EF-9007-889CA40AAEA5}"/>
                </a:ext>
              </a:extLst>
            </p:cNvPr>
            <p:cNvCxnSpPr>
              <a:cxnSpLocks noChangeShapeType="1"/>
              <a:stCxn id="15384" idx="3"/>
            </p:cNvCxnSpPr>
            <p:nvPr/>
          </p:nvCxnSpPr>
          <p:spPr bwMode="auto">
            <a:xfrm flipH="1">
              <a:off x="1152" y="2893"/>
              <a:ext cx="1035" cy="104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69" name="AutoShape 9">
              <a:extLst>
                <a:ext uri="{FF2B5EF4-FFF2-40B4-BE49-F238E27FC236}">
                  <a16:creationId xmlns:a16="http://schemas.microsoft.com/office/drawing/2014/main" id="{2AD5BBE9-5D31-446A-BAEC-D42BE05FCCFB}"/>
                </a:ext>
              </a:extLst>
            </p:cNvPr>
            <p:cNvCxnSpPr>
              <a:cxnSpLocks noChangeShapeType="1"/>
              <a:stCxn id="15381" idx="5"/>
            </p:cNvCxnSpPr>
            <p:nvPr/>
          </p:nvCxnSpPr>
          <p:spPr bwMode="auto">
            <a:xfrm>
              <a:off x="2893" y="2317"/>
              <a:ext cx="1235" cy="109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0" name="AutoShape 10">
              <a:extLst>
                <a:ext uri="{FF2B5EF4-FFF2-40B4-BE49-F238E27FC236}">
                  <a16:creationId xmlns:a16="http://schemas.microsoft.com/office/drawing/2014/main" id="{61F093E9-9508-44E2-8242-87771011CE07}"/>
                </a:ext>
              </a:extLst>
            </p:cNvPr>
            <p:cNvCxnSpPr>
              <a:cxnSpLocks noChangeShapeType="1"/>
              <a:stCxn id="15382" idx="6"/>
            </p:cNvCxnSpPr>
            <p:nvPr/>
          </p:nvCxnSpPr>
          <p:spPr bwMode="auto">
            <a:xfrm>
              <a:off x="2920" y="1964"/>
              <a:ext cx="1208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1" name="AutoShape 11">
              <a:extLst>
                <a:ext uri="{FF2B5EF4-FFF2-40B4-BE49-F238E27FC236}">
                  <a16:creationId xmlns:a16="http://schemas.microsoft.com/office/drawing/2014/main" id="{348E282B-E9A5-4951-ADFA-8643FC5FDE70}"/>
                </a:ext>
              </a:extLst>
            </p:cNvPr>
            <p:cNvCxnSpPr>
              <a:cxnSpLocks noChangeShapeType="1"/>
              <a:stCxn id="15385" idx="5"/>
            </p:cNvCxnSpPr>
            <p:nvPr/>
          </p:nvCxnSpPr>
          <p:spPr bwMode="auto">
            <a:xfrm>
              <a:off x="2893" y="2893"/>
              <a:ext cx="995" cy="94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5372" name="Group 12">
              <a:extLst>
                <a:ext uri="{FF2B5EF4-FFF2-40B4-BE49-F238E27FC236}">
                  <a16:creationId xmlns:a16="http://schemas.microsoft.com/office/drawing/2014/main" id="{1402903F-820E-47C5-90D6-57534680D5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1872"/>
              <a:ext cx="1052" cy="1052"/>
              <a:chOff x="1872" y="1872"/>
              <a:chExt cx="1052" cy="1052"/>
            </a:xfrm>
          </p:grpSpPr>
          <p:grpSp>
            <p:nvGrpSpPr>
              <p:cNvPr id="15377" name="Group 13">
                <a:extLst>
                  <a:ext uri="{FF2B5EF4-FFF2-40B4-BE49-F238E27FC236}">
                    <a16:creationId xmlns:a16="http://schemas.microsoft.com/office/drawing/2014/main" id="{E5518CFE-4182-4AB6-A312-84DC413886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76" y="1876"/>
                <a:ext cx="1048" cy="1048"/>
                <a:chOff x="1876" y="1876"/>
                <a:chExt cx="1048" cy="1048"/>
              </a:xfrm>
            </p:grpSpPr>
            <p:sp>
              <p:nvSpPr>
                <p:cNvPr id="15390" name="Oval 14">
                  <a:extLst>
                    <a:ext uri="{FF2B5EF4-FFF2-40B4-BE49-F238E27FC236}">
                      <a16:creationId xmlns:a16="http://schemas.microsoft.com/office/drawing/2014/main" id="{0F14DC40-07A7-4C4B-8155-5C207BA578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1" name="Oval 15">
                  <a:extLst>
                    <a:ext uri="{FF2B5EF4-FFF2-40B4-BE49-F238E27FC236}">
                      <a16:creationId xmlns:a16="http://schemas.microsoft.com/office/drawing/2014/main" id="{D920F209-5986-4618-BBED-7B96FECC63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2" name="Oval 16">
                  <a:extLst>
                    <a:ext uri="{FF2B5EF4-FFF2-40B4-BE49-F238E27FC236}">
                      <a16:creationId xmlns:a16="http://schemas.microsoft.com/office/drawing/2014/main" id="{1F737CC4-2D0A-4C19-81E2-DC60AE74DC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3" name="Oval 17">
                  <a:extLst>
                    <a:ext uri="{FF2B5EF4-FFF2-40B4-BE49-F238E27FC236}">
                      <a16:creationId xmlns:a16="http://schemas.microsoft.com/office/drawing/2014/main" id="{9BEC1857-0778-4286-8CBC-792B7500CA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452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4" name="Oval 18">
                  <a:extLst>
                    <a:ext uri="{FF2B5EF4-FFF2-40B4-BE49-F238E27FC236}">
                      <a16:creationId xmlns:a16="http://schemas.microsoft.com/office/drawing/2014/main" id="{1F78216D-DD38-477A-8436-983BDE71CA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5" name="Oval 19">
                  <a:extLst>
                    <a:ext uri="{FF2B5EF4-FFF2-40B4-BE49-F238E27FC236}">
                      <a16:creationId xmlns:a16="http://schemas.microsoft.com/office/drawing/2014/main" id="{66311175-A161-4795-8A8A-1CC0ADA00D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6" name="Oval 20">
                  <a:extLst>
                    <a:ext uri="{FF2B5EF4-FFF2-40B4-BE49-F238E27FC236}">
                      <a16:creationId xmlns:a16="http://schemas.microsoft.com/office/drawing/2014/main" id="{C2FEE3F1-C170-46D8-98AF-A04286396A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7" name="Oval 21">
                  <a:extLst>
                    <a:ext uri="{FF2B5EF4-FFF2-40B4-BE49-F238E27FC236}">
                      <a16:creationId xmlns:a16="http://schemas.microsoft.com/office/drawing/2014/main" id="{B95DBD14-1D39-47AC-B103-9BD364E27D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740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8" name="Oval 22">
                  <a:extLst>
                    <a:ext uri="{FF2B5EF4-FFF2-40B4-BE49-F238E27FC236}">
                      <a16:creationId xmlns:a16="http://schemas.microsoft.com/office/drawing/2014/main" id="{A0805404-5669-49CC-92CC-BA295C646E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9" name="Oval 23">
                  <a:extLst>
                    <a:ext uri="{FF2B5EF4-FFF2-40B4-BE49-F238E27FC236}">
                      <a16:creationId xmlns:a16="http://schemas.microsoft.com/office/drawing/2014/main" id="{051D7493-58E7-4C77-B01F-E0E38BCBDB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0" name="Oval 24">
                  <a:extLst>
                    <a:ext uri="{FF2B5EF4-FFF2-40B4-BE49-F238E27FC236}">
                      <a16:creationId xmlns:a16="http://schemas.microsoft.com/office/drawing/2014/main" id="{4E23721F-85EF-49BC-B6EB-350CA7F96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1" name="Oval 25">
                  <a:extLst>
                    <a:ext uri="{FF2B5EF4-FFF2-40B4-BE49-F238E27FC236}">
                      <a16:creationId xmlns:a16="http://schemas.microsoft.com/office/drawing/2014/main" id="{FBB4EECE-0230-4DDA-8CDC-36C208FFA4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1876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2" name="Oval 26">
                  <a:extLst>
                    <a:ext uri="{FF2B5EF4-FFF2-40B4-BE49-F238E27FC236}">
                      <a16:creationId xmlns:a16="http://schemas.microsoft.com/office/drawing/2014/main" id="{5B195540-1528-4075-8BEB-82496935BF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6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3" name="Oval 27">
                  <a:extLst>
                    <a:ext uri="{FF2B5EF4-FFF2-40B4-BE49-F238E27FC236}">
                      <a16:creationId xmlns:a16="http://schemas.microsoft.com/office/drawing/2014/main" id="{99B48EFA-DCF7-4E18-8023-AF44063C27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4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4" name="Oval 28">
                  <a:extLst>
                    <a:ext uri="{FF2B5EF4-FFF2-40B4-BE49-F238E27FC236}">
                      <a16:creationId xmlns:a16="http://schemas.microsoft.com/office/drawing/2014/main" id="{13786DBB-67D2-4FAD-B48F-0E2BF3F191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405" name="Oval 29">
                  <a:extLst>
                    <a:ext uri="{FF2B5EF4-FFF2-40B4-BE49-F238E27FC236}">
                      <a16:creationId xmlns:a16="http://schemas.microsoft.com/office/drawing/2014/main" id="{91E5E525-CBCA-4816-B705-6076999AA9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0" y="2164"/>
                  <a:ext cx="184" cy="1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5378" name="Oval 30">
                <a:extLst>
                  <a:ext uri="{FF2B5EF4-FFF2-40B4-BE49-F238E27FC236}">
                    <a16:creationId xmlns:a16="http://schemas.microsoft.com/office/drawing/2014/main" id="{0CD62915-AEE7-4DB7-AA27-8D08CD94E2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79" name="Oval 31">
                <a:extLst>
                  <a:ext uri="{FF2B5EF4-FFF2-40B4-BE49-F238E27FC236}">
                    <a16:creationId xmlns:a16="http://schemas.microsoft.com/office/drawing/2014/main" id="{A7D5B4EB-329D-4DAF-A535-0CDCF955E1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0" name="Oval 32">
                <a:extLst>
                  <a:ext uri="{FF2B5EF4-FFF2-40B4-BE49-F238E27FC236}">
                    <a16:creationId xmlns:a16="http://schemas.microsoft.com/office/drawing/2014/main" id="{F8F99A3F-142A-46F6-AB1B-335CF185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1" name="Oval 33">
                <a:extLst>
                  <a:ext uri="{FF2B5EF4-FFF2-40B4-BE49-F238E27FC236}">
                    <a16:creationId xmlns:a16="http://schemas.microsoft.com/office/drawing/2014/main" id="{802A3BDD-A65C-40A4-A3E7-3264AD04A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2" name="Oval 34">
                <a:extLst>
                  <a:ext uri="{FF2B5EF4-FFF2-40B4-BE49-F238E27FC236}">
                    <a16:creationId xmlns:a16="http://schemas.microsoft.com/office/drawing/2014/main" id="{FB272FCF-392B-406F-B12E-CF984B618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3" name="Oval 35">
                <a:extLst>
                  <a:ext uri="{FF2B5EF4-FFF2-40B4-BE49-F238E27FC236}">
                    <a16:creationId xmlns:a16="http://schemas.microsoft.com/office/drawing/2014/main" id="{0D30424A-7A18-4907-A3FE-E44268CFE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4" name="Oval 36">
                <a:extLst>
                  <a:ext uri="{FF2B5EF4-FFF2-40B4-BE49-F238E27FC236}">
                    <a16:creationId xmlns:a16="http://schemas.microsoft.com/office/drawing/2014/main" id="{AEA1FDC9-3986-4873-811D-358736BDB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5" name="Oval 37">
                <a:extLst>
                  <a:ext uri="{FF2B5EF4-FFF2-40B4-BE49-F238E27FC236}">
                    <a16:creationId xmlns:a16="http://schemas.microsoft.com/office/drawing/2014/main" id="{7CBD4113-09A4-4640-A84A-D9A097A7D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2736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6" name="Oval 38">
                <a:extLst>
                  <a:ext uri="{FF2B5EF4-FFF2-40B4-BE49-F238E27FC236}">
                    <a16:creationId xmlns:a16="http://schemas.microsoft.com/office/drawing/2014/main" id="{96ED06FF-D389-450A-AF0B-A571CF63B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7" name="Oval 39">
                <a:extLst>
                  <a:ext uri="{FF2B5EF4-FFF2-40B4-BE49-F238E27FC236}">
                    <a16:creationId xmlns:a16="http://schemas.microsoft.com/office/drawing/2014/main" id="{1C98A556-5E60-4FE3-B996-FC75924A7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8" name="Oval 40">
                <a:extLst>
                  <a:ext uri="{FF2B5EF4-FFF2-40B4-BE49-F238E27FC236}">
                    <a16:creationId xmlns:a16="http://schemas.microsoft.com/office/drawing/2014/main" id="{48922567-1F59-491B-A1E2-ADAE40F7F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89" name="Oval 41">
                <a:extLst>
                  <a:ext uri="{FF2B5EF4-FFF2-40B4-BE49-F238E27FC236}">
                    <a16:creationId xmlns:a16="http://schemas.microsoft.com/office/drawing/2014/main" id="{9E530998-F5E4-473B-99DE-F8B1CD8B5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184" cy="184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cxnSp>
          <p:nvCxnSpPr>
            <p:cNvPr id="15373" name="AutoShape 42">
              <a:extLst>
                <a:ext uri="{FF2B5EF4-FFF2-40B4-BE49-F238E27FC236}">
                  <a16:creationId xmlns:a16="http://schemas.microsoft.com/office/drawing/2014/main" id="{F0301B75-37DD-4A6E-873B-C2E46BEFBA87}"/>
                </a:ext>
              </a:extLst>
            </p:cNvPr>
            <p:cNvCxnSpPr>
              <a:cxnSpLocks noChangeShapeType="1"/>
              <a:stCxn id="15386" idx="1"/>
            </p:cNvCxnSpPr>
            <p:nvPr/>
          </p:nvCxnSpPr>
          <p:spPr bwMode="auto">
            <a:xfrm flipH="1" flipV="1">
              <a:off x="1056" y="1440"/>
              <a:ext cx="843" cy="45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4" name="AutoShape 43">
              <a:extLst>
                <a:ext uri="{FF2B5EF4-FFF2-40B4-BE49-F238E27FC236}">
                  <a16:creationId xmlns:a16="http://schemas.microsoft.com/office/drawing/2014/main" id="{03A491DE-46DC-4D97-9A7C-7EB6E7DAEA14}"/>
                </a:ext>
              </a:extLst>
            </p:cNvPr>
            <p:cNvCxnSpPr>
              <a:cxnSpLocks noChangeShapeType="1"/>
              <a:stCxn id="15388" idx="7"/>
            </p:cNvCxnSpPr>
            <p:nvPr/>
          </p:nvCxnSpPr>
          <p:spPr bwMode="auto">
            <a:xfrm flipV="1">
              <a:off x="2317" y="1400"/>
              <a:ext cx="1779" cy="78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5" name="AutoShape 44">
              <a:extLst>
                <a:ext uri="{FF2B5EF4-FFF2-40B4-BE49-F238E27FC236}">
                  <a16:creationId xmlns:a16="http://schemas.microsoft.com/office/drawing/2014/main" id="{388444BF-BAE0-45DC-8140-1DF308127DA3}"/>
                </a:ext>
              </a:extLst>
            </p:cNvPr>
            <p:cNvCxnSpPr>
              <a:cxnSpLocks noChangeShapeType="1"/>
              <a:stCxn id="15389" idx="6"/>
            </p:cNvCxnSpPr>
            <p:nvPr/>
          </p:nvCxnSpPr>
          <p:spPr bwMode="auto">
            <a:xfrm>
              <a:off x="2632" y="2252"/>
              <a:ext cx="1784" cy="10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376" name="AutoShape 45">
              <a:extLst>
                <a:ext uri="{FF2B5EF4-FFF2-40B4-BE49-F238E27FC236}">
                  <a16:creationId xmlns:a16="http://schemas.microsoft.com/office/drawing/2014/main" id="{F7AD0E6D-8144-4FED-A40E-6A439A58955F}"/>
                </a:ext>
              </a:extLst>
            </p:cNvPr>
            <p:cNvCxnSpPr>
              <a:cxnSpLocks noChangeShapeType="1"/>
              <a:stCxn id="15387" idx="2"/>
            </p:cNvCxnSpPr>
            <p:nvPr/>
          </p:nvCxnSpPr>
          <p:spPr bwMode="auto">
            <a:xfrm flipH="1">
              <a:off x="672" y="2540"/>
              <a:ext cx="1200" cy="3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02456390-C159-47EC-9353-16488CBD2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5334000"/>
          </a:xfrm>
        </p:spPr>
        <p:txBody>
          <a:bodyPr/>
          <a:lstStyle/>
          <a:p>
            <a:r>
              <a:rPr lang="en-US" altLang="en-US"/>
              <a:t>If our body contains 400 grams of Carbon 14, how many years would it take to only have 25 grams?</a:t>
            </a:r>
          </a:p>
          <a:p>
            <a:pPr>
              <a:buFontTx/>
              <a:buNone/>
            </a:pPr>
            <a:endParaRPr lang="en-US" altLang="en-US" sz="1400"/>
          </a:p>
          <a:p>
            <a:pPr>
              <a:buFontTx/>
              <a:buNone/>
            </a:pPr>
            <a:r>
              <a:rPr lang="en-US" altLang="en-US">
                <a:solidFill>
                  <a:schemeClr val="hlink"/>
                </a:solidFill>
              </a:rPr>
              <a:t>	400 grams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  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200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100 grams 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		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50 grams  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</a:t>
            </a:r>
            <a:r>
              <a:rPr lang="en-US" altLang="en-US">
                <a:solidFill>
                  <a:schemeClr val="tx2"/>
                </a:solidFill>
                <a:sym typeface="Wingdings" panose="05000000000000000000" pitchFamily="2" charset="2"/>
              </a:rPr>
              <a:t>  25 grams</a:t>
            </a:r>
            <a:r>
              <a:rPr lang="en-US" altLang="en-US">
                <a:solidFill>
                  <a:schemeClr val="hlink"/>
                </a:solidFill>
                <a:sym typeface="Wingdings" panose="05000000000000000000" pitchFamily="2" charset="2"/>
              </a:rPr>
              <a:t>  =  </a:t>
            </a:r>
          </a:p>
          <a:p>
            <a:pPr algn="ctr"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4 half-lives</a:t>
            </a:r>
          </a:p>
          <a:p>
            <a:pPr>
              <a:buFontTx/>
              <a:buNone/>
            </a:pPr>
            <a:endParaRPr lang="en-US" altLang="en-US" sz="1800"/>
          </a:p>
          <a:p>
            <a:pPr>
              <a:buFontTx/>
              <a:buNone/>
            </a:pPr>
            <a:r>
              <a:rPr lang="en-US" altLang="en-US"/>
              <a:t>	5730 years/half-life  x  4 half-lives =</a:t>
            </a:r>
          </a:p>
          <a:p>
            <a:pPr algn="ctr">
              <a:buFontTx/>
              <a:buNone/>
            </a:pPr>
            <a:r>
              <a:rPr lang="en-US" altLang="en-US"/>
              <a:t> </a:t>
            </a:r>
            <a:r>
              <a:rPr lang="en-US" altLang="en-US">
                <a:solidFill>
                  <a:srgbClr val="3333CC"/>
                </a:solidFill>
              </a:rPr>
              <a:t>22,920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82E20CB-F6F1-4967-BC90-A1CF8D7E2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96200" cy="990600"/>
          </a:xfrm>
          <a:noFill/>
        </p:spPr>
        <p:txBody>
          <a:bodyPr/>
          <a:lstStyle/>
          <a:p>
            <a:r>
              <a:rPr lang="en-US" altLang="en-US" sz="4800"/>
              <a:t>Types of </a:t>
            </a:r>
            <a:r>
              <a:rPr lang="en-US" altLang="en-US" sz="4800">
                <a:solidFill>
                  <a:schemeClr val="accent2"/>
                </a:solidFill>
              </a:rPr>
              <a:t>Nuclear</a:t>
            </a:r>
            <a:r>
              <a:rPr lang="en-US" altLang="en-US" sz="4800"/>
              <a:t> Radiation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2995375D-E286-40E3-AC98-F241DB626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955F42F3-AAB4-4BF5-AC83-274F1834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346325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E6CD9A51-BA48-4792-8FF6-021020EB5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3032125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284678" name="Rectangle 6">
            <a:extLst>
              <a:ext uri="{FF2B5EF4-FFF2-40B4-BE49-F238E27FC236}">
                <a16:creationId xmlns:a16="http://schemas.microsoft.com/office/drawing/2014/main" id="{A30BFBF7-1FF8-4781-B1C5-EF135B6BF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3794125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284679" name="Rectangle 7">
            <a:extLst>
              <a:ext uri="{FF2B5EF4-FFF2-40B4-BE49-F238E27FC236}">
                <a16:creationId xmlns:a16="http://schemas.microsoft.com/office/drawing/2014/main" id="{AB07640C-A8A2-4168-BA87-83AF60D4E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4632325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3350EB5C-2D75-4ECD-BBD5-D611E616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2644775"/>
            <a:ext cx="1298575" cy="4699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cxnSp>
        <p:nvCxnSpPr>
          <p:cNvPr id="284681" name="AutoShape 9">
            <a:extLst>
              <a:ext uri="{FF2B5EF4-FFF2-40B4-BE49-F238E27FC236}">
                <a16:creationId xmlns:a16="http://schemas.microsoft.com/office/drawing/2014/main" id="{7CBC68B4-75D4-44C8-9860-DF7EE0A20A22}"/>
              </a:ext>
            </a:extLst>
          </p:cNvPr>
          <p:cNvCxnSpPr>
            <a:cxnSpLocks noChangeShapeType="1"/>
            <a:stCxn id="17411" idx="5"/>
            <a:endCxn id="284679" idx="1"/>
          </p:cNvCxnSpPr>
          <p:nvPr/>
        </p:nvCxnSpPr>
        <p:spPr bwMode="auto">
          <a:xfrm>
            <a:off x="1690688" y="3976688"/>
            <a:ext cx="2255837" cy="88423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2" name="AutoShape 10">
            <a:extLst>
              <a:ext uri="{FF2B5EF4-FFF2-40B4-BE49-F238E27FC236}">
                <a16:creationId xmlns:a16="http://schemas.microsoft.com/office/drawing/2014/main" id="{F84192F7-8A6D-4A65-AE0C-5ED0409CAB60}"/>
              </a:ext>
            </a:extLst>
          </p:cNvPr>
          <p:cNvCxnSpPr>
            <a:cxnSpLocks noChangeShapeType="1"/>
            <a:stCxn id="17411" idx="6"/>
            <a:endCxn id="284678" idx="1"/>
          </p:cNvCxnSpPr>
          <p:nvPr/>
        </p:nvCxnSpPr>
        <p:spPr bwMode="auto">
          <a:xfrm>
            <a:off x="1822450" y="3657600"/>
            <a:ext cx="2047875" cy="3651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3" name="AutoShape 11">
            <a:extLst>
              <a:ext uri="{FF2B5EF4-FFF2-40B4-BE49-F238E27FC236}">
                <a16:creationId xmlns:a16="http://schemas.microsoft.com/office/drawing/2014/main" id="{220B52D7-550D-4F99-9B66-1A81A80643F7}"/>
              </a:ext>
            </a:extLst>
          </p:cNvPr>
          <p:cNvCxnSpPr>
            <a:cxnSpLocks noChangeShapeType="1"/>
            <a:stCxn id="17411" idx="6"/>
            <a:endCxn id="284677" idx="1"/>
          </p:cNvCxnSpPr>
          <p:nvPr/>
        </p:nvCxnSpPr>
        <p:spPr bwMode="auto">
          <a:xfrm flipV="1">
            <a:off x="1822450" y="3260725"/>
            <a:ext cx="2124075" cy="3968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684" name="AutoShape 12">
            <a:extLst>
              <a:ext uri="{FF2B5EF4-FFF2-40B4-BE49-F238E27FC236}">
                <a16:creationId xmlns:a16="http://schemas.microsoft.com/office/drawing/2014/main" id="{BCED0186-47C9-40FE-B479-D9FD366C2C1F}"/>
              </a:ext>
            </a:extLst>
          </p:cNvPr>
          <p:cNvCxnSpPr>
            <a:cxnSpLocks noChangeShapeType="1"/>
            <a:stCxn id="17411" idx="7"/>
            <a:endCxn id="284676" idx="1"/>
          </p:cNvCxnSpPr>
          <p:nvPr/>
        </p:nvCxnSpPr>
        <p:spPr bwMode="auto">
          <a:xfrm flipV="1">
            <a:off x="1690688" y="2574925"/>
            <a:ext cx="2179637" cy="7635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  <p:bldP spid="284678" grpId="0" autoUpdateAnimBg="0"/>
      <p:bldP spid="28467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>
            <a:extLst>
              <a:ext uri="{FF2B5EF4-FFF2-40B4-BE49-F238E27FC236}">
                <a16:creationId xmlns:a16="http://schemas.microsoft.com/office/drawing/2014/main" id="{66881646-F7D7-4050-8EB2-286068532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391400" cy="4648200"/>
          </a:xfrm>
        </p:spPr>
        <p:txBody>
          <a:bodyPr/>
          <a:lstStyle/>
          <a:p>
            <a:r>
              <a:rPr lang="en-US" altLang="en-US" sz="4400"/>
              <a:t>How far can each type of nuclear radiation travel?</a:t>
            </a:r>
          </a:p>
          <a:p>
            <a:pPr>
              <a:buFontTx/>
              <a:buNone/>
            </a:pPr>
            <a:endParaRPr lang="en-US" altLang="en-US" sz="4400"/>
          </a:p>
          <a:p>
            <a:r>
              <a:rPr lang="en-US" altLang="en-US" sz="4400"/>
              <a:t>How do outside forces of electricity and magnetism effect each particle?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3">
            <a:extLst>
              <a:ext uri="{FF2B5EF4-FFF2-40B4-BE49-F238E27FC236}">
                <a16:creationId xmlns:a16="http://schemas.microsoft.com/office/drawing/2014/main" id="{215E73D5-7FFC-4C5C-90FD-235A9086A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206750"/>
            <a:ext cx="901700" cy="901700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E130B5D3-3361-4779-9686-24708ABD1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85800"/>
            <a:ext cx="227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Alpha</a:t>
            </a:r>
            <a:r>
              <a:rPr lang="en-US" altLang="en-US" sz="2400"/>
              <a:t> (2p + 2n)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18500371-EF37-4957-8F51-7F9B2E32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133600"/>
            <a:ext cx="221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Beta</a:t>
            </a:r>
            <a:r>
              <a:rPr lang="en-US" altLang="en-US" sz="2400"/>
              <a:t> (Electron)</a:t>
            </a:r>
          </a:p>
        </p:txBody>
      </p:sp>
      <p:sp>
        <p:nvSpPr>
          <p:cNvPr id="19461" name="Rectangle 6">
            <a:extLst>
              <a:ext uri="{FF2B5EF4-FFF2-40B4-BE49-F238E27FC236}">
                <a16:creationId xmlns:a16="http://schemas.microsoft.com/office/drawing/2014/main" id="{D54D3F2C-F125-4707-9817-108F53498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91000"/>
            <a:ext cx="2522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Gamma</a:t>
            </a:r>
            <a:r>
              <a:rPr lang="en-US" altLang="en-US" sz="2400"/>
              <a:t> (Photon)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398EABB9-43FB-4B03-BB58-C18AEBDAB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Neutron</a:t>
            </a:r>
          </a:p>
        </p:txBody>
      </p:sp>
      <p:sp>
        <p:nvSpPr>
          <p:cNvPr id="338952" name="Rectangle 8">
            <a:extLst>
              <a:ext uri="{FF2B5EF4-FFF2-40B4-BE49-F238E27FC236}">
                <a16:creationId xmlns:a16="http://schemas.microsoft.com/office/drawing/2014/main" id="{A24AE2DC-F51B-4E1B-AEB2-91ACDE967169}"/>
              </a:ext>
            </a:extLst>
          </p:cNvPr>
          <p:cNvSpPr>
            <a:spLocks noChangeArrowheads="1"/>
          </p:cNvSpPr>
          <p:nvPr/>
        </p:nvSpPr>
        <p:spPr bwMode="auto">
          <a:xfrm rot="-1865742">
            <a:off x="1371600" y="1676400"/>
            <a:ext cx="389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Short range, high ionization</a:t>
            </a:r>
          </a:p>
        </p:txBody>
      </p:sp>
      <p:cxnSp>
        <p:nvCxnSpPr>
          <p:cNvPr id="19464" name="AutoShape 9">
            <a:extLst>
              <a:ext uri="{FF2B5EF4-FFF2-40B4-BE49-F238E27FC236}">
                <a16:creationId xmlns:a16="http://schemas.microsoft.com/office/drawing/2014/main" id="{09666141-CDCF-4A46-A57A-531881DE0D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00200" y="4038600"/>
            <a:ext cx="3871913" cy="18145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5" name="AutoShape 10">
            <a:extLst>
              <a:ext uri="{FF2B5EF4-FFF2-40B4-BE49-F238E27FC236}">
                <a16:creationId xmlns:a16="http://schemas.microsoft.com/office/drawing/2014/main" id="{0430090B-A4F9-4C3D-800C-F8ADC1B7259B}"/>
              </a:ext>
            </a:extLst>
          </p:cNvPr>
          <p:cNvCxnSpPr>
            <a:cxnSpLocks noChangeShapeType="1"/>
            <a:stCxn id="19458" idx="6"/>
            <a:endCxn id="19461" idx="1"/>
          </p:cNvCxnSpPr>
          <p:nvPr/>
        </p:nvCxnSpPr>
        <p:spPr bwMode="auto">
          <a:xfrm>
            <a:off x="1822450" y="3657600"/>
            <a:ext cx="4502150" cy="7620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6" name="AutoShape 11">
            <a:extLst>
              <a:ext uri="{FF2B5EF4-FFF2-40B4-BE49-F238E27FC236}">
                <a16:creationId xmlns:a16="http://schemas.microsoft.com/office/drawing/2014/main" id="{D4134F5C-9247-490F-AD30-A1297554BEE8}"/>
              </a:ext>
            </a:extLst>
          </p:cNvPr>
          <p:cNvCxnSpPr>
            <a:cxnSpLocks noChangeShapeType="1"/>
            <a:stCxn id="19458" idx="6"/>
            <a:endCxn id="19460" idx="1"/>
          </p:cNvCxnSpPr>
          <p:nvPr/>
        </p:nvCxnSpPr>
        <p:spPr bwMode="auto">
          <a:xfrm flipV="1">
            <a:off x="1822450" y="2362200"/>
            <a:ext cx="4578350" cy="12954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7" name="AutoShape 12">
            <a:extLst>
              <a:ext uri="{FF2B5EF4-FFF2-40B4-BE49-F238E27FC236}">
                <a16:creationId xmlns:a16="http://schemas.microsoft.com/office/drawing/2014/main" id="{F7500465-8DD6-4052-AA52-54BF99B249BA}"/>
              </a:ext>
            </a:extLst>
          </p:cNvPr>
          <p:cNvCxnSpPr>
            <a:cxnSpLocks noChangeShapeType="1"/>
            <a:stCxn id="19458" idx="7"/>
            <a:endCxn id="19459" idx="1"/>
          </p:cNvCxnSpPr>
          <p:nvPr/>
        </p:nvCxnSpPr>
        <p:spPr bwMode="auto">
          <a:xfrm flipV="1">
            <a:off x="1690688" y="914400"/>
            <a:ext cx="4024312" cy="242411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957" name="Rectangle 13">
            <a:extLst>
              <a:ext uri="{FF2B5EF4-FFF2-40B4-BE49-F238E27FC236}">
                <a16:creationId xmlns:a16="http://schemas.microsoft.com/office/drawing/2014/main" id="{8F950A12-B724-4FEC-9F37-962D59917CF8}"/>
              </a:ext>
            </a:extLst>
          </p:cNvPr>
          <p:cNvSpPr>
            <a:spLocks noChangeArrowheads="1"/>
          </p:cNvSpPr>
          <p:nvPr/>
        </p:nvSpPr>
        <p:spPr bwMode="auto">
          <a:xfrm rot="-974778">
            <a:off x="2209800" y="2438400"/>
            <a:ext cx="417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longer range, lower ionization</a:t>
            </a:r>
          </a:p>
        </p:txBody>
      </p:sp>
      <p:sp>
        <p:nvSpPr>
          <p:cNvPr id="338958" name="Rectangle 14">
            <a:extLst>
              <a:ext uri="{FF2B5EF4-FFF2-40B4-BE49-F238E27FC236}">
                <a16:creationId xmlns:a16="http://schemas.microsoft.com/office/drawing/2014/main" id="{FBD6CDE7-8B9B-4F58-8034-C2777BC51B9B}"/>
              </a:ext>
            </a:extLst>
          </p:cNvPr>
          <p:cNvSpPr>
            <a:spLocks noChangeArrowheads="1"/>
          </p:cNvSpPr>
          <p:nvPr/>
        </p:nvSpPr>
        <p:spPr bwMode="auto">
          <a:xfrm rot="552513">
            <a:off x="2819400" y="3657600"/>
            <a:ext cx="3509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long range, no ionization</a:t>
            </a:r>
          </a:p>
        </p:txBody>
      </p:sp>
      <p:sp>
        <p:nvSpPr>
          <p:cNvPr id="338959" name="Rectangle 15">
            <a:extLst>
              <a:ext uri="{FF2B5EF4-FFF2-40B4-BE49-F238E27FC236}">
                <a16:creationId xmlns:a16="http://schemas.microsoft.com/office/drawing/2014/main" id="{8DE52F54-831E-4B91-99A6-536812D10A06}"/>
              </a:ext>
            </a:extLst>
          </p:cNvPr>
          <p:cNvSpPr>
            <a:spLocks noChangeArrowheads="1"/>
          </p:cNvSpPr>
          <p:nvPr/>
        </p:nvSpPr>
        <p:spPr bwMode="auto">
          <a:xfrm rot="1397691">
            <a:off x="2743200" y="4648200"/>
            <a:ext cx="2289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lower ionization</a:t>
            </a:r>
          </a:p>
        </p:txBody>
      </p:sp>
      <p:sp>
        <p:nvSpPr>
          <p:cNvPr id="19471" name="Rectangle 16">
            <a:extLst>
              <a:ext uri="{FF2B5EF4-FFF2-40B4-BE49-F238E27FC236}">
                <a16:creationId xmlns:a16="http://schemas.microsoft.com/office/drawing/2014/main" id="{E140F4A8-8295-4D59-AF21-F65EE74AD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52825"/>
            <a:ext cx="641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/>
              <a:t>Nucleus</a:t>
            </a:r>
          </a:p>
        </p:txBody>
      </p:sp>
      <p:sp>
        <p:nvSpPr>
          <p:cNvPr id="19472" name="AutoShape 19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5A842244-16E8-499B-953F-767CA100D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029200"/>
            <a:ext cx="914400" cy="838200"/>
          </a:xfrm>
          <a:prstGeom prst="actionButtonE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2" grpId="0"/>
      <p:bldP spid="338957" grpId="0"/>
      <p:bldP spid="338958" grpId="0"/>
      <p:bldP spid="3389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C8B5CBC-D016-47B2-BFED-8CA9BFF0D9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algn="ctr"/>
            <a:r>
              <a:rPr lang="en-US" altLang="en-US" sz="5400"/>
              <a:t>Nuclear Energy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F7711AA-7051-4CA9-8FE3-470665BD0D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5000" y="2590800"/>
            <a:ext cx="5334000" cy="2514600"/>
          </a:xfrm>
          <a:solidFill>
            <a:schemeClr val="accent1"/>
          </a:solidFill>
        </p:spPr>
        <p:txBody>
          <a:bodyPr/>
          <a:lstStyle/>
          <a:p>
            <a:endParaRPr lang="en-US" altLang="en-US" sz="4400" dirty="0"/>
          </a:p>
          <a:p>
            <a:r>
              <a:rPr lang="en-US" altLang="en-US" sz="4400" dirty="0"/>
              <a:t>Projects in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1584C2B-D9C3-4490-8DB4-E0761C678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848600" cy="1828800"/>
          </a:xfrm>
          <a:noFill/>
        </p:spPr>
        <p:txBody>
          <a:bodyPr/>
          <a:lstStyle/>
          <a:p>
            <a:pPr algn="ctr"/>
            <a:r>
              <a:rPr lang="en-US" altLang="en-US" sz="4800">
                <a:solidFill>
                  <a:schemeClr val="accent2"/>
                </a:solidFill>
              </a:rPr>
              <a:t>Radioactive Isotopes</a:t>
            </a:r>
            <a:r>
              <a:rPr lang="en-US" altLang="en-US" sz="4800"/>
              <a:t> Transmutate into Stable Isotopes</a:t>
            </a:r>
          </a:p>
        </p:txBody>
      </p:sp>
      <p:sp>
        <p:nvSpPr>
          <p:cNvPr id="286723" name="Line 3">
            <a:extLst>
              <a:ext uri="{FF2B5EF4-FFF2-40B4-BE49-F238E27FC236}">
                <a16:creationId xmlns:a16="http://schemas.microsoft.com/office/drawing/2014/main" id="{806C456E-C128-4043-9A7E-6C9C15889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24" name="Group 4">
            <a:extLst>
              <a:ext uri="{FF2B5EF4-FFF2-40B4-BE49-F238E27FC236}">
                <a16:creationId xmlns:a16="http://schemas.microsoft.com/office/drawing/2014/main" id="{805CF9A4-1A0D-4839-8129-F2C48F9DCD56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0510" name="Oval 5">
              <a:extLst>
                <a:ext uri="{FF2B5EF4-FFF2-40B4-BE49-F238E27FC236}">
                  <a16:creationId xmlns:a16="http://schemas.microsoft.com/office/drawing/2014/main" id="{A133789C-9A09-4086-8D37-0B36C1319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11" name="Rectangle 6">
              <a:extLst>
                <a:ext uri="{FF2B5EF4-FFF2-40B4-BE49-F238E27FC236}">
                  <a16:creationId xmlns:a16="http://schemas.microsoft.com/office/drawing/2014/main" id="{DBF9110C-6666-471B-8AE3-4685F6D2F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286727" name="Group 7">
            <a:extLst>
              <a:ext uri="{FF2B5EF4-FFF2-40B4-BE49-F238E27FC236}">
                <a16:creationId xmlns:a16="http://schemas.microsoft.com/office/drawing/2014/main" id="{327F3F46-B340-4601-BA51-525590C35330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0508" name="Oval 8">
              <a:extLst>
                <a:ext uri="{FF2B5EF4-FFF2-40B4-BE49-F238E27FC236}">
                  <a16:creationId xmlns:a16="http://schemas.microsoft.com/office/drawing/2014/main" id="{50D8D57D-1ABC-4313-8CBF-83C1478E2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9" name="Rectangle 9">
              <a:extLst>
                <a:ext uri="{FF2B5EF4-FFF2-40B4-BE49-F238E27FC236}">
                  <a16:creationId xmlns:a16="http://schemas.microsoft.com/office/drawing/2014/main" id="{6E284E0D-443F-4824-9E8E-C174E0A8D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286730" name="Line 10">
            <a:extLst>
              <a:ext uri="{FF2B5EF4-FFF2-40B4-BE49-F238E27FC236}">
                <a16:creationId xmlns:a16="http://schemas.microsoft.com/office/drawing/2014/main" id="{371405F0-CE12-48B8-B86B-62428C97C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31" name="Group 11">
            <a:extLst>
              <a:ext uri="{FF2B5EF4-FFF2-40B4-BE49-F238E27FC236}">
                <a16:creationId xmlns:a16="http://schemas.microsoft.com/office/drawing/2014/main" id="{463FED09-6488-4610-9A3D-B2230FC6DA01}"/>
              </a:ext>
            </a:extLst>
          </p:cNvPr>
          <p:cNvGrpSpPr>
            <a:grpSpLocks/>
          </p:cNvGrpSpPr>
          <p:nvPr/>
        </p:nvGrpSpPr>
        <p:grpSpPr bwMode="auto">
          <a:xfrm>
            <a:off x="1539875" y="2416175"/>
            <a:ext cx="1509713" cy="1539875"/>
            <a:chOff x="912" y="1046"/>
            <a:chExt cx="951" cy="970"/>
          </a:xfrm>
        </p:grpSpPr>
        <p:sp>
          <p:nvSpPr>
            <p:cNvPr id="20506" name="Line 12">
              <a:extLst>
                <a:ext uri="{FF2B5EF4-FFF2-40B4-BE49-F238E27FC236}">
                  <a16:creationId xmlns:a16="http://schemas.microsoft.com/office/drawing/2014/main" id="{68A1C9FC-71C7-4D38-9661-C4F007AB8D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13">
              <a:extLst>
                <a:ext uri="{FF2B5EF4-FFF2-40B4-BE49-F238E27FC236}">
                  <a16:creationId xmlns:a16="http://schemas.microsoft.com/office/drawing/2014/main" id="{67ED6BA1-E06E-40B3-A403-2BB606C9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86734" name="Group 14">
            <a:extLst>
              <a:ext uri="{FF2B5EF4-FFF2-40B4-BE49-F238E27FC236}">
                <a16:creationId xmlns:a16="http://schemas.microsoft.com/office/drawing/2014/main" id="{4F71DA06-B960-40A3-8F8D-5252C5B990A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1477963" cy="1577975"/>
            <a:chOff x="518" y="2020"/>
            <a:chExt cx="931" cy="994"/>
          </a:xfrm>
        </p:grpSpPr>
        <p:sp>
          <p:nvSpPr>
            <p:cNvPr id="20504" name="Oval 15">
              <a:extLst>
                <a:ext uri="{FF2B5EF4-FFF2-40B4-BE49-F238E27FC236}">
                  <a16:creationId xmlns:a16="http://schemas.microsoft.com/office/drawing/2014/main" id="{50C5F7CD-EDAA-4D4C-930C-33C6988558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5" name="Rectangle 16">
              <a:extLst>
                <a:ext uri="{FF2B5EF4-FFF2-40B4-BE49-F238E27FC236}">
                  <a16:creationId xmlns:a16="http://schemas.microsoft.com/office/drawing/2014/main" id="{7ADDC3B8-A264-4B7E-AB8E-0188ECB8D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grpSp>
        <p:nvGrpSpPr>
          <p:cNvPr id="286737" name="Group 17">
            <a:extLst>
              <a:ext uri="{FF2B5EF4-FFF2-40B4-BE49-F238E27FC236}">
                <a16:creationId xmlns:a16="http://schemas.microsoft.com/office/drawing/2014/main" id="{1A344E06-943F-4D55-B51E-1A19184A6186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0502" name="Line 18">
              <a:extLst>
                <a:ext uri="{FF2B5EF4-FFF2-40B4-BE49-F238E27FC236}">
                  <a16:creationId xmlns:a16="http://schemas.microsoft.com/office/drawing/2014/main" id="{89B8B9F4-55F6-43F6-9C0E-AD1DC874FA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9">
              <a:extLst>
                <a:ext uri="{FF2B5EF4-FFF2-40B4-BE49-F238E27FC236}">
                  <a16:creationId xmlns:a16="http://schemas.microsoft.com/office/drawing/2014/main" id="{4DE0A1AC-9C56-4E15-AA00-2FA6D81A8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44" name="Text Box 24">
            <a:extLst>
              <a:ext uri="{FF2B5EF4-FFF2-40B4-BE49-F238E27FC236}">
                <a16:creationId xmlns:a16="http://schemas.microsoft.com/office/drawing/2014/main" id="{E47D422E-AED2-4F74-BB9B-FE874D8F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602288"/>
            <a:ext cx="1236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Radium</a:t>
            </a:r>
          </a:p>
        </p:txBody>
      </p:sp>
      <p:sp>
        <p:nvSpPr>
          <p:cNvPr id="286745" name="Text Box 25">
            <a:extLst>
              <a:ext uri="{FF2B5EF4-FFF2-40B4-BE49-F238E27FC236}">
                <a16:creationId xmlns:a16="http://schemas.microsoft.com/office/drawing/2014/main" id="{0682FDBB-9574-4A6E-B809-7ABA598D3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286746" name="Text Box 26">
            <a:extLst>
              <a:ext uri="{FF2B5EF4-FFF2-40B4-BE49-F238E27FC236}">
                <a16:creationId xmlns:a16="http://schemas.microsoft.com/office/drawing/2014/main" id="{2B997C3A-9CFE-40A5-9908-2EEBF55F3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286747" name="Group 27">
            <a:extLst>
              <a:ext uri="{FF2B5EF4-FFF2-40B4-BE49-F238E27FC236}">
                <a16:creationId xmlns:a16="http://schemas.microsoft.com/office/drawing/2014/main" id="{AD36EF7F-37B0-4DB8-9CFC-CB885B24ED2F}"/>
              </a:ext>
            </a:extLst>
          </p:cNvPr>
          <p:cNvGrpSpPr>
            <a:grpSpLocks/>
          </p:cNvGrpSpPr>
          <p:nvPr/>
        </p:nvGrpSpPr>
        <p:grpSpPr bwMode="auto">
          <a:xfrm>
            <a:off x="7321550" y="3962400"/>
            <a:ext cx="1289050" cy="1577975"/>
            <a:chOff x="3206" y="2020"/>
            <a:chExt cx="812" cy="994"/>
          </a:xfrm>
        </p:grpSpPr>
        <p:sp>
          <p:nvSpPr>
            <p:cNvPr id="20500" name="Oval 28">
              <a:extLst>
                <a:ext uri="{FF2B5EF4-FFF2-40B4-BE49-F238E27FC236}">
                  <a16:creationId xmlns:a16="http://schemas.microsoft.com/office/drawing/2014/main" id="{C950B3BF-B86F-4B49-A682-4D4066064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0501" name="Rectangle 29">
              <a:extLst>
                <a:ext uri="{FF2B5EF4-FFF2-40B4-BE49-F238E27FC236}">
                  <a16:creationId xmlns:a16="http://schemas.microsoft.com/office/drawing/2014/main" id="{AAA86378-D130-463D-ADE9-4460E9D3C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286750" name="Group 30">
            <a:extLst>
              <a:ext uri="{FF2B5EF4-FFF2-40B4-BE49-F238E27FC236}">
                <a16:creationId xmlns:a16="http://schemas.microsoft.com/office/drawing/2014/main" id="{B7170A60-1139-4679-96DD-8882B9A1D1F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438400"/>
            <a:ext cx="1738313" cy="1524000"/>
            <a:chOff x="2256" y="1046"/>
            <a:chExt cx="1047" cy="970"/>
          </a:xfrm>
        </p:grpSpPr>
        <p:sp>
          <p:nvSpPr>
            <p:cNvPr id="20498" name="Line 31">
              <a:extLst>
                <a:ext uri="{FF2B5EF4-FFF2-40B4-BE49-F238E27FC236}">
                  <a16:creationId xmlns:a16="http://schemas.microsoft.com/office/drawing/2014/main" id="{7BCB2AF8-2143-4C78-ADA9-73601E46C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Rectangle 32">
              <a:extLst>
                <a:ext uri="{FF2B5EF4-FFF2-40B4-BE49-F238E27FC236}">
                  <a16:creationId xmlns:a16="http://schemas.microsoft.com/office/drawing/2014/main" id="{A437E285-7568-49D1-96E6-25091E389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286753" name="Line 33">
            <a:extLst>
              <a:ext uri="{FF2B5EF4-FFF2-40B4-BE49-F238E27FC236}">
                <a16:creationId xmlns:a16="http://schemas.microsoft.com/office/drawing/2014/main" id="{5BE30CEE-75E6-4AC8-9303-F272D612B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4" name="Text Box 34">
            <a:extLst>
              <a:ext uri="{FF2B5EF4-FFF2-40B4-BE49-F238E27FC236}">
                <a16:creationId xmlns:a16="http://schemas.microsoft.com/office/drawing/2014/main" id="{CB74D7C3-CD23-483C-8A49-E7B8658F8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56388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Lead</a:t>
            </a:r>
          </a:p>
        </p:txBody>
      </p:sp>
      <p:sp>
        <p:nvSpPr>
          <p:cNvPr id="286755" name="Line 35">
            <a:extLst>
              <a:ext uri="{FF2B5EF4-FFF2-40B4-BE49-F238E27FC236}">
                <a16:creationId xmlns:a16="http://schemas.microsoft.com/office/drawing/2014/main" id="{5A34E9B1-9DDA-460A-A7D8-A9C83A1379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3733800"/>
            <a:ext cx="1143000" cy="6858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8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86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86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86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86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286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86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4" grpId="0"/>
      <p:bldP spid="286745" grpId="0"/>
      <p:bldP spid="286745" grpId="1"/>
      <p:bldP spid="286746" grpId="0"/>
      <p:bldP spid="286746" grpId="1"/>
      <p:bldP spid="2867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8104584-D1CA-4387-BA9C-F0E682A3B2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0"/>
            <a:ext cx="2286000" cy="1147763"/>
          </a:xfrm>
        </p:spPr>
        <p:txBody>
          <a:bodyPr/>
          <a:lstStyle/>
          <a:p>
            <a:r>
              <a:rPr lang="en-US" altLang="en-US"/>
              <a:t>Radium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4D9937E9-9348-45C1-B4E6-8411925C8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876800"/>
          </a:xfrm>
        </p:spPr>
        <p:txBody>
          <a:bodyPr/>
          <a:lstStyle/>
          <a:p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>
                <a:solidFill>
                  <a:schemeClr val="hlink"/>
                </a:solidFill>
              </a:rPr>
              <a:t> was discovered by </a:t>
            </a:r>
            <a:r>
              <a:rPr lang="en-US" altLang="en-US" sz="2800" u="sng">
                <a:solidFill>
                  <a:srgbClr val="FF0000"/>
                </a:solidFill>
              </a:rPr>
              <a:t>Madame Marie Curie</a:t>
            </a:r>
            <a:r>
              <a:rPr lang="en-US" altLang="en-US" sz="2800">
                <a:solidFill>
                  <a:schemeClr val="hlink"/>
                </a:solidFill>
              </a:rPr>
              <a:t> … for which she was awarded the Noble Peace Prize in Physics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The radioactive atom,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, is found in rocks and turns into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and eventually into Lead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2800"/>
              <a:t>Rocks that contain </a:t>
            </a:r>
            <a:r>
              <a:rPr lang="en-US" altLang="en-US" sz="2800">
                <a:solidFill>
                  <a:srgbClr val="3333CC"/>
                </a:solidFill>
              </a:rPr>
              <a:t>Radium</a:t>
            </a:r>
            <a:r>
              <a:rPr lang="en-US" altLang="en-US" sz="2800"/>
              <a:t> can be dated by determining the amount of </a:t>
            </a:r>
            <a:r>
              <a:rPr lang="en-US" altLang="en-US" sz="2800">
                <a:solidFill>
                  <a:schemeClr val="accent2"/>
                </a:solidFill>
              </a:rPr>
              <a:t>Helium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chemeClr val="accent2"/>
                </a:solidFill>
              </a:rPr>
              <a:t>Lead</a:t>
            </a:r>
            <a:r>
              <a:rPr lang="en-US" altLang="en-US" sz="2800"/>
              <a:t> in them (</a:t>
            </a:r>
            <a:r>
              <a:rPr lang="en-US" altLang="en-US" sz="2800" i="1">
                <a:solidFill>
                  <a:schemeClr val="folHlink"/>
                </a:solidFill>
              </a:rPr>
              <a:t>the more He &amp; Pb, the older the rock</a:t>
            </a:r>
            <a:r>
              <a:rPr lang="en-US" altLang="en-US" sz="280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Rectangle 3">
            <a:extLst>
              <a:ext uri="{FF2B5EF4-FFF2-40B4-BE49-F238E27FC236}">
                <a16:creationId xmlns:a16="http://schemas.microsoft.com/office/drawing/2014/main" id="{7D8C3631-8C18-4D9D-83DA-671CCD837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457200"/>
            <a:ext cx="73914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u="sng">
                <a:solidFill>
                  <a:schemeClr val="hlink"/>
                </a:solidFill>
              </a:rPr>
              <a:t>Alpha</a:t>
            </a:r>
            <a:r>
              <a:rPr lang="en-US" altLang="en-US" sz="2800"/>
              <a:t> radiation (an Alpha particle) is a </a:t>
            </a:r>
            <a:r>
              <a:rPr lang="en-US" altLang="en-US" sz="2800" u="sng">
                <a:solidFill>
                  <a:schemeClr val="tx2"/>
                </a:solidFill>
              </a:rPr>
              <a:t>Helium</a:t>
            </a:r>
            <a:r>
              <a:rPr lang="en-US" altLang="en-US" sz="2800"/>
              <a:t> nucleus or Helium nuclide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>
              <a:lnSpc>
                <a:spcPct val="90000"/>
              </a:lnSpc>
            </a:pPr>
            <a:r>
              <a:rPr lang="en-US" altLang="en-US" sz="2800"/>
              <a:t>Since the nucleus contains protons which are positively charged, the alpha particles will </a:t>
            </a:r>
            <a:r>
              <a:rPr lang="en-US" altLang="en-US" sz="2800">
                <a:solidFill>
                  <a:schemeClr val="accent1"/>
                </a:solidFill>
              </a:rPr>
              <a:t>repel</a:t>
            </a:r>
            <a:r>
              <a:rPr lang="en-US" altLang="en-US" sz="2800"/>
              <a:t> other positive charges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400"/>
          </a:p>
          <a:p>
            <a:pPr>
              <a:lnSpc>
                <a:spcPct val="90000"/>
              </a:lnSpc>
            </a:pPr>
            <a:r>
              <a:rPr lang="en-US" altLang="en-US" sz="2800"/>
              <a:t>and be </a:t>
            </a:r>
            <a:r>
              <a:rPr lang="en-US" altLang="en-US" sz="2800">
                <a:solidFill>
                  <a:schemeClr val="accent1"/>
                </a:solidFill>
              </a:rPr>
              <a:t>attracted</a:t>
            </a:r>
            <a:r>
              <a:rPr lang="en-US" altLang="en-US" sz="2800"/>
              <a:t> to negative particles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4800"/>
          </a:p>
          <a:p>
            <a:pPr>
              <a:lnSpc>
                <a:spcPct val="90000"/>
              </a:lnSpc>
            </a:pPr>
            <a:r>
              <a:rPr lang="en-US" altLang="en-US" sz="2800"/>
              <a:t>When the alpha particle stops moving so fast, it acquires two electrons and becomes Helium gas which is “</a:t>
            </a:r>
            <a:r>
              <a:rPr lang="en-US" altLang="en-US" sz="2800">
                <a:solidFill>
                  <a:srgbClr val="FF0000"/>
                </a:solidFill>
              </a:rPr>
              <a:t>inert</a:t>
            </a:r>
            <a:r>
              <a:rPr lang="en-US" altLang="en-US" sz="2800"/>
              <a:t>” or unreactive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000"/>
          </a:p>
        </p:txBody>
      </p:sp>
      <p:sp>
        <p:nvSpPr>
          <p:cNvPr id="288772" name="WordArt 4">
            <a:extLst>
              <a:ext uri="{FF2B5EF4-FFF2-40B4-BE49-F238E27FC236}">
                <a16:creationId xmlns:a16="http://schemas.microsoft.com/office/drawing/2014/main" id="{A85FBA10-C6F6-4555-91FC-422FF45430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528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3" name="WordArt 5">
            <a:extLst>
              <a:ext uri="{FF2B5EF4-FFF2-40B4-BE49-F238E27FC236}">
                <a16:creationId xmlns:a16="http://schemas.microsoft.com/office/drawing/2014/main" id="{0CDF1A80-FBD5-43E6-9548-FD2D94CA46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8200" y="27432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5" name="WordArt 7">
            <a:extLst>
              <a:ext uri="{FF2B5EF4-FFF2-40B4-BE49-F238E27FC236}">
                <a16:creationId xmlns:a16="http://schemas.microsoft.com/office/drawing/2014/main" id="{6B0F7C18-4C6E-41CA-8BB8-E9EACF9DDA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57600" y="4038600"/>
            <a:ext cx="3810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288776" name="WordArt 8">
            <a:extLst>
              <a:ext uri="{FF2B5EF4-FFF2-40B4-BE49-F238E27FC236}">
                <a16:creationId xmlns:a16="http://schemas.microsoft.com/office/drawing/2014/main" id="{D4E30F70-EC06-4A99-A931-25FBE3AE08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4267200"/>
            <a:ext cx="3810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212" name="Group 4">
            <a:extLst>
              <a:ext uri="{FF2B5EF4-FFF2-40B4-BE49-F238E27FC236}">
                <a16:creationId xmlns:a16="http://schemas.microsoft.com/office/drawing/2014/main" id="{58FFB28E-2956-410C-86FF-46D1CF1FD0B7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505200"/>
            <a:ext cx="1306513" cy="1577975"/>
            <a:chOff x="1862" y="2020"/>
            <a:chExt cx="823" cy="994"/>
          </a:xfrm>
        </p:grpSpPr>
        <p:sp>
          <p:nvSpPr>
            <p:cNvPr id="23566" name="Oval 5">
              <a:extLst>
                <a:ext uri="{FF2B5EF4-FFF2-40B4-BE49-F238E27FC236}">
                  <a16:creationId xmlns:a16="http://schemas.microsoft.com/office/drawing/2014/main" id="{FED9DCD1-D164-44EF-BA6A-2D08615A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7" name="Rectangle 6">
              <a:extLst>
                <a:ext uri="{FF2B5EF4-FFF2-40B4-BE49-F238E27FC236}">
                  <a16:creationId xmlns:a16="http://schemas.microsoft.com/office/drawing/2014/main" id="{93AE61BE-BC29-4159-8718-2CAB8D45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50219" name="Group 11">
            <a:extLst>
              <a:ext uri="{FF2B5EF4-FFF2-40B4-BE49-F238E27FC236}">
                <a16:creationId xmlns:a16="http://schemas.microsoft.com/office/drawing/2014/main" id="{6B23807C-039B-4A5A-9CD4-7A4FCD5C1F5A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905000"/>
            <a:ext cx="1509713" cy="1539875"/>
            <a:chOff x="912" y="1046"/>
            <a:chExt cx="951" cy="970"/>
          </a:xfrm>
        </p:grpSpPr>
        <p:sp>
          <p:nvSpPr>
            <p:cNvPr id="23564" name="Line 12">
              <a:extLst>
                <a:ext uri="{FF2B5EF4-FFF2-40B4-BE49-F238E27FC236}">
                  <a16:creationId xmlns:a16="http://schemas.microsoft.com/office/drawing/2014/main" id="{674F501A-D053-49B8-9148-3E9067F6E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Rectangle 13">
              <a:extLst>
                <a:ext uri="{FF2B5EF4-FFF2-40B4-BE49-F238E27FC236}">
                  <a16:creationId xmlns:a16="http://schemas.microsoft.com/office/drawing/2014/main" id="{A00DF704-0E29-4597-B480-CBFE0761F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grpSp>
        <p:nvGrpSpPr>
          <p:cNvPr id="23556" name="Group 14">
            <a:extLst>
              <a:ext uri="{FF2B5EF4-FFF2-40B4-BE49-F238E27FC236}">
                <a16:creationId xmlns:a16="http://schemas.microsoft.com/office/drawing/2014/main" id="{80C3F397-7358-43AE-A1BF-6FDE0E4B39E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451225"/>
            <a:ext cx="1306513" cy="1577975"/>
            <a:chOff x="518" y="2020"/>
            <a:chExt cx="823" cy="994"/>
          </a:xfrm>
        </p:grpSpPr>
        <p:sp>
          <p:nvSpPr>
            <p:cNvPr id="23562" name="Oval 15">
              <a:extLst>
                <a:ext uri="{FF2B5EF4-FFF2-40B4-BE49-F238E27FC236}">
                  <a16:creationId xmlns:a16="http://schemas.microsoft.com/office/drawing/2014/main" id="{BBAABD3A-F0E9-47D1-A5CA-C7EF119CA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3563" name="Rectangle 16">
              <a:extLst>
                <a:ext uri="{FF2B5EF4-FFF2-40B4-BE49-F238E27FC236}">
                  <a16:creationId xmlns:a16="http://schemas.microsoft.com/office/drawing/2014/main" id="{F103CEA4-1D90-4698-86F6-863BABAF7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2726"/>
              <a:ext cx="8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88</a:t>
              </a:r>
              <a:r>
                <a:rPr lang="en-US" altLang="en-US" sz="2400"/>
                <a:t> Ra </a:t>
              </a:r>
              <a:r>
                <a:rPr lang="en-US" altLang="en-US" sz="2400" baseline="30000"/>
                <a:t>226</a:t>
              </a:r>
            </a:p>
          </p:txBody>
        </p:sp>
      </p:grpSp>
      <p:sp>
        <p:nvSpPr>
          <p:cNvPr id="23557" name="Text Box 20">
            <a:extLst>
              <a:ext uri="{FF2B5EF4-FFF2-40B4-BE49-F238E27FC236}">
                <a16:creationId xmlns:a16="http://schemas.microsoft.com/office/drawing/2014/main" id="{99493A2A-EDB6-4722-8477-BDB25C27E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5181600"/>
            <a:ext cx="1236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Radium</a:t>
            </a:r>
          </a:p>
        </p:txBody>
      </p:sp>
      <p:sp>
        <p:nvSpPr>
          <p:cNvPr id="350229" name="Text Box 21">
            <a:extLst>
              <a:ext uri="{FF2B5EF4-FFF2-40B4-BE49-F238E27FC236}">
                <a16:creationId xmlns:a16="http://schemas.microsoft.com/office/drawing/2014/main" id="{FAD329F1-74F4-4194-88A9-A433E76B1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181600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Radon</a:t>
            </a:r>
          </a:p>
        </p:txBody>
      </p:sp>
      <p:sp>
        <p:nvSpPr>
          <p:cNvPr id="350240" name="Rectangle 32">
            <a:extLst>
              <a:ext uri="{FF2B5EF4-FFF2-40B4-BE49-F238E27FC236}">
                <a16:creationId xmlns:a16="http://schemas.microsoft.com/office/drawing/2014/main" id="{7B8FD5BD-ADAB-4D1F-B892-2DD80BC7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050" y="309563"/>
            <a:ext cx="6959600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4400">
                <a:solidFill>
                  <a:srgbClr val="3333CC"/>
                </a:solidFill>
              </a:rPr>
              <a:t>Radium</a:t>
            </a:r>
            <a:r>
              <a:rPr lang="en-US" altLang="en-US"/>
              <a:t> exists in small amounts in </a:t>
            </a:r>
          </a:p>
          <a:p>
            <a:pPr>
              <a:buFontTx/>
              <a:buNone/>
            </a:pPr>
            <a:r>
              <a:rPr lang="en-US" altLang="en-US"/>
              <a:t>              most igneous rocks</a:t>
            </a:r>
          </a:p>
        </p:txBody>
      </p:sp>
      <p:sp>
        <p:nvSpPr>
          <p:cNvPr id="350241" name="Rectangle 33">
            <a:extLst>
              <a:ext uri="{FF2B5EF4-FFF2-40B4-BE49-F238E27FC236}">
                <a16:creationId xmlns:a16="http://schemas.microsoft.com/office/drawing/2014/main" id="{18FC6FB7-2F32-4B1F-AB0C-C8A8363C1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089150"/>
            <a:ext cx="3810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It decays into </a:t>
            </a:r>
            <a:r>
              <a:rPr lang="en-US" altLang="en-US" u="sng"/>
              <a:t>radon</a:t>
            </a:r>
            <a:r>
              <a:rPr lang="en-US" altLang="en-US">
                <a:solidFill>
                  <a:schemeClr val="tx2"/>
                </a:solidFill>
              </a:rPr>
              <a:t> which is a gas that can escape through cracks in the rock and leak into basements</a:t>
            </a:r>
          </a:p>
        </p:txBody>
      </p:sp>
      <p:sp>
        <p:nvSpPr>
          <p:cNvPr id="350242" name="Line 34">
            <a:extLst>
              <a:ext uri="{FF2B5EF4-FFF2-40B4-BE49-F238E27FC236}">
                <a16:creationId xmlns:a16="http://schemas.microsoft.com/office/drawing/2014/main" id="{0F91A535-846C-42DA-A287-10D9812E8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0875" y="396240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50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50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35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5EAA6-68E9-40E1-8FDC-D1EC526D9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228600"/>
            <a:ext cx="1905000" cy="914400"/>
          </a:xfrm>
        </p:spPr>
        <p:txBody>
          <a:bodyPr/>
          <a:lstStyle/>
          <a:p>
            <a:r>
              <a:rPr lang="en-US" altLang="en-US"/>
              <a:t>Radon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5EA703E0-EB87-4BAF-A93C-0DDA6A217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419600"/>
          </a:xfrm>
        </p:spPr>
        <p:txBody>
          <a:bodyPr/>
          <a:lstStyle/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is a heavy gas that will accumulate in </a:t>
            </a:r>
            <a:r>
              <a:rPr lang="en-US" altLang="en-US" sz="2800">
                <a:solidFill>
                  <a:schemeClr val="hlink"/>
                </a:solidFill>
              </a:rPr>
              <a:t>low</a:t>
            </a:r>
            <a:r>
              <a:rPr lang="en-US" altLang="en-US" sz="2800"/>
              <a:t> areas unless ventilated</a:t>
            </a:r>
          </a:p>
          <a:p>
            <a:endParaRPr lang="en-US" altLang="en-US" sz="2800"/>
          </a:p>
          <a:p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damages internal organs and tissues if inhaled</a:t>
            </a:r>
          </a:p>
          <a:p>
            <a:pPr>
              <a:buFontTx/>
              <a:buNone/>
            </a:pPr>
            <a:endParaRPr lang="en-US" altLang="en-US" sz="2800"/>
          </a:p>
          <a:p>
            <a:r>
              <a:rPr lang="en-US" altLang="en-US" sz="2800"/>
              <a:t>It is recommended to use </a:t>
            </a:r>
            <a:r>
              <a:rPr lang="en-US" altLang="en-US" sz="2800">
                <a:solidFill>
                  <a:schemeClr val="tx2"/>
                </a:solidFill>
              </a:rPr>
              <a:t>Radon</a:t>
            </a:r>
            <a:r>
              <a:rPr lang="en-US" altLang="en-US" sz="2800"/>
              <a:t> detectors or monitors in basements as well as to circulate air to remove build-ups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FD0DEE5B-81AC-4622-A267-71DF31ECCB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924800" cy="1676400"/>
          </a:xfrm>
        </p:spPr>
        <p:txBody>
          <a:bodyPr/>
          <a:lstStyle/>
          <a:p>
            <a:r>
              <a:rPr lang="en-US" altLang="en-US"/>
              <a:t>If </a:t>
            </a:r>
            <a:r>
              <a:rPr lang="en-US" altLang="en-US">
                <a:solidFill>
                  <a:schemeClr val="tx2"/>
                </a:solidFill>
              </a:rPr>
              <a:t>Radon</a:t>
            </a:r>
            <a:r>
              <a:rPr lang="en-US" altLang="en-US"/>
              <a:t> is inhaled it can emit an alpha particle and turn into </a:t>
            </a:r>
            <a:r>
              <a:rPr lang="en-US" altLang="en-US">
                <a:solidFill>
                  <a:schemeClr val="accent2"/>
                </a:solidFill>
              </a:rPr>
              <a:t>Polonium</a:t>
            </a:r>
            <a:r>
              <a:rPr lang="en-US" altLang="en-US"/>
              <a:t> which is a solid that stays in the lung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349191" name="Line 7">
            <a:extLst>
              <a:ext uri="{FF2B5EF4-FFF2-40B4-BE49-F238E27FC236}">
                <a16:creationId xmlns:a16="http://schemas.microsoft.com/office/drawing/2014/main" id="{A1C5BFFC-7EA4-490B-ACB4-9278E49EED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4413250"/>
            <a:ext cx="12192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9192" name="Group 8">
            <a:extLst>
              <a:ext uri="{FF2B5EF4-FFF2-40B4-BE49-F238E27FC236}">
                <a16:creationId xmlns:a16="http://schemas.microsoft.com/office/drawing/2014/main" id="{1F7B4D91-DF46-4FC8-92D7-A1226F8353F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962400"/>
            <a:ext cx="1477963" cy="1577975"/>
            <a:chOff x="1862" y="2020"/>
            <a:chExt cx="931" cy="994"/>
          </a:xfrm>
        </p:grpSpPr>
        <p:sp>
          <p:nvSpPr>
            <p:cNvPr id="25613" name="Oval 9">
              <a:extLst>
                <a:ext uri="{FF2B5EF4-FFF2-40B4-BE49-F238E27FC236}">
                  <a16:creationId xmlns:a16="http://schemas.microsoft.com/office/drawing/2014/main" id="{35A7CBCB-0FF0-4B42-B67B-1921974EE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4" name="Rectangle 10">
              <a:extLst>
                <a:ext uri="{FF2B5EF4-FFF2-40B4-BE49-F238E27FC236}">
                  <a16:creationId xmlns:a16="http://schemas.microsoft.com/office/drawing/2014/main" id="{48FB7568-9548-410C-BDC3-D1D6E0DE5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9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86</a:t>
              </a:r>
              <a:r>
                <a:rPr lang="en-US" altLang="en-US" sz="2400"/>
                <a:t> Rn </a:t>
              </a:r>
              <a:r>
                <a:rPr lang="en-US" altLang="en-US" sz="2400" baseline="30000"/>
                <a:t>222</a:t>
              </a:r>
            </a:p>
          </p:txBody>
        </p:sp>
      </p:grpSp>
      <p:grpSp>
        <p:nvGrpSpPr>
          <p:cNvPr id="349195" name="Group 11">
            <a:extLst>
              <a:ext uri="{FF2B5EF4-FFF2-40B4-BE49-F238E27FC236}">
                <a16:creationId xmlns:a16="http://schemas.microsoft.com/office/drawing/2014/main" id="{E424A92B-1188-4620-A31D-D5B9D011EE68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962400"/>
            <a:ext cx="1460500" cy="1577975"/>
            <a:chOff x="3206" y="2020"/>
            <a:chExt cx="920" cy="994"/>
          </a:xfrm>
        </p:grpSpPr>
        <p:sp>
          <p:nvSpPr>
            <p:cNvPr id="25611" name="Oval 12">
              <a:extLst>
                <a:ext uri="{FF2B5EF4-FFF2-40B4-BE49-F238E27FC236}">
                  <a16:creationId xmlns:a16="http://schemas.microsoft.com/office/drawing/2014/main" id="{3095AD1D-0E09-428D-B80D-87813EFB92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5612" name="Rectangle 13">
              <a:extLst>
                <a:ext uri="{FF2B5EF4-FFF2-40B4-BE49-F238E27FC236}">
                  <a16:creationId xmlns:a16="http://schemas.microsoft.com/office/drawing/2014/main" id="{7EC9C618-6A78-4A49-911E-A32D1DEBE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grpSp>
        <p:nvGrpSpPr>
          <p:cNvPr id="349198" name="Group 14">
            <a:extLst>
              <a:ext uri="{FF2B5EF4-FFF2-40B4-BE49-F238E27FC236}">
                <a16:creationId xmlns:a16="http://schemas.microsoft.com/office/drawing/2014/main" id="{00F693A0-5234-44A7-BA0F-AF27B3EAB52C}"/>
              </a:ext>
            </a:extLst>
          </p:cNvPr>
          <p:cNvGrpSpPr>
            <a:grpSpLocks/>
          </p:cNvGrpSpPr>
          <p:nvPr/>
        </p:nvGrpSpPr>
        <p:grpSpPr bwMode="auto">
          <a:xfrm>
            <a:off x="3673475" y="2416175"/>
            <a:ext cx="1662113" cy="1539875"/>
            <a:chOff x="2256" y="1046"/>
            <a:chExt cx="1047" cy="970"/>
          </a:xfrm>
        </p:grpSpPr>
        <p:sp>
          <p:nvSpPr>
            <p:cNvPr id="25609" name="Line 15">
              <a:extLst>
                <a:ext uri="{FF2B5EF4-FFF2-40B4-BE49-F238E27FC236}">
                  <a16:creationId xmlns:a16="http://schemas.microsoft.com/office/drawing/2014/main" id="{E33D261B-5289-410E-B557-4B46AB9E9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Rectangle 16">
              <a:extLst>
                <a:ext uri="{FF2B5EF4-FFF2-40B4-BE49-F238E27FC236}">
                  <a16:creationId xmlns:a16="http://schemas.microsoft.com/office/drawing/2014/main" id="{B2699980-B4D7-43A6-B8CE-A05700548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(2p + 2n)</a:t>
              </a:r>
            </a:p>
          </p:txBody>
        </p:sp>
      </p:grpSp>
      <p:sp>
        <p:nvSpPr>
          <p:cNvPr id="349201" name="Text Box 17">
            <a:extLst>
              <a:ext uri="{FF2B5EF4-FFF2-40B4-BE49-F238E27FC236}">
                <a16:creationId xmlns:a16="http://schemas.microsoft.com/office/drawing/2014/main" id="{A0A9BB48-8C57-4B0A-ADE2-7105A0103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5602288"/>
            <a:ext cx="1084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Radon</a:t>
            </a:r>
          </a:p>
        </p:txBody>
      </p:sp>
      <p:sp>
        <p:nvSpPr>
          <p:cNvPr id="349202" name="Text Box 18">
            <a:extLst>
              <a:ext uri="{FF2B5EF4-FFF2-40B4-BE49-F238E27FC236}">
                <a16:creationId xmlns:a16="http://schemas.microsoft.com/office/drawing/2014/main" id="{010EFABA-B06F-43B1-AA14-1D409DA68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56022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Polonium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49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49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49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49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01" grpId="0"/>
      <p:bldP spid="349201" grpId="1"/>
      <p:bldP spid="34920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BBC51A6-E285-41E8-9355-68C3C05F8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79248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   The particle will continue to emit </a:t>
            </a:r>
            <a:r>
              <a:rPr lang="en-US" altLang="en-US">
                <a:solidFill>
                  <a:srgbClr val="3333CC"/>
                </a:solidFill>
              </a:rPr>
              <a:t>alpha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tx2"/>
                </a:solidFill>
              </a:rPr>
              <a:t>beta</a:t>
            </a:r>
            <a:r>
              <a:rPr lang="en-US" altLang="en-US"/>
              <a:t> particles until it decays into a stable isotope of </a:t>
            </a:r>
            <a:r>
              <a:rPr lang="en-US" altLang="en-US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63" name="Group 7">
            <a:extLst>
              <a:ext uri="{FF2B5EF4-FFF2-40B4-BE49-F238E27FC236}">
                <a16:creationId xmlns:a16="http://schemas.microsoft.com/office/drawing/2014/main" id="{E6F74C4A-9854-4711-B477-82CC65F3B0C3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3886200"/>
            <a:ext cx="1289050" cy="1577975"/>
            <a:chOff x="3206" y="2020"/>
            <a:chExt cx="812" cy="994"/>
          </a:xfrm>
        </p:grpSpPr>
        <p:sp>
          <p:nvSpPr>
            <p:cNvPr id="26640" name="Oval 8">
              <a:extLst>
                <a:ext uri="{FF2B5EF4-FFF2-40B4-BE49-F238E27FC236}">
                  <a16:creationId xmlns:a16="http://schemas.microsoft.com/office/drawing/2014/main" id="{34A60CA9-0524-4BDC-859E-F4016A726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41" name="Rectangle 9">
              <a:extLst>
                <a:ext uri="{FF2B5EF4-FFF2-40B4-BE49-F238E27FC236}">
                  <a16:creationId xmlns:a16="http://schemas.microsoft.com/office/drawing/2014/main" id="{ECF4F3E6-FDCA-4C56-A8F0-60CBB46E0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84</a:t>
              </a:r>
              <a:r>
                <a:rPr lang="en-US" altLang="en-US" sz="2400"/>
                <a:t> Po </a:t>
              </a:r>
              <a:r>
                <a:rPr lang="en-US" altLang="en-US" sz="2400" baseline="30000"/>
                <a:t>218</a:t>
              </a:r>
            </a:p>
          </p:txBody>
        </p:sp>
      </p:grpSp>
      <p:sp>
        <p:nvSpPr>
          <p:cNvPr id="352270" name="Text Box 14">
            <a:extLst>
              <a:ext uri="{FF2B5EF4-FFF2-40B4-BE49-F238E27FC236}">
                <a16:creationId xmlns:a16="http://schemas.microsoft.com/office/drawing/2014/main" id="{8544F769-6537-47FC-94AD-4CFC146E5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5526088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Polonium</a:t>
            </a:r>
          </a:p>
        </p:txBody>
      </p:sp>
      <p:grpSp>
        <p:nvGrpSpPr>
          <p:cNvPr id="352271" name="Group 15">
            <a:extLst>
              <a:ext uri="{FF2B5EF4-FFF2-40B4-BE49-F238E27FC236}">
                <a16:creationId xmlns:a16="http://schemas.microsoft.com/office/drawing/2014/main" id="{60157C6D-AD42-4F7F-A5FF-9D1624E3ECF1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3886200"/>
            <a:ext cx="1289050" cy="1577975"/>
            <a:chOff x="3206" y="2020"/>
            <a:chExt cx="812" cy="994"/>
          </a:xfrm>
        </p:grpSpPr>
        <p:sp>
          <p:nvSpPr>
            <p:cNvPr id="26638" name="Oval 16">
              <a:extLst>
                <a:ext uri="{FF2B5EF4-FFF2-40B4-BE49-F238E27FC236}">
                  <a16:creationId xmlns:a16="http://schemas.microsoft.com/office/drawing/2014/main" id="{0B264E1E-B296-437F-AE8E-3125018C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26639" name="Rectangle 17">
              <a:extLst>
                <a:ext uri="{FF2B5EF4-FFF2-40B4-BE49-F238E27FC236}">
                  <a16:creationId xmlns:a16="http://schemas.microsoft.com/office/drawing/2014/main" id="{914D4CE9-C343-40E1-AEE7-CCA3DB8C9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82</a:t>
              </a:r>
              <a:r>
                <a:rPr lang="en-US" altLang="en-US" sz="2400"/>
                <a:t> Pb </a:t>
              </a:r>
              <a:r>
                <a:rPr lang="en-US" altLang="en-US" sz="2400" baseline="30000"/>
                <a:t>207</a:t>
              </a:r>
            </a:p>
          </p:txBody>
        </p:sp>
      </p:grpSp>
      <p:grpSp>
        <p:nvGrpSpPr>
          <p:cNvPr id="352274" name="Group 18">
            <a:extLst>
              <a:ext uri="{FF2B5EF4-FFF2-40B4-BE49-F238E27FC236}">
                <a16:creationId xmlns:a16="http://schemas.microsoft.com/office/drawing/2014/main" id="{8F7FD028-4A44-4527-9560-C864A70FEDC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04800" y="2590800"/>
            <a:ext cx="2971800" cy="1447800"/>
            <a:chOff x="2256" y="1046"/>
            <a:chExt cx="891" cy="970"/>
          </a:xfrm>
        </p:grpSpPr>
        <p:sp>
          <p:nvSpPr>
            <p:cNvPr id="26636" name="Line 19">
              <a:extLst>
                <a:ext uri="{FF2B5EF4-FFF2-40B4-BE49-F238E27FC236}">
                  <a16:creationId xmlns:a16="http://schemas.microsoft.com/office/drawing/2014/main" id="{8C7E02AA-4376-4F52-877D-A3752D63C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Rectangle 20">
              <a:extLst>
                <a:ext uri="{FF2B5EF4-FFF2-40B4-BE49-F238E27FC236}">
                  <a16:creationId xmlns:a16="http://schemas.microsoft.com/office/drawing/2014/main" id="{53ED4146-F956-4758-949A-00E266644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046"/>
              <a:ext cx="891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Alpha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3333CC"/>
                  </a:solidFill>
                </a:rPr>
                <a:t>(2p + 2n)</a:t>
              </a:r>
            </a:p>
          </p:txBody>
        </p:sp>
      </p:grpSp>
      <p:sp>
        <p:nvSpPr>
          <p:cNvPr id="352277" name="Line 21">
            <a:extLst>
              <a:ext uri="{FF2B5EF4-FFF2-40B4-BE49-F238E27FC236}">
                <a16:creationId xmlns:a16="http://schemas.microsoft.com/office/drawing/2014/main" id="{81B5A7D5-F32D-498D-B397-7AD8E12D5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2057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2278" name="Text Box 22">
            <a:extLst>
              <a:ext uri="{FF2B5EF4-FFF2-40B4-BE49-F238E27FC236}">
                <a16:creationId xmlns:a16="http://schemas.microsoft.com/office/drawing/2014/main" id="{72771136-9694-4A23-895F-4A1AFA4D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5626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Lead</a:t>
            </a:r>
          </a:p>
        </p:txBody>
      </p:sp>
      <p:grpSp>
        <p:nvGrpSpPr>
          <p:cNvPr id="352280" name="Group 24">
            <a:extLst>
              <a:ext uri="{FF2B5EF4-FFF2-40B4-BE49-F238E27FC236}">
                <a16:creationId xmlns:a16="http://schemas.microsoft.com/office/drawing/2014/main" id="{1098D3C6-7EAE-4198-84B9-8177CA93ACD6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286000"/>
            <a:ext cx="2881313" cy="1676400"/>
            <a:chOff x="2256" y="1046"/>
            <a:chExt cx="1047" cy="970"/>
          </a:xfrm>
        </p:grpSpPr>
        <p:sp>
          <p:nvSpPr>
            <p:cNvPr id="26634" name="Line 25">
              <a:extLst>
                <a:ext uri="{FF2B5EF4-FFF2-40B4-BE49-F238E27FC236}">
                  <a16:creationId xmlns:a16="http://schemas.microsoft.com/office/drawing/2014/main" id="{E1B881D3-3DEA-4456-8393-AC4D98989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536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Rectangle 26">
              <a:extLst>
                <a:ext uri="{FF2B5EF4-FFF2-40B4-BE49-F238E27FC236}">
                  <a16:creationId xmlns:a16="http://schemas.microsoft.com/office/drawing/2014/main" id="{6492D9D3-0BDB-48D4-A153-E4DB05DF3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046"/>
              <a:ext cx="890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Beta 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(e-)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352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70" grpId="0"/>
      <p:bldP spid="352270" grpId="1"/>
      <p:bldP spid="3522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6DB78AA-EF8E-4E68-B5ED-AA1D0F542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Nuclides	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5E27567B-6835-40B7-A1E2-A18FF879C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7924800" cy="3429000"/>
          </a:xfrm>
        </p:spPr>
        <p:txBody>
          <a:bodyPr/>
          <a:lstStyle/>
          <a:p>
            <a:r>
              <a:rPr lang="en-US" altLang="en-US"/>
              <a:t>Nuclear Energy focuses on the nucleus and nuclear particles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“</a:t>
            </a:r>
            <a:r>
              <a:rPr lang="en-US" altLang="en-US">
                <a:solidFill>
                  <a:srgbClr val="FF0000"/>
                </a:solidFill>
              </a:rPr>
              <a:t>Nuclide</a:t>
            </a:r>
            <a:r>
              <a:rPr lang="en-US" altLang="en-US"/>
              <a:t>” is the nucleus of an atom without consideration of the electrons outside the nucleus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82EB177-9FDA-4D6A-8D97-2D0897FCF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7763"/>
          </a:xfrm>
        </p:spPr>
        <p:txBody>
          <a:bodyPr/>
          <a:lstStyle/>
          <a:p>
            <a:r>
              <a:rPr lang="en-US" altLang="en-US"/>
              <a:t>Table of Nuclides</a:t>
            </a:r>
          </a:p>
        </p:txBody>
      </p:sp>
      <p:pic>
        <p:nvPicPr>
          <p:cNvPr id="28675" name="Picture 3" descr="nuclides">
            <a:extLst>
              <a:ext uri="{FF2B5EF4-FFF2-40B4-BE49-F238E27FC236}">
                <a16:creationId xmlns:a16="http://schemas.microsoft.com/office/drawing/2014/main" id="{E9D2B3B1-A258-4768-A2FF-FD35F0483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95400"/>
            <a:ext cx="6705600" cy="4630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6E6F9A8-5A18-4016-AB47-86BEDA956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7763"/>
          </a:xfrm>
        </p:spPr>
        <p:txBody>
          <a:bodyPr/>
          <a:lstStyle/>
          <a:p>
            <a:r>
              <a:rPr lang="en-US" altLang="en-US"/>
              <a:t>Chart Details</a:t>
            </a:r>
          </a:p>
        </p:txBody>
      </p:sp>
      <p:pic>
        <p:nvPicPr>
          <p:cNvPr id="29699" name="Picture 3" descr="nuclides">
            <a:extLst>
              <a:ext uri="{FF2B5EF4-FFF2-40B4-BE49-F238E27FC236}">
                <a16:creationId xmlns:a16="http://schemas.microsoft.com/office/drawing/2014/main" id="{674C3094-69E4-4DF8-919F-EDB8FE515F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914400"/>
            <a:ext cx="6878638" cy="530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EWSPAPR">
            <a:extLst>
              <a:ext uri="{FF2B5EF4-FFF2-40B4-BE49-F238E27FC236}">
                <a16:creationId xmlns:a16="http://schemas.microsoft.com/office/drawing/2014/main" id="{76B7B564-804A-43A7-83A1-36C2E8CAF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14400"/>
            <a:ext cx="5899150" cy="411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411" name="WordArt 3">
            <a:extLst>
              <a:ext uri="{FF2B5EF4-FFF2-40B4-BE49-F238E27FC236}">
                <a16:creationId xmlns:a16="http://schemas.microsoft.com/office/drawing/2014/main" id="{15B94764-A613-488E-8DD3-27B1B6229A4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6858000" cy="464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</a:p>
          <a:p>
            <a:pPr algn="ctr"/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A05D10A-559E-4A1B-AAB0-C96D588AB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981200"/>
            <a:ext cx="3581400" cy="1828800"/>
          </a:xfrm>
        </p:spPr>
        <p:txBody>
          <a:bodyPr/>
          <a:lstStyle/>
          <a:p>
            <a:r>
              <a:rPr lang="en-US" altLang="en-US" sz="9600"/>
              <a:t>Part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A6EA8C4-6398-4A41-A897-70910C7B75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3962400" cy="2514600"/>
          </a:xfrm>
        </p:spPr>
        <p:txBody>
          <a:bodyPr/>
          <a:lstStyle/>
          <a:p>
            <a:r>
              <a:rPr lang="en-US" altLang="en-US" sz="6600"/>
              <a:t>Nuclear Energy</a:t>
            </a:r>
          </a:p>
        </p:txBody>
      </p:sp>
      <p:pic>
        <p:nvPicPr>
          <p:cNvPr id="291843" name="Picture 3">
            <a:extLst>
              <a:ext uri="{FF2B5EF4-FFF2-40B4-BE49-F238E27FC236}">
                <a16:creationId xmlns:a16="http://schemas.microsoft.com/office/drawing/2014/main" id="{C839C7E5-5BEE-4069-AC7E-A9BFFEFAC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6850" r="10274" b="16438"/>
          <a:stretch>
            <a:fillRect/>
          </a:stretch>
        </p:blipFill>
        <p:spPr bwMode="auto">
          <a:xfrm>
            <a:off x="4081463" y="304800"/>
            <a:ext cx="391953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E4726FF-BD80-42A5-9AAB-F4F0B7927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467600" cy="7620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Enormous Energy</a:t>
            </a:r>
            <a:r>
              <a:rPr lang="en-US" altLang="en-US"/>
              <a:t> </a:t>
            </a:r>
            <a:endParaRPr lang="en-US" altLang="en-US" sz="5400"/>
          </a:p>
        </p:txBody>
      </p:sp>
      <p:sp>
        <p:nvSpPr>
          <p:cNvPr id="292881" name="Rectangle 17">
            <a:extLst>
              <a:ext uri="{FF2B5EF4-FFF2-40B4-BE49-F238E27FC236}">
                <a16:creationId xmlns:a16="http://schemas.microsoft.com/office/drawing/2014/main" id="{7B9316E3-5E20-4E6A-A082-E0EEC7D89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When nuclei split, the energy released is millions of times greater than a chemical reaction 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hlink"/>
                </a:solidFill>
              </a:rPr>
              <a:t>Chemical energy is measured in electron volts, abbreviated ev</a:t>
            </a:r>
          </a:p>
          <a:p>
            <a:pPr>
              <a:lnSpc>
                <a:spcPct val="90000"/>
              </a:lnSpc>
            </a:pPr>
            <a:endParaRPr lang="en-US" altLang="en-US" sz="28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/>
              <a:t>Even dynamite or TNT yields only a few electron volts of energy </a:t>
            </a:r>
            <a:r>
              <a:rPr lang="en-US" altLang="en-US" sz="2800" b="1">
                <a:solidFill>
                  <a:srgbClr val="FF0000"/>
                </a:solidFill>
              </a:rPr>
              <a:t>per atom</a:t>
            </a:r>
            <a:r>
              <a:rPr lang="en-US" altLang="en-US" sz="2800"/>
              <a:t> during an explosion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1"/>
                </a:solidFill>
              </a:rPr>
              <a:t>Fission of U</a:t>
            </a:r>
            <a:r>
              <a:rPr lang="en-US" altLang="en-US" sz="2800" baseline="30000">
                <a:solidFill>
                  <a:schemeClr val="accent1"/>
                </a:solidFill>
              </a:rPr>
              <a:t>235</a:t>
            </a:r>
            <a:r>
              <a:rPr lang="en-US" altLang="en-US" sz="2800">
                <a:solidFill>
                  <a:schemeClr val="accent1"/>
                </a:solidFill>
              </a:rPr>
              <a:t> yields </a:t>
            </a:r>
            <a:r>
              <a:rPr lang="en-US" altLang="en-US" sz="2800" u="sng">
                <a:solidFill>
                  <a:schemeClr val="accent1"/>
                </a:solidFill>
              </a:rPr>
              <a:t>200 million electron volts</a:t>
            </a:r>
            <a:r>
              <a:rPr lang="en-US" altLang="en-US" sz="2800">
                <a:solidFill>
                  <a:schemeClr val="accent1"/>
                </a:solidFill>
              </a:rPr>
              <a:t> of energy </a:t>
            </a:r>
            <a:r>
              <a:rPr lang="en-US" altLang="en-US" sz="2800" b="1" u="sng">
                <a:solidFill>
                  <a:srgbClr val="FF0000"/>
                </a:solidFill>
              </a:rPr>
              <a:t>per atom</a:t>
            </a:r>
            <a:r>
              <a:rPr lang="en-US" altLang="en-US" sz="2800">
                <a:solidFill>
                  <a:schemeClr val="accent1"/>
                </a:solidFill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2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28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28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28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8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0B981DA-8BBA-4308-B973-9F35F9544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3295" name="Rectangle 15">
            <a:extLst>
              <a:ext uri="{FF2B5EF4-FFF2-40B4-BE49-F238E27FC236}">
                <a16:creationId xmlns:a16="http://schemas.microsoft.com/office/drawing/2014/main" id="{C0D78894-71E5-444C-A147-6A6B4849B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53297" name="Oval 17">
            <a:extLst>
              <a:ext uri="{FF2B5EF4-FFF2-40B4-BE49-F238E27FC236}">
                <a16:creationId xmlns:a16="http://schemas.microsoft.com/office/drawing/2014/main" id="{233DF2CA-2967-4E45-A703-9C97FA6FA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53310" name="Text Box 30">
            <a:extLst>
              <a:ext uri="{FF2B5EF4-FFF2-40B4-BE49-F238E27FC236}">
                <a16:creationId xmlns:a16="http://schemas.microsoft.com/office/drawing/2014/main" id="{C00B4F36-B2D7-442F-9680-8405647F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53311" name="Text Box 31">
            <a:extLst>
              <a:ext uri="{FF2B5EF4-FFF2-40B4-BE49-F238E27FC236}">
                <a16:creationId xmlns:a16="http://schemas.microsoft.com/office/drawing/2014/main" id="{3A585B69-156A-4709-99F6-E672A71E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429000"/>
            <a:ext cx="39624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A radioactive nucleus can decay or it can be split by bombarding it with subatomic particles</a:t>
            </a:r>
          </a:p>
        </p:txBody>
      </p:sp>
      <p:sp>
        <p:nvSpPr>
          <p:cNvPr id="353312" name="Text Box 32">
            <a:extLst>
              <a:ext uri="{FF2B5EF4-FFF2-40B4-BE49-F238E27FC236}">
                <a16:creationId xmlns:a16="http://schemas.microsoft.com/office/drawing/2014/main" id="{1F9FD6D5-3551-423E-9231-75FC29F44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5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35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5" grpId="0" autoUpdateAnimBg="0"/>
      <p:bldP spid="353297" grpId="0" animBg="1"/>
      <p:bldP spid="353310" grpId="0"/>
      <p:bldP spid="353311" grpId="0"/>
      <p:bldP spid="353311" grpId="1"/>
      <p:bldP spid="3533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76FB4E6-A8C3-420C-BC25-AA776CD22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28DAED0-433F-497F-B262-7C4EBB844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15664895-1E47-4B3C-8DD7-4F67349B5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D81AF6E6-0233-4516-A2FE-0B2C44333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4822" name="Text Box 7">
            <a:extLst>
              <a:ext uri="{FF2B5EF4-FFF2-40B4-BE49-F238E27FC236}">
                <a16:creationId xmlns:a16="http://schemas.microsoft.com/office/drawing/2014/main" id="{287ABD40-043C-42ED-8BA2-C28745DC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58408" name="Text Box 8">
            <a:extLst>
              <a:ext uri="{FF2B5EF4-FFF2-40B4-BE49-F238E27FC236}">
                <a16:creationId xmlns:a16="http://schemas.microsoft.com/office/drawing/2014/main" id="{E8F53C4F-97AB-4697-8623-346A0806A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97275"/>
            <a:ext cx="396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The nucleus splits into smaller masses and releases huge amounts of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8" grpId="0"/>
      <p:bldP spid="358408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C713E39-7F68-4813-B153-30486AB3DC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600200"/>
          </a:xfrm>
          <a:noFill/>
        </p:spPr>
        <p:txBody>
          <a:bodyPr/>
          <a:lstStyle/>
          <a:p>
            <a:r>
              <a:rPr lang="en-US" altLang="en-US">
                <a:solidFill>
                  <a:srgbClr val="3333CC"/>
                </a:solidFill>
              </a:rPr>
              <a:t>Einstein’s Theory of Relativity </a:t>
            </a:r>
            <a:r>
              <a:rPr lang="en-US" altLang="en-US"/>
              <a:t>is based on nuclear reactions </a:t>
            </a:r>
            <a:endParaRPr lang="en-US" altLang="en-US" sz="54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76ADA88-E23B-49EE-BDD9-84082E286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2743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>
                <a:solidFill>
                  <a:srgbClr val="3333CC"/>
                </a:solidFill>
              </a:rPr>
              <a:t>E = mC </a:t>
            </a:r>
            <a:r>
              <a:rPr lang="en-US" altLang="en-US" sz="4800" baseline="3000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360452" name="Oval 4">
            <a:extLst>
              <a:ext uri="{FF2B5EF4-FFF2-40B4-BE49-F238E27FC236}">
                <a16:creationId xmlns:a16="http://schemas.microsoft.com/office/drawing/2014/main" id="{77E22545-237D-408D-81FF-89D3628E7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53" name="Text Box 5">
            <a:extLst>
              <a:ext uri="{FF2B5EF4-FFF2-40B4-BE49-F238E27FC236}">
                <a16:creationId xmlns:a16="http://schemas.microsoft.com/office/drawing/2014/main" id="{C6488DC5-177C-4620-AC43-247C2CDF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1</a:t>
            </a:r>
          </a:p>
        </p:txBody>
      </p:sp>
      <p:sp>
        <p:nvSpPr>
          <p:cNvPr id="360454" name="Text Box 6">
            <a:extLst>
              <a:ext uri="{FF2B5EF4-FFF2-40B4-BE49-F238E27FC236}">
                <a16:creationId xmlns:a16="http://schemas.microsoft.com/office/drawing/2014/main" id="{13D21FCA-75EA-4D71-824B-0FDCA28F6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nucleus</a:t>
            </a:r>
          </a:p>
        </p:txBody>
      </p:sp>
      <p:sp>
        <p:nvSpPr>
          <p:cNvPr id="360456" name="Line 8">
            <a:extLst>
              <a:ext uri="{FF2B5EF4-FFF2-40B4-BE49-F238E27FC236}">
                <a16:creationId xmlns:a16="http://schemas.microsoft.com/office/drawing/2014/main" id="{3480C01E-BAED-4220-8D24-C8C9632EDF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3810000"/>
            <a:ext cx="13716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7" name="Text Box 9">
            <a:extLst>
              <a:ext uri="{FF2B5EF4-FFF2-40B4-BE49-F238E27FC236}">
                <a16:creationId xmlns:a16="http://schemas.microsoft.com/office/drawing/2014/main" id="{CB237EC4-50D6-443D-B251-E865FDF9C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200400"/>
            <a:ext cx="3657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6000"/>
              <a:t>ENERGY</a:t>
            </a:r>
          </a:p>
        </p:txBody>
      </p:sp>
      <p:sp>
        <p:nvSpPr>
          <p:cNvPr id="360458" name="Line 10">
            <a:extLst>
              <a:ext uri="{FF2B5EF4-FFF2-40B4-BE49-F238E27FC236}">
                <a16:creationId xmlns:a16="http://schemas.microsoft.com/office/drawing/2014/main" id="{D457E0F9-0B8F-4D7E-9160-C1C6A845CE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7244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59" name="Oval 11">
            <a:extLst>
              <a:ext uri="{FF2B5EF4-FFF2-40B4-BE49-F238E27FC236}">
                <a16:creationId xmlns:a16="http://schemas.microsoft.com/office/drawing/2014/main" id="{C70D0E73-CDD7-4EF8-966C-90409626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3434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0" name="Text Box 12">
            <a:extLst>
              <a:ext uri="{FF2B5EF4-FFF2-40B4-BE49-F238E27FC236}">
                <a16:creationId xmlns:a16="http://schemas.microsoft.com/office/drawing/2014/main" id="{F9A49C94-476C-4101-B089-A24B21247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2</a:t>
            </a:r>
          </a:p>
        </p:txBody>
      </p:sp>
      <p:sp>
        <p:nvSpPr>
          <p:cNvPr id="360461" name="Line 13">
            <a:extLst>
              <a:ext uri="{FF2B5EF4-FFF2-40B4-BE49-F238E27FC236}">
                <a16:creationId xmlns:a16="http://schemas.microsoft.com/office/drawing/2014/main" id="{916A3598-C655-42AD-A713-3FB4F5DC8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105400"/>
            <a:ext cx="1600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462" name="Oval 14">
            <a:extLst>
              <a:ext uri="{FF2B5EF4-FFF2-40B4-BE49-F238E27FC236}">
                <a16:creationId xmlns:a16="http://schemas.microsoft.com/office/drawing/2014/main" id="{FEF0F715-24E2-4159-ACD7-281089FA5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762000" cy="762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60463" name="Text Box 15">
            <a:extLst>
              <a:ext uri="{FF2B5EF4-FFF2-40B4-BE49-F238E27FC236}">
                <a16:creationId xmlns:a16="http://schemas.microsoft.com/office/drawing/2014/main" id="{C89A8D88-C9F1-4FD0-A0E4-13D5A787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56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m</a:t>
            </a:r>
            <a:r>
              <a:rPr lang="en-US" altLang="en-US" sz="2400" baseline="-25000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60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nimBg="1"/>
      <p:bldP spid="360453" grpId="0"/>
      <p:bldP spid="360454" grpId="0"/>
      <p:bldP spid="360457" grpId="0"/>
      <p:bldP spid="360459" grpId="0" animBg="1"/>
      <p:bldP spid="360460" grpId="0"/>
      <p:bldP spid="360462" grpId="0" animBg="1"/>
      <p:bldP spid="36046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">
            <a:extLst>
              <a:ext uri="{FF2B5EF4-FFF2-40B4-BE49-F238E27FC236}">
                <a16:creationId xmlns:a16="http://schemas.microsoft.com/office/drawing/2014/main" id="{081B2F86-27A1-4E49-9626-8134877B5AD7}"/>
              </a:ext>
            </a:extLst>
          </p:cNvPr>
          <p:cNvGrpSpPr>
            <a:grpSpLocks/>
          </p:cNvGrpSpPr>
          <p:nvPr/>
        </p:nvGrpSpPr>
        <p:grpSpPr bwMode="auto">
          <a:xfrm>
            <a:off x="2119313" y="457200"/>
            <a:ext cx="4814887" cy="2600325"/>
            <a:chOff x="994" y="1190"/>
            <a:chExt cx="3033" cy="1494"/>
          </a:xfrm>
        </p:grpSpPr>
        <p:sp>
          <p:nvSpPr>
            <p:cNvPr id="36870" name="Oval 4">
              <a:extLst>
                <a:ext uri="{FF2B5EF4-FFF2-40B4-BE49-F238E27FC236}">
                  <a16:creationId xmlns:a16="http://schemas.microsoft.com/office/drawing/2014/main" id="{4F917F73-B526-4D11-A0D2-76F35FD73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1732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1" name="Line 5">
              <a:extLst>
                <a:ext uri="{FF2B5EF4-FFF2-40B4-BE49-F238E27FC236}">
                  <a16:creationId xmlns:a16="http://schemas.microsoft.com/office/drawing/2014/main" id="{E89DEDFE-A4E2-461D-ABD9-43386511B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776"/>
              <a:ext cx="1632" cy="24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Line 6">
              <a:extLst>
                <a:ext uri="{FF2B5EF4-FFF2-40B4-BE49-F238E27FC236}">
                  <a16:creationId xmlns:a16="http://schemas.microsoft.com/office/drawing/2014/main" id="{C40B543A-2396-4EF0-89BC-673FA92D6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016"/>
              <a:ext cx="1728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Line 7">
              <a:extLst>
                <a:ext uri="{FF2B5EF4-FFF2-40B4-BE49-F238E27FC236}">
                  <a16:creationId xmlns:a16="http://schemas.microsoft.com/office/drawing/2014/main" id="{7C9F9C3B-7473-4345-8C72-A7B6D4B5D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296"/>
              <a:ext cx="1632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Rectangle 8">
              <a:extLst>
                <a:ext uri="{FF2B5EF4-FFF2-40B4-BE49-F238E27FC236}">
                  <a16:creationId xmlns:a16="http://schemas.microsoft.com/office/drawing/2014/main" id="{798104B6-0B59-46D6-9195-7FEF06210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4" y="1378"/>
              <a:ext cx="819" cy="270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6875" name="Rectangle 9">
              <a:extLst>
                <a:ext uri="{FF2B5EF4-FFF2-40B4-BE49-F238E27FC236}">
                  <a16:creationId xmlns:a16="http://schemas.microsoft.com/office/drawing/2014/main" id="{A066C375-2544-4250-BDE5-2F0EB1F8B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" y="186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hlink"/>
                  </a:solidFill>
                </a:rPr>
                <a:t>m</a:t>
              </a:r>
              <a:r>
                <a:rPr lang="en-US" altLang="en-US" sz="2400" baseline="-25000">
                  <a:solidFill>
                    <a:schemeClr val="hlink"/>
                  </a:solidFill>
                </a:rPr>
                <a:t>1</a:t>
              </a:r>
            </a:p>
          </p:txBody>
        </p:sp>
        <p:sp>
          <p:nvSpPr>
            <p:cNvPr id="36876" name="Oval 10">
              <a:extLst>
                <a:ext uri="{FF2B5EF4-FFF2-40B4-BE49-F238E27FC236}">
                  <a16:creationId xmlns:a16="http://schemas.microsoft.com/office/drawing/2014/main" id="{4BCC61D5-24B6-465F-A6A3-E19126691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158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7" name="Oval 11">
              <a:extLst>
                <a:ext uri="{FF2B5EF4-FFF2-40B4-BE49-F238E27FC236}">
                  <a16:creationId xmlns:a16="http://schemas.microsoft.com/office/drawing/2014/main" id="{37058725-B9CE-4CCF-A49D-78540BC0F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2308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6878" name="Rectangle 12">
              <a:extLst>
                <a:ext uri="{FF2B5EF4-FFF2-40B4-BE49-F238E27FC236}">
                  <a16:creationId xmlns:a16="http://schemas.microsoft.com/office/drawing/2014/main" id="{DB63F8B7-F9C0-4AAF-8FCD-22E5E0C27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8" y="162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6879" name="Rectangle 13">
              <a:extLst>
                <a:ext uri="{FF2B5EF4-FFF2-40B4-BE49-F238E27FC236}">
                  <a16:creationId xmlns:a16="http://schemas.microsoft.com/office/drawing/2014/main" id="{83A513AE-52CF-4FEE-84B8-7EC93D1A2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2342"/>
              <a:ext cx="347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6880" name="Rectangle 14">
              <a:extLst>
                <a:ext uri="{FF2B5EF4-FFF2-40B4-BE49-F238E27FC236}">
                  <a16:creationId xmlns:a16="http://schemas.microsoft.com/office/drawing/2014/main" id="{D83CC4FF-CC7E-4A6D-9606-0EABF5968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190"/>
              <a:ext cx="72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</p:grpSp>
      <p:sp>
        <p:nvSpPr>
          <p:cNvPr id="355343" name="Rectangle 15">
            <a:extLst>
              <a:ext uri="{FF2B5EF4-FFF2-40B4-BE49-F238E27FC236}">
                <a16:creationId xmlns:a16="http://schemas.microsoft.com/office/drawing/2014/main" id="{FA703321-18B1-47B1-BCA0-B0D7625CE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3528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       The Mass of 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/>
              <a:t> is greater than m</a:t>
            </a:r>
            <a:r>
              <a:rPr lang="en-US" altLang="en-US" sz="2400" baseline="-25000"/>
              <a:t>2</a:t>
            </a:r>
            <a:r>
              <a:rPr lang="en-US" altLang="en-US" sz="2400"/>
              <a:t> + m</a:t>
            </a:r>
            <a:r>
              <a:rPr lang="en-US" altLang="en-US" sz="2400" baseline="-25000"/>
              <a:t>3</a:t>
            </a:r>
            <a:endParaRPr lang="en-US" altLang="en-US" sz="4800" baseline="30000"/>
          </a:p>
        </p:txBody>
      </p:sp>
      <p:sp>
        <p:nvSpPr>
          <p:cNvPr id="355345" name="Text Box 17">
            <a:extLst>
              <a:ext uri="{FF2B5EF4-FFF2-40B4-BE49-F238E27FC236}">
                <a16:creationId xmlns:a16="http://schemas.microsoft.com/office/drawing/2014/main" id="{E87D5FB4-1AC2-40B9-9825-BC3581E7F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E </a:t>
            </a:r>
            <a:r>
              <a:rPr lang="en-US" altLang="en-US" sz="2400">
                <a:solidFill>
                  <a:schemeClr val="tx2"/>
                </a:solidFill>
                <a:sym typeface="Wingdings" panose="05000000000000000000" pitchFamily="2" charset="2"/>
              </a:rPr>
              <a:t> energy         m  mass         c  speed of photon</a:t>
            </a: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355346" name="Rectangle 18">
            <a:extLst>
              <a:ext uri="{FF2B5EF4-FFF2-40B4-BE49-F238E27FC236}">
                <a16:creationId xmlns:a16="http://schemas.microsoft.com/office/drawing/2014/main" id="{F543B757-2A7C-441B-A0AA-FC0BE82BF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52888"/>
            <a:ext cx="7010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E = </a:t>
            </a:r>
            <a:r>
              <a:rPr lang="en-US" altLang="en-US">
                <a:solidFill>
                  <a:schemeClr val="accent1"/>
                </a:solidFill>
              </a:rPr>
              <a:t>(</a:t>
            </a:r>
            <a:r>
              <a:rPr lang="en-US" altLang="en-US" sz="2400"/>
              <a:t>(</a:t>
            </a:r>
            <a:r>
              <a:rPr lang="en-US" altLang="en-US" sz="2400">
                <a:solidFill>
                  <a:schemeClr val="hlink"/>
                </a:solidFill>
              </a:rPr>
              <a:t>m</a:t>
            </a:r>
            <a:r>
              <a:rPr lang="en-US" altLang="en-US" sz="2400" baseline="-25000">
                <a:solidFill>
                  <a:schemeClr val="hlink"/>
                </a:solidFill>
              </a:rPr>
              <a:t>1</a:t>
            </a:r>
            <a:r>
              <a:rPr lang="en-US" altLang="en-US" sz="2400" baseline="-25000"/>
              <a:t> </a:t>
            </a:r>
            <a:r>
              <a:rPr lang="en-US" altLang="en-US" sz="2400"/>
              <a:t>- (m</a:t>
            </a:r>
            <a:r>
              <a:rPr lang="en-US" altLang="en-US" sz="2400" baseline="-25000"/>
              <a:t>2 </a:t>
            </a:r>
            <a:r>
              <a:rPr lang="en-US" altLang="en-US" sz="2400"/>
              <a:t>+ m</a:t>
            </a:r>
            <a:r>
              <a:rPr lang="en-US" altLang="en-US" sz="2400" baseline="-25000"/>
              <a:t>3</a:t>
            </a:r>
            <a:r>
              <a:rPr lang="en-US" altLang="en-US" sz="2400"/>
              <a:t>)</a:t>
            </a:r>
            <a:r>
              <a:rPr lang="en-US" altLang="en-US">
                <a:solidFill>
                  <a:schemeClr val="accent1"/>
                </a:solidFill>
              </a:rPr>
              <a:t>)</a:t>
            </a:r>
            <a:r>
              <a:rPr lang="en-US" altLang="en-US" sz="2400"/>
              <a:t> c</a:t>
            </a:r>
            <a:r>
              <a:rPr lang="en-US" altLang="en-US" sz="2400" baseline="30000"/>
              <a:t>2 </a:t>
            </a:r>
            <a:r>
              <a:rPr lang="en-US" altLang="en-US" sz="2400"/>
              <a:t> or   </a:t>
            </a:r>
            <a:r>
              <a:rPr lang="en-US" altLang="en-US" sz="4800"/>
              <a:t>E = mc</a:t>
            </a:r>
            <a:r>
              <a:rPr lang="en-US" altLang="en-US" sz="4800" baseline="30000"/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55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43" grpId="0" autoUpdateAnimBg="0"/>
      <p:bldP spid="35534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2BB4F1-0874-4265-A132-19411088E4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r>
              <a:rPr lang="en-US" altLang="en-US" sz="5400"/>
              <a:t>Managing Nuclear Power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98D00057-0D1A-4DDE-839D-7877FE9EF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57400"/>
            <a:ext cx="6400800" cy="310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/>
              <a:t>Most nuclear energy is harnessed through a reaction called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accent1"/>
                </a:solidFill>
              </a:rPr>
              <a:t>nuclear</a:t>
            </a:r>
            <a:r>
              <a:rPr lang="en-US" altLang="en-US" sz="4400"/>
              <a:t> </a:t>
            </a:r>
            <a:r>
              <a:rPr lang="en-US" altLang="en-US" sz="4400">
                <a:solidFill>
                  <a:schemeClr val="accent1"/>
                </a:solidFill>
              </a:rPr>
              <a:t>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nuclear2">
            <a:extLst>
              <a:ext uri="{FF2B5EF4-FFF2-40B4-BE49-F238E27FC236}">
                <a16:creationId xmlns:a16="http://schemas.microsoft.com/office/drawing/2014/main" id="{F99FB375-AAA7-4A8E-8F61-1A41B89B0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2435225"/>
            <a:ext cx="3965575" cy="35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883" name="Rectangle 3">
            <a:extLst>
              <a:ext uri="{FF2B5EF4-FFF2-40B4-BE49-F238E27FC236}">
                <a16:creationId xmlns:a16="http://schemas.microsoft.com/office/drawing/2014/main" id="{40390D3B-EC6C-40A5-8A23-8D6BFA403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</a:t>
            </a:r>
            <a:r>
              <a:rPr lang="en-US" altLang="en-US">
                <a:solidFill>
                  <a:srgbClr val="3333CC"/>
                </a:solidFill>
              </a:rPr>
              <a:t>nuclear fission</a:t>
            </a:r>
            <a:r>
              <a:rPr lang="en-US" altLang="en-US"/>
              <a:t> reaction takes place in the “core”  of the reactor vessel</a:t>
            </a:r>
            <a:endParaRPr lang="en-US" altLang="en-US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Fuel rods contain the Uranium 235 for nuclear fission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416AE04-4C8A-450A-AC69-1FDA850E3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2600" y="228600"/>
            <a:ext cx="3352800" cy="5791200"/>
          </a:xfrm>
          <a:noFill/>
        </p:spPr>
        <p:txBody>
          <a:bodyPr/>
          <a:lstStyle/>
          <a:p>
            <a:pPr algn="ctr"/>
            <a:r>
              <a:rPr lang="en-US" altLang="en-US" sz="4800"/>
              <a:t>Nuclear Fission Products </a:t>
            </a:r>
            <a:r>
              <a:rPr lang="en-US" altLang="en-US"/>
              <a:t>Are Highly Radioactive, yielding even more </a:t>
            </a:r>
            <a:r>
              <a:rPr lang="en-US" altLang="en-US">
                <a:solidFill>
                  <a:schemeClr val="accent1"/>
                </a:solidFill>
              </a:rPr>
              <a:t>energy</a:t>
            </a:r>
          </a:p>
        </p:txBody>
      </p:sp>
      <p:grpSp>
        <p:nvGrpSpPr>
          <p:cNvPr id="365571" name="Group 3">
            <a:extLst>
              <a:ext uri="{FF2B5EF4-FFF2-40B4-BE49-F238E27FC236}">
                <a16:creationId xmlns:a16="http://schemas.microsoft.com/office/drawing/2014/main" id="{232BA142-744F-4664-B3B5-C887A002176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28800"/>
            <a:ext cx="2384425" cy="2743200"/>
            <a:chOff x="466" y="1584"/>
            <a:chExt cx="1502" cy="1728"/>
          </a:xfrm>
        </p:grpSpPr>
        <p:sp>
          <p:nvSpPr>
            <p:cNvPr id="39956" name="Oval 4">
              <a:extLst>
                <a:ext uri="{FF2B5EF4-FFF2-40B4-BE49-F238E27FC236}">
                  <a16:creationId xmlns:a16="http://schemas.microsoft.com/office/drawing/2014/main" id="{C41900B5-ECD6-49CE-939E-DB3307E23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57" name="Line 5">
              <a:extLst>
                <a:ext uri="{FF2B5EF4-FFF2-40B4-BE49-F238E27FC236}">
                  <a16:creationId xmlns:a16="http://schemas.microsoft.com/office/drawing/2014/main" id="{61C0E4D1-A204-45C2-8EE2-CECC9A624D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2016"/>
              <a:ext cx="816" cy="28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6">
              <a:extLst>
                <a:ext uri="{FF2B5EF4-FFF2-40B4-BE49-F238E27FC236}">
                  <a16:creationId xmlns:a16="http://schemas.microsoft.com/office/drawing/2014/main" id="{BEEB2C5B-D736-4F5E-8AA1-2AC183FA6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96"/>
              <a:ext cx="720" cy="81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7">
              <a:extLst>
                <a:ext uri="{FF2B5EF4-FFF2-40B4-BE49-F238E27FC236}">
                  <a16:creationId xmlns:a16="http://schemas.microsoft.com/office/drawing/2014/main" id="{67E1F4DA-D80E-45E9-8D80-1BA4CC9F39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1584"/>
              <a:ext cx="528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Rectangle 8">
              <a:extLst>
                <a:ext uri="{FF2B5EF4-FFF2-40B4-BE49-F238E27FC236}">
                  <a16:creationId xmlns:a16="http://schemas.microsoft.com/office/drawing/2014/main" id="{DC10606D-2369-42F3-AEF0-3A573E805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" y="1666"/>
              <a:ext cx="818" cy="296"/>
            </a:xfrm>
            <a:prstGeom prst="rect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Nucleus</a:t>
              </a:r>
            </a:p>
          </p:txBody>
        </p:sp>
        <p:sp>
          <p:nvSpPr>
            <p:cNvPr id="39961" name="Rectangle 9">
              <a:extLst>
                <a:ext uri="{FF2B5EF4-FFF2-40B4-BE49-F238E27FC236}">
                  <a16:creationId xmlns:a16="http://schemas.microsoft.com/office/drawing/2014/main" id="{679926F7-0B19-4C4A-806D-C5792D06F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21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1</a:t>
              </a:r>
            </a:p>
          </p:txBody>
        </p:sp>
      </p:grpSp>
      <p:grpSp>
        <p:nvGrpSpPr>
          <p:cNvPr id="365578" name="Group 10">
            <a:extLst>
              <a:ext uri="{FF2B5EF4-FFF2-40B4-BE49-F238E27FC236}">
                <a16:creationId xmlns:a16="http://schemas.microsoft.com/office/drawing/2014/main" id="{7CB47966-6664-4A16-83CC-CB3CA231B7F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295400"/>
            <a:ext cx="2716213" cy="4159250"/>
            <a:chOff x="1670" y="1286"/>
            <a:chExt cx="1711" cy="2620"/>
          </a:xfrm>
        </p:grpSpPr>
        <p:sp>
          <p:nvSpPr>
            <p:cNvPr id="39941" name="Oval 11">
              <a:extLst>
                <a:ext uri="{FF2B5EF4-FFF2-40B4-BE49-F238E27FC236}">
                  <a16:creationId xmlns:a16="http://schemas.microsoft.com/office/drawing/2014/main" id="{D5CB77AA-694F-4F98-96F5-F00A4F914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780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2" name="Rectangle 12">
              <a:extLst>
                <a:ext uri="{FF2B5EF4-FFF2-40B4-BE49-F238E27FC236}">
                  <a16:creationId xmlns:a16="http://schemas.microsoft.com/office/drawing/2014/main" id="{16BC7F06-B13F-42C6-9F82-2146CB38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" y="181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2</a:t>
              </a:r>
            </a:p>
          </p:txBody>
        </p:sp>
        <p:sp>
          <p:nvSpPr>
            <p:cNvPr id="39943" name="Oval 13">
              <a:extLst>
                <a:ext uri="{FF2B5EF4-FFF2-40B4-BE49-F238E27FC236}">
                  <a16:creationId xmlns:a16="http://schemas.microsoft.com/office/drawing/2014/main" id="{91CB9626-1123-48D7-890A-578E90621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3316"/>
              <a:ext cx="376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39944" name="Rectangle 14">
              <a:extLst>
                <a:ext uri="{FF2B5EF4-FFF2-40B4-BE49-F238E27FC236}">
                  <a16:creationId xmlns:a16="http://schemas.microsoft.com/office/drawing/2014/main" id="{056EDDB4-D6DB-4A6F-A4FF-B603619E0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6" y="3350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</a:t>
              </a:r>
              <a:r>
                <a:rPr lang="en-US" altLang="en-US" sz="2400" baseline="-25000"/>
                <a:t>3</a:t>
              </a:r>
            </a:p>
          </p:txBody>
        </p:sp>
        <p:sp>
          <p:nvSpPr>
            <p:cNvPr id="39945" name="Rectangle 15">
              <a:extLst>
                <a:ext uri="{FF2B5EF4-FFF2-40B4-BE49-F238E27FC236}">
                  <a16:creationId xmlns:a16="http://schemas.microsoft.com/office/drawing/2014/main" id="{C0F15390-938F-4E96-BF1C-5A5BA4EF4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286"/>
              <a:ext cx="7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Energy</a:t>
              </a:r>
            </a:p>
          </p:txBody>
        </p:sp>
        <p:grpSp>
          <p:nvGrpSpPr>
            <p:cNvPr id="39946" name="Group 16">
              <a:extLst>
                <a:ext uri="{FF2B5EF4-FFF2-40B4-BE49-F238E27FC236}">
                  <a16:creationId xmlns:a16="http://schemas.microsoft.com/office/drawing/2014/main" id="{99DE2851-277F-4676-9B09-8030CE27C7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1622"/>
              <a:ext cx="981" cy="748"/>
              <a:chOff x="2400" y="1622"/>
              <a:chExt cx="981" cy="748"/>
            </a:xfrm>
          </p:grpSpPr>
          <p:sp>
            <p:nvSpPr>
              <p:cNvPr id="39952" name="Rectangle 17">
                <a:extLst>
                  <a:ext uri="{FF2B5EF4-FFF2-40B4-BE49-F238E27FC236}">
                    <a16:creationId xmlns:a16="http://schemas.microsoft.com/office/drawing/2014/main" id="{7D700AAC-249B-4C7F-9625-4619D8CD9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2" y="1622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53" name="Line 18">
                <a:extLst>
                  <a:ext uri="{FF2B5EF4-FFF2-40B4-BE49-F238E27FC236}">
                    <a16:creationId xmlns:a16="http://schemas.microsoft.com/office/drawing/2014/main" id="{744FC227-7E64-44DE-BB0B-CE3F7AA4A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728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4" name="Line 19">
                <a:extLst>
                  <a:ext uri="{FF2B5EF4-FFF2-40B4-BE49-F238E27FC236}">
                    <a16:creationId xmlns:a16="http://schemas.microsoft.com/office/drawing/2014/main" id="{D55616B2-5825-424B-973C-F3DB4918F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196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5" name="Line 20">
                <a:extLst>
                  <a:ext uri="{FF2B5EF4-FFF2-40B4-BE49-F238E27FC236}">
                    <a16:creationId xmlns:a16="http://schemas.microsoft.com/office/drawing/2014/main" id="{A97DECE7-AA51-4DC7-B79C-28D0059538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47" name="Group 21">
              <a:extLst>
                <a:ext uri="{FF2B5EF4-FFF2-40B4-BE49-F238E27FC236}">
                  <a16:creationId xmlns:a16="http://schemas.microsoft.com/office/drawing/2014/main" id="{DF385D3D-A4BE-4609-9D6D-249A898CA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158"/>
              <a:ext cx="981" cy="748"/>
              <a:chOff x="2160" y="3158"/>
              <a:chExt cx="981" cy="748"/>
            </a:xfrm>
          </p:grpSpPr>
          <p:sp>
            <p:nvSpPr>
              <p:cNvPr id="39948" name="Rectangle 22">
                <a:extLst>
                  <a:ext uri="{FF2B5EF4-FFF2-40B4-BE49-F238E27FC236}">
                    <a16:creationId xmlns:a16="http://schemas.microsoft.com/office/drawing/2014/main" id="{972EBCC8-B5DD-4ECC-94DA-6DF7BF7A3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2" y="3158"/>
                <a:ext cx="799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Alpha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Beta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Gamma</a:t>
                </a:r>
              </a:p>
            </p:txBody>
          </p:sp>
          <p:sp>
            <p:nvSpPr>
              <p:cNvPr id="39949" name="Line 23">
                <a:extLst>
                  <a:ext uri="{FF2B5EF4-FFF2-40B4-BE49-F238E27FC236}">
                    <a16:creationId xmlns:a16="http://schemas.microsoft.com/office/drawing/2014/main" id="{AEAA2EEC-8BDF-4AA8-A5B6-1208D7459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264"/>
                <a:ext cx="240" cy="19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0" name="Line 24">
                <a:extLst>
                  <a:ext uri="{FF2B5EF4-FFF2-40B4-BE49-F238E27FC236}">
                    <a16:creationId xmlns:a16="http://schemas.microsoft.com/office/drawing/2014/main" id="{B8821DA1-8A85-4D2C-8478-F2EB4FFD8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50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Line 25">
                <a:extLst>
                  <a:ext uri="{FF2B5EF4-FFF2-40B4-BE49-F238E27FC236}">
                    <a16:creationId xmlns:a16="http://schemas.microsoft.com/office/drawing/2014/main" id="{5CDF1343-82B2-4184-9B3C-283B99D7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3600"/>
                <a:ext cx="192" cy="144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7" name="Rectangle 5">
            <a:extLst>
              <a:ext uri="{FF2B5EF4-FFF2-40B4-BE49-F238E27FC236}">
                <a16:creationId xmlns:a16="http://schemas.microsoft.com/office/drawing/2014/main" id="{9214FA21-8E57-4502-8F6A-DF71DCB5BA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4953000" cy="2667000"/>
          </a:xfrm>
        </p:spPr>
        <p:txBody>
          <a:bodyPr/>
          <a:lstStyle/>
          <a:p>
            <a:r>
              <a:rPr lang="en-US" altLang="en-US" sz="4000">
                <a:solidFill>
                  <a:schemeClr val="tx1"/>
                </a:solidFill>
              </a:rPr>
              <a:t>Chemistry</a:t>
            </a:r>
            <a:r>
              <a:rPr lang="en-US" altLang="en-US" sz="4000"/>
              <a:t> focuses</a:t>
            </a:r>
            <a:br>
              <a:rPr lang="en-US" altLang="en-US" sz="4000"/>
            </a:br>
            <a:r>
              <a:rPr lang="en-US" altLang="en-US" sz="4000"/>
              <a:t>on the </a:t>
            </a:r>
            <a:r>
              <a:rPr lang="en-US" altLang="en-US" sz="4000" u="sng">
                <a:solidFill>
                  <a:schemeClr val="accent2"/>
                </a:solidFill>
              </a:rPr>
              <a:t>ELECTRON</a:t>
            </a:r>
            <a:br>
              <a:rPr lang="en-US" altLang="en-US" sz="4000"/>
            </a:br>
            <a:r>
              <a:rPr lang="en-US" altLang="en-US" sz="4000"/>
              <a:t>of the atom …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399FD335-FB78-4B15-977C-681A775B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graphicFrame>
        <p:nvGraphicFramePr>
          <p:cNvPr id="4100" name="Object 6">
            <a:extLst>
              <a:ext uri="{FF2B5EF4-FFF2-40B4-BE49-F238E27FC236}">
                <a16:creationId xmlns:a16="http://schemas.microsoft.com/office/drawing/2014/main" id="{381D191A-D44B-4559-96F0-66F37C6A9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381000"/>
          <a:ext cx="2667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99254" imgH="1499857" progId="MicrosoftWorks.WkShbSrv.6">
                  <p:embed/>
                </p:oleObj>
              </mc:Choice>
              <mc:Fallback>
                <p:oleObj r:id="rId3" imgW="1499254" imgH="1499857" progId="MicrosoftWorks.WkShbSrv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81000"/>
                        <a:ext cx="2667000" cy="2667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60" name="WordArt 8">
            <a:extLst>
              <a:ext uri="{FF2B5EF4-FFF2-40B4-BE49-F238E27FC236}">
                <a16:creationId xmlns:a16="http://schemas.microsoft.com/office/drawing/2014/main" id="{B64E635D-099F-4869-8609-F31BE519E3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0" y="3810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4" name="WordArt 12">
            <a:extLst>
              <a:ext uri="{FF2B5EF4-FFF2-40B4-BE49-F238E27FC236}">
                <a16:creationId xmlns:a16="http://schemas.microsoft.com/office/drawing/2014/main" id="{62A18FB4-7DBB-4E6B-96C9-D25C24F718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0" y="16383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5" name="WordArt 13">
            <a:extLst>
              <a:ext uri="{FF2B5EF4-FFF2-40B4-BE49-F238E27FC236}">
                <a16:creationId xmlns:a16="http://schemas.microsoft.com/office/drawing/2014/main" id="{F9263517-D89B-4932-B638-4AFF1AF94F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96200" y="5334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6" name="WordArt 14">
            <a:extLst>
              <a:ext uri="{FF2B5EF4-FFF2-40B4-BE49-F238E27FC236}">
                <a16:creationId xmlns:a16="http://schemas.microsoft.com/office/drawing/2014/main" id="{4AF2B245-8BF5-4AEE-9040-F975A1AE5C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15200" y="2476500"/>
            <a:ext cx="304800" cy="647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330767" name="Rectangle 15">
            <a:extLst>
              <a:ext uri="{FF2B5EF4-FFF2-40B4-BE49-F238E27FC236}">
                <a16:creationId xmlns:a16="http://schemas.microsoft.com/office/drawing/2014/main" id="{8D8A154D-9682-4E13-BA95-1C1398F55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429000"/>
            <a:ext cx="62388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accent2"/>
                </a:solidFill>
              </a:rPr>
              <a:t>Electrons</a:t>
            </a:r>
            <a:r>
              <a:rPr lang="en-US" altLang="en-US" sz="4000">
                <a:solidFill>
                  <a:schemeClr val="tx2"/>
                </a:solidFill>
              </a:rPr>
              <a:t> determine</a:t>
            </a:r>
            <a:br>
              <a:rPr lang="en-US" altLang="en-US" sz="4000">
                <a:solidFill>
                  <a:schemeClr val="tx2"/>
                </a:solidFill>
              </a:rPr>
            </a:br>
            <a:r>
              <a:rPr lang="en-US" altLang="en-US" sz="4000">
                <a:solidFill>
                  <a:schemeClr val="tx2"/>
                </a:solidFill>
              </a:rPr>
              <a:t>an atom’s chemical properties and behaviors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30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>
            <a:extLst>
              <a:ext uri="{FF2B5EF4-FFF2-40B4-BE49-F238E27FC236}">
                <a16:creationId xmlns:a16="http://schemas.microsoft.com/office/drawing/2014/main" id="{7DCBEF8C-8417-4D20-83FC-8181F2C84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5715000"/>
          </a:xfrm>
        </p:spPr>
        <p:txBody>
          <a:bodyPr/>
          <a:lstStyle/>
          <a:p>
            <a:r>
              <a:rPr lang="en-US" altLang="en-US" sz="4000"/>
              <a:t>Most large </a:t>
            </a:r>
            <a:r>
              <a:rPr lang="en-US" altLang="en-US" sz="4400"/>
              <a:t>atoms can be forced into nuclear fission although few isotopes fission well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/>
              <a:t>Only two isotopes fission easily enough to maintain useful energy reactions: </a:t>
            </a:r>
            <a:r>
              <a:rPr lang="en-US" altLang="en-US" sz="4100" baseline="-25000">
                <a:solidFill>
                  <a:srgbClr val="3333CC"/>
                </a:solidFill>
              </a:rPr>
              <a:t>92</a:t>
            </a:r>
            <a:r>
              <a:rPr lang="en-US" altLang="en-US" sz="4000">
                <a:solidFill>
                  <a:srgbClr val="3333CC"/>
                </a:solidFill>
              </a:rPr>
              <a:t>U</a:t>
            </a:r>
            <a:r>
              <a:rPr lang="en-US" altLang="en-US" sz="4100" baseline="30000">
                <a:solidFill>
                  <a:srgbClr val="3333CC"/>
                </a:solidFill>
              </a:rPr>
              <a:t>235</a:t>
            </a:r>
            <a:r>
              <a:rPr lang="en-US" altLang="en-US" sz="4000"/>
              <a:t> and </a:t>
            </a:r>
            <a:r>
              <a:rPr lang="en-US" altLang="en-US" sz="4100" baseline="-25000">
                <a:solidFill>
                  <a:srgbClr val="FF0000"/>
                </a:solidFill>
              </a:rPr>
              <a:t>94</a:t>
            </a:r>
            <a:r>
              <a:rPr lang="en-US" altLang="en-US" sz="4000">
                <a:solidFill>
                  <a:srgbClr val="FF0000"/>
                </a:solidFill>
              </a:rPr>
              <a:t>Pu</a:t>
            </a:r>
            <a:r>
              <a:rPr lang="en-US" altLang="en-US" sz="4100" baseline="30000">
                <a:solidFill>
                  <a:srgbClr val="FF0000"/>
                </a:solidFill>
              </a:rPr>
              <a:t>239</a:t>
            </a:r>
            <a:r>
              <a:rPr lang="en-US" altLang="en-US" sz="4100" baseline="30000">
                <a:solidFill>
                  <a:schemeClr val="accent1"/>
                </a:solidFill>
              </a:rPr>
              <a:t> </a:t>
            </a:r>
            <a:endParaRPr lang="en-US" altLang="en-US" sz="4000"/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 sz="4000">
                <a:solidFill>
                  <a:srgbClr val="3333CC"/>
                </a:solidFill>
              </a:rPr>
              <a:t>Uranium 235</a:t>
            </a:r>
            <a:r>
              <a:rPr lang="en-US" altLang="en-US" sz="4000"/>
              <a:t> and </a:t>
            </a:r>
            <a:r>
              <a:rPr lang="en-US" altLang="en-US" sz="4000">
                <a:solidFill>
                  <a:srgbClr val="FF0000"/>
                </a:solidFill>
              </a:rPr>
              <a:t>Plutonium 239</a:t>
            </a:r>
            <a:r>
              <a:rPr lang="en-US" alt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8" name="Text Box 8">
            <a:extLst>
              <a:ext uri="{FF2B5EF4-FFF2-40B4-BE49-F238E27FC236}">
                <a16:creationId xmlns:a16="http://schemas.microsoft.com/office/drawing/2014/main" id="{EE167D3B-A898-40E3-A0FA-DB7DBB40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3333CC"/>
                </a:solidFill>
              </a:rPr>
              <a:t>Uranium 235 nucleus</a:t>
            </a:r>
          </a:p>
        </p:txBody>
      </p:sp>
      <p:pic>
        <p:nvPicPr>
          <p:cNvPr id="368649" name="Picture 9" descr="nuclear1">
            <a:extLst>
              <a:ext uri="{FF2B5EF4-FFF2-40B4-BE49-F238E27FC236}">
                <a16:creationId xmlns:a16="http://schemas.microsoft.com/office/drawing/2014/main" id="{7BC53A7B-31CE-4D88-8570-7649820CC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48215" b="33928"/>
          <a:stretch>
            <a:fillRect/>
          </a:stretch>
        </p:blipFill>
        <p:spPr bwMode="auto">
          <a:xfrm>
            <a:off x="533400" y="2895600"/>
            <a:ext cx="4267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42" name="Picture 2" descr="nuclear1">
            <a:extLst>
              <a:ext uri="{FF2B5EF4-FFF2-40B4-BE49-F238E27FC236}">
                <a16:creationId xmlns:a16="http://schemas.microsoft.com/office/drawing/2014/main" id="{C42365B0-4027-4856-9E88-87ED634E7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5" t="17857" r="72322" b="53571"/>
          <a:stretch>
            <a:fillRect/>
          </a:stretch>
        </p:blipFill>
        <p:spPr bwMode="auto">
          <a:xfrm>
            <a:off x="1600200" y="36576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46" name="Rectangle 6">
            <a:extLst>
              <a:ext uri="{FF2B5EF4-FFF2-40B4-BE49-F238E27FC236}">
                <a16:creationId xmlns:a16="http://schemas.microsoft.com/office/drawing/2014/main" id="{A3EE23C4-B7EA-4AC0-8398-C96A12B2D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Uranium 235  </a:t>
            </a:r>
            <a:r>
              <a:rPr lang="en-US" altLang="en-US" sz="4100" baseline="-25000">
                <a:solidFill>
                  <a:schemeClr val="accent1"/>
                </a:solidFill>
              </a:rPr>
              <a:t>92</a:t>
            </a:r>
            <a:r>
              <a:rPr lang="en-US" altLang="en-US" sz="4000">
                <a:solidFill>
                  <a:schemeClr val="accent1"/>
                </a:solidFill>
              </a:rPr>
              <a:t>U</a:t>
            </a:r>
            <a:r>
              <a:rPr lang="en-US" altLang="en-US" sz="4100" baseline="30000">
                <a:solidFill>
                  <a:schemeClr val="accent1"/>
                </a:solidFill>
              </a:rPr>
              <a:t>235 </a:t>
            </a:r>
          </a:p>
          <a:p>
            <a:pPr algn="ctr">
              <a:buFontTx/>
              <a:buNone/>
            </a:pPr>
            <a:r>
              <a:rPr lang="en-US" altLang="en-US" sz="4100"/>
              <a:t>   is bombarded by a </a:t>
            </a:r>
            <a:r>
              <a:rPr lang="en-US" altLang="en-US" sz="4100">
                <a:solidFill>
                  <a:schemeClr val="accent2"/>
                </a:solidFill>
              </a:rPr>
              <a:t>neutron</a:t>
            </a:r>
            <a:r>
              <a:rPr lang="en-US" altLang="en-US" sz="4100"/>
              <a:t> to produce a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endParaRPr lang="en-US" altLang="en-US" sz="4100"/>
          </a:p>
        </p:txBody>
      </p:sp>
      <p:pic>
        <p:nvPicPr>
          <p:cNvPr id="368647" name="Picture 7" descr="nuclear1">
            <a:extLst>
              <a:ext uri="{FF2B5EF4-FFF2-40B4-BE49-F238E27FC236}">
                <a16:creationId xmlns:a16="http://schemas.microsoft.com/office/drawing/2014/main" id="{C18E25A3-7301-4B17-9CAF-0177947E4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28572" r="85715" b="53571"/>
          <a:stretch>
            <a:fillRect/>
          </a:stretch>
        </p:blipFill>
        <p:spPr bwMode="auto">
          <a:xfrm>
            <a:off x="533400" y="41148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50" name="Picture 10" descr="nuclear1">
            <a:extLst>
              <a:ext uri="{FF2B5EF4-FFF2-40B4-BE49-F238E27FC236}">
                <a16:creationId xmlns:a16="http://schemas.microsoft.com/office/drawing/2014/main" id="{024691B8-C3A6-4AE7-BDD3-ED41A0AF8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85" r="2678" b="33928"/>
          <a:stretch>
            <a:fillRect/>
          </a:stretch>
        </p:blipFill>
        <p:spPr bwMode="auto">
          <a:xfrm>
            <a:off x="2667000" y="2895600"/>
            <a:ext cx="6019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1" name="Text Box 11">
            <a:extLst>
              <a:ext uri="{FF2B5EF4-FFF2-40B4-BE49-F238E27FC236}">
                <a16:creationId xmlns:a16="http://schemas.microsoft.com/office/drawing/2014/main" id="{BEA9E078-3F86-469D-ABE3-C69F1C1A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2578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2" name="Text Box 12">
            <a:extLst>
              <a:ext uri="{FF2B5EF4-FFF2-40B4-BE49-F238E27FC236}">
                <a16:creationId xmlns:a16="http://schemas.microsoft.com/office/drawing/2014/main" id="{E39D01F6-4CA3-4B5B-A1CA-97B74807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194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Fission Fragment</a:t>
            </a:r>
          </a:p>
        </p:txBody>
      </p:sp>
      <p:sp>
        <p:nvSpPr>
          <p:cNvPr id="368653" name="Text Box 13">
            <a:extLst>
              <a:ext uri="{FF2B5EF4-FFF2-40B4-BE49-F238E27FC236}">
                <a16:creationId xmlns:a16="http://schemas.microsoft.com/office/drawing/2014/main" id="{880880B0-746A-4EB1-9A42-A26E5B2D7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572000"/>
            <a:ext cx="2286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Free 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68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8" grpId="0"/>
      <p:bldP spid="368651" grpId="0" animBg="1"/>
      <p:bldP spid="368652" grpId="0" animBg="1"/>
      <p:bldP spid="36865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nuclear1">
            <a:extLst>
              <a:ext uri="{FF2B5EF4-FFF2-40B4-BE49-F238E27FC236}">
                <a16:creationId xmlns:a16="http://schemas.microsoft.com/office/drawing/2014/main" id="{78C24EC5-EC46-4686-917B-512F3E7ED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r="2678" b="33928"/>
          <a:stretch>
            <a:fillRect/>
          </a:stretch>
        </p:blipFill>
        <p:spPr bwMode="auto">
          <a:xfrm>
            <a:off x="533400" y="2895600"/>
            <a:ext cx="8153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4787" name="Rectangle 3">
            <a:extLst>
              <a:ext uri="{FF2B5EF4-FFF2-40B4-BE49-F238E27FC236}">
                <a16:creationId xmlns:a16="http://schemas.microsoft.com/office/drawing/2014/main" id="{0F1E770D-19C7-403A-919E-B6D628667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81000"/>
            <a:ext cx="8839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The </a:t>
            </a:r>
            <a:r>
              <a:rPr lang="en-US" altLang="en-US" sz="4100">
                <a:solidFill>
                  <a:schemeClr val="hlink"/>
                </a:solidFill>
              </a:rPr>
              <a:t>chain reaction</a:t>
            </a:r>
            <a:r>
              <a:rPr lang="en-US" altLang="en-US" sz="4100"/>
              <a:t> produced continues the nuclear fission and is used in </a:t>
            </a:r>
            <a:r>
              <a:rPr lang="en-US" altLang="en-US" sz="4100">
                <a:solidFill>
                  <a:schemeClr val="tx2"/>
                </a:solidFill>
              </a:rPr>
              <a:t>nuclear reactors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08A2F4C-F899-4D97-AB9A-89E1A33FE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762000"/>
          </a:xfrm>
          <a:noFill/>
        </p:spPr>
        <p:txBody>
          <a:bodyPr/>
          <a:lstStyle/>
          <a:p>
            <a:r>
              <a:rPr lang="en-US" altLang="en-US" sz="3600"/>
              <a:t>To start and maintain the Chain Reaction</a:t>
            </a:r>
          </a:p>
        </p:txBody>
      </p:sp>
      <p:grpSp>
        <p:nvGrpSpPr>
          <p:cNvPr id="379925" name="Group 21">
            <a:extLst>
              <a:ext uri="{FF2B5EF4-FFF2-40B4-BE49-F238E27FC236}">
                <a16:creationId xmlns:a16="http://schemas.microsoft.com/office/drawing/2014/main" id="{C7997ACB-200D-49BE-B0E2-BF0FECFE12C1}"/>
              </a:ext>
            </a:extLst>
          </p:cNvPr>
          <p:cNvGrpSpPr>
            <a:grpSpLocks/>
          </p:cNvGrpSpPr>
          <p:nvPr/>
        </p:nvGrpSpPr>
        <p:grpSpPr bwMode="auto">
          <a:xfrm>
            <a:off x="1920875" y="2917825"/>
            <a:ext cx="1404938" cy="3263900"/>
            <a:chOff x="1200" y="1492"/>
            <a:chExt cx="885" cy="2056"/>
          </a:xfrm>
        </p:grpSpPr>
        <p:sp>
          <p:nvSpPr>
            <p:cNvPr id="44079" name="Oval 22">
              <a:extLst>
                <a:ext uri="{FF2B5EF4-FFF2-40B4-BE49-F238E27FC236}">
                  <a16:creationId xmlns:a16="http://schemas.microsoft.com/office/drawing/2014/main" id="{DE648783-8863-4F84-9B96-D30F512E2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80" name="Oval 23">
              <a:extLst>
                <a:ext uri="{FF2B5EF4-FFF2-40B4-BE49-F238E27FC236}">
                  <a16:creationId xmlns:a16="http://schemas.microsoft.com/office/drawing/2014/main" id="{CC000713-8EAC-41E5-8676-D911E6346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81" name="Group 24">
              <a:extLst>
                <a:ext uri="{FF2B5EF4-FFF2-40B4-BE49-F238E27FC236}">
                  <a16:creationId xmlns:a16="http://schemas.microsoft.com/office/drawing/2014/main" id="{3364749D-FF5E-4132-81CD-79DB924001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93" name="Oval 25">
                <a:extLst>
                  <a:ext uri="{FF2B5EF4-FFF2-40B4-BE49-F238E27FC236}">
                    <a16:creationId xmlns:a16="http://schemas.microsoft.com/office/drawing/2014/main" id="{A6FA8846-2864-4426-82B5-38DB71AB8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4" name="Rectangle 26">
                <a:extLst>
                  <a:ext uri="{FF2B5EF4-FFF2-40B4-BE49-F238E27FC236}">
                    <a16:creationId xmlns:a16="http://schemas.microsoft.com/office/drawing/2014/main" id="{F5548A9C-6171-4F1B-B81E-4CA061879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2" name="Group 27">
              <a:extLst>
                <a:ext uri="{FF2B5EF4-FFF2-40B4-BE49-F238E27FC236}">
                  <a16:creationId xmlns:a16="http://schemas.microsoft.com/office/drawing/2014/main" id="{BB2CF1C5-4D1B-494A-94D4-201F43F03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91" name="Oval 28">
                <a:extLst>
                  <a:ext uri="{FF2B5EF4-FFF2-40B4-BE49-F238E27FC236}">
                    <a16:creationId xmlns:a16="http://schemas.microsoft.com/office/drawing/2014/main" id="{575BF8B8-DCF1-4093-9AD4-AD6CC201D0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2" name="Rectangle 29">
                <a:extLst>
                  <a:ext uri="{FF2B5EF4-FFF2-40B4-BE49-F238E27FC236}">
                    <a16:creationId xmlns:a16="http://schemas.microsoft.com/office/drawing/2014/main" id="{35AC9921-8034-416F-9E97-5448C13C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83" name="Group 30">
              <a:extLst>
                <a:ext uri="{FF2B5EF4-FFF2-40B4-BE49-F238E27FC236}">
                  <a16:creationId xmlns:a16="http://schemas.microsoft.com/office/drawing/2014/main" id="{27B24AF0-EA39-47D8-861B-20A8CBDA5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89" name="Oval 31">
                <a:extLst>
                  <a:ext uri="{FF2B5EF4-FFF2-40B4-BE49-F238E27FC236}">
                    <a16:creationId xmlns:a16="http://schemas.microsoft.com/office/drawing/2014/main" id="{11692C9E-0FC5-4FA7-A7D9-E220BA46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90" name="Rectangle 32">
                <a:extLst>
                  <a:ext uri="{FF2B5EF4-FFF2-40B4-BE49-F238E27FC236}">
                    <a16:creationId xmlns:a16="http://schemas.microsoft.com/office/drawing/2014/main" id="{99E1A387-A3CC-47B3-9577-25FA6A6FD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84" name="Line 33">
              <a:extLst>
                <a:ext uri="{FF2B5EF4-FFF2-40B4-BE49-F238E27FC236}">
                  <a16:creationId xmlns:a16="http://schemas.microsoft.com/office/drawing/2014/main" id="{C9AF3E5A-9D4A-4821-96F7-45BA54641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5" name="Line 34">
              <a:extLst>
                <a:ext uri="{FF2B5EF4-FFF2-40B4-BE49-F238E27FC236}">
                  <a16:creationId xmlns:a16="http://schemas.microsoft.com/office/drawing/2014/main" id="{932895D2-BA49-4D81-8459-B91B41752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Line 35">
              <a:extLst>
                <a:ext uri="{FF2B5EF4-FFF2-40B4-BE49-F238E27FC236}">
                  <a16:creationId xmlns:a16="http://schemas.microsoft.com/office/drawing/2014/main" id="{C1E3F087-583C-4644-8BF0-B4C2B157B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7" name="Line 36">
              <a:extLst>
                <a:ext uri="{FF2B5EF4-FFF2-40B4-BE49-F238E27FC236}">
                  <a16:creationId xmlns:a16="http://schemas.microsoft.com/office/drawing/2014/main" id="{C882C322-5934-4C24-9AA0-9605CF004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Line 37">
              <a:extLst>
                <a:ext uri="{FF2B5EF4-FFF2-40B4-BE49-F238E27FC236}">
                  <a16:creationId xmlns:a16="http://schemas.microsoft.com/office/drawing/2014/main" id="{ED6D505A-687C-4B13-92BB-3D15244B8B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42" name="Line 38">
            <a:extLst>
              <a:ext uri="{FF2B5EF4-FFF2-40B4-BE49-F238E27FC236}">
                <a16:creationId xmlns:a16="http://schemas.microsoft.com/office/drawing/2014/main" id="{8D7203B9-8F2F-4F68-96C5-0D8255F74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8875" y="44354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43" name="Group 39">
            <a:extLst>
              <a:ext uri="{FF2B5EF4-FFF2-40B4-BE49-F238E27FC236}">
                <a16:creationId xmlns:a16="http://schemas.microsoft.com/office/drawing/2014/main" id="{0ACA1C4B-FE1C-412B-B055-BA95C70F45F0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908425"/>
            <a:ext cx="1609725" cy="1958975"/>
            <a:chOff x="374" y="2116"/>
            <a:chExt cx="1014" cy="1234"/>
          </a:xfrm>
        </p:grpSpPr>
        <p:sp>
          <p:nvSpPr>
            <p:cNvPr id="44077" name="Oval 40">
              <a:extLst>
                <a:ext uri="{FF2B5EF4-FFF2-40B4-BE49-F238E27FC236}">
                  <a16:creationId xmlns:a16="http://schemas.microsoft.com/office/drawing/2014/main" id="{522982ED-C268-42C1-9DD6-732F752CF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8" name="Rectangle 41">
              <a:extLst>
                <a:ext uri="{FF2B5EF4-FFF2-40B4-BE49-F238E27FC236}">
                  <a16:creationId xmlns:a16="http://schemas.microsoft.com/office/drawing/2014/main" id="{FBCC2191-3F67-4CB2-B038-6F3C09521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8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46" name="Group 42">
            <a:extLst>
              <a:ext uri="{FF2B5EF4-FFF2-40B4-BE49-F238E27FC236}">
                <a16:creationId xmlns:a16="http://schemas.microsoft.com/office/drawing/2014/main" id="{5A624299-2FFD-40D3-BDA7-1412497C1E42}"/>
              </a:ext>
            </a:extLst>
          </p:cNvPr>
          <p:cNvGrpSpPr>
            <a:grpSpLocks/>
          </p:cNvGrpSpPr>
          <p:nvPr/>
        </p:nvGrpSpPr>
        <p:grpSpPr bwMode="auto">
          <a:xfrm>
            <a:off x="3216275" y="4130675"/>
            <a:ext cx="914400" cy="609600"/>
            <a:chOff x="2016" y="2256"/>
            <a:chExt cx="576" cy="384"/>
          </a:xfrm>
        </p:grpSpPr>
        <p:sp>
          <p:nvSpPr>
            <p:cNvPr id="44074" name="Line 43">
              <a:extLst>
                <a:ext uri="{FF2B5EF4-FFF2-40B4-BE49-F238E27FC236}">
                  <a16:creationId xmlns:a16="http://schemas.microsoft.com/office/drawing/2014/main" id="{7FE77C7E-695A-4F83-B78E-DD0897E32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44">
              <a:extLst>
                <a:ext uri="{FF2B5EF4-FFF2-40B4-BE49-F238E27FC236}">
                  <a16:creationId xmlns:a16="http://schemas.microsoft.com/office/drawing/2014/main" id="{522CEC01-88CE-4769-967D-A5E856A163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2256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45">
              <a:extLst>
                <a:ext uri="{FF2B5EF4-FFF2-40B4-BE49-F238E27FC236}">
                  <a16:creationId xmlns:a16="http://schemas.microsoft.com/office/drawing/2014/main" id="{172866CB-77FA-428E-B3D5-E9B9B745E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256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50" name="Line 46">
            <a:extLst>
              <a:ext uri="{FF2B5EF4-FFF2-40B4-BE49-F238E27FC236}">
                <a16:creationId xmlns:a16="http://schemas.microsoft.com/office/drawing/2014/main" id="{6AC1C83F-CE8A-4133-95F4-86C5FB91D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0675" y="4283075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51" name="Group 47">
            <a:extLst>
              <a:ext uri="{FF2B5EF4-FFF2-40B4-BE49-F238E27FC236}">
                <a16:creationId xmlns:a16="http://schemas.microsoft.com/office/drawing/2014/main" id="{A97CB113-13C6-4852-A98F-D8D013B72F83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133600"/>
            <a:ext cx="1809750" cy="4124325"/>
            <a:chOff x="1958" y="998"/>
            <a:chExt cx="1140" cy="2598"/>
          </a:xfrm>
        </p:grpSpPr>
        <p:sp>
          <p:nvSpPr>
            <p:cNvPr id="44072" name="Rectangle 48">
              <a:extLst>
                <a:ext uri="{FF2B5EF4-FFF2-40B4-BE49-F238E27FC236}">
                  <a16:creationId xmlns:a16="http://schemas.microsoft.com/office/drawing/2014/main" id="{E4613B76-2417-4EC7-9F96-BA909D089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6" y="1300"/>
              <a:ext cx="616" cy="2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3" name="Rectangle 49">
              <a:extLst>
                <a:ext uri="{FF2B5EF4-FFF2-40B4-BE49-F238E27FC236}">
                  <a16:creationId xmlns:a16="http://schemas.microsoft.com/office/drawing/2014/main" id="{DB063D34-595D-4BCD-B8ED-2DBCF70A4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998"/>
              <a:ext cx="11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800">
                  <a:solidFill>
                    <a:srgbClr val="3333CC"/>
                  </a:solidFill>
                </a:rPr>
                <a:t>Moderator</a:t>
              </a:r>
            </a:p>
          </p:txBody>
        </p:sp>
      </p:grpSp>
      <p:grpSp>
        <p:nvGrpSpPr>
          <p:cNvPr id="379954" name="Group 50">
            <a:extLst>
              <a:ext uri="{FF2B5EF4-FFF2-40B4-BE49-F238E27FC236}">
                <a16:creationId xmlns:a16="http://schemas.microsoft.com/office/drawing/2014/main" id="{547E7514-BE7F-450F-87C1-560A8AA4343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283075"/>
            <a:ext cx="354013" cy="739775"/>
            <a:chOff x="230" y="2356"/>
            <a:chExt cx="223" cy="466"/>
          </a:xfrm>
        </p:grpSpPr>
        <p:sp>
          <p:nvSpPr>
            <p:cNvPr id="44070" name="Oval 51">
              <a:extLst>
                <a:ext uri="{FF2B5EF4-FFF2-40B4-BE49-F238E27FC236}">
                  <a16:creationId xmlns:a16="http://schemas.microsoft.com/office/drawing/2014/main" id="{35973EE8-503F-497F-8BF9-A5E4C8D56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71" name="Rectangle 52">
              <a:extLst>
                <a:ext uri="{FF2B5EF4-FFF2-40B4-BE49-F238E27FC236}">
                  <a16:creationId xmlns:a16="http://schemas.microsoft.com/office/drawing/2014/main" id="{201CBDF8-77D0-4D55-B7AF-6C8B8FB96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379957" name="Text Box 53">
            <a:extLst>
              <a:ext uri="{FF2B5EF4-FFF2-40B4-BE49-F238E27FC236}">
                <a16:creationId xmlns:a16="http://schemas.microsoft.com/office/drawing/2014/main" id="{19089D16-56D1-4F3E-B8ED-9BB211CBD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85800"/>
            <a:ext cx="7467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Neutrons</a:t>
            </a:r>
            <a:r>
              <a:rPr lang="en-US" altLang="en-US">
                <a:latin typeface="Times New Roman" panose="02020603050405020304" pitchFamily="18" charset="0"/>
              </a:rPr>
              <a:t> need to be slowed down by “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Moderators</a:t>
            </a:r>
            <a:r>
              <a:rPr lang="en-US" altLang="en-US">
                <a:latin typeface="Times New Roman" panose="02020603050405020304" pitchFamily="18" charset="0"/>
              </a:rPr>
              <a:t>” to allow for fission (splitting) rather than just bouncing off</a:t>
            </a:r>
          </a:p>
        </p:txBody>
      </p:sp>
      <p:grpSp>
        <p:nvGrpSpPr>
          <p:cNvPr id="379958" name="Group 54">
            <a:extLst>
              <a:ext uri="{FF2B5EF4-FFF2-40B4-BE49-F238E27FC236}">
                <a16:creationId xmlns:a16="http://schemas.microsoft.com/office/drawing/2014/main" id="{0286582B-AE4A-4657-97D0-3D1A35550D05}"/>
              </a:ext>
            </a:extLst>
          </p:cNvPr>
          <p:cNvGrpSpPr>
            <a:grpSpLocks/>
          </p:cNvGrpSpPr>
          <p:nvPr/>
        </p:nvGrpSpPr>
        <p:grpSpPr bwMode="auto">
          <a:xfrm>
            <a:off x="6062663" y="2819400"/>
            <a:ext cx="1404937" cy="3263900"/>
            <a:chOff x="1200" y="1492"/>
            <a:chExt cx="885" cy="2056"/>
          </a:xfrm>
        </p:grpSpPr>
        <p:sp>
          <p:nvSpPr>
            <p:cNvPr id="44054" name="Oval 55">
              <a:extLst>
                <a:ext uri="{FF2B5EF4-FFF2-40B4-BE49-F238E27FC236}">
                  <a16:creationId xmlns:a16="http://schemas.microsoft.com/office/drawing/2014/main" id="{547E0489-C324-45F7-8EA1-DBE8F1EF7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149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5" name="Oval 56">
              <a:extLst>
                <a:ext uri="{FF2B5EF4-FFF2-40B4-BE49-F238E27FC236}">
                  <a16:creationId xmlns:a16="http://schemas.microsoft.com/office/drawing/2014/main" id="{C5E330CA-4909-48C9-9C9F-13CAD7A42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6" y="3172"/>
              <a:ext cx="328" cy="37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grpSp>
          <p:nvGrpSpPr>
            <p:cNvPr id="44056" name="Group 57">
              <a:extLst>
                <a:ext uri="{FF2B5EF4-FFF2-40B4-BE49-F238E27FC236}">
                  <a16:creationId xmlns:a16="http://schemas.microsoft.com/office/drawing/2014/main" id="{9CE44CE9-0075-4E22-A04F-45E7D3F20A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780"/>
              <a:ext cx="223" cy="466"/>
              <a:chOff x="1766" y="1780"/>
              <a:chExt cx="223" cy="466"/>
            </a:xfrm>
          </p:grpSpPr>
          <p:sp>
            <p:nvSpPr>
              <p:cNvPr id="44068" name="Oval 58">
                <a:extLst>
                  <a:ext uri="{FF2B5EF4-FFF2-40B4-BE49-F238E27FC236}">
                    <a16:creationId xmlns:a16="http://schemas.microsoft.com/office/drawing/2014/main" id="{D317C084-D9A2-42C8-8F0C-B76789C56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0" y="1780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9" name="Rectangle 59">
                <a:extLst>
                  <a:ext uri="{FF2B5EF4-FFF2-40B4-BE49-F238E27FC236}">
                    <a16:creationId xmlns:a16="http://schemas.microsoft.com/office/drawing/2014/main" id="{351063F4-F316-47B9-8CBE-02B82899C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6" y="19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7" name="Group 60">
              <a:extLst>
                <a:ext uri="{FF2B5EF4-FFF2-40B4-BE49-F238E27FC236}">
                  <a16:creationId xmlns:a16="http://schemas.microsoft.com/office/drawing/2014/main" id="{2E2AD9D9-D391-4BEC-9EFD-252E2CCAD3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2" y="2836"/>
              <a:ext cx="223" cy="466"/>
              <a:chOff x="1862" y="2836"/>
              <a:chExt cx="223" cy="466"/>
            </a:xfrm>
          </p:grpSpPr>
          <p:sp>
            <p:nvSpPr>
              <p:cNvPr id="44066" name="Oval 61">
                <a:extLst>
                  <a:ext uri="{FF2B5EF4-FFF2-40B4-BE49-F238E27FC236}">
                    <a16:creationId xmlns:a16="http://schemas.microsoft.com/office/drawing/2014/main" id="{E65F68FD-B8D5-4C8A-AC74-DDB71CC50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" y="2836"/>
                <a:ext cx="184" cy="1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7" name="Rectangle 62">
                <a:extLst>
                  <a:ext uri="{FF2B5EF4-FFF2-40B4-BE49-F238E27FC236}">
                    <a16:creationId xmlns:a16="http://schemas.microsoft.com/office/drawing/2014/main" id="{A1B8F280-D2EA-4303-AE82-319E9A268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2" y="301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grpSp>
          <p:nvGrpSpPr>
            <p:cNvPr id="44058" name="Group 63">
              <a:extLst>
                <a:ext uri="{FF2B5EF4-FFF2-40B4-BE49-F238E27FC236}">
                  <a16:creationId xmlns:a16="http://schemas.microsoft.com/office/drawing/2014/main" id="{BFC6D71B-DF66-4F7C-892E-2E539E0C66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14" y="2260"/>
              <a:ext cx="223" cy="466"/>
              <a:chOff x="1814" y="2260"/>
              <a:chExt cx="223" cy="466"/>
            </a:xfrm>
          </p:grpSpPr>
          <p:sp>
            <p:nvSpPr>
              <p:cNvPr id="44064" name="Oval 64">
                <a:extLst>
                  <a:ext uri="{FF2B5EF4-FFF2-40B4-BE49-F238E27FC236}">
                    <a16:creationId xmlns:a16="http://schemas.microsoft.com/office/drawing/2014/main" id="{3C3B6689-9BDC-4B8B-9740-61D1CC43F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" y="2260"/>
                <a:ext cx="184" cy="184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44065" name="Rectangle 65">
                <a:extLst>
                  <a:ext uri="{FF2B5EF4-FFF2-40B4-BE49-F238E27FC236}">
                    <a16:creationId xmlns:a16="http://schemas.microsoft.com/office/drawing/2014/main" id="{96AE673A-63F8-4EA6-B15B-6A6B173D7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" y="243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</p:grpSp>
        <p:sp>
          <p:nvSpPr>
            <p:cNvPr id="44059" name="Line 66">
              <a:extLst>
                <a:ext uri="{FF2B5EF4-FFF2-40B4-BE49-F238E27FC236}">
                  <a16:creationId xmlns:a16="http://schemas.microsoft.com/office/drawing/2014/main" id="{BD55EF03-CD86-49E6-ADE7-CF7E38932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872"/>
              <a:ext cx="9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Line 67">
              <a:extLst>
                <a:ext uri="{FF2B5EF4-FFF2-40B4-BE49-F238E27FC236}">
                  <a16:creationId xmlns:a16="http://schemas.microsoft.com/office/drawing/2014/main" id="{26DE2FC2-0CEA-40D7-9D3F-8F61A11D8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20"/>
              <a:ext cx="48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1" name="Line 68">
              <a:extLst>
                <a:ext uri="{FF2B5EF4-FFF2-40B4-BE49-F238E27FC236}">
                  <a16:creationId xmlns:a16="http://schemas.microsoft.com/office/drawing/2014/main" id="{E662CB28-E8D1-434A-B456-F19BB1F5A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35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2" name="Line 69">
              <a:extLst>
                <a:ext uri="{FF2B5EF4-FFF2-40B4-BE49-F238E27FC236}">
                  <a16:creationId xmlns:a16="http://schemas.microsoft.com/office/drawing/2014/main" id="{D3386D9C-BA04-43C5-B334-D0CB4116A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640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3" name="Line 70">
              <a:extLst>
                <a:ext uri="{FF2B5EF4-FFF2-40B4-BE49-F238E27FC236}">
                  <a16:creationId xmlns:a16="http://schemas.microsoft.com/office/drawing/2014/main" id="{A40A3B81-7236-477F-AD95-848EA4CBB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36"/>
              <a:ext cx="24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975" name="Line 71">
            <a:extLst>
              <a:ext uri="{FF2B5EF4-FFF2-40B4-BE49-F238E27FC236}">
                <a16:creationId xmlns:a16="http://schemas.microsoft.com/office/drawing/2014/main" id="{7DADB538-59B2-47C0-A0BA-70A891CE35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0663" y="4337050"/>
            <a:ext cx="1023937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976" name="Group 72">
            <a:extLst>
              <a:ext uri="{FF2B5EF4-FFF2-40B4-BE49-F238E27FC236}">
                <a16:creationId xmlns:a16="http://schemas.microsoft.com/office/drawing/2014/main" id="{BC509B49-CF32-40B8-8434-7571DF5306B9}"/>
              </a:ext>
            </a:extLst>
          </p:cNvPr>
          <p:cNvGrpSpPr>
            <a:grpSpLocks/>
          </p:cNvGrpSpPr>
          <p:nvPr/>
        </p:nvGrpSpPr>
        <p:grpSpPr bwMode="auto">
          <a:xfrm>
            <a:off x="4979988" y="4184650"/>
            <a:ext cx="354012" cy="739775"/>
            <a:chOff x="230" y="2356"/>
            <a:chExt cx="223" cy="466"/>
          </a:xfrm>
        </p:grpSpPr>
        <p:sp>
          <p:nvSpPr>
            <p:cNvPr id="44052" name="Oval 73">
              <a:extLst>
                <a:ext uri="{FF2B5EF4-FFF2-40B4-BE49-F238E27FC236}">
                  <a16:creationId xmlns:a16="http://schemas.microsoft.com/office/drawing/2014/main" id="{BF1AAC21-7DF9-46BA-91BC-707F48319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3" name="Rectangle 74">
              <a:extLst>
                <a:ext uri="{FF2B5EF4-FFF2-40B4-BE49-F238E27FC236}">
                  <a16:creationId xmlns:a16="http://schemas.microsoft.com/office/drawing/2014/main" id="{547A0DD9-B137-4611-8EDC-39ECE817F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379979" name="Group 75">
            <a:extLst>
              <a:ext uri="{FF2B5EF4-FFF2-40B4-BE49-F238E27FC236}">
                <a16:creationId xmlns:a16="http://schemas.microsoft.com/office/drawing/2014/main" id="{54E30457-AD96-4B0B-86D1-BAABA44D526B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56025"/>
            <a:ext cx="1609725" cy="1958975"/>
            <a:chOff x="374" y="2116"/>
            <a:chExt cx="1014" cy="1234"/>
          </a:xfrm>
        </p:grpSpPr>
        <p:sp>
          <p:nvSpPr>
            <p:cNvPr id="44050" name="Oval 76">
              <a:extLst>
                <a:ext uri="{FF2B5EF4-FFF2-40B4-BE49-F238E27FC236}">
                  <a16:creationId xmlns:a16="http://schemas.microsoft.com/office/drawing/2014/main" id="{BA655D61-2365-4344-A687-75A4E22E0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116"/>
              <a:ext cx="664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51" name="Rectangle 77">
              <a:extLst>
                <a:ext uri="{FF2B5EF4-FFF2-40B4-BE49-F238E27FC236}">
                  <a16:creationId xmlns:a16="http://schemas.microsoft.com/office/drawing/2014/main" id="{4147DD93-8F78-4A11-8CBD-1F16EF9F2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3062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235</a:t>
              </a:r>
            </a:p>
          </p:txBody>
        </p:sp>
      </p:grpSp>
      <p:grpSp>
        <p:nvGrpSpPr>
          <p:cNvPr id="379982" name="Group 78">
            <a:extLst>
              <a:ext uri="{FF2B5EF4-FFF2-40B4-BE49-F238E27FC236}">
                <a16:creationId xmlns:a16="http://schemas.microsoft.com/office/drawing/2014/main" id="{5D2C3842-69D3-47F8-8522-140F3F7E7DB7}"/>
              </a:ext>
            </a:extLst>
          </p:cNvPr>
          <p:cNvGrpSpPr>
            <a:grpSpLocks/>
          </p:cNvGrpSpPr>
          <p:nvPr/>
        </p:nvGrpSpPr>
        <p:grpSpPr bwMode="auto">
          <a:xfrm>
            <a:off x="-354013" y="4289425"/>
            <a:ext cx="354013" cy="739775"/>
            <a:chOff x="230" y="2356"/>
            <a:chExt cx="223" cy="466"/>
          </a:xfrm>
        </p:grpSpPr>
        <p:sp>
          <p:nvSpPr>
            <p:cNvPr id="44048" name="Oval 79">
              <a:extLst>
                <a:ext uri="{FF2B5EF4-FFF2-40B4-BE49-F238E27FC236}">
                  <a16:creationId xmlns:a16="http://schemas.microsoft.com/office/drawing/2014/main" id="{B9AE2A9B-F72E-4C56-A7B3-1D1451AFB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" y="2356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44049" name="Rectangle 80">
              <a:extLst>
                <a:ext uri="{FF2B5EF4-FFF2-40B4-BE49-F238E27FC236}">
                  <a16:creationId xmlns:a16="http://schemas.microsoft.com/office/drawing/2014/main" id="{B896E785-0855-48C2-A9CE-A67963B5A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" y="253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3075 C 0.04184 -0.03075 0.08351 -0.03075 0.125 -0.03075 C 0.12066 -0.03953 0.11684 -0.04416 0.10903 -0.04763 C 0.0993 -0.06058 0.08819 -0.07329 0.07448 -0.0793 C 0.07049 -0.08693 0.06684 -0.09063 0.06146 -0.09618 C 0.06059 -0.09734 0.0592 -0.09896 0.05868 -0.10058 C 0.05694 -0.10266 0.05642 -0.1052 0.05521 -0.10682 C 0.05226 -0.11029 0.04792 -0.11121 0.04566 -0.11537 C 0.03871 -0.12786 0.02917 -0.13688 0.02031 -0.14705 C 0.01441 -0.15399 0.01094 -0.16254 0.00469 -0.16809 C 8.33333E-7 -0.1778 -0.00139 -0.17988 -0.00642 -0.18728 L -0.02222 -0.21248 " pathEditMode="relative" rAng="0" ptsTypes="ffffffffffAA">
                                      <p:cBhvr>
                                        <p:cTn id="11" dur="1000" fill="hold"/>
                                        <p:tgtEl>
                                          <p:spTgt spid="379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-9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7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7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7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7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7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37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79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37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5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124DE3D-AD83-48C1-9D84-496E69AB9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47763"/>
          </a:xfrm>
        </p:spPr>
        <p:txBody>
          <a:bodyPr/>
          <a:lstStyle/>
          <a:p>
            <a:r>
              <a:rPr lang="en-US" altLang="en-US"/>
              <a:t>Moderators</a:t>
            </a:r>
          </a:p>
        </p:txBody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7D1324C-BCF7-4455-8F0B-AEB7E52CF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924800" cy="4572000"/>
          </a:xfrm>
        </p:spPr>
        <p:txBody>
          <a:bodyPr/>
          <a:lstStyle/>
          <a:p>
            <a:r>
              <a:rPr lang="en-US" altLang="en-US"/>
              <a:t>Two good moderators are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(a carbon “allotrope”)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Reactors in the USA use </a:t>
            </a:r>
            <a:r>
              <a:rPr lang="en-US" altLang="en-US">
                <a:solidFill>
                  <a:srgbClr val="3333CC"/>
                </a:solidFill>
              </a:rPr>
              <a:t>water</a:t>
            </a:r>
            <a:r>
              <a:rPr lang="en-US" altLang="en-US"/>
              <a:t> as a moderator and as a cooling agent</a:t>
            </a:r>
          </a:p>
          <a:p>
            <a:pPr>
              <a:buFontTx/>
              <a:buNone/>
            </a:pPr>
            <a:endParaRPr lang="en-US" altLang="en-US" sz="2000"/>
          </a:p>
          <a:p>
            <a:r>
              <a:rPr lang="en-US" altLang="en-US"/>
              <a:t>Chernobyl, Russia used </a:t>
            </a:r>
            <a:r>
              <a:rPr lang="en-US" altLang="en-US">
                <a:solidFill>
                  <a:schemeClr val="hlink"/>
                </a:solidFill>
              </a:rPr>
              <a:t>graphite</a:t>
            </a:r>
            <a:r>
              <a:rPr lang="en-US" altLang="en-US"/>
              <a:t> as a moderator and it caught fire, helping to spread radioactive material abroad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810" name="Picture 2" descr="Boiling Water Reactor">
            <a:extLst>
              <a:ext uri="{FF2B5EF4-FFF2-40B4-BE49-F238E27FC236}">
                <a16:creationId xmlns:a16="http://schemas.microsoft.com/office/drawing/2014/main" id="{32E0E57F-C7E5-4812-AF12-AAD87A201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>
            <a:extLst>
              <a:ext uri="{FF2B5EF4-FFF2-40B4-BE49-F238E27FC236}">
                <a16:creationId xmlns:a16="http://schemas.microsoft.com/office/drawing/2014/main" id="{7E3F63AD-546D-4537-9438-96E2EB434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4100"/>
              <a:t>One use of nuclear fission in nuclear reactors is to produce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58" name="Picture 2" descr="nuclear 21">
            <a:extLst>
              <a:ext uri="{FF2B5EF4-FFF2-40B4-BE49-F238E27FC236}">
                <a16:creationId xmlns:a16="http://schemas.microsoft.com/office/drawing/2014/main" id="{B31DB912-50BB-42CF-8F03-931CA79CD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61417" b="27240"/>
          <a:stretch>
            <a:fillRect/>
          </a:stretch>
        </p:blipFill>
        <p:spPr bwMode="auto">
          <a:xfrm>
            <a:off x="228600" y="2971800"/>
            <a:ext cx="3352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7859" name="Rectangle 3">
            <a:extLst>
              <a:ext uri="{FF2B5EF4-FFF2-40B4-BE49-F238E27FC236}">
                <a16:creationId xmlns:a16="http://schemas.microsoft.com/office/drawing/2014/main" id="{E2A498BD-C3E4-4081-B894-005AEE390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839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The heat from the nuclear reaction </a:t>
            </a:r>
            <a:r>
              <a:rPr lang="en-US" altLang="en-US">
                <a:solidFill>
                  <a:schemeClr val="hlink"/>
                </a:solidFill>
              </a:rPr>
              <a:t>boils water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The steam produced turns a </a:t>
            </a:r>
            <a:r>
              <a:rPr lang="en-US" altLang="en-US">
                <a:solidFill>
                  <a:srgbClr val="FF0000"/>
                </a:solidFill>
              </a:rPr>
              <a:t>turbine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And the </a:t>
            </a:r>
            <a:r>
              <a:rPr lang="en-US" altLang="en-US">
                <a:solidFill>
                  <a:srgbClr val="3333CC"/>
                </a:solidFill>
              </a:rPr>
              <a:t>generator</a:t>
            </a:r>
            <a:r>
              <a:rPr lang="en-US" altLang="en-US"/>
              <a:t> produces </a:t>
            </a:r>
            <a:r>
              <a:rPr lang="en-US" altLang="en-US">
                <a:solidFill>
                  <a:schemeClr val="hlink"/>
                </a:solidFill>
              </a:rPr>
              <a:t>electricity</a:t>
            </a:r>
          </a:p>
        </p:txBody>
      </p:sp>
      <p:pic>
        <p:nvPicPr>
          <p:cNvPr id="377860" name="Picture 4" descr="nuclear 21">
            <a:extLst>
              <a:ext uri="{FF2B5EF4-FFF2-40B4-BE49-F238E27FC236}">
                <a16:creationId xmlns:a16="http://schemas.microsoft.com/office/drawing/2014/main" id="{A79051D3-9C4C-438E-BDF4-9AF62DD51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23709" b="27240"/>
          <a:stretch>
            <a:fillRect/>
          </a:stretch>
        </p:blipFill>
        <p:spPr bwMode="auto">
          <a:xfrm>
            <a:off x="228600" y="2971800"/>
            <a:ext cx="6629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7861" name="Picture 5" descr="nuclear 21">
            <a:extLst>
              <a:ext uri="{FF2B5EF4-FFF2-40B4-BE49-F238E27FC236}">
                <a16:creationId xmlns:a16="http://schemas.microsoft.com/office/drawing/2014/main" id="{5CB41151-07A5-465B-BBD0-A0CEA89EB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" r="912" b="27240"/>
          <a:stretch>
            <a:fillRect/>
          </a:stretch>
        </p:blipFill>
        <p:spPr bwMode="auto">
          <a:xfrm>
            <a:off x="228600" y="2971800"/>
            <a:ext cx="8610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A718CAF7-DF27-4D1B-8460-B939D88B2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6612303F-1089-4897-89C0-3A2E074F4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Are controlled nuclear reactions in which a fuel rod puts out energy for up to three years before it is replaced in a reactor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Nuclear weapons in comparison, release their energy all at once and are rated in thousands or millions of tons of TNT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CBC2461-22E0-48BE-B3D1-DB379546E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Reactors </a:t>
            </a: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6A9AF2C4-8FF2-4526-8048-16958EB9D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3429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WATER</a:t>
            </a:r>
            <a:r>
              <a:rPr lang="en-US" altLang="en-US"/>
              <a:t> can be used …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accent1"/>
                </a:solidFill>
              </a:rPr>
              <a:t>moderator</a:t>
            </a:r>
            <a:r>
              <a:rPr lang="en-US" altLang="en-US"/>
              <a:t> to produce nuclear fission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</a:t>
            </a:r>
            <a:r>
              <a:rPr lang="en-US" altLang="en-US">
                <a:solidFill>
                  <a:schemeClr val="hlink"/>
                </a:solidFill>
              </a:rPr>
              <a:t>coolant</a:t>
            </a:r>
            <a:r>
              <a:rPr lang="en-US" altLang="en-US"/>
              <a:t> for the steam (produced by the fission reaction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000"/>
          </a:p>
          <a:p>
            <a:pPr lvl="1">
              <a:lnSpc>
                <a:spcPct val="90000"/>
              </a:lnSpc>
            </a:pPr>
            <a:r>
              <a:rPr lang="en-US" altLang="en-US"/>
              <a:t>as a temporary and SAFE </a:t>
            </a:r>
            <a:r>
              <a:rPr lang="en-US" altLang="en-US">
                <a:solidFill>
                  <a:srgbClr val="3333CC"/>
                </a:solidFill>
              </a:rPr>
              <a:t>storage</a:t>
            </a:r>
            <a:r>
              <a:rPr lang="en-US" altLang="en-US"/>
              <a:t> place for the nuclear fuel rods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5" name="Rectangle 3">
            <a:extLst>
              <a:ext uri="{FF2B5EF4-FFF2-40B4-BE49-F238E27FC236}">
                <a16:creationId xmlns:a16="http://schemas.microsoft.com/office/drawing/2014/main" id="{1A9560D6-F903-479E-8466-B042EE070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4038600"/>
          </a:xfrm>
        </p:spPr>
        <p:txBody>
          <a:bodyPr/>
          <a:lstStyle/>
          <a:p>
            <a:r>
              <a:rPr lang="en-US" altLang="en-US" sz="4000"/>
              <a:t>There is no real danger of a nuclear power plant exploding like a bomb because the % of Uranium 235 is too low</a:t>
            </a:r>
          </a:p>
          <a:p>
            <a:pPr>
              <a:buFontTx/>
              <a:buNone/>
            </a:pPr>
            <a:endParaRPr lang="en-US" altLang="en-US" sz="4000"/>
          </a:p>
          <a:p>
            <a:r>
              <a:rPr lang="en-US" altLang="en-US" sz="4000">
                <a:solidFill>
                  <a:srgbClr val="3333CC"/>
                </a:solidFill>
              </a:rPr>
              <a:t>However</a:t>
            </a:r>
            <a:r>
              <a:rPr lang="en-US" altLang="en-US" sz="4000"/>
              <a:t> …</a:t>
            </a:r>
            <a:endParaRPr lang="en-US" altLang="en-US" sz="4000" baseline="30000"/>
          </a:p>
          <a:p>
            <a:endParaRPr lang="en-US" altLang="en-US"/>
          </a:p>
        </p:txBody>
      </p:sp>
      <p:sp>
        <p:nvSpPr>
          <p:cNvPr id="50179" name="Rectangle 4">
            <a:extLst>
              <a:ext uri="{FF2B5EF4-FFF2-40B4-BE49-F238E27FC236}">
                <a16:creationId xmlns:a16="http://schemas.microsoft.com/office/drawing/2014/main" id="{452049AE-7E70-44DE-84EB-6D0C07A72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04800"/>
            <a:ext cx="77724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Nuclear Reactors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B51AB205-FA6E-4A8D-85FD-C8AE91098A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924800" cy="2743200"/>
          </a:xfrm>
        </p:spPr>
        <p:txBody>
          <a:bodyPr/>
          <a:lstStyle/>
          <a:p>
            <a:r>
              <a:rPr lang="en-US" altLang="en-US" sz="5400">
                <a:solidFill>
                  <a:schemeClr val="tx1"/>
                </a:solidFill>
              </a:rPr>
              <a:t>Nuclear</a:t>
            </a:r>
            <a:r>
              <a:rPr lang="en-US" altLang="en-US" sz="5400"/>
              <a:t> Scientists </a:t>
            </a:r>
            <a:br>
              <a:rPr lang="en-US" altLang="en-US" sz="5400"/>
            </a:br>
            <a:r>
              <a:rPr lang="en-US" altLang="en-US" sz="5400"/>
              <a:t>focus on the </a:t>
            </a:r>
            <a:r>
              <a:rPr lang="en-US" altLang="en-US" sz="5400" u="sng">
                <a:solidFill>
                  <a:schemeClr val="accent2"/>
                </a:solidFill>
              </a:rPr>
              <a:t>nucleus</a:t>
            </a:r>
            <a:r>
              <a:rPr lang="en-US" altLang="en-US" sz="5400"/>
              <a:t> of the atom </a:t>
            </a:r>
            <a:endParaRPr lang="en-US" altLang="en-US" sz="4000"/>
          </a:p>
        </p:txBody>
      </p:sp>
      <p:pic>
        <p:nvPicPr>
          <p:cNvPr id="332805" name="Picture 5">
            <a:extLst>
              <a:ext uri="{FF2B5EF4-FFF2-40B4-BE49-F238E27FC236}">
                <a16:creationId xmlns:a16="http://schemas.microsoft.com/office/drawing/2014/main" id="{E3D1958F-F091-46D7-9EA9-709F370CE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844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6" name="Rectangle 6">
            <a:extLst>
              <a:ext uri="{FF2B5EF4-FFF2-40B4-BE49-F238E27FC236}">
                <a16:creationId xmlns:a16="http://schemas.microsoft.com/office/drawing/2014/main" id="{4FB844E3-06A0-43EF-9143-D03A2B1EF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05200"/>
            <a:ext cx="5029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chemeClr val="tx2"/>
                </a:solidFill>
              </a:rPr>
              <a:t>(</a:t>
            </a:r>
            <a:r>
              <a:rPr lang="en-US" altLang="en-US" sz="4000">
                <a:solidFill>
                  <a:schemeClr val="hlink"/>
                </a:solidFill>
              </a:rPr>
              <a:t>They study</a:t>
            </a:r>
            <a:r>
              <a:rPr lang="en-US" altLang="en-US" sz="4000">
                <a:solidFill>
                  <a:schemeClr val="tx2"/>
                </a:solidFill>
              </a:rPr>
              <a:t> </a:t>
            </a:r>
            <a:r>
              <a:rPr lang="en-US" altLang="en-US" sz="4000">
                <a:solidFill>
                  <a:schemeClr val="hlink"/>
                </a:solidFill>
              </a:rPr>
              <a:t>nuclear particles and their potential energy</a:t>
            </a:r>
            <a:r>
              <a:rPr lang="en-US" altLang="en-US" sz="400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55B70EF-0EC2-4CA7-B886-0C6CD17A4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7763"/>
          </a:xfrm>
        </p:spPr>
        <p:txBody>
          <a:bodyPr/>
          <a:lstStyle/>
          <a:p>
            <a:r>
              <a:rPr lang="en-US" altLang="en-US" sz="4000"/>
              <a:t>The Downsides of Nuclear Power</a:t>
            </a:r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92DFFE26-4A88-4E5E-824F-53E703326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924800" cy="3505200"/>
          </a:xfrm>
        </p:spPr>
        <p:txBody>
          <a:bodyPr/>
          <a:lstStyle/>
          <a:p>
            <a:r>
              <a:rPr lang="en-US" altLang="en-US"/>
              <a:t>A major international issue is the proliferation of </a:t>
            </a:r>
            <a:r>
              <a:rPr lang="en-US" altLang="en-US" b="1" u="sng">
                <a:solidFill>
                  <a:schemeClr val="accent2"/>
                </a:solidFill>
              </a:rPr>
              <a:t>nuclear weapons</a:t>
            </a:r>
          </a:p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A universal fear related to nuclear power is the </a:t>
            </a:r>
            <a:r>
              <a:rPr lang="en-US" altLang="en-US" b="1" u="sng">
                <a:solidFill>
                  <a:schemeClr val="accent2"/>
                </a:solidFill>
              </a:rPr>
              <a:t>radioactive waste</a:t>
            </a:r>
            <a:r>
              <a:rPr lang="en-US" altLang="en-US"/>
              <a:t> produced and the issue of where to store that waste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7E11835-38D1-452B-8B04-AF7A2FDFD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D0E55FEA-EBCA-4BDE-97EC-C812B9EEB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038600"/>
          </a:xfrm>
        </p:spPr>
        <p:txBody>
          <a:bodyPr/>
          <a:lstStyle/>
          <a:p>
            <a:r>
              <a:rPr lang="en-US" altLang="en-US" sz="2800"/>
              <a:t>Only </a:t>
            </a:r>
            <a:r>
              <a:rPr lang="en-US" altLang="en-US" sz="2800">
                <a:solidFill>
                  <a:schemeClr val="hlink"/>
                </a:solidFill>
              </a:rPr>
              <a:t>0.7%</a:t>
            </a:r>
            <a:r>
              <a:rPr lang="en-US" altLang="en-US" sz="2800"/>
              <a:t> (less than 1%) of naturally occurring uranium is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, the rest is U</a:t>
            </a:r>
            <a:r>
              <a:rPr lang="en-US" altLang="en-US" sz="2800" baseline="30000"/>
              <a:t>238</a:t>
            </a:r>
            <a:r>
              <a:rPr lang="en-US" altLang="en-US" sz="2800"/>
              <a:t> </a:t>
            </a:r>
            <a:endParaRPr lang="en-US" altLang="en-US" sz="2800" baseline="30000"/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It is very difficult to separate concentrated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from U</a:t>
            </a:r>
            <a:r>
              <a:rPr lang="en-US" altLang="en-US" sz="2800" baseline="30000"/>
              <a:t>238</a:t>
            </a:r>
            <a:r>
              <a:rPr lang="en-US" altLang="en-US" sz="2800"/>
              <a:t> because they are so chemically similar </a:t>
            </a:r>
          </a:p>
          <a:p>
            <a:pPr>
              <a:buFontTx/>
              <a:buNone/>
            </a:pPr>
            <a:endParaRPr lang="en-US" altLang="en-US" sz="1800"/>
          </a:p>
          <a:p>
            <a:r>
              <a:rPr lang="en-US" altLang="en-US" sz="2800"/>
              <a:t>The </a:t>
            </a:r>
            <a:r>
              <a:rPr lang="en-US" altLang="en-US" sz="2800">
                <a:solidFill>
                  <a:srgbClr val="FF0000"/>
                </a:solidFill>
              </a:rPr>
              <a:t>U</a:t>
            </a:r>
            <a:r>
              <a:rPr lang="en-US" altLang="en-US" sz="2800" baseline="30000">
                <a:solidFill>
                  <a:srgbClr val="FF0000"/>
                </a:solidFill>
              </a:rPr>
              <a:t>235</a:t>
            </a:r>
            <a:r>
              <a:rPr lang="en-US" altLang="en-US" sz="2800"/>
              <a:t> concentration must be brought up to over </a:t>
            </a:r>
            <a:r>
              <a:rPr lang="en-US" altLang="en-US" sz="2800">
                <a:solidFill>
                  <a:srgbClr val="3333CC"/>
                </a:solidFill>
              </a:rPr>
              <a:t>3%</a:t>
            </a:r>
            <a:r>
              <a:rPr lang="en-US" altLang="en-US" sz="2800"/>
              <a:t> to be useful in a nuclear reactor and up to about </a:t>
            </a:r>
            <a:r>
              <a:rPr lang="en-US" altLang="en-US" sz="2800">
                <a:solidFill>
                  <a:srgbClr val="3333CC"/>
                </a:solidFill>
              </a:rPr>
              <a:t>90%</a:t>
            </a:r>
            <a:r>
              <a:rPr lang="en-US" altLang="en-US" sz="2800"/>
              <a:t> for a nuclear bomb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F557C3D-F9F0-44A4-B30D-459795BC7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7763"/>
          </a:xfrm>
        </p:spPr>
        <p:txBody>
          <a:bodyPr/>
          <a:lstStyle/>
          <a:p>
            <a:r>
              <a:rPr lang="en-US" altLang="en-US"/>
              <a:t>Nuclear Weapons Proliferation</a:t>
            </a:r>
          </a:p>
        </p:txBody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58EE0CA1-6B8F-4D9C-9675-440DBE15A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Plutonium 239</a:t>
            </a:r>
            <a:r>
              <a:rPr lang="en-US" altLang="en-US" sz="2800"/>
              <a:t> is another fissionable isotope that works very well for nuclear reactions </a:t>
            </a:r>
            <a:endParaRPr lang="en-US" altLang="en-US" sz="2800" baseline="300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Since </a:t>
            </a:r>
            <a:r>
              <a:rPr lang="en-US" altLang="en-US" sz="2800">
                <a:solidFill>
                  <a:srgbClr val="FF0000"/>
                </a:solidFill>
              </a:rPr>
              <a:t>Pu</a:t>
            </a:r>
            <a:r>
              <a:rPr lang="en-US" altLang="en-US" sz="2800" baseline="30000">
                <a:solidFill>
                  <a:srgbClr val="FF0000"/>
                </a:solidFill>
              </a:rPr>
              <a:t>239</a:t>
            </a:r>
            <a:r>
              <a:rPr lang="en-US" altLang="en-US" sz="2800"/>
              <a:t> is chemically different than uranium, it is much easier to separate from U</a:t>
            </a:r>
            <a:r>
              <a:rPr lang="en-US" altLang="en-US" sz="2800" baseline="30000"/>
              <a:t>238</a:t>
            </a:r>
            <a:r>
              <a:rPr lang="en-US" altLang="en-US" sz="2800"/>
              <a:t> fuel rods and concentrate it into </a:t>
            </a:r>
            <a:r>
              <a:rPr lang="en-US" altLang="en-US" sz="2800" b="1" u="sng">
                <a:solidFill>
                  <a:schemeClr val="accent2"/>
                </a:solidFill>
              </a:rPr>
              <a:t>bomb</a:t>
            </a:r>
            <a:r>
              <a:rPr lang="en-US" altLang="en-US" sz="2800"/>
              <a:t> material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800"/>
              <a:t>Less technically advanced countries have obtained nuclear weapons by </a:t>
            </a:r>
            <a:r>
              <a:rPr lang="en-US" altLang="en-US" sz="2800">
                <a:solidFill>
                  <a:schemeClr val="accent1"/>
                </a:solidFill>
              </a:rPr>
              <a:t>reprocessing fuel rods</a:t>
            </a:r>
            <a:r>
              <a:rPr lang="en-US" altLang="en-US" sz="2800"/>
              <a:t> from nuclear power reactors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864D1A3-5F37-41CF-ADFA-7A4DEE9B2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838200"/>
          </a:xfrm>
        </p:spPr>
        <p:txBody>
          <a:bodyPr/>
          <a:lstStyle/>
          <a:p>
            <a:r>
              <a:rPr lang="en-US" altLang="en-US"/>
              <a:t>Reprocessing Fuel Rods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8DD8FB2F-3045-46E4-BC2D-D7EAADFAC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3962400"/>
          </a:xfrm>
        </p:spPr>
        <p:txBody>
          <a:bodyPr/>
          <a:lstStyle/>
          <a:p>
            <a:r>
              <a:rPr lang="en-US" altLang="en-US">
                <a:solidFill>
                  <a:schemeClr val="accent1"/>
                </a:solidFill>
              </a:rPr>
              <a:t>“Breeder reactors”</a:t>
            </a:r>
            <a:r>
              <a:rPr lang="en-US" altLang="en-US"/>
              <a:t> are designed to enrich abundant </a:t>
            </a:r>
            <a:r>
              <a:rPr lang="en-US" altLang="en-US">
                <a:solidFill>
                  <a:schemeClr val="accent2"/>
                </a:solidFill>
              </a:rPr>
              <a:t>U</a:t>
            </a:r>
            <a:r>
              <a:rPr lang="en-US" altLang="en-US" baseline="30000">
                <a:solidFill>
                  <a:schemeClr val="accent2"/>
                </a:solidFill>
              </a:rPr>
              <a:t>238</a:t>
            </a:r>
            <a:r>
              <a:rPr lang="en-US" altLang="en-US"/>
              <a:t> into fissionable </a:t>
            </a:r>
            <a:r>
              <a:rPr lang="en-US" altLang="en-US">
                <a:solidFill>
                  <a:srgbClr val="3333CC"/>
                </a:solidFill>
              </a:rPr>
              <a:t>Pu</a:t>
            </a:r>
            <a:r>
              <a:rPr lang="en-US" altLang="en-US" baseline="30000">
                <a:solidFill>
                  <a:srgbClr val="3333CC"/>
                </a:solidFill>
              </a:rPr>
              <a:t>239</a:t>
            </a:r>
            <a:r>
              <a:rPr lang="en-US" altLang="en-US"/>
              <a:t> to replace the U</a:t>
            </a:r>
            <a:r>
              <a:rPr lang="en-US" altLang="en-US" baseline="30000"/>
              <a:t>235</a:t>
            </a:r>
            <a:r>
              <a:rPr lang="en-US" altLang="en-US"/>
              <a:t> that was consumed</a:t>
            </a:r>
          </a:p>
          <a:p>
            <a:pPr>
              <a:buFontTx/>
              <a:buNone/>
            </a:pPr>
            <a:endParaRPr lang="en-US" altLang="en-US" sz="1600"/>
          </a:p>
          <a:p>
            <a:r>
              <a:rPr lang="en-US" altLang="en-US">
                <a:solidFill>
                  <a:schemeClr val="hlink"/>
                </a:solidFill>
              </a:rPr>
              <a:t>Neutrons</a:t>
            </a:r>
            <a:r>
              <a:rPr lang="en-US" altLang="en-US"/>
              <a:t> released at high energy do not get absorbed into a nucleus to produce fission, but they can change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B6CF9AE-9CF6-4520-821E-369BD0B63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05600" cy="690563"/>
          </a:xfrm>
          <a:noFill/>
        </p:spPr>
        <p:txBody>
          <a:bodyPr/>
          <a:lstStyle/>
          <a:p>
            <a:r>
              <a:rPr lang="en-US" altLang="en-US" sz="4800"/>
              <a:t>Neutrons Can “Decay”</a:t>
            </a:r>
          </a:p>
        </p:txBody>
      </p:sp>
      <p:grpSp>
        <p:nvGrpSpPr>
          <p:cNvPr id="393219" name="Group 3">
            <a:extLst>
              <a:ext uri="{FF2B5EF4-FFF2-40B4-BE49-F238E27FC236}">
                <a16:creationId xmlns:a16="http://schemas.microsoft.com/office/drawing/2014/main" id="{42B2AF5F-31ED-44C5-A4E8-3C24BA867A6D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070225"/>
            <a:ext cx="1000125" cy="1577975"/>
            <a:chOff x="2976" y="2126"/>
            <a:chExt cx="630" cy="994"/>
          </a:xfrm>
        </p:grpSpPr>
        <p:sp>
          <p:nvSpPr>
            <p:cNvPr id="55313" name="Oval 4">
              <a:extLst>
                <a:ext uri="{FF2B5EF4-FFF2-40B4-BE49-F238E27FC236}">
                  <a16:creationId xmlns:a16="http://schemas.microsoft.com/office/drawing/2014/main" id="{A0BF596E-67FD-4AA1-BE15-56AF6EA2A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8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4" name="Rectangle 5">
              <a:extLst>
                <a:ext uri="{FF2B5EF4-FFF2-40B4-BE49-F238E27FC236}">
                  <a16:creationId xmlns:a16="http://schemas.microsoft.com/office/drawing/2014/main" id="{501773A6-89BC-4737-9610-065B21D6A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1</a:t>
              </a:r>
              <a:r>
                <a:rPr lang="en-US" altLang="en-US" sz="2400"/>
                <a:t> p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2" name="Group 6">
            <a:extLst>
              <a:ext uri="{FF2B5EF4-FFF2-40B4-BE49-F238E27FC236}">
                <a16:creationId xmlns:a16="http://schemas.microsoft.com/office/drawing/2014/main" id="{F47D0589-B67E-47A1-8E03-987F807DCD6D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070225"/>
            <a:ext cx="1000125" cy="1577975"/>
            <a:chOff x="1632" y="2126"/>
            <a:chExt cx="630" cy="994"/>
          </a:xfrm>
        </p:grpSpPr>
        <p:sp>
          <p:nvSpPr>
            <p:cNvPr id="55311" name="Oval 7">
              <a:extLst>
                <a:ext uri="{FF2B5EF4-FFF2-40B4-BE49-F238E27FC236}">
                  <a16:creationId xmlns:a16="http://schemas.microsoft.com/office/drawing/2014/main" id="{A94584DE-2767-4FCA-AD78-957AF3ABA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4" y="2126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5312" name="Rectangle 8">
              <a:extLst>
                <a:ext uri="{FF2B5EF4-FFF2-40B4-BE49-F238E27FC236}">
                  <a16:creationId xmlns:a16="http://schemas.microsoft.com/office/drawing/2014/main" id="{EC5E3684-6AD3-48C2-9547-6D45E4C1F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832"/>
              <a:ext cx="4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93225" name="Group 9">
            <a:extLst>
              <a:ext uri="{FF2B5EF4-FFF2-40B4-BE49-F238E27FC236}">
                <a16:creationId xmlns:a16="http://schemas.microsoft.com/office/drawing/2014/main" id="{8F64AF0A-77BA-47D9-8487-D0E7EE9475B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47800"/>
            <a:ext cx="2005013" cy="1754188"/>
            <a:chOff x="912" y="1104"/>
            <a:chExt cx="1263" cy="1105"/>
          </a:xfrm>
        </p:grpSpPr>
        <p:sp>
          <p:nvSpPr>
            <p:cNvPr id="55309" name="Rectangle 10">
              <a:extLst>
                <a:ext uri="{FF2B5EF4-FFF2-40B4-BE49-F238E27FC236}">
                  <a16:creationId xmlns:a16="http://schemas.microsoft.com/office/drawing/2014/main" id="{A1D3B05D-60FE-43B1-BFDA-803E85FF8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104"/>
              <a:ext cx="126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Neutrino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(no mass or charge)</a:t>
              </a:r>
              <a:endParaRPr lang="en-US" altLang="en-US" sz="2400"/>
            </a:p>
          </p:txBody>
        </p:sp>
        <p:cxnSp>
          <p:nvCxnSpPr>
            <p:cNvPr id="55310" name="AutoShape 11">
              <a:extLst>
                <a:ext uri="{FF2B5EF4-FFF2-40B4-BE49-F238E27FC236}">
                  <a16:creationId xmlns:a16="http://schemas.microsoft.com/office/drawing/2014/main" id="{7902F339-8251-4699-B90B-D08FDD35565A}"/>
                </a:ext>
              </a:extLst>
            </p:cNvPr>
            <p:cNvCxnSpPr>
              <a:cxnSpLocks noChangeShapeType="1"/>
              <a:stCxn id="55311" idx="1"/>
              <a:endCxn id="55309" idx="2"/>
            </p:cNvCxnSpPr>
            <p:nvPr/>
          </p:nvCxnSpPr>
          <p:spPr bwMode="auto">
            <a:xfrm flipH="1" flipV="1">
              <a:off x="1544" y="1546"/>
              <a:ext cx="233" cy="66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93228" name="Group 12">
            <a:extLst>
              <a:ext uri="{FF2B5EF4-FFF2-40B4-BE49-F238E27FC236}">
                <a16:creationId xmlns:a16="http://schemas.microsoft.com/office/drawing/2014/main" id="{C15561D7-2BC9-4E6F-91F5-1296FCEE1EA4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524000"/>
            <a:ext cx="2274888" cy="1676400"/>
            <a:chOff x="2179" y="1344"/>
            <a:chExt cx="1193" cy="865"/>
          </a:xfrm>
        </p:grpSpPr>
        <p:sp>
          <p:nvSpPr>
            <p:cNvPr id="55307" name="Rectangle 13">
              <a:extLst>
                <a:ext uri="{FF2B5EF4-FFF2-40B4-BE49-F238E27FC236}">
                  <a16:creationId xmlns:a16="http://schemas.microsoft.com/office/drawing/2014/main" id="{B05E687F-B5C2-4CA7-AB89-E4F460DDE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344"/>
              <a:ext cx="924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(an electron)</a:t>
              </a:r>
              <a:endParaRPr lang="en-US" altLang="en-US" sz="2400"/>
            </a:p>
          </p:txBody>
        </p:sp>
        <p:cxnSp>
          <p:nvCxnSpPr>
            <p:cNvPr id="55308" name="AutoShape 14">
              <a:extLst>
                <a:ext uri="{FF2B5EF4-FFF2-40B4-BE49-F238E27FC236}">
                  <a16:creationId xmlns:a16="http://schemas.microsoft.com/office/drawing/2014/main" id="{A6717231-A942-4DFD-A10F-5D321DB90E80}"/>
                </a:ext>
              </a:extLst>
            </p:cNvPr>
            <p:cNvCxnSpPr>
              <a:cxnSpLocks noChangeShapeType="1"/>
              <a:stCxn id="55311" idx="7"/>
              <a:endCxn id="55307" idx="2"/>
            </p:cNvCxnSpPr>
            <p:nvPr/>
          </p:nvCxnSpPr>
          <p:spPr bwMode="auto">
            <a:xfrm flipV="1">
              <a:off x="2179" y="1805"/>
              <a:ext cx="731" cy="404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3231" name="AutoShape 15">
            <a:extLst>
              <a:ext uri="{FF2B5EF4-FFF2-40B4-BE49-F238E27FC236}">
                <a16:creationId xmlns:a16="http://schemas.microsoft.com/office/drawing/2014/main" id="{54DB556D-A75A-4F8F-A8B8-94C4FA2DFBE3}"/>
              </a:ext>
            </a:extLst>
          </p:cNvPr>
          <p:cNvCxnSpPr>
            <a:cxnSpLocks noChangeShapeType="1"/>
            <a:stCxn id="55311" idx="6"/>
            <a:endCxn id="55313" idx="2"/>
          </p:cNvCxnSpPr>
          <p:nvPr/>
        </p:nvCxnSpPr>
        <p:spPr bwMode="auto">
          <a:xfrm>
            <a:off x="3895725" y="3521075"/>
            <a:ext cx="1231900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04" name="Text Box 16">
            <a:extLst>
              <a:ext uri="{FF2B5EF4-FFF2-40B4-BE49-F238E27FC236}">
                <a16:creationId xmlns:a16="http://schemas.microsoft.com/office/drawing/2014/main" id="{A0A948E2-AEEC-40CE-93D0-E98D22091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53000"/>
            <a:ext cx="8482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A high speed neutron can decay into a </a:t>
            </a:r>
            <a:r>
              <a:rPr lang="en-US" altLang="en-US">
                <a:solidFill>
                  <a:schemeClr val="accent1"/>
                </a:solidFill>
              </a:rPr>
              <a:t>proton</a:t>
            </a:r>
            <a:r>
              <a:rPr lang="en-US" altLang="en-US"/>
              <a:t>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changing the atom into a different element.</a:t>
            </a:r>
            <a:endParaRPr lang="en-US" altLang="en-US" sz="3600"/>
          </a:p>
        </p:txBody>
      </p:sp>
      <p:sp>
        <p:nvSpPr>
          <p:cNvPr id="393233" name="Text Box 17">
            <a:extLst>
              <a:ext uri="{FF2B5EF4-FFF2-40B4-BE49-F238E27FC236}">
                <a16:creationId xmlns:a16="http://schemas.microsoft.com/office/drawing/2014/main" id="{5E13A19C-01A8-4585-9567-5D588EF1F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neutron</a:t>
            </a:r>
          </a:p>
        </p:txBody>
      </p:sp>
      <p:sp>
        <p:nvSpPr>
          <p:cNvPr id="393234" name="Text Box 18">
            <a:extLst>
              <a:ext uri="{FF2B5EF4-FFF2-40B4-BE49-F238E27FC236}">
                <a16:creationId xmlns:a16="http://schemas.microsoft.com/office/drawing/2014/main" id="{8AEFBA02-38D1-4971-ACD2-1FA905AD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429000"/>
            <a:ext cx="76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000"/>
              <a:t>proton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93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33" grpId="0"/>
      <p:bldP spid="39323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AE153F8-FD53-48EF-8D75-954EFC724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696200" cy="1524000"/>
          </a:xfrm>
          <a:noFill/>
        </p:spPr>
        <p:txBody>
          <a:bodyPr/>
          <a:lstStyle/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Nuclear Enrichment</a:t>
            </a:r>
            <a:r>
              <a:rPr lang="en-US" altLang="en-US"/>
              <a:t>” changes U</a:t>
            </a:r>
            <a:r>
              <a:rPr lang="en-US" altLang="en-US" sz="4500" baseline="30000"/>
              <a:t>238 </a:t>
            </a:r>
            <a:r>
              <a:rPr lang="en-US" altLang="en-US"/>
              <a:t>into Pu</a:t>
            </a:r>
            <a:r>
              <a:rPr lang="en-US" altLang="en-US" baseline="30000"/>
              <a:t>239</a:t>
            </a:r>
            <a:r>
              <a:rPr lang="en-US" altLang="en-US"/>
              <a:t> </a:t>
            </a:r>
          </a:p>
        </p:txBody>
      </p:sp>
      <p:sp>
        <p:nvSpPr>
          <p:cNvPr id="315395" name="Line 3">
            <a:extLst>
              <a:ext uri="{FF2B5EF4-FFF2-40B4-BE49-F238E27FC236}">
                <a16:creationId xmlns:a16="http://schemas.microsoft.com/office/drawing/2014/main" id="{5BDCBC43-5B8C-4EA6-A432-9A8A45E51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81400"/>
            <a:ext cx="14478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396" name="Group 4">
            <a:extLst>
              <a:ext uri="{FF2B5EF4-FFF2-40B4-BE49-F238E27FC236}">
                <a16:creationId xmlns:a16="http://schemas.microsoft.com/office/drawing/2014/main" id="{FAF40E9C-1B92-46C7-9323-72319DD88E34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070225"/>
            <a:ext cx="1304925" cy="1577975"/>
            <a:chOff x="3206" y="2020"/>
            <a:chExt cx="822" cy="994"/>
          </a:xfrm>
        </p:grpSpPr>
        <p:sp>
          <p:nvSpPr>
            <p:cNvPr id="56341" name="Oval 5">
              <a:extLst>
                <a:ext uri="{FF2B5EF4-FFF2-40B4-BE49-F238E27FC236}">
                  <a16:creationId xmlns:a16="http://schemas.microsoft.com/office/drawing/2014/main" id="{A8811836-A8AF-49AD-B8A4-3C175BBE2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2" name="Rectangle 6">
              <a:extLst>
                <a:ext uri="{FF2B5EF4-FFF2-40B4-BE49-F238E27FC236}">
                  <a16:creationId xmlns:a16="http://schemas.microsoft.com/office/drawing/2014/main" id="{D167D447-EB32-41C4-952A-A32703AC4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26"/>
              <a:ext cx="8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 baseline="-25000">
                  <a:solidFill>
                    <a:schemeClr val="accent1"/>
                  </a:solidFill>
                </a:rPr>
                <a:t>94</a:t>
              </a:r>
              <a:r>
                <a:rPr lang="en-US" altLang="en-US" sz="2400" b="1">
                  <a:solidFill>
                    <a:schemeClr val="accent1"/>
                  </a:solidFill>
                </a:rPr>
                <a:t> Pu </a:t>
              </a:r>
              <a:r>
                <a:rPr lang="en-US" altLang="en-US" sz="2400" b="1" baseline="30000">
                  <a:solidFill>
                    <a:schemeClr val="accent1"/>
                  </a:solidFill>
                </a:rPr>
                <a:t>239</a:t>
              </a:r>
            </a:p>
          </p:txBody>
        </p:sp>
      </p:grpSp>
      <p:grpSp>
        <p:nvGrpSpPr>
          <p:cNvPr id="315399" name="Group 7">
            <a:extLst>
              <a:ext uri="{FF2B5EF4-FFF2-40B4-BE49-F238E27FC236}">
                <a16:creationId xmlns:a16="http://schemas.microsoft.com/office/drawing/2014/main" id="{F0C5DFC4-2457-4FDD-A04D-5C1EC2AB3D2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070225"/>
            <a:ext cx="1136650" cy="1577975"/>
            <a:chOff x="854" y="2020"/>
            <a:chExt cx="716" cy="994"/>
          </a:xfrm>
        </p:grpSpPr>
        <p:sp>
          <p:nvSpPr>
            <p:cNvPr id="56339" name="Oval 8">
              <a:extLst>
                <a:ext uri="{FF2B5EF4-FFF2-40B4-BE49-F238E27FC236}">
                  <a16:creationId xmlns:a16="http://schemas.microsoft.com/office/drawing/2014/main" id="{B8FAFEE6-355D-4D3A-AF31-57C34BF36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40" name="Rectangle 9">
              <a:extLst>
                <a:ext uri="{FF2B5EF4-FFF2-40B4-BE49-F238E27FC236}">
                  <a16:creationId xmlns:a16="http://schemas.microsoft.com/office/drawing/2014/main" id="{AA2C6E25-476D-44B1-BC28-EC86F3240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238</a:t>
              </a:r>
            </a:p>
          </p:txBody>
        </p:sp>
      </p:grpSp>
      <p:grpSp>
        <p:nvGrpSpPr>
          <p:cNvPr id="315402" name="Group 10">
            <a:extLst>
              <a:ext uri="{FF2B5EF4-FFF2-40B4-BE49-F238E27FC236}">
                <a16:creationId xmlns:a16="http://schemas.microsoft.com/office/drawing/2014/main" id="{78976672-D144-4153-B1CE-D13613AA299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819400"/>
            <a:ext cx="803275" cy="914400"/>
            <a:chOff x="192" y="1920"/>
            <a:chExt cx="486" cy="582"/>
          </a:xfrm>
        </p:grpSpPr>
        <p:sp>
          <p:nvSpPr>
            <p:cNvPr id="56337" name="Oval 11">
              <a:extLst>
                <a:ext uri="{FF2B5EF4-FFF2-40B4-BE49-F238E27FC236}">
                  <a16:creationId xmlns:a16="http://schemas.microsoft.com/office/drawing/2014/main" id="{9EBA7D91-2F93-4257-B26F-1367FE2A2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2318"/>
              <a:ext cx="184" cy="184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8" name="Rectangle 12">
              <a:extLst>
                <a:ext uri="{FF2B5EF4-FFF2-40B4-BE49-F238E27FC236}">
                  <a16:creationId xmlns:a16="http://schemas.microsoft.com/office/drawing/2014/main" id="{D9B0B4AA-2887-4D1B-8830-AA032A7A8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920"/>
              <a:ext cx="4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0</a:t>
              </a:r>
              <a:r>
                <a:rPr lang="en-US" altLang="en-US" sz="2400"/>
                <a:t> n </a:t>
              </a:r>
              <a:r>
                <a:rPr lang="en-US" altLang="en-US" sz="2400" baseline="30000"/>
                <a:t>1</a:t>
              </a:r>
            </a:p>
          </p:txBody>
        </p:sp>
      </p:grpSp>
      <p:grpSp>
        <p:nvGrpSpPr>
          <p:cNvPr id="315405" name="Group 13">
            <a:extLst>
              <a:ext uri="{FF2B5EF4-FFF2-40B4-BE49-F238E27FC236}">
                <a16:creationId xmlns:a16="http://schemas.microsoft.com/office/drawing/2014/main" id="{D49AD4FC-809A-4CA0-B41D-37D03036778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070225"/>
            <a:ext cx="1136650" cy="1577975"/>
            <a:chOff x="1862" y="2020"/>
            <a:chExt cx="716" cy="994"/>
          </a:xfrm>
        </p:grpSpPr>
        <p:sp>
          <p:nvSpPr>
            <p:cNvPr id="56335" name="Oval 14">
              <a:extLst>
                <a:ext uri="{FF2B5EF4-FFF2-40B4-BE49-F238E27FC236}">
                  <a16:creationId xmlns:a16="http://schemas.microsoft.com/office/drawing/2014/main" id="{B73F6D24-3DD3-4520-990C-6F1450112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2020"/>
              <a:ext cx="568" cy="568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56336" name="Rectangle 15">
              <a:extLst>
                <a:ext uri="{FF2B5EF4-FFF2-40B4-BE49-F238E27FC236}">
                  <a16:creationId xmlns:a16="http://schemas.microsoft.com/office/drawing/2014/main" id="{B5BD8BE6-7F4A-4BC9-B13E-79C53B5BE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" y="2726"/>
              <a:ext cx="7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aseline="-25000"/>
                <a:t>92</a:t>
              </a:r>
              <a:r>
                <a:rPr lang="en-US" altLang="en-US" sz="2400"/>
                <a:t> U </a:t>
              </a:r>
              <a:r>
                <a:rPr lang="en-US" altLang="en-US" sz="2400" baseline="30000"/>
                <a:t>239</a:t>
              </a:r>
            </a:p>
          </p:txBody>
        </p:sp>
      </p:grpSp>
      <p:sp>
        <p:nvSpPr>
          <p:cNvPr id="315408" name="Line 16">
            <a:extLst>
              <a:ext uri="{FF2B5EF4-FFF2-40B4-BE49-F238E27FC236}">
                <a16:creationId xmlns:a16="http://schemas.microsoft.com/office/drawing/2014/main" id="{5231C6D0-32AD-44DF-91EC-3B5F99670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0475" y="3575050"/>
            <a:ext cx="1050925" cy="63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5409" name="Group 17">
            <a:extLst>
              <a:ext uri="{FF2B5EF4-FFF2-40B4-BE49-F238E27FC236}">
                <a16:creationId xmlns:a16="http://schemas.microsoft.com/office/drawing/2014/main" id="{F6F5814C-149C-4066-AC01-EC98A00F485F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889125"/>
            <a:ext cx="1725613" cy="1235075"/>
            <a:chOff x="2072" y="1286"/>
            <a:chExt cx="1087" cy="778"/>
          </a:xfrm>
        </p:grpSpPr>
        <p:sp>
          <p:nvSpPr>
            <p:cNvPr id="56331" name="Line 18">
              <a:extLst>
                <a:ext uri="{FF2B5EF4-FFF2-40B4-BE49-F238E27FC236}">
                  <a16:creationId xmlns:a16="http://schemas.microsoft.com/office/drawing/2014/main" id="{AD03EE90-B099-46C4-B30E-20C2ED3DC7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0" y="1584"/>
              <a:ext cx="432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2" name="Rectangle 19">
              <a:extLst>
                <a:ext uri="{FF2B5EF4-FFF2-40B4-BE49-F238E27FC236}">
                  <a16:creationId xmlns:a16="http://schemas.microsoft.com/office/drawing/2014/main" id="{5E7E8833-9AC9-4964-A7BE-903B1FD40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8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  <p:sp>
          <p:nvSpPr>
            <p:cNvPr id="56333" name="Line 20">
              <a:extLst>
                <a:ext uri="{FF2B5EF4-FFF2-40B4-BE49-F238E27FC236}">
                  <a16:creationId xmlns:a16="http://schemas.microsoft.com/office/drawing/2014/main" id="{23403BBE-A2CE-4B3A-AFB2-1792FDF96E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1536"/>
              <a:ext cx="0" cy="48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4" name="Rectangle 21">
              <a:extLst>
                <a:ext uri="{FF2B5EF4-FFF2-40B4-BE49-F238E27FC236}">
                  <a16:creationId xmlns:a16="http://schemas.microsoft.com/office/drawing/2014/main" id="{303942D2-6874-4585-8307-F5AE72D3D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128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Beta</a:t>
              </a:r>
            </a:p>
          </p:txBody>
        </p:sp>
      </p:grpSp>
      <p:sp>
        <p:nvSpPr>
          <p:cNvPr id="315414" name="Text Box 22">
            <a:extLst>
              <a:ext uri="{FF2B5EF4-FFF2-40B4-BE49-F238E27FC236}">
                <a16:creationId xmlns:a16="http://schemas.microsoft.com/office/drawing/2014/main" id="{8F39CC02-4FFB-4279-8579-232A925F0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Plutonium 239 can fission as well as  </a:t>
            </a:r>
            <a:r>
              <a:rPr lang="en-US" altLang="en-US" baseline="-25000"/>
              <a:t>92</a:t>
            </a:r>
            <a:r>
              <a:rPr lang="en-US" altLang="en-US"/>
              <a:t> U </a:t>
            </a:r>
            <a:r>
              <a:rPr lang="en-US" altLang="en-US" baseline="30000"/>
              <a:t>235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15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15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15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315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3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4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FA691395-6312-476C-A994-0F270B9B4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828800"/>
            <a:ext cx="7772400" cy="3581400"/>
          </a:xfrm>
        </p:spPr>
        <p:txBody>
          <a:bodyPr/>
          <a:lstStyle/>
          <a:p>
            <a:r>
              <a:rPr lang="en-US" altLang="en-US" sz="5400"/>
              <a:t>is used to make nuclear warheads and other nuclear bomb materials</a:t>
            </a:r>
            <a:br>
              <a:rPr lang="en-US" altLang="en-US" sz="5400"/>
            </a:br>
            <a:r>
              <a:rPr lang="en-US" altLang="en-US" sz="5400"/>
              <a:t>and is very dangerous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C3143C8-D38C-4A57-A0A2-F64A47203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924800" cy="4191000"/>
          </a:xfrm>
        </p:spPr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2874688C-057F-427A-A4DB-A07CD4D9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5400" b="1">
                <a:solidFill>
                  <a:srgbClr val="FF0000"/>
                </a:solidFill>
              </a:rPr>
              <a:t>Plutonium 239</a:t>
            </a:r>
            <a:br>
              <a:rPr lang="en-US" altLang="en-US" sz="5400">
                <a:solidFill>
                  <a:schemeClr val="tx2"/>
                </a:solidFill>
              </a:rPr>
            </a:br>
            <a:endParaRPr lang="en-US" altLang="en-US" sz="5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9301DFD-4B65-4DDB-B351-21503FDBC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7763"/>
          </a:xfrm>
        </p:spPr>
        <p:txBody>
          <a:bodyPr/>
          <a:lstStyle/>
          <a:p>
            <a:r>
              <a:rPr lang="en-US" altLang="en-US"/>
              <a:t>Storage of Nuclear Waste</a:t>
            </a:r>
          </a:p>
        </p:txBody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D0118205-20A6-4629-A055-2C9F9222D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924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Most nuclear power plants in the United States store their used fuel rods in a “swimming pool” of water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If you piled all the nuclear waste ever produced in the U.S together, it would fill a football field twelve feet high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200"/>
          </a:p>
          <a:p>
            <a:pPr>
              <a:lnSpc>
                <a:spcPct val="90000"/>
              </a:lnSpc>
            </a:pPr>
            <a:r>
              <a:rPr lang="en-US" altLang="en-US"/>
              <a:t>Coal waste is more than that in one day 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14F0989-8F86-4A76-9B4B-0ED7142DC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947FD796-65FF-4453-B7A0-E7474F795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001000" cy="4724400"/>
          </a:xfrm>
        </p:spPr>
        <p:txBody>
          <a:bodyPr/>
          <a:lstStyle/>
          <a:p>
            <a:r>
              <a:rPr lang="en-US" altLang="en-US"/>
              <a:t>Eventually, the temporary storage in the “swimming pools” will need to be emptied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Current lack of a </a:t>
            </a:r>
            <a:r>
              <a:rPr lang="en-US" altLang="en-US">
                <a:solidFill>
                  <a:schemeClr val="tx2"/>
                </a:solidFill>
              </a:rPr>
              <a:t>permanent storage</a:t>
            </a:r>
            <a:r>
              <a:rPr lang="en-US" altLang="en-US"/>
              <a:t> facility leaves nuclear waste above ground “on site” at each nuclear power plant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/>
              <a:t>“</a:t>
            </a:r>
            <a:r>
              <a:rPr lang="en-US" altLang="en-US">
                <a:solidFill>
                  <a:schemeClr val="accent2"/>
                </a:solidFill>
              </a:rPr>
              <a:t>Yucca Mountain</a:t>
            </a:r>
            <a:r>
              <a:rPr lang="en-US" altLang="en-US"/>
              <a:t>” in Nevada is a proposed site for permanent storage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B53A781A-4A3A-456C-BBB0-0257F3224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7763"/>
          </a:xfrm>
        </p:spPr>
        <p:txBody>
          <a:bodyPr/>
          <a:lstStyle/>
          <a:p>
            <a:r>
              <a:rPr lang="en-US" altLang="en-US"/>
              <a:t>Waste Storage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F0A0FAFC-BCC7-4D4E-B5A1-8B6B9289F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1219200"/>
          </a:xfrm>
        </p:spPr>
        <p:txBody>
          <a:bodyPr/>
          <a:lstStyle/>
          <a:p>
            <a:r>
              <a:rPr lang="en-US" altLang="en-US"/>
              <a:t>Near Yucca Mountain is a Nevada bomb test site used for 825 underground tests</a:t>
            </a:r>
          </a:p>
        </p:txBody>
      </p:sp>
      <p:pic>
        <p:nvPicPr>
          <p:cNvPr id="60420" name="Picture 4" descr="test craters inverted">
            <a:extLst>
              <a:ext uri="{FF2B5EF4-FFF2-40B4-BE49-F238E27FC236}">
                <a16:creationId xmlns:a16="http://schemas.microsoft.com/office/drawing/2014/main" id="{09561E77-B5A4-4E6A-8D65-DD050F5B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3938"/>
            <a:ext cx="6781800" cy="433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Text Box 5">
            <a:extLst>
              <a:ext uri="{FF2B5EF4-FFF2-40B4-BE49-F238E27FC236}">
                <a16:creationId xmlns:a16="http://schemas.microsoft.com/office/drawing/2014/main" id="{2B4B77A3-972D-459A-8F70-9F7F13B69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05400"/>
            <a:ext cx="190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solidFill>
                  <a:schemeClr val="hlink"/>
                </a:solidFill>
              </a:rPr>
              <a:t>Russian satellite image</a:t>
            </a:r>
          </a:p>
        </p:txBody>
      </p:sp>
      <p:sp>
        <p:nvSpPr>
          <p:cNvPr id="395270" name="Text Box 6">
            <a:extLst>
              <a:ext uri="{FF2B5EF4-FFF2-40B4-BE49-F238E27FC236}">
                <a16:creationId xmlns:a16="http://schemas.microsoft.com/office/drawing/2014/main" id="{EB238F20-066D-4311-92F3-B6707BBFF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667000"/>
            <a:ext cx="19050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Surface craters produced when the ground below collapses after an underground explosion</a:t>
            </a:r>
          </a:p>
        </p:txBody>
      </p:sp>
      <p:sp>
        <p:nvSpPr>
          <p:cNvPr id="395271" name="Line 7">
            <a:extLst>
              <a:ext uri="{FF2B5EF4-FFF2-40B4-BE49-F238E27FC236}">
                <a16:creationId xmlns:a16="http://schemas.microsoft.com/office/drawing/2014/main" id="{CB0E6DC4-0BCB-4623-81EA-A17127EDE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895600"/>
            <a:ext cx="49530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5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395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599BE6-5BD6-4180-B52A-0A6F75954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553200" cy="990600"/>
          </a:xfrm>
          <a:noFill/>
        </p:spPr>
        <p:txBody>
          <a:bodyPr/>
          <a:lstStyle/>
          <a:p>
            <a:r>
              <a:rPr lang="en-US" altLang="en-US" sz="4800"/>
              <a:t>Structure of the Atom</a:t>
            </a:r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6A35CBA0-6B04-42F1-B245-CCA0730A9D9B}"/>
              </a:ext>
            </a:extLst>
          </p:cNvPr>
          <p:cNvGraphicFramePr>
            <a:graphicFrameLocks/>
          </p:cNvGraphicFramePr>
          <p:nvPr/>
        </p:nvGraphicFramePr>
        <p:xfrm>
          <a:off x="590550" y="2971800"/>
          <a:ext cx="19177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5646738" imgH="5175250" progId="MS_ClipArt_Gallery.2">
                  <p:embed/>
                </p:oleObj>
              </mc:Choice>
              <mc:Fallback>
                <p:oleObj name="Clip" r:id="rId3" imgW="5646738" imgH="5175250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2971800"/>
                        <a:ext cx="19177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5460" name="Group 4">
            <a:extLst>
              <a:ext uri="{FF2B5EF4-FFF2-40B4-BE49-F238E27FC236}">
                <a16:creationId xmlns:a16="http://schemas.microsoft.com/office/drawing/2014/main" id="{05E7E2FA-049B-4835-9C24-CFCFFEE6AFF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193925"/>
            <a:ext cx="4413250" cy="2454275"/>
            <a:chOff x="960" y="1382"/>
            <a:chExt cx="2780" cy="1546"/>
          </a:xfrm>
        </p:grpSpPr>
        <p:sp>
          <p:nvSpPr>
            <p:cNvPr id="6151" name="Line 5">
              <a:extLst>
                <a:ext uri="{FF2B5EF4-FFF2-40B4-BE49-F238E27FC236}">
                  <a16:creationId xmlns:a16="http://schemas.microsoft.com/office/drawing/2014/main" id="{D5093871-11BA-443B-861F-3A6F1181E3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920"/>
              <a:ext cx="2064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52" name="Group 6">
              <a:extLst>
                <a:ext uri="{FF2B5EF4-FFF2-40B4-BE49-F238E27FC236}">
                  <a16:creationId xmlns:a16="http://schemas.microsoft.com/office/drawing/2014/main" id="{896BD772-B536-4FFB-8CE9-A6AFA5752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2" y="1876"/>
              <a:ext cx="1048" cy="1048"/>
              <a:chOff x="2692" y="1876"/>
              <a:chExt cx="1048" cy="1048"/>
            </a:xfrm>
          </p:grpSpPr>
          <p:sp>
            <p:nvSpPr>
              <p:cNvPr id="6155" name="Oval 7">
                <a:extLst>
                  <a:ext uri="{FF2B5EF4-FFF2-40B4-BE49-F238E27FC236}">
                    <a16:creationId xmlns:a16="http://schemas.microsoft.com/office/drawing/2014/main" id="{A028A592-65DA-4480-9210-5D80C68BB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6" name="Rectangle 8">
                <a:extLst>
                  <a:ext uri="{FF2B5EF4-FFF2-40B4-BE49-F238E27FC236}">
                    <a16:creationId xmlns:a16="http://schemas.microsoft.com/office/drawing/2014/main" id="{C6C354E0-504C-410B-8374-D623798A9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57" name="Oval 9">
                <a:extLst>
                  <a:ext uri="{FF2B5EF4-FFF2-40B4-BE49-F238E27FC236}">
                    <a16:creationId xmlns:a16="http://schemas.microsoft.com/office/drawing/2014/main" id="{44700DDB-C3EA-437E-932E-A1DB90F37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58" name="Rectangle 10">
                <a:extLst>
                  <a:ext uri="{FF2B5EF4-FFF2-40B4-BE49-F238E27FC236}">
                    <a16:creationId xmlns:a16="http://schemas.microsoft.com/office/drawing/2014/main" id="{D499494E-7F09-442C-A583-1FF5F0606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59" name="Oval 11">
                <a:extLst>
                  <a:ext uri="{FF2B5EF4-FFF2-40B4-BE49-F238E27FC236}">
                    <a16:creationId xmlns:a16="http://schemas.microsoft.com/office/drawing/2014/main" id="{9F95281B-72A4-45E0-BC23-CB06667CB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197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0" name="Rectangle 12">
                <a:extLst>
                  <a:ext uri="{FF2B5EF4-FFF2-40B4-BE49-F238E27FC236}">
                    <a16:creationId xmlns:a16="http://schemas.microsoft.com/office/drawing/2014/main" id="{B486DD3E-D28B-4601-98CD-DA1A2B907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05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  <p:sp>
            <p:nvSpPr>
              <p:cNvPr id="6161" name="Oval 13">
                <a:extLst>
                  <a:ext uri="{FF2B5EF4-FFF2-40B4-BE49-F238E27FC236}">
                    <a16:creationId xmlns:a16="http://schemas.microsoft.com/office/drawing/2014/main" id="{8ADCD823-746B-4837-9EB7-8E2B3D9B8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240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6162" name="Rectangle 14">
                <a:extLst>
                  <a:ext uri="{FF2B5EF4-FFF2-40B4-BE49-F238E27FC236}">
                    <a16:creationId xmlns:a16="http://schemas.microsoft.com/office/drawing/2014/main" id="{CF8DC4D6-93ED-44EF-9016-CF7432B2D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0" y="248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n</a:t>
                </a:r>
              </a:p>
            </p:txBody>
          </p:sp>
          <p:sp>
            <p:nvSpPr>
              <p:cNvPr id="6163" name="Oval 15">
                <a:extLst>
                  <a:ext uri="{FF2B5EF4-FFF2-40B4-BE49-F238E27FC236}">
                    <a16:creationId xmlns:a16="http://schemas.microsoft.com/office/drawing/2014/main" id="{B1184310-5045-4DCA-AAC5-DC34C5063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2" y="1876"/>
                <a:ext cx="1048" cy="1048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</p:grpSp>
        <p:sp>
          <p:nvSpPr>
            <p:cNvPr id="6153" name="Line 16">
              <a:extLst>
                <a:ext uri="{FF2B5EF4-FFF2-40B4-BE49-F238E27FC236}">
                  <a16:creationId xmlns:a16="http://schemas.microsoft.com/office/drawing/2014/main" id="{EB3BA496-1EF8-47BF-B342-77841D73C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448"/>
              <a:ext cx="2160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7">
              <a:extLst>
                <a:ext uri="{FF2B5EF4-FFF2-40B4-BE49-F238E27FC236}">
                  <a16:creationId xmlns:a16="http://schemas.microsoft.com/office/drawing/2014/main" id="{2116D4FC-F945-42BC-811C-C2257D04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382"/>
              <a:ext cx="8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accent2"/>
                  </a:solidFill>
                </a:rPr>
                <a:t>Nucleus</a:t>
              </a:r>
            </a:p>
          </p:txBody>
        </p:sp>
      </p:grpSp>
      <p:sp>
        <p:nvSpPr>
          <p:cNvPr id="275488" name="Text Box 32">
            <a:extLst>
              <a:ext uri="{FF2B5EF4-FFF2-40B4-BE49-F238E27FC236}">
                <a16:creationId xmlns:a16="http://schemas.microsoft.com/office/drawing/2014/main" id="{6D49B07B-F42F-4DEC-BECB-C9E5A1B2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971800"/>
            <a:ext cx="21336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/>
              <a:t>n = neutrons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rgbClr val="3333CC"/>
                </a:solidFill>
              </a:rPr>
              <a:t>p</a:t>
            </a:r>
            <a:r>
              <a:rPr lang="en-US" altLang="en-US" sz="2400"/>
              <a:t> = protons</a:t>
            </a:r>
          </a:p>
        </p:txBody>
      </p:sp>
      <p:sp>
        <p:nvSpPr>
          <p:cNvPr id="275503" name="Text Box 47">
            <a:extLst>
              <a:ext uri="{FF2B5EF4-FFF2-40B4-BE49-F238E27FC236}">
                <a16:creationId xmlns:a16="http://schemas.microsoft.com/office/drawing/2014/main" id="{87750D30-74F7-4DF4-8345-C69CD9EFC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76800"/>
            <a:ext cx="426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Electrons</a:t>
            </a:r>
            <a:r>
              <a:rPr lang="en-US" altLang="en-US" sz="2400"/>
              <a:t> exist in energy orbitals around the nucleus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88" grpId="0"/>
      <p:bldP spid="27550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24319E6-2F34-40A9-B28B-582326354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398368" name="Group 32">
            <a:extLst>
              <a:ext uri="{FF2B5EF4-FFF2-40B4-BE49-F238E27FC236}">
                <a16:creationId xmlns:a16="http://schemas.microsoft.com/office/drawing/2014/main" id="{5F9E8B57-79C2-4C6D-8CA6-CD88FBC4254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8369" name="Rectangle 33">
            <a:extLst>
              <a:ext uri="{FF2B5EF4-FFF2-40B4-BE49-F238E27FC236}">
                <a16:creationId xmlns:a16="http://schemas.microsoft.com/office/drawing/2014/main" id="{33617DD4-57A2-4AC4-BF34-F0085369E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59436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A0F9D01-018E-4A8E-AEF3-34417CAA6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0387" name="Group 3">
            <a:extLst>
              <a:ext uri="{FF2B5EF4-FFF2-40B4-BE49-F238E27FC236}">
                <a16:creationId xmlns:a16="http://schemas.microsoft.com/office/drawing/2014/main" id="{3B60390A-386D-4340-AF95-6772A0385A7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489" name="Rectangle 25">
            <a:extLst>
              <a:ext uri="{FF2B5EF4-FFF2-40B4-BE49-F238E27FC236}">
                <a16:creationId xmlns:a16="http://schemas.microsoft.com/office/drawing/2014/main" id="{F76A5034-7F1B-4977-A931-82A3D400D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775C50C-3C18-4C7F-B821-89A27163D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1411" name="Group 3">
            <a:extLst>
              <a:ext uri="{FF2B5EF4-FFF2-40B4-BE49-F238E27FC236}">
                <a16:creationId xmlns:a16="http://schemas.microsoft.com/office/drawing/2014/main" id="{1D096364-EF76-494E-BA09-08DF7E51F5E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trillion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513" name="Rectangle 25">
            <a:extLst>
              <a:ext uri="{FF2B5EF4-FFF2-40B4-BE49-F238E27FC236}">
                <a16:creationId xmlns:a16="http://schemas.microsoft.com/office/drawing/2014/main" id="{237FF38B-2400-4581-919D-0600FEEDD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3514" name="Rectangle 26">
            <a:extLst>
              <a:ext uri="{FF2B5EF4-FFF2-40B4-BE49-F238E27FC236}">
                <a16:creationId xmlns:a16="http://schemas.microsoft.com/office/drawing/2014/main" id="{8C75E757-60DC-416D-A618-B2A9C4C9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19812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2CDFA177-4276-4FF5-A23D-87B1F4F22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2435" name="Group 3">
            <a:extLst>
              <a:ext uri="{FF2B5EF4-FFF2-40B4-BE49-F238E27FC236}">
                <a16:creationId xmlns:a16="http://schemas.microsoft.com/office/drawing/2014/main" id="{A44157C4-2B1C-41A4-97C8-D55DBD66045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4537" name="Rectangle 26">
            <a:extLst>
              <a:ext uri="{FF2B5EF4-FFF2-40B4-BE49-F238E27FC236}">
                <a16:creationId xmlns:a16="http://schemas.microsoft.com/office/drawing/2014/main" id="{825A062D-F643-4BC0-B964-A9A101C8C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96240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FB4F8643-5239-4C0B-9DB8-BED10694C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828800"/>
          </a:xfrm>
        </p:spPr>
        <p:txBody>
          <a:bodyPr/>
          <a:lstStyle/>
          <a:p>
            <a:pPr algn="ctr"/>
            <a:r>
              <a:rPr lang="en-US" altLang="en-US" sz="4000"/>
              <a:t>Comparing </a:t>
            </a:r>
            <a:br>
              <a:rPr lang="en-US" altLang="en-US" sz="4000"/>
            </a:br>
            <a:r>
              <a:rPr lang="en-US" altLang="en-US" sz="4000"/>
              <a:t>Monroe Coal Power Plant &amp;</a:t>
            </a:r>
            <a:br>
              <a:rPr lang="en-US" altLang="en-US" sz="4000"/>
            </a:br>
            <a:r>
              <a:rPr lang="en-US" altLang="en-US" sz="4000"/>
              <a:t>Ferme 2Nuclear Power Plants</a:t>
            </a:r>
          </a:p>
        </p:txBody>
      </p:sp>
      <p:graphicFrame>
        <p:nvGraphicFramePr>
          <p:cNvPr id="403459" name="Group 3">
            <a:extLst>
              <a:ext uri="{FF2B5EF4-FFF2-40B4-BE49-F238E27FC236}">
                <a16:creationId xmlns:a16="http://schemas.microsoft.com/office/drawing/2014/main" id="{FA3C0497-E4BA-4CE4-BE8D-10E607222E6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685800" y="2362200"/>
          <a:ext cx="7924800" cy="34290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Fuel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Burned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 of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Solid Waste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Electric Power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kWh per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 9 million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~560,000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~1 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8.5 Billion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3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03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4">
            <a:extLst>
              <a:ext uri="{FF2B5EF4-FFF2-40B4-BE49-F238E27FC236}">
                <a16:creationId xmlns:a16="http://schemas.microsoft.com/office/drawing/2014/main" id="{FF451CC1-4EC8-4399-9618-2437B7D2F047}"/>
              </a:ext>
            </a:extLst>
          </p:cNvPr>
          <p:cNvSpPr>
            <a:spLocks noChangeArrowheads="1"/>
          </p:cNvSpPr>
          <p:nvPr/>
        </p:nvSpPr>
        <p:spPr bwMode="auto">
          <a:xfrm rot="347981">
            <a:off x="2478088" y="835025"/>
            <a:ext cx="533400" cy="4421188"/>
          </a:xfrm>
          <a:prstGeom prst="cube">
            <a:avLst>
              <a:gd name="adj" fmla="val 10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3" name="AutoShape 5">
            <a:extLst>
              <a:ext uri="{FF2B5EF4-FFF2-40B4-BE49-F238E27FC236}">
                <a16:creationId xmlns:a16="http://schemas.microsoft.com/office/drawing/2014/main" id="{90257FA2-EEAE-4AED-9D34-C15275A12849}"/>
              </a:ext>
            </a:extLst>
          </p:cNvPr>
          <p:cNvSpPr>
            <a:spLocks noChangeArrowheads="1"/>
          </p:cNvSpPr>
          <p:nvPr/>
        </p:nvSpPr>
        <p:spPr bwMode="auto">
          <a:xfrm rot="344346">
            <a:off x="3489325" y="912813"/>
            <a:ext cx="762000" cy="4572000"/>
          </a:xfrm>
          <a:prstGeom prst="cube">
            <a:avLst>
              <a:gd name="adj" fmla="val 7458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66564" name="AutoShape 8">
            <a:extLst>
              <a:ext uri="{FF2B5EF4-FFF2-40B4-BE49-F238E27FC236}">
                <a16:creationId xmlns:a16="http://schemas.microsoft.com/office/drawing/2014/main" id="{FB500161-E422-48C9-8032-54701E31343A}"/>
              </a:ext>
            </a:extLst>
          </p:cNvPr>
          <p:cNvSpPr>
            <a:spLocks noChangeArrowheads="1"/>
          </p:cNvSpPr>
          <p:nvPr/>
        </p:nvSpPr>
        <p:spPr bwMode="auto">
          <a:xfrm rot="336179">
            <a:off x="6781800" y="990600"/>
            <a:ext cx="1143000" cy="4876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66565" name="AutoShape 7">
            <a:extLst>
              <a:ext uri="{FF2B5EF4-FFF2-40B4-BE49-F238E27FC236}">
                <a16:creationId xmlns:a16="http://schemas.microsoft.com/office/drawing/2014/main" id="{FF76AF95-5303-48C6-9F81-9AD575424D83}"/>
              </a:ext>
            </a:extLst>
          </p:cNvPr>
          <p:cNvSpPr>
            <a:spLocks noChangeArrowheads="1"/>
          </p:cNvSpPr>
          <p:nvPr/>
        </p:nvSpPr>
        <p:spPr bwMode="auto">
          <a:xfrm rot="375104">
            <a:off x="4800600" y="942975"/>
            <a:ext cx="1066800" cy="472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21" name="Line 9">
            <a:extLst>
              <a:ext uri="{FF2B5EF4-FFF2-40B4-BE49-F238E27FC236}">
                <a16:creationId xmlns:a16="http://schemas.microsoft.com/office/drawing/2014/main" id="{91C2E286-18F9-4061-B08F-BAE19E7FB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4191000"/>
            <a:ext cx="5562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2" name="Line 10">
            <a:extLst>
              <a:ext uri="{FF2B5EF4-FFF2-40B4-BE49-F238E27FC236}">
                <a16:creationId xmlns:a16="http://schemas.microsoft.com/office/drawing/2014/main" id="{3295B49D-2EFC-4A55-9E63-D1E62EF27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209800"/>
            <a:ext cx="2286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3" name="Line 11">
            <a:extLst>
              <a:ext uri="{FF2B5EF4-FFF2-40B4-BE49-F238E27FC236}">
                <a16:creationId xmlns:a16="http://schemas.microsoft.com/office/drawing/2014/main" id="{DA4F6C25-93CE-450B-9EC5-4DCB69AB5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3505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24" name="Line 12">
            <a:extLst>
              <a:ext uri="{FF2B5EF4-FFF2-40B4-BE49-F238E27FC236}">
                <a16:creationId xmlns:a16="http://schemas.microsoft.com/office/drawing/2014/main" id="{DEC66089-437D-4654-B3D0-ACCF9A525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371600"/>
            <a:ext cx="1295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Text Box 16">
            <a:extLst>
              <a:ext uri="{FF2B5EF4-FFF2-40B4-BE49-F238E27FC236}">
                <a16:creationId xmlns:a16="http://schemas.microsoft.com/office/drawing/2014/main" id="{E5091D6E-C0CC-4B68-9AD1-8F62FF46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09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Concrete</a:t>
            </a:r>
          </a:p>
        </p:txBody>
      </p:sp>
      <p:sp>
        <p:nvSpPr>
          <p:cNvPr id="66571" name="Text Box 17">
            <a:extLst>
              <a:ext uri="{FF2B5EF4-FFF2-40B4-BE49-F238E27FC236}">
                <a16:creationId xmlns:a16="http://schemas.microsoft.com/office/drawing/2014/main" id="{A096602A-451D-480E-BEB6-3E86E1E5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Glass or thin Metal</a:t>
            </a:r>
          </a:p>
        </p:txBody>
      </p:sp>
      <p:sp>
        <p:nvSpPr>
          <p:cNvPr id="66572" name="Text Box 18">
            <a:extLst>
              <a:ext uri="{FF2B5EF4-FFF2-40B4-BE49-F238E27FC236}">
                <a16:creationId xmlns:a16="http://schemas.microsoft.com/office/drawing/2014/main" id="{6472A206-E814-476B-B2E7-DE141ED61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620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Paper</a:t>
            </a:r>
          </a:p>
        </p:txBody>
      </p:sp>
      <p:sp>
        <p:nvSpPr>
          <p:cNvPr id="66573" name="Text Box 19">
            <a:extLst>
              <a:ext uri="{FF2B5EF4-FFF2-40B4-BE49-F238E27FC236}">
                <a16:creationId xmlns:a16="http://schemas.microsoft.com/office/drawing/2014/main" id="{4773B9DD-08B6-4075-8725-1D8D19036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33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200"/>
              <a:t>Water or Polyethylene</a:t>
            </a:r>
          </a:p>
        </p:txBody>
      </p:sp>
      <p:sp>
        <p:nvSpPr>
          <p:cNvPr id="66574" name="WordArt 20">
            <a:extLst>
              <a:ext uri="{FF2B5EF4-FFF2-40B4-BE49-F238E27FC236}">
                <a16:creationId xmlns:a16="http://schemas.microsoft.com/office/drawing/2014/main" id="{DFA184F8-53F9-434B-BA0A-DD5CC85B6DB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10668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alpha</a:t>
            </a:r>
          </a:p>
        </p:txBody>
      </p:sp>
      <p:sp>
        <p:nvSpPr>
          <p:cNvPr id="66575" name="WordArt 21">
            <a:extLst>
              <a:ext uri="{FF2B5EF4-FFF2-40B4-BE49-F238E27FC236}">
                <a16:creationId xmlns:a16="http://schemas.microsoft.com/office/drawing/2014/main" id="{7DEFAC97-A7CC-4C8F-B3B7-A06E1BB2252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4800" y="2895600"/>
            <a:ext cx="828675" cy="419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gamma</a:t>
            </a:r>
          </a:p>
        </p:txBody>
      </p:sp>
      <p:sp>
        <p:nvSpPr>
          <p:cNvPr id="66576" name="WordArt 22">
            <a:extLst>
              <a:ext uri="{FF2B5EF4-FFF2-40B4-BE49-F238E27FC236}">
                <a16:creationId xmlns:a16="http://schemas.microsoft.com/office/drawing/2014/main" id="{8FA8333B-7FEC-4EB8-B027-5213BFDDF2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1905000"/>
            <a:ext cx="862013" cy="403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beta</a:t>
            </a:r>
          </a:p>
        </p:txBody>
      </p:sp>
      <p:sp>
        <p:nvSpPr>
          <p:cNvPr id="66577" name="WordArt 24">
            <a:extLst>
              <a:ext uri="{FF2B5EF4-FFF2-40B4-BE49-F238E27FC236}">
                <a16:creationId xmlns:a16="http://schemas.microsoft.com/office/drawing/2014/main" id="{8322E9DD-691D-4B23-AE0F-83BE4F7C5BB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8600" y="3810000"/>
            <a:ext cx="1066800" cy="4794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neutron</a:t>
            </a:r>
          </a:p>
        </p:txBody>
      </p:sp>
      <p:sp>
        <p:nvSpPr>
          <p:cNvPr id="66578" name="AutoShape 2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5489B62E-0530-4964-8F1D-AA2D54666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05400"/>
            <a:ext cx="990600" cy="91440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</p:txBody>
      </p:sp>
      <p:sp>
        <p:nvSpPr>
          <p:cNvPr id="397339" name="Line 27">
            <a:extLst>
              <a:ext uri="{FF2B5EF4-FFF2-40B4-BE49-F238E27FC236}">
                <a16:creationId xmlns:a16="http://schemas.microsoft.com/office/drawing/2014/main" id="{6683C0D4-54A4-4377-83EA-09115C4E8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4384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1" name="Line 29">
            <a:extLst>
              <a:ext uri="{FF2B5EF4-FFF2-40B4-BE49-F238E27FC236}">
                <a16:creationId xmlns:a16="http://schemas.microsoft.com/office/drawing/2014/main" id="{1AEE0298-3A7F-4E81-9389-F1B727957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429000"/>
            <a:ext cx="533400" cy="762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3" name="Line 31">
            <a:extLst>
              <a:ext uri="{FF2B5EF4-FFF2-40B4-BE49-F238E27FC236}">
                <a16:creationId xmlns:a16="http://schemas.microsoft.com/office/drawing/2014/main" id="{4C042BA8-3109-4DA0-80FD-E384C18B7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343400"/>
            <a:ext cx="533400" cy="762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4" name="Line 32">
            <a:extLst>
              <a:ext uri="{FF2B5EF4-FFF2-40B4-BE49-F238E27FC236}">
                <a16:creationId xmlns:a16="http://schemas.microsoft.com/office/drawing/2014/main" id="{B4D6BAC4-4935-4816-8E8F-0BF7A5427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581400"/>
            <a:ext cx="762000" cy="152400"/>
          </a:xfrm>
          <a:prstGeom prst="line">
            <a:avLst/>
          </a:prstGeom>
          <a:noFill/>
          <a:ln w="317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5" name="Line 33">
            <a:extLst>
              <a:ext uri="{FF2B5EF4-FFF2-40B4-BE49-F238E27FC236}">
                <a16:creationId xmlns:a16="http://schemas.microsoft.com/office/drawing/2014/main" id="{D08AC791-11C4-46D0-9C1D-6E107C837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95800"/>
            <a:ext cx="7620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6" name="Line 34">
            <a:extLst>
              <a:ext uri="{FF2B5EF4-FFF2-40B4-BE49-F238E27FC236}">
                <a16:creationId xmlns:a16="http://schemas.microsoft.com/office/drawing/2014/main" id="{C988EFA3-744C-4092-A29B-A992BD86E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800600"/>
            <a:ext cx="1066800" cy="152400"/>
          </a:xfrm>
          <a:prstGeom prst="line">
            <a:avLst/>
          </a:prstGeom>
          <a:noFill/>
          <a:ln w="28575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347" name="Line 35">
            <a:extLst>
              <a:ext uri="{FF2B5EF4-FFF2-40B4-BE49-F238E27FC236}">
                <a16:creationId xmlns:a16="http://schemas.microsoft.com/office/drawing/2014/main" id="{F19CD02B-DBB4-4DC3-B530-25EB8C224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105400"/>
            <a:ext cx="304800" cy="76200"/>
          </a:xfrm>
          <a:prstGeom prst="line">
            <a:avLst/>
          </a:prstGeom>
          <a:noFill/>
          <a:ln w="2540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D00E9ABF-7D28-43E4-B2D1-66B88AC2A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239000" cy="1371600"/>
          </a:xfrm>
          <a:noFill/>
        </p:spPr>
        <p:txBody>
          <a:bodyPr/>
          <a:lstStyle/>
          <a:p>
            <a:r>
              <a:rPr lang="en-US" altLang="en-US" sz="5400">
                <a:solidFill>
                  <a:schemeClr val="accent1"/>
                </a:solidFill>
              </a:rPr>
              <a:t>Isotopes</a:t>
            </a:r>
            <a:r>
              <a:rPr lang="en-US" altLang="en-US"/>
              <a:t> </a:t>
            </a:r>
            <a:r>
              <a:rPr lang="en-US" altLang="en-US" sz="2400">
                <a:solidFill>
                  <a:schemeClr val="hlink"/>
                </a:solidFill>
                <a:sym typeface="Wingdings" panose="05000000000000000000" pitchFamily="2" charset="2"/>
              </a:rPr>
              <a:t> ISO</a:t>
            </a:r>
            <a:r>
              <a:rPr lang="en-US" altLang="en-US" sz="2400">
                <a:solidFill>
                  <a:schemeClr val="hlink"/>
                </a:solidFill>
              </a:rPr>
              <a:t> “same”  TOPE “type”</a:t>
            </a:r>
            <a:br>
              <a:rPr lang="en-US" altLang="en-US"/>
            </a:br>
            <a:endParaRPr lang="en-US" altLang="en-US" sz="4000">
              <a:solidFill>
                <a:schemeClr val="hlink"/>
              </a:solidFill>
            </a:endParaRPr>
          </a:p>
        </p:txBody>
      </p:sp>
      <p:grpSp>
        <p:nvGrpSpPr>
          <p:cNvPr id="277507" name="Group 3">
            <a:extLst>
              <a:ext uri="{FF2B5EF4-FFF2-40B4-BE49-F238E27FC236}">
                <a16:creationId xmlns:a16="http://schemas.microsoft.com/office/drawing/2014/main" id="{E2564C22-45A4-478A-A815-55D7305B8ED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7204" name="Oval 4">
              <a:extLst>
                <a:ext uri="{FF2B5EF4-FFF2-40B4-BE49-F238E27FC236}">
                  <a16:creationId xmlns:a16="http://schemas.microsoft.com/office/drawing/2014/main" id="{1F16282A-FBC6-4AD0-B51F-FF2C6B6EA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5" name="Rectangle 5">
              <a:extLst>
                <a:ext uri="{FF2B5EF4-FFF2-40B4-BE49-F238E27FC236}">
                  <a16:creationId xmlns:a16="http://schemas.microsoft.com/office/drawing/2014/main" id="{DA71EBB8-48E1-4358-8774-04A232869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10" name="Group 6">
            <a:extLst>
              <a:ext uri="{FF2B5EF4-FFF2-40B4-BE49-F238E27FC236}">
                <a16:creationId xmlns:a16="http://schemas.microsoft.com/office/drawing/2014/main" id="{906FE45B-3FAC-4F5D-B2DB-C0CE17C2A50A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7202" name="Oval 7">
              <a:extLst>
                <a:ext uri="{FF2B5EF4-FFF2-40B4-BE49-F238E27FC236}">
                  <a16:creationId xmlns:a16="http://schemas.microsoft.com/office/drawing/2014/main" id="{D4F0186A-BF9C-4A4B-A68F-54AEE36F4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203" name="Rectangle 8">
              <a:extLst>
                <a:ext uri="{FF2B5EF4-FFF2-40B4-BE49-F238E27FC236}">
                  <a16:creationId xmlns:a16="http://schemas.microsoft.com/office/drawing/2014/main" id="{A3F4089B-E8C1-44A0-B238-F151DE3F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3" name="Group 9">
            <a:extLst>
              <a:ext uri="{FF2B5EF4-FFF2-40B4-BE49-F238E27FC236}">
                <a16:creationId xmlns:a16="http://schemas.microsoft.com/office/drawing/2014/main" id="{B054F6DE-32F8-47A4-8632-41B098BCC431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7196" name="Group 10">
              <a:extLst>
                <a:ext uri="{FF2B5EF4-FFF2-40B4-BE49-F238E27FC236}">
                  <a16:creationId xmlns:a16="http://schemas.microsoft.com/office/drawing/2014/main" id="{D5206D56-B42A-40AA-9EE5-1759ED2FB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7200" name="Oval 11">
                <a:extLst>
                  <a:ext uri="{FF2B5EF4-FFF2-40B4-BE49-F238E27FC236}">
                    <a16:creationId xmlns:a16="http://schemas.microsoft.com/office/drawing/2014/main" id="{D2AB5AD9-2291-4367-85E8-0B346FD4E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201" name="Rectangle 12">
                <a:extLst>
                  <a:ext uri="{FF2B5EF4-FFF2-40B4-BE49-F238E27FC236}">
                    <a16:creationId xmlns:a16="http://schemas.microsoft.com/office/drawing/2014/main" id="{59E7AB71-9B24-4B5A-A133-B66C3E953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97" name="Group 13">
              <a:extLst>
                <a:ext uri="{FF2B5EF4-FFF2-40B4-BE49-F238E27FC236}">
                  <a16:creationId xmlns:a16="http://schemas.microsoft.com/office/drawing/2014/main" id="{B19D1D42-1223-48BA-9EEA-508487231E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7198" name="Oval 14">
                <a:extLst>
                  <a:ext uri="{FF2B5EF4-FFF2-40B4-BE49-F238E27FC236}">
                    <a16:creationId xmlns:a16="http://schemas.microsoft.com/office/drawing/2014/main" id="{8812DC7D-8E90-4CFB-B8EA-49A9F7B34D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9" name="Rectangle 15">
                <a:extLst>
                  <a:ext uri="{FF2B5EF4-FFF2-40B4-BE49-F238E27FC236}">
                    <a16:creationId xmlns:a16="http://schemas.microsoft.com/office/drawing/2014/main" id="{8F9AD6BF-BFDA-4F8B-A0E4-A8EC65529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277520" name="Group 16">
            <a:extLst>
              <a:ext uri="{FF2B5EF4-FFF2-40B4-BE49-F238E27FC236}">
                <a16:creationId xmlns:a16="http://schemas.microsoft.com/office/drawing/2014/main" id="{4DCF44C5-0D83-4AB3-9740-6B0793D28B11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7194" name="Oval 17">
              <a:extLst>
                <a:ext uri="{FF2B5EF4-FFF2-40B4-BE49-F238E27FC236}">
                  <a16:creationId xmlns:a16="http://schemas.microsoft.com/office/drawing/2014/main" id="{E1F110AB-DF64-4B0A-83A4-0FA6D4CD8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95" name="Rectangle 18">
              <a:extLst>
                <a:ext uri="{FF2B5EF4-FFF2-40B4-BE49-F238E27FC236}">
                  <a16:creationId xmlns:a16="http://schemas.microsoft.com/office/drawing/2014/main" id="{FBA77463-2BA4-42CC-91C7-36B25D595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7175" name="Group 19">
            <a:extLst>
              <a:ext uri="{FF2B5EF4-FFF2-40B4-BE49-F238E27FC236}">
                <a16:creationId xmlns:a16="http://schemas.microsoft.com/office/drawing/2014/main" id="{F2B0A35F-8803-4532-A436-6A9C59D6543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7187" name="Group 20">
              <a:extLst>
                <a:ext uri="{FF2B5EF4-FFF2-40B4-BE49-F238E27FC236}">
                  <a16:creationId xmlns:a16="http://schemas.microsoft.com/office/drawing/2014/main" id="{40C246CC-FB8D-499B-B08C-AF5F958F6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7192" name="Oval 21">
                <a:extLst>
                  <a:ext uri="{FF2B5EF4-FFF2-40B4-BE49-F238E27FC236}">
                    <a16:creationId xmlns:a16="http://schemas.microsoft.com/office/drawing/2014/main" id="{FB6B3EEF-F8EC-4848-B466-272A0A624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3" name="Rectangle 22">
                <a:extLst>
                  <a:ext uri="{FF2B5EF4-FFF2-40B4-BE49-F238E27FC236}">
                    <a16:creationId xmlns:a16="http://schemas.microsoft.com/office/drawing/2014/main" id="{EEEDB374-ECA3-440B-B238-C378CE31A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7188" name="Group 23">
              <a:extLst>
                <a:ext uri="{FF2B5EF4-FFF2-40B4-BE49-F238E27FC236}">
                  <a16:creationId xmlns:a16="http://schemas.microsoft.com/office/drawing/2014/main" id="{184CB3F0-86A6-4C9E-BFB8-F4EA4AE4C0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7190" name="Oval 24">
                <a:extLst>
                  <a:ext uri="{FF2B5EF4-FFF2-40B4-BE49-F238E27FC236}">
                    <a16:creationId xmlns:a16="http://schemas.microsoft.com/office/drawing/2014/main" id="{F781B8B5-3EA4-4C67-A130-5183ACCF1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7191" name="Rectangle 25">
                <a:extLst>
                  <a:ext uri="{FF2B5EF4-FFF2-40B4-BE49-F238E27FC236}">
                    <a16:creationId xmlns:a16="http://schemas.microsoft.com/office/drawing/2014/main" id="{DE912EBB-ADE2-4CCF-81D2-999BC1E2C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7189" name="Rectangle 26">
              <a:extLst>
                <a:ext uri="{FF2B5EF4-FFF2-40B4-BE49-F238E27FC236}">
                  <a16:creationId xmlns:a16="http://schemas.microsoft.com/office/drawing/2014/main" id="{E64C95F0-3D2D-4955-8103-92723189E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/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7176" name="Rectangle 27">
            <a:extLst>
              <a:ext uri="{FF2B5EF4-FFF2-40B4-BE49-F238E27FC236}">
                <a16:creationId xmlns:a16="http://schemas.microsoft.com/office/drawing/2014/main" id="{A2A147ED-ECA7-4850-8776-3A672884B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/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277532" name="Group 28">
            <a:extLst>
              <a:ext uri="{FF2B5EF4-FFF2-40B4-BE49-F238E27FC236}">
                <a16:creationId xmlns:a16="http://schemas.microsoft.com/office/drawing/2014/main" id="{8EDA54CA-DC65-4EAB-A33A-B88C98C37BF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508500"/>
            <a:ext cx="673100" cy="673100"/>
            <a:chOff x="676" y="2884"/>
            <a:chExt cx="424" cy="424"/>
          </a:xfrm>
        </p:grpSpPr>
        <p:sp>
          <p:nvSpPr>
            <p:cNvPr id="7185" name="Oval 29">
              <a:extLst>
                <a:ext uri="{FF2B5EF4-FFF2-40B4-BE49-F238E27FC236}">
                  <a16:creationId xmlns:a16="http://schemas.microsoft.com/office/drawing/2014/main" id="{BFEBA12F-C557-4815-8DE7-D236C378F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6" name="Rectangle 30">
              <a:extLst>
                <a:ext uri="{FF2B5EF4-FFF2-40B4-BE49-F238E27FC236}">
                  <a16:creationId xmlns:a16="http://schemas.microsoft.com/office/drawing/2014/main" id="{A83786FF-2C65-4D45-9E42-D1E55818B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277535" name="Group 31">
            <a:extLst>
              <a:ext uri="{FF2B5EF4-FFF2-40B4-BE49-F238E27FC236}">
                <a16:creationId xmlns:a16="http://schemas.microsoft.com/office/drawing/2014/main" id="{5FB3D3F8-56F8-4BD9-B46F-8070EBB7DB49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7183" name="Oval 32">
              <a:extLst>
                <a:ext uri="{FF2B5EF4-FFF2-40B4-BE49-F238E27FC236}">
                  <a16:creationId xmlns:a16="http://schemas.microsoft.com/office/drawing/2014/main" id="{C01CC13D-98D4-4FD4-8EAF-8A3C9CA21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7184" name="Rectangle 33">
              <a:extLst>
                <a:ext uri="{FF2B5EF4-FFF2-40B4-BE49-F238E27FC236}">
                  <a16:creationId xmlns:a16="http://schemas.microsoft.com/office/drawing/2014/main" id="{164E20C6-E809-420D-9ADC-43073FE36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277538" name="Text Box 34">
            <a:extLst>
              <a:ext uri="{FF2B5EF4-FFF2-40B4-BE49-F238E27FC236}">
                <a16:creationId xmlns:a16="http://schemas.microsoft.com/office/drawing/2014/main" id="{C5C36073-5271-4F66-B0BD-25ADE36C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277539" name="Text Box 35">
            <a:extLst>
              <a:ext uri="{FF2B5EF4-FFF2-40B4-BE49-F238E27FC236}">
                <a16:creationId xmlns:a16="http://schemas.microsoft.com/office/drawing/2014/main" id="{908E3402-5DF4-4A8B-A723-5EF1F436C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29352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277540" name="Rectangle 36">
            <a:extLst>
              <a:ext uri="{FF2B5EF4-FFF2-40B4-BE49-F238E27FC236}">
                <a16:creationId xmlns:a16="http://schemas.microsoft.com/office/drawing/2014/main" id="{3E2CBF26-ED63-485C-B745-94BF9A2C1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5800"/>
            <a:ext cx="82296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possess the same # of </a:t>
            </a:r>
            <a:r>
              <a:rPr lang="en-US" altLang="en-US" sz="4400">
                <a:solidFill>
                  <a:srgbClr val="3333CC"/>
                </a:solidFill>
              </a:rPr>
              <a:t>protons </a:t>
            </a:r>
            <a:r>
              <a:rPr lang="en-US" altLang="en-US" sz="4400">
                <a:solidFill>
                  <a:schemeClr val="tx2"/>
                </a:solidFill>
              </a:rPr>
              <a:t>but a different # of</a:t>
            </a:r>
            <a:r>
              <a:rPr lang="en-US" altLang="en-US" sz="4400">
                <a:solidFill>
                  <a:srgbClr val="3333CC"/>
                </a:solidFill>
              </a:rPr>
              <a:t> </a:t>
            </a:r>
            <a:r>
              <a:rPr lang="en-US" altLang="en-US" sz="4400"/>
              <a:t>neutrons</a:t>
            </a:r>
          </a:p>
        </p:txBody>
      </p:sp>
      <p:sp>
        <p:nvSpPr>
          <p:cNvPr id="7182" name="Text Box 37">
            <a:extLst>
              <a:ext uri="{FF2B5EF4-FFF2-40B4-BE49-F238E27FC236}">
                <a16:creationId xmlns:a16="http://schemas.microsoft.com/office/drawing/2014/main" id="{B23DB50D-2B9A-420D-8541-34CF1F6A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7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7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7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6" grpId="0"/>
      <p:bldP spid="277538" grpId="0" autoUpdateAnimBg="0"/>
      <p:bldP spid="27753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5B5E7F84-CA86-475A-96B2-7E898AF21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4038600" cy="990600"/>
          </a:xfrm>
          <a:noFill/>
        </p:spPr>
        <p:txBody>
          <a:bodyPr/>
          <a:lstStyle/>
          <a:p>
            <a:pPr algn="ctr"/>
            <a:r>
              <a:rPr lang="en-US" altLang="en-US" sz="3200">
                <a:solidFill>
                  <a:srgbClr val="3333CC"/>
                </a:solidFill>
              </a:rPr>
              <a:t>Atomic Number = 2</a:t>
            </a:r>
            <a:br>
              <a:rPr lang="en-US" altLang="en-US" sz="3200">
                <a:solidFill>
                  <a:srgbClr val="3333CC"/>
                </a:solidFill>
              </a:rPr>
            </a:br>
            <a:r>
              <a:rPr lang="en-US" altLang="en-US" sz="3200">
                <a:solidFill>
                  <a:srgbClr val="3333CC"/>
                </a:solidFill>
              </a:rPr>
              <a:t>(protons)</a:t>
            </a:r>
            <a:endParaRPr lang="en-US" altLang="en-US" sz="3200">
              <a:solidFill>
                <a:schemeClr val="accent2"/>
              </a:solidFill>
            </a:endParaRPr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50DB8C26-6EB0-4577-9FDA-873555F43575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4654550"/>
            <a:ext cx="673100" cy="673100"/>
            <a:chOff x="2836" y="2932"/>
            <a:chExt cx="424" cy="424"/>
          </a:xfrm>
        </p:grpSpPr>
        <p:sp>
          <p:nvSpPr>
            <p:cNvPr id="8234" name="Oval 4">
              <a:extLst>
                <a:ext uri="{FF2B5EF4-FFF2-40B4-BE49-F238E27FC236}">
                  <a16:creationId xmlns:a16="http://schemas.microsoft.com/office/drawing/2014/main" id="{124DDB65-3A8D-4B0F-BC5C-70F0F70F0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93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5" name="Rectangle 5">
              <a:extLst>
                <a:ext uri="{FF2B5EF4-FFF2-40B4-BE49-F238E27FC236}">
                  <a16:creationId xmlns:a16="http://schemas.microsoft.com/office/drawing/2014/main" id="{1747960B-8DEC-4900-AD8A-B4AD23677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301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6" name="Group 6">
            <a:extLst>
              <a:ext uri="{FF2B5EF4-FFF2-40B4-BE49-F238E27FC236}">
                <a16:creationId xmlns:a16="http://schemas.microsoft.com/office/drawing/2014/main" id="{02DD7A0B-ABF3-4403-A94E-D2C2F2B7624C}"/>
              </a:ext>
            </a:extLst>
          </p:cNvPr>
          <p:cNvGrpSpPr>
            <a:grpSpLocks/>
          </p:cNvGrpSpPr>
          <p:nvPr/>
        </p:nvGrpSpPr>
        <p:grpSpPr bwMode="auto">
          <a:xfrm>
            <a:off x="5111750" y="4273550"/>
            <a:ext cx="673100" cy="673100"/>
            <a:chOff x="3220" y="2692"/>
            <a:chExt cx="424" cy="424"/>
          </a:xfrm>
        </p:grpSpPr>
        <p:sp>
          <p:nvSpPr>
            <p:cNvPr id="8232" name="Oval 7">
              <a:extLst>
                <a:ext uri="{FF2B5EF4-FFF2-40B4-BE49-F238E27FC236}">
                  <a16:creationId xmlns:a16="http://schemas.microsoft.com/office/drawing/2014/main" id="{86C8E439-2805-4862-BDA7-3F1F77BA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2692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33" name="Rectangle 8">
              <a:extLst>
                <a:ext uri="{FF2B5EF4-FFF2-40B4-BE49-F238E27FC236}">
                  <a16:creationId xmlns:a16="http://schemas.microsoft.com/office/drawing/2014/main" id="{988092B3-ED86-462C-ADE3-DACD53457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277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7" name="Group 9">
            <a:extLst>
              <a:ext uri="{FF2B5EF4-FFF2-40B4-BE49-F238E27FC236}">
                <a16:creationId xmlns:a16="http://schemas.microsoft.com/office/drawing/2014/main" id="{1142D946-AF6F-4E20-A54A-F44F62C982BD}"/>
              </a:ext>
            </a:extLst>
          </p:cNvPr>
          <p:cNvGrpSpPr>
            <a:grpSpLocks/>
          </p:cNvGrpSpPr>
          <p:nvPr/>
        </p:nvGrpSpPr>
        <p:grpSpPr bwMode="auto">
          <a:xfrm>
            <a:off x="4502150" y="3968750"/>
            <a:ext cx="1282700" cy="1663700"/>
            <a:chOff x="2836" y="2500"/>
            <a:chExt cx="808" cy="1048"/>
          </a:xfrm>
        </p:grpSpPr>
        <p:grpSp>
          <p:nvGrpSpPr>
            <p:cNvPr id="8226" name="Group 10">
              <a:extLst>
                <a:ext uri="{FF2B5EF4-FFF2-40B4-BE49-F238E27FC236}">
                  <a16:creationId xmlns:a16="http://schemas.microsoft.com/office/drawing/2014/main" id="{9DB07883-0F8A-4362-B922-80840C216F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6" y="2500"/>
              <a:ext cx="424" cy="424"/>
              <a:chOff x="2836" y="2500"/>
              <a:chExt cx="424" cy="424"/>
            </a:xfrm>
          </p:grpSpPr>
          <p:sp>
            <p:nvSpPr>
              <p:cNvPr id="8230" name="Oval 11">
                <a:extLst>
                  <a:ext uri="{FF2B5EF4-FFF2-40B4-BE49-F238E27FC236}">
                    <a16:creationId xmlns:a16="http://schemas.microsoft.com/office/drawing/2014/main" id="{B8084579-957E-4190-8C45-FA90F160B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6" y="2500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31" name="Rectangle 12">
                <a:extLst>
                  <a:ext uri="{FF2B5EF4-FFF2-40B4-BE49-F238E27FC236}">
                    <a16:creationId xmlns:a16="http://schemas.microsoft.com/office/drawing/2014/main" id="{FB66F904-077A-4427-ABB0-50658DFED7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8" y="2582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27" name="Group 13">
              <a:extLst>
                <a:ext uri="{FF2B5EF4-FFF2-40B4-BE49-F238E27FC236}">
                  <a16:creationId xmlns:a16="http://schemas.microsoft.com/office/drawing/2014/main" id="{D4268312-2CBE-4955-90C4-369201371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0" y="3124"/>
              <a:ext cx="424" cy="424"/>
              <a:chOff x="3220" y="3124"/>
              <a:chExt cx="424" cy="424"/>
            </a:xfrm>
          </p:grpSpPr>
          <p:sp>
            <p:nvSpPr>
              <p:cNvPr id="8228" name="Oval 14">
                <a:extLst>
                  <a:ext uri="{FF2B5EF4-FFF2-40B4-BE49-F238E27FC236}">
                    <a16:creationId xmlns:a16="http://schemas.microsoft.com/office/drawing/2014/main" id="{8EF047D2-89A1-415C-AC7F-5BE64D898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3124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9" name="Rectangle 15">
                <a:extLst>
                  <a:ext uri="{FF2B5EF4-FFF2-40B4-BE49-F238E27FC236}">
                    <a16:creationId xmlns:a16="http://schemas.microsoft.com/office/drawing/2014/main" id="{3D6401EB-670F-4C03-A90C-B126E6068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2" y="3206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</p:grpSp>
      <p:grpSp>
        <p:nvGrpSpPr>
          <p:cNvPr id="8198" name="Group 16">
            <a:extLst>
              <a:ext uri="{FF2B5EF4-FFF2-40B4-BE49-F238E27FC236}">
                <a16:creationId xmlns:a16="http://schemas.microsoft.com/office/drawing/2014/main" id="{C0D66CBF-19E0-498F-9B6B-6C0DDA7CC068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578350"/>
            <a:ext cx="673100" cy="673100"/>
            <a:chOff x="3604" y="2884"/>
            <a:chExt cx="424" cy="424"/>
          </a:xfrm>
        </p:grpSpPr>
        <p:sp>
          <p:nvSpPr>
            <p:cNvPr id="8224" name="Oval 17">
              <a:extLst>
                <a:ext uri="{FF2B5EF4-FFF2-40B4-BE49-F238E27FC236}">
                  <a16:creationId xmlns:a16="http://schemas.microsoft.com/office/drawing/2014/main" id="{591777E2-38A9-4438-93F9-CCEE68E25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25" name="Rectangle 18">
              <a:extLst>
                <a:ext uri="{FF2B5EF4-FFF2-40B4-BE49-F238E27FC236}">
                  <a16:creationId xmlns:a16="http://schemas.microsoft.com/office/drawing/2014/main" id="{DE27082F-8CB6-4E1F-A2E2-35E8AEF66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199" name="Group 19">
            <a:extLst>
              <a:ext uri="{FF2B5EF4-FFF2-40B4-BE49-F238E27FC236}">
                <a16:creationId xmlns:a16="http://schemas.microsoft.com/office/drawing/2014/main" id="{9B2B973F-4F66-4402-AEA4-3535D05D92C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108325"/>
            <a:ext cx="1206500" cy="2136775"/>
            <a:chOff x="672" y="1958"/>
            <a:chExt cx="760" cy="1346"/>
          </a:xfrm>
        </p:grpSpPr>
        <p:grpSp>
          <p:nvGrpSpPr>
            <p:cNvPr id="8217" name="Group 20">
              <a:extLst>
                <a:ext uri="{FF2B5EF4-FFF2-40B4-BE49-F238E27FC236}">
                  <a16:creationId xmlns:a16="http://schemas.microsoft.com/office/drawing/2014/main" id="{7B873D2C-7DA8-4742-AEEA-7DB98B208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400"/>
              <a:ext cx="424" cy="424"/>
              <a:chOff x="676" y="2452"/>
              <a:chExt cx="424" cy="424"/>
            </a:xfrm>
          </p:grpSpPr>
          <p:sp>
            <p:nvSpPr>
              <p:cNvPr id="8222" name="Oval 21">
                <a:extLst>
                  <a:ext uri="{FF2B5EF4-FFF2-40B4-BE49-F238E27FC236}">
                    <a16:creationId xmlns:a16="http://schemas.microsoft.com/office/drawing/2014/main" id="{802177C1-059C-4D2A-8CAE-DEEC23292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" y="2452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3" name="Rectangle 22">
                <a:extLst>
                  <a:ext uri="{FF2B5EF4-FFF2-40B4-BE49-F238E27FC236}">
                    <a16:creationId xmlns:a16="http://schemas.microsoft.com/office/drawing/2014/main" id="{B55A1EAF-CA5F-4B90-8CC7-C82CD2260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" y="2534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grpSp>
          <p:nvGrpSpPr>
            <p:cNvPr id="8218" name="Group 23">
              <a:extLst>
                <a:ext uri="{FF2B5EF4-FFF2-40B4-BE49-F238E27FC236}">
                  <a16:creationId xmlns:a16="http://schemas.microsoft.com/office/drawing/2014/main" id="{02C12793-A77C-4CE6-A5DA-B4B932DCF8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880"/>
              <a:ext cx="424" cy="424"/>
              <a:chOff x="1060" y="3076"/>
              <a:chExt cx="424" cy="424"/>
            </a:xfrm>
          </p:grpSpPr>
          <p:sp>
            <p:nvSpPr>
              <p:cNvPr id="8220" name="Oval 24">
                <a:extLst>
                  <a:ext uri="{FF2B5EF4-FFF2-40B4-BE49-F238E27FC236}">
                    <a16:creationId xmlns:a16="http://schemas.microsoft.com/office/drawing/2014/main" id="{22BB79D7-95F1-493B-AAD9-A66E5C730C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3076"/>
                <a:ext cx="424" cy="424"/>
              </a:xfrm>
              <a:prstGeom prst="ellips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8221" name="Rectangle 25">
                <a:extLst>
                  <a:ext uri="{FF2B5EF4-FFF2-40B4-BE49-F238E27FC236}">
                    <a16:creationId xmlns:a16="http://schemas.microsoft.com/office/drawing/2014/main" id="{809AA50A-5E4D-4514-8829-4D7D37FBE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5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7" rIns="92075" bIns="46037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3333CC"/>
                    </a:solidFill>
                  </a:rPr>
                  <a:t>p</a:t>
                </a:r>
              </a:p>
            </p:txBody>
          </p:sp>
        </p:grpSp>
        <p:sp>
          <p:nvSpPr>
            <p:cNvPr id="8219" name="Rectangle 26">
              <a:extLst>
                <a:ext uri="{FF2B5EF4-FFF2-40B4-BE49-F238E27FC236}">
                  <a16:creationId xmlns:a16="http://schemas.microsoft.com/office/drawing/2014/main" id="{F6543698-D8B6-4510-BC93-98A2720CE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958"/>
              <a:ext cx="4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baseline="-25000">
                  <a:solidFill>
                    <a:srgbClr val="3333CC"/>
                  </a:solidFill>
                </a:rPr>
                <a:t>2</a:t>
              </a:r>
              <a:r>
                <a:rPr lang="en-US" altLang="en-US" sz="2400" baseline="-25000"/>
                <a:t> </a:t>
              </a:r>
              <a:r>
                <a:rPr lang="en-US" altLang="en-US" sz="2400"/>
                <a:t>He</a:t>
              </a:r>
              <a:endParaRPr lang="en-US" altLang="en-US" sz="2400" baseline="30000"/>
            </a:p>
          </p:txBody>
        </p:sp>
      </p:grpSp>
      <p:sp>
        <p:nvSpPr>
          <p:cNvPr id="8200" name="Rectangle 27">
            <a:extLst>
              <a:ext uri="{FF2B5EF4-FFF2-40B4-BE49-F238E27FC236}">
                <a16:creationId xmlns:a16="http://schemas.microsoft.com/office/drawing/2014/main" id="{95B72E52-DF2C-4D60-AD13-B9FF8B76B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31845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aseline="-25000">
                <a:solidFill>
                  <a:srgbClr val="3333CC"/>
                </a:solidFill>
              </a:rPr>
              <a:t>2</a:t>
            </a:r>
            <a:r>
              <a:rPr lang="en-US" altLang="en-US" sz="2400" baseline="-25000"/>
              <a:t> </a:t>
            </a:r>
            <a:r>
              <a:rPr lang="en-US" altLang="en-US" sz="2400"/>
              <a:t>He</a:t>
            </a:r>
            <a:endParaRPr lang="en-US" altLang="en-US" sz="2400" baseline="30000"/>
          </a:p>
        </p:txBody>
      </p:sp>
      <p:grpSp>
        <p:nvGrpSpPr>
          <p:cNvPr id="8201" name="Group 28">
            <a:extLst>
              <a:ext uri="{FF2B5EF4-FFF2-40B4-BE49-F238E27FC236}">
                <a16:creationId xmlns:a16="http://schemas.microsoft.com/office/drawing/2014/main" id="{6B543AE0-F086-4683-9988-01162D85DB38}"/>
              </a:ext>
            </a:extLst>
          </p:cNvPr>
          <p:cNvGrpSpPr>
            <a:grpSpLocks/>
          </p:cNvGrpSpPr>
          <p:nvPr/>
        </p:nvGrpSpPr>
        <p:grpSpPr bwMode="auto">
          <a:xfrm>
            <a:off x="927100" y="4495800"/>
            <a:ext cx="673100" cy="673100"/>
            <a:chOff x="676" y="2884"/>
            <a:chExt cx="424" cy="424"/>
          </a:xfrm>
        </p:grpSpPr>
        <p:sp>
          <p:nvSpPr>
            <p:cNvPr id="8215" name="Oval 29">
              <a:extLst>
                <a:ext uri="{FF2B5EF4-FFF2-40B4-BE49-F238E27FC236}">
                  <a16:creationId xmlns:a16="http://schemas.microsoft.com/office/drawing/2014/main" id="{92F8F502-5EA2-4CC0-8B8B-4858ACFE9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88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6" name="Rectangle 30">
              <a:extLst>
                <a:ext uri="{FF2B5EF4-FFF2-40B4-BE49-F238E27FC236}">
                  <a16:creationId xmlns:a16="http://schemas.microsoft.com/office/drawing/2014/main" id="{9202F8C8-B9D7-47C5-9281-60A1791FC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9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grpSp>
        <p:nvGrpSpPr>
          <p:cNvPr id="8202" name="Group 31">
            <a:extLst>
              <a:ext uri="{FF2B5EF4-FFF2-40B4-BE49-F238E27FC236}">
                <a16:creationId xmlns:a16="http://schemas.microsoft.com/office/drawing/2014/main" id="{6DBAA9EB-A42F-4950-83BB-B8DF018F48D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886200"/>
            <a:ext cx="673100" cy="673100"/>
            <a:chOff x="1060" y="2644"/>
            <a:chExt cx="424" cy="424"/>
          </a:xfrm>
        </p:grpSpPr>
        <p:sp>
          <p:nvSpPr>
            <p:cNvPr id="8213" name="Oval 32">
              <a:extLst>
                <a:ext uri="{FF2B5EF4-FFF2-40B4-BE49-F238E27FC236}">
                  <a16:creationId xmlns:a16="http://schemas.microsoft.com/office/drawing/2014/main" id="{5FEB8E7B-C8B2-4279-AE35-D6CE00D30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" y="2644"/>
              <a:ext cx="424" cy="424"/>
            </a:xfrm>
            <a:prstGeom prst="ellipse">
              <a:avLst/>
            </a:pr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2400"/>
            </a:p>
          </p:txBody>
        </p:sp>
        <p:sp>
          <p:nvSpPr>
            <p:cNvPr id="8214" name="Rectangle 33">
              <a:extLst>
                <a:ext uri="{FF2B5EF4-FFF2-40B4-BE49-F238E27FC236}">
                  <a16:creationId xmlns:a16="http://schemas.microsoft.com/office/drawing/2014/main" id="{4893AAD3-D0D3-4186-A447-05FAA2FA1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" y="272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n</a:t>
              </a:r>
            </a:p>
          </p:txBody>
        </p:sp>
      </p:grpSp>
      <p:sp>
        <p:nvSpPr>
          <p:cNvPr id="8203" name="Text Box 34">
            <a:extLst>
              <a:ext uri="{FF2B5EF4-FFF2-40B4-BE49-F238E27FC236}">
                <a16:creationId xmlns:a16="http://schemas.microsoft.com/office/drawing/2014/main" id="{A9EF25C1-3187-47DC-800C-7AC649836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2859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8204" name="Text Box 35">
            <a:extLst>
              <a:ext uri="{FF2B5EF4-FFF2-40B4-BE49-F238E27FC236}">
                <a16:creationId xmlns:a16="http://schemas.microsoft.com/office/drawing/2014/main" id="{ED49279D-1B73-4966-A7EE-F40F0C479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9718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34884" name="Rectangle 36">
            <a:extLst>
              <a:ext uri="{FF2B5EF4-FFF2-40B4-BE49-F238E27FC236}">
                <a16:creationId xmlns:a16="http://schemas.microsoft.com/office/drawing/2014/main" id="{1B74DB41-0CBF-4911-BE5C-672E6CDB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1000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3333CC"/>
                </a:solidFill>
              </a:rPr>
              <a:t>Atomic Number = 2</a:t>
            </a:r>
            <a:br>
              <a:rPr lang="en-US" altLang="en-US">
                <a:solidFill>
                  <a:srgbClr val="3333CC"/>
                </a:solidFill>
              </a:rPr>
            </a:br>
            <a:r>
              <a:rPr lang="en-US" altLang="en-US">
                <a:solidFill>
                  <a:srgbClr val="3333CC"/>
                </a:solidFill>
              </a:rPr>
              <a:t>(protons)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334887" name="AutoShape 39">
            <a:extLst>
              <a:ext uri="{FF2B5EF4-FFF2-40B4-BE49-F238E27FC236}">
                <a16:creationId xmlns:a16="http://schemas.microsoft.com/office/drawing/2014/main" id="{94ABF860-FAF5-4A86-B058-9CA398B3D48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705100" y="2095500"/>
            <a:ext cx="609600" cy="1600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176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618" y="0"/>
                </a:moveTo>
                <a:lnTo>
                  <a:pt x="11636" y="3915"/>
                </a:lnTo>
                <a:lnTo>
                  <a:pt x="14722" y="3915"/>
                </a:lnTo>
                <a:lnTo>
                  <a:pt x="14722" y="17176"/>
                </a:lnTo>
                <a:lnTo>
                  <a:pt x="0" y="17176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618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34889" name="AutoShape 41">
            <a:extLst>
              <a:ext uri="{FF2B5EF4-FFF2-40B4-BE49-F238E27FC236}">
                <a16:creationId xmlns:a16="http://schemas.microsoft.com/office/drawing/2014/main" id="{D5117FC8-7AEA-454A-8C51-E5ECDA7FDFE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858000" y="1828800"/>
            <a:ext cx="685800" cy="2362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7658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825" y="0"/>
                </a:moveTo>
                <a:lnTo>
                  <a:pt x="12049" y="3915"/>
                </a:lnTo>
                <a:lnTo>
                  <a:pt x="15135" y="3915"/>
                </a:lnTo>
                <a:lnTo>
                  <a:pt x="15135" y="17658"/>
                </a:lnTo>
                <a:lnTo>
                  <a:pt x="0" y="17658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3915"/>
                </a:lnTo>
                <a:lnTo>
                  <a:pt x="21600" y="3915"/>
                </a:lnTo>
                <a:lnTo>
                  <a:pt x="16825" y="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8" name="Text Box 42">
            <a:extLst>
              <a:ext uri="{FF2B5EF4-FFF2-40B4-BE49-F238E27FC236}">
                <a16:creationId xmlns:a16="http://schemas.microsoft.com/office/drawing/2014/main" id="{42D470E6-FDD1-469E-8A06-3F357BB1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37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Isotopes of Helium</a:t>
            </a:r>
          </a:p>
        </p:txBody>
      </p:sp>
      <p:sp>
        <p:nvSpPr>
          <p:cNvPr id="334891" name="AutoShape 43">
            <a:extLst>
              <a:ext uri="{FF2B5EF4-FFF2-40B4-BE49-F238E27FC236}">
                <a16:creationId xmlns:a16="http://schemas.microsoft.com/office/drawing/2014/main" id="{D8986200-8A39-4959-A9C8-9F4D9499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066800"/>
            <a:ext cx="152400" cy="2286000"/>
          </a:xfrm>
          <a:prstGeom prst="downArrow">
            <a:avLst>
              <a:gd name="adj1" fmla="val 50000"/>
              <a:gd name="adj2" fmla="val 3750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4" name="Rectangle 46">
            <a:extLst>
              <a:ext uri="{FF2B5EF4-FFF2-40B4-BE49-F238E27FC236}">
                <a16:creationId xmlns:a16="http://schemas.microsoft.com/office/drawing/2014/main" id="{357CEC17-2447-4AFF-A3D7-F7792C571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288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4</a:t>
            </a:r>
          </a:p>
        </p:txBody>
      </p:sp>
      <p:sp>
        <p:nvSpPr>
          <p:cNvPr id="334895" name="AutoShape 47">
            <a:extLst>
              <a:ext uri="{FF2B5EF4-FFF2-40B4-BE49-F238E27FC236}">
                <a16:creationId xmlns:a16="http://schemas.microsoft.com/office/drawing/2014/main" id="{72200A6B-9B78-4315-AABB-99547C8F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00200"/>
            <a:ext cx="152400" cy="1600200"/>
          </a:xfrm>
          <a:prstGeom prst="downArrow">
            <a:avLst>
              <a:gd name="adj1" fmla="val 50000"/>
              <a:gd name="adj2" fmla="val 262500"/>
            </a:avLst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accent2"/>
              </a:solidFill>
            </a:endParaRPr>
          </a:p>
        </p:txBody>
      </p:sp>
      <p:sp>
        <p:nvSpPr>
          <p:cNvPr id="334896" name="Rectangle 48">
            <a:extLst>
              <a:ext uri="{FF2B5EF4-FFF2-40B4-BE49-F238E27FC236}">
                <a16:creationId xmlns:a16="http://schemas.microsoft.com/office/drawing/2014/main" id="{696C2239-F7DA-44AD-8F6B-F98DA98F9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764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 anchor="ctr"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Atomic Mass = 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34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3348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  <p:bldP spid="334884" grpId="0"/>
      <p:bldP spid="334891" grpId="0" animBg="1"/>
      <p:bldP spid="334891" grpId="1" animBg="1"/>
      <p:bldP spid="334894" grpId="0"/>
      <p:bldP spid="334895" grpId="0" animBg="1"/>
      <p:bldP spid="334895" grpId="1" animBg="1"/>
      <p:bldP spid="3348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32950C-553F-43F1-BF10-A6193C92B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7763"/>
          </a:xfrm>
        </p:spPr>
        <p:txBody>
          <a:bodyPr/>
          <a:lstStyle/>
          <a:p>
            <a:pPr algn="ctr"/>
            <a:r>
              <a:rPr lang="en-US" altLang="en-US"/>
              <a:t>Isotope Properties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3D7758B8-88F0-4008-A44C-4642720F2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4572000"/>
          </a:xfrm>
        </p:spPr>
        <p:txBody>
          <a:bodyPr/>
          <a:lstStyle/>
          <a:p>
            <a:r>
              <a:rPr lang="en-US" altLang="en-US" sz="2800"/>
              <a:t>Isotopes of the </a:t>
            </a:r>
            <a:r>
              <a:rPr lang="en-US" altLang="en-US" sz="2800" u="sng">
                <a:solidFill>
                  <a:srgbClr val="3333CC"/>
                </a:solidFill>
              </a:rPr>
              <a:t>same element</a:t>
            </a:r>
            <a:r>
              <a:rPr lang="en-US" altLang="en-US" sz="2800"/>
              <a:t> have exactly the same chemical behavior because they possess the same # of electrons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Isotopes of the same element have different mass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hlink"/>
                </a:solidFill>
              </a:rPr>
              <a:t>Some isotopes are unstable (radioactive) and others are not</a:t>
            </a:r>
          </a:p>
          <a:p>
            <a:pPr>
              <a:buFontTx/>
              <a:buNone/>
            </a:pPr>
            <a:endParaRPr lang="en-US" altLang="en-US" sz="1200"/>
          </a:p>
          <a:p>
            <a:r>
              <a:rPr lang="en-US" altLang="en-US" sz="2800">
                <a:solidFill>
                  <a:schemeClr val="accent2"/>
                </a:solidFill>
              </a:rPr>
              <a:t>For example, </a:t>
            </a:r>
            <a:r>
              <a:rPr lang="en-US" altLang="en-US" sz="2800" baseline="-25000">
                <a:solidFill>
                  <a:srgbClr val="3333CC"/>
                </a:solidFill>
              </a:rPr>
              <a:t>6</a:t>
            </a:r>
            <a:r>
              <a:rPr lang="en-US" altLang="en-US" sz="2800">
                <a:solidFill>
                  <a:srgbClr val="3333CC"/>
                </a:solidFill>
              </a:rPr>
              <a:t>C</a:t>
            </a:r>
            <a:r>
              <a:rPr lang="en-US" altLang="en-US" sz="2800" baseline="30000">
                <a:solidFill>
                  <a:srgbClr val="3333CC"/>
                </a:solidFill>
              </a:rPr>
              <a:t>12</a:t>
            </a:r>
            <a:r>
              <a:rPr lang="en-US" altLang="en-US" sz="2800">
                <a:solidFill>
                  <a:schemeClr val="accent2"/>
                </a:solidFill>
              </a:rPr>
              <a:t> is stable (</a:t>
            </a:r>
            <a:r>
              <a:rPr lang="en-US" altLang="en-US" sz="2000">
                <a:solidFill>
                  <a:schemeClr val="accent2"/>
                </a:solidFill>
              </a:rPr>
              <a:t>6 protons &amp; 6 neutrons</a:t>
            </a:r>
            <a:r>
              <a:rPr lang="en-US" altLang="en-US" sz="2800">
                <a:solidFill>
                  <a:schemeClr val="accent2"/>
                </a:solidFill>
              </a:rPr>
              <a:t>), but </a:t>
            </a:r>
            <a:r>
              <a:rPr lang="en-US" altLang="en-US" sz="2800" baseline="-25000">
                <a:solidFill>
                  <a:schemeClr val="hlink"/>
                </a:solidFill>
              </a:rPr>
              <a:t>6</a:t>
            </a:r>
            <a:r>
              <a:rPr lang="en-US" altLang="en-US" sz="2800">
                <a:solidFill>
                  <a:schemeClr val="hlink"/>
                </a:solidFill>
              </a:rPr>
              <a:t>C</a:t>
            </a:r>
            <a:r>
              <a:rPr lang="en-US" altLang="en-US" sz="2800" baseline="30000">
                <a:solidFill>
                  <a:schemeClr val="hlink"/>
                </a:solidFill>
              </a:rPr>
              <a:t>14</a:t>
            </a:r>
            <a:r>
              <a:rPr lang="en-US" altLang="en-US" sz="2800">
                <a:solidFill>
                  <a:schemeClr val="accent2"/>
                </a:solidFill>
              </a:rPr>
              <a:t> is not (</a:t>
            </a:r>
            <a:r>
              <a:rPr lang="en-US" altLang="en-US" sz="2000">
                <a:solidFill>
                  <a:schemeClr val="accent2"/>
                </a:solidFill>
              </a:rPr>
              <a:t>6 protons &amp; 8 neutrons</a:t>
            </a:r>
            <a:r>
              <a:rPr lang="en-US" altLang="en-US" sz="2800">
                <a:solidFill>
                  <a:schemeClr val="accent2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theme/theme1.xml><?xml version="1.0" encoding="utf-8"?>
<a:theme xmlns:a="http://schemas.openxmlformats.org/drawingml/2006/main" name="neonlits">
  <a:themeElements>
    <a:clrScheme name="">
      <a:dk1>
        <a:srgbClr val="333333"/>
      </a:dk1>
      <a:lt1>
        <a:srgbClr val="FFFFFF"/>
      </a:lt1>
      <a:dk2>
        <a:srgbClr val="000000"/>
      </a:dk2>
      <a:lt2>
        <a:srgbClr val="FE9B03"/>
      </a:lt2>
      <a:accent1>
        <a:srgbClr val="8901F3"/>
      </a:accent1>
      <a:accent2>
        <a:srgbClr val="DC0081"/>
      </a:accent2>
      <a:accent3>
        <a:srgbClr val="AAAAAA"/>
      </a:accent3>
      <a:accent4>
        <a:srgbClr val="DADADA"/>
      </a:accent4>
      <a:accent5>
        <a:srgbClr val="C4AAF8"/>
      </a:accent5>
      <a:accent6>
        <a:srgbClr val="C70074"/>
      </a:accent6>
      <a:hlink>
        <a:srgbClr val="00DFCA"/>
      </a:hlink>
      <a:folHlink>
        <a:srgbClr val="919191"/>
      </a:folHlink>
    </a:clrScheme>
    <a:fontScheme name="neonli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onlit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lit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lit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c:\msoffice\powerpnt\template\sldshow\neonlits.ppt</Template>
  <TotalTime>1456</TotalTime>
  <Words>2182</Words>
  <Application>Microsoft Office PowerPoint</Application>
  <PresentationFormat>On-screen Show (4:3)</PresentationFormat>
  <Paragraphs>495</Paragraphs>
  <Slides>66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66</vt:i4>
      </vt:variant>
    </vt:vector>
  </HeadingPairs>
  <TitlesOfParts>
    <vt:vector size="75" baseType="lpstr">
      <vt:lpstr>Arial</vt:lpstr>
      <vt:lpstr>Arial Black</vt:lpstr>
      <vt:lpstr>Calibri</vt:lpstr>
      <vt:lpstr>Constantia</vt:lpstr>
      <vt:lpstr>Impact</vt:lpstr>
      <vt:lpstr>Times New Roman</vt:lpstr>
      <vt:lpstr>neonlits</vt:lpstr>
      <vt:lpstr>MicrosoftWorks.WkShbSrv.6</vt:lpstr>
      <vt:lpstr>Clip</vt:lpstr>
      <vt:lpstr>Go to the “Slide Show” shade above</vt:lpstr>
      <vt:lpstr>Nuclear Energy</vt:lpstr>
      <vt:lpstr>PowerPoint Presentation</vt:lpstr>
      <vt:lpstr>Chemistry focuses on the ELECTRON of the atom …  </vt:lpstr>
      <vt:lpstr>Nuclear Scientists  focus on the nucleus of the atom </vt:lpstr>
      <vt:lpstr>Structure of the Atom</vt:lpstr>
      <vt:lpstr>Isotopes  ISO “same”  TOPE “type” </vt:lpstr>
      <vt:lpstr>Atomic Number = 2 (protons)</vt:lpstr>
      <vt:lpstr>Isotope Properties</vt:lpstr>
      <vt:lpstr>We Are All Made of Isotopes</vt:lpstr>
      <vt:lpstr>Dating Past Events –   Archeology and Geology</vt:lpstr>
      <vt:lpstr>Archeology </vt:lpstr>
      <vt:lpstr>Archeology </vt:lpstr>
      <vt:lpstr>PowerPoint Presentation</vt:lpstr>
      <vt:lpstr>Half Life</vt:lpstr>
      <vt:lpstr>PowerPoint Presentation</vt:lpstr>
      <vt:lpstr>Types of Nuclear Radiation</vt:lpstr>
      <vt:lpstr>PowerPoint Presentation</vt:lpstr>
      <vt:lpstr>PowerPoint Presentation</vt:lpstr>
      <vt:lpstr>Radioactive Isotopes Transmutate into Stable Isotopes</vt:lpstr>
      <vt:lpstr>Radium</vt:lpstr>
      <vt:lpstr>PowerPoint Presentation</vt:lpstr>
      <vt:lpstr>PowerPoint Presentation</vt:lpstr>
      <vt:lpstr>Radon</vt:lpstr>
      <vt:lpstr>PowerPoint Presentation</vt:lpstr>
      <vt:lpstr>PowerPoint Presentation</vt:lpstr>
      <vt:lpstr>Nuclides </vt:lpstr>
      <vt:lpstr>Table of Nuclides</vt:lpstr>
      <vt:lpstr>Chart Details</vt:lpstr>
      <vt:lpstr>Part 2</vt:lpstr>
      <vt:lpstr>Nuclear Energy</vt:lpstr>
      <vt:lpstr>Enormous Energy </vt:lpstr>
      <vt:lpstr>Einstein’s Theory of Relativity is based on nuclear reactions </vt:lpstr>
      <vt:lpstr>Einstein’s Theory of Relativity is based on nuclear reactions </vt:lpstr>
      <vt:lpstr>Einstein’s Theory of Relativity is based on nuclear reactions </vt:lpstr>
      <vt:lpstr>PowerPoint Presentation</vt:lpstr>
      <vt:lpstr>Managing Nuclear Power</vt:lpstr>
      <vt:lpstr>PowerPoint Presentation</vt:lpstr>
      <vt:lpstr>Nuclear Fission Products Are Highly Radioactive, yielding even more energy</vt:lpstr>
      <vt:lpstr>PowerPoint Presentation</vt:lpstr>
      <vt:lpstr>PowerPoint Presentation</vt:lpstr>
      <vt:lpstr>PowerPoint Presentation</vt:lpstr>
      <vt:lpstr>To start and maintain the Chain Reaction</vt:lpstr>
      <vt:lpstr>Moderators</vt:lpstr>
      <vt:lpstr>PowerPoint Presentation</vt:lpstr>
      <vt:lpstr>PowerPoint Presentation</vt:lpstr>
      <vt:lpstr>Nuclear Reactors </vt:lpstr>
      <vt:lpstr>Nuclear Reactors </vt:lpstr>
      <vt:lpstr>PowerPoint Presentation</vt:lpstr>
      <vt:lpstr>The Downsides of Nuclear Power</vt:lpstr>
      <vt:lpstr>Nuclear Weapons Proliferation</vt:lpstr>
      <vt:lpstr>Nuclear Weapons Proliferation</vt:lpstr>
      <vt:lpstr>Reprocessing Fuel Rods</vt:lpstr>
      <vt:lpstr>Neutrons Can “Decay”</vt:lpstr>
      <vt:lpstr>“Nuclear Enrichment” changes U238 into Pu239 </vt:lpstr>
      <vt:lpstr>is used to make nuclear warheads and other nuclear bomb materials and is very dangerous</vt:lpstr>
      <vt:lpstr>Storage of Nuclear Waste</vt:lpstr>
      <vt:lpstr>Waste Storage</vt:lpstr>
      <vt:lpstr>Waste Storage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Comparing  Monroe Coal Power Plant &amp; Ferme 2Nuclear Power Plants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</dc:title>
  <dc:creator>John Preston</dc:creator>
  <cp:lastModifiedBy>Craig Riesen</cp:lastModifiedBy>
  <cp:revision>222</cp:revision>
  <cp:lastPrinted>1997-06-05T00:14:40Z</cp:lastPrinted>
  <dcterms:created xsi:type="dcterms:W3CDTF">1994-07-13T07:47:54Z</dcterms:created>
  <dcterms:modified xsi:type="dcterms:W3CDTF">2023-12-26T21:23:42Z</dcterms:modified>
</cp:coreProperties>
</file>