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5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5" r:id="rId2"/>
    <p:sldMasterId id="2147483831" r:id="rId3"/>
    <p:sldMasterId id="2147483862" r:id="rId4"/>
    <p:sldMasterId id="2147483886" r:id="rId5"/>
    <p:sldMasterId id="2147483894" r:id="rId6"/>
  </p:sldMasterIdLst>
  <p:notesMasterIdLst>
    <p:notesMasterId r:id="rId32"/>
  </p:notesMasterIdLst>
  <p:sldIdLst>
    <p:sldId id="649" r:id="rId7"/>
    <p:sldId id="650" r:id="rId8"/>
    <p:sldId id="598" r:id="rId9"/>
    <p:sldId id="679" r:id="rId10"/>
    <p:sldId id="681" r:id="rId11"/>
    <p:sldId id="680" r:id="rId12"/>
    <p:sldId id="603" r:id="rId13"/>
    <p:sldId id="683" r:id="rId14"/>
    <p:sldId id="685" r:id="rId15"/>
    <p:sldId id="682" r:id="rId16"/>
    <p:sldId id="684" r:id="rId17"/>
    <p:sldId id="604" r:id="rId18"/>
    <p:sldId id="610" r:id="rId19"/>
    <p:sldId id="696" r:id="rId20"/>
    <p:sldId id="697" r:id="rId21"/>
    <p:sldId id="698" r:id="rId22"/>
    <p:sldId id="611" r:id="rId23"/>
    <p:sldId id="699" r:id="rId24"/>
    <p:sldId id="700" r:id="rId25"/>
    <p:sldId id="612" r:id="rId26"/>
    <p:sldId id="702" r:id="rId27"/>
    <p:sldId id="701" r:id="rId28"/>
    <p:sldId id="704" r:id="rId29"/>
    <p:sldId id="703" r:id="rId30"/>
    <p:sldId id="63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0000"/>
    <a:srgbClr val="990099"/>
    <a:srgbClr val="FF99FF"/>
    <a:srgbClr val="00FF00"/>
    <a:srgbClr val="996600"/>
    <a:srgbClr val="407057"/>
    <a:srgbClr val="3DF6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 varScale="1">
        <p:scale>
          <a:sx n="97" d="100"/>
          <a:sy n="97" d="100"/>
        </p:scale>
        <p:origin x="3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51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C7F4C-2059-4515-A994-A583D2BF5960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80B8E-DBF0-4556-A9EA-22394A69B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43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70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57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E4A2A4-CA42-4996-BA66-9E213817F4F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6896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31.9c Life cycle of a generalized angiosperm</a:t>
            </a:r>
          </a:p>
        </p:txBody>
      </p:sp>
    </p:spTree>
    <p:extLst>
      <p:ext uri="{BB962C8B-B14F-4D97-AF65-F5344CB8AC3E}">
        <p14:creationId xmlns:p14="http://schemas.microsoft.com/office/powerpoint/2010/main" val="11241932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33DCB9-FCFA-424C-9390-3ECF613363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1370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31.10-1 Gametophyte development and fertilization in an angiosperm (part 1)</a:t>
            </a:r>
          </a:p>
        </p:txBody>
      </p:sp>
    </p:spTree>
    <p:extLst>
      <p:ext uri="{BB962C8B-B14F-4D97-AF65-F5344CB8AC3E}">
        <p14:creationId xmlns:p14="http://schemas.microsoft.com/office/powerpoint/2010/main" val="25992328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31.10-1 Gametophyte development and fertilization in an angiosperm (part 1)</a:t>
            </a:r>
          </a:p>
        </p:txBody>
      </p:sp>
    </p:spTree>
    <p:extLst>
      <p:ext uri="{BB962C8B-B14F-4D97-AF65-F5344CB8AC3E}">
        <p14:creationId xmlns:p14="http://schemas.microsoft.com/office/powerpoint/2010/main" val="35935391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31.10-1 Gametophyte development and fertilization in an angiosperm (part 1)</a:t>
            </a:r>
          </a:p>
        </p:txBody>
      </p:sp>
    </p:spTree>
    <p:extLst>
      <p:ext uri="{BB962C8B-B14F-4D97-AF65-F5344CB8AC3E}">
        <p14:creationId xmlns:p14="http://schemas.microsoft.com/office/powerpoint/2010/main" val="16716779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31.10-1 Gametophyte development and fertilization in an angiosperm (part 1)</a:t>
            </a:r>
          </a:p>
        </p:txBody>
      </p:sp>
    </p:spTree>
    <p:extLst>
      <p:ext uri="{BB962C8B-B14F-4D97-AF65-F5344CB8AC3E}">
        <p14:creationId xmlns:p14="http://schemas.microsoft.com/office/powerpoint/2010/main" val="1189808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31.10-2 Gametophyte development and fertilization in an angiosperm (part 2)</a:t>
            </a:r>
          </a:p>
        </p:txBody>
      </p:sp>
    </p:spTree>
    <p:extLst>
      <p:ext uri="{BB962C8B-B14F-4D97-AF65-F5344CB8AC3E}">
        <p14:creationId xmlns:p14="http://schemas.microsoft.com/office/powerpoint/2010/main" val="20325959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31.10-2 Gametophyte development and fertilization in an angiosperm (part 2)</a:t>
            </a:r>
          </a:p>
        </p:txBody>
      </p:sp>
    </p:spTree>
    <p:extLst>
      <p:ext uri="{BB962C8B-B14F-4D97-AF65-F5344CB8AC3E}">
        <p14:creationId xmlns:p14="http://schemas.microsoft.com/office/powerpoint/2010/main" val="3269485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31.10-2 Gametophyte development and fertilization in an angiosperm (part 2)</a:t>
            </a:r>
          </a:p>
        </p:txBody>
      </p:sp>
    </p:spTree>
    <p:extLst>
      <p:ext uri="{BB962C8B-B14F-4D97-AF65-F5344CB8AC3E}">
        <p14:creationId xmlns:p14="http://schemas.microsoft.com/office/powerpoint/2010/main" val="13950873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31.10-3 Gametophyte development and fertilization in an angiosperm (part 3)</a:t>
            </a:r>
          </a:p>
        </p:txBody>
      </p:sp>
    </p:spTree>
    <p:extLst>
      <p:ext uri="{BB962C8B-B14F-4D97-AF65-F5344CB8AC3E}">
        <p14:creationId xmlns:p14="http://schemas.microsoft.com/office/powerpoint/2010/main" val="2634143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CBF3F6-69AB-402F-B6CA-5D4DF569DB3D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ＭＳ Ｐゴシック" pitchFamily="34" charset="-128"/>
              <a:cs typeface="+mn-cs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99242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31.10-3 Gametophyte development and fertilization in an angiosperm (part 3)</a:t>
            </a:r>
          </a:p>
        </p:txBody>
      </p:sp>
    </p:spTree>
    <p:extLst>
      <p:ext uri="{BB962C8B-B14F-4D97-AF65-F5344CB8AC3E}">
        <p14:creationId xmlns:p14="http://schemas.microsoft.com/office/powerpoint/2010/main" val="24434755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31.10-3 Gametophyte development and fertilization in an angiosperm (part 3)</a:t>
            </a:r>
          </a:p>
        </p:txBody>
      </p:sp>
    </p:spTree>
    <p:extLst>
      <p:ext uri="{BB962C8B-B14F-4D97-AF65-F5344CB8AC3E}">
        <p14:creationId xmlns:p14="http://schemas.microsoft.com/office/powerpoint/2010/main" val="11100303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31.10-3 Gametophyte development and fertilization in an angiosperm (part 3)</a:t>
            </a:r>
          </a:p>
        </p:txBody>
      </p:sp>
    </p:spTree>
    <p:extLst>
      <p:ext uri="{BB962C8B-B14F-4D97-AF65-F5344CB8AC3E}">
        <p14:creationId xmlns:p14="http://schemas.microsoft.com/office/powerpoint/2010/main" val="20606497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31.10-3 Gametophyte development and fertilization in an angiosperm (part 3)</a:t>
            </a:r>
          </a:p>
        </p:txBody>
      </p:sp>
    </p:spTree>
    <p:extLst>
      <p:ext uri="{BB962C8B-B14F-4D97-AF65-F5344CB8AC3E}">
        <p14:creationId xmlns:p14="http://schemas.microsoft.com/office/powerpoint/2010/main" val="10238314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31.10-0 Gametophyte development and fertilization in an angiosperm</a:t>
            </a:r>
          </a:p>
        </p:txBody>
      </p:sp>
    </p:spTree>
    <p:extLst>
      <p:ext uri="{BB962C8B-B14F-4D97-AF65-F5344CB8AC3E}">
        <p14:creationId xmlns:p14="http://schemas.microsoft.com/office/powerpoint/2010/main" val="3649463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>
                <a:latin typeface="Times New Roman"/>
                <a:cs typeface="Times New Roman"/>
              </a:rPr>
              <a:t>Figure 17.6b The parts of a flower</a:t>
            </a:r>
          </a:p>
        </p:txBody>
      </p:sp>
    </p:spTree>
    <p:extLst>
      <p:ext uri="{BB962C8B-B14F-4D97-AF65-F5344CB8AC3E}">
        <p14:creationId xmlns:p14="http://schemas.microsoft.com/office/powerpoint/2010/main" val="2716847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r>
              <a:rPr lang="en-US" dirty="0">
                <a:latin typeface="Times New Roman"/>
                <a:cs typeface="Times New Roman"/>
              </a:rPr>
              <a:t>Figure 17.6b The parts of a flower</a:t>
            </a:r>
          </a:p>
        </p:txBody>
      </p:sp>
    </p:spTree>
    <p:extLst>
      <p:ext uri="{BB962C8B-B14F-4D97-AF65-F5344CB8AC3E}">
        <p14:creationId xmlns:p14="http://schemas.microsoft.com/office/powerpoint/2010/main" val="2490276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r>
              <a:rPr lang="en-US" dirty="0">
                <a:latin typeface="Times New Roman"/>
                <a:cs typeface="Times New Roman"/>
              </a:rPr>
              <a:t>Figure 17.6b The parts of a flower</a:t>
            </a:r>
          </a:p>
        </p:txBody>
      </p:sp>
    </p:spTree>
    <p:extLst>
      <p:ext uri="{BB962C8B-B14F-4D97-AF65-F5344CB8AC3E}">
        <p14:creationId xmlns:p14="http://schemas.microsoft.com/office/powerpoint/2010/main" val="3633752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31.9c Life cycle of a generalized angiosperm</a:t>
            </a:r>
          </a:p>
        </p:txBody>
      </p:sp>
    </p:spTree>
    <p:extLst>
      <p:ext uri="{BB962C8B-B14F-4D97-AF65-F5344CB8AC3E}">
        <p14:creationId xmlns:p14="http://schemas.microsoft.com/office/powerpoint/2010/main" val="822505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31.9c Life cycle of a generalized angiosperm</a:t>
            </a:r>
          </a:p>
        </p:txBody>
      </p:sp>
    </p:spTree>
    <p:extLst>
      <p:ext uri="{BB962C8B-B14F-4D97-AF65-F5344CB8AC3E}">
        <p14:creationId xmlns:p14="http://schemas.microsoft.com/office/powerpoint/2010/main" val="2880578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31.9c Life cycle of a generalized angiosperm</a:t>
            </a:r>
          </a:p>
        </p:txBody>
      </p:sp>
    </p:spTree>
    <p:extLst>
      <p:ext uri="{BB962C8B-B14F-4D97-AF65-F5344CB8AC3E}">
        <p14:creationId xmlns:p14="http://schemas.microsoft.com/office/powerpoint/2010/main" val="5621731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48A38A-B184-0341-BDEB-CE893D63E01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/>
                <a:cs typeface="Times New Roman"/>
              </a:rPr>
              <a:t>Figure 31.9c Life cycle of a generalized angiosperm</a:t>
            </a:r>
          </a:p>
        </p:txBody>
      </p:sp>
    </p:spTree>
    <p:extLst>
      <p:ext uri="{BB962C8B-B14F-4D97-AF65-F5344CB8AC3E}">
        <p14:creationId xmlns:p14="http://schemas.microsoft.com/office/powerpoint/2010/main" val="1221177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1027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6" name="Freeform 1028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7" name="Freeform 1029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8" name="Freeform 1030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9" name="Freeform 1031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0" name="Freeform 1032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1" name="Freeform 1033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2" name="Freeform 1034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3" name="Freeform 1035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4" name="Rectangle 1036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5" name="Rectangle 1037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6" name="Freeform 1038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7" name="Freeform 1039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" name="Freeform 1040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9" name="Freeform 1041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20" name="Freeform 1042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21" name="Freeform 1043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22" name="Freeform 1044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sp>
        <p:nvSpPr>
          <p:cNvPr id="19477" name="Rectangle 104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78" name="Rectangle 104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" name="Rectangle 104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Rectangle 10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cmassengale</a:t>
            </a:r>
          </a:p>
        </p:txBody>
      </p:sp>
      <p:sp>
        <p:nvSpPr>
          <p:cNvPr id="25" name="Rectangle 10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48C86-3F92-4BA9-9271-C53561415C2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25021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cmassengale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566A3-DAF5-4BA0-A541-321E899B931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3270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cmassengale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1363-2482-4835-8BE9-66AAFD17FE9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3952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cmassengale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EDE65-B213-4477-BBC7-54C5270060B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34121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3657600" cy="2743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505200"/>
            <a:ext cx="3657600" cy="609600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214E5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92882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latin typeface="Comic Sans MS" pitchFamily="66" charset="0"/>
              </a:defRPr>
            </a:lvl2pPr>
            <a:lvl3pPr>
              <a:defRPr>
                <a:latin typeface="Comic Sans MS" pitchFamily="66" charset="0"/>
              </a:defRPr>
            </a:lvl3pPr>
            <a:lvl4pPr>
              <a:defRPr>
                <a:latin typeface="Comic Sans MS" pitchFamily="66" charset="0"/>
              </a:defRPr>
            </a:lvl4pPr>
            <a:lvl5pPr>
              <a:defRPr>
                <a:latin typeface="Comic Sans MS" pitchFamily="66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2264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490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600200"/>
            <a:ext cx="2895600" cy="4800600"/>
          </a:xfrm>
        </p:spPr>
        <p:txBody>
          <a:bodyPr/>
          <a:lstStyle>
            <a:lvl1pPr>
              <a:defRPr sz="2800"/>
            </a:lvl1pPr>
            <a:lvl2pPr>
              <a:defRPr sz="2400">
                <a:latin typeface="Comic Sans MS" pitchFamily="66" charset="0"/>
              </a:defRPr>
            </a:lvl2pPr>
            <a:lvl3pPr>
              <a:defRPr sz="2000">
                <a:latin typeface="Comic Sans MS" pitchFamily="66" charset="0"/>
              </a:defRPr>
            </a:lvl3pPr>
            <a:lvl4pPr>
              <a:defRPr sz="1800">
                <a:latin typeface="Comic Sans MS" pitchFamily="66" charset="0"/>
              </a:defRPr>
            </a:lvl4pPr>
            <a:lvl5pPr>
              <a:defRPr sz="1800">
                <a:latin typeface="Comic Sans MS" pitchFamily="66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2895600" cy="4800600"/>
          </a:xfrm>
        </p:spPr>
        <p:txBody>
          <a:bodyPr/>
          <a:lstStyle>
            <a:lvl1pPr>
              <a:defRPr sz="2800"/>
            </a:lvl1pPr>
            <a:lvl2pPr>
              <a:defRPr sz="2400">
                <a:latin typeface="Comic Sans MS" pitchFamily="66" charset="0"/>
              </a:defRPr>
            </a:lvl2pPr>
            <a:lvl3pPr>
              <a:defRPr sz="2000">
                <a:latin typeface="Comic Sans MS" pitchFamily="66" charset="0"/>
              </a:defRPr>
            </a:lvl3pPr>
            <a:lvl4pPr>
              <a:defRPr sz="1800">
                <a:latin typeface="Comic Sans MS" pitchFamily="66" charset="0"/>
              </a:defRPr>
            </a:lvl4pPr>
            <a:lvl5pPr>
              <a:defRPr sz="1800">
                <a:latin typeface="Comic Sans MS" pitchFamily="66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5558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latin typeface="Comic Sans MS" pitchFamily="66" charset="0"/>
              </a:defRPr>
            </a:lvl2pPr>
            <a:lvl3pPr>
              <a:defRPr sz="1800">
                <a:latin typeface="Comic Sans MS" pitchFamily="66" charset="0"/>
              </a:defRPr>
            </a:lvl3pPr>
            <a:lvl4pPr>
              <a:defRPr sz="1600">
                <a:latin typeface="Comic Sans MS" pitchFamily="66" charset="0"/>
              </a:defRPr>
            </a:lvl4pPr>
            <a:lvl5pPr>
              <a:defRPr sz="1600">
                <a:latin typeface="Comic Sans MS" pitchFamily="66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latin typeface="Comic Sans MS" pitchFamily="66" charset="0"/>
              </a:defRPr>
            </a:lvl2pPr>
            <a:lvl3pPr>
              <a:defRPr sz="1800">
                <a:latin typeface="Comic Sans MS" pitchFamily="66" charset="0"/>
              </a:defRPr>
            </a:lvl3pPr>
            <a:lvl4pPr>
              <a:defRPr sz="1600">
                <a:latin typeface="Comic Sans MS" pitchFamily="66" charset="0"/>
              </a:defRPr>
            </a:lvl4pPr>
            <a:lvl5pPr>
              <a:defRPr sz="1600">
                <a:latin typeface="Comic Sans MS" pitchFamily="66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3999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8971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3906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cmassengale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15EBA-E7D3-4502-8D80-93DA47ECA79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96512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>
                <a:latin typeface="Comic Sans MS" pitchFamily="66" charset="0"/>
              </a:defRPr>
            </a:lvl2pPr>
            <a:lvl3pPr>
              <a:defRPr sz="2400">
                <a:latin typeface="Comic Sans MS" pitchFamily="66" charset="0"/>
              </a:defRPr>
            </a:lvl3pPr>
            <a:lvl4pPr>
              <a:defRPr sz="2000">
                <a:latin typeface="Comic Sans MS" pitchFamily="66" charset="0"/>
              </a:defRPr>
            </a:lvl4pPr>
            <a:lvl5pPr>
              <a:defRPr sz="2000">
                <a:latin typeface="Comic Sans MS" pitchFamily="66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542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4730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latin typeface="Comic Sans MS" pitchFamily="66" charset="0"/>
              </a:defRPr>
            </a:lvl2pPr>
            <a:lvl3pPr>
              <a:defRPr>
                <a:latin typeface="Comic Sans MS" pitchFamily="66" charset="0"/>
              </a:defRPr>
            </a:lvl3pPr>
            <a:lvl4pPr>
              <a:defRPr>
                <a:latin typeface="Comic Sans MS" pitchFamily="66" charset="0"/>
              </a:defRPr>
            </a:lvl4pPr>
            <a:lvl5pPr>
              <a:defRPr>
                <a:latin typeface="Comic Sans MS" pitchFamily="66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8216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6500" y="685800"/>
            <a:ext cx="14859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685800"/>
            <a:ext cx="4305300" cy="5715000"/>
          </a:xfrm>
        </p:spPr>
        <p:txBody>
          <a:bodyPr vert="eaVert"/>
          <a:lstStyle>
            <a:lvl2pPr>
              <a:defRPr>
                <a:latin typeface="Comic Sans MS" pitchFamily="66" charset="0"/>
              </a:defRPr>
            </a:lvl2pPr>
            <a:lvl3pPr>
              <a:defRPr>
                <a:latin typeface="Comic Sans MS" pitchFamily="66" charset="0"/>
              </a:defRPr>
            </a:lvl3pPr>
            <a:lvl4pPr>
              <a:defRPr>
                <a:latin typeface="Comic Sans MS" pitchFamily="66" charset="0"/>
              </a:defRPr>
            </a:lvl4pPr>
            <a:lvl5pPr>
              <a:defRPr>
                <a:latin typeface="Comic Sans MS" pitchFamily="66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1860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066733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46330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55442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15601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2221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691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cmassengale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1674A-869B-4D98-93D1-DA0E6AE2093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719852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72533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71701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71656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51211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49054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2"/>
          <p:cNvGrpSpPr/>
          <p:nvPr/>
        </p:nvGrpSpPr>
        <p:grpSpPr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82" name="Google Shape;82;p2"/>
            <p:cNvSpPr/>
            <p:nvPr/>
          </p:nvSpPr>
          <p:spPr>
            <a:xfrm>
              <a:off x="2" y="2688"/>
              <a:ext cx="5758" cy="1632"/>
            </a:xfrm>
            <a:custGeom>
              <a:avLst/>
              <a:gdLst/>
              <a:ahLst/>
              <a:cxnLst/>
              <a:rect l="l" t="t" r="r" b="b"/>
              <a:pathLst>
                <a:path w="5740" h="4316" extrusionOk="0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3" name="Google Shape;83;p2"/>
            <p:cNvGrpSpPr/>
            <p:nvPr/>
          </p:nvGrpSpPr>
          <p:grpSpPr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84" name="Google Shape;84;p2"/>
              <p:cNvSpPr/>
              <p:nvPr/>
            </p:nvSpPr>
            <p:spPr>
              <a:xfrm>
                <a:off x="3686" y="3810"/>
                <a:ext cx="532" cy="327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3726" y="3840"/>
                <a:ext cx="452" cy="275"/>
              </a:xfrm>
              <a:prstGeom prst="ellipse">
                <a:avLst/>
              </a:prstGeom>
              <a:gradFill>
                <a:gsLst>
                  <a:gs pos="0">
                    <a:srgbClr val="0082DA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3782" y="3872"/>
                <a:ext cx="344" cy="207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3822" y="3896"/>
                <a:ext cx="262" cy="159"/>
              </a:xfrm>
              <a:prstGeom prst="ellipse">
                <a:avLst/>
              </a:prstGeom>
              <a:gradFill>
                <a:gsLst>
                  <a:gs pos="0">
                    <a:srgbClr val="0086E0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3856" y="3922"/>
                <a:ext cx="192" cy="107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3575" y="3715"/>
                <a:ext cx="383" cy="161"/>
              </a:xfrm>
              <a:custGeom>
                <a:avLst/>
                <a:gdLst/>
                <a:ahLst/>
                <a:cxnLst/>
                <a:rect l="l" t="t" r="r" b="b"/>
                <a:pathLst>
                  <a:path w="382" h="161" extrusionOk="0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3695" y="4170"/>
                <a:ext cx="444" cy="66"/>
              </a:xfrm>
              <a:custGeom>
                <a:avLst/>
                <a:gdLst/>
                <a:ahLst/>
                <a:cxnLst/>
                <a:rect l="l" t="t" r="r" b="b"/>
                <a:pathLst>
                  <a:path w="443" h="66" extrusionOk="0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>
                <a:gsLst>
                  <a:gs pos="0">
                    <a:srgbClr val="007ED3"/>
                  </a:gs>
                  <a:gs pos="100000">
                    <a:schemeClr val="accent2"/>
                  </a:gs>
                </a:gsLst>
                <a:lin ang="189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3527" y="3906"/>
                <a:ext cx="89" cy="216"/>
              </a:xfrm>
              <a:custGeom>
                <a:avLst/>
                <a:gdLst/>
                <a:ahLst/>
                <a:cxnLst/>
                <a:rect l="l" t="t" r="r" b="b"/>
                <a:pathLst>
                  <a:path w="89" h="216" extrusionOk="0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3569" y="3745"/>
                <a:ext cx="750" cy="461"/>
              </a:xfrm>
              <a:custGeom>
                <a:avLst/>
                <a:gdLst/>
                <a:ahLst/>
                <a:cxnLst/>
                <a:rect l="l" t="t" r="r" b="b"/>
                <a:pathLst>
                  <a:path w="747" h="461" extrusionOk="0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4037" y="3721"/>
                <a:ext cx="96" cy="30"/>
              </a:xfrm>
              <a:custGeom>
                <a:avLst/>
                <a:gdLst/>
                <a:ahLst/>
                <a:cxnLst/>
                <a:rect l="l" t="t" r="r" b="b"/>
                <a:pathLst>
                  <a:path w="96" h="30" extrusionOk="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3910" y="3948"/>
                <a:ext cx="84" cy="53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5" name="Google Shape;95;p2"/>
            <p:cNvGrpSpPr/>
            <p:nvPr/>
          </p:nvGrpSpPr>
          <p:grpSpPr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96" name="Google Shape;96;p2"/>
              <p:cNvSpPr/>
              <p:nvPr/>
            </p:nvSpPr>
            <p:spPr>
              <a:xfrm>
                <a:off x="2268" y="3934"/>
                <a:ext cx="638" cy="377"/>
              </a:xfrm>
              <a:prstGeom prst="ellipse">
                <a:avLst/>
              </a:prstGeom>
              <a:gradFill>
                <a:gsLst>
                  <a:gs pos="0">
                    <a:srgbClr val="0080D6"/>
                  </a:gs>
                  <a:gs pos="100000">
                    <a:schemeClr val="accent2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2314" y="3958"/>
                <a:ext cx="543" cy="332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2341" y="3979"/>
                <a:ext cx="501" cy="299"/>
              </a:xfrm>
              <a:prstGeom prst="ellipse">
                <a:avLst/>
              </a:prstGeom>
              <a:gradFill>
                <a:gsLst>
                  <a:gs pos="0">
                    <a:srgbClr val="0082DA"/>
                  </a:gs>
                  <a:gs pos="100000">
                    <a:schemeClr val="accent2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2368" y="3997"/>
                <a:ext cx="444" cy="258"/>
              </a:xfrm>
              <a:prstGeom prst="ellipse">
                <a:avLst/>
              </a:prstGeom>
              <a:gradFill>
                <a:gsLst>
                  <a:gs pos="0">
                    <a:srgbClr val="0080D6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2385" y="4005"/>
                <a:ext cx="413" cy="240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2437" y="4026"/>
                <a:ext cx="306" cy="192"/>
              </a:xfrm>
              <a:prstGeom prst="ellipse">
                <a:avLst/>
              </a:prstGeom>
              <a:gradFill>
                <a:gsLst>
                  <a:gs pos="0">
                    <a:srgbClr val="0080D6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2476" y="4056"/>
                <a:ext cx="227" cy="135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2542" y="4097"/>
                <a:ext cx="90" cy="60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2585" y="3822"/>
                <a:ext cx="449" cy="186"/>
              </a:xfrm>
              <a:custGeom>
                <a:avLst/>
                <a:gdLst/>
                <a:ahLst/>
                <a:cxnLst/>
                <a:rect l="l" t="t" r="r" b="b"/>
                <a:pathLst>
                  <a:path w="448" h="186" extrusionOk="0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>
                <a:gsLst>
                  <a:gs pos="0">
                    <a:srgbClr val="0082DA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2142" y="3852"/>
                <a:ext cx="892" cy="462"/>
              </a:xfrm>
              <a:custGeom>
                <a:avLst/>
                <a:gdLst/>
                <a:ahLst/>
                <a:cxnLst/>
                <a:rect l="l" t="t" r="r" b="b"/>
                <a:pathLst>
                  <a:path w="890" h="462" extrusionOk="0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ED3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2082" y="3828"/>
                <a:ext cx="407" cy="486"/>
              </a:xfrm>
              <a:custGeom>
                <a:avLst/>
                <a:gdLst/>
                <a:ahLst/>
                <a:cxnLst/>
                <a:rect l="l" t="t" r="r" b="b"/>
                <a:pathLst>
                  <a:path w="406" h="486" extrusionOk="0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2987" y="4044"/>
                <a:ext cx="108" cy="252"/>
              </a:xfrm>
              <a:custGeom>
                <a:avLst/>
                <a:gdLst/>
                <a:ahLst/>
                <a:cxnLst/>
                <a:rect l="l" t="t" r="r" b="b"/>
                <a:pathLst>
                  <a:path w="107" h="252" extrusionOk="0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CD0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2068" y="3685"/>
                <a:ext cx="835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150" extrusionOk="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1867" y="3853"/>
                <a:ext cx="171" cy="461"/>
              </a:xfrm>
              <a:custGeom>
                <a:avLst/>
                <a:gdLst/>
                <a:ahLst/>
                <a:cxnLst/>
                <a:rect l="l" t="t" r="r" b="b"/>
                <a:pathLst>
                  <a:path w="171" h="461" extrusionOk="0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2951" y="3751"/>
                <a:ext cx="360" cy="563"/>
              </a:xfrm>
              <a:custGeom>
                <a:avLst/>
                <a:gdLst/>
                <a:ahLst/>
                <a:cxnLst/>
                <a:rect l="l" t="t" r="r" b="b"/>
                <a:pathLst>
                  <a:path w="360" h="563" extrusionOk="0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111;p2"/>
              <p:cNvSpPr/>
              <p:nvPr/>
            </p:nvSpPr>
            <p:spPr>
              <a:xfrm>
                <a:off x="2318" y="3631"/>
                <a:ext cx="1078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1078" h="425" extrusionOk="0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112;p2"/>
              <p:cNvSpPr/>
              <p:nvPr/>
            </p:nvSpPr>
            <p:spPr>
              <a:xfrm>
                <a:off x="3304" y="4080"/>
                <a:ext cx="98" cy="234"/>
              </a:xfrm>
              <a:custGeom>
                <a:avLst/>
                <a:gdLst/>
                <a:ahLst/>
                <a:cxnLst/>
                <a:rect l="l" t="t" r="r" b="b"/>
                <a:pathLst>
                  <a:path w="98" h="234" extrusionOk="0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113;p2"/>
              <p:cNvSpPr/>
              <p:nvPr/>
            </p:nvSpPr>
            <p:spPr>
              <a:xfrm>
                <a:off x="1776" y="3673"/>
                <a:ext cx="481" cy="641"/>
              </a:xfrm>
              <a:custGeom>
                <a:avLst/>
                <a:gdLst/>
                <a:ahLst/>
                <a:cxnLst/>
                <a:rect l="l" t="t" r="r" b="b"/>
                <a:pathLst>
                  <a:path w="481" h="641" extrusionOk="0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4" name="Google Shape;114;p2"/>
            <p:cNvGrpSpPr/>
            <p:nvPr/>
          </p:nvGrpSpPr>
          <p:grpSpPr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15" name="Google Shape;115;p2"/>
              <p:cNvSpPr/>
              <p:nvPr/>
            </p:nvSpPr>
            <p:spPr>
              <a:xfrm>
                <a:off x="4200" y="3402"/>
                <a:ext cx="1201" cy="731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731" extrusionOk="0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2"/>
              <p:cNvSpPr/>
              <p:nvPr/>
            </p:nvSpPr>
            <p:spPr>
              <a:xfrm>
                <a:off x="4128" y="3366"/>
                <a:ext cx="544" cy="737"/>
              </a:xfrm>
              <a:custGeom>
                <a:avLst/>
                <a:gdLst/>
                <a:ahLst/>
                <a:cxnLst/>
                <a:rect l="l" t="t" r="r" b="b"/>
                <a:pathLst>
                  <a:path w="544" h="737" extrusionOk="0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2"/>
              <p:cNvSpPr/>
              <p:nvPr/>
            </p:nvSpPr>
            <p:spPr>
              <a:xfrm>
                <a:off x="4792" y="3360"/>
                <a:ext cx="609" cy="252"/>
              </a:xfrm>
              <a:custGeom>
                <a:avLst/>
                <a:gdLst/>
                <a:ahLst/>
                <a:cxnLst/>
                <a:rect l="l" t="t" r="r" b="b"/>
                <a:pathLst>
                  <a:path w="609" h="252" extrusionOk="0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>
                <a:gsLst>
                  <a:gs pos="0">
                    <a:srgbClr val="4692E6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8" name="Google Shape;118;p2"/>
              <p:cNvSpPr/>
              <p:nvPr/>
            </p:nvSpPr>
            <p:spPr>
              <a:xfrm>
                <a:off x="5246" y="4007"/>
                <a:ext cx="72" cy="54"/>
              </a:xfrm>
              <a:custGeom>
                <a:avLst/>
                <a:gdLst/>
                <a:ahLst/>
                <a:cxnLst/>
                <a:rect l="l" t="t" r="r" b="b"/>
                <a:pathLst>
                  <a:path w="72" h="54" extrusionOk="0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9" name="Google Shape;119;p2"/>
              <p:cNvSpPr/>
              <p:nvPr/>
            </p:nvSpPr>
            <p:spPr>
              <a:xfrm>
                <a:off x="4505" y="4073"/>
                <a:ext cx="705" cy="108"/>
              </a:xfrm>
              <a:custGeom>
                <a:avLst/>
                <a:gdLst/>
                <a:ahLst/>
                <a:cxnLst/>
                <a:rect l="l" t="t" r="r" b="b"/>
                <a:pathLst>
                  <a:path w="705" h="108" extrusionOk="0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2"/>
              <p:cNvSpPr/>
              <p:nvPr/>
            </p:nvSpPr>
            <p:spPr>
              <a:xfrm>
                <a:off x="5336" y="3654"/>
                <a:ext cx="143" cy="341"/>
              </a:xfrm>
              <a:custGeom>
                <a:avLst/>
                <a:gdLst/>
                <a:ahLst/>
                <a:cxnLst/>
                <a:rect l="l" t="t" r="r" b="b"/>
                <a:pathLst>
                  <a:path w="143" h="341" extrusionOk="0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2"/>
              <p:cNvSpPr/>
              <p:nvPr/>
            </p:nvSpPr>
            <p:spPr>
              <a:xfrm>
                <a:off x="5061" y="3624"/>
                <a:ext cx="83" cy="90"/>
              </a:xfrm>
              <a:custGeom>
                <a:avLst/>
                <a:gdLst/>
                <a:ahLst/>
                <a:cxnLst/>
                <a:rect l="l" t="t" r="r" b="b"/>
                <a:pathLst>
                  <a:path w="83" h="90" extrusionOk="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2" name="Google Shape;122;p2"/>
              <p:cNvSpPr/>
              <p:nvPr/>
            </p:nvSpPr>
            <p:spPr>
              <a:xfrm>
                <a:off x="4445" y="3552"/>
                <a:ext cx="717" cy="431"/>
              </a:xfrm>
              <a:custGeom>
                <a:avLst/>
                <a:gdLst/>
                <a:ahLst/>
                <a:cxnLst/>
                <a:rect l="l" t="t" r="r" b="b"/>
                <a:pathLst>
                  <a:path w="717" h="431" extrusionOk="0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" name="Google Shape;123;p2"/>
              <p:cNvSpPr/>
              <p:nvPr/>
            </p:nvSpPr>
            <p:spPr>
              <a:xfrm>
                <a:off x="4349" y="3510"/>
                <a:ext cx="909" cy="533"/>
              </a:xfrm>
              <a:custGeom>
                <a:avLst/>
                <a:gdLst/>
                <a:ahLst/>
                <a:cxnLst/>
                <a:rect l="l" t="t" r="r" b="b"/>
                <a:pathLst>
                  <a:path w="909" h="533" extrusionOk="0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" name="Google Shape;124;p2"/>
              <p:cNvSpPr/>
              <p:nvPr/>
            </p:nvSpPr>
            <p:spPr>
              <a:xfrm>
                <a:off x="4564" y="3492"/>
                <a:ext cx="365" cy="66"/>
              </a:xfrm>
              <a:custGeom>
                <a:avLst/>
                <a:gdLst/>
                <a:ahLst/>
                <a:cxnLst/>
                <a:rect l="l" t="t" r="r" b="b"/>
                <a:pathLst>
                  <a:path w="365" h="66" extrusionOk="0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" name="Google Shape;125;p2"/>
              <p:cNvSpPr/>
              <p:nvPr/>
            </p:nvSpPr>
            <p:spPr>
              <a:xfrm>
                <a:off x="4463" y="3558"/>
                <a:ext cx="66" cy="48"/>
              </a:xfrm>
              <a:custGeom>
                <a:avLst/>
                <a:gdLst/>
                <a:ahLst/>
                <a:cxnLst/>
                <a:rect l="l" t="t" r="r" b="b"/>
                <a:pathLst>
                  <a:path w="66" h="48" extrusionOk="0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" name="Google Shape;126;p2"/>
              <p:cNvSpPr/>
              <p:nvPr/>
            </p:nvSpPr>
            <p:spPr>
              <a:xfrm>
                <a:off x="4546" y="3608"/>
                <a:ext cx="518" cy="319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" name="Google Shape;127;p2"/>
              <p:cNvSpPr/>
              <p:nvPr/>
            </p:nvSpPr>
            <p:spPr>
              <a:xfrm>
                <a:off x="4578" y="3630"/>
                <a:ext cx="446" cy="271"/>
              </a:xfrm>
              <a:prstGeom prst="ellipse">
                <a:avLst/>
              </a:pr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" name="Google Shape;128;p2"/>
              <p:cNvSpPr/>
              <p:nvPr/>
            </p:nvSpPr>
            <p:spPr>
              <a:xfrm>
                <a:off x="4610" y="3650"/>
                <a:ext cx="386" cy="233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" name="Google Shape;129;p2"/>
              <p:cNvSpPr/>
              <p:nvPr/>
            </p:nvSpPr>
            <p:spPr>
              <a:xfrm>
                <a:off x="4654" y="3678"/>
                <a:ext cx="298" cy="177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0" name="Google Shape;130;p2"/>
              <p:cNvSpPr/>
              <p:nvPr/>
            </p:nvSpPr>
            <p:spPr>
              <a:xfrm>
                <a:off x="4690" y="3698"/>
                <a:ext cx="222" cy="139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1" name="Google Shape;131;p2"/>
              <p:cNvSpPr/>
              <p:nvPr/>
            </p:nvSpPr>
            <p:spPr>
              <a:xfrm>
                <a:off x="4738" y="3728"/>
                <a:ext cx="126" cy="81"/>
              </a:xfrm>
              <a:prstGeom prst="ellipse">
                <a:avLst/>
              </a:prstGeom>
              <a:gradFill>
                <a:gsLst>
                  <a:gs pos="0">
                    <a:srgbClr val="0086E0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2" name="Google Shape;132;p2"/>
            <p:cNvGrpSpPr/>
            <p:nvPr/>
          </p:nvGrpSpPr>
          <p:grpSpPr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33" name="Google Shape;133;p2"/>
              <p:cNvSpPr/>
              <p:nvPr/>
            </p:nvSpPr>
            <p:spPr>
              <a:xfrm>
                <a:off x="5280" y="3186"/>
                <a:ext cx="383" cy="9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96" extrusionOk="0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Google Shape;134;p2"/>
              <p:cNvSpPr/>
              <p:nvPr/>
            </p:nvSpPr>
            <p:spPr>
              <a:xfrm>
                <a:off x="5315" y="3024"/>
                <a:ext cx="258" cy="54"/>
              </a:xfrm>
              <a:custGeom>
                <a:avLst/>
                <a:gdLst/>
                <a:ahLst/>
                <a:cxnLst/>
                <a:rect l="l" t="t" r="r" b="b"/>
                <a:pathLst>
                  <a:path w="258" h="54" extrusionOk="0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Google Shape;135;p2"/>
              <p:cNvSpPr/>
              <p:nvPr/>
            </p:nvSpPr>
            <p:spPr>
              <a:xfrm>
                <a:off x="5645" y="3066"/>
                <a:ext cx="60" cy="156"/>
              </a:xfrm>
              <a:custGeom>
                <a:avLst/>
                <a:gdLst/>
                <a:ahLst/>
                <a:cxnLst/>
                <a:rect l="l" t="t" r="r" b="b"/>
                <a:pathLst>
                  <a:path w="60" h="156" extrusionOk="0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Google Shape;136;p2"/>
              <p:cNvSpPr/>
              <p:nvPr/>
            </p:nvSpPr>
            <p:spPr>
              <a:xfrm>
                <a:off x="5375" y="3246"/>
                <a:ext cx="192" cy="18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" extrusionOk="0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2"/>
              <p:cNvSpPr/>
              <p:nvPr/>
            </p:nvSpPr>
            <p:spPr>
              <a:xfrm>
                <a:off x="5304" y="3042"/>
                <a:ext cx="161" cy="186"/>
              </a:xfrm>
              <a:custGeom>
                <a:avLst/>
                <a:gdLst/>
                <a:ahLst/>
                <a:cxnLst/>
                <a:rect l="l" t="t" r="r" b="b"/>
                <a:pathLst>
                  <a:path w="161" h="186" extrusionOk="0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Google Shape;138;p2"/>
              <p:cNvSpPr/>
              <p:nvPr/>
            </p:nvSpPr>
            <p:spPr>
              <a:xfrm>
                <a:off x="5489" y="3042"/>
                <a:ext cx="186" cy="210"/>
              </a:xfrm>
              <a:custGeom>
                <a:avLst/>
                <a:gdLst/>
                <a:ahLst/>
                <a:cxnLst/>
                <a:rect l="l" t="t" r="r" b="b"/>
                <a:pathLst>
                  <a:path w="185" h="210" extrusionOk="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Google Shape;139;p2"/>
              <p:cNvSpPr/>
              <p:nvPr/>
            </p:nvSpPr>
            <p:spPr>
              <a:xfrm>
                <a:off x="5345" y="3058"/>
                <a:ext cx="299" cy="186"/>
              </a:xfrm>
              <a:custGeom>
                <a:avLst/>
                <a:gdLst/>
                <a:ahLst/>
                <a:cxnLst/>
                <a:rect l="l" t="t" r="r" b="b"/>
                <a:pathLst>
                  <a:path w="299" h="186" extrusionOk="0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40" name="Google Shape;140;p2"/>
              <p:cNvGrpSpPr/>
              <p:nvPr/>
            </p:nvGrpSpPr>
            <p:grpSpPr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41" name="Google Shape;141;p2"/>
                <p:cNvSpPr/>
                <p:nvPr/>
              </p:nvSpPr>
              <p:spPr>
                <a:xfrm>
                  <a:off x="5381" y="3085"/>
                  <a:ext cx="227" cy="132"/>
                </a:xfrm>
                <a:prstGeom prst="ellipse">
                  <a:avLst/>
                </a:prstGeom>
                <a:gradFill>
                  <a:gsLst>
                    <a:gs pos="0">
                      <a:schemeClr val="dk2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" name="Google Shape;142;p2"/>
                <p:cNvSpPr/>
                <p:nvPr/>
              </p:nvSpPr>
              <p:spPr>
                <a:xfrm>
                  <a:off x="5403" y="3099"/>
                  <a:ext cx="182" cy="102"/>
                </a:xfrm>
                <a:prstGeom prst="ellipse">
                  <a:avLst/>
                </a:prstGeom>
                <a:gradFill>
                  <a:gsLst>
                    <a:gs pos="0">
                      <a:schemeClr val="accent2"/>
                    </a:gs>
                    <a:gs pos="100000">
                      <a:schemeClr val="dk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" name="Google Shape;143;p2"/>
                <p:cNvSpPr/>
                <p:nvPr/>
              </p:nvSpPr>
              <p:spPr>
                <a:xfrm>
                  <a:off x="5431" y="3109"/>
                  <a:ext cx="125" cy="82"/>
                </a:xfrm>
                <a:prstGeom prst="ellipse">
                  <a:avLst/>
                </a:prstGeom>
                <a:gradFill>
                  <a:gsLst>
                    <a:gs pos="0">
                      <a:schemeClr val="dk2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" name="Google Shape;144;p2"/>
                <p:cNvSpPr/>
                <p:nvPr/>
              </p:nvSpPr>
              <p:spPr>
                <a:xfrm>
                  <a:off x="5458" y="3125"/>
                  <a:ext cx="73" cy="47"/>
                </a:xfrm>
                <a:prstGeom prst="ellipse">
                  <a:avLst/>
                </a:prstGeom>
                <a:gradFill>
                  <a:gsLst>
                    <a:gs pos="0">
                      <a:schemeClr val="accent2"/>
                    </a:gs>
                    <a:gs pos="100000">
                      <a:schemeClr val="dk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145" name="Google Shape;145;p2"/>
          <p:cNvSpPr txBox="1">
            <a:spLocks noGrp="1"/>
          </p:cNvSpPr>
          <p:nvPr>
            <p:ph type="ctrTitle"/>
          </p:nvPr>
        </p:nvSpPr>
        <p:spPr>
          <a:xfrm>
            <a:off x="685800" y="1692275"/>
            <a:ext cx="7772400" cy="173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2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7220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Title and Conten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⮚"/>
              <a:defRPr/>
            </a:lvl1pPr>
            <a:lvl2pPr marL="914400" lvl="1" indent="-28575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8575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3" name="Google Shape;153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28139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 Header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90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159" name="Google Shape;159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511091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 type="twoObj">
  <p:cSld name="Two Content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0840" algn="l">
              <a:spcBef>
                <a:spcPts val="560"/>
              </a:spcBef>
              <a:spcAft>
                <a:spcPts val="0"/>
              </a:spcAft>
              <a:buSzPts val="2240"/>
              <a:buChar char="⮚"/>
              <a:defRPr sz="2800"/>
            </a:lvl1pPr>
            <a:lvl2pPr marL="914400" lvl="1" indent="-304800" algn="l">
              <a:spcBef>
                <a:spcPts val="480"/>
              </a:spcBef>
              <a:spcAft>
                <a:spcPts val="0"/>
              </a:spcAft>
              <a:buSzPts val="1200"/>
              <a:buChar char="●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28575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9pPr>
          </a:lstStyle>
          <a:p>
            <a:endParaRPr/>
          </a:p>
        </p:txBody>
      </p:sp>
      <p:sp>
        <p:nvSpPr>
          <p:cNvPr id="165" name="Google Shape;165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0840" algn="l">
              <a:spcBef>
                <a:spcPts val="560"/>
              </a:spcBef>
              <a:spcAft>
                <a:spcPts val="0"/>
              </a:spcAft>
              <a:buSzPts val="2240"/>
              <a:buChar char="⮚"/>
              <a:defRPr sz="2800"/>
            </a:lvl1pPr>
            <a:lvl2pPr marL="914400" lvl="1" indent="-304800" algn="l">
              <a:spcBef>
                <a:spcPts val="480"/>
              </a:spcBef>
              <a:spcAft>
                <a:spcPts val="0"/>
              </a:spcAft>
              <a:buSzPts val="1200"/>
              <a:buChar char="●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28575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9pPr>
          </a:lstStyle>
          <a:p>
            <a:endParaRPr/>
          </a:p>
        </p:txBody>
      </p:sp>
      <p:sp>
        <p:nvSpPr>
          <p:cNvPr id="166" name="Google Shape;166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161689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Comparison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172" name="Google Shape;172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spcBef>
                <a:spcPts val="480"/>
              </a:spcBef>
              <a:spcAft>
                <a:spcPts val="0"/>
              </a:spcAft>
              <a:buSzPts val="1920"/>
              <a:buChar char="⮚"/>
              <a:defRPr sz="2400"/>
            </a:lvl1pPr>
            <a:lvl2pPr marL="914400" lvl="1" indent="-292100" algn="l">
              <a:spcBef>
                <a:spcPts val="400"/>
              </a:spcBef>
              <a:spcAft>
                <a:spcPts val="0"/>
              </a:spcAft>
              <a:buSzPts val="1000"/>
              <a:buChar char="●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279400" algn="l">
              <a:spcBef>
                <a:spcPts val="320"/>
              </a:spcBef>
              <a:spcAft>
                <a:spcPts val="0"/>
              </a:spcAft>
              <a:buSzPts val="800"/>
              <a:buChar char="●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9pPr>
          </a:lstStyle>
          <a:p>
            <a:endParaRPr/>
          </a:p>
        </p:txBody>
      </p:sp>
      <p:sp>
        <p:nvSpPr>
          <p:cNvPr id="173" name="Google Shape;173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174" name="Google Shape;174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spcBef>
                <a:spcPts val="480"/>
              </a:spcBef>
              <a:spcAft>
                <a:spcPts val="0"/>
              </a:spcAft>
              <a:buSzPts val="1920"/>
              <a:buChar char="⮚"/>
              <a:defRPr sz="2400"/>
            </a:lvl1pPr>
            <a:lvl2pPr marL="914400" lvl="1" indent="-292100" algn="l">
              <a:spcBef>
                <a:spcPts val="400"/>
              </a:spcBef>
              <a:spcAft>
                <a:spcPts val="0"/>
              </a:spcAft>
              <a:buSzPts val="1000"/>
              <a:buChar char="●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279400" algn="l">
              <a:spcBef>
                <a:spcPts val="320"/>
              </a:spcBef>
              <a:spcAft>
                <a:spcPts val="0"/>
              </a:spcAft>
              <a:buSzPts val="800"/>
              <a:buChar char="●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9pPr>
          </a:lstStyle>
          <a:p>
            <a:endParaRPr/>
          </a:p>
        </p:txBody>
      </p:sp>
      <p:sp>
        <p:nvSpPr>
          <p:cNvPr id="175" name="Google Shape;175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086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cmassengale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96070-F2E0-4E64-BDD6-594E4A3A89F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721546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titleOnly">
  <p:cSld name="Title Only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160037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62132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Content with Caption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1160" algn="l">
              <a:spcBef>
                <a:spcPts val="640"/>
              </a:spcBef>
              <a:spcAft>
                <a:spcPts val="0"/>
              </a:spcAft>
              <a:buSzPts val="2560"/>
              <a:buChar char="⮚"/>
              <a:defRPr sz="3200"/>
            </a:lvl1pPr>
            <a:lvl2pPr marL="914400" lvl="1" indent="-317500" algn="l">
              <a:spcBef>
                <a:spcPts val="560"/>
              </a:spcBef>
              <a:spcAft>
                <a:spcPts val="0"/>
              </a:spcAft>
              <a:buSzPts val="1400"/>
              <a:buChar char="●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3pPr>
            <a:lvl4pPr marL="1828800" lvl="3" indent="-292100" algn="l">
              <a:spcBef>
                <a:spcPts val="400"/>
              </a:spcBef>
              <a:spcAft>
                <a:spcPts val="0"/>
              </a:spcAft>
              <a:buSzPts val="1000"/>
              <a:buChar char="●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9pPr>
          </a:lstStyle>
          <a:p>
            <a:endParaRPr/>
          </a:p>
        </p:txBody>
      </p:sp>
      <p:sp>
        <p:nvSpPr>
          <p:cNvPr id="190" name="Google Shape;190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6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191" name="Google Shape;191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62999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 with Caption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6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198" name="Google Shape;198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55331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Vertical Text" type="vertTx">
  <p:cSld name="Title and Vertical Text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1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⮚"/>
              <a:defRPr/>
            </a:lvl1pPr>
            <a:lvl2pPr marL="914400" lvl="1" indent="-28575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8575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4" name="Google Shape;204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4201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 Title and Text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2"/>
          <p:cNvSpPr txBox="1">
            <a:spLocks noGrp="1"/>
          </p:cNvSpPr>
          <p:nvPr>
            <p:ph type="title"/>
          </p:nvPr>
        </p:nvSpPr>
        <p:spPr>
          <a:xfrm rot="5400000">
            <a:off x="4733925" y="2173288"/>
            <a:ext cx="584835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2"/>
          <p:cNvSpPr txBox="1">
            <a:spLocks noGrp="1"/>
          </p:cNvSpPr>
          <p:nvPr>
            <p:ph type="body" idx="1"/>
          </p:nvPr>
        </p:nvSpPr>
        <p:spPr>
          <a:xfrm rot="5400000">
            <a:off x="542925" y="192088"/>
            <a:ext cx="584835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⮚"/>
              <a:defRPr/>
            </a:lvl1pPr>
            <a:lvl2pPr marL="914400" lvl="1" indent="-28575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8575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0" name="Google Shape;210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spcBef>
                <a:spcPts val="0"/>
              </a:spcBef>
              <a:buNone/>
              <a:defRPr sz="1400" b="0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1803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372601" y="0"/>
            <a:ext cx="2573425" cy="6858000"/>
          </a:xfrm>
          <a:solidFill>
            <a:srgbClr val="FFFFD6"/>
          </a:solidFill>
        </p:spPr>
        <p:txBody>
          <a:bodyPr lIns="43496" rIns="43496"/>
          <a:lstStyle>
            <a:lvl1pPr marL="0" indent="0">
              <a:spcBef>
                <a:spcPts val="1071"/>
              </a:spcBef>
              <a:buNone/>
              <a:defRPr sz="1313" b="0">
                <a:solidFill>
                  <a:schemeClr val="tx1"/>
                </a:solidFill>
              </a:defRPr>
            </a:lvl1pPr>
            <a:lvl2pPr marL="99176" indent="-99176">
              <a:spcBef>
                <a:spcPts val="0"/>
              </a:spcBef>
              <a:defRPr sz="1313">
                <a:solidFill>
                  <a:schemeClr val="tx1"/>
                </a:solidFill>
              </a:defRPr>
            </a:lvl2pPr>
            <a:lvl3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3pPr>
            <a:lvl4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4pPr>
            <a:lvl5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" y="1371601"/>
            <a:ext cx="9143996" cy="5486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64592" tIns="91440" rIns="164592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" y="0"/>
            <a:ext cx="7702878" cy="137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8421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Columns text or full-bleed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1" y="1377153"/>
            <a:ext cx="4250323" cy="5480848"/>
          </a:xfrm>
        </p:spPr>
        <p:txBody>
          <a:bodyPr rIns="0"/>
          <a:lstStyle>
            <a:lvl1pPr>
              <a:defRPr sz="2064"/>
            </a:lvl1pPr>
            <a:lvl2pPr>
              <a:lnSpc>
                <a:spcPct val="100000"/>
              </a:lnSpc>
              <a:spcBef>
                <a:spcPts val="938"/>
              </a:spcBef>
              <a:defRPr sz="2064"/>
            </a:lvl2pPr>
            <a:lvl3pPr>
              <a:lnSpc>
                <a:spcPct val="100000"/>
              </a:lnSpc>
              <a:spcBef>
                <a:spcPts val="981"/>
              </a:spcBef>
              <a:defRPr sz="2064"/>
            </a:lvl3pPr>
            <a:lvl4pPr>
              <a:defRPr sz="2251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372601" y="0"/>
            <a:ext cx="2573425" cy="6858000"/>
          </a:xfrm>
          <a:solidFill>
            <a:srgbClr val="FFFFD6"/>
          </a:solidFill>
        </p:spPr>
        <p:txBody>
          <a:bodyPr lIns="43496" rIns="43496"/>
          <a:lstStyle>
            <a:lvl1pPr marL="0" indent="0">
              <a:spcBef>
                <a:spcPts val="1071"/>
              </a:spcBef>
              <a:buNone/>
              <a:defRPr sz="1313" b="0">
                <a:solidFill>
                  <a:schemeClr val="tx1"/>
                </a:solidFill>
              </a:defRPr>
            </a:lvl1pPr>
            <a:lvl2pPr marL="99176" indent="-99176">
              <a:spcBef>
                <a:spcPts val="0"/>
              </a:spcBef>
              <a:defRPr sz="1313">
                <a:solidFill>
                  <a:schemeClr val="tx1"/>
                </a:solidFill>
              </a:defRPr>
            </a:lvl2pPr>
            <a:lvl3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3pPr>
            <a:lvl4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4pPr>
            <a:lvl5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86894" y="1377155"/>
            <a:ext cx="4557106" cy="54808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" y="0"/>
            <a:ext cx="7702878" cy="137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471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sic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" y="0"/>
            <a:ext cx="7702878" cy="137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" y="1377153"/>
            <a:ext cx="4250319" cy="5480848"/>
          </a:xfrm>
        </p:spPr>
        <p:txBody>
          <a:bodyPr rIns="0"/>
          <a:lstStyle>
            <a:lvl1pPr>
              <a:defRPr sz="2064"/>
            </a:lvl1pPr>
            <a:lvl2pPr>
              <a:lnSpc>
                <a:spcPct val="100000"/>
              </a:lnSpc>
              <a:spcBef>
                <a:spcPts val="938"/>
              </a:spcBef>
              <a:defRPr sz="2064"/>
            </a:lvl2pPr>
            <a:lvl3pPr>
              <a:lnSpc>
                <a:spcPct val="100000"/>
              </a:lnSpc>
              <a:spcBef>
                <a:spcPts val="981"/>
              </a:spcBef>
              <a:defRPr sz="2064"/>
            </a:lvl3pPr>
            <a:lvl4pPr>
              <a:defRPr sz="2251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372601" y="0"/>
            <a:ext cx="2573425" cy="6858000"/>
          </a:xfrm>
          <a:solidFill>
            <a:srgbClr val="FFFFD6"/>
          </a:solidFill>
        </p:spPr>
        <p:txBody>
          <a:bodyPr lIns="43496" rIns="43496"/>
          <a:lstStyle>
            <a:lvl1pPr marL="0" indent="0">
              <a:spcBef>
                <a:spcPts val="1071"/>
              </a:spcBef>
              <a:buNone/>
              <a:defRPr sz="1313" b="0">
                <a:solidFill>
                  <a:schemeClr val="tx1"/>
                </a:solidFill>
              </a:defRPr>
            </a:lvl1pPr>
            <a:lvl2pPr marL="99176" indent="-99176">
              <a:spcBef>
                <a:spcPts val="0"/>
              </a:spcBef>
              <a:defRPr sz="1313">
                <a:solidFill>
                  <a:schemeClr val="tx1"/>
                </a:solidFill>
              </a:defRPr>
            </a:lvl2pPr>
            <a:lvl3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3pPr>
            <a:lvl4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4pPr>
            <a:lvl5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896655" y="1658935"/>
            <a:ext cx="3937581" cy="4841875"/>
          </a:xfrm>
          <a:solidFill>
            <a:srgbClr val="FF0000"/>
          </a:solidFill>
        </p:spPr>
        <p:txBody>
          <a:bodyPr lIns="0" r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4506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rm + Definition +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321680" y="2235231"/>
            <a:ext cx="3928643" cy="4265583"/>
          </a:xfrm>
        </p:spPr>
        <p:txBody>
          <a:bodyPr lIns="0" rIns="0"/>
          <a:lstStyle>
            <a:lvl1pPr>
              <a:defRPr sz="2064"/>
            </a:lvl1pPr>
            <a:lvl2pPr>
              <a:defRPr sz="2064"/>
            </a:lvl2pPr>
            <a:lvl3pPr>
              <a:defRPr sz="2064"/>
            </a:lvl3pPr>
            <a:lvl4pPr>
              <a:defRPr sz="1876"/>
            </a:lvl4pPr>
            <a:lvl5pPr>
              <a:defRPr sz="1876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6"/>
          </p:nvPr>
        </p:nvSpPr>
        <p:spPr>
          <a:xfrm>
            <a:off x="4896658" y="2235231"/>
            <a:ext cx="3937579" cy="4265583"/>
          </a:xfrm>
        </p:spPr>
        <p:txBody>
          <a:bodyPr lIns="0" rIns="0"/>
          <a:lstStyle>
            <a:lvl1pPr>
              <a:defRPr sz="2064"/>
            </a:lvl1pPr>
            <a:lvl2pPr>
              <a:defRPr sz="2064"/>
            </a:lvl2pPr>
            <a:lvl3pPr>
              <a:defRPr sz="2064"/>
            </a:lvl3pPr>
            <a:lvl4pPr>
              <a:defRPr sz="1876"/>
            </a:lvl4pPr>
            <a:lvl5pPr>
              <a:defRPr sz="1876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372601" y="0"/>
            <a:ext cx="2573425" cy="6858000"/>
          </a:xfrm>
          <a:solidFill>
            <a:srgbClr val="FFFFD6"/>
          </a:solidFill>
        </p:spPr>
        <p:txBody>
          <a:bodyPr lIns="43496" rIns="43496"/>
          <a:lstStyle>
            <a:lvl1pPr marL="0" indent="0">
              <a:spcBef>
                <a:spcPts val="1071"/>
              </a:spcBef>
              <a:buNone/>
              <a:defRPr sz="1313" b="0">
                <a:solidFill>
                  <a:schemeClr val="tx1"/>
                </a:solidFill>
              </a:defRPr>
            </a:lvl1pPr>
            <a:lvl2pPr marL="99176" indent="-99176">
              <a:spcBef>
                <a:spcPts val="0"/>
              </a:spcBef>
              <a:defRPr sz="1313">
                <a:solidFill>
                  <a:schemeClr val="tx1"/>
                </a:solidFill>
              </a:defRPr>
            </a:lvl2pPr>
            <a:lvl3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3pPr>
            <a:lvl4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4pPr>
            <a:lvl5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21679" y="1371594"/>
            <a:ext cx="8512558" cy="863638"/>
          </a:xfrm>
        </p:spPr>
        <p:txBody>
          <a:bodyPr lIns="0" rIns="0"/>
          <a:lstStyle>
            <a:lvl1pPr>
              <a:defRPr sz="1876"/>
            </a:lvl1pPr>
            <a:lvl2pPr>
              <a:defRPr sz="1501"/>
            </a:lvl2pPr>
            <a:lvl3pPr>
              <a:defRPr sz="1501"/>
            </a:lvl3pPr>
            <a:lvl4pPr>
              <a:defRPr sz="2064"/>
            </a:lvl4pPr>
            <a:lvl5pPr>
              <a:defRPr sz="2064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" y="-8"/>
            <a:ext cx="7702878" cy="137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058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cmassengale</a:t>
            </a:r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4E4E2-8A7D-4A81-9486-D7A3FE6BB4D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305683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up objects, 2-up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372601" y="0"/>
            <a:ext cx="2573425" cy="6858000"/>
          </a:xfrm>
          <a:solidFill>
            <a:srgbClr val="FFFFD6"/>
          </a:solidFill>
        </p:spPr>
        <p:txBody>
          <a:bodyPr lIns="43496" rIns="43496"/>
          <a:lstStyle>
            <a:lvl1pPr marL="0" indent="0">
              <a:spcBef>
                <a:spcPts val="1071"/>
              </a:spcBef>
              <a:buNone/>
              <a:defRPr sz="1313" b="0">
                <a:solidFill>
                  <a:schemeClr val="tx1"/>
                </a:solidFill>
              </a:defRPr>
            </a:lvl1pPr>
            <a:lvl2pPr marL="99176" indent="-99176">
              <a:spcBef>
                <a:spcPts val="0"/>
              </a:spcBef>
              <a:defRPr sz="1313">
                <a:solidFill>
                  <a:schemeClr val="tx1"/>
                </a:solidFill>
              </a:defRPr>
            </a:lvl2pPr>
            <a:lvl3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3pPr>
            <a:lvl4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4pPr>
            <a:lvl5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Content Placeholder 4"/>
          <p:cNvSpPr>
            <a:spLocks noGrp="1"/>
          </p:cNvSpPr>
          <p:nvPr>
            <p:ph sz="quarter" idx="11"/>
          </p:nvPr>
        </p:nvSpPr>
        <p:spPr>
          <a:xfrm>
            <a:off x="321680" y="2235229"/>
            <a:ext cx="3928643" cy="3017848"/>
          </a:xfrm>
          <a:solidFill>
            <a:srgbClr val="FF0000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3"/>
          </p:nvPr>
        </p:nvSpPr>
        <p:spPr>
          <a:xfrm>
            <a:off x="4896659" y="2235230"/>
            <a:ext cx="3937577" cy="3017865"/>
          </a:xfrm>
          <a:solidFill>
            <a:srgbClr val="FF0000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1680" y="5286221"/>
            <a:ext cx="3928643" cy="1214593"/>
          </a:xfrm>
        </p:spPr>
        <p:txBody>
          <a:bodyPr lIns="0" tIns="0" rIns="0" bIns="0"/>
          <a:lstStyle>
            <a:lvl1pPr algn="l">
              <a:defRPr sz="1876"/>
            </a:lvl1pPr>
            <a:lvl2pPr>
              <a:defRPr sz="2064"/>
            </a:lvl2pPr>
            <a:lvl3pPr>
              <a:defRPr sz="2064"/>
            </a:lvl3pPr>
            <a:lvl4pPr>
              <a:defRPr sz="2064"/>
            </a:lvl4pPr>
            <a:lvl5pPr>
              <a:defRPr sz="2064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96660" y="5286221"/>
            <a:ext cx="3937575" cy="1214593"/>
          </a:xfrm>
        </p:spPr>
        <p:txBody>
          <a:bodyPr lIns="0" tIns="0" rIns="0" bIns="0"/>
          <a:lstStyle>
            <a:lvl1pPr algn="l">
              <a:defRPr sz="1876"/>
            </a:lvl1pPr>
            <a:lvl2pPr>
              <a:defRPr sz="2064"/>
            </a:lvl2pPr>
            <a:lvl3pPr>
              <a:defRPr sz="2064"/>
            </a:lvl3pPr>
            <a:lvl4pPr>
              <a:defRPr sz="2064"/>
            </a:lvl4pPr>
            <a:lvl5pPr>
              <a:defRPr sz="2064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21680" y="1371594"/>
            <a:ext cx="8512556" cy="863638"/>
          </a:xfrm>
        </p:spPr>
        <p:txBody>
          <a:bodyPr lIns="0" rIns="0"/>
          <a:lstStyle>
            <a:lvl1pPr>
              <a:defRPr sz="1876"/>
            </a:lvl1pPr>
            <a:lvl2pPr>
              <a:defRPr sz="1501"/>
            </a:lvl2pPr>
            <a:lvl3pPr>
              <a:defRPr sz="1501"/>
            </a:lvl3pPr>
            <a:lvl4pPr>
              <a:defRPr sz="2064"/>
            </a:lvl4pPr>
            <a:lvl5pPr>
              <a:defRPr sz="2064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" y="-8"/>
            <a:ext cx="7702878" cy="137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005110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up objects, 3-up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8"/>
            <a:ext cx="7702878" cy="137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372601" y="0"/>
            <a:ext cx="2573425" cy="6858000"/>
          </a:xfrm>
          <a:solidFill>
            <a:srgbClr val="FFFFD6"/>
          </a:solidFill>
        </p:spPr>
        <p:txBody>
          <a:bodyPr lIns="43496" rIns="43496"/>
          <a:lstStyle>
            <a:lvl1pPr marL="0" indent="0">
              <a:spcBef>
                <a:spcPts val="1071"/>
              </a:spcBef>
              <a:buNone/>
              <a:defRPr sz="1313" b="0">
                <a:solidFill>
                  <a:schemeClr val="tx1"/>
                </a:solidFill>
              </a:defRPr>
            </a:lvl1pPr>
            <a:lvl2pPr marL="99176" indent="-99176">
              <a:spcBef>
                <a:spcPts val="0"/>
              </a:spcBef>
              <a:defRPr sz="1313">
                <a:solidFill>
                  <a:schemeClr val="tx1"/>
                </a:solidFill>
              </a:defRPr>
            </a:lvl2pPr>
            <a:lvl3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3pPr>
            <a:lvl4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4pPr>
            <a:lvl5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304802" y="2230156"/>
            <a:ext cx="2424114" cy="3017848"/>
          </a:xfrm>
          <a:solidFill>
            <a:srgbClr val="FF0000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2"/>
          </p:nvPr>
        </p:nvSpPr>
        <p:spPr>
          <a:xfrm>
            <a:off x="6415216" y="2230156"/>
            <a:ext cx="2419020" cy="3017848"/>
          </a:xfrm>
          <a:solidFill>
            <a:srgbClr val="FF0000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3"/>
          </p:nvPr>
        </p:nvSpPr>
        <p:spPr>
          <a:xfrm>
            <a:off x="3360010" y="2230158"/>
            <a:ext cx="2424114" cy="3017865"/>
          </a:xfrm>
          <a:solidFill>
            <a:srgbClr val="FF0000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1678" y="5253238"/>
            <a:ext cx="2407237" cy="1228725"/>
          </a:xfrm>
        </p:spPr>
        <p:txBody>
          <a:bodyPr lIns="0" tIns="0" rIns="0" bIns="0"/>
          <a:lstStyle>
            <a:lvl1pPr algn="l">
              <a:defRPr sz="1876"/>
            </a:lvl1pPr>
            <a:lvl2pPr>
              <a:defRPr sz="2064"/>
            </a:lvl2pPr>
            <a:lvl3pPr>
              <a:defRPr sz="2064"/>
            </a:lvl3pPr>
            <a:lvl4pPr>
              <a:defRPr sz="2064"/>
            </a:lvl4pPr>
            <a:lvl5pPr>
              <a:defRPr sz="2064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3360010" y="5253238"/>
            <a:ext cx="2424114" cy="1228725"/>
          </a:xfrm>
        </p:spPr>
        <p:txBody>
          <a:bodyPr lIns="0" tIns="0" rIns="0" bIns="0"/>
          <a:lstStyle>
            <a:lvl1pPr algn="l">
              <a:defRPr sz="1876"/>
            </a:lvl1pPr>
            <a:lvl2pPr>
              <a:defRPr sz="2064"/>
            </a:lvl2pPr>
            <a:lvl3pPr>
              <a:defRPr sz="2064"/>
            </a:lvl3pPr>
            <a:lvl4pPr>
              <a:defRPr sz="2064"/>
            </a:lvl4pPr>
            <a:lvl5pPr>
              <a:defRPr sz="2064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6415219" y="5265438"/>
            <a:ext cx="2419018" cy="1228725"/>
          </a:xfrm>
        </p:spPr>
        <p:txBody>
          <a:bodyPr lIns="0" tIns="0" rIns="0" bIns="0"/>
          <a:lstStyle>
            <a:lvl1pPr algn="l">
              <a:defRPr sz="1876"/>
            </a:lvl1pPr>
            <a:lvl2pPr>
              <a:defRPr sz="2064"/>
            </a:lvl2pPr>
            <a:lvl3pPr>
              <a:defRPr sz="2064"/>
            </a:lvl3pPr>
            <a:lvl4pPr>
              <a:defRPr sz="2064"/>
            </a:lvl4pPr>
            <a:lvl5pPr>
              <a:defRPr sz="2064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21679" y="1371594"/>
            <a:ext cx="8512558" cy="863638"/>
          </a:xfrm>
        </p:spPr>
        <p:txBody>
          <a:bodyPr lIns="0" rIns="0"/>
          <a:lstStyle>
            <a:lvl1pPr>
              <a:defRPr sz="1876"/>
            </a:lvl1pPr>
            <a:lvl2pPr>
              <a:defRPr sz="1501"/>
            </a:lvl2pPr>
            <a:lvl3pPr>
              <a:defRPr sz="1501"/>
            </a:lvl3pPr>
            <a:lvl4pPr>
              <a:defRPr sz="2064"/>
            </a:lvl4pPr>
            <a:lvl5pPr>
              <a:defRPr sz="2064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02360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-up objects, 4-up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372601" y="0"/>
            <a:ext cx="2573425" cy="6858000"/>
          </a:xfrm>
          <a:solidFill>
            <a:srgbClr val="FFFFD6"/>
          </a:solidFill>
        </p:spPr>
        <p:txBody>
          <a:bodyPr lIns="43496" rIns="43496"/>
          <a:lstStyle>
            <a:lvl1pPr marL="0" indent="0">
              <a:spcBef>
                <a:spcPts val="1071"/>
              </a:spcBef>
              <a:buNone/>
              <a:defRPr sz="1313" b="0">
                <a:solidFill>
                  <a:schemeClr val="tx1"/>
                </a:solidFill>
              </a:defRPr>
            </a:lvl1pPr>
            <a:lvl2pPr marL="99176" indent="-99176">
              <a:spcBef>
                <a:spcPts val="0"/>
              </a:spcBef>
              <a:defRPr sz="1313">
                <a:solidFill>
                  <a:schemeClr val="tx1"/>
                </a:solidFill>
              </a:defRPr>
            </a:lvl2pPr>
            <a:lvl3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3pPr>
            <a:lvl4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4pPr>
            <a:lvl5pPr marL="99176" indent="-99176">
              <a:defRPr sz="1126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1"/>
          </p:nvPr>
        </p:nvSpPr>
        <p:spPr>
          <a:xfrm>
            <a:off x="321678" y="2253589"/>
            <a:ext cx="1887179" cy="2957513"/>
          </a:xfrm>
          <a:solidFill>
            <a:srgbClr val="FF0000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4"/>
          <p:cNvSpPr>
            <a:spLocks noGrp="1"/>
          </p:cNvSpPr>
          <p:nvPr>
            <p:ph sz="quarter" idx="12"/>
          </p:nvPr>
        </p:nvSpPr>
        <p:spPr>
          <a:xfrm>
            <a:off x="4740465" y="2253589"/>
            <a:ext cx="1887179" cy="2957513"/>
          </a:xfrm>
          <a:solidFill>
            <a:srgbClr val="FF0000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4"/>
          <p:cNvSpPr>
            <a:spLocks noGrp="1"/>
          </p:cNvSpPr>
          <p:nvPr>
            <p:ph sz="quarter" idx="13"/>
          </p:nvPr>
        </p:nvSpPr>
        <p:spPr>
          <a:xfrm>
            <a:off x="2531071" y="2253589"/>
            <a:ext cx="1887179" cy="2957513"/>
          </a:xfrm>
          <a:solidFill>
            <a:srgbClr val="FF0000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04801" y="5223645"/>
            <a:ext cx="1887179" cy="1017600"/>
          </a:xfrm>
        </p:spPr>
        <p:txBody>
          <a:bodyPr lIns="0" tIns="0" rIns="0" bIns="0">
            <a:noAutofit/>
          </a:bodyPr>
          <a:lstStyle>
            <a:lvl1pPr algn="l">
              <a:defRPr sz="1876"/>
            </a:lvl1pPr>
            <a:lvl2pPr>
              <a:defRPr sz="1689"/>
            </a:lvl2pPr>
            <a:lvl3pPr>
              <a:defRPr sz="1689"/>
            </a:lvl3pPr>
            <a:lvl4pPr>
              <a:defRPr sz="1689"/>
            </a:lvl4pPr>
            <a:lvl5pPr>
              <a:defRPr sz="1689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518887" y="5223645"/>
            <a:ext cx="1887179" cy="1017600"/>
          </a:xfrm>
        </p:spPr>
        <p:txBody>
          <a:bodyPr lIns="0" tIns="0" rIns="0" bIns="0">
            <a:noAutofit/>
          </a:bodyPr>
          <a:lstStyle>
            <a:lvl1pPr algn="l">
              <a:defRPr sz="1876"/>
            </a:lvl1pPr>
            <a:lvl2pPr>
              <a:defRPr sz="1689"/>
            </a:lvl2pPr>
            <a:lvl3pPr>
              <a:defRPr sz="1689"/>
            </a:lvl3pPr>
            <a:lvl4pPr>
              <a:defRPr sz="1689"/>
            </a:lvl4pPr>
            <a:lvl5pPr>
              <a:defRPr sz="1689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4732973" y="5235845"/>
            <a:ext cx="1887179" cy="1017600"/>
          </a:xfrm>
        </p:spPr>
        <p:txBody>
          <a:bodyPr lIns="0" tIns="0" rIns="0" bIns="0">
            <a:noAutofit/>
          </a:bodyPr>
          <a:lstStyle>
            <a:lvl1pPr algn="l">
              <a:defRPr sz="1876"/>
            </a:lvl1pPr>
            <a:lvl2pPr>
              <a:defRPr sz="1689"/>
            </a:lvl2pPr>
            <a:lvl3pPr>
              <a:defRPr sz="1689"/>
            </a:lvl3pPr>
            <a:lvl4pPr>
              <a:defRPr sz="1689"/>
            </a:lvl4pPr>
            <a:lvl5pPr>
              <a:defRPr sz="1689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Content Placeholder 4"/>
          <p:cNvSpPr>
            <a:spLocks noGrp="1"/>
          </p:cNvSpPr>
          <p:nvPr>
            <p:ph sz="quarter" idx="17"/>
          </p:nvPr>
        </p:nvSpPr>
        <p:spPr>
          <a:xfrm>
            <a:off x="6949856" y="2253589"/>
            <a:ext cx="1887179" cy="2957513"/>
          </a:xfrm>
          <a:solidFill>
            <a:srgbClr val="FF0000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947057" y="5219663"/>
            <a:ext cx="1887179" cy="1017600"/>
          </a:xfrm>
        </p:spPr>
        <p:txBody>
          <a:bodyPr lIns="0" tIns="0" rIns="0" bIns="0">
            <a:noAutofit/>
          </a:bodyPr>
          <a:lstStyle>
            <a:lvl1pPr algn="l">
              <a:defRPr sz="1876"/>
            </a:lvl1pPr>
            <a:lvl2pPr>
              <a:defRPr sz="1689"/>
            </a:lvl2pPr>
            <a:lvl3pPr>
              <a:defRPr sz="1689"/>
            </a:lvl3pPr>
            <a:lvl4pPr>
              <a:defRPr sz="1689"/>
            </a:lvl4pPr>
            <a:lvl5pPr>
              <a:defRPr sz="1689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321676" y="1371594"/>
            <a:ext cx="8512560" cy="863638"/>
          </a:xfrm>
        </p:spPr>
        <p:txBody>
          <a:bodyPr lIns="0" rIns="0"/>
          <a:lstStyle>
            <a:lvl1pPr>
              <a:defRPr sz="1876"/>
            </a:lvl1pPr>
            <a:lvl2pPr>
              <a:defRPr sz="1501"/>
            </a:lvl2pPr>
            <a:lvl3pPr>
              <a:defRPr sz="1501"/>
            </a:lvl3pPr>
            <a:lvl4pPr>
              <a:defRPr sz="2064"/>
            </a:lvl4pPr>
            <a:lvl5pPr>
              <a:defRPr sz="2064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1" y="-8"/>
            <a:ext cx="7702878" cy="137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006593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318617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22254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6121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79115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680795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7375800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5903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cmassengale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72D31-4A0A-44FD-AA02-E45D5F21400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895971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150486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552572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538950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7811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cmassengale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8FC65-957B-4D6F-9296-7B9C53B627E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54745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cmassengale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E2134-8BEE-4DB5-8B51-5FD999F9F7F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64316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copyright cmassengale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DE8ED-AC73-4F58-868B-ED53FEF2EA7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03909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843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3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3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3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4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4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4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4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4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4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4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4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5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5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845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sp>
        <p:nvSpPr>
          <p:cNvPr id="18453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845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455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5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copyright cmassengale</a:t>
            </a:r>
          </a:p>
        </p:txBody>
      </p:sp>
      <p:sp>
        <p:nvSpPr>
          <p:cNvPr id="1845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4DF632-6ACD-44F5-A2DA-FF1FD7175680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68681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685800"/>
            <a:ext cx="5943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Your Topic Goes Here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1600200"/>
            <a:ext cx="5943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Your Subtopics Go Here</a:t>
            </a:r>
          </a:p>
        </p:txBody>
      </p:sp>
    </p:spTree>
    <p:extLst>
      <p:ext uri="{BB962C8B-B14F-4D97-AF65-F5344CB8AC3E}">
        <p14:creationId xmlns:p14="http://schemas.microsoft.com/office/powerpoint/2010/main" val="3340994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B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BC0000"/>
          </a:solidFill>
          <a:latin typeface="Verdana" pitchFamily="1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BC0000"/>
          </a:solidFill>
          <a:latin typeface="Verdana" pitchFamily="1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BC0000"/>
          </a:solidFill>
          <a:latin typeface="Verdana" pitchFamily="1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BC0000"/>
          </a:solidFill>
          <a:latin typeface="Verdana" pitchFamily="1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C0000"/>
          </a:solidFill>
          <a:latin typeface="Verdana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C0000"/>
          </a:solidFill>
          <a:latin typeface="Verdana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C0000"/>
          </a:solidFill>
          <a:latin typeface="Verdana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C0000"/>
          </a:solidFill>
          <a:latin typeface="Verdana" pitchFamily="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BC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66973" y="6582040"/>
            <a:ext cx="289560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© 2015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285602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6627813" y="6429375"/>
            <a:ext cx="285750" cy="209550"/>
          </a:xfrm>
          <a:custGeom>
            <a:avLst/>
            <a:gdLst/>
            <a:ahLst/>
            <a:cxnLst/>
            <a:rect l="l" t="t" r="r" b="b"/>
            <a:pathLst>
              <a:path w="179" h="132" extrusionOk="0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rgbClr val="0080D6"/>
              </a:gs>
            </a:gsLst>
            <a:lin ang="189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" name="Google Shape;11;p1"/>
          <p:cNvGrpSpPr/>
          <p:nvPr/>
        </p:nvGrpSpPr>
        <p:grpSpPr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2" name="Google Shape;12;p1"/>
            <p:cNvSpPr/>
            <p:nvPr/>
          </p:nvSpPr>
          <p:spPr>
            <a:xfrm>
              <a:off x="2" y="2688"/>
              <a:ext cx="5758" cy="1632"/>
            </a:xfrm>
            <a:custGeom>
              <a:avLst/>
              <a:gdLst/>
              <a:ahLst/>
              <a:cxnLst/>
              <a:rect l="l" t="t" r="r" b="b"/>
              <a:pathLst>
                <a:path w="5740" h="4316" extrusionOk="0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" name="Google Shape;13;p1"/>
            <p:cNvGrpSpPr/>
            <p:nvPr/>
          </p:nvGrpSpPr>
          <p:grpSpPr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4" name="Google Shape;14;p1"/>
              <p:cNvSpPr/>
              <p:nvPr/>
            </p:nvSpPr>
            <p:spPr>
              <a:xfrm>
                <a:off x="3686" y="3810"/>
                <a:ext cx="532" cy="327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3726" y="3840"/>
                <a:ext cx="452" cy="275"/>
              </a:xfrm>
              <a:prstGeom prst="ellipse">
                <a:avLst/>
              </a:prstGeom>
              <a:gradFill>
                <a:gsLst>
                  <a:gs pos="0">
                    <a:srgbClr val="0082DA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16;p1"/>
              <p:cNvSpPr/>
              <p:nvPr/>
            </p:nvSpPr>
            <p:spPr>
              <a:xfrm>
                <a:off x="3782" y="3872"/>
                <a:ext cx="344" cy="207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17;p1"/>
              <p:cNvSpPr/>
              <p:nvPr/>
            </p:nvSpPr>
            <p:spPr>
              <a:xfrm>
                <a:off x="3822" y="3896"/>
                <a:ext cx="262" cy="159"/>
              </a:xfrm>
              <a:prstGeom prst="ellipse">
                <a:avLst/>
              </a:prstGeom>
              <a:gradFill>
                <a:gsLst>
                  <a:gs pos="0">
                    <a:srgbClr val="0086E0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8;p1"/>
              <p:cNvSpPr/>
              <p:nvPr/>
            </p:nvSpPr>
            <p:spPr>
              <a:xfrm>
                <a:off x="3856" y="3922"/>
                <a:ext cx="192" cy="107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Google Shape;19;p1"/>
              <p:cNvSpPr/>
              <p:nvPr/>
            </p:nvSpPr>
            <p:spPr>
              <a:xfrm>
                <a:off x="3575" y="3715"/>
                <a:ext cx="383" cy="161"/>
              </a:xfrm>
              <a:custGeom>
                <a:avLst/>
                <a:gdLst/>
                <a:ahLst/>
                <a:cxnLst/>
                <a:rect l="l" t="t" r="r" b="b"/>
                <a:pathLst>
                  <a:path w="382" h="161" extrusionOk="0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20;p1"/>
              <p:cNvSpPr/>
              <p:nvPr/>
            </p:nvSpPr>
            <p:spPr>
              <a:xfrm>
                <a:off x="3695" y="4170"/>
                <a:ext cx="444" cy="66"/>
              </a:xfrm>
              <a:custGeom>
                <a:avLst/>
                <a:gdLst/>
                <a:ahLst/>
                <a:cxnLst/>
                <a:rect l="l" t="t" r="r" b="b"/>
                <a:pathLst>
                  <a:path w="443" h="66" extrusionOk="0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>
                <a:gsLst>
                  <a:gs pos="0">
                    <a:srgbClr val="007ED3"/>
                  </a:gs>
                  <a:gs pos="100000">
                    <a:schemeClr val="accent2"/>
                  </a:gs>
                </a:gsLst>
                <a:lin ang="189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1"/>
              <p:cNvSpPr/>
              <p:nvPr/>
            </p:nvSpPr>
            <p:spPr>
              <a:xfrm>
                <a:off x="3527" y="3906"/>
                <a:ext cx="89" cy="216"/>
              </a:xfrm>
              <a:custGeom>
                <a:avLst/>
                <a:gdLst/>
                <a:ahLst/>
                <a:cxnLst/>
                <a:rect l="l" t="t" r="r" b="b"/>
                <a:pathLst>
                  <a:path w="89" h="216" extrusionOk="0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Google Shape;22;p1"/>
              <p:cNvSpPr/>
              <p:nvPr/>
            </p:nvSpPr>
            <p:spPr>
              <a:xfrm>
                <a:off x="3569" y="3745"/>
                <a:ext cx="750" cy="461"/>
              </a:xfrm>
              <a:custGeom>
                <a:avLst/>
                <a:gdLst/>
                <a:ahLst/>
                <a:cxnLst/>
                <a:rect l="l" t="t" r="r" b="b"/>
                <a:pathLst>
                  <a:path w="747" h="461" extrusionOk="0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23;p1"/>
              <p:cNvSpPr/>
              <p:nvPr/>
            </p:nvSpPr>
            <p:spPr>
              <a:xfrm>
                <a:off x="4037" y="3721"/>
                <a:ext cx="96" cy="30"/>
              </a:xfrm>
              <a:custGeom>
                <a:avLst/>
                <a:gdLst/>
                <a:ahLst/>
                <a:cxnLst/>
                <a:rect l="l" t="t" r="r" b="b"/>
                <a:pathLst>
                  <a:path w="96" h="30" extrusionOk="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1"/>
              <p:cNvSpPr/>
              <p:nvPr/>
            </p:nvSpPr>
            <p:spPr>
              <a:xfrm>
                <a:off x="3910" y="3948"/>
                <a:ext cx="84" cy="53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" name="Google Shape;25;p1"/>
            <p:cNvGrpSpPr/>
            <p:nvPr/>
          </p:nvGrpSpPr>
          <p:grpSpPr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6" name="Google Shape;26;p1"/>
              <p:cNvSpPr/>
              <p:nvPr/>
            </p:nvSpPr>
            <p:spPr>
              <a:xfrm>
                <a:off x="2268" y="3934"/>
                <a:ext cx="638" cy="377"/>
              </a:xfrm>
              <a:prstGeom prst="ellipse">
                <a:avLst/>
              </a:prstGeom>
              <a:gradFill>
                <a:gsLst>
                  <a:gs pos="0">
                    <a:srgbClr val="0080D6"/>
                  </a:gs>
                  <a:gs pos="100000">
                    <a:schemeClr val="accent2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1"/>
              <p:cNvSpPr/>
              <p:nvPr/>
            </p:nvSpPr>
            <p:spPr>
              <a:xfrm>
                <a:off x="2314" y="3958"/>
                <a:ext cx="543" cy="332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" name="Google Shape;28;p1"/>
              <p:cNvSpPr/>
              <p:nvPr/>
            </p:nvSpPr>
            <p:spPr>
              <a:xfrm>
                <a:off x="2341" y="3979"/>
                <a:ext cx="501" cy="299"/>
              </a:xfrm>
              <a:prstGeom prst="ellipse">
                <a:avLst/>
              </a:prstGeom>
              <a:gradFill>
                <a:gsLst>
                  <a:gs pos="0">
                    <a:srgbClr val="0082DA"/>
                  </a:gs>
                  <a:gs pos="100000">
                    <a:schemeClr val="accent2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" name="Google Shape;29;p1"/>
              <p:cNvSpPr/>
              <p:nvPr/>
            </p:nvSpPr>
            <p:spPr>
              <a:xfrm>
                <a:off x="2368" y="3997"/>
                <a:ext cx="444" cy="258"/>
              </a:xfrm>
              <a:prstGeom prst="ellipse">
                <a:avLst/>
              </a:prstGeom>
              <a:gradFill>
                <a:gsLst>
                  <a:gs pos="0">
                    <a:srgbClr val="0080D6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" name="Google Shape;30;p1"/>
              <p:cNvSpPr/>
              <p:nvPr/>
            </p:nvSpPr>
            <p:spPr>
              <a:xfrm>
                <a:off x="2385" y="4005"/>
                <a:ext cx="413" cy="240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1"/>
              <p:cNvSpPr/>
              <p:nvPr/>
            </p:nvSpPr>
            <p:spPr>
              <a:xfrm>
                <a:off x="2437" y="4026"/>
                <a:ext cx="306" cy="192"/>
              </a:xfrm>
              <a:prstGeom prst="ellipse">
                <a:avLst/>
              </a:prstGeom>
              <a:gradFill>
                <a:gsLst>
                  <a:gs pos="0">
                    <a:srgbClr val="0080D6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" name="Google Shape;32;p1"/>
              <p:cNvSpPr/>
              <p:nvPr/>
            </p:nvSpPr>
            <p:spPr>
              <a:xfrm>
                <a:off x="2476" y="4056"/>
                <a:ext cx="227" cy="135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" name="Google Shape;33;p1"/>
              <p:cNvSpPr/>
              <p:nvPr/>
            </p:nvSpPr>
            <p:spPr>
              <a:xfrm>
                <a:off x="2542" y="4097"/>
                <a:ext cx="90" cy="60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" name="Google Shape;34;p1"/>
              <p:cNvSpPr/>
              <p:nvPr/>
            </p:nvSpPr>
            <p:spPr>
              <a:xfrm>
                <a:off x="2585" y="3822"/>
                <a:ext cx="449" cy="186"/>
              </a:xfrm>
              <a:custGeom>
                <a:avLst/>
                <a:gdLst/>
                <a:ahLst/>
                <a:cxnLst/>
                <a:rect l="l" t="t" r="r" b="b"/>
                <a:pathLst>
                  <a:path w="448" h="186" extrusionOk="0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>
                <a:gsLst>
                  <a:gs pos="0">
                    <a:srgbClr val="0082DA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" name="Google Shape;35;p1"/>
              <p:cNvSpPr/>
              <p:nvPr/>
            </p:nvSpPr>
            <p:spPr>
              <a:xfrm>
                <a:off x="2142" y="3852"/>
                <a:ext cx="892" cy="462"/>
              </a:xfrm>
              <a:custGeom>
                <a:avLst/>
                <a:gdLst/>
                <a:ahLst/>
                <a:cxnLst/>
                <a:rect l="l" t="t" r="r" b="b"/>
                <a:pathLst>
                  <a:path w="890" h="462" extrusionOk="0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ED3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" name="Google Shape;36;p1"/>
              <p:cNvSpPr/>
              <p:nvPr/>
            </p:nvSpPr>
            <p:spPr>
              <a:xfrm>
                <a:off x="2082" y="3828"/>
                <a:ext cx="407" cy="486"/>
              </a:xfrm>
              <a:custGeom>
                <a:avLst/>
                <a:gdLst/>
                <a:ahLst/>
                <a:cxnLst/>
                <a:rect l="l" t="t" r="r" b="b"/>
                <a:pathLst>
                  <a:path w="406" h="486" extrusionOk="0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" name="Google Shape;37;p1"/>
              <p:cNvSpPr/>
              <p:nvPr/>
            </p:nvSpPr>
            <p:spPr>
              <a:xfrm>
                <a:off x="2987" y="4044"/>
                <a:ext cx="108" cy="252"/>
              </a:xfrm>
              <a:custGeom>
                <a:avLst/>
                <a:gdLst/>
                <a:ahLst/>
                <a:cxnLst/>
                <a:rect l="l" t="t" r="r" b="b"/>
                <a:pathLst>
                  <a:path w="107" h="252" extrusionOk="0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CD0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" name="Google Shape;38;p1"/>
              <p:cNvSpPr/>
              <p:nvPr/>
            </p:nvSpPr>
            <p:spPr>
              <a:xfrm>
                <a:off x="2068" y="3685"/>
                <a:ext cx="835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150" extrusionOk="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" name="Google Shape;39;p1"/>
              <p:cNvSpPr/>
              <p:nvPr/>
            </p:nvSpPr>
            <p:spPr>
              <a:xfrm>
                <a:off x="1867" y="3853"/>
                <a:ext cx="171" cy="461"/>
              </a:xfrm>
              <a:custGeom>
                <a:avLst/>
                <a:gdLst/>
                <a:ahLst/>
                <a:cxnLst/>
                <a:rect l="l" t="t" r="r" b="b"/>
                <a:pathLst>
                  <a:path w="171" h="461" extrusionOk="0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" name="Google Shape;40;p1"/>
              <p:cNvSpPr/>
              <p:nvPr/>
            </p:nvSpPr>
            <p:spPr>
              <a:xfrm>
                <a:off x="2951" y="3751"/>
                <a:ext cx="360" cy="563"/>
              </a:xfrm>
              <a:custGeom>
                <a:avLst/>
                <a:gdLst/>
                <a:ahLst/>
                <a:cxnLst/>
                <a:rect l="l" t="t" r="r" b="b"/>
                <a:pathLst>
                  <a:path w="360" h="563" extrusionOk="0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1"/>
              <p:cNvSpPr/>
              <p:nvPr/>
            </p:nvSpPr>
            <p:spPr>
              <a:xfrm>
                <a:off x="2318" y="3631"/>
                <a:ext cx="1078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1078" h="425" extrusionOk="0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" name="Google Shape;42;p1"/>
              <p:cNvSpPr/>
              <p:nvPr/>
            </p:nvSpPr>
            <p:spPr>
              <a:xfrm>
                <a:off x="3304" y="4080"/>
                <a:ext cx="98" cy="234"/>
              </a:xfrm>
              <a:custGeom>
                <a:avLst/>
                <a:gdLst/>
                <a:ahLst/>
                <a:cxnLst/>
                <a:rect l="l" t="t" r="r" b="b"/>
                <a:pathLst>
                  <a:path w="98" h="234" extrusionOk="0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" name="Google Shape;43;p1"/>
              <p:cNvSpPr/>
              <p:nvPr/>
            </p:nvSpPr>
            <p:spPr>
              <a:xfrm>
                <a:off x="1776" y="3673"/>
                <a:ext cx="481" cy="641"/>
              </a:xfrm>
              <a:custGeom>
                <a:avLst/>
                <a:gdLst/>
                <a:ahLst/>
                <a:cxnLst/>
                <a:rect l="l" t="t" r="r" b="b"/>
                <a:pathLst>
                  <a:path w="481" h="641" extrusionOk="0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4" name="Google Shape;44;p1"/>
            <p:cNvGrpSpPr/>
            <p:nvPr/>
          </p:nvGrpSpPr>
          <p:grpSpPr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5" name="Google Shape;45;p1"/>
              <p:cNvSpPr/>
              <p:nvPr/>
            </p:nvSpPr>
            <p:spPr>
              <a:xfrm>
                <a:off x="4200" y="3402"/>
                <a:ext cx="1201" cy="731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731" extrusionOk="0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46;p1"/>
              <p:cNvSpPr/>
              <p:nvPr/>
            </p:nvSpPr>
            <p:spPr>
              <a:xfrm>
                <a:off x="4128" y="3366"/>
                <a:ext cx="544" cy="737"/>
              </a:xfrm>
              <a:custGeom>
                <a:avLst/>
                <a:gdLst/>
                <a:ahLst/>
                <a:cxnLst/>
                <a:rect l="l" t="t" r="r" b="b"/>
                <a:pathLst>
                  <a:path w="544" h="737" extrusionOk="0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" name="Google Shape;47;p1"/>
              <p:cNvSpPr/>
              <p:nvPr/>
            </p:nvSpPr>
            <p:spPr>
              <a:xfrm>
                <a:off x="4792" y="3360"/>
                <a:ext cx="609" cy="252"/>
              </a:xfrm>
              <a:custGeom>
                <a:avLst/>
                <a:gdLst/>
                <a:ahLst/>
                <a:cxnLst/>
                <a:rect l="l" t="t" r="r" b="b"/>
                <a:pathLst>
                  <a:path w="609" h="252" extrusionOk="0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>
                <a:gsLst>
                  <a:gs pos="0">
                    <a:srgbClr val="4692E6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48;p1"/>
              <p:cNvSpPr/>
              <p:nvPr/>
            </p:nvSpPr>
            <p:spPr>
              <a:xfrm>
                <a:off x="5246" y="4007"/>
                <a:ext cx="72" cy="54"/>
              </a:xfrm>
              <a:custGeom>
                <a:avLst/>
                <a:gdLst/>
                <a:ahLst/>
                <a:cxnLst/>
                <a:rect l="l" t="t" r="r" b="b"/>
                <a:pathLst>
                  <a:path w="72" h="54" extrusionOk="0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" name="Google Shape;49;p1"/>
              <p:cNvSpPr/>
              <p:nvPr/>
            </p:nvSpPr>
            <p:spPr>
              <a:xfrm>
                <a:off x="4505" y="4073"/>
                <a:ext cx="705" cy="108"/>
              </a:xfrm>
              <a:custGeom>
                <a:avLst/>
                <a:gdLst/>
                <a:ahLst/>
                <a:cxnLst/>
                <a:rect l="l" t="t" r="r" b="b"/>
                <a:pathLst>
                  <a:path w="705" h="108" extrusionOk="0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" name="Google Shape;50;p1"/>
              <p:cNvSpPr/>
              <p:nvPr/>
            </p:nvSpPr>
            <p:spPr>
              <a:xfrm>
                <a:off x="5336" y="3654"/>
                <a:ext cx="143" cy="341"/>
              </a:xfrm>
              <a:custGeom>
                <a:avLst/>
                <a:gdLst/>
                <a:ahLst/>
                <a:cxnLst/>
                <a:rect l="l" t="t" r="r" b="b"/>
                <a:pathLst>
                  <a:path w="143" h="341" extrusionOk="0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1"/>
              <p:cNvSpPr/>
              <p:nvPr/>
            </p:nvSpPr>
            <p:spPr>
              <a:xfrm>
                <a:off x="5061" y="3624"/>
                <a:ext cx="83" cy="90"/>
              </a:xfrm>
              <a:custGeom>
                <a:avLst/>
                <a:gdLst/>
                <a:ahLst/>
                <a:cxnLst/>
                <a:rect l="l" t="t" r="r" b="b"/>
                <a:pathLst>
                  <a:path w="83" h="90" extrusionOk="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" name="Google Shape;52;p1"/>
              <p:cNvSpPr/>
              <p:nvPr/>
            </p:nvSpPr>
            <p:spPr>
              <a:xfrm>
                <a:off x="4445" y="3552"/>
                <a:ext cx="717" cy="431"/>
              </a:xfrm>
              <a:custGeom>
                <a:avLst/>
                <a:gdLst/>
                <a:ahLst/>
                <a:cxnLst/>
                <a:rect l="l" t="t" r="r" b="b"/>
                <a:pathLst>
                  <a:path w="717" h="431" extrusionOk="0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" name="Google Shape;53;p1"/>
              <p:cNvSpPr/>
              <p:nvPr/>
            </p:nvSpPr>
            <p:spPr>
              <a:xfrm>
                <a:off x="4349" y="3510"/>
                <a:ext cx="909" cy="533"/>
              </a:xfrm>
              <a:custGeom>
                <a:avLst/>
                <a:gdLst/>
                <a:ahLst/>
                <a:cxnLst/>
                <a:rect l="l" t="t" r="r" b="b"/>
                <a:pathLst>
                  <a:path w="909" h="533" extrusionOk="0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Google Shape;54;p1"/>
              <p:cNvSpPr/>
              <p:nvPr/>
            </p:nvSpPr>
            <p:spPr>
              <a:xfrm>
                <a:off x="4564" y="3492"/>
                <a:ext cx="365" cy="66"/>
              </a:xfrm>
              <a:custGeom>
                <a:avLst/>
                <a:gdLst/>
                <a:ahLst/>
                <a:cxnLst/>
                <a:rect l="l" t="t" r="r" b="b"/>
                <a:pathLst>
                  <a:path w="365" h="66" extrusionOk="0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" name="Google Shape;55;p1"/>
              <p:cNvSpPr/>
              <p:nvPr/>
            </p:nvSpPr>
            <p:spPr>
              <a:xfrm>
                <a:off x="4463" y="3558"/>
                <a:ext cx="66" cy="48"/>
              </a:xfrm>
              <a:custGeom>
                <a:avLst/>
                <a:gdLst/>
                <a:ahLst/>
                <a:cxnLst/>
                <a:rect l="l" t="t" r="r" b="b"/>
                <a:pathLst>
                  <a:path w="66" h="48" extrusionOk="0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" name="Google Shape;56;p1"/>
              <p:cNvSpPr/>
              <p:nvPr/>
            </p:nvSpPr>
            <p:spPr>
              <a:xfrm>
                <a:off x="4546" y="3608"/>
                <a:ext cx="518" cy="319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" name="Google Shape;57;p1"/>
              <p:cNvSpPr/>
              <p:nvPr/>
            </p:nvSpPr>
            <p:spPr>
              <a:xfrm>
                <a:off x="4578" y="3630"/>
                <a:ext cx="446" cy="271"/>
              </a:xfrm>
              <a:prstGeom prst="ellipse">
                <a:avLst/>
              </a:pr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" name="Google Shape;58;p1"/>
              <p:cNvSpPr/>
              <p:nvPr/>
            </p:nvSpPr>
            <p:spPr>
              <a:xfrm>
                <a:off x="4610" y="3650"/>
                <a:ext cx="386" cy="233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" name="Google Shape;59;p1"/>
              <p:cNvSpPr/>
              <p:nvPr/>
            </p:nvSpPr>
            <p:spPr>
              <a:xfrm>
                <a:off x="4654" y="3678"/>
                <a:ext cx="298" cy="177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Google Shape;60;p1"/>
              <p:cNvSpPr/>
              <p:nvPr/>
            </p:nvSpPr>
            <p:spPr>
              <a:xfrm>
                <a:off x="4690" y="3698"/>
                <a:ext cx="222" cy="139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1"/>
              <p:cNvSpPr/>
              <p:nvPr/>
            </p:nvSpPr>
            <p:spPr>
              <a:xfrm>
                <a:off x="4738" y="3728"/>
                <a:ext cx="126" cy="81"/>
              </a:xfrm>
              <a:prstGeom prst="ellipse">
                <a:avLst/>
              </a:prstGeom>
              <a:gradFill>
                <a:gsLst>
                  <a:gs pos="0">
                    <a:srgbClr val="0086E0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2" name="Google Shape;62;p1"/>
            <p:cNvGrpSpPr/>
            <p:nvPr/>
          </p:nvGrpSpPr>
          <p:grpSpPr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63" name="Google Shape;63;p1"/>
              <p:cNvSpPr/>
              <p:nvPr/>
            </p:nvSpPr>
            <p:spPr>
              <a:xfrm>
                <a:off x="5280" y="3186"/>
                <a:ext cx="383" cy="96"/>
              </a:xfrm>
              <a:custGeom>
                <a:avLst/>
                <a:gdLst/>
                <a:ahLst/>
                <a:cxnLst/>
                <a:rect l="l" t="t" r="r" b="b"/>
                <a:pathLst>
                  <a:path w="382" h="96" extrusionOk="0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Google Shape;64;p1"/>
              <p:cNvSpPr/>
              <p:nvPr/>
            </p:nvSpPr>
            <p:spPr>
              <a:xfrm>
                <a:off x="5315" y="3024"/>
                <a:ext cx="258" cy="54"/>
              </a:xfrm>
              <a:custGeom>
                <a:avLst/>
                <a:gdLst/>
                <a:ahLst/>
                <a:cxnLst/>
                <a:rect l="l" t="t" r="r" b="b"/>
                <a:pathLst>
                  <a:path w="258" h="54" extrusionOk="0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" name="Google Shape;65;p1"/>
              <p:cNvSpPr/>
              <p:nvPr/>
            </p:nvSpPr>
            <p:spPr>
              <a:xfrm>
                <a:off x="5645" y="3066"/>
                <a:ext cx="60" cy="156"/>
              </a:xfrm>
              <a:custGeom>
                <a:avLst/>
                <a:gdLst/>
                <a:ahLst/>
                <a:cxnLst/>
                <a:rect l="l" t="t" r="r" b="b"/>
                <a:pathLst>
                  <a:path w="60" h="156" extrusionOk="0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" name="Google Shape;66;p1"/>
              <p:cNvSpPr/>
              <p:nvPr/>
            </p:nvSpPr>
            <p:spPr>
              <a:xfrm>
                <a:off x="5375" y="3246"/>
                <a:ext cx="192" cy="18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" extrusionOk="0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Google Shape;67;p1"/>
              <p:cNvSpPr/>
              <p:nvPr/>
            </p:nvSpPr>
            <p:spPr>
              <a:xfrm>
                <a:off x="5304" y="3042"/>
                <a:ext cx="161" cy="186"/>
              </a:xfrm>
              <a:custGeom>
                <a:avLst/>
                <a:gdLst/>
                <a:ahLst/>
                <a:cxnLst/>
                <a:rect l="l" t="t" r="r" b="b"/>
                <a:pathLst>
                  <a:path w="161" h="186" extrusionOk="0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" name="Google Shape;68;p1"/>
              <p:cNvSpPr/>
              <p:nvPr/>
            </p:nvSpPr>
            <p:spPr>
              <a:xfrm>
                <a:off x="5489" y="3042"/>
                <a:ext cx="186" cy="210"/>
              </a:xfrm>
              <a:custGeom>
                <a:avLst/>
                <a:gdLst/>
                <a:ahLst/>
                <a:cxnLst/>
                <a:rect l="l" t="t" r="r" b="b"/>
                <a:pathLst>
                  <a:path w="185" h="210" extrusionOk="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Google Shape;69;p1"/>
              <p:cNvSpPr/>
              <p:nvPr/>
            </p:nvSpPr>
            <p:spPr>
              <a:xfrm>
                <a:off x="5345" y="3058"/>
                <a:ext cx="299" cy="186"/>
              </a:xfrm>
              <a:custGeom>
                <a:avLst/>
                <a:gdLst/>
                <a:ahLst/>
                <a:cxnLst/>
                <a:rect l="l" t="t" r="r" b="b"/>
                <a:pathLst>
                  <a:path w="299" h="186" extrusionOk="0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70" name="Google Shape;70;p1"/>
              <p:cNvGrpSpPr/>
              <p:nvPr/>
            </p:nvGrpSpPr>
            <p:grpSpPr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71" name="Google Shape;71;p1"/>
                <p:cNvSpPr/>
                <p:nvPr/>
              </p:nvSpPr>
              <p:spPr>
                <a:xfrm>
                  <a:off x="5381" y="3085"/>
                  <a:ext cx="227" cy="132"/>
                </a:xfrm>
                <a:prstGeom prst="ellipse">
                  <a:avLst/>
                </a:prstGeom>
                <a:gradFill>
                  <a:gsLst>
                    <a:gs pos="0">
                      <a:schemeClr val="dk2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" name="Google Shape;72;p1"/>
                <p:cNvSpPr/>
                <p:nvPr/>
              </p:nvSpPr>
              <p:spPr>
                <a:xfrm>
                  <a:off x="5403" y="3099"/>
                  <a:ext cx="182" cy="102"/>
                </a:xfrm>
                <a:prstGeom prst="ellipse">
                  <a:avLst/>
                </a:prstGeom>
                <a:gradFill>
                  <a:gsLst>
                    <a:gs pos="0">
                      <a:schemeClr val="accent2"/>
                    </a:gs>
                    <a:gs pos="100000">
                      <a:schemeClr val="dk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" name="Google Shape;73;p1"/>
                <p:cNvSpPr/>
                <p:nvPr/>
              </p:nvSpPr>
              <p:spPr>
                <a:xfrm>
                  <a:off x="5431" y="3109"/>
                  <a:ext cx="125" cy="82"/>
                </a:xfrm>
                <a:prstGeom prst="ellipse">
                  <a:avLst/>
                </a:prstGeom>
                <a:gradFill>
                  <a:gsLst>
                    <a:gs pos="0">
                      <a:schemeClr val="dk2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4" name="Google Shape;74;p1"/>
                <p:cNvSpPr/>
                <p:nvPr/>
              </p:nvSpPr>
              <p:spPr>
                <a:xfrm>
                  <a:off x="5458" y="3125"/>
                  <a:ext cx="73" cy="47"/>
                </a:xfrm>
                <a:prstGeom prst="ellipse">
                  <a:avLst/>
                </a:prstGeom>
                <a:gradFill>
                  <a:gsLst>
                    <a:gs pos="0">
                      <a:schemeClr val="accent2"/>
                    </a:gs>
                    <a:gs pos="100000">
                      <a:schemeClr val="dk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75" name="Google Shape;75;p1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116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⮚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●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21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921394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" y="0"/>
            <a:ext cx="9143996" cy="137716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vert="horz" wrap="square" lIns="155448" tIns="64008" rIns="155448" bIns="64008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" y="1377271"/>
            <a:ext cx="9143996" cy="5480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64592" tIns="91440" rIns="164592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7703120" y="0"/>
            <a:ext cx="1441118" cy="13771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1715597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2877C4"/>
              </a:buClr>
              <a:buSzTx/>
              <a:buFont typeface="Wingdings" pitchFamily="2" charset="2"/>
              <a:buNone/>
              <a:tabLst/>
            </a:pPr>
            <a:endParaRPr kumimoji="0" lang="en-US" sz="1501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47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</p:sldLayoutIdLst>
  <p:hf sldNum="0" hdr="0" dt="0"/>
  <p:txStyles>
    <p:titleStyle>
      <a:lvl1pPr marL="1021615" indent="-1021615" algn="l" rtl="0" eaLnBrk="1" fontAlgn="base" hangingPunct="1">
        <a:lnSpc>
          <a:spcPct val="95000"/>
        </a:lnSpc>
        <a:spcBef>
          <a:spcPts val="0"/>
        </a:spcBef>
        <a:spcAft>
          <a:spcPct val="0"/>
        </a:spcAft>
        <a:tabLst/>
        <a:defRPr sz="2627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14" b="1">
          <a:solidFill>
            <a:srgbClr val="2877C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14" b="1">
          <a:solidFill>
            <a:srgbClr val="2877C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14" b="1">
          <a:solidFill>
            <a:srgbClr val="2877C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14" b="1">
          <a:solidFill>
            <a:srgbClr val="2877C4"/>
          </a:solidFill>
          <a:latin typeface="Arial" charset="0"/>
        </a:defRPr>
      </a:lvl5pPr>
      <a:lvl6pPr marL="408038" algn="l" rtl="0" eaLnBrk="1" fontAlgn="base" hangingPunct="1">
        <a:spcBef>
          <a:spcPct val="0"/>
        </a:spcBef>
        <a:spcAft>
          <a:spcPct val="0"/>
        </a:spcAft>
        <a:defRPr sz="2814" b="1">
          <a:solidFill>
            <a:srgbClr val="2877C4"/>
          </a:solidFill>
          <a:latin typeface="Arial" charset="0"/>
        </a:defRPr>
      </a:lvl6pPr>
      <a:lvl7pPr marL="816078" algn="l" rtl="0" eaLnBrk="1" fontAlgn="base" hangingPunct="1">
        <a:spcBef>
          <a:spcPct val="0"/>
        </a:spcBef>
        <a:spcAft>
          <a:spcPct val="0"/>
        </a:spcAft>
        <a:defRPr sz="2814" b="1">
          <a:solidFill>
            <a:srgbClr val="2877C4"/>
          </a:solidFill>
          <a:latin typeface="Arial" charset="0"/>
        </a:defRPr>
      </a:lvl7pPr>
      <a:lvl8pPr marL="1224119" algn="l" rtl="0" eaLnBrk="1" fontAlgn="base" hangingPunct="1">
        <a:spcBef>
          <a:spcPct val="0"/>
        </a:spcBef>
        <a:spcAft>
          <a:spcPct val="0"/>
        </a:spcAft>
        <a:defRPr sz="2814" b="1">
          <a:solidFill>
            <a:srgbClr val="2877C4"/>
          </a:solidFill>
          <a:latin typeface="Arial" charset="0"/>
        </a:defRPr>
      </a:lvl8pPr>
      <a:lvl9pPr marL="1632159" algn="l" rtl="0" eaLnBrk="1" fontAlgn="base" hangingPunct="1">
        <a:spcBef>
          <a:spcPct val="0"/>
        </a:spcBef>
        <a:spcAft>
          <a:spcPct val="0"/>
        </a:spcAft>
        <a:defRPr sz="2814" b="1">
          <a:solidFill>
            <a:srgbClr val="2877C4"/>
          </a:solidFill>
          <a:latin typeface="Arial" charset="0"/>
        </a:defRPr>
      </a:lvl9pPr>
    </p:titleStyle>
    <p:bodyStyle>
      <a:lvl1pPr algn="l" rtl="0" eaLnBrk="1" fontAlgn="base" hangingPunct="1">
        <a:lnSpc>
          <a:spcPct val="113000"/>
        </a:lnSpc>
        <a:spcBef>
          <a:spcPts val="1876"/>
        </a:spcBef>
        <a:spcAft>
          <a:spcPts val="0"/>
        </a:spcAft>
        <a:buClr>
          <a:srgbClr val="2877C4"/>
        </a:buClr>
        <a:buFont typeface="Arial Unicode MS" pitchFamily="34" charset="-128"/>
        <a:defRPr sz="2064">
          <a:solidFill>
            <a:srgbClr val="000000"/>
          </a:solidFill>
          <a:latin typeface="+mn-lt"/>
          <a:ea typeface="+mn-ea"/>
          <a:cs typeface="+mn-cs"/>
        </a:defRPr>
      </a:lvl1pPr>
      <a:lvl2pPr marL="205436" indent="-204020" algn="l" rtl="0" eaLnBrk="1" fontAlgn="base" hangingPunct="1">
        <a:lnSpc>
          <a:spcPct val="113000"/>
        </a:lnSpc>
        <a:spcBef>
          <a:spcPts val="938"/>
        </a:spcBef>
        <a:spcAft>
          <a:spcPts val="0"/>
        </a:spcAft>
        <a:buClr>
          <a:schemeClr val="accent1"/>
        </a:buClr>
        <a:buFont typeface="Wingdings" pitchFamily="2" charset="2"/>
        <a:buChar char="§"/>
        <a:defRPr sz="2064">
          <a:solidFill>
            <a:srgbClr val="000000"/>
          </a:solidFill>
          <a:latin typeface="+mn-lt"/>
        </a:defRPr>
      </a:lvl2pPr>
      <a:lvl3pPr marL="612058" indent="-202601" algn="l" rtl="0" eaLnBrk="1" fontAlgn="base" hangingPunct="1">
        <a:lnSpc>
          <a:spcPct val="113000"/>
        </a:lnSpc>
        <a:spcBef>
          <a:spcPts val="563"/>
        </a:spcBef>
        <a:spcAft>
          <a:spcPts val="0"/>
        </a:spcAft>
        <a:buClr>
          <a:schemeClr val="accent3"/>
        </a:buClr>
        <a:buChar char="•"/>
        <a:defRPr sz="2064">
          <a:solidFill>
            <a:srgbClr val="000000"/>
          </a:solidFill>
          <a:latin typeface="+mn-lt"/>
        </a:defRPr>
      </a:lvl3pPr>
      <a:lvl4pPr marL="1333213" indent="-209686" algn="l" rtl="0" eaLnBrk="1" fontAlgn="base" hangingPunct="1">
        <a:lnSpc>
          <a:spcPct val="115000"/>
        </a:lnSpc>
        <a:spcBef>
          <a:spcPts val="0"/>
        </a:spcBef>
        <a:spcAft>
          <a:spcPts val="0"/>
        </a:spcAft>
        <a:buClr>
          <a:schemeClr val="accent4"/>
        </a:buClr>
        <a:buFont typeface="Arial" pitchFamily="34" charset="0"/>
        <a:buChar char="•"/>
        <a:defRPr sz="2439">
          <a:solidFill>
            <a:srgbClr val="000000"/>
          </a:solidFill>
          <a:latin typeface="+mn-lt"/>
        </a:defRPr>
      </a:lvl4pPr>
      <a:lvl5pPr marL="1834760" indent="-202601" algn="l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Char char="»"/>
        <a:defRPr sz="1876">
          <a:solidFill>
            <a:srgbClr val="000000"/>
          </a:solidFill>
          <a:latin typeface="+mn-lt"/>
        </a:defRPr>
      </a:lvl5pPr>
      <a:lvl6pPr marL="2242800" indent="-202601" algn="l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Char char="»"/>
        <a:defRPr sz="1876">
          <a:solidFill>
            <a:srgbClr val="000000"/>
          </a:solidFill>
          <a:latin typeface="+mn-lt"/>
        </a:defRPr>
      </a:lvl6pPr>
      <a:lvl7pPr marL="2650838" indent="-202601" algn="l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Char char="»"/>
        <a:defRPr sz="1876">
          <a:solidFill>
            <a:srgbClr val="000000"/>
          </a:solidFill>
          <a:latin typeface="+mn-lt"/>
        </a:defRPr>
      </a:lvl7pPr>
      <a:lvl8pPr marL="3058878" indent="-202601" algn="l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Char char="»"/>
        <a:defRPr sz="1876">
          <a:solidFill>
            <a:srgbClr val="000000"/>
          </a:solidFill>
          <a:latin typeface="+mn-lt"/>
        </a:defRPr>
      </a:lvl8pPr>
      <a:lvl9pPr marL="3466916" indent="-202601" algn="l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Char char="»"/>
        <a:defRPr sz="1876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816078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1pPr>
      <a:lvl2pPr marL="408038" algn="l" defTabSz="816078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2pPr>
      <a:lvl3pPr marL="816078" algn="l" defTabSz="816078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3pPr>
      <a:lvl4pPr marL="1224119" algn="l" defTabSz="816078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4pPr>
      <a:lvl5pPr marL="1632159" algn="l" defTabSz="816078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5pPr>
      <a:lvl6pPr marL="2040197" algn="l" defTabSz="816078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6pPr>
      <a:lvl7pPr marL="2448236" algn="l" defTabSz="816078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7pPr>
      <a:lvl8pPr marL="2856274" algn="l" defTabSz="816078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8pPr>
      <a:lvl9pPr marL="3264314" algn="l" defTabSz="816078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66973" y="6582040"/>
            <a:ext cx="289560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© 2015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301494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8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1C182-9CFA-4B72-B8AE-06718059B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8153400" cy="2133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Go to the “</a:t>
            </a:r>
            <a:r>
              <a:rPr lang="en-US" sz="6600" dirty="0">
                <a:solidFill>
                  <a:srgbClr val="FFFF00"/>
                </a:solidFill>
              </a:rPr>
              <a:t>Slide Show</a:t>
            </a:r>
            <a:r>
              <a:rPr lang="en-US" dirty="0"/>
              <a:t>” shade above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EC328-3F6F-4996-B8DE-D0D38272B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696" cy="942536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Click on “</a:t>
            </a:r>
            <a:r>
              <a:rPr lang="en-US" sz="4000" dirty="0">
                <a:solidFill>
                  <a:srgbClr val="FFFF00"/>
                </a:solidFill>
              </a:rPr>
              <a:t>Play from Beginning</a:t>
            </a:r>
            <a:r>
              <a:rPr lang="en-US" sz="4000" dirty="0"/>
              <a:t>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811DDF-2533-423B-ACE7-B3BAE0171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Arial"/>
                <a:sym typeface="Arial"/>
              </a:rPr>
              <a:t>Intro to Biology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0FB28-E54C-4DFE-BDB2-791E4E654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FF3F55-3204-4873-A2A1-710987DC27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5683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31_09cAngioLifeCycle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57"/>
          <a:stretch/>
        </p:blipFill>
        <p:spPr>
          <a:xfrm>
            <a:off x="298704" y="231930"/>
            <a:ext cx="8546592" cy="6402166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2047394" y="818285"/>
            <a:ext cx="446424" cy="14932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7720061" y="1333982"/>
            <a:ext cx="7697" cy="7158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2355273" y="287964"/>
            <a:ext cx="196272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Ovary, containing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ovule</a:t>
            </a:r>
          </a:p>
        </p:txBody>
      </p:sp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7281334" y="1049964"/>
            <a:ext cx="1270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</a:p>
        </p:txBody>
      </p:sp>
      <p:sp>
        <p:nvSpPr>
          <p:cNvPr id="10" name="Text Box 31"/>
          <p:cNvSpPr txBox="1">
            <a:spLocks noChangeArrowheads="1"/>
          </p:cNvSpPr>
          <p:nvPr/>
        </p:nvSpPr>
        <p:spPr bwMode="auto">
          <a:xfrm>
            <a:off x="8220364" y="1719600"/>
            <a:ext cx="74660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Seed</a:t>
            </a:r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7389090" y="5237114"/>
            <a:ext cx="205509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Germinating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seed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2701635" y="3536083"/>
            <a:ext cx="24861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Mature plant with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flowers, where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fertilization occurs</a:t>
            </a:r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4487331" y="2142932"/>
            <a:ext cx="248612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Fruit (mature ovary),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containing seeds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7086599" y="5285895"/>
            <a:ext cx="234951" cy="244475"/>
          </a:xfrm>
          <a:prstGeom prst="ellipse">
            <a:avLst/>
          </a:prstGeom>
          <a:solidFill>
            <a:srgbClr val="E7001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7142692" y="5270307"/>
            <a:ext cx="4169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2383027" y="3577665"/>
            <a:ext cx="234951" cy="244475"/>
          </a:xfrm>
          <a:prstGeom prst="ellipse">
            <a:avLst/>
          </a:prstGeom>
          <a:solidFill>
            <a:srgbClr val="E7001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445470" y="3565252"/>
            <a:ext cx="4169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4131386" y="2165347"/>
            <a:ext cx="234951" cy="244475"/>
          </a:xfrm>
          <a:prstGeom prst="ellipse">
            <a:avLst/>
          </a:prstGeom>
          <a:solidFill>
            <a:srgbClr val="E7001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4193829" y="2152934"/>
            <a:ext cx="4169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7935632" y="1766709"/>
            <a:ext cx="234951" cy="244475"/>
          </a:xfrm>
          <a:prstGeom prst="ellipse">
            <a:avLst/>
          </a:prstGeom>
          <a:solidFill>
            <a:srgbClr val="E7001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7998075" y="1754296"/>
            <a:ext cx="4169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88420D-AACD-802F-BB23-96AB4C6DEC2D}"/>
              </a:ext>
            </a:extLst>
          </p:cNvPr>
          <p:cNvSpPr/>
          <p:nvPr/>
        </p:nvSpPr>
        <p:spPr bwMode="auto">
          <a:xfrm>
            <a:off x="4724400" y="2743200"/>
            <a:ext cx="2249054" cy="32766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8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4AE832-16A2-829D-7328-492A1A765D2D}"/>
              </a:ext>
            </a:extLst>
          </p:cNvPr>
          <p:cNvSpPr txBox="1"/>
          <p:nvPr/>
        </p:nvSpPr>
        <p:spPr>
          <a:xfrm>
            <a:off x="4764744" y="2970304"/>
            <a:ext cx="220871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4488" lvl="1" indent="-344488"/>
            <a:r>
              <a:rPr lang="en-US" sz="2400" dirty="0">
                <a:solidFill>
                  <a:srgbClr val="FF99FF"/>
                </a:solidFill>
                <a:latin typeface="Comic Sans MS" panose="030F0702030302020204" pitchFamily="66" charset="0"/>
              </a:rPr>
              <a:t>4.</a:t>
            </a:r>
            <a:r>
              <a:rPr lang="en-US" sz="2400" dirty="0">
                <a:latin typeface="Comic Sans MS" panose="030F0702030302020204" pitchFamily="66" charset="0"/>
              </a:rPr>
              <a:t>	Completing the life cycle, the seed then </a:t>
            </a:r>
            <a:r>
              <a:rPr 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germinates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>
                <a:latin typeface="Comic Sans MS" panose="030F0702030302020204" pitchFamily="66" charset="0"/>
              </a:rPr>
              <a:t>(begins to grow) in a suitable habitat.</a:t>
            </a:r>
          </a:p>
        </p:txBody>
      </p:sp>
    </p:spTree>
    <p:extLst>
      <p:ext uri="{BB962C8B-B14F-4D97-AF65-F5344CB8AC3E}">
        <p14:creationId xmlns:p14="http://schemas.microsoft.com/office/powerpoint/2010/main" val="178158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31_09cAngioLifeCycle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57"/>
          <a:stretch/>
        </p:blipFill>
        <p:spPr>
          <a:xfrm>
            <a:off x="298704" y="231930"/>
            <a:ext cx="8546592" cy="6402166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2047394" y="818285"/>
            <a:ext cx="446424" cy="14932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7720061" y="1333982"/>
            <a:ext cx="7697" cy="7158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2355273" y="287964"/>
            <a:ext cx="196272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Ovary, containing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ovule</a:t>
            </a:r>
          </a:p>
        </p:txBody>
      </p:sp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7281334" y="1049964"/>
            <a:ext cx="1270000" cy="282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990099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0" name="Text Box 31"/>
          <p:cNvSpPr txBox="1">
            <a:spLocks noChangeArrowheads="1"/>
          </p:cNvSpPr>
          <p:nvPr/>
        </p:nvSpPr>
        <p:spPr bwMode="auto">
          <a:xfrm>
            <a:off x="8220364" y="1719600"/>
            <a:ext cx="74660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Seed</a:t>
            </a:r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7389090" y="5237114"/>
            <a:ext cx="205509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Germinating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seed</a:t>
            </a:r>
          </a:p>
        </p:txBody>
      </p:sp>
      <p:sp>
        <p:nvSpPr>
          <p:cNvPr id="13" name="Text Box 31"/>
          <p:cNvSpPr txBox="1">
            <a:spLocks noChangeArrowheads="1"/>
          </p:cNvSpPr>
          <p:nvPr/>
        </p:nvSpPr>
        <p:spPr bwMode="auto">
          <a:xfrm>
            <a:off x="5826605" y="4213417"/>
            <a:ext cx="1316087" cy="282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Seedling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2701635" y="3536083"/>
            <a:ext cx="24861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Mature plant with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flowers, where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fertilization occurs</a:t>
            </a:r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4487331" y="2142932"/>
            <a:ext cx="248612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Fruit (mature ovary),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containing seeds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5524499" y="4260370"/>
            <a:ext cx="234951" cy="244475"/>
          </a:xfrm>
          <a:prstGeom prst="ellipse">
            <a:avLst/>
          </a:prstGeom>
          <a:solidFill>
            <a:srgbClr val="E7001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5586942" y="4247957"/>
            <a:ext cx="4169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5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7086599" y="5285895"/>
            <a:ext cx="234951" cy="244475"/>
          </a:xfrm>
          <a:prstGeom prst="ellipse">
            <a:avLst/>
          </a:prstGeom>
          <a:solidFill>
            <a:srgbClr val="E7001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7142692" y="5270307"/>
            <a:ext cx="4169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2383027" y="3577665"/>
            <a:ext cx="234951" cy="244475"/>
          </a:xfrm>
          <a:prstGeom prst="ellipse">
            <a:avLst/>
          </a:prstGeom>
          <a:solidFill>
            <a:srgbClr val="E7001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445470" y="3565252"/>
            <a:ext cx="4169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4131386" y="2165347"/>
            <a:ext cx="234951" cy="244475"/>
          </a:xfrm>
          <a:prstGeom prst="ellipse">
            <a:avLst/>
          </a:prstGeom>
          <a:solidFill>
            <a:srgbClr val="E7001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4193829" y="2152934"/>
            <a:ext cx="4169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7935632" y="1766709"/>
            <a:ext cx="234951" cy="244475"/>
          </a:xfrm>
          <a:prstGeom prst="ellipse">
            <a:avLst/>
          </a:prstGeom>
          <a:solidFill>
            <a:srgbClr val="E7001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7998075" y="1754296"/>
            <a:ext cx="4169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795D0A-9A03-33F6-9A13-8966FF4F7474}"/>
              </a:ext>
            </a:extLst>
          </p:cNvPr>
          <p:cNvSpPr txBox="1"/>
          <p:nvPr/>
        </p:nvSpPr>
        <p:spPr>
          <a:xfrm>
            <a:off x="140139" y="4718478"/>
            <a:ext cx="3814509" cy="156966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marL="338138" lvl="1" indent="-338138"/>
            <a:r>
              <a:rPr lang="en-US" sz="2400" dirty="0">
                <a:solidFill>
                  <a:srgbClr val="FF99FF"/>
                </a:solidFill>
                <a:latin typeface="Comic Sans MS" panose="030F0702030302020204" pitchFamily="66" charset="0"/>
              </a:rPr>
              <a:t>5.</a:t>
            </a:r>
            <a:r>
              <a:rPr lang="en-US" sz="2400" dirty="0">
                <a:latin typeface="Comic Sans MS" panose="030F0702030302020204" pitchFamily="66" charset="0"/>
              </a:rPr>
              <a:t> The </a:t>
            </a:r>
            <a:r>
              <a:rPr lang="en-US" sz="2400" dirty="0">
                <a:solidFill>
                  <a:srgbClr val="990099"/>
                </a:solidFill>
                <a:latin typeface="Comic Sans MS" panose="030F0702030302020204" pitchFamily="66" charset="0"/>
              </a:rPr>
              <a:t>embryo </a:t>
            </a:r>
            <a:r>
              <a:rPr lang="en-US" sz="2400" dirty="0">
                <a:latin typeface="Comic Sans MS" panose="030F0702030302020204" pitchFamily="66" charset="0"/>
              </a:rPr>
              <a:t>develops into a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seedling</a:t>
            </a:r>
            <a:r>
              <a:rPr lang="en-US" sz="2400" dirty="0">
                <a:latin typeface="Comic Sans MS" panose="030F0702030302020204" pitchFamily="66" charset="0"/>
              </a:rPr>
              <a:t>, and the seedling grows into a </a:t>
            </a:r>
            <a:r>
              <a:rPr lang="en-US" sz="2400" dirty="0">
                <a:solidFill>
                  <a:srgbClr val="990099"/>
                </a:solidFill>
                <a:latin typeface="Comic Sans MS" panose="030F0702030302020204" pitchFamily="66" charset="0"/>
              </a:rPr>
              <a:t>mature plant</a:t>
            </a:r>
            <a:r>
              <a:rPr lang="en-US" sz="2400" dirty="0">
                <a:latin typeface="Comic Sans MS" panose="030F0702030302020204" pitchFamily="66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3966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66800"/>
          </a:xfrm>
        </p:spPr>
        <p:txBody>
          <a:bodyPr/>
          <a:lstStyle/>
          <a:p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Alternation of Generations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638800"/>
          </a:xfrm>
        </p:spPr>
        <p:txBody>
          <a:bodyPr/>
          <a:lstStyle/>
          <a:p>
            <a:r>
              <a:rPr lang="en-US" sz="2500" dirty="0">
                <a:latin typeface="Comic Sans MS" panose="030F0702030302020204" pitchFamily="66" charset="0"/>
              </a:rPr>
              <a:t>Plant life cycles involve </a:t>
            </a:r>
            <a:r>
              <a:rPr lang="en-US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alternating diploid (2</a:t>
            </a:r>
            <a:r>
              <a:rPr lang="en-US" sz="2500" i="1" dirty="0">
                <a:solidFill>
                  <a:srgbClr val="FFFF00"/>
                </a:solidFill>
                <a:latin typeface="Comic Sans MS" panose="030F0702030302020204" pitchFamily="66" charset="0"/>
              </a:rPr>
              <a:t>n</a:t>
            </a:r>
            <a:r>
              <a:rPr lang="en-US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) and haploid (</a:t>
            </a:r>
            <a:r>
              <a:rPr lang="en-US" sz="2500" i="1" dirty="0">
                <a:solidFill>
                  <a:srgbClr val="FFFF00"/>
                </a:solidFill>
                <a:latin typeface="Comic Sans MS" panose="030F0702030302020204" pitchFamily="66" charset="0"/>
              </a:rPr>
              <a:t>n</a:t>
            </a:r>
            <a:r>
              <a:rPr lang="en-US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) generations.</a:t>
            </a:r>
          </a:p>
          <a:p>
            <a:pPr lvl="1">
              <a:spcBef>
                <a:spcPts val="1800"/>
              </a:spcBef>
            </a:pPr>
            <a:r>
              <a:rPr lang="en-US" sz="2500" dirty="0">
                <a:solidFill>
                  <a:srgbClr val="000000"/>
                </a:solidFill>
                <a:latin typeface="Comic Sans MS" panose="030F0702030302020204" pitchFamily="66" charset="0"/>
              </a:rPr>
              <a:t>The diploid plant is called the </a:t>
            </a:r>
            <a:r>
              <a:rPr lang="en-US" sz="2500" b="1" dirty="0">
                <a:solidFill>
                  <a:srgbClr val="990099"/>
                </a:solidFill>
                <a:latin typeface="Comic Sans MS" panose="030F0702030302020204" pitchFamily="66" charset="0"/>
              </a:rPr>
              <a:t>Sporophyte</a:t>
            </a:r>
            <a:r>
              <a:rPr lang="en-US" sz="2500" dirty="0">
                <a:solidFill>
                  <a:srgbClr val="000000"/>
                </a:solidFill>
                <a:latin typeface="Comic Sans MS" panose="030F0702030302020204" pitchFamily="66" charset="0"/>
              </a:rPr>
              <a:t>.</a:t>
            </a:r>
          </a:p>
          <a:p>
            <a:pPr lvl="2">
              <a:spcBef>
                <a:spcPts val="1800"/>
              </a:spcBef>
            </a:pPr>
            <a:r>
              <a:rPr lang="en-US" sz="2500" dirty="0">
                <a:latin typeface="Comic Sans MS" panose="030F0702030302020204" pitchFamily="66" charset="0"/>
              </a:rPr>
              <a:t>Specialized diploid cells in anthers and ovules undergo </a:t>
            </a:r>
            <a:r>
              <a:rPr lang="en-US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meiosis</a:t>
            </a:r>
            <a:r>
              <a:rPr lang="en-US" sz="2500" dirty="0">
                <a:latin typeface="Comic Sans MS" panose="030F0702030302020204" pitchFamily="66" charset="0"/>
              </a:rPr>
              <a:t> to produce </a:t>
            </a:r>
            <a:r>
              <a:rPr lang="en-US" sz="2500" dirty="0">
                <a:solidFill>
                  <a:srgbClr val="FF0000"/>
                </a:solidFill>
                <a:latin typeface="Comic Sans MS" panose="030F0702030302020204" pitchFamily="66" charset="0"/>
              </a:rPr>
              <a:t>haploid spores</a:t>
            </a:r>
            <a:r>
              <a:rPr lang="en-US" sz="2500" dirty="0">
                <a:latin typeface="Comic Sans MS" panose="030F0702030302020204" pitchFamily="66" charset="0"/>
              </a:rPr>
              <a:t>.</a:t>
            </a:r>
          </a:p>
          <a:p>
            <a:pPr lvl="2">
              <a:spcBef>
                <a:spcPts val="1800"/>
              </a:spcBef>
            </a:pPr>
            <a:r>
              <a:rPr lang="en-US" sz="2500" dirty="0">
                <a:solidFill>
                  <a:srgbClr val="000000"/>
                </a:solidFill>
                <a:latin typeface="Comic Sans MS" panose="030F0702030302020204" pitchFamily="66" charset="0"/>
              </a:rPr>
              <a:t>The haploid spores undergo </a:t>
            </a:r>
            <a:r>
              <a:rPr lang="en-US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mitosis</a:t>
            </a:r>
            <a:r>
              <a:rPr lang="en-US" sz="2500" dirty="0">
                <a:solidFill>
                  <a:srgbClr val="000000"/>
                </a:solidFill>
                <a:latin typeface="Comic Sans MS" panose="030F0702030302020204" pitchFamily="66" charset="0"/>
              </a:rPr>
              <a:t> and produce the haploid generation.</a:t>
            </a:r>
          </a:p>
          <a:p>
            <a:pPr lvl="1">
              <a:spcBef>
                <a:spcPts val="1800"/>
              </a:spcBef>
            </a:pPr>
            <a:r>
              <a:rPr lang="en-US" sz="2500" dirty="0">
                <a:latin typeface="Comic Sans MS" panose="030F0702030302020204" pitchFamily="66" charset="0"/>
              </a:rPr>
              <a:t>The haploid generation is called the </a:t>
            </a:r>
            <a:r>
              <a:rPr lang="en-US" sz="2500" b="1" dirty="0">
                <a:solidFill>
                  <a:srgbClr val="990099"/>
                </a:solidFill>
                <a:latin typeface="Comic Sans MS" panose="030F0702030302020204" pitchFamily="66" charset="0"/>
              </a:rPr>
              <a:t>Gametophyte</a:t>
            </a:r>
            <a:r>
              <a:rPr lang="en-US" sz="2500" dirty="0">
                <a:latin typeface="Comic Sans MS" panose="030F0702030302020204" pitchFamily="66" charset="0"/>
              </a:rPr>
              <a:t>, which produces </a:t>
            </a:r>
            <a:r>
              <a:rPr lang="en-US" sz="2500" dirty="0">
                <a:solidFill>
                  <a:srgbClr val="FF0000"/>
                </a:solidFill>
                <a:latin typeface="Comic Sans MS" panose="030F0702030302020204" pitchFamily="66" charset="0"/>
              </a:rPr>
              <a:t>haploid gametes </a:t>
            </a:r>
            <a:r>
              <a:rPr lang="en-US" sz="2500" dirty="0">
                <a:latin typeface="Comic Sans MS" panose="030F0702030302020204" pitchFamily="66" charset="0"/>
              </a:rPr>
              <a:t>via </a:t>
            </a:r>
            <a:r>
              <a:rPr lang="en-US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mitosis</a:t>
            </a:r>
            <a:r>
              <a:rPr lang="en-US" sz="2500" dirty="0">
                <a:latin typeface="Comic Sans MS" panose="030F0702030302020204" pitchFamily="66" charset="0"/>
              </a:rPr>
              <a:t>.</a:t>
            </a:r>
          </a:p>
          <a:p>
            <a:pPr lvl="1">
              <a:spcBef>
                <a:spcPts val="1800"/>
              </a:spcBef>
            </a:pPr>
            <a:r>
              <a:rPr lang="en-US" sz="2500" dirty="0">
                <a:solidFill>
                  <a:srgbClr val="000000"/>
                </a:solidFill>
                <a:latin typeface="Comic Sans MS" panose="030F0702030302020204" pitchFamily="66" charset="0"/>
              </a:rPr>
              <a:t>At </a:t>
            </a:r>
            <a:r>
              <a:rPr lang="en-US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fertilization</a:t>
            </a:r>
            <a:r>
              <a:rPr lang="en-US" sz="2500" dirty="0">
                <a:solidFill>
                  <a:srgbClr val="000000"/>
                </a:solidFill>
                <a:latin typeface="Comic Sans MS" panose="030F0702030302020204" pitchFamily="66" charset="0"/>
              </a:rPr>
              <a:t>, gametes from male and female gametophytes unite to produce a </a:t>
            </a:r>
            <a:r>
              <a:rPr lang="en-US" sz="2500" b="1" dirty="0">
                <a:solidFill>
                  <a:srgbClr val="990099"/>
                </a:solidFill>
                <a:latin typeface="Comic Sans MS" panose="030F0702030302020204" pitchFamily="66" charset="0"/>
              </a:rPr>
              <a:t>Diploid Zygote</a:t>
            </a:r>
            <a:r>
              <a:rPr lang="en-US" sz="2500" dirty="0">
                <a:solidFill>
                  <a:srgbClr val="00000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50508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" name="Picture 9215" descr="31_10_1AngiospermFertiliz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57"/>
          <a:stretch/>
        </p:blipFill>
        <p:spPr>
          <a:xfrm>
            <a:off x="1505712" y="137160"/>
            <a:ext cx="6132576" cy="6375854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4439488" y="5236162"/>
            <a:ext cx="489689" cy="1291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4385676" y="4956326"/>
            <a:ext cx="0" cy="1991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3503160" y="5413750"/>
            <a:ext cx="834085" cy="2690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3287912" y="1232355"/>
            <a:ext cx="532738" cy="1991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2458244" y="2833715"/>
            <a:ext cx="243681" cy="242859"/>
          </a:xfrm>
          <a:prstGeom prst="ellipse">
            <a:avLst/>
          </a:prstGeom>
          <a:solidFill>
            <a:srgbClr val="2385A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2522284" y="2895828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3626822" y="5803382"/>
            <a:ext cx="243681" cy="242859"/>
          </a:xfrm>
          <a:prstGeom prst="ellipse">
            <a:avLst/>
          </a:prstGeom>
          <a:solidFill>
            <a:srgbClr val="2385A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Text Box 31"/>
          <p:cNvSpPr txBox="1">
            <a:spLocks noChangeArrowheads="1"/>
          </p:cNvSpPr>
          <p:nvPr/>
        </p:nvSpPr>
        <p:spPr bwMode="auto">
          <a:xfrm>
            <a:off x="3697345" y="5867149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2801815" y="2782362"/>
            <a:ext cx="970172" cy="30777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Meiosis</a:t>
            </a: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784593" y="4747051"/>
            <a:ext cx="970172" cy="30777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Mitosis</a:t>
            </a: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1636058" y="139315"/>
            <a:ext cx="2374064" cy="80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Development of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male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gametophyte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 grain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)</a:t>
            </a: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949201" y="1092766"/>
            <a:ext cx="1290953" cy="27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Anther</a:t>
            </a:r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361523" y="3401027"/>
            <a:ext cx="1717409" cy="539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Four haploid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spores</a:t>
            </a:r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1185325" y="4277824"/>
            <a:ext cx="171740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Single spore</a:t>
            </a: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961376" y="5106410"/>
            <a:ext cx="171740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Nucleus of 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 cell</a:t>
            </a: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1816486" y="5555719"/>
            <a:ext cx="1793394" cy="30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Generative cell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164886" y="4661021"/>
            <a:ext cx="97017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Wall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2357217" y="4999511"/>
            <a:ext cx="1806844" cy="30264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(of each spore)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3983861" y="5791440"/>
            <a:ext cx="1717409" cy="80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 grain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released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from anther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2443758" y="4789349"/>
            <a:ext cx="243681" cy="242859"/>
          </a:xfrm>
          <a:prstGeom prst="ellipse">
            <a:avLst/>
          </a:prstGeom>
          <a:solidFill>
            <a:srgbClr val="2385A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2514281" y="4844979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F6EBA60-BE3F-AE2D-A210-75E79E37C44D}"/>
              </a:ext>
            </a:extLst>
          </p:cNvPr>
          <p:cNvSpPr txBox="1">
            <a:spLocks/>
          </p:cNvSpPr>
          <p:nvPr/>
        </p:nvSpPr>
        <p:spPr>
          <a:xfrm>
            <a:off x="324688" y="2362200"/>
            <a:ext cx="8229600" cy="4495800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600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Pollen Grains </a:t>
            </a:r>
            <a:r>
              <a:rPr lang="en-US" sz="2600" kern="0" dirty="0">
                <a:latin typeface="Comic Sans MS" panose="030F0702030302020204" pitchFamily="66" charset="0"/>
              </a:rPr>
              <a:t>are the </a:t>
            </a:r>
            <a:r>
              <a:rPr lang="en-US" sz="2600" kern="0" dirty="0">
                <a:solidFill>
                  <a:srgbClr val="990099"/>
                </a:solidFill>
                <a:latin typeface="Comic Sans MS" panose="030F0702030302020204" pitchFamily="66" charset="0"/>
              </a:rPr>
              <a:t>Male Gametophytes</a:t>
            </a:r>
            <a:r>
              <a:rPr lang="en-US" sz="2600" kern="0" dirty="0">
                <a:latin typeface="Comic Sans MS" panose="030F0702030302020204" pitchFamily="66" charset="0"/>
              </a:rPr>
              <a:t>. </a:t>
            </a:r>
          </a:p>
          <a:p>
            <a:r>
              <a:rPr lang="en-US" sz="2600" kern="0" dirty="0">
                <a:latin typeface="Comic Sans MS" panose="030F0702030302020204" pitchFamily="66" charset="0"/>
              </a:rPr>
              <a:t>The cells that develop into pollen grains are found within a flower’s </a:t>
            </a:r>
            <a:r>
              <a:rPr lang="en-US" sz="2600" kern="0" dirty="0">
                <a:solidFill>
                  <a:srgbClr val="0000FF"/>
                </a:solidFill>
                <a:latin typeface="Comic Sans MS" panose="030F0702030302020204" pitchFamily="66" charset="0"/>
              </a:rPr>
              <a:t>Anthers</a:t>
            </a:r>
            <a:r>
              <a:rPr lang="en-US" sz="2600" kern="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047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" name="Picture 9215" descr="31_10_1AngiospermFertiliz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57"/>
          <a:stretch/>
        </p:blipFill>
        <p:spPr>
          <a:xfrm>
            <a:off x="1505712" y="137160"/>
            <a:ext cx="6132576" cy="6375854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4439488" y="5236162"/>
            <a:ext cx="489689" cy="1291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4385676" y="4956326"/>
            <a:ext cx="0" cy="1991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3503160" y="5413750"/>
            <a:ext cx="834085" cy="2690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3287912" y="1232355"/>
            <a:ext cx="532738" cy="1991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2458244" y="2833715"/>
            <a:ext cx="243681" cy="242859"/>
          </a:xfrm>
          <a:prstGeom prst="ellipse">
            <a:avLst/>
          </a:prstGeom>
          <a:solidFill>
            <a:srgbClr val="2385A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2522284" y="2895828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3626822" y="5803382"/>
            <a:ext cx="243681" cy="242859"/>
          </a:xfrm>
          <a:prstGeom prst="ellipse">
            <a:avLst/>
          </a:prstGeom>
          <a:solidFill>
            <a:srgbClr val="2385A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Text Box 31"/>
          <p:cNvSpPr txBox="1">
            <a:spLocks noChangeArrowheads="1"/>
          </p:cNvSpPr>
          <p:nvPr/>
        </p:nvSpPr>
        <p:spPr bwMode="auto">
          <a:xfrm>
            <a:off x="3697345" y="5867149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2801815" y="2782362"/>
            <a:ext cx="970172" cy="283411"/>
          </a:xfrm>
          <a:prstGeom prst="rect">
            <a:avLst/>
          </a:prstGeom>
          <a:solidFill>
            <a:schemeClr val="accent4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Meiosis</a:t>
            </a: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784593" y="4747051"/>
            <a:ext cx="970172" cy="30777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Mitosis</a:t>
            </a: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1636058" y="139315"/>
            <a:ext cx="2374064" cy="80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Development of male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gametophyte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(pollen grain)</a:t>
            </a: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949201" y="1092766"/>
            <a:ext cx="1290953" cy="27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Anther</a:t>
            </a:r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2063267" y="1925654"/>
            <a:ext cx="1290953" cy="539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Cell within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anther</a:t>
            </a:r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361523" y="3401027"/>
            <a:ext cx="1717409" cy="539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Four haploid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spores</a:t>
            </a:r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1185325" y="4277824"/>
            <a:ext cx="171740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Single spore</a:t>
            </a: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961376" y="5106410"/>
            <a:ext cx="171740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Nucleus of 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 cell</a:t>
            </a: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1816486" y="5555719"/>
            <a:ext cx="1793394" cy="30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Generative cell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164886" y="4661021"/>
            <a:ext cx="97017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Wall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2357217" y="4999511"/>
            <a:ext cx="1806844" cy="30264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(of each spore)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3983861" y="5791440"/>
            <a:ext cx="1717409" cy="80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 grain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released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from anther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2443758" y="4789349"/>
            <a:ext cx="243681" cy="242859"/>
          </a:xfrm>
          <a:prstGeom prst="ellipse">
            <a:avLst/>
          </a:prstGeom>
          <a:solidFill>
            <a:srgbClr val="2385A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2514281" y="4844979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E24B665-9899-0C18-0011-3EBB9F36A183}"/>
              </a:ext>
            </a:extLst>
          </p:cNvPr>
          <p:cNvSpPr txBox="1">
            <a:spLocks/>
          </p:cNvSpPr>
          <p:nvPr/>
        </p:nvSpPr>
        <p:spPr>
          <a:xfrm>
            <a:off x="457200" y="4114800"/>
            <a:ext cx="8229600" cy="2743200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600" kern="0" dirty="0">
                <a:latin typeface="Comic Sans MS" panose="030F0702030302020204" pitchFamily="66" charset="0"/>
              </a:rPr>
              <a:t>The cells that develop into pollen grains are found within a flower’s </a:t>
            </a:r>
            <a:r>
              <a:rPr lang="en-US" sz="2600" kern="0" dirty="0">
                <a:solidFill>
                  <a:srgbClr val="0000FF"/>
                </a:solidFill>
                <a:latin typeface="Comic Sans MS" panose="030F0702030302020204" pitchFamily="66" charset="0"/>
              </a:rPr>
              <a:t>Anthers</a:t>
            </a:r>
            <a:r>
              <a:rPr lang="en-US" sz="2600" kern="0" dirty="0">
                <a:latin typeface="Comic Sans MS" panose="030F0702030302020204" pitchFamily="66" charset="0"/>
              </a:rPr>
              <a:t>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600" kern="0" dirty="0">
                <a:latin typeface="Comic Sans MS" panose="030F0702030302020204" pitchFamily="66" charset="0"/>
              </a:rPr>
              <a:t>Each cell first undergoes </a:t>
            </a:r>
            <a:r>
              <a:rPr lang="en-US" sz="2600" kern="0" dirty="0">
                <a:solidFill>
                  <a:srgbClr val="FFFF00"/>
                </a:solidFill>
                <a:latin typeface="Comic Sans MS" panose="030F0702030302020204" pitchFamily="66" charset="0"/>
              </a:rPr>
              <a:t>meiosis</a:t>
            </a:r>
            <a:r>
              <a:rPr lang="en-US" sz="2600" kern="0" dirty="0">
                <a:latin typeface="Comic Sans MS" panose="030F0702030302020204" pitchFamily="66" charset="0"/>
              </a:rPr>
              <a:t>,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600" kern="0" dirty="0">
                <a:latin typeface="Comic Sans MS" panose="030F0702030302020204" pitchFamily="66" charset="0"/>
              </a:rPr>
              <a:t>forming </a:t>
            </a:r>
            <a:r>
              <a:rPr lang="en-US" sz="2600" kern="0" dirty="0">
                <a:solidFill>
                  <a:srgbClr val="990099"/>
                </a:solidFill>
                <a:latin typeface="Comic Sans MS" panose="030F0702030302020204" pitchFamily="66" charset="0"/>
              </a:rPr>
              <a:t>four haploid spores</a:t>
            </a:r>
            <a:r>
              <a:rPr lang="en-US" sz="2600" kern="0" dirty="0">
                <a:latin typeface="Comic Sans MS" panose="030F0702030302020204" pitchFamily="66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6382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" name="Picture 9215" descr="31_10_1AngiospermFertiliz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57"/>
          <a:stretch/>
        </p:blipFill>
        <p:spPr>
          <a:xfrm>
            <a:off x="1505712" y="137160"/>
            <a:ext cx="6132576" cy="6375854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4439488" y="5236162"/>
            <a:ext cx="489689" cy="1291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4385676" y="4956326"/>
            <a:ext cx="0" cy="1991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3503160" y="5413750"/>
            <a:ext cx="834085" cy="2690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3287912" y="1232355"/>
            <a:ext cx="532738" cy="1991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2458244" y="2833715"/>
            <a:ext cx="243681" cy="242859"/>
          </a:xfrm>
          <a:prstGeom prst="ellipse">
            <a:avLst/>
          </a:prstGeom>
          <a:solidFill>
            <a:srgbClr val="2385A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2522284" y="2895828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8" name="Text Box 31"/>
          <p:cNvSpPr txBox="1">
            <a:spLocks noChangeArrowheads="1"/>
          </p:cNvSpPr>
          <p:nvPr/>
        </p:nvSpPr>
        <p:spPr bwMode="auto">
          <a:xfrm>
            <a:off x="3697345" y="5867149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2801815" y="2782362"/>
            <a:ext cx="970172" cy="30777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Meiosis</a:t>
            </a: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784593" y="4747051"/>
            <a:ext cx="970172" cy="283411"/>
          </a:xfrm>
          <a:prstGeom prst="rect">
            <a:avLst/>
          </a:prstGeom>
          <a:solidFill>
            <a:schemeClr val="tx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Mitosis</a:t>
            </a: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1636058" y="139315"/>
            <a:ext cx="2374064" cy="80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Development of male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gametophyte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(pollen grain)</a:t>
            </a: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949201" y="1092766"/>
            <a:ext cx="1290953" cy="27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Anther</a:t>
            </a:r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2063267" y="1925654"/>
            <a:ext cx="1290953" cy="539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Cell within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anther</a:t>
            </a:r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361523" y="3401027"/>
            <a:ext cx="1717409" cy="539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Four haploid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spores</a:t>
            </a:r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1185325" y="4277824"/>
            <a:ext cx="1717409" cy="283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Single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spore</a:t>
            </a: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961376" y="5106410"/>
            <a:ext cx="171740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Nucleus of 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 cell</a:t>
            </a: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1816486" y="5555719"/>
            <a:ext cx="1793394" cy="283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Generative cell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164886" y="4661021"/>
            <a:ext cx="97017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Wall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2357217" y="4999511"/>
            <a:ext cx="1806844" cy="30264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(of each spore)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2443758" y="4789349"/>
            <a:ext cx="243681" cy="242859"/>
          </a:xfrm>
          <a:prstGeom prst="ellipse">
            <a:avLst/>
          </a:prstGeom>
          <a:solidFill>
            <a:srgbClr val="2385A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2514281" y="4844979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8BFC493-BDD7-2168-BBCD-7A9AE158D718}"/>
              </a:ext>
            </a:extLst>
          </p:cNvPr>
          <p:cNvSpPr txBox="1">
            <a:spLocks/>
          </p:cNvSpPr>
          <p:nvPr/>
        </p:nvSpPr>
        <p:spPr>
          <a:xfrm>
            <a:off x="6498584" y="2011920"/>
            <a:ext cx="2569207" cy="3670903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algn="l"/>
            <a:r>
              <a:rPr lang="en-US" sz="2600" kern="0" dirty="0">
                <a:latin typeface="Comic Sans MS" panose="030F0702030302020204" pitchFamily="66" charset="0"/>
              </a:rPr>
              <a:t>Each </a:t>
            </a:r>
            <a:r>
              <a:rPr lang="en-US" sz="2600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spore</a:t>
            </a:r>
          </a:p>
          <a:p>
            <a:pPr marL="0" lvl="1" algn="l"/>
            <a:r>
              <a:rPr lang="en-US" sz="2600" kern="0" dirty="0">
                <a:latin typeface="Comic Sans MS" panose="030F0702030302020204" pitchFamily="66" charset="0"/>
              </a:rPr>
              <a:t>then divides by </a:t>
            </a:r>
            <a:r>
              <a:rPr lang="en-US" sz="2600" kern="0" dirty="0">
                <a:solidFill>
                  <a:srgbClr val="FFFF00"/>
                </a:solidFill>
                <a:latin typeface="Comic Sans MS" panose="030F0702030302020204" pitchFamily="66" charset="0"/>
              </a:rPr>
              <a:t>mitosis</a:t>
            </a:r>
            <a:r>
              <a:rPr lang="en-US" sz="2600" kern="0" dirty="0">
                <a:latin typeface="Comic Sans MS" panose="030F0702030302020204" pitchFamily="66" charset="0"/>
              </a:rPr>
              <a:t>,</a:t>
            </a:r>
          </a:p>
          <a:p>
            <a:pPr marL="0" lvl="1" algn="l"/>
            <a:r>
              <a:rPr lang="en-US" sz="2600" kern="0" dirty="0">
                <a:latin typeface="Comic Sans MS" panose="030F0702030302020204" pitchFamily="66" charset="0"/>
              </a:rPr>
              <a:t>forming </a:t>
            </a:r>
            <a:r>
              <a:rPr lang="en-US" sz="2600" kern="0" dirty="0">
                <a:solidFill>
                  <a:srgbClr val="FFFF00"/>
                </a:solidFill>
                <a:latin typeface="Comic Sans MS" panose="030F0702030302020204" pitchFamily="66" charset="0"/>
              </a:rPr>
              <a:t>two haploid cells</a:t>
            </a:r>
            <a:r>
              <a:rPr lang="en-US" sz="2600" kern="0" dirty="0">
                <a:latin typeface="Comic Sans MS" panose="030F0702030302020204" pitchFamily="66" charset="0"/>
              </a:rPr>
              <a:t>,</a:t>
            </a:r>
          </a:p>
          <a:p>
            <a:pPr marL="0" lvl="1" algn="l"/>
            <a:r>
              <a:rPr lang="en-US" sz="2600" kern="0" dirty="0">
                <a:latin typeface="Comic Sans MS" panose="030F0702030302020204" pitchFamily="66" charset="0"/>
              </a:rPr>
              <a:t>the </a:t>
            </a:r>
            <a:r>
              <a:rPr lang="en-US" sz="2600" kern="0" dirty="0">
                <a:solidFill>
                  <a:srgbClr val="990099"/>
                </a:solidFill>
                <a:latin typeface="Comic Sans MS" panose="030F0702030302020204" pitchFamily="66" charset="0"/>
              </a:rPr>
              <a:t>tube cell</a:t>
            </a:r>
          </a:p>
          <a:p>
            <a:pPr marL="0" lvl="1" algn="l"/>
            <a:r>
              <a:rPr lang="en-US" sz="2600" kern="0" dirty="0">
                <a:latin typeface="Comic Sans MS" panose="030F0702030302020204" pitchFamily="66" charset="0"/>
              </a:rPr>
              <a:t>and the </a:t>
            </a:r>
            <a:r>
              <a:rPr lang="en-US" sz="2600" kern="0" dirty="0">
                <a:solidFill>
                  <a:srgbClr val="0000FF"/>
                </a:solidFill>
                <a:latin typeface="Comic Sans MS" panose="030F0702030302020204" pitchFamily="66" charset="0"/>
              </a:rPr>
              <a:t>generative cell</a:t>
            </a:r>
            <a:r>
              <a:rPr lang="en-US" sz="2600" kern="0" dirty="0">
                <a:latin typeface="Comic Sans MS" panose="030F0702030302020204" pitchFamily="66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1199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/>
      <p:bldP spid="27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" name="Picture 9215" descr="31_10_1AngiospermFertiliz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57"/>
          <a:stretch/>
        </p:blipFill>
        <p:spPr>
          <a:xfrm>
            <a:off x="1505712" y="137160"/>
            <a:ext cx="6132576" cy="6375854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4439488" y="5236162"/>
            <a:ext cx="489689" cy="1291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4385676" y="4956326"/>
            <a:ext cx="0" cy="1991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3503160" y="5413750"/>
            <a:ext cx="834085" cy="2690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3287912" y="1232355"/>
            <a:ext cx="532738" cy="1991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2458244" y="2833715"/>
            <a:ext cx="243681" cy="242859"/>
          </a:xfrm>
          <a:prstGeom prst="ellipse">
            <a:avLst/>
          </a:prstGeom>
          <a:solidFill>
            <a:srgbClr val="2385A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2522284" y="2895828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3626822" y="5803382"/>
            <a:ext cx="243681" cy="242859"/>
          </a:xfrm>
          <a:prstGeom prst="ellipse">
            <a:avLst/>
          </a:prstGeom>
          <a:solidFill>
            <a:srgbClr val="2385A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Text Box 31"/>
          <p:cNvSpPr txBox="1">
            <a:spLocks noChangeArrowheads="1"/>
          </p:cNvSpPr>
          <p:nvPr/>
        </p:nvSpPr>
        <p:spPr bwMode="auto">
          <a:xfrm>
            <a:off x="3697345" y="5867149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2801815" y="2782362"/>
            <a:ext cx="970172" cy="30777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Meiosis</a:t>
            </a: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784593" y="4747051"/>
            <a:ext cx="970172" cy="30777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Mitosis</a:t>
            </a: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1636058" y="139315"/>
            <a:ext cx="2374064" cy="80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Development of male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gametophyte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(pollen grain)</a:t>
            </a: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949201" y="1092766"/>
            <a:ext cx="1290953" cy="27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Anther</a:t>
            </a:r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2063267" y="1925654"/>
            <a:ext cx="1290953" cy="539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Cell within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anther</a:t>
            </a:r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361523" y="3401027"/>
            <a:ext cx="1717409" cy="539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Four haploid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spores</a:t>
            </a:r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1185325" y="4277824"/>
            <a:ext cx="171740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Single spore</a:t>
            </a: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961376" y="5106410"/>
            <a:ext cx="171740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Nucleus of 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 cell</a:t>
            </a: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1816486" y="5555719"/>
            <a:ext cx="1793394" cy="30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Generative cell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164886" y="4661021"/>
            <a:ext cx="97017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Wall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2357217" y="4999511"/>
            <a:ext cx="1806844" cy="30264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(of each spore)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3983861" y="5791440"/>
            <a:ext cx="1717409" cy="80919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 grain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released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from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anther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2443758" y="4789349"/>
            <a:ext cx="243681" cy="242859"/>
          </a:xfrm>
          <a:prstGeom prst="ellipse">
            <a:avLst/>
          </a:prstGeom>
          <a:solidFill>
            <a:srgbClr val="2385A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2514281" y="4844979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8BFC493-BDD7-2168-BBCD-7A9AE158D718}"/>
              </a:ext>
            </a:extLst>
          </p:cNvPr>
          <p:cNvSpPr txBox="1">
            <a:spLocks/>
          </p:cNvSpPr>
          <p:nvPr/>
        </p:nvSpPr>
        <p:spPr>
          <a:xfrm>
            <a:off x="6457188" y="2700406"/>
            <a:ext cx="2362200" cy="2241884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algn="l"/>
            <a:r>
              <a:rPr lang="en-US" sz="2600" kern="0" dirty="0">
                <a:latin typeface="Comic Sans MS" panose="030F0702030302020204" pitchFamily="66" charset="0"/>
              </a:rPr>
              <a:t>The resulting </a:t>
            </a:r>
            <a:r>
              <a:rPr lang="en-US" sz="2600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Pollen Grain </a:t>
            </a:r>
            <a:r>
              <a:rPr lang="en-US" sz="2600" kern="0" dirty="0">
                <a:latin typeface="Comic Sans MS" panose="030F0702030302020204" pitchFamily="66" charset="0"/>
              </a:rPr>
              <a:t>is ready for release from the </a:t>
            </a:r>
            <a:r>
              <a:rPr lang="en-US" sz="2600" kern="0" dirty="0">
                <a:solidFill>
                  <a:srgbClr val="0000FF"/>
                </a:solidFill>
                <a:latin typeface="Comic Sans MS" panose="030F0702030302020204" pitchFamily="66" charset="0"/>
              </a:rPr>
              <a:t>anther</a:t>
            </a:r>
            <a:r>
              <a:rPr lang="en-US" sz="2400" kern="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267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9217" descr="31_10_2AngiospermFertiliz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4"/>
          <a:stretch/>
        </p:blipFill>
        <p:spPr>
          <a:xfrm>
            <a:off x="1658112" y="275841"/>
            <a:ext cx="5827776" cy="6307554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V="1">
            <a:off x="4233145" y="1783217"/>
            <a:ext cx="301204" cy="3175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5063493" y="3452177"/>
            <a:ext cx="732659" cy="2849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Oval 6"/>
          <p:cNvSpPr/>
          <p:nvPr/>
        </p:nvSpPr>
        <p:spPr bwMode="auto">
          <a:xfrm>
            <a:off x="4198517" y="5302282"/>
            <a:ext cx="456033" cy="818099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9" name="Straight Connector 8"/>
          <p:cNvCxnSpPr>
            <a:stCxn id="7" idx="6"/>
          </p:cNvCxnSpPr>
          <p:nvPr/>
        </p:nvCxnSpPr>
        <p:spPr bwMode="auto">
          <a:xfrm>
            <a:off x="4654550" y="5711332"/>
            <a:ext cx="438150" cy="4376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4017169" y="2750146"/>
            <a:ext cx="243681" cy="242859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4078034" y="2809084"/>
            <a:ext cx="301451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4288433" y="4413680"/>
            <a:ext cx="243681" cy="242859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4358956" y="4472485"/>
            <a:ext cx="348991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553008" y="1534682"/>
            <a:ext cx="11860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Ovule</a:t>
            </a: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4956116" y="258089"/>
            <a:ext cx="33672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Development of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female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gametophyte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 sac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)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2990544" y="2429997"/>
            <a:ext cx="8913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Ovary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5868616" y="3276124"/>
            <a:ext cx="17842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Surviving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cell (haploid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spore)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5164204" y="6008219"/>
            <a:ext cx="118604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sac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3971123" y="6390256"/>
            <a:ext cx="11017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Egg cell</a:t>
            </a:r>
          </a:p>
        </p:txBody>
      </p:sp>
      <p:cxnSp>
        <p:nvCxnSpPr>
          <p:cNvPr id="9216" name="Straight Connector 9215"/>
          <p:cNvCxnSpPr/>
          <p:nvPr/>
        </p:nvCxnSpPr>
        <p:spPr bwMode="auto">
          <a:xfrm flipH="1" flipV="1">
            <a:off x="2729879" y="2021734"/>
            <a:ext cx="262769" cy="4379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4320037" y="2694783"/>
            <a:ext cx="970172" cy="30777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Meiosis</a:t>
            </a:r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4602081" y="4338330"/>
            <a:ext cx="970172" cy="30777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Mitosis</a:t>
            </a:r>
          </a:p>
        </p:txBody>
      </p:sp>
      <p:cxnSp>
        <p:nvCxnSpPr>
          <p:cNvPr id="9220" name="Straight Connector 9219"/>
          <p:cNvCxnSpPr/>
          <p:nvPr/>
        </p:nvCxnSpPr>
        <p:spPr bwMode="auto">
          <a:xfrm flipH="1">
            <a:off x="4425950" y="5997575"/>
            <a:ext cx="1" cy="463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DB6FC34-D507-6492-7513-9CDA4058B90B}"/>
              </a:ext>
            </a:extLst>
          </p:cNvPr>
          <p:cNvSpPr txBox="1">
            <a:spLocks/>
          </p:cNvSpPr>
          <p:nvPr/>
        </p:nvSpPr>
        <p:spPr>
          <a:xfrm>
            <a:off x="3657599" y="1534683"/>
            <a:ext cx="5165147" cy="5317380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>
                <a:latin typeface="Comic Sans MS" panose="030F0702030302020204" pitchFamily="66" charset="0"/>
              </a:rPr>
              <a:t>The </a:t>
            </a:r>
            <a:r>
              <a:rPr lang="en-US" sz="2800" kern="0" dirty="0">
                <a:solidFill>
                  <a:srgbClr val="990099"/>
                </a:solidFill>
                <a:latin typeface="Comic Sans MS" panose="030F0702030302020204" pitchFamily="66" charset="0"/>
              </a:rPr>
              <a:t>Female Gametophyte </a:t>
            </a:r>
            <a:r>
              <a:rPr lang="en-US" sz="2800" kern="0" dirty="0">
                <a:latin typeface="Comic Sans MS" panose="030F0702030302020204" pitchFamily="66" charset="0"/>
              </a:rPr>
              <a:t>is an </a:t>
            </a:r>
            <a:r>
              <a:rPr lang="en-US" sz="2800" b="1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Embryo Sac</a:t>
            </a:r>
            <a:r>
              <a:rPr lang="en-US" sz="2800" kern="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511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9217" descr="31_10_2AngiospermFertiliz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4"/>
          <a:stretch/>
        </p:blipFill>
        <p:spPr>
          <a:xfrm>
            <a:off x="1658112" y="275841"/>
            <a:ext cx="5827776" cy="6307554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V="1">
            <a:off x="4233145" y="1783217"/>
            <a:ext cx="301204" cy="3175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5063493" y="3452177"/>
            <a:ext cx="732659" cy="2849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Oval 6"/>
          <p:cNvSpPr/>
          <p:nvPr/>
        </p:nvSpPr>
        <p:spPr bwMode="auto">
          <a:xfrm>
            <a:off x="4198517" y="5302282"/>
            <a:ext cx="456033" cy="818099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9" name="Straight Connector 8"/>
          <p:cNvCxnSpPr>
            <a:stCxn id="7" idx="6"/>
          </p:cNvCxnSpPr>
          <p:nvPr/>
        </p:nvCxnSpPr>
        <p:spPr bwMode="auto">
          <a:xfrm>
            <a:off x="4654550" y="5711332"/>
            <a:ext cx="438150" cy="4376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4017169" y="2750146"/>
            <a:ext cx="243681" cy="242859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4078034" y="2809084"/>
            <a:ext cx="301451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4288433" y="4413680"/>
            <a:ext cx="243681" cy="242859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4358956" y="4472485"/>
            <a:ext cx="348991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553008" y="1534682"/>
            <a:ext cx="1186049" cy="26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Ovule</a:t>
            </a: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4956116" y="258089"/>
            <a:ext cx="33672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Development of female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gametophyte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(embryo sac)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2990544" y="2429997"/>
            <a:ext cx="8913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Ovary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5868616" y="3276124"/>
            <a:ext cx="1784268" cy="8309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Surviving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cell (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haploid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spore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)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5164204" y="6008219"/>
            <a:ext cx="118604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sac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3971123" y="6390256"/>
            <a:ext cx="11017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Egg cell</a:t>
            </a:r>
          </a:p>
        </p:txBody>
      </p:sp>
      <p:cxnSp>
        <p:nvCxnSpPr>
          <p:cNvPr id="9216" name="Straight Connector 9215"/>
          <p:cNvCxnSpPr/>
          <p:nvPr/>
        </p:nvCxnSpPr>
        <p:spPr bwMode="auto">
          <a:xfrm flipH="1" flipV="1">
            <a:off x="2729879" y="2021734"/>
            <a:ext cx="262769" cy="4379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4320037" y="2694783"/>
            <a:ext cx="970172" cy="283411"/>
          </a:xfrm>
          <a:prstGeom prst="rect">
            <a:avLst/>
          </a:prstGeom>
          <a:solidFill>
            <a:schemeClr val="tx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Meiosis</a:t>
            </a:r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4602081" y="4338330"/>
            <a:ext cx="970172" cy="30777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Mitosis</a:t>
            </a:r>
          </a:p>
        </p:txBody>
      </p:sp>
      <p:cxnSp>
        <p:nvCxnSpPr>
          <p:cNvPr id="9220" name="Straight Connector 9219"/>
          <p:cNvCxnSpPr/>
          <p:nvPr/>
        </p:nvCxnSpPr>
        <p:spPr bwMode="auto">
          <a:xfrm flipH="1">
            <a:off x="4425950" y="5997575"/>
            <a:ext cx="1" cy="463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C422742-B62B-2D06-D5B8-A7FD456E7DCF}"/>
              </a:ext>
            </a:extLst>
          </p:cNvPr>
          <p:cNvSpPr txBox="1">
            <a:spLocks/>
          </p:cNvSpPr>
          <p:nvPr/>
        </p:nvSpPr>
        <p:spPr>
          <a:xfrm>
            <a:off x="2514600" y="4285986"/>
            <a:ext cx="6410766" cy="2572014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914400" lvl="1" indent="-457200">
              <a:buAutoNum type="arabicParenR"/>
            </a:pPr>
            <a:r>
              <a:rPr lang="en-US" sz="2400" kern="0" dirty="0">
                <a:latin typeface="Comic Sans MS" panose="030F0702030302020204" pitchFamily="66" charset="0"/>
              </a:rPr>
              <a:t>A cell in the </a:t>
            </a:r>
            <a:r>
              <a:rPr lang="en-US" sz="2400" kern="0" dirty="0">
                <a:solidFill>
                  <a:srgbClr val="0000FF"/>
                </a:solidFill>
                <a:latin typeface="Comic Sans MS" panose="030F0702030302020204" pitchFamily="66" charset="0"/>
              </a:rPr>
              <a:t>ovule</a:t>
            </a:r>
            <a:r>
              <a:rPr lang="en-US" sz="2400" kern="0" dirty="0">
                <a:latin typeface="Comic Sans MS" panose="030F0702030302020204" pitchFamily="66" charset="0"/>
              </a:rPr>
              <a:t> undergoes </a:t>
            </a:r>
            <a:r>
              <a:rPr lang="en-US" sz="2400" kern="0" dirty="0">
                <a:solidFill>
                  <a:srgbClr val="FFFF00"/>
                </a:solidFill>
                <a:latin typeface="Comic Sans MS" panose="030F0702030302020204" pitchFamily="66" charset="0"/>
              </a:rPr>
              <a:t>meiosis</a:t>
            </a:r>
            <a:r>
              <a:rPr lang="en-US" sz="2400" kern="0" dirty="0">
                <a:latin typeface="Comic Sans MS" panose="030F0702030302020204" pitchFamily="66" charset="0"/>
              </a:rPr>
              <a:t> </a:t>
            </a:r>
          </a:p>
          <a:p>
            <a:pPr lvl="1"/>
            <a:r>
              <a:rPr lang="en-US" sz="2400" kern="0" dirty="0">
                <a:latin typeface="Comic Sans MS" panose="030F0702030302020204" pitchFamily="66" charset="0"/>
              </a:rPr>
              <a:t>to produce four </a:t>
            </a:r>
            <a:r>
              <a:rPr lang="en-US" sz="2400" kern="0" dirty="0">
                <a:solidFill>
                  <a:srgbClr val="FFFF00"/>
                </a:solidFill>
                <a:latin typeface="Comic Sans MS" panose="030F0702030302020204" pitchFamily="66" charset="0"/>
              </a:rPr>
              <a:t>haploid spores</a:t>
            </a:r>
            <a:r>
              <a:rPr lang="en-US" sz="2400" kern="0" dirty="0">
                <a:latin typeface="Comic Sans MS" panose="030F0702030302020204" pitchFamily="66" charset="0"/>
              </a:rPr>
              <a:t>. </a:t>
            </a:r>
          </a:p>
          <a:p>
            <a:pPr lvl="2"/>
            <a:endParaRPr lang="en-US" kern="0" dirty="0">
              <a:latin typeface="Comic Sans MS" panose="030F0702030302020204" pitchFamily="66" charset="0"/>
            </a:endParaRPr>
          </a:p>
          <a:p>
            <a:pPr lvl="2"/>
            <a:r>
              <a:rPr lang="en-US" kern="0" dirty="0">
                <a:solidFill>
                  <a:schemeClr val="bg1"/>
                </a:solidFill>
                <a:latin typeface="Comic Sans MS" panose="030F0702030302020204" pitchFamily="66" charset="0"/>
              </a:rPr>
              <a:t>Three of the spores degenerate.</a:t>
            </a:r>
          </a:p>
        </p:txBody>
      </p:sp>
    </p:spTree>
    <p:extLst>
      <p:ext uri="{BB962C8B-B14F-4D97-AF65-F5344CB8AC3E}">
        <p14:creationId xmlns:p14="http://schemas.microsoft.com/office/powerpoint/2010/main" val="205581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 animBg="1"/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9217" descr="31_10_2AngiospermFertiliz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4"/>
          <a:stretch/>
        </p:blipFill>
        <p:spPr>
          <a:xfrm>
            <a:off x="1658112" y="275841"/>
            <a:ext cx="5827776" cy="6307554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V="1">
            <a:off x="4233145" y="1783217"/>
            <a:ext cx="301204" cy="3175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5063493" y="3452177"/>
            <a:ext cx="732659" cy="2849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Oval 6"/>
          <p:cNvSpPr/>
          <p:nvPr/>
        </p:nvSpPr>
        <p:spPr bwMode="auto">
          <a:xfrm>
            <a:off x="4198517" y="5302282"/>
            <a:ext cx="456033" cy="818099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9" name="Straight Connector 8"/>
          <p:cNvCxnSpPr>
            <a:stCxn id="7" idx="6"/>
          </p:cNvCxnSpPr>
          <p:nvPr/>
        </p:nvCxnSpPr>
        <p:spPr bwMode="auto">
          <a:xfrm>
            <a:off x="4654550" y="5711332"/>
            <a:ext cx="438150" cy="4376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4017169" y="2750146"/>
            <a:ext cx="243681" cy="242859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4078034" y="2809084"/>
            <a:ext cx="301451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4288433" y="4413680"/>
            <a:ext cx="243681" cy="242859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4358956" y="4472485"/>
            <a:ext cx="348991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553008" y="1534682"/>
            <a:ext cx="11860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Ovule</a:t>
            </a: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4956116" y="258089"/>
            <a:ext cx="33672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Development of female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gametophyte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(embryo sac)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2990544" y="2429997"/>
            <a:ext cx="8913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Ovary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5868616" y="3276124"/>
            <a:ext cx="17842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Surviving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cell (haploid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spore)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5164204" y="6008219"/>
            <a:ext cx="118604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sac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3971123" y="6390256"/>
            <a:ext cx="1101781" cy="26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Egg cell</a:t>
            </a:r>
          </a:p>
        </p:txBody>
      </p:sp>
      <p:cxnSp>
        <p:nvCxnSpPr>
          <p:cNvPr id="9216" name="Straight Connector 9215"/>
          <p:cNvCxnSpPr/>
          <p:nvPr/>
        </p:nvCxnSpPr>
        <p:spPr bwMode="auto">
          <a:xfrm flipH="1" flipV="1">
            <a:off x="2729879" y="2021734"/>
            <a:ext cx="262769" cy="4379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4320037" y="2694783"/>
            <a:ext cx="970172" cy="307777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Meiosis</a:t>
            </a:r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4602081" y="4338330"/>
            <a:ext cx="970172" cy="283411"/>
          </a:xfrm>
          <a:prstGeom prst="rect">
            <a:avLst/>
          </a:prstGeom>
          <a:solidFill>
            <a:schemeClr val="tx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Mitosis</a:t>
            </a:r>
          </a:p>
        </p:txBody>
      </p:sp>
      <p:cxnSp>
        <p:nvCxnSpPr>
          <p:cNvPr id="9220" name="Straight Connector 9219"/>
          <p:cNvCxnSpPr/>
          <p:nvPr/>
        </p:nvCxnSpPr>
        <p:spPr bwMode="auto">
          <a:xfrm flipH="1">
            <a:off x="4425950" y="5997575"/>
            <a:ext cx="1" cy="463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B9808CA-B411-B104-BCE0-783ADC7A30B3}"/>
              </a:ext>
            </a:extLst>
          </p:cNvPr>
          <p:cNvSpPr txBox="1">
            <a:spLocks/>
          </p:cNvSpPr>
          <p:nvPr/>
        </p:nvSpPr>
        <p:spPr>
          <a:xfrm>
            <a:off x="42725" y="3190081"/>
            <a:ext cx="3846085" cy="2864706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algn="l"/>
            <a:r>
              <a:rPr lang="en-US" kern="0" dirty="0">
                <a:latin typeface="Comic Sans MS" panose="030F0702030302020204" pitchFamily="66" charset="0"/>
              </a:rPr>
              <a:t>The sac contains a </a:t>
            </a:r>
            <a:r>
              <a:rPr lang="en-US" kern="0" dirty="0">
                <a:solidFill>
                  <a:srgbClr val="FFFF00"/>
                </a:solidFill>
                <a:latin typeface="Comic Sans MS" panose="030F0702030302020204" pitchFamily="66" charset="0"/>
              </a:rPr>
              <a:t>large central cell with two haploid nuclei.</a:t>
            </a:r>
            <a:r>
              <a:rPr lang="en-US" kern="0" dirty="0">
                <a:latin typeface="Comic Sans MS" panose="030F0702030302020204" pitchFamily="66" charset="0"/>
              </a:rPr>
              <a:t> </a:t>
            </a:r>
          </a:p>
          <a:p>
            <a:pPr marL="0" lvl="2" algn="l"/>
            <a:endParaRPr lang="en-US" kern="0" dirty="0">
              <a:latin typeface="Comic Sans MS" panose="030F0702030302020204" pitchFamily="66" charset="0"/>
            </a:endParaRPr>
          </a:p>
          <a:p>
            <a:pPr marL="0" lvl="2" algn="l"/>
            <a:r>
              <a:rPr lang="en-US" kern="0" dirty="0">
                <a:latin typeface="Comic Sans MS" panose="030F0702030302020204" pitchFamily="66" charset="0"/>
              </a:rPr>
              <a:t>One of its other cells is the </a:t>
            </a:r>
            <a:r>
              <a:rPr lang="en-US" b="1" kern="0" dirty="0">
                <a:solidFill>
                  <a:srgbClr val="0000FF"/>
                </a:solidFill>
                <a:latin typeface="Comic Sans MS" panose="030F0702030302020204" pitchFamily="66" charset="0"/>
              </a:rPr>
              <a:t>Haploid Egg</a:t>
            </a:r>
            <a:r>
              <a:rPr lang="en-US" kern="0" dirty="0">
                <a:latin typeface="Comic Sans MS" panose="030F0702030302020204" pitchFamily="66" charset="0"/>
              </a:rPr>
              <a:t>, ready to be fertilized.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14F12-1679-19F3-1E18-DB88F738D875}"/>
              </a:ext>
            </a:extLst>
          </p:cNvPr>
          <p:cNvSpPr txBox="1">
            <a:spLocks/>
          </p:cNvSpPr>
          <p:nvPr/>
        </p:nvSpPr>
        <p:spPr>
          <a:xfrm>
            <a:off x="5249752" y="1724824"/>
            <a:ext cx="3846085" cy="1234903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algn="l"/>
            <a:r>
              <a:rPr lang="en-US" sz="2400" kern="0" dirty="0">
                <a:latin typeface="Comic Sans MS" panose="030F0702030302020204" pitchFamily="66" charset="0"/>
              </a:rPr>
              <a:t>2) The surviving spore undergoes a series of </a:t>
            </a:r>
            <a:r>
              <a:rPr lang="en-US" sz="2400" kern="0" dirty="0">
                <a:solidFill>
                  <a:srgbClr val="FFFF00"/>
                </a:solidFill>
                <a:latin typeface="Comic Sans MS" panose="030F0702030302020204" pitchFamily="66" charset="0"/>
              </a:rPr>
              <a:t>mitotic</a:t>
            </a:r>
            <a:r>
              <a:rPr lang="en-US" sz="2400" kern="0" dirty="0">
                <a:latin typeface="Comic Sans MS" panose="030F0702030302020204" pitchFamily="66" charset="0"/>
              </a:rPr>
              <a:t> divisions</a:t>
            </a:r>
            <a:endParaRPr lang="en-US" kern="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BECD45-37E6-EB52-8B03-919CC8EDF442}"/>
              </a:ext>
            </a:extLst>
          </p:cNvPr>
          <p:cNvSpPr txBox="1">
            <a:spLocks/>
          </p:cNvSpPr>
          <p:nvPr/>
        </p:nvSpPr>
        <p:spPr>
          <a:xfrm>
            <a:off x="5642220" y="4583011"/>
            <a:ext cx="3475777" cy="1279878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algn="l"/>
            <a:r>
              <a:rPr lang="en-US" sz="2400" kern="0" dirty="0">
                <a:latin typeface="Comic Sans MS" panose="030F0702030302020204" pitchFamily="66" charset="0"/>
              </a:rPr>
              <a:t>to produce the </a:t>
            </a:r>
            <a:r>
              <a:rPr lang="en-US" sz="2400" b="1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Embryo Sac</a:t>
            </a:r>
            <a:r>
              <a:rPr lang="en-US" sz="2400" kern="0" dirty="0">
                <a:latin typeface="Comic Sans MS" panose="030F0702030302020204" pitchFamily="66" charset="0"/>
              </a:rPr>
              <a:t>, the </a:t>
            </a:r>
            <a:r>
              <a:rPr lang="en-US" sz="2400" kern="0" dirty="0">
                <a:solidFill>
                  <a:srgbClr val="990099"/>
                </a:solidFill>
                <a:latin typeface="Comic Sans MS" panose="030F0702030302020204" pitchFamily="66" charset="0"/>
              </a:rPr>
              <a:t>female gametophyte</a:t>
            </a:r>
            <a:r>
              <a:rPr lang="en-US" sz="2400" kern="0" dirty="0">
                <a:latin typeface="Comic Sans MS" panose="030F0702030302020204" pitchFamily="66" charset="0"/>
              </a:rPr>
              <a:t>.</a:t>
            </a:r>
          </a:p>
          <a:p>
            <a:pPr marL="0" lvl="2"/>
            <a:endParaRPr lang="en-US" kern="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99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8" grpId="0" animBg="1"/>
      <p:bldP spid="3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77240-C1DF-48BF-9BEA-FE904B0296C6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33400"/>
            <a:ext cx="7759428" cy="3473235"/>
          </a:xfrm>
        </p:spPr>
        <p:txBody>
          <a:bodyPr/>
          <a:lstStyle/>
          <a:p>
            <a:pPr eaLnBrk="1" hangingPunct="1">
              <a:defRPr/>
            </a:pPr>
            <a:r>
              <a:rPr lang="en-GB" sz="6600" dirty="0">
                <a:solidFill>
                  <a:srgbClr val="FF0000"/>
                </a:solidFill>
                <a:latin typeface="Comic Sans MS" pitchFamily="66" charset="0"/>
              </a:rPr>
              <a:t>Kingdom</a:t>
            </a:r>
            <a:br>
              <a:rPr lang="en-GB" sz="6600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GB" sz="6600" dirty="0">
                <a:solidFill>
                  <a:srgbClr val="FF0000"/>
                </a:solidFill>
                <a:latin typeface="Comic Sans MS" pitchFamily="66" charset="0"/>
              </a:rPr>
              <a:t>PLANTAE</a:t>
            </a:r>
            <a:endParaRPr lang="en-US" sz="6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10596" name="Picture 7" descr="plant &amp; butterfl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96240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 descr="try_it-01.eps">
            <a:extLst>
              <a:ext uri="{FF2B5EF4-FFF2-40B4-BE49-F238E27FC236}">
                <a16:creationId xmlns:a16="http://schemas.microsoft.com/office/drawing/2014/main" id="{79952153-F538-C9AB-8A0A-FAEA1FFB0B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939800" cy="762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3E370D2-9823-F495-6992-7681DC50BA59}"/>
              </a:ext>
            </a:extLst>
          </p:cNvPr>
          <p:cNvSpPr txBox="1"/>
          <p:nvPr/>
        </p:nvSpPr>
        <p:spPr>
          <a:xfrm>
            <a:off x="3507072" y="4191000"/>
            <a:ext cx="4572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Chapters 25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97526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31_10_3AngiospermFertiliz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39"/>
          <a:stretch/>
        </p:blipFill>
        <p:spPr>
          <a:xfrm>
            <a:off x="1703832" y="214920"/>
            <a:ext cx="5736336" cy="640332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5086246" y="6348626"/>
            <a:ext cx="55298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5098399" y="5394628"/>
            <a:ext cx="534755" cy="6258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4308421" y="1845998"/>
            <a:ext cx="425373" cy="747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 flipH="1">
            <a:off x="4800638" y="521339"/>
            <a:ext cx="200533" cy="212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3257142" y="1062140"/>
            <a:ext cx="6076" cy="1762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43200" y="1544610"/>
            <a:ext cx="517525" cy="20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2905125" y="1262035"/>
            <a:ext cx="409575" cy="1397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val 16"/>
          <p:cNvSpPr/>
          <p:nvPr/>
        </p:nvSpPr>
        <p:spPr bwMode="auto">
          <a:xfrm>
            <a:off x="5397500" y="1157260"/>
            <a:ext cx="355600" cy="6731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9" name="Straight Connector 18"/>
          <p:cNvCxnSpPr>
            <a:stCxn id="17" idx="6"/>
          </p:cNvCxnSpPr>
          <p:nvPr/>
        </p:nvCxnSpPr>
        <p:spPr bwMode="auto">
          <a:xfrm>
            <a:off x="5753100" y="1493810"/>
            <a:ext cx="365125" cy="3429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5581650" y="1722410"/>
            <a:ext cx="0" cy="549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val 22"/>
          <p:cNvSpPr/>
          <p:nvPr/>
        </p:nvSpPr>
        <p:spPr bwMode="auto">
          <a:xfrm>
            <a:off x="4430659" y="616465"/>
            <a:ext cx="204841" cy="210595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491524" y="656353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2331984" y="4169290"/>
            <a:ext cx="204841" cy="210595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2386499" y="4202828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3170184" y="6004440"/>
            <a:ext cx="204841" cy="210595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3224699" y="6037978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5</a:t>
            </a: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202641" y="389261"/>
            <a:ext cx="1530220" cy="349047"/>
          </a:xfrm>
          <a:prstGeom prst="rect">
            <a:avLst/>
          </a:prstGeom>
          <a:noFill/>
          <a:ln w="12700" cmpd="sng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 anchorCtr="1">
            <a:no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Pollination</a:t>
            </a: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5403095" y="2268761"/>
            <a:ext cx="978696" cy="220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Egg cell</a:t>
            </a:r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3009898" y="1750679"/>
            <a:ext cx="1302002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 grain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released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from anther</a:t>
            </a:r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5045562" y="348892"/>
            <a:ext cx="216315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Germinated pollen grain on stigma</a:t>
            </a:r>
          </a:p>
        </p:txBody>
      </p:sp>
      <p:sp>
        <p:nvSpPr>
          <p:cNvPr id="44" name="Text Box 31"/>
          <p:cNvSpPr txBox="1">
            <a:spLocks noChangeArrowheads="1"/>
          </p:cNvSpPr>
          <p:nvPr/>
        </p:nvSpPr>
        <p:spPr bwMode="auto">
          <a:xfrm>
            <a:off x="3070712" y="851915"/>
            <a:ext cx="735507" cy="220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Wall</a:t>
            </a:r>
          </a:p>
        </p:txBody>
      </p:sp>
      <p:sp>
        <p:nvSpPr>
          <p:cNvPr id="52" name="Text Box 31"/>
          <p:cNvSpPr txBox="1">
            <a:spLocks noChangeArrowheads="1"/>
          </p:cNvSpPr>
          <p:nvPr/>
        </p:nvSpPr>
        <p:spPr bwMode="auto">
          <a:xfrm>
            <a:off x="5665964" y="4827708"/>
            <a:ext cx="1401278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Triploid (3</a:t>
            </a: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)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endosperm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nucleus</a:t>
            </a:r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5705765" y="6030134"/>
            <a:ext cx="2346400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Diploid (2</a:t>
            </a: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) zygote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(egg plus sperm)</a:t>
            </a:r>
          </a:p>
        </p:txBody>
      </p:sp>
      <p:sp>
        <p:nvSpPr>
          <p:cNvPr id="54" name="Text Box 31"/>
          <p:cNvSpPr txBox="1">
            <a:spLocks noChangeArrowheads="1"/>
          </p:cNvSpPr>
          <p:nvPr/>
        </p:nvSpPr>
        <p:spPr bwMode="auto">
          <a:xfrm>
            <a:off x="4112479" y="4928262"/>
            <a:ext cx="1557604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Two sperm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discharged</a:t>
            </a:r>
          </a:p>
        </p:txBody>
      </p:sp>
      <p:sp>
        <p:nvSpPr>
          <p:cNvPr id="55" name="Text Box 31"/>
          <p:cNvSpPr txBox="1">
            <a:spLocks noChangeArrowheads="1"/>
          </p:cNvSpPr>
          <p:nvPr/>
        </p:nvSpPr>
        <p:spPr bwMode="auto">
          <a:xfrm>
            <a:off x="3444788" y="5991895"/>
            <a:ext cx="1255188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Double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fertilization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occurs</a:t>
            </a:r>
          </a:p>
        </p:txBody>
      </p: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2613138" y="4153694"/>
            <a:ext cx="805867" cy="1092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enters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sac</a:t>
            </a:r>
          </a:p>
        </p:txBody>
      </p:sp>
      <p:sp>
        <p:nvSpPr>
          <p:cNvPr id="57" name="Text Box 31"/>
          <p:cNvSpPr txBox="1">
            <a:spLocks noChangeArrowheads="1"/>
          </p:cNvSpPr>
          <p:nvPr/>
        </p:nvSpPr>
        <p:spPr bwMode="auto">
          <a:xfrm>
            <a:off x="3320012" y="2540687"/>
            <a:ext cx="993242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Two sperm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in pollen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5DC954C-B15A-C3D2-A721-D959A0F5D39C}"/>
              </a:ext>
            </a:extLst>
          </p:cNvPr>
          <p:cNvSpPr txBox="1">
            <a:spLocks/>
          </p:cNvSpPr>
          <p:nvPr/>
        </p:nvSpPr>
        <p:spPr>
          <a:xfrm>
            <a:off x="657267" y="2420673"/>
            <a:ext cx="8229600" cy="4460799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Pollination</a:t>
            </a:r>
            <a:r>
              <a:rPr lang="en-US" kern="0" dirty="0">
                <a:latin typeface="Comic Sans MS" panose="030F0702030302020204" pitchFamily="66" charset="0"/>
              </a:rPr>
              <a:t> is the transfer of pollen 	from anther to stigma.</a:t>
            </a:r>
          </a:p>
          <a:p>
            <a:pPr lvl="2"/>
            <a:endParaRPr lang="en-US" sz="3200" kern="0" dirty="0">
              <a:latin typeface="Comic Sans MS" panose="030F0702030302020204" pitchFamily="66" charset="0"/>
            </a:endParaRPr>
          </a:p>
          <a:p>
            <a:pPr lvl="2"/>
            <a:r>
              <a:rPr lang="en-US" sz="3200" kern="0" dirty="0">
                <a:latin typeface="Comic Sans MS" panose="030F0702030302020204" pitchFamily="66" charset="0"/>
              </a:rPr>
              <a:t>Pollen may be carried by wind, water, and animals.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8ABBBF-D7FF-7BAA-6CDC-43E0831149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3138" y="239760"/>
            <a:ext cx="4244862" cy="2175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54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31_10_3AngiospermFertiliz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39"/>
          <a:stretch/>
        </p:blipFill>
        <p:spPr>
          <a:xfrm>
            <a:off x="1703832" y="214920"/>
            <a:ext cx="5736336" cy="640332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5086246" y="6348626"/>
            <a:ext cx="55298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5098399" y="5394628"/>
            <a:ext cx="534755" cy="6258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4172707" y="1845998"/>
            <a:ext cx="561087" cy="6946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>
            <a:stCxn id="40" idx="1"/>
          </p:cNvCxnSpPr>
          <p:nvPr/>
        </p:nvCxnSpPr>
        <p:spPr bwMode="auto">
          <a:xfrm flipH="1">
            <a:off x="4800638" y="583989"/>
            <a:ext cx="244924" cy="150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43200" y="1544610"/>
            <a:ext cx="517525" cy="20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2905125" y="1262035"/>
            <a:ext cx="409575" cy="1397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val 16"/>
          <p:cNvSpPr/>
          <p:nvPr/>
        </p:nvSpPr>
        <p:spPr bwMode="auto">
          <a:xfrm>
            <a:off x="5397500" y="1157260"/>
            <a:ext cx="355600" cy="6731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9" name="Straight Connector 18"/>
          <p:cNvCxnSpPr>
            <a:stCxn id="17" idx="6"/>
          </p:cNvCxnSpPr>
          <p:nvPr/>
        </p:nvCxnSpPr>
        <p:spPr bwMode="auto">
          <a:xfrm>
            <a:off x="5753100" y="1493810"/>
            <a:ext cx="365125" cy="3429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5581650" y="1722410"/>
            <a:ext cx="0" cy="549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val 22"/>
          <p:cNvSpPr/>
          <p:nvPr/>
        </p:nvSpPr>
        <p:spPr bwMode="auto">
          <a:xfrm>
            <a:off x="4430659" y="616465"/>
            <a:ext cx="204841" cy="210595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491524" y="656353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2331984" y="4169290"/>
            <a:ext cx="204841" cy="210595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2386499" y="4202828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3170184" y="6004440"/>
            <a:ext cx="204841" cy="210595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3224699" y="6037978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5</a:t>
            </a: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1406643" y="467315"/>
            <a:ext cx="1077192" cy="325368"/>
          </a:xfrm>
          <a:prstGeom prst="rect">
            <a:avLst/>
          </a:prstGeom>
          <a:noFill/>
          <a:ln w="12700" cmpd="sng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 anchorCtr="1">
            <a:no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Pollination</a:t>
            </a:r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6187866" y="1738506"/>
            <a:ext cx="978696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sac</a:t>
            </a:r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5403095" y="2268761"/>
            <a:ext cx="978696" cy="220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Egg cell</a:t>
            </a:r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3070364" y="326650"/>
            <a:ext cx="1302002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 grain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released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from anther</a:t>
            </a:r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5045562" y="348892"/>
            <a:ext cx="1736238" cy="47019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Germinated pollen grain on stigma</a:t>
            </a:r>
          </a:p>
        </p:txBody>
      </p:sp>
      <p:sp>
        <p:nvSpPr>
          <p:cNvPr id="41" name="Text Box 31"/>
          <p:cNvSpPr txBox="1">
            <a:spLocks noChangeArrowheads="1"/>
          </p:cNvSpPr>
          <p:nvPr/>
        </p:nvSpPr>
        <p:spPr bwMode="auto">
          <a:xfrm>
            <a:off x="1888785" y="1159064"/>
            <a:ext cx="1302002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Nucleus of 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 cell</a:t>
            </a:r>
          </a:p>
        </p:txBody>
      </p:sp>
      <p:sp>
        <p:nvSpPr>
          <p:cNvPr id="42" name="Text Box 31"/>
          <p:cNvSpPr txBox="1">
            <a:spLocks noChangeArrowheads="1"/>
          </p:cNvSpPr>
          <p:nvPr/>
        </p:nvSpPr>
        <p:spPr bwMode="auto">
          <a:xfrm>
            <a:off x="1731573" y="1666661"/>
            <a:ext cx="1302002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Generative</a:t>
            </a:r>
          </a:p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cell</a:t>
            </a:r>
          </a:p>
        </p:txBody>
      </p:sp>
      <p:sp>
        <p:nvSpPr>
          <p:cNvPr id="52" name="Text Box 31"/>
          <p:cNvSpPr txBox="1">
            <a:spLocks noChangeArrowheads="1"/>
          </p:cNvSpPr>
          <p:nvPr/>
        </p:nvSpPr>
        <p:spPr bwMode="auto">
          <a:xfrm>
            <a:off x="5665964" y="4827708"/>
            <a:ext cx="1401278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Triploid (3</a:t>
            </a: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)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endosperm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nucleus</a:t>
            </a:r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5705765" y="6030134"/>
            <a:ext cx="2346400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Diploid (2</a:t>
            </a: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) zygote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(egg plus sperm)</a:t>
            </a:r>
          </a:p>
        </p:txBody>
      </p:sp>
      <p:sp>
        <p:nvSpPr>
          <p:cNvPr id="54" name="Text Box 31"/>
          <p:cNvSpPr txBox="1">
            <a:spLocks noChangeArrowheads="1"/>
          </p:cNvSpPr>
          <p:nvPr/>
        </p:nvSpPr>
        <p:spPr bwMode="auto">
          <a:xfrm>
            <a:off x="4112479" y="4928262"/>
            <a:ext cx="1557604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Two sperm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discharged</a:t>
            </a:r>
          </a:p>
        </p:txBody>
      </p:sp>
      <p:sp>
        <p:nvSpPr>
          <p:cNvPr id="55" name="Text Box 31"/>
          <p:cNvSpPr txBox="1">
            <a:spLocks noChangeArrowheads="1"/>
          </p:cNvSpPr>
          <p:nvPr/>
        </p:nvSpPr>
        <p:spPr bwMode="auto">
          <a:xfrm>
            <a:off x="3444788" y="5991895"/>
            <a:ext cx="1255188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Double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fertilization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occurs</a:t>
            </a:r>
          </a:p>
        </p:txBody>
      </p: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2613138" y="4153694"/>
            <a:ext cx="805867" cy="1092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enters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sac</a:t>
            </a:r>
          </a:p>
        </p:txBody>
      </p:sp>
      <p:sp>
        <p:nvSpPr>
          <p:cNvPr id="57" name="Text Box 31"/>
          <p:cNvSpPr txBox="1">
            <a:spLocks noChangeArrowheads="1"/>
          </p:cNvSpPr>
          <p:nvPr/>
        </p:nvSpPr>
        <p:spPr bwMode="auto">
          <a:xfrm>
            <a:off x="3394771" y="2514349"/>
            <a:ext cx="1122467" cy="6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</a:t>
            </a:r>
          </a:p>
          <a:p>
            <a:pPr lvl="0" eaLnBrk="0" fontAlgn="base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 dirty="0">
                <a:solidFill>
                  <a:srgbClr val="FF0000"/>
                </a:solidFill>
                <a:latin typeface="Arial" charset="0"/>
              </a:rPr>
              <a:t>Two sperm</a:t>
            </a: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97B8AA8-8F8E-EC8E-C4AA-494C56442046}"/>
              </a:ext>
            </a:extLst>
          </p:cNvPr>
          <p:cNvSpPr txBox="1">
            <a:spLocks/>
          </p:cNvSpPr>
          <p:nvPr/>
        </p:nvSpPr>
        <p:spPr>
          <a:xfrm>
            <a:off x="418279" y="3891539"/>
            <a:ext cx="8229600" cy="2932770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2" indent="-344488" algn="l"/>
            <a:r>
              <a:rPr lang="en-US" sz="2800" kern="0" dirty="0">
                <a:latin typeface="Comic Sans MS" panose="030F0702030302020204" pitchFamily="66" charset="0"/>
              </a:rPr>
              <a:t>3) After pollination, the </a:t>
            </a:r>
            <a:r>
              <a:rPr lang="en-US" sz="2800" kern="0" dirty="0">
                <a:solidFill>
                  <a:srgbClr val="FFFF00"/>
                </a:solidFill>
                <a:latin typeface="Comic Sans MS" panose="030F0702030302020204" pitchFamily="66" charset="0"/>
              </a:rPr>
              <a:t>pollen grain germinates on the stigma</a:t>
            </a:r>
            <a:r>
              <a:rPr lang="en-US" sz="2800" kern="0" dirty="0">
                <a:latin typeface="Comic Sans MS" panose="030F0702030302020204" pitchFamily="66" charset="0"/>
              </a:rPr>
              <a:t>.</a:t>
            </a:r>
          </a:p>
          <a:p>
            <a:pPr marL="914400" lvl="3" algn="l">
              <a:spcBef>
                <a:spcPts val="1800"/>
              </a:spcBef>
            </a:pPr>
            <a:r>
              <a:rPr lang="en-US" sz="2400" kern="0" dirty="0">
                <a:latin typeface="Comic Sans MS" panose="030F0702030302020204" pitchFamily="66" charset="0"/>
              </a:rPr>
              <a:t>Its </a:t>
            </a:r>
            <a:r>
              <a:rPr lang="en-US" sz="2400" kern="0" dirty="0">
                <a:solidFill>
                  <a:srgbClr val="990099"/>
                </a:solidFill>
                <a:latin typeface="Comic Sans MS" panose="030F0702030302020204" pitchFamily="66" charset="0"/>
              </a:rPr>
              <a:t>tube cell </a:t>
            </a:r>
            <a:r>
              <a:rPr lang="en-US" sz="2400" kern="0" dirty="0">
                <a:latin typeface="Comic Sans MS" panose="030F0702030302020204" pitchFamily="66" charset="0"/>
              </a:rPr>
              <a:t>gives rise to the </a:t>
            </a:r>
            <a:r>
              <a:rPr lang="en-US" sz="2400" kern="0" dirty="0">
                <a:solidFill>
                  <a:srgbClr val="990099"/>
                </a:solidFill>
                <a:latin typeface="Comic Sans MS" panose="030F0702030302020204" pitchFamily="66" charset="0"/>
              </a:rPr>
              <a:t>pollen tube</a:t>
            </a:r>
            <a:r>
              <a:rPr lang="en-US" sz="2400" kern="0" dirty="0">
                <a:latin typeface="Comic Sans MS" panose="030F0702030302020204" pitchFamily="66" charset="0"/>
              </a:rPr>
              <a:t>, which </a:t>
            </a:r>
            <a:r>
              <a:rPr lang="en-US" sz="2400" kern="0" dirty="0">
                <a:solidFill>
                  <a:srgbClr val="FFFF00"/>
                </a:solidFill>
                <a:latin typeface="Comic Sans MS" panose="030F0702030302020204" pitchFamily="66" charset="0"/>
              </a:rPr>
              <a:t>grows downward into the ovary</a:t>
            </a:r>
            <a:r>
              <a:rPr lang="en-US" sz="2400" kern="0" dirty="0">
                <a:latin typeface="Comic Sans MS" panose="030F0702030302020204" pitchFamily="66" charset="0"/>
              </a:rPr>
              <a:t>.</a:t>
            </a:r>
          </a:p>
          <a:p>
            <a:pPr marL="914400" lvl="3" algn="l">
              <a:spcBef>
                <a:spcPts val="1800"/>
              </a:spcBef>
            </a:pPr>
            <a:r>
              <a:rPr lang="en-US" sz="2400" kern="0" dirty="0">
                <a:latin typeface="Comic Sans MS" panose="030F0702030302020204" pitchFamily="66" charset="0"/>
              </a:rPr>
              <a:t>Meanwhile, the </a:t>
            </a:r>
            <a:r>
              <a:rPr lang="en-US" sz="2400" kern="0" dirty="0">
                <a:solidFill>
                  <a:srgbClr val="990099"/>
                </a:solidFill>
                <a:latin typeface="Comic Sans MS" panose="030F0702030302020204" pitchFamily="66" charset="0"/>
              </a:rPr>
              <a:t>generative cell </a:t>
            </a:r>
            <a:r>
              <a:rPr lang="en-US" sz="2400" kern="0" dirty="0">
                <a:latin typeface="Comic Sans MS" panose="030F0702030302020204" pitchFamily="66" charset="0"/>
              </a:rPr>
              <a:t>divides by mitosis, forming </a:t>
            </a:r>
            <a:r>
              <a:rPr lang="en-US" sz="2400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two sperm</a:t>
            </a:r>
            <a:r>
              <a:rPr lang="en-US" sz="2400" kern="0" dirty="0">
                <a:latin typeface="Comic Sans MS" panose="030F0702030302020204" pitchFamily="66" charset="0"/>
              </a:rPr>
              <a:t>. </a:t>
            </a:r>
          </a:p>
          <a:p>
            <a:pPr marL="914400" lvl="3" algn="l"/>
            <a:endParaRPr lang="en-US" sz="2800" kern="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10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31_10_3AngiospermFertiliz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39"/>
          <a:stretch/>
        </p:blipFill>
        <p:spPr>
          <a:xfrm>
            <a:off x="1703832" y="214920"/>
            <a:ext cx="5736336" cy="640332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5086246" y="6348626"/>
            <a:ext cx="55298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5098399" y="5394628"/>
            <a:ext cx="534755" cy="6258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4308421" y="1845998"/>
            <a:ext cx="425373" cy="747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 flipH="1">
            <a:off x="4800638" y="521339"/>
            <a:ext cx="200533" cy="212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43200" y="1544610"/>
            <a:ext cx="517525" cy="20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2905125" y="1262035"/>
            <a:ext cx="409575" cy="1397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val 16"/>
          <p:cNvSpPr/>
          <p:nvPr/>
        </p:nvSpPr>
        <p:spPr bwMode="auto">
          <a:xfrm>
            <a:off x="5397500" y="1157260"/>
            <a:ext cx="355600" cy="6731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9" name="Straight Connector 18"/>
          <p:cNvCxnSpPr>
            <a:stCxn id="17" idx="6"/>
          </p:cNvCxnSpPr>
          <p:nvPr/>
        </p:nvCxnSpPr>
        <p:spPr bwMode="auto">
          <a:xfrm>
            <a:off x="5753100" y="1493810"/>
            <a:ext cx="365125" cy="3429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5581650" y="1722410"/>
            <a:ext cx="0" cy="549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val 22"/>
          <p:cNvSpPr/>
          <p:nvPr/>
        </p:nvSpPr>
        <p:spPr bwMode="auto">
          <a:xfrm>
            <a:off x="4430659" y="616465"/>
            <a:ext cx="204841" cy="210595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491524" y="656353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2331984" y="4169290"/>
            <a:ext cx="204841" cy="210595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2386499" y="4202828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3170184" y="6004440"/>
            <a:ext cx="204841" cy="210595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3224699" y="6037978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5</a:t>
            </a: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1350189" y="493669"/>
            <a:ext cx="1077192" cy="325368"/>
          </a:xfrm>
          <a:prstGeom prst="rect">
            <a:avLst/>
          </a:prstGeom>
          <a:noFill/>
          <a:ln w="12700" cmpd="sng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 anchorCtr="1">
            <a:no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Pollination</a:t>
            </a:r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6187866" y="1738506"/>
            <a:ext cx="978696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sac</a:t>
            </a:r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5403095" y="2268761"/>
            <a:ext cx="978696" cy="220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Egg cell</a:t>
            </a:r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2984491" y="368081"/>
            <a:ext cx="1302002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 grain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released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from anther</a:t>
            </a:r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5045562" y="348892"/>
            <a:ext cx="216315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Germinated pollen grain on stigma</a:t>
            </a:r>
          </a:p>
        </p:txBody>
      </p:sp>
      <p:sp>
        <p:nvSpPr>
          <p:cNvPr id="41" name="Text Box 31"/>
          <p:cNvSpPr txBox="1">
            <a:spLocks noChangeArrowheads="1"/>
          </p:cNvSpPr>
          <p:nvPr/>
        </p:nvSpPr>
        <p:spPr bwMode="auto">
          <a:xfrm>
            <a:off x="1888785" y="1159064"/>
            <a:ext cx="1302002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Nucleus of 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 cell</a:t>
            </a:r>
          </a:p>
        </p:txBody>
      </p:sp>
      <p:sp>
        <p:nvSpPr>
          <p:cNvPr id="42" name="Text Box 31"/>
          <p:cNvSpPr txBox="1">
            <a:spLocks noChangeArrowheads="1"/>
          </p:cNvSpPr>
          <p:nvPr/>
        </p:nvSpPr>
        <p:spPr bwMode="auto">
          <a:xfrm>
            <a:off x="1731573" y="1666661"/>
            <a:ext cx="1302002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Generative</a:t>
            </a:r>
          </a:p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cell</a:t>
            </a:r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5705765" y="6030134"/>
            <a:ext cx="2346400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Diploid (2</a:t>
            </a: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) zygote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(egg plus sperm)</a:t>
            </a:r>
          </a:p>
        </p:txBody>
      </p:sp>
      <p:sp>
        <p:nvSpPr>
          <p:cNvPr id="55" name="Text Box 31"/>
          <p:cNvSpPr txBox="1">
            <a:spLocks noChangeArrowheads="1"/>
          </p:cNvSpPr>
          <p:nvPr/>
        </p:nvSpPr>
        <p:spPr bwMode="auto">
          <a:xfrm>
            <a:off x="3444788" y="5991895"/>
            <a:ext cx="1255188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Double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fertilization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occurs</a:t>
            </a:r>
          </a:p>
        </p:txBody>
      </p: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2613138" y="4153694"/>
            <a:ext cx="805867" cy="1092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enters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sac</a:t>
            </a:r>
          </a:p>
        </p:txBody>
      </p:sp>
      <p:sp>
        <p:nvSpPr>
          <p:cNvPr id="57" name="Text Box 31"/>
          <p:cNvSpPr txBox="1">
            <a:spLocks noChangeArrowheads="1"/>
          </p:cNvSpPr>
          <p:nvPr/>
        </p:nvSpPr>
        <p:spPr bwMode="auto">
          <a:xfrm>
            <a:off x="3320012" y="2540687"/>
            <a:ext cx="993242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Two sperm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in pollen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54010-7508-A0D7-144D-7D2CBCA8D8F8}"/>
              </a:ext>
            </a:extLst>
          </p:cNvPr>
          <p:cNvSpPr txBox="1">
            <a:spLocks/>
          </p:cNvSpPr>
          <p:nvPr/>
        </p:nvSpPr>
        <p:spPr>
          <a:xfrm>
            <a:off x="315859" y="5273525"/>
            <a:ext cx="8229600" cy="1578156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Tx/>
              <a:buAutoNum type="arabicParenR" startAt="4"/>
            </a:pPr>
            <a:r>
              <a:rPr lang="en-US" sz="2800" kern="0" dirty="0">
                <a:latin typeface="Comic Sans MS" panose="030F0702030302020204" pitchFamily="66" charset="0"/>
              </a:rPr>
              <a:t>When the </a:t>
            </a:r>
            <a:r>
              <a:rPr lang="en-US" sz="2800" kern="0" dirty="0">
                <a:solidFill>
                  <a:srgbClr val="FFFF00"/>
                </a:solidFill>
                <a:latin typeface="Comic Sans MS" panose="030F0702030302020204" pitchFamily="66" charset="0"/>
              </a:rPr>
              <a:t>pollen tube </a:t>
            </a:r>
            <a:r>
              <a:rPr lang="en-US" sz="2800" kern="0" dirty="0">
                <a:latin typeface="Comic Sans MS" panose="030F0702030302020204" pitchFamily="66" charset="0"/>
              </a:rPr>
              <a:t>reaches the base of the ovule, it </a:t>
            </a:r>
            <a:r>
              <a:rPr lang="en-US" sz="2800" kern="0" dirty="0">
                <a:solidFill>
                  <a:srgbClr val="FFFF00"/>
                </a:solidFill>
                <a:latin typeface="Comic Sans MS" panose="030F0702030302020204" pitchFamily="66" charset="0"/>
              </a:rPr>
              <a:t>enters the ovary.</a:t>
            </a:r>
          </a:p>
        </p:txBody>
      </p:sp>
    </p:spTree>
    <p:extLst>
      <p:ext uri="{BB962C8B-B14F-4D97-AF65-F5344CB8AC3E}">
        <p14:creationId xmlns:p14="http://schemas.microsoft.com/office/powerpoint/2010/main" val="224159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5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31_10_3AngiospermFertiliz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39"/>
          <a:stretch/>
        </p:blipFill>
        <p:spPr>
          <a:xfrm>
            <a:off x="1703832" y="214920"/>
            <a:ext cx="5736336" cy="640332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5086246" y="6348626"/>
            <a:ext cx="55298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4308421" y="1845998"/>
            <a:ext cx="425373" cy="747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 flipH="1">
            <a:off x="4800638" y="521339"/>
            <a:ext cx="200533" cy="212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3257142" y="1062140"/>
            <a:ext cx="6076" cy="1762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43200" y="1544610"/>
            <a:ext cx="517525" cy="20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2905125" y="1262035"/>
            <a:ext cx="409575" cy="1397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val 16"/>
          <p:cNvSpPr/>
          <p:nvPr/>
        </p:nvSpPr>
        <p:spPr bwMode="auto">
          <a:xfrm>
            <a:off x="5397500" y="1157260"/>
            <a:ext cx="355600" cy="6731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9" name="Straight Connector 18"/>
          <p:cNvCxnSpPr>
            <a:stCxn id="17" idx="6"/>
          </p:cNvCxnSpPr>
          <p:nvPr/>
        </p:nvCxnSpPr>
        <p:spPr bwMode="auto">
          <a:xfrm>
            <a:off x="5753100" y="1493810"/>
            <a:ext cx="365125" cy="3429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5581650" y="1722410"/>
            <a:ext cx="0" cy="549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val 22"/>
          <p:cNvSpPr/>
          <p:nvPr/>
        </p:nvSpPr>
        <p:spPr bwMode="auto">
          <a:xfrm>
            <a:off x="4430659" y="616465"/>
            <a:ext cx="204841" cy="210595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491524" y="656353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2331984" y="4169290"/>
            <a:ext cx="204841" cy="210595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2386499" y="4202828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3170184" y="6004440"/>
            <a:ext cx="204841" cy="210595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3224699" y="6037978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5</a:t>
            </a: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3242639" y="478152"/>
            <a:ext cx="1077192" cy="325368"/>
          </a:xfrm>
          <a:prstGeom prst="rect">
            <a:avLst/>
          </a:prstGeom>
          <a:noFill/>
          <a:ln w="12700" cmpd="sng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 anchorCtr="1">
            <a:no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Pollination</a:t>
            </a:r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6187866" y="1738506"/>
            <a:ext cx="978696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sac</a:t>
            </a:r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5403095" y="2268761"/>
            <a:ext cx="978696" cy="220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Egg cell</a:t>
            </a:r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3009898" y="1750679"/>
            <a:ext cx="1302002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 grain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released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from anther</a:t>
            </a:r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5045562" y="348892"/>
            <a:ext cx="216315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Germinated pollen grain on stigma</a:t>
            </a:r>
          </a:p>
        </p:txBody>
      </p:sp>
      <p:sp>
        <p:nvSpPr>
          <p:cNvPr id="41" name="Text Box 31"/>
          <p:cNvSpPr txBox="1">
            <a:spLocks noChangeArrowheads="1"/>
          </p:cNvSpPr>
          <p:nvPr/>
        </p:nvSpPr>
        <p:spPr bwMode="auto">
          <a:xfrm>
            <a:off x="1888785" y="1159064"/>
            <a:ext cx="1302002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Nucleus of 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 cell</a:t>
            </a:r>
          </a:p>
        </p:txBody>
      </p:sp>
      <p:sp>
        <p:nvSpPr>
          <p:cNvPr id="42" name="Text Box 31"/>
          <p:cNvSpPr txBox="1">
            <a:spLocks noChangeArrowheads="1"/>
          </p:cNvSpPr>
          <p:nvPr/>
        </p:nvSpPr>
        <p:spPr bwMode="auto">
          <a:xfrm>
            <a:off x="1731573" y="1666661"/>
            <a:ext cx="1302002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Generative</a:t>
            </a:r>
          </a:p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cell</a:t>
            </a:r>
          </a:p>
        </p:txBody>
      </p:sp>
      <p:sp>
        <p:nvSpPr>
          <p:cNvPr id="44" name="Text Box 31"/>
          <p:cNvSpPr txBox="1">
            <a:spLocks noChangeArrowheads="1"/>
          </p:cNvSpPr>
          <p:nvPr/>
        </p:nvSpPr>
        <p:spPr bwMode="auto">
          <a:xfrm>
            <a:off x="3070712" y="851915"/>
            <a:ext cx="735507" cy="220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Wall</a:t>
            </a:r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5705765" y="6030134"/>
            <a:ext cx="2346400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Diploid (2</a:t>
            </a: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) zygote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(egg plus sperm)</a:t>
            </a:r>
          </a:p>
        </p:txBody>
      </p:sp>
      <p:sp>
        <p:nvSpPr>
          <p:cNvPr id="54" name="Text Box 31"/>
          <p:cNvSpPr txBox="1">
            <a:spLocks noChangeArrowheads="1"/>
          </p:cNvSpPr>
          <p:nvPr/>
        </p:nvSpPr>
        <p:spPr bwMode="auto">
          <a:xfrm>
            <a:off x="4112479" y="4928262"/>
            <a:ext cx="1180559" cy="4381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Two sperm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discharged</a:t>
            </a:r>
          </a:p>
        </p:txBody>
      </p:sp>
      <p:sp>
        <p:nvSpPr>
          <p:cNvPr id="55" name="Text Box 31"/>
          <p:cNvSpPr txBox="1">
            <a:spLocks noChangeArrowheads="1"/>
          </p:cNvSpPr>
          <p:nvPr/>
        </p:nvSpPr>
        <p:spPr bwMode="auto">
          <a:xfrm>
            <a:off x="3444788" y="6036058"/>
            <a:ext cx="1648980" cy="669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Double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fertilization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occurs</a:t>
            </a:r>
          </a:p>
        </p:txBody>
      </p: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2613138" y="4153694"/>
            <a:ext cx="805867" cy="1092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enters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sac</a:t>
            </a:r>
          </a:p>
        </p:txBody>
      </p:sp>
      <p:sp>
        <p:nvSpPr>
          <p:cNvPr id="57" name="Text Box 31"/>
          <p:cNvSpPr txBox="1">
            <a:spLocks noChangeArrowheads="1"/>
          </p:cNvSpPr>
          <p:nvPr/>
        </p:nvSpPr>
        <p:spPr bwMode="auto">
          <a:xfrm>
            <a:off x="3320012" y="2540687"/>
            <a:ext cx="993242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Two sperm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in pollen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9D094-A887-A9D4-55CB-543C2A753E6E}"/>
              </a:ext>
            </a:extLst>
          </p:cNvPr>
          <p:cNvSpPr txBox="1">
            <a:spLocks/>
          </p:cNvSpPr>
          <p:nvPr/>
        </p:nvSpPr>
        <p:spPr>
          <a:xfrm>
            <a:off x="40219" y="2703978"/>
            <a:ext cx="3030493" cy="1210869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>
                <a:solidFill>
                  <a:srgbClr val="FFFF00"/>
                </a:solidFill>
                <a:latin typeface="Comic Sans MS" panose="030F0702030302020204" pitchFamily="66" charset="0"/>
              </a:rPr>
              <a:t>The two sperm are discharged near the embryo sac.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09C418F-3078-8E82-7184-EC211AC9FED3}"/>
              </a:ext>
            </a:extLst>
          </p:cNvPr>
          <p:cNvSpPr txBox="1">
            <a:spLocks/>
          </p:cNvSpPr>
          <p:nvPr/>
        </p:nvSpPr>
        <p:spPr>
          <a:xfrm>
            <a:off x="5441259" y="3745032"/>
            <a:ext cx="3548048" cy="1269706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>
                <a:solidFill>
                  <a:srgbClr val="990099"/>
                </a:solidFill>
                <a:latin typeface="Comic Sans MS" panose="030F0702030302020204" pitchFamily="66" charset="0"/>
              </a:rPr>
              <a:t>One sperm fertilizes the egg, forming the diploid zygote</a:t>
            </a:r>
            <a:r>
              <a:rPr lang="en-US" sz="2400" kern="0" dirty="0">
                <a:latin typeface="Comic Sans MS" panose="030F0702030302020204" pitchFamily="66" charset="0"/>
              </a:rPr>
              <a:t>. </a:t>
            </a:r>
            <a:endParaRPr lang="en-US" sz="2400" kern="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50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53" grpId="0"/>
      <p:bldP spid="54" grpId="0" animBg="1"/>
      <p:bldP spid="55" grpId="0"/>
      <p:bldP spid="3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31_10_3AngiospermFertiliz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39"/>
          <a:stretch/>
        </p:blipFill>
        <p:spPr>
          <a:xfrm>
            <a:off x="1703832" y="214920"/>
            <a:ext cx="5736336" cy="640332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5086246" y="6348626"/>
            <a:ext cx="55298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5098399" y="5394628"/>
            <a:ext cx="534755" cy="6258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4308421" y="1845998"/>
            <a:ext cx="425373" cy="747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 flipH="1">
            <a:off x="4800638" y="521339"/>
            <a:ext cx="200533" cy="212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3257142" y="1062140"/>
            <a:ext cx="6076" cy="1762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43200" y="1544610"/>
            <a:ext cx="517525" cy="20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2905125" y="1262035"/>
            <a:ext cx="409575" cy="1397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val 16"/>
          <p:cNvSpPr/>
          <p:nvPr/>
        </p:nvSpPr>
        <p:spPr bwMode="auto">
          <a:xfrm>
            <a:off x="5397500" y="1157260"/>
            <a:ext cx="355600" cy="6731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9" name="Straight Connector 18"/>
          <p:cNvCxnSpPr>
            <a:stCxn id="17" idx="6"/>
          </p:cNvCxnSpPr>
          <p:nvPr/>
        </p:nvCxnSpPr>
        <p:spPr bwMode="auto">
          <a:xfrm>
            <a:off x="5753100" y="1493810"/>
            <a:ext cx="365125" cy="3429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5581650" y="1722410"/>
            <a:ext cx="0" cy="549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val 22"/>
          <p:cNvSpPr/>
          <p:nvPr/>
        </p:nvSpPr>
        <p:spPr bwMode="auto">
          <a:xfrm>
            <a:off x="4430659" y="616465"/>
            <a:ext cx="204841" cy="210595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491524" y="656353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2331984" y="4169290"/>
            <a:ext cx="204841" cy="210595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2386499" y="4202828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3170184" y="6004440"/>
            <a:ext cx="204841" cy="210595"/>
          </a:xfrm>
          <a:prstGeom prst="ellipse">
            <a:avLst/>
          </a:prstGeom>
          <a:solidFill>
            <a:srgbClr val="896EB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3224699" y="6037978"/>
            <a:ext cx="561087" cy="1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5</a:t>
            </a: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3242639" y="478152"/>
            <a:ext cx="1077192" cy="325368"/>
          </a:xfrm>
          <a:prstGeom prst="rect">
            <a:avLst/>
          </a:prstGeom>
          <a:noFill/>
          <a:ln w="12700" cmpd="sng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 anchorCtr="1">
            <a:no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Pollination</a:t>
            </a:r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6187866" y="1738506"/>
            <a:ext cx="978696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sac</a:t>
            </a:r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5403095" y="2268761"/>
            <a:ext cx="978696" cy="220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Egg cell</a:t>
            </a:r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3009898" y="1750679"/>
            <a:ext cx="1302002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 grain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released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from anther</a:t>
            </a:r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5045562" y="348892"/>
            <a:ext cx="216315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Germinated pollen grain on stigma</a:t>
            </a:r>
          </a:p>
        </p:txBody>
      </p:sp>
      <p:sp>
        <p:nvSpPr>
          <p:cNvPr id="41" name="Text Box 31"/>
          <p:cNvSpPr txBox="1">
            <a:spLocks noChangeArrowheads="1"/>
          </p:cNvSpPr>
          <p:nvPr/>
        </p:nvSpPr>
        <p:spPr bwMode="auto">
          <a:xfrm>
            <a:off x="1888785" y="1159064"/>
            <a:ext cx="1302002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Nucleus of 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 cell</a:t>
            </a:r>
          </a:p>
        </p:txBody>
      </p:sp>
      <p:sp>
        <p:nvSpPr>
          <p:cNvPr id="42" name="Text Box 31"/>
          <p:cNvSpPr txBox="1">
            <a:spLocks noChangeArrowheads="1"/>
          </p:cNvSpPr>
          <p:nvPr/>
        </p:nvSpPr>
        <p:spPr bwMode="auto">
          <a:xfrm>
            <a:off x="1731573" y="1666661"/>
            <a:ext cx="1302002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Generative</a:t>
            </a:r>
          </a:p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cell</a:t>
            </a:r>
          </a:p>
        </p:txBody>
      </p:sp>
      <p:sp>
        <p:nvSpPr>
          <p:cNvPr id="44" name="Text Box 31"/>
          <p:cNvSpPr txBox="1">
            <a:spLocks noChangeArrowheads="1"/>
          </p:cNvSpPr>
          <p:nvPr/>
        </p:nvSpPr>
        <p:spPr bwMode="auto">
          <a:xfrm>
            <a:off x="3070712" y="851915"/>
            <a:ext cx="735507" cy="220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Wall</a:t>
            </a:r>
          </a:p>
        </p:txBody>
      </p:sp>
      <p:sp>
        <p:nvSpPr>
          <p:cNvPr id="52" name="Text Box 31"/>
          <p:cNvSpPr txBox="1">
            <a:spLocks noChangeArrowheads="1"/>
          </p:cNvSpPr>
          <p:nvPr/>
        </p:nvSpPr>
        <p:spPr bwMode="auto">
          <a:xfrm>
            <a:off x="5665964" y="4827708"/>
            <a:ext cx="1401278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Triploid (3</a:t>
            </a: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)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endosperm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nucleus</a:t>
            </a:r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5705765" y="6030134"/>
            <a:ext cx="2346400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Diploid (2</a:t>
            </a:r>
            <a:r>
              <a:rPr kumimoji="0" lang="en-US" sz="15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) zygote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(egg plus sperm)</a:t>
            </a:r>
          </a:p>
        </p:txBody>
      </p:sp>
      <p:sp>
        <p:nvSpPr>
          <p:cNvPr id="54" name="Text Box 31"/>
          <p:cNvSpPr txBox="1">
            <a:spLocks noChangeArrowheads="1"/>
          </p:cNvSpPr>
          <p:nvPr/>
        </p:nvSpPr>
        <p:spPr bwMode="auto">
          <a:xfrm>
            <a:off x="4112479" y="4928262"/>
            <a:ext cx="1557604" cy="43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Two sperm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discharged</a:t>
            </a:r>
          </a:p>
        </p:txBody>
      </p:sp>
      <p:sp>
        <p:nvSpPr>
          <p:cNvPr id="55" name="Text Box 31"/>
          <p:cNvSpPr txBox="1">
            <a:spLocks noChangeArrowheads="1"/>
          </p:cNvSpPr>
          <p:nvPr/>
        </p:nvSpPr>
        <p:spPr bwMode="auto">
          <a:xfrm>
            <a:off x="3444788" y="5991895"/>
            <a:ext cx="1255188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Double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fertilization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occurs</a:t>
            </a:r>
          </a:p>
        </p:txBody>
      </p: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2613138" y="4153694"/>
            <a:ext cx="805867" cy="1092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enters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sac</a:t>
            </a:r>
          </a:p>
        </p:txBody>
      </p:sp>
      <p:sp>
        <p:nvSpPr>
          <p:cNvPr id="57" name="Text Box 31"/>
          <p:cNvSpPr txBox="1">
            <a:spLocks noChangeArrowheads="1"/>
          </p:cNvSpPr>
          <p:nvPr/>
        </p:nvSpPr>
        <p:spPr bwMode="auto">
          <a:xfrm>
            <a:off x="3320012" y="2540687"/>
            <a:ext cx="993242" cy="6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Two sperm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in pollen</a:t>
            </a:r>
            <a:b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CD49ED4-CCB6-9072-F762-D274F2BC71DA}"/>
              </a:ext>
            </a:extLst>
          </p:cNvPr>
          <p:cNvSpPr txBox="1">
            <a:spLocks/>
          </p:cNvSpPr>
          <p:nvPr/>
        </p:nvSpPr>
        <p:spPr>
          <a:xfrm>
            <a:off x="21707" y="2406842"/>
            <a:ext cx="2288802" cy="4211398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>
                <a:solidFill>
                  <a:schemeClr val="bg1"/>
                </a:solidFill>
                <a:latin typeface="Comic Sans MS" panose="030F0702030302020204" pitchFamily="66" charset="0"/>
              </a:rPr>
              <a:t>The other contributes its haploid nucleus to the large diploid central cell of the embryo sac forming the </a:t>
            </a:r>
            <a:r>
              <a:rPr lang="en-US" sz="2400" kern="0" dirty="0">
                <a:solidFill>
                  <a:srgbClr val="0000FF"/>
                </a:solidFill>
                <a:latin typeface="Comic Sans MS" panose="030F0702030302020204" pitchFamily="66" charset="0"/>
              </a:rPr>
              <a:t>triploid (3n) endosperm</a:t>
            </a:r>
            <a:r>
              <a:rPr lang="en-US" sz="2400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9913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9218" descr="31_10_0AngiospermFertiliz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9"/>
          <a:stretch/>
        </p:blipFill>
        <p:spPr>
          <a:xfrm>
            <a:off x="2136648" y="222516"/>
            <a:ext cx="4870704" cy="6436958"/>
          </a:xfrm>
          <a:prstGeom prst="rect">
            <a:avLst/>
          </a:prstGeom>
        </p:spPr>
      </p:pic>
      <p:sp>
        <p:nvSpPr>
          <p:cNvPr id="4" name="Text Box 31"/>
          <p:cNvSpPr txBox="1">
            <a:spLocks noChangeArrowheads="1"/>
          </p:cNvSpPr>
          <p:nvPr/>
        </p:nvSpPr>
        <p:spPr bwMode="auto">
          <a:xfrm>
            <a:off x="5370513" y="928887"/>
            <a:ext cx="74660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Ovule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5197117" y="1063063"/>
            <a:ext cx="161764" cy="154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5637667" y="1968228"/>
            <a:ext cx="406132" cy="1479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 flipH="1" flipV="1">
            <a:off x="4374527" y="1193847"/>
            <a:ext cx="158323" cy="2409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4777217" y="2408764"/>
            <a:ext cx="3442" cy="2718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 flipH="1" flipV="1">
            <a:off x="5413950" y="3203795"/>
            <a:ext cx="237484" cy="2305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5303813" y="3348346"/>
            <a:ext cx="3441" cy="3613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4460572" y="3420621"/>
            <a:ext cx="282227" cy="5059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H="1">
            <a:off x="4983725" y="6435543"/>
            <a:ext cx="35794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H="1">
            <a:off x="4983725" y="5809155"/>
            <a:ext cx="347622" cy="4061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3235291" y="3227887"/>
            <a:ext cx="530037" cy="3544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3266267" y="3138403"/>
            <a:ext cx="516270" cy="1445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>
            <a:off x="3149246" y="856562"/>
            <a:ext cx="289111" cy="963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3745982" y="2525832"/>
            <a:ext cx="724914" cy="199568"/>
          </a:xfrm>
          <a:prstGeom prst="rect">
            <a:avLst/>
          </a:prstGeom>
          <a:solidFill>
            <a:srgbClr val="FFFF00"/>
          </a:solidFill>
          <a:ln w="12700" cmpd="sng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 anchorCtr="1">
            <a:no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Pollination</a:t>
            </a:r>
          </a:p>
        </p:txBody>
      </p:sp>
      <p:sp>
        <p:nvSpPr>
          <p:cNvPr id="9216" name="Oval 9215"/>
          <p:cNvSpPr/>
          <p:nvPr/>
        </p:nvSpPr>
        <p:spPr bwMode="auto">
          <a:xfrm>
            <a:off x="5190233" y="2969761"/>
            <a:ext cx="220275" cy="43709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5587568" y="228670"/>
            <a:ext cx="15383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Development of female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gametophyte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(embryo sac)</a:t>
            </a:r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5265038" y="1567879"/>
            <a:ext cx="561087" cy="153888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Meiosis</a:t>
            </a:r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4537963" y="1415479"/>
            <a:ext cx="5610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Ovary</a:t>
            </a:r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5420613" y="2466404"/>
            <a:ext cx="561087" cy="153888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Mitosis</a:t>
            </a:r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2871088" y="1728420"/>
            <a:ext cx="561087" cy="153888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Meiosis</a:t>
            </a:r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2861563" y="2815654"/>
            <a:ext cx="561087" cy="153888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Mitosis</a:t>
            </a:r>
          </a:p>
        </p:txBody>
      </p:sp>
      <p:sp>
        <p:nvSpPr>
          <p:cNvPr id="41" name="Text Box 31"/>
          <p:cNvSpPr txBox="1">
            <a:spLocks noChangeArrowheads="1"/>
          </p:cNvSpPr>
          <p:nvPr/>
        </p:nvSpPr>
        <p:spPr bwMode="auto">
          <a:xfrm>
            <a:off x="1776236" y="130776"/>
            <a:ext cx="1373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Development of male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gametophyte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(pollen grain)</a:t>
            </a:r>
          </a:p>
        </p:txBody>
      </p:sp>
      <p:sp>
        <p:nvSpPr>
          <p:cNvPr id="42" name="Text Box 31"/>
          <p:cNvSpPr txBox="1">
            <a:spLocks noChangeArrowheads="1"/>
          </p:cNvSpPr>
          <p:nvPr/>
        </p:nvSpPr>
        <p:spPr bwMode="auto">
          <a:xfrm>
            <a:off x="2372537" y="762338"/>
            <a:ext cx="74660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Anther</a:t>
            </a:r>
          </a:p>
        </p:txBody>
      </p:sp>
      <p:sp>
        <p:nvSpPr>
          <p:cNvPr id="43" name="Text Box 31"/>
          <p:cNvSpPr txBox="1">
            <a:spLocks noChangeArrowheads="1"/>
          </p:cNvSpPr>
          <p:nvPr/>
        </p:nvSpPr>
        <p:spPr bwMode="auto">
          <a:xfrm>
            <a:off x="2455814" y="1241166"/>
            <a:ext cx="74660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Cell within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anther</a:t>
            </a:r>
          </a:p>
        </p:txBody>
      </p:sp>
      <p:sp>
        <p:nvSpPr>
          <p:cNvPr id="44" name="Text Box 31"/>
          <p:cNvSpPr txBox="1">
            <a:spLocks noChangeArrowheads="1"/>
          </p:cNvSpPr>
          <p:nvPr/>
        </p:nvSpPr>
        <p:spPr bwMode="auto">
          <a:xfrm>
            <a:off x="6080291" y="1845582"/>
            <a:ext cx="11231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Surviving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cell (haploid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spore)</a:t>
            </a: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689743" y="3336906"/>
            <a:ext cx="74660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sac</a:t>
            </a:r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5190081" y="3711641"/>
            <a:ext cx="74660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Egg cell</a:t>
            </a:r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5363576" y="5397948"/>
            <a:ext cx="10973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Triploid (3</a:t>
            </a:r>
            <a:r>
              <a:rPr kumimoji="0" lang="en-US" sz="10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)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endosperm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nucleus</a:t>
            </a:r>
          </a:p>
        </p:txBody>
      </p:sp>
      <p:sp>
        <p:nvSpPr>
          <p:cNvPr id="48" name="Text Box 31"/>
          <p:cNvSpPr txBox="1">
            <a:spLocks noChangeArrowheads="1"/>
          </p:cNvSpPr>
          <p:nvPr/>
        </p:nvSpPr>
        <p:spPr bwMode="auto">
          <a:xfrm>
            <a:off x="5377456" y="6202934"/>
            <a:ext cx="15970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Diploid (2</a:t>
            </a:r>
            <a:r>
              <a:rPr kumimoji="0" lang="en-US" sz="10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n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) zygote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(egg plus sperm)</a:t>
            </a:r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322614" y="5481222"/>
            <a:ext cx="9932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Two sperm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discharged</a:t>
            </a:r>
          </a:p>
        </p:txBody>
      </p:sp>
      <p:sp>
        <p:nvSpPr>
          <p:cNvPr id="50" name="Text Box 31"/>
          <p:cNvSpPr txBox="1">
            <a:spLocks noChangeArrowheads="1"/>
          </p:cNvSpPr>
          <p:nvPr/>
        </p:nvSpPr>
        <p:spPr bwMode="auto">
          <a:xfrm>
            <a:off x="3885410" y="6147415"/>
            <a:ext cx="8058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Double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fertilization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occurs</a:t>
            </a:r>
          </a:p>
        </p:txBody>
      </p:sp>
      <p:sp>
        <p:nvSpPr>
          <p:cNvPr id="51" name="Text Box 31"/>
          <p:cNvSpPr txBox="1">
            <a:spLocks noChangeArrowheads="1"/>
          </p:cNvSpPr>
          <p:nvPr/>
        </p:nvSpPr>
        <p:spPr bwMode="auto">
          <a:xfrm>
            <a:off x="3330230" y="4939934"/>
            <a:ext cx="80586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enters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sac</a:t>
            </a:r>
          </a:p>
        </p:txBody>
      </p:sp>
      <p:sp>
        <p:nvSpPr>
          <p:cNvPr id="52" name="Text Box 31"/>
          <p:cNvSpPr txBox="1">
            <a:spLocks noChangeArrowheads="1"/>
          </p:cNvSpPr>
          <p:nvPr/>
        </p:nvSpPr>
        <p:spPr bwMode="auto">
          <a:xfrm>
            <a:off x="3795193" y="3871247"/>
            <a:ext cx="9932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Two sperm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in pollen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</a:t>
            </a:r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3767434" y="3357719"/>
            <a:ext cx="9932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 grain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released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from anther</a:t>
            </a:r>
          </a:p>
        </p:txBody>
      </p:sp>
      <p:sp>
        <p:nvSpPr>
          <p:cNvPr id="54" name="Text Box 31"/>
          <p:cNvSpPr txBox="1">
            <a:spLocks noChangeArrowheads="1"/>
          </p:cNvSpPr>
          <p:nvPr/>
        </p:nvSpPr>
        <p:spPr bwMode="auto">
          <a:xfrm>
            <a:off x="4662663" y="1955932"/>
            <a:ext cx="9932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Germinated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pollen grain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on stigma</a:t>
            </a:r>
          </a:p>
        </p:txBody>
      </p:sp>
      <p:sp>
        <p:nvSpPr>
          <p:cNvPr id="55" name="Text Box 31"/>
          <p:cNvSpPr txBox="1">
            <a:spLocks noChangeArrowheads="1"/>
          </p:cNvSpPr>
          <p:nvPr/>
        </p:nvSpPr>
        <p:spPr bwMode="auto">
          <a:xfrm>
            <a:off x="3184495" y="2039206"/>
            <a:ext cx="9932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Four haploid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spores</a:t>
            </a:r>
          </a:p>
        </p:txBody>
      </p: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2178237" y="2538851"/>
            <a:ext cx="99324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Single spore</a:t>
            </a:r>
          </a:p>
        </p:txBody>
      </p:sp>
      <p:sp>
        <p:nvSpPr>
          <p:cNvPr id="58" name="Text Box 31"/>
          <p:cNvSpPr txBox="1">
            <a:spLocks noChangeArrowheads="1"/>
          </p:cNvSpPr>
          <p:nvPr/>
        </p:nvSpPr>
        <p:spPr bwMode="auto">
          <a:xfrm>
            <a:off x="2718340" y="3198104"/>
            <a:ext cx="83482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tube cell</a:t>
            </a: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2566864" y="3524261"/>
            <a:ext cx="9932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Generative</a:t>
            </a:r>
          </a:p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cell</a:t>
            </a:r>
          </a:p>
        </p:txBody>
      </p:sp>
      <p:sp>
        <p:nvSpPr>
          <p:cNvPr id="9218" name="Oval 9217"/>
          <p:cNvSpPr/>
          <p:nvPr/>
        </p:nvSpPr>
        <p:spPr bwMode="auto">
          <a:xfrm>
            <a:off x="2682875" y="1731797"/>
            <a:ext cx="149225" cy="139700"/>
          </a:xfrm>
          <a:prstGeom prst="ellipse">
            <a:avLst/>
          </a:prstGeom>
          <a:solidFill>
            <a:srgbClr val="1D7AA3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2676525" y="2803156"/>
            <a:ext cx="149225" cy="139700"/>
          </a:xfrm>
          <a:prstGeom prst="ellipse">
            <a:avLst/>
          </a:prstGeom>
          <a:solidFill>
            <a:srgbClr val="1D7AA3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60" name="Text Box 31"/>
          <p:cNvSpPr txBox="1">
            <a:spLocks noChangeArrowheads="1"/>
          </p:cNvSpPr>
          <p:nvPr/>
        </p:nvSpPr>
        <p:spPr bwMode="auto">
          <a:xfrm>
            <a:off x="2718341" y="2782718"/>
            <a:ext cx="24076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65" name="Oval 64"/>
          <p:cNvSpPr/>
          <p:nvPr/>
        </p:nvSpPr>
        <p:spPr bwMode="auto">
          <a:xfrm>
            <a:off x="3581400" y="3381006"/>
            <a:ext cx="149225" cy="139700"/>
          </a:xfrm>
          <a:prstGeom prst="ellipse">
            <a:avLst/>
          </a:prstGeom>
          <a:solidFill>
            <a:srgbClr val="1D7AA3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62" name="Text Box 31"/>
          <p:cNvSpPr txBox="1">
            <a:spLocks noChangeArrowheads="1"/>
          </p:cNvSpPr>
          <p:nvPr/>
        </p:nvSpPr>
        <p:spPr bwMode="auto">
          <a:xfrm>
            <a:off x="3623215" y="3360568"/>
            <a:ext cx="5610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5064125" y="1571256"/>
            <a:ext cx="149225" cy="139700"/>
          </a:xfrm>
          <a:prstGeom prst="ellipse">
            <a:avLst/>
          </a:prstGeom>
          <a:solidFill>
            <a:srgbClr val="876CB4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4543425" y="2606306"/>
            <a:ext cx="149225" cy="139700"/>
          </a:xfrm>
          <a:prstGeom prst="ellipse">
            <a:avLst/>
          </a:prstGeom>
          <a:solidFill>
            <a:srgbClr val="876CB4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5219700" y="2479306"/>
            <a:ext cx="149225" cy="139700"/>
          </a:xfrm>
          <a:prstGeom prst="ellipse">
            <a:avLst/>
          </a:prstGeom>
          <a:solidFill>
            <a:srgbClr val="876CB4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63" name="Text Box 31"/>
          <p:cNvSpPr txBox="1">
            <a:spLocks noChangeArrowheads="1"/>
          </p:cNvSpPr>
          <p:nvPr/>
        </p:nvSpPr>
        <p:spPr bwMode="auto">
          <a:xfrm>
            <a:off x="5105940" y="1557168"/>
            <a:ext cx="5610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5264690" y="2458868"/>
            <a:ext cx="5610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70" name="Text Box 31"/>
          <p:cNvSpPr txBox="1">
            <a:spLocks noChangeArrowheads="1"/>
          </p:cNvSpPr>
          <p:nvPr/>
        </p:nvSpPr>
        <p:spPr bwMode="auto">
          <a:xfrm>
            <a:off x="4588415" y="2585868"/>
            <a:ext cx="5610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71" name="Oval 70"/>
          <p:cNvSpPr/>
          <p:nvPr/>
        </p:nvSpPr>
        <p:spPr bwMode="auto">
          <a:xfrm>
            <a:off x="3130550" y="4993906"/>
            <a:ext cx="149225" cy="139700"/>
          </a:xfrm>
          <a:prstGeom prst="ellipse">
            <a:avLst/>
          </a:prstGeom>
          <a:solidFill>
            <a:srgbClr val="876CB4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72" name="Text Box 31"/>
          <p:cNvSpPr txBox="1">
            <a:spLocks noChangeArrowheads="1"/>
          </p:cNvSpPr>
          <p:nvPr/>
        </p:nvSpPr>
        <p:spPr bwMode="auto">
          <a:xfrm>
            <a:off x="3169190" y="4970293"/>
            <a:ext cx="5610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73" name="Oval 72"/>
          <p:cNvSpPr/>
          <p:nvPr/>
        </p:nvSpPr>
        <p:spPr bwMode="auto">
          <a:xfrm>
            <a:off x="3695700" y="6197231"/>
            <a:ext cx="149225" cy="139700"/>
          </a:xfrm>
          <a:prstGeom prst="ellipse">
            <a:avLst/>
          </a:prstGeom>
          <a:solidFill>
            <a:srgbClr val="876CB4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74" name="Text Box 31"/>
          <p:cNvSpPr txBox="1">
            <a:spLocks noChangeArrowheads="1"/>
          </p:cNvSpPr>
          <p:nvPr/>
        </p:nvSpPr>
        <p:spPr bwMode="auto">
          <a:xfrm>
            <a:off x="3734340" y="6179968"/>
            <a:ext cx="56108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5</a:t>
            </a:r>
          </a:p>
        </p:txBody>
      </p:sp>
      <p:sp>
        <p:nvSpPr>
          <p:cNvPr id="76" name="Text Box 31"/>
          <p:cNvSpPr txBox="1">
            <a:spLocks noChangeArrowheads="1"/>
          </p:cNvSpPr>
          <p:nvPr/>
        </p:nvSpPr>
        <p:spPr bwMode="auto">
          <a:xfrm>
            <a:off x="2724878" y="1710424"/>
            <a:ext cx="238455" cy="15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5748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3" grpId="0" animBg="1"/>
      <p:bldP spid="35" grpId="0"/>
      <p:bldP spid="36" grpId="0" animBg="1"/>
      <p:bldP spid="37" grpId="0"/>
      <p:bldP spid="38" grpId="0" animBg="1"/>
      <p:bldP spid="39" grpId="0" animBg="1"/>
      <p:bldP spid="40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8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title"/>
          </p:nvPr>
        </p:nvSpPr>
        <p:spPr>
          <a:xfrm>
            <a:off x="2133600" y="762000"/>
            <a:ext cx="5943600" cy="4572000"/>
          </a:xfrm>
        </p:spPr>
        <p:txBody>
          <a:bodyPr/>
          <a:lstStyle/>
          <a:p>
            <a:pPr algn="ctr"/>
            <a:r>
              <a:rPr lang="en-US" sz="4800" dirty="0">
                <a:latin typeface="Comic Sans MS" panose="030F0702030302020204" pitchFamily="66" charset="0"/>
              </a:rPr>
              <a:t>Reproduction of Flowering Plants</a:t>
            </a:r>
            <a:br>
              <a:rPr lang="en-US" sz="4800" dirty="0">
                <a:latin typeface="Comic Sans MS" panose="030F0702030302020204" pitchFamily="66" charset="0"/>
              </a:rPr>
            </a:br>
            <a:br>
              <a:rPr lang="en-US" sz="4800" dirty="0">
                <a:latin typeface="Comic Sans MS" panose="030F0702030302020204" pitchFamily="66" charset="0"/>
              </a:rPr>
            </a:br>
            <a:r>
              <a:rPr lang="en-US" sz="7200" dirty="0">
                <a:solidFill>
                  <a:srgbClr val="000000"/>
                </a:solidFill>
                <a:latin typeface="Comic Sans MS" panose="030F0702030302020204" pitchFamily="66" charset="0"/>
              </a:rPr>
              <a:t>HONORS</a:t>
            </a:r>
            <a:endParaRPr lang="en-US" sz="4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13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17_06bFlowerStructure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31"/>
          <a:stretch/>
        </p:blipFill>
        <p:spPr>
          <a:xfrm>
            <a:off x="844296" y="841248"/>
            <a:ext cx="7455408" cy="496688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5372432" y="4389500"/>
            <a:ext cx="6304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3679099" y="4487333"/>
            <a:ext cx="296001" cy="7234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1850298" y="3208867"/>
            <a:ext cx="329869" cy="6091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6081229" y="4243018"/>
            <a:ext cx="6158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Sepal</a:t>
            </a:r>
          </a:p>
        </p:txBody>
      </p:sp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2796164" y="5165883"/>
            <a:ext cx="12189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Receptacle</a:t>
            </a:r>
          </a:p>
        </p:txBody>
      </p: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1466896" y="3794283"/>
            <a:ext cx="5517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Petal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B25803-96B7-DDE1-B9E6-05E53D42ABD8}"/>
              </a:ext>
            </a:extLst>
          </p:cNvPr>
          <p:cNvSpPr txBox="1"/>
          <p:nvPr/>
        </p:nvSpPr>
        <p:spPr>
          <a:xfrm>
            <a:off x="5135365" y="451972"/>
            <a:ext cx="29815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9063" lvl="1" algn="l"/>
            <a:r>
              <a:rPr lang="en-US" sz="2400" b="1" kern="0" dirty="0">
                <a:solidFill>
                  <a:srgbClr val="00B0F0"/>
                </a:solidFill>
                <a:latin typeface="Comic Sans MS" panose="030F0702030302020204" pitchFamily="66" charset="0"/>
              </a:rPr>
              <a:t>Sepals</a:t>
            </a:r>
          </a:p>
          <a:p>
            <a:pPr marL="119063" lvl="1" algn="l"/>
            <a:r>
              <a:rPr lang="en-US" sz="2400" kern="0" dirty="0">
                <a:latin typeface="Comic Sans MS" panose="030F0702030302020204" pitchFamily="66" charset="0"/>
              </a:rPr>
              <a:t>enclose the flower before it opens.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4AE1C9-D543-B6ED-0ACA-7DD5C952CDFC}"/>
              </a:ext>
            </a:extLst>
          </p:cNvPr>
          <p:cNvSpPr txBox="1"/>
          <p:nvPr/>
        </p:nvSpPr>
        <p:spPr>
          <a:xfrm>
            <a:off x="376812" y="762959"/>
            <a:ext cx="21801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9063" lvl="1" algn="l"/>
            <a:r>
              <a:rPr lang="en-US" sz="2400" b="1" kern="0" dirty="0">
                <a:solidFill>
                  <a:srgbClr val="00FF00"/>
                </a:solidFill>
                <a:latin typeface="Comic Sans MS" panose="030F0702030302020204" pitchFamily="66" charset="0"/>
              </a:rPr>
              <a:t>Petals</a:t>
            </a:r>
            <a:r>
              <a:rPr lang="en-US" sz="2400" kern="0" dirty="0">
                <a:latin typeface="Comic Sans MS" panose="030F0702030302020204" pitchFamily="66" charset="0"/>
              </a:rPr>
              <a:t> attract animal pollinators.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85DE7C7-C336-812D-06FB-A37D14A2A519}"/>
              </a:ext>
            </a:extLst>
          </p:cNvPr>
          <p:cNvSpPr txBox="1">
            <a:spLocks/>
          </p:cNvSpPr>
          <p:nvPr/>
        </p:nvSpPr>
        <p:spPr>
          <a:xfrm>
            <a:off x="2184125" y="218107"/>
            <a:ext cx="2256366" cy="62547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</a:defRPr>
            </a:lvl9pPr>
          </a:lstStyle>
          <a:p>
            <a:r>
              <a:rPr lang="en-US" sz="3600" ker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Flowers</a:t>
            </a:r>
            <a:endParaRPr lang="en-US" sz="36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08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5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17_06bFlowerStructure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31"/>
          <a:stretch/>
        </p:blipFill>
        <p:spPr>
          <a:xfrm>
            <a:off x="844296" y="841248"/>
            <a:ext cx="7455408" cy="496688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5372432" y="4389500"/>
            <a:ext cx="6304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3679099" y="4487333"/>
            <a:ext cx="296001" cy="7234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5135365" y="3691000"/>
            <a:ext cx="10241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5474032" y="3301534"/>
            <a:ext cx="6939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ight Brace 11"/>
          <p:cNvSpPr/>
          <p:nvPr/>
        </p:nvSpPr>
        <p:spPr bwMode="auto">
          <a:xfrm>
            <a:off x="7183965" y="3162300"/>
            <a:ext cx="206247" cy="719667"/>
          </a:xfrm>
          <a:prstGeom prst="rightBrace">
            <a:avLst>
              <a:gd name="adj1" fmla="val 3284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1850298" y="3208867"/>
            <a:ext cx="329869" cy="6091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6225162" y="3150817"/>
            <a:ext cx="7437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ＭＳ Ｐゴシック" charset="0"/>
              </a:rPr>
              <a:t>Anther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6225163" y="3548751"/>
            <a:ext cx="9491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Filament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7427429" y="3345552"/>
            <a:ext cx="8338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Stamen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6081229" y="4243018"/>
            <a:ext cx="6158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Sepal</a:t>
            </a:r>
          </a:p>
        </p:txBody>
      </p:sp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2796164" y="5165883"/>
            <a:ext cx="12189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Receptacle</a:t>
            </a:r>
          </a:p>
        </p:txBody>
      </p: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1466896" y="3794283"/>
            <a:ext cx="5517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Petal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7E1DB3-0B56-64E4-F84D-0368DAB080A3}"/>
              </a:ext>
            </a:extLst>
          </p:cNvPr>
          <p:cNvSpPr txBox="1"/>
          <p:nvPr/>
        </p:nvSpPr>
        <p:spPr>
          <a:xfrm>
            <a:off x="10629" y="147214"/>
            <a:ext cx="914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l"/>
            <a:r>
              <a:rPr lang="en-US" sz="2400" b="1" kern="0" dirty="0">
                <a:latin typeface="Comic Sans MS" panose="030F0702030302020204" pitchFamily="66" charset="0"/>
              </a:rPr>
              <a:t>The male reproductive organ in flowers are </a:t>
            </a:r>
            <a:r>
              <a:rPr lang="en-US" sz="2400" b="1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Stamens</a:t>
            </a:r>
            <a:endParaRPr lang="en-US" sz="2400" kern="0" dirty="0">
              <a:latin typeface="Comic Sans MS" panose="030F0702030302020204" pitchFamily="66" charset="0"/>
            </a:endParaRPr>
          </a:p>
          <a:p>
            <a:pPr lvl="1" algn="l"/>
            <a:r>
              <a:rPr lang="en-US" sz="2400" kern="0" dirty="0">
                <a:latin typeface="Comic Sans MS" panose="030F0702030302020204" pitchFamily="66" charset="0"/>
              </a:rPr>
              <a:t>include a </a:t>
            </a:r>
            <a:r>
              <a:rPr lang="en-US" sz="2400" b="1" kern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Filament</a:t>
            </a:r>
            <a:r>
              <a:rPr lang="en-US" sz="2400" kern="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85CD62-E1B9-5FD4-3B9D-2028BA625003}"/>
              </a:ext>
            </a:extLst>
          </p:cNvPr>
          <p:cNvSpPr txBox="1"/>
          <p:nvPr/>
        </p:nvSpPr>
        <p:spPr>
          <a:xfrm>
            <a:off x="685800" y="5829068"/>
            <a:ext cx="8153399" cy="830997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1" algn="l"/>
            <a:r>
              <a:rPr lang="en-US" sz="2400" kern="0" dirty="0">
                <a:latin typeface="Comic Sans MS" panose="030F0702030302020204" pitchFamily="66" charset="0"/>
              </a:rPr>
              <a:t>and </a:t>
            </a:r>
            <a:r>
              <a:rPr lang="en-US" sz="2400" b="1" kern="0" dirty="0">
                <a:solidFill>
                  <a:srgbClr val="FF99FF"/>
                </a:solidFill>
                <a:latin typeface="Comic Sans MS" panose="030F0702030302020204" pitchFamily="66" charset="0"/>
              </a:rPr>
              <a:t>Anther </a:t>
            </a:r>
            <a:r>
              <a:rPr lang="en-US" sz="2400" kern="0" dirty="0">
                <a:latin typeface="Comic Sans MS" panose="030F0702030302020204" pitchFamily="66" charset="0"/>
              </a:rPr>
              <a:t>(a sac at the top of each filament that contains </a:t>
            </a:r>
            <a:r>
              <a:rPr lang="en-US" sz="2400" kern="0" dirty="0">
                <a:solidFill>
                  <a:srgbClr val="FFFF00"/>
                </a:solidFill>
                <a:latin typeface="Comic Sans MS" panose="030F0702030302020204" pitchFamily="66" charset="0"/>
              </a:rPr>
              <a:t>male sporangia</a:t>
            </a:r>
            <a:r>
              <a:rPr lang="en-US" sz="2400" kern="0" dirty="0">
                <a:latin typeface="Comic Sans MS" panose="030F0702030302020204" pitchFamily="66" charset="0"/>
              </a:rPr>
              <a:t> and releases </a:t>
            </a:r>
            <a:r>
              <a:rPr lang="en-US" sz="2400" kern="0" dirty="0">
                <a:solidFill>
                  <a:srgbClr val="FFFF00"/>
                </a:solidFill>
                <a:latin typeface="Comic Sans MS" panose="030F0702030302020204" pitchFamily="66" charset="0"/>
              </a:rPr>
              <a:t>pollen.).</a:t>
            </a:r>
            <a:endParaRPr lang="en-US" sz="2400" kern="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26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9" grpId="0"/>
      <p:bldP spid="30" grpId="0"/>
      <p:bldP spid="31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17_06bFlowerStructure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31"/>
          <a:stretch/>
        </p:blipFill>
        <p:spPr>
          <a:xfrm>
            <a:off x="844296" y="841248"/>
            <a:ext cx="7455408" cy="4966885"/>
          </a:xfrm>
          <a:prstGeom prst="rect">
            <a:avLst/>
          </a:prstGeom>
        </p:spPr>
      </p:pic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6868629" y="1144218"/>
            <a:ext cx="7184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Carpel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372432" y="4389500"/>
            <a:ext cx="6304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4178632" y="4067767"/>
            <a:ext cx="524601" cy="7751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3679099" y="4487333"/>
            <a:ext cx="296001" cy="7234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5135365" y="3691000"/>
            <a:ext cx="10241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5474032" y="3301534"/>
            <a:ext cx="6939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ight Brace 11"/>
          <p:cNvSpPr/>
          <p:nvPr/>
        </p:nvSpPr>
        <p:spPr bwMode="auto">
          <a:xfrm>
            <a:off x="7183965" y="3162300"/>
            <a:ext cx="206247" cy="719667"/>
          </a:xfrm>
          <a:prstGeom prst="rightBrace">
            <a:avLst>
              <a:gd name="adj1" fmla="val 3284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>
            <a:off x="6637867" y="905934"/>
            <a:ext cx="197777" cy="804333"/>
          </a:xfrm>
          <a:prstGeom prst="rightBrace">
            <a:avLst>
              <a:gd name="adj1" fmla="val 3284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4089732" y="1612900"/>
            <a:ext cx="1697235" cy="15743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4106665" y="1333500"/>
            <a:ext cx="1663368" cy="5244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4098199" y="1066800"/>
            <a:ext cx="1659134" cy="3085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1850298" y="3208867"/>
            <a:ext cx="329869" cy="6091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5844162" y="890218"/>
            <a:ext cx="7695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ＭＳ Ｐゴシック" charset="0"/>
              </a:rPr>
              <a:t>Stigma</a:t>
            </a:r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5835696" y="1169618"/>
            <a:ext cx="5517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Style</a:t>
            </a: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5835694" y="1449017"/>
            <a:ext cx="6796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Ovary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6225162" y="3150817"/>
            <a:ext cx="7437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Anther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6225163" y="3548751"/>
            <a:ext cx="9491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Filament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7427429" y="3345552"/>
            <a:ext cx="8338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Stamen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6081229" y="4243018"/>
            <a:ext cx="6158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Sepal</a:t>
            </a: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4419601" y="4835684"/>
            <a:ext cx="804468" cy="276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Ovule</a:t>
            </a:r>
          </a:p>
        </p:txBody>
      </p:sp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2796164" y="5165883"/>
            <a:ext cx="12189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Receptacle</a:t>
            </a:r>
          </a:p>
        </p:txBody>
      </p: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1466896" y="3794283"/>
            <a:ext cx="5517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Petal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01A71D-4CFE-9D42-C2A9-13E041DB9970}"/>
              </a:ext>
            </a:extLst>
          </p:cNvPr>
          <p:cNvSpPr txBox="1"/>
          <p:nvPr/>
        </p:nvSpPr>
        <p:spPr>
          <a:xfrm>
            <a:off x="10629" y="147214"/>
            <a:ext cx="914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l"/>
            <a:r>
              <a:rPr lang="en-US" sz="2400" b="1" kern="0" dirty="0">
                <a:latin typeface="Comic Sans MS" panose="030F0702030302020204" pitchFamily="66" charset="0"/>
              </a:rPr>
              <a:t>The female reproductive organ in flowers are </a:t>
            </a:r>
            <a:r>
              <a:rPr lang="en-US" sz="2400" b="1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Carpels</a:t>
            </a:r>
            <a:endParaRPr lang="en-US" sz="2400" kern="0" dirty="0">
              <a:latin typeface="Comic Sans MS" panose="030F0702030302020204" pitchFamily="66" charset="0"/>
            </a:endParaRPr>
          </a:p>
          <a:p>
            <a:pPr lvl="1" algn="l"/>
            <a:endParaRPr lang="en-US" sz="2400" kern="0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382327-34EF-1656-66B3-BEE4543673E3}"/>
              </a:ext>
            </a:extLst>
          </p:cNvPr>
          <p:cNvSpPr txBox="1"/>
          <p:nvPr/>
        </p:nvSpPr>
        <p:spPr>
          <a:xfrm>
            <a:off x="273437" y="780557"/>
            <a:ext cx="475606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9063" lvl="2"/>
            <a:r>
              <a:rPr lang="en-US" sz="2800" dirty="0">
                <a:latin typeface="Comic Sans MS" panose="030F0702030302020204" pitchFamily="66" charset="0"/>
              </a:rPr>
              <a:t>Include the </a:t>
            </a:r>
            <a:r>
              <a:rPr lang="en-US" sz="2800" b="1" dirty="0"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Stigma</a:t>
            </a:r>
          </a:p>
          <a:p>
            <a:pPr marL="119063" lvl="2"/>
            <a:r>
              <a:rPr lang="en-US" sz="2800" b="1" dirty="0">
                <a:solidFill>
                  <a:srgbClr val="990099"/>
                </a:solidFill>
                <a:latin typeface="Comic Sans MS" panose="030F0702030302020204" pitchFamily="66" charset="0"/>
              </a:rPr>
              <a:t> </a:t>
            </a:r>
          </a:p>
          <a:p>
            <a:pPr marL="119063" lvl="2"/>
            <a:r>
              <a:rPr lang="en-US" sz="2800" dirty="0">
                <a:latin typeface="Comic Sans MS" panose="030F0702030302020204" pitchFamily="66" charset="0"/>
              </a:rPr>
              <a:t>the </a:t>
            </a:r>
            <a:r>
              <a:rPr lang="en-US" sz="2800" b="1" dirty="0">
                <a:solidFill>
                  <a:srgbClr val="0000FF"/>
                </a:solidFill>
                <a:latin typeface="Comic Sans MS" panose="030F0702030302020204" pitchFamily="66" charset="0"/>
              </a:rPr>
              <a:t>Style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47D795-FF5E-4EDF-F575-392EF1D8D2F7}"/>
              </a:ext>
            </a:extLst>
          </p:cNvPr>
          <p:cNvSpPr txBox="1"/>
          <p:nvPr/>
        </p:nvSpPr>
        <p:spPr>
          <a:xfrm>
            <a:off x="2040321" y="5781693"/>
            <a:ext cx="6843107" cy="830997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marL="0" lvl="2" algn="ctr"/>
            <a:r>
              <a:rPr lang="en-US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the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b="1" dirty="0">
                <a:latin typeface="Comic Sans MS" panose="030F0702030302020204" pitchFamily="66" charset="0"/>
              </a:rPr>
              <a:t>Ovary</a:t>
            </a:r>
            <a:r>
              <a:rPr lang="en-US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</a:p>
          <a:p>
            <a:pPr marL="0" lvl="2" algn="ctr"/>
            <a:r>
              <a:rPr lang="en-US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which encloses the </a:t>
            </a:r>
            <a:r>
              <a:rPr lang="en-US" sz="2400" dirty="0">
                <a:solidFill>
                  <a:srgbClr val="FFFF00"/>
                </a:solidFill>
                <a:latin typeface="Comic Sans MS" panose="030F0702030302020204" pitchFamily="66" charset="0"/>
              </a:rPr>
              <a:t>ovules (“Eggs”)</a:t>
            </a:r>
            <a:r>
              <a:rPr lang="en-US" sz="2400" dirty="0">
                <a:latin typeface="Comic Sans MS" panose="030F0702030302020204" pitchFamily="66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3025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6" grpId="0" animBg="1"/>
      <p:bldP spid="25" grpId="0"/>
      <p:bldP spid="26" grpId="0"/>
      <p:bldP spid="28" grpId="0"/>
      <p:bldP spid="33" grpId="0" animBg="1"/>
      <p:bldP spid="2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31_09cAngioLifeCycle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2757"/>
          <a:stretch/>
        </p:blipFill>
        <p:spPr>
          <a:xfrm>
            <a:off x="298704" y="231930"/>
            <a:ext cx="4273296" cy="6402166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2047394" y="818285"/>
            <a:ext cx="446424" cy="14932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2355273" y="287964"/>
            <a:ext cx="196272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charset="0"/>
              </a:rPr>
              <a:t>Ovary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, containing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ovule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2701635" y="3536083"/>
            <a:ext cx="24861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Mature plant with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flowers, where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fertilization occurs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2383027" y="3577665"/>
            <a:ext cx="234951" cy="244475"/>
          </a:xfrm>
          <a:prstGeom prst="ellipse">
            <a:avLst/>
          </a:prstGeom>
          <a:solidFill>
            <a:srgbClr val="E7001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445470" y="3565252"/>
            <a:ext cx="4169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C2B09A4-E188-DD0D-04C2-29FBCA8FED23}"/>
              </a:ext>
            </a:extLst>
          </p:cNvPr>
          <p:cNvSpPr txBox="1">
            <a:spLocks/>
          </p:cNvSpPr>
          <p:nvPr/>
        </p:nvSpPr>
        <p:spPr>
          <a:xfrm>
            <a:off x="5334000" y="1676400"/>
            <a:ext cx="3352800" cy="40735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r>
              <a:rPr lang="en-US" sz="2600" kern="0" dirty="0">
                <a:latin typeface="Comic Sans MS" panose="030F0702030302020204" pitchFamily="66" charset="0"/>
              </a:rPr>
              <a:t>In the life cycle of a generalized angiosperm:</a:t>
            </a:r>
          </a:p>
          <a:p>
            <a:pPr algn="l"/>
            <a:endParaRPr lang="en-US" sz="2600" kern="0" dirty="0">
              <a:latin typeface="Comic Sans MS" panose="030F0702030302020204" pitchFamily="66" charset="0"/>
            </a:endParaRPr>
          </a:p>
          <a:p>
            <a:pPr marL="511175" lvl="1" indent="-282575" algn="l">
              <a:buFont typeface="+mj-lt"/>
              <a:buAutoNum type="arabicPeriod"/>
            </a:pPr>
            <a:r>
              <a:rPr lang="en-US" sz="2600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Fertilization </a:t>
            </a:r>
            <a:r>
              <a:rPr lang="en-US" sz="2600" kern="0" dirty="0">
                <a:latin typeface="Comic Sans MS" panose="030F0702030302020204" pitchFamily="66" charset="0"/>
              </a:rPr>
              <a:t>occurs in an </a:t>
            </a:r>
            <a:r>
              <a:rPr lang="en-US" sz="2600" kern="0" dirty="0">
                <a:solidFill>
                  <a:srgbClr val="0000FF"/>
                </a:solidFill>
                <a:latin typeface="Comic Sans MS" panose="030F0702030302020204" pitchFamily="66" charset="0"/>
              </a:rPr>
              <a:t>ovule</a:t>
            </a:r>
            <a:r>
              <a:rPr lang="en-US" sz="2600" kern="0" dirty="0">
                <a:latin typeface="Comic Sans MS" panose="030F0702030302020204" pitchFamily="66" charset="0"/>
              </a:rPr>
              <a:t> within a </a:t>
            </a:r>
            <a:r>
              <a:rPr lang="en-US" sz="2600" kern="0" dirty="0">
                <a:solidFill>
                  <a:srgbClr val="990099"/>
                </a:solidFill>
                <a:latin typeface="Comic Sans MS" panose="030F0702030302020204" pitchFamily="66" charset="0"/>
              </a:rPr>
              <a:t>flower.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E2B134C-17EE-DE8A-FDFB-845108BB9886}"/>
              </a:ext>
            </a:extLst>
          </p:cNvPr>
          <p:cNvSpPr txBox="1">
            <a:spLocks/>
          </p:cNvSpPr>
          <p:nvPr/>
        </p:nvSpPr>
        <p:spPr>
          <a:xfrm>
            <a:off x="5334000" y="170469"/>
            <a:ext cx="3657600" cy="120113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84" charset="0"/>
              </a:defRPr>
            </a:lvl9pPr>
          </a:lstStyle>
          <a:p>
            <a:r>
              <a:rPr lang="en-US" sz="36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Reproduction of Flowering Plants</a:t>
            </a:r>
          </a:p>
        </p:txBody>
      </p:sp>
    </p:spTree>
    <p:extLst>
      <p:ext uri="{BB962C8B-B14F-4D97-AF65-F5344CB8AC3E}">
        <p14:creationId xmlns:p14="http://schemas.microsoft.com/office/powerpoint/2010/main" val="414816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31_09cAngioLifeCycle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060" b="2757"/>
          <a:stretch/>
        </p:blipFill>
        <p:spPr>
          <a:xfrm>
            <a:off x="298704" y="231930"/>
            <a:ext cx="5721096" cy="6402166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2047394" y="818285"/>
            <a:ext cx="446424" cy="14932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2355273" y="287964"/>
            <a:ext cx="196272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Ovary, containing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ovule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2701635" y="3536083"/>
            <a:ext cx="24861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Mature plant with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flowers, where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fertilization occurs</a:t>
            </a:r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4487331" y="2142932"/>
            <a:ext cx="248612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Fruit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 (mature ovary),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containing seeds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2383027" y="3577665"/>
            <a:ext cx="234951" cy="244475"/>
          </a:xfrm>
          <a:prstGeom prst="ellipse">
            <a:avLst/>
          </a:prstGeom>
          <a:solidFill>
            <a:srgbClr val="E7001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445470" y="3565252"/>
            <a:ext cx="4169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4131386" y="2165347"/>
            <a:ext cx="234951" cy="244475"/>
          </a:xfrm>
          <a:prstGeom prst="ellipse">
            <a:avLst/>
          </a:prstGeom>
          <a:solidFill>
            <a:srgbClr val="E7001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4193829" y="2152934"/>
            <a:ext cx="4169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889454-8FE2-A7D6-83D4-536132F4AB03}"/>
              </a:ext>
            </a:extLst>
          </p:cNvPr>
          <p:cNvSpPr/>
          <p:nvPr/>
        </p:nvSpPr>
        <p:spPr bwMode="auto">
          <a:xfrm>
            <a:off x="4724400" y="3048000"/>
            <a:ext cx="1302857" cy="32766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8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85E474-46D0-7AF5-DAAB-0D8C983C0E5B}"/>
              </a:ext>
            </a:extLst>
          </p:cNvPr>
          <p:cNvSpPr txBox="1"/>
          <p:nvPr/>
        </p:nvSpPr>
        <p:spPr>
          <a:xfrm>
            <a:off x="5271179" y="3513322"/>
            <a:ext cx="342108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1" indent="-457200"/>
            <a:r>
              <a:rPr lang="en-US" sz="2400" dirty="0">
                <a:solidFill>
                  <a:srgbClr val="FF99FF"/>
                </a:solidFill>
                <a:latin typeface="Comic Sans MS" panose="030F0702030302020204" pitchFamily="66" charset="0"/>
              </a:rPr>
              <a:t>2.</a:t>
            </a:r>
            <a:r>
              <a:rPr lang="en-US" sz="2400" dirty="0">
                <a:latin typeface="Comic Sans MS" panose="030F0702030302020204" pitchFamily="66" charset="0"/>
              </a:rPr>
              <a:t> 	The </a:t>
            </a:r>
            <a:r>
              <a:rPr lang="en-US" sz="2400" dirty="0">
                <a:solidFill>
                  <a:srgbClr val="990099"/>
                </a:solidFill>
                <a:latin typeface="Comic Sans MS" panose="030F0702030302020204" pitchFamily="66" charset="0"/>
              </a:rPr>
              <a:t>ovary</a:t>
            </a:r>
            <a:r>
              <a:rPr lang="en-US" sz="2400" dirty="0">
                <a:latin typeface="Comic Sans MS" panose="030F0702030302020204" pitchFamily="66" charset="0"/>
              </a:rPr>
              <a:t> develops into a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fruit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100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31_09cAngioLifeCycle-U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57"/>
          <a:stretch/>
        </p:blipFill>
        <p:spPr>
          <a:xfrm>
            <a:off x="298704" y="231930"/>
            <a:ext cx="8546592" cy="6402166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2047394" y="818285"/>
            <a:ext cx="446424" cy="14932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7720061" y="1333982"/>
            <a:ext cx="7697" cy="7158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2355273" y="287964"/>
            <a:ext cx="196272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Ovary, containing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ovule</a:t>
            </a:r>
          </a:p>
        </p:txBody>
      </p:sp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7281334" y="1049964"/>
            <a:ext cx="1270000" cy="26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Embryo</a:t>
            </a:r>
          </a:p>
        </p:txBody>
      </p:sp>
      <p:sp>
        <p:nvSpPr>
          <p:cNvPr id="10" name="Text Box 31"/>
          <p:cNvSpPr txBox="1">
            <a:spLocks noChangeArrowheads="1"/>
          </p:cNvSpPr>
          <p:nvPr/>
        </p:nvSpPr>
        <p:spPr bwMode="auto">
          <a:xfrm>
            <a:off x="8220364" y="1719600"/>
            <a:ext cx="746606" cy="282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Seed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2701635" y="3536083"/>
            <a:ext cx="24861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Mature plant with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flowers, where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fertilization occurs</a:t>
            </a:r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4487331" y="2142932"/>
            <a:ext cx="248612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Fruit (mature ovary),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containing seeds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2383027" y="3577665"/>
            <a:ext cx="234951" cy="244475"/>
          </a:xfrm>
          <a:prstGeom prst="ellipse">
            <a:avLst/>
          </a:prstGeom>
          <a:solidFill>
            <a:srgbClr val="E7001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445470" y="3565252"/>
            <a:ext cx="4169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4131386" y="2165347"/>
            <a:ext cx="234951" cy="244475"/>
          </a:xfrm>
          <a:prstGeom prst="ellipse">
            <a:avLst/>
          </a:prstGeom>
          <a:solidFill>
            <a:srgbClr val="E7001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4193829" y="2152934"/>
            <a:ext cx="4169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7935632" y="1766709"/>
            <a:ext cx="234951" cy="244475"/>
          </a:xfrm>
          <a:prstGeom prst="ellipse">
            <a:avLst/>
          </a:prstGeom>
          <a:solidFill>
            <a:srgbClr val="E70017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ＭＳ Ｐゴシック" charset="0"/>
              <a:cs typeface="ＭＳ Ｐゴシック" charset="0"/>
            </a:endParaRPr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7998075" y="1754296"/>
            <a:ext cx="4169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E339A2-E6AB-E1B5-50F5-02053D379185}"/>
              </a:ext>
            </a:extLst>
          </p:cNvPr>
          <p:cNvSpPr/>
          <p:nvPr/>
        </p:nvSpPr>
        <p:spPr bwMode="auto">
          <a:xfrm>
            <a:off x="4724400" y="2743200"/>
            <a:ext cx="3826934" cy="32766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8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9F3B3B-6538-1914-52AF-D9CD2E4D3556}"/>
              </a:ext>
            </a:extLst>
          </p:cNvPr>
          <p:cNvSpPr txBox="1"/>
          <p:nvPr/>
        </p:nvSpPr>
        <p:spPr>
          <a:xfrm>
            <a:off x="5187758" y="3269104"/>
            <a:ext cx="3826935" cy="33547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1" indent="-457200">
              <a:buAutoNum type="arabicPeriod" startAt="3"/>
            </a:pPr>
            <a:r>
              <a:rPr lang="en-US" sz="2400" dirty="0">
                <a:latin typeface="Comic Sans MS" panose="030F0702030302020204" pitchFamily="66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Comic Sans MS" panose="030F0702030302020204" pitchFamily="66" charset="0"/>
              </a:rPr>
              <a:t>ovule</a:t>
            </a:r>
            <a:r>
              <a:rPr lang="en-US" sz="2400" dirty="0">
                <a:latin typeface="Comic Sans MS" panose="030F0702030302020204" pitchFamily="66" charset="0"/>
              </a:rPr>
              <a:t> develops into the </a:t>
            </a:r>
            <a:r>
              <a:rPr lang="en-US" sz="36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seed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containing the </a:t>
            </a:r>
            <a:r>
              <a:rPr lang="en-US" sz="3200" b="1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embryo</a:t>
            </a:r>
            <a:r>
              <a:rPr lang="en-US" sz="2400" dirty="0">
                <a:solidFill>
                  <a:srgbClr val="990099"/>
                </a:solidFill>
                <a:latin typeface="Comic Sans MS" panose="030F0702030302020204" pitchFamily="66" charset="0"/>
              </a:rPr>
              <a:t>.</a:t>
            </a:r>
          </a:p>
          <a:p>
            <a:pPr marL="0" lvl="1"/>
            <a:endParaRPr lang="en-US" sz="2400" dirty="0">
              <a:solidFill>
                <a:srgbClr val="990099"/>
              </a:solidFill>
              <a:latin typeface="Comic Sans MS" panose="030F0702030302020204" pitchFamily="66" charset="0"/>
            </a:endParaRPr>
          </a:p>
          <a:p>
            <a:pPr marL="0" lvl="1"/>
            <a:r>
              <a:rPr lang="en-US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The fruit protects the seed and aids </a:t>
            </a:r>
            <a:r>
              <a:rPr lang="en-US" sz="2400" dirty="0">
                <a:latin typeface="Comic Sans MS" panose="030F0702030302020204" pitchFamily="66" charset="0"/>
              </a:rPr>
              <a:t>in dispersing it. </a:t>
            </a:r>
          </a:p>
        </p:txBody>
      </p:sp>
    </p:spTree>
    <p:extLst>
      <p:ext uri="{BB962C8B-B14F-4D97-AF65-F5344CB8AC3E}">
        <p14:creationId xmlns:p14="http://schemas.microsoft.com/office/powerpoint/2010/main" val="110621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5" grpId="0"/>
    </p:bldLst>
  </p:timing>
</p:sld>
</file>

<file path=ppt/theme/theme1.xml><?xml version="1.0" encoding="utf-8"?>
<a:theme xmlns:a="http://schemas.openxmlformats.org/drawingml/2006/main" name="1_Maple">
  <a:themeElements>
    <a:clrScheme name="Maple 5">
      <a:dk1>
        <a:srgbClr val="56925A"/>
      </a:dk1>
      <a:lt1>
        <a:srgbClr val="FFFFFF"/>
      </a:lt1>
      <a:dk2>
        <a:srgbClr val="6FB56D"/>
      </a:dk2>
      <a:lt2>
        <a:srgbClr val="FFFFCC"/>
      </a:lt2>
      <a:accent1>
        <a:srgbClr val="2B877C"/>
      </a:accent1>
      <a:accent2>
        <a:srgbClr val="5A9A5F"/>
      </a:accent2>
      <a:accent3>
        <a:srgbClr val="BBD7BA"/>
      </a:accent3>
      <a:accent4>
        <a:srgbClr val="DADADA"/>
      </a:accent4>
      <a:accent5>
        <a:srgbClr val="ACC3BF"/>
      </a:accent5>
      <a:accent6>
        <a:srgbClr val="518B55"/>
      </a:accent6>
      <a:hlink>
        <a:srgbClr val="99FF33"/>
      </a:hlink>
      <a:folHlink>
        <a:srgbClr val="CCFF99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84" charset="0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VIDEO TEMPLATES">
  <a:themeElements>
    <a:clrScheme name="e2020 Courses">
      <a:dk1>
        <a:srgbClr val="000000"/>
      </a:dk1>
      <a:lt1>
        <a:srgbClr val="FFFFFF"/>
      </a:lt1>
      <a:dk2>
        <a:srgbClr val="2877C4"/>
      </a:dk2>
      <a:lt2>
        <a:srgbClr val="FFFFFF"/>
      </a:lt2>
      <a:accent1>
        <a:srgbClr val="FE8900"/>
      </a:accent1>
      <a:accent2>
        <a:srgbClr val="2877C4"/>
      </a:accent2>
      <a:accent3>
        <a:srgbClr val="5B8F22"/>
      </a:accent3>
      <a:accent4>
        <a:srgbClr val="4D4F58"/>
      </a:accent4>
      <a:accent5>
        <a:srgbClr val="D6156C"/>
      </a:accent5>
      <a:accent6>
        <a:srgbClr val="7E5ABE"/>
      </a:accent6>
      <a:hlink>
        <a:srgbClr val="5B8F22"/>
      </a:hlink>
      <a:folHlink>
        <a:srgbClr val="808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>
            <a:lumMod val="40000"/>
            <a:lumOff val="60000"/>
          </a:schemeClr>
        </a:solidFill>
        <a:ln w="2857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15000"/>
          </a:lnSpc>
          <a:spcBef>
            <a:spcPct val="20000"/>
          </a:spcBef>
          <a:spcAft>
            <a:spcPct val="0"/>
          </a:spcAft>
          <a:buClr>
            <a:srgbClr val="2877C4"/>
          </a:buClr>
          <a:buSzTx/>
          <a:buFont typeface="Wingdings" pitchFamily="2" charset="2"/>
          <a:buNone/>
          <a:tabLst/>
          <a:defRPr kumimoji="0" sz="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2877C4"/>
        </a:dk2>
        <a:lt2>
          <a:srgbClr val="FFFFFF"/>
        </a:lt2>
        <a:accent1>
          <a:srgbClr val="D6156C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8AAB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08080"/>
        </a:dk1>
        <a:lt1>
          <a:srgbClr val="FFFFFF"/>
        </a:lt1>
        <a:dk2>
          <a:srgbClr val="2877C4"/>
        </a:dk2>
        <a:lt2>
          <a:srgbClr val="FFFFFF"/>
        </a:lt2>
        <a:accent1>
          <a:srgbClr val="D6156C"/>
        </a:accent1>
        <a:accent2>
          <a:srgbClr val="2877C4"/>
        </a:accent2>
        <a:accent3>
          <a:srgbClr val="FFFFFF"/>
        </a:accent3>
        <a:accent4>
          <a:srgbClr val="6C6C6C"/>
        </a:accent4>
        <a:accent5>
          <a:srgbClr val="E8AABA"/>
        </a:accent5>
        <a:accent6>
          <a:srgbClr val="236BB1"/>
        </a:accent6>
        <a:hlink>
          <a:srgbClr val="5B8F2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8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8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6157</TotalTime>
  <Words>1676</Words>
  <Application>Microsoft Office PowerPoint</Application>
  <PresentationFormat>On-screen Show (4:3)</PresentationFormat>
  <Paragraphs>377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25</vt:i4>
      </vt:variant>
    </vt:vector>
  </HeadingPairs>
  <TitlesOfParts>
    <vt:vector size="41" baseType="lpstr">
      <vt:lpstr>Arial</vt:lpstr>
      <vt:lpstr>Arial Unicode MS</vt:lpstr>
      <vt:lpstr>Calibri</vt:lpstr>
      <vt:lpstr>Comic Sans MS</vt:lpstr>
      <vt:lpstr>Constantia</vt:lpstr>
      <vt:lpstr>Noto Sans Symbols</vt:lpstr>
      <vt:lpstr>Times</vt:lpstr>
      <vt:lpstr>Times New Roman</vt:lpstr>
      <vt:lpstr>Verdana</vt:lpstr>
      <vt:lpstr>Wingdings</vt:lpstr>
      <vt:lpstr>1_Maple</vt:lpstr>
      <vt:lpstr>Custom Design</vt:lpstr>
      <vt:lpstr>Blank</vt:lpstr>
      <vt:lpstr>Ripple</vt:lpstr>
      <vt:lpstr>VIDEO TEMPLATES</vt:lpstr>
      <vt:lpstr>1_Blank</vt:lpstr>
      <vt:lpstr>Go to the “Slide Show” shade above</vt:lpstr>
      <vt:lpstr>Kingdom PLANTAE</vt:lpstr>
      <vt:lpstr>Reproduction of Flowering Plants  HONORS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Alternation of Generations 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24 ~ Plants: Introduction, Structure, and Function</dc:title>
  <dc:creator>Noemi</dc:creator>
  <cp:lastModifiedBy>Craig Riesen</cp:lastModifiedBy>
  <cp:revision>537</cp:revision>
  <dcterms:created xsi:type="dcterms:W3CDTF">2013-07-01T01:59:15Z</dcterms:created>
  <dcterms:modified xsi:type="dcterms:W3CDTF">2022-09-14T17:11:19Z</dcterms:modified>
</cp:coreProperties>
</file>