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 id="2147483661" r:id="rId3"/>
    <p:sldMasterId id="2147483670" r:id="rId4"/>
    <p:sldMasterId id="2147483679" r:id="rId5"/>
    <p:sldMasterId id="2147483697" r:id="rId6"/>
    <p:sldMasterId id="2147483706" r:id="rId7"/>
    <p:sldMasterId id="2147483712" r:id="rId8"/>
    <p:sldMasterId id="2147483720" r:id="rId9"/>
    <p:sldMasterId id="2147483729" r:id="rId10"/>
    <p:sldMasterId id="2147483744" r:id="rId11"/>
    <p:sldMasterId id="2147483753" r:id="rId12"/>
    <p:sldMasterId id="2147483762" r:id="rId13"/>
    <p:sldMasterId id="2147483771" r:id="rId14"/>
  </p:sldMasterIdLst>
  <p:notesMasterIdLst>
    <p:notesMasterId r:id="rId148"/>
  </p:notesMasterIdLst>
  <p:sldIdLst>
    <p:sldId id="1139" r:id="rId15"/>
    <p:sldId id="256" r:id="rId16"/>
    <p:sldId id="497" r:id="rId17"/>
    <p:sldId id="498" r:id="rId18"/>
    <p:sldId id="419" r:id="rId19"/>
    <p:sldId id="420" r:id="rId20"/>
    <p:sldId id="421" r:id="rId21"/>
    <p:sldId id="438" r:id="rId22"/>
    <p:sldId id="446" r:id="rId23"/>
    <p:sldId id="501" r:id="rId24"/>
    <p:sldId id="423" r:id="rId25"/>
    <p:sldId id="541" r:id="rId26"/>
    <p:sldId id="262" r:id="rId27"/>
    <p:sldId id="544" r:id="rId28"/>
    <p:sldId id="502" r:id="rId29"/>
    <p:sldId id="418" r:id="rId30"/>
    <p:sldId id="503" r:id="rId31"/>
    <p:sldId id="342" r:id="rId32"/>
    <p:sldId id="424" r:id="rId33"/>
    <p:sldId id="280" r:id="rId34"/>
    <p:sldId id="450" r:id="rId35"/>
    <p:sldId id="449" r:id="rId36"/>
    <p:sldId id="534" r:id="rId37"/>
    <p:sldId id="540" r:id="rId38"/>
    <p:sldId id="535" r:id="rId39"/>
    <p:sldId id="536" r:id="rId40"/>
    <p:sldId id="537" r:id="rId41"/>
    <p:sldId id="445" r:id="rId42"/>
    <p:sldId id="504" r:id="rId43"/>
    <p:sldId id="344" r:id="rId44"/>
    <p:sldId id="496" r:id="rId45"/>
    <p:sldId id="425" r:id="rId46"/>
    <p:sldId id="444" r:id="rId47"/>
    <p:sldId id="443" r:id="rId48"/>
    <p:sldId id="426" r:id="rId49"/>
    <p:sldId id="430" r:id="rId50"/>
    <p:sldId id="349" r:id="rId51"/>
    <p:sldId id="436" r:id="rId52"/>
    <p:sldId id="322" r:id="rId53"/>
    <p:sldId id="511" r:id="rId54"/>
    <p:sldId id="512" r:id="rId55"/>
    <p:sldId id="510" r:id="rId56"/>
    <p:sldId id="451" r:id="rId57"/>
    <p:sldId id="440" r:id="rId58"/>
    <p:sldId id="442" r:id="rId59"/>
    <p:sldId id="361" r:id="rId60"/>
    <p:sldId id="499" r:id="rId61"/>
    <p:sldId id="453" r:id="rId62"/>
    <p:sldId id="362" r:id="rId63"/>
    <p:sldId id="513" r:id="rId64"/>
    <p:sldId id="363" r:id="rId65"/>
    <p:sldId id="514" r:id="rId66"/>
    <p:sldId id="515" r:id="rId67"/>
    <p:sldId id="364" r:id="rId68"/>
    <p:sldId id="429" r:id="rId69"/>
    <p:sldId id="454" r:id="rId70"/>
    <p:sldId id="365" r:id="rId71"/>
    <p:sldId id="516" r:id="rId72"/>
    <p:sldId id="455" r:id="rId73"/>
    <p:sldId id="457" r:id="rId74"/>
    <p:sldId id="517" r:id="rId75"/>
    <p:sldId id="458" r:id="rId76"/>
    <p:sldId id="461" r:id="rId77"/>
    <p:sldId id="452" r:id="rId78"/>
    <p:sldId id="484" r:id="rId79"/>
    <p:sldId id="460" r:id="rId80"/>
    <p:sldId id="505" r:id="rId81"/>
    <p:sldId id="462" r:id="rId82"/>
    <p:sldId id="459" r:id="rId83"/>
    <p:sldId id="464" r:id="rId84"/>
    <p:sldId id="463" r:id="rId85"/>
    <p:sldId id="465" r:id="rId86"/>
    <p:sldId id="435" r:id="rId87"/>
    <p:sldId id="375" r:id="rId88"/>
    <p:sldId id="466" r:id="rId89"/>
    <p:sldId id="539" r:id="rId90"/>
    <p:sldId id="518" r:id="rId91"/>
    <p:sldId id="376" r:id="rId92"/>
    <p:sldId id="467" r:id="rId93"/>
    <p:sldId id="543" r:id="rId94"/>
    <p:sldId id="402" r:id="rId95"/>
    <p:sldId id="475" r:id="rId96"/>
    <p:sldId id="542" r:id="rId97"/>
    <p:sldId id="506" r:id="rId98"/>
    <p:sldId id="477" r:id="rId99"/>
    <p:sldId id="478" r:id="rId100"/>
    <p:sldId id="479" r:id="rId101"/>
    <p:sldId id="480" r:id="rId102"/>
    <p:sldId id="1140" r:id="rId103"/>
    <p:sldId id="482" r:id="rId104"/>
    <p:sldId id="481" r:id="rId105"/>
    <p:sldId id="531" r:id="rId106"/>
    <p:sldId id="526" r:id="rId107"/>
    <p:sldId id="530" r:id="rId108"/>
    <p:sldId id="525" r:id="rId109"/>
    <p:sldId id="529" r:id="rId110"/>
    <p:sldId id="524" r:id="rId111"/>
    <p:sldId id="528" r:id="rId112"/>
    <p:sldId id="527" r:id="rId113"/>
    <p:sldId id="485" r:id="rId114"/>
    <p:sldId id="432" r:id="rId115"/>
    <p:sldId id="378" r:id="rId116"/>
    <p:sldId id="519" r:id="rId117"/>
    <p:sldId id="416" r:id="rId118"/>
    <p:sldId id="492" r:id="rId119"/>
    <p:sldId id="522" r:id="rId120"/>
    <p:sldId id="521" r:id="rId121"/>
    <p:sldId id="538" r:id="rId122"/>
    <p:sldId id="533" r:id="rId123"/>
    <p:sldId id="413" r:id="rId124"/>
    <p:sldId id="532" r:id="rId125"/>
    <p:sldId id="414" r:id="rId126"/>
    <p:sldId id="523" r:id="rId127"/>
    <p:sldId id="415" r:id="rId128"/>
    <p:sldId id="474" r:id="rId129"/>
    <p:sldId id="434" r:id="rId130"/>
    <p:sldId id="433" r:id="rId131"/>
    <p:sldId id="468" r:id="rId132"/>
    <p:sldId id="469" r:id="rId133"/>
    <p:sldId id="470" r:id="rId134"/>
    <p:sldId id="471" r:id="rId135"/>
    <p:sldId id="472" r:id="rId136"/>
    <p:sldId id="486" r:id="rId137"/>
    <p:sldId id="488" r:id="rId138"/>
    <p:sldId id="500" r:id="rId139"/>
    <p:sldId id="490" r:id="rId140"/>
    <p:sldId id="489" r:id="rId141"/>
    <p:sldId id="495" r:id="rId142"/>
    <p:sldId id="494" r:id="rId143"/>
    <p:sldId id="507" r:id="rId144"/>
    <p:sldId id="508" r:id="rId145"/>
    <p:sldId id="509" r:id="rId146"/>
    <p:sldId id="409" r:id="rId147"/>
  </p:sldIdLst>
  <p:sldSz cx="9144000" cy="6858000" type="screen4x3"/>
  <p:notesSz cx="6858000" cy="9144000"/>
  <p:defaultTextStyle>
    <a:defPPr>
      <a:defRPr lang="en-GB"/>
    </a:defPPr>
    <a:lvl1pPr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1pPr>
    <a:lvl2pPr marL="739887" indent="-284576"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2pPr>
    <a:lvl3pPr marL="1138291"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3pPr>
    <a:lvl4pPr marL="1593612"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4pPr>
    <a:lvl5pPr marL="2048929" indent="-227655" algn="l" defTabSz="455311" rtl="0" eaLnBrk="0" fontAlgn="base" hangingPunct="0">
      <a:spcBef>
        <a:spcPct val="0"/>
      </a:spcBef>
      <a:spcAft>
        <a:spcPct val="0"/>
      </a:spcAft>
      <a:buClr>
        <a:srgbClr val="000000"/>
      </a:buClr>
      <a:buSzPct val="100000"/>
      <a:buFont typeface="Times New Roman" panose="02020603050405020304" pitchFamily="18" charset="0"/>
      <a:defRPr sz="2700" kern="1200">
        <a:solidFill>
          <a:srgbClr val="000000"/>
        </a:solidFill>
        <a:latin typeface="Arial" panose="020B0604020202020204" pitchFamily="34" charset="0"/>
        <a:ea typeface="+mn-ea"/>
        <a:cs typeface="+mn-cs"/>
      </a:defRPr>
    </a:lvl5pPr>
    <a:lvl6pPr marL="2276589" algn="l" defTabSz="910638" rtl="0" eaLnBrk="1" latinLnBrk="0" hangingPunct="1">
      <a:defRPr sz="2700" kern="1200">
        <a:solidFill>
          <a:srgbClr val="000000"/>
        </a:solidFill>
        <a:latin typeface="Arial" panose="020B0604020202020204" pitchFamily="34" charset="0"/>
        <a:ea typeface="+mn-ea"/>
        <a:cs typeface="+mn-cs"/>
      </a:defRPr>
    </a:lvl6pPr>
    <a:lvl7pPr marL="2731906" algn="l" defTabSz="910638" rtl="0" eaLnBrk="1" latinLnBrk="0" hangingPunct="1">
      <a:defRPr sz="2700" kern="1200">
        <a:solidFill>
          <a:srgbClr val="000000"/>
        </a:solidFill>
        <a:latin typeface="Arial" panose="020B0604020202020204" pitchFamily="34" charset="0"/>
        <a:ea typeface="+mn-ea"/>
        <a:cs typeface="+mn-cs"/>
      </a:defRPr>
    </a:lvl7pPr>
    <a:lvl8pPr marL="3187218" algn="l" defTabSz="910638" rtl="0" eaLnBrk="1" latinLnBrk="0" hangingPunct="1">
      <a:defRPr sz="2700" kern="1200">
        <a:solidFill>
          <a:srgbClr val="000000"/>
        </a:solidFill>
        <a:latin typeface="Arial" panose="020B0604020202020204" pitchFamily="34" charset="0"/>
        <a:ea typeface="+mn-ea"/>
        <a:cs typeface="+mn-cs"/>
      </a:defRPr>
    </a:lvl8pPr>
    <a:lvl9pPr marL="3642535" algn="l" defTabSz="910638" rtl="0" eaLnBrk="1" latinLnBrk="0" hangingPunct="1">
      <a:defRPr sz="27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Tamer" initials="JT" lastIdx="2" clrIdx="0"/>
  <p:cmAuthor id="1" name="Katherine Porter" initials="KAP" lastIdx="1" clrIdx="1"/>
  <p:cmAuthor id="2" name="Arwa Lokhandwala" initials="AL" lastIdx="1" clrIdx="2"/>
  <p:cmAuthor id="3" name="Mrs. McCray" initials="M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62BFCC"/>
    <a:srgbClr val="FF0000"/>
    <a:srgbClr val="64CA9E"/>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93" d="100"/>
          <a:sy n="93" d="100"/>
        </p:scale>
        <p:origin x="605"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922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commentAuthors" Target="commentAuthors.xml"/><Relationship Id="rId5" Type="http://schemas.openxmlformats.org/officeDocument/2006/relationships/slideMaster" Target="slideMasters/slideMaster5.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51"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theme" Target="theme/theme1.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tableStyles" Target="tableStyles.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1"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a:p>
        </p:txBody>
      </p:sp>
      <p:sp>
        <p:nvSpPr>
          <p:cNvPr id="2054"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endParaRPr lang="en-US" altLang="en-US"/>
          </a:p>
        </p:txBody>
      </p:sp>
      <p:sp>
        <p:nvSpPr>
          <p:cNvPr id="2055"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fld id="{3B3F2C65-B8E8-49A8-A35B-C659F44E09F7}" type="slidenum">
              <a:rPr lang="en-US" altLang="en-US"/>
              <a:pPr/>
              <a:t>‹#›</a:t>
            </a:fld>
            <a:endParaRPr lang="en-US" altLang="en-US"/>
          </a:p>
        </p:txBody>
      </p:sp>
    </p:spTree>
    <p:extLst>
      <p:ext uri="{BB962C8B-B14F-4D97-AF65-F5344CB8AC3E}">
        <p14:creationId xmlns:p14="http://schemas.microsoft.com/office/powerpoint/2010/main" val="1989455620"/>
      </p:ext>
    </p:extLst>
  </p:cSld>
  <p:clrMap bg1="lt1" tx1="dk1" bg2="lt2" tx2="dk2" accent1="accent1" accent2="accent2" accent3="accent3" accent4="accent4" accent5="accent5" accent6="accent6" hlink="hlink" folHlink="folHlink"/>
  <p:notesStyle>
    <a:lvl1pPr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1pPr>
    <a:lvl2pPr marL="739887" indent="-284576"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2pPr>
    <a:lvl3pPr marL="1138291"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3pPr>
    <a:lvl4pPr marL="1593612"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4pPr>
    <a:lvl5pPr marL="2048929" indent="-227655" algn="l" defTabSz="455311" rtl="0" eaLnBrk="0" fontAlgn="base" hangingPunct="0">
      <a:spcBef>
        <a:spcPct val="30000"/>
      </a:spcBef>
      <a:spcAft>
        <a:spcPct val="0"/>
      </a:spcAft>
      <a:buClr>
        <a:srgbClr val="000000"/>
      </a:buClr>
      <a:buSzPct val="100000"/>
      <a:buFont typeface="Times New Roman" panose="02020603050405020304" pitchFamily="18" charset="0"/>
      <a:defRPr sz="1300" kern="1200">
        <a:solidFill>
          <a:srgbClr val="000000"/>
        </a:solidFill>
        <a:latin typeface="Times New Roman" panose="02020603050405020304" pitchFamily="18" charset="0"/>
        <a:ea typeface="+mn-ea"/>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2</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099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11</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1377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125</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235992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126</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E435EC85-14BA-4905-8520-2C4DCD9B49B2}" type="slidenum">
              <a:rPr lang="en-US" altLang="en-US" sz="1200"/>
              <a:pPr algn="r">
                <a:buClrTx/>
                <a:buFontTx/>
                <a:buNone/>
              </a:pPr>
              <a:t>127</a:t>
            </a:fld>
            <a:endParaRPr lang="en-US" altLang="en-US" sz="1200"/>
          </a:p>
        </p:txBody>
      </p:sp>
      <p:sp>
        <p:nvSpPr>
          <p:cNvPr id="124931" name="Text Box 1"/>
          <p:cNvSpPr>
            <a:spLocks noGrp="1" noRot="1" noChangeAspect="1" noChangeArrowheads="1"/>
          </p:cNvSpPr>
          <p:nvPr>
            <p:ph type="sldImg"/>
          </p:nvPr>
        </p:nvSpPr>
        <p:spPr>
          <a:xfrm>
            <a:off x="1143000" y="685800"/>
            <a:ext cx="4572000" cy="3429000"/>
          </a:xfrm>
          <a:ln/>
        </p:spPr>
      </p:sp>
      <p:sp>
        <p:nvSpPr>
          <p:cNvPr id="1249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622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BBCCF9-2BA3-43B5-B065-0D62B886C4D8}" type="slidenum">
              <a:rPr lang="en-US" altLang="en-US"/>
              <a:pPr/>
              <a:t>12</a:t>
            </a:fld>
            <a:endParaRPr lang="en-US" alt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8589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13</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14</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5547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15</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138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16</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762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7679C-6FE4-4790-97F2-B77170363D99}" type="slidenum">
              <a:rPr lang="en-US" altLang="en-US"/>
              <a:pPr/>
              <a:t>17</a:t>
            </a:fld>
            <a:endParaRPr lang="en-US" alt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8302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298DCB-D127-4642-83F7-E74FB79C88F3}" type="slidenum">
              <a:rPr lang="en-US" altLang="en-US"/>
              <a:pPr/>
              <a:t>18</a:t>
            </a:fld>
            <a:endParaRPr lang="en-US" altLang="en-US"/>
          </a:p>
        </p:txBody>
      </p:sp>
      <p:sp>
        <p:nvSpPr>
          <p:cNvPr id="1802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625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19</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F8B6E-0AE2-4A0A-8A37-F142F050B20B}" type="slidenum">
              <a:rPr lang="en-US" altLang="en-US"/>
              <a:pPr/>
              <a:t>20</a:t>
            </a:fld>
            <a:endParaRPr lang="en-US" altLang="en-US"/>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3000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3</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17820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33567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8347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053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8895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r>
              <a:rPr lang="en-US" b="1" dirty="0"/>
              <a:t>Entry audio:</a:t>
            </a:r>
            <a:r>
              <a:rPr lang="en-US" dirty="0"/>
              <a:t> Use</a:t>
            </a:r>
            <a:r>
              <a:rPr lang="en-US" baseline="0" dirty="0"/>
              <a:t> the symbols in the chemical equations to describe the reaction conditions. </a:t>
            </a:r>
          </a:p>
          <a:p>
            <a:r>
              <a:rPr lang="en-US" b="1" baseline="0" dirty="0"/>
              <a:t>Hint1 audio:</a:t>
            </a:r>
            <a:r>
              <a:rPr lang="en-US" b="0" baseline="0" dirty="0"/>
              <a:t> [none]</a:t>
            </a:r>
          </a:p>
          <a:p>
            <a:r>
              <a:rPr lang="en-US" b="1" baseline="0" dirty="0"/>
              <a:t>Hint2 audio:</a:t>
            </a:r>
            <a:r>
              <a:rPr lang="en-US" b="0" baseline="0" dirty="0"/>
              <a:t> [none]</a:t>
            </a:r>
            <a:endParaRPr lang="en-US" b="1" dirty="0"/>
          </a:p>
          <a:p>
            <a:r>
              <a:rPr lang="en-US" b="1" dirty="0"/>
              <a:t>Exit audio: </a:t>
            </a:r>
            <a:r>
              <a:rPr lang="en-US" dirty="0"/>
              <a:t>The</a:t>
            </a:r>
            <a:r>
              <a:rPr lang="en-US" baseline="0" dirty="0"/>
              <a:t> temperature and catalyst used are added over the reaction arrow in an equation. Double arrows means that the reaction goes both ways. The products and reactants may be in different phases. You need to look at the symbols after the formula to determine the phase of each product and each reactant.</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1717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According to the Law of Conservation of Mass, atoms are not created or destroyed by chemical reactions. This means that the products can only have atoms of elements that were in the reactants. For this reaction, ammonia has only hydrogen and nitrogen, so the elements in the products and reactants are the same.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However, the way this reaction is written, there are more hydrogen atoms in the products and more nitrogen atoms in the products. For mass to be conserved, the number of each type of atom needs to be the same on both sides of the equation. Hydrogen atoms cannot be created and nitrogen atoms cannot be destroyed.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Balanced chemical equations show how mass is conserved. Coefficients are added to balance equations. They show the relative amount in molecules or moles. If 3 molecules of hydrogen react with 1 molecule of nitrogen to produce 2 molecules of ammonia, the number and type of each atom is the same on both sides of the equation.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To find the total number of each type of atom, multiply the coefficient by the subscript for each atom. 3 times 2 gives 6 hydrogen atoms and 1 times 2 gives 2 nitrogen atoms in the reactants. In the products, 2 times 1 gives 2 nitrogen atoms and 2 times 3 gives 6 hydrogen atoms. This equation is balanced.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5150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30</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9A823A-2210-4D6D-983E-E6FC0F0A175E}" type="slidenum">
              <a:rPr lang="en-US" altLang="en-US"/>
              <a:pPr/>
              <a:t>4</a:t>
            </a:fld>
            <a:endParaRPr lang="en-US" altLang="en-US"/>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6638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31</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98119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6BBD79-833D-4C96-916C-BA2006FF31FD}" type="slidenum">
              <a:rPr lang="en-US" altLang="en-US"/>
              <a:pPr/>
              <a:t>32</a:t>
            </a:fld>
            <a:endParaRPr lang="en-US" altLang="en-US"/>
          </a:p>
        </p:txBody>
      </p:sp>
      <p:sp>
        <p:nvSpPr>
          <p:cNvPr id="185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69877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33</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6pPr>
            <a:lvl7pPr marL="29718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7pPr>
            <a:lvl8pPr marL="34290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8pPr>
            <a:lvl9pPr marL="3886200" indent="-228600" eaLnBrk="0" fontAlgn="base" hangingPunct="0">
              <a:lnSpc>
                <a:spcPct val="115000"/>
              </a:lnSpc>
              <a:spcBef>
                <a:spcPct val="20000"/>
              </a:spcBef>
              <a:spcAft>
                <a:spcPct val="0"/>
              </a:spcAft>
              <a:buClr>
                <a:srgbClr val="2877C4"/>
              </a:buClr>
              <a:buFont typeface="Wingdings" charset="0"/>
              <a:defRPr sz="3200">
                <a:solidFill>
                  <a:schemeClr val="tx1"/>
                </a:solidFill>
                <a:latin typeface="Arial" charset="0"/>
                <a:ea typeface="ＭＳ Ｐゴシック" charset="0"/>
              </a:defRPr>
            </a:lvl9pPr>
          </a:lstStyle>
          <a:p>
            <a:fld id="{A67A9F66-102B-F24E-92C9-4BBC6AB1A56D}" type="slidenum">
              <a:rPr lang="en-US" sz="1200" smtClean="0">
                <a:solidFill>
                  <a:prstClr val="black"/>
                </a:solidFill>
              </a:rPr>
              <a:pPr/>
              <a:t>34</a:t>
            </a:fld>
            <a:endParaRPr lang="en-US" sz="1200" dirty="0">
              <a:solidFill>
                <a:prstClr val="black"/>
              </a:solidFill>
            </a:endParaRPr>
          </a:p>
        </p:txBody>
      </p:sp>
      <p:sp>
        <p:nvSpPr>
          <p:cNvPr id="3" name="Slide Image Placeholder 2"/>
          <p:cNvSpPr>
            <a:spLocks noGrp="1" noRot="1" noChangeAspect="1"/>
          </p:cNvSpPr>
          <p:nvPr>
            <p:ph type="sldImg"/>
          </p:nvPr>
        </p:nvSpPr>
        <p:spPr>
          <a:xfrm>
            <a:off x="1198563" y="611188"/>
            <a:ext cx="4460875" cy="3346450"/>
          </a:xfrm>
        </p:spPr>
      </p:sp>
      <p:sp>
        <p:nvSpPr>
          <p:cNvPr id="4" name="Notes Placeholder 3"/>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Discuss steps to balancing chemical equations.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Before you can balance a chemical equation, you need to write the formula equation showing the reactants and products. For example, hydrogen peroxide reacts to produce oxygen and water.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It is possible that the equation is already balanced. You need to count the atoms on each side to find out. Sometimes, atoms appear in multiple substances, so you need to add the number in each substance to get the total. For this reaction there are 2 atoms of hydrogen and two atoms of the oxygen in peroxide. There are 2 atoms of oxygen in elemental oxygen and 1 atom in water, so there are 3 atoms of oxygen in the products. There are also 2 atoms of hydrogen. The products have more oxygen that the reactants, so the equation needs to be balanced.</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You need to use coefficients to balance the equation. You cannot change the subscript after the oxygen in peroxide to a 3 because then the formula will no longer represent peroxide. You cannot add oxygen to the reactants or remove it from the products because then you are describing a different reaction. For this reaction, adding a 2 in front of the peroxide and then a 2 in front of water balances the number of oxygen atoms. Often, adjusting the number of one atom will affect the number of another atom. In this case, balancing the number of oxygen atoms also affects the number of hydrogen atoms.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After you think you have balanced the reaction, count the atoms again to make sure. After balancing this reaction, there are 4 atoms of hydrogen and 4 atoms of oxygen in both the reactants and products.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298CC4-4955-4976-95F0-342B86BBDC23}" type="slidenum">
              <a:rPr lang="en-US" altLang="en-US"/>
              <a:pPr/>
              <a:t>35</a:t>
            </a:fld>
            <a:endParaRPr lang="en-US" altLang="en-US"/>
          </a:p>
        </p:txBody>
      </p:sp>
      <p:sp>
        <p:nvSpPr>
          <p:cNvPr id="220162" name="Rectangle 2"/>
          <p:cNvSpPr>
            <a:spLocks noGrp="1" noRot="1" noChangeAspect="1" noChangeArrowheads="1" noTextEdit="1"/>
          </p:cNvSpPr>
          <p:nvPr>
            <p:ph type="sldImg"/>
          </p:nvPr>
        </p:nvSpPr>
        <p:spPr>
          <a:xfrm>
            <a:off x="1143000" y="685800"/>
            <a:ext cx="4570413" cy="3427413"/>
          </a:xfrm>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4095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36</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1EFC18-A689-4D13-A6FC-5F74FB07A9CE}" type="slidenum">
              <a:rPr lang="en-US" altLang="en-US"/>
              <a:pPr/>
              <a:t>37</a:t>
            </a:fld>
            <a:endParaRPr lang="en-US" altLang="en-US"/>
          </a:p>
        </p:txBody>
      </p:sp>
      <p:sp>
        <p:nvSpPr>
          <p:cNvPr id="196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486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38</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39</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25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40</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13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1 min</a:t>
            </a:r>
          </a:p>
          <a:p>
            <a:endParaRPr lang="en-US" sz="1100" dirty="0"/>
          </a:p>
          <a:p>
            <a:pPr marL="171441" indent="-171441">
              <a:buFont typeface="Arial" pitchFamily="34" charset="0"/>
              <a:buChar char="•"/>
            </a:pPr>
            <a:r>
              <a:rPr lang="en-US" sz="1100" dirty="0"/>
              <a:t>The reaction here involves the combination of potassium metal [animate photo of potassium; teacher circle potassium in equation] and water [animate photo of water; teacher circle water in equation]. </a:t>
            </a:r>
          </a:p>
          <a:p>
            <a:pPr marL="171441" indent="-171441">
              <a:buFont typeface="Arial" pitchFamily="34" charset="0"/>
              <a:buChar char="•"/>
            </a:pPr>
            <a:r>
              <a:rPr lang="en-US" sz="1100" dirty="0"/>
              <a:t>The products are potassium hydroxide [teacher circle in equation] and hydrogen gas [teacher circle in equation].  The intense heat generated by the reaction causes the hydrogen gas to ignite [animate photo of reaction].</a:t>
            </a:r>
          </a:p>
          <a:p>
            <a:endParaRPr lang="en-US" sz="1100" dirty="0"/>
          </a:p>
          <a:p>
            <a:r>
              <a:rPr lang="en-US" sz="1100" dirty="0"/>
              <a:t>SOURCES:</a:t>
            </a:r>
          </a:p>
          <a:p>
            <a:r>
              <a:rPr lang="en-US" sz="1100" dirty="0"/>
              <a:t>http://commons.wikimedia.org/wiki/File:Potassium.JPG</a:t>
            </a:r>
          </a:p>
          <a:p>
            <a:r>
              <a:rPr lang="en-US" sz="1100" dirty="0"/>
              <a:t>http://commons.wikimedia.org/wiki/File:Glass-of-water.jpg</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41</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884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846D06-1072-46C9-A46B-4B7F293A72C4}" type="slidenum">
              <a:rPr lang="en-US" altLang="en-US"/>
              <a:pPr/>
              <a:t>42</a:t>
            </a:fld>
            <a:endParaRPr lang="en-US" alt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94919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b="1" dirty="0"/>
              <a:t>Entry audio:</a:t>
            </a:r>
            <a:r>
              <a:rPr lang="en-US" dirty="0"/>
              <a:t> Equations are</a:t>
            </a:r>
            <a:r>
              <a:rPr lang="en-US" baseline="0" dirty="0"/>
              <a:t> balanced to show that mass is conserved during chemical reactions. How do they show this?</a:t>
            </a:r>
            <a:endParaRPr lang="en-US" dirty="0"/>
          </a:p>
          <a:p>
            <a:r>
              <a:rPr lang="en-US" b="1" dirty="0"/>
              <a:t>Hint1 audio:</a:t>
            </a:r>
            <a:r>
              <a:rPr lang="en-US" dirty="0"/>
              <a:t> [none]</a:t>
            </a:r>
          </a:p>
          <a:p>
            <a:r>
              <a:rPr lang="en-US" b="1" dirty="0"/>
              <a:t>Hint2 audio:</a:t>
            </a:r>
            <a:r>
              <a:rPr lang="en-US" b="0" baseline="0" dirty="0"/>
              <a:t> Count the number of each type of atom in the reactants and the products.</a:t>
            </a:r>
            <a:endParaRPr lang="en-US" b="1" dirty="0"/>
          </a:p>
          <a:p>
            <a:r>
              <a:rPr lang="en-US" b="1" dirty="0"/>
              <a:t>Exit audio: </a:t>
            </a:r>
            <a:r>
              <a:rPr lang="en-US" dirty="0"/>
              <a:t>Coefficients</a:t>
            </a:r>
            <a:r>
              <a:rPr lang="en-US" baseline="0" dirty="0"/>
              <a:t> are added before chemical formulas to balance equations. Count the number of atoms by multiplying the coefficient by the subscript after each atom in the chemical formula.</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43000" y="685800"/>
            <a:ext cx="4572000" cy="3429000"/>
          </a:xfrm>
          <a:ln/>
        </p:spPr>
      </p:sp>
      <p:sp>
        <p:nvSpPr>
          <p:cNvPr id="5017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0.5 min</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Recap:</a:t>
            </a:r>
            <a:r>
              <a:rPr lang="en-US" b="0" baseline="0" dirty="0">
                <a:latin typeface="Book Antiqua" pitchFamily="18" charset="0"/>
                <a:cs typeface="Book Antiqua" pitchFamily="18" charset="0"/>
              </a:rPr>
              <a:t> Many chemical reactions have distinct signs that they have occurred.</a:t>
            </a:r>
            <a:endParaRPr lang="en-US"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Connect:</a:t>
            </a:r>
            <a:r>
              <a:rPr lang="en-US" dirty="0">
                <a:latin typeface="Book Antiqua" pitchFamily="18" charset="0"/>
                <a:cs typeface="Book Antiqua" pitchFamily="18" charset="0"/>
              </a:rPr>
              <a:t> On the lab bench are several chemicals. Will a reaction occur when we mix them? How do we know?</a:t>
            </a:r>
          </a:p>
          <a:p>
            <a:pPr eaLnBrk="1" hangingPunct="1"/>
            <a:r>
              <a:rPr lang="en-US" b="1" dirty="0">
                <a:latin typeface="Book Antiqua" pitchFamily="18" charset="0"/>
                <a:cs typeface="Book Antiqua" pitchFamily="18" charset="0"/>
              </a:rPr>
              <a:t>Preview:</a:t>
            </a:r>
            <a:r>
              <a:rPr lang="en-US" dirty="0">
                <a:latin typeface="Book Antiqua" pitchFamily="18" charset="0"/>
                <a:cs typeface="Book Antiqua" pitchFamily="18" charset="0"/>
              </a:rPr>
              <a:t> In</a:t>
            </a:r>
            <a:r>
              <a:rPr lang="en-US" baseline="0" dirty="0">
                <a:latin typeface="Book Antiqua" pitchFamily="18" charset="0"/>
                <a:cs typeface="Book Antiqua" pitchFamily="18" charset="0"/>
              </a:rPr>
              <a:t> this part of the lesson, you will learn about the different types of reactions.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 </a:t>
            </a: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https://commons.wikimedia.org/wiki/File:Chemicals_in_flasks.jpg</a:t>
            </a:r>
          </a:p>
          <a:p>
            <a:pPr eaLnBrk="1" hangingPunct="1"/>
            <a:r>
              <a:rPr lang="en-US" dirty="0">
                <a:latin typeface="Book Antiqua" pitchFamily="18" charset="0"/>
                <a:cs typeface="Book Antiqua" pitchFamily="18" charset="0"/>
              </a:rPr>
              <a:t>https://commons.wikimedia.org/wiki/File:Chemicals-HP.jpg</a:t>
            </a:r>
          </a:p>
        </p:txBody>
      </p:sp>
      <p:sp>
        <p:nvSpPr>
          <p:cNvPr id="50179" name="Slide Number Placeholder 3"/>
          <p:cNvSpPr>
            <a:spLocks noGrp="1"/>
          </p:cNvSpPr>
          <p:nvPr>
            <p:ph type="sldNum" sz="quarter" idx="5"/>
          </p:nvPr>
        </p:nvSpPr>
        <p:spPr>
          <a:noFill/>
          <a:ln>
            <a:miter lim="800000"/>
            <a:headEnd/>
            <a:tailEnd/>
          </a:ln>
        </p:spPr>
        <p:txBody>
          <a:bodyPr/>
          <a:lstStyle/>
          <a:p>
            <a:fld id="{758692A8-371E-4288-82B4-D4D94B3FD09E}"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46</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34322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99A12A6-890B-4AA4-A424-84C34FA0D642}" type="slidenum">
              <a:rPr lang="en-US" altLang="en-US" sz="1200"/>
              <a:pPr/>
              <a:t>47</a:t>
            </a:fld>
            <a:endParaRPr lang="en-US" altLang="en-US" sz="1200"/>
          </a:p>
        </p:txBody>
      </p:sp>
      <p:sp>
        <p:nvSpPr>
          <p:cNvPr id="22531" name="Text Box 1"/>
          <p:cNvSpPr>
            <a:spLocks noGrp="1" noRot="1" noChangeAspect="1" noChangeArrowheads="1"/>
          </p:cNvSpPr>
          <p:nvPr>
            <p:ph type="sldImg"/>
          </p:nvPr>
        </p:nvSpPr>
        <p:spPr>
          <a:xfrm>
            <a:off x="1143000" y="685800"/>
            <a:ext cx="4572000" cy="3429000"/>
          </a:xfrm>
          <a:ln/>
        </p:spPr>
      </p:sp>
      <p:sp>
        <p:nvSpPr>
          <p:cNvPr id="2253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3901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48</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2F5527FA-3BB6-463A-A6FC-E4605902BE32}" type="slidenum">
              <a:rPr lang="en-US" altLang="en-US" sz="1200"/>
              <a:pPr/>
              <a:t>49</a:t>
            </a:fld>
            <a:endParaRPr lang="en-US" altLang="en-US" sz="1200"/>
          </a:p>
        </p:txBody>
      </p:sp>
      <p:sp>
        <p:nvSpPr>
          <p:cNvPr id="30723" name="Text Box 1"/>
          <p:cNvSpPr>
            <a:spLocks noGrp="1" noRot="1" noChangeAspect="1" noChangeArrowheads="1"/>
          </p:cNvSpPr>
          <p:nvPr>
            <p:ph type="sldImg"/>
          </p:nvPr>
        </p:nvSpPr>
        <p:spPr>
          <a:xfrm>
            <a:off x="1143000" y="685800"/>
            <a:ext cx="4572000" cy="3429000"/>
          </a:xfrm>
          <a:ln/>
        </p:spPr>
      </p:sp>
      <p:sp>
        <p:nvSpPr>
          <p:cNvPr id="3072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182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50</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553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r>
              <a:rPr lang="en-US" sz="1100" b="1" dirty="0"/>
              <a:t>Entry audio:</a:t>
            </a:r>
            <a:r>
              <a:rPr lang="en-US" sz="1100" dirty="0"/>
              <a:t> There are some signs you can look for to determine whether a chemical reaction has taken place. </a:t>
            </a:r>
          </a:p>
          <a:p>
            <a:r>
              <a:rPr lang="en-US" sz="1100" b="1" dirty="0"/>
              <a:t>Hint audio:</a:t>
            </a:r>
            <a:r>
              <a:rPr lang="en-US" sz="1100" dirty="0"/>
              <a:t> Hydrogen and potassium hydroxide are odorless.</a:t>
            </a:r>
          </a:p>
          <a:p>
            <a:r>
              <a:rPr lang="en-US" sz="1100" b="1" dirty="0"/>
              <a:t>Exit audio:</a:t>
            </a:r>
            <a:r>
              <a:rPr lang="en-US" sz="1100" dirty="0"/>
              <a:t> Certain types of chemical reactions are more likely to produce specific signs than others. </a:t>
            </a:r>
          </a:p>
          <a:p>
            <a:endParaRPr lang="en-US" sz="1100" dirty="0"/>
          </a:p>
          <a:p>
            <a:r>
              <a:rPr lang="en-US" sz="1100" dirty="0"/>
              <a:t>SOURCE:</a:t>
            </a:r>
          </a:p>
          <a:p>
            <a:r>
              <a:rPr lang="en-US" b="0" dirty="0"/>
              <a:t>https://commons.wikimedia.org/wiki/File:Potassium_water_20.theora.ogv</a:t>
            </a:r>
            <a:endParaRPr lang="en-US" sz="11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51</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34621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52</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07554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9F404FBA-1A38-4F13-8A60-2F83B14C9FEC}" type="slidenum">
              <a:rPr lang="en-US" altLang="en-US" sz="1200"/>
              <a:pPr/>
              <a:t>53</a:t>
            </a:fld>
            <a:endParaRPr lang="en-US" altLang="en-US" sz="1200"/>
          </a:p>
        </p:txBody>
      </p:sp>
      <p:sp>
        <p:nvSpPr>
          <p:cNvPr id="34819" name="Text Box 1"/>
          <p:cNvSpPr>
            <a:spLocks noGrp="1" noRot="1" noChangeAspect="1" noChangeArrowheads="1"/>
          </p:cNvSpPr>
          <p:nvPr>
            <p:ph type="sldImg"/>
          </p:nvPr>
        </p:nvSpPr>
        <p:spPr>
          <a:xfrm>
            <a:off x="1143000" y="685800"/>
            <a:ext cx="4572000" cy="3429000"/>
          </a:xfrm>
          <a:ln/>
        </p:spPr>
      </p:sp>
      <p:sp>
        <p:nvSpPr>
          <p:cNvPr id="3482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2568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E0BF455-6EE2-4291-995B-D07B9AB7BB87}" type="slidenum">
              <a:rPr lang="en-US" altLang="en-US" sz="1200"/>
              <a:pPr/>
              <a:t>54</a:t>
            </a:fld>
            <a:endParaRPr lang="en-US" altLang="en-US" sz="1200"/>
          </a:p>
        </p:txBody>
      </p:sp>
      <p:sp>
        <p:nvSpPr>
          <p:cNvPr id="40963" name="Text Box 1"/>
          <p:cNvSpPr>
            <a:spLocks noGrp="1" noRot="1" noChangeAspect="1" noChangeArrowheads="1"/>
          </p:cNvSpPr>
          <p:nvPr>
            <p:ph type="sldImg"/>
          </p:nvPr>
        </p:nvSpPr>
        <p:spPr>
          <a:xfrm>
            <a:off x="1143000" y="685800"/>
            <a:ext cx="4572000" cy="3429000"/>
          </a:xfrm>
          <a:ln/>
        </p:spPr>
      </p:sp>
      <p:sp>
        <p:nvSpPr>
          <p:cNvPr id="409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8189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D347706-2C2A-45DE-BFFC-8D373E9D5D63}" type="slidenum">
              <a:rPr lang="en-US" altLang="en-US"/>
              <a:pPr/>
              <a:t>55</a:t>
            </a:fld>
            <a:endParaRPr lang="en-US" altLang="en-US"/>
          </a:p>
        </p:txBody>
      </p:sp>
      <p:sp>
        <p:nvSpPr>
          <p:cNvPr id="2027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5"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5555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57</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58</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919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BEA26F94-CB62-481E-BD23-8786D2C92ED6}" type="slidenum">
              <a:rPr lang="en-US" altLang="en-US" sz="1200"/>
              <a:pPr/>
              <a:t>59</a:t>
            </a:fld>
            <a:endParaRPr lang="en-US" altLang="en-US" sz="1200"/>
          </a:p>
        </p:txBody>
      </p:sp>
      <p:sp>
        <p:nvSpPr>
          <p:cNvPr id="45059" name="Text Box 1"/>
          <p:cNvSpPr>
            <a:spLocks noGrp="1" noRot="1" noChangeAspect="1" noChangeArrowheads="1"/>
          </p:cNvSpPr>
          <p:nvPr>
            <p:ph type="sldImg"/>
          </p:nvPr>
        </p:nvSpPr>
        <p:spPr>
          <a:xfrm>
            <a:off x="1143000" y="685800"/>
            <a:ext cx="4572000" cy="3429000"/>
          </a:xfrm>
          <a:ln/>
        </p:spPr>
      </p:sp>
      <p:sp>
        <p:nvSpPr>
          <p:cNvPr id="450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1658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60</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18134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D3EE7E63-FC29-4DD3-8616-5A6742156B72}" type="slidenum">
              <a:rPr lang="en-US" altLang="en-US" sz="1200"/>
              <a:pPr/>
              <a:t>61</a:t>
            </a:fld>
            <a:endParaRPr lang="en-US" altLang="en-US" sz="1200"/>
          </a:p>
        </p:txBody>
      </p:sp>
      <p:sp>
        <p:nvSpPr>
          <p:cNvPr id="57347" name="Text Box 2"/>
          <p:cNvSpPr>
            <a:spLocks noGrp="1" noRot="1" noChangeAspect="1" noChangeArrowheads="1"/>
          </p:cNvSpPr>
          <p:nvPr>
            <p:ph type="sldImg"/>
          </p:nvPr>
        </p:nvSpPr>
        <p:spPr>
          <a:xfrm>
            <a:off x="1143000" y="685800"/>
            <a:ext cx="4572000" cy="3429000"/>
          </a:xfrm>
          <a:ln/>
        </p:spPr>
      </p:sp>
      <p:sp>
        <p:nvSpPr>
          <p:cNvPr id="57348" name="Text Box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6687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100" b="1" dirty="0"/>
              <a:t>Timing ≈ 0.5 min</a:t>
            </a:r>
          </a:p>
          <a:p>
            <a:endParaRPr lang="en-US" sz="1100" b="1" dirty="0"/>
          </a:p>
          <a:p>
            <a:pPr marL="171441" indent="-171441">
              <a:buFont typeface="Arial"/>
              <a:buChar char="•"/>
            </a:pPr>
            <a:r>
              <a:rPr lang="en-US" sz="1100" dirty="0"/>
              <a:t>read the objectives. You will learn how to predict the products of different types of reactions.</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63</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43000" y="685800"/>
            <a:ext cx="4572000" cy="3429000"/>
          </a:xfrm>
          <a:ln/>
        </p:spPr>
      </p:sp>
      <p:sp>
        <p:nvSpPr>
          <p:cNvPr id="7680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2 min</a:t>
            </a:r>
          </a:p>
          <a:p>
            <a:pPr eaLnBrk="1" hangingPunct="1"/>
            <a:endParaRPr lang="en-US" b="1"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Chemists use activity</a:t>
            </a:r>
            <a:r>
              <a:rPr lang="en-US" baseline="0" dirty="0">
                <a:latin typeface="Book Antiqua" pitchFamily="18" charset="0"/>
                <a:cs typeface="Book Antiqua" pitchFamily="18" charset="0"/>
              </a:rPr>
              <a:t> series to predict the outcomes of reactions. An activity series is a description of the relative reactivity of a set of elements.</a:t>
            </a:r>
          </a:p>
          <a:p>
            <a:pPr eaLnBrk="1" hangingPunct="1">
              <a:buFontTx/>
              <a:buChar char="•"/>
            </a:pPr>
            <a:r>
              <a:rPr lang="en-US" baseline="0" dirty="0">
                <a:latin typeface="Book Antiqua" pitchFamily="18" charset="0"/>
                <a:cs typeface="Book Antiqua" pitchFamily="18" charset="0"/>
              </a:rPr>
              <a:t>In an activity series, elements are listed from most reactive to least reactive. [animate arrow]</a:t>
            </a:r>
          </a:p>
          <a:p>
            <a:pPr eaLnBrk="1" hangingPunct="1">
              <a:buFontTx/>
              <a:buChar char="•"/>
            </a:pPr>
            <a:r>
              <a:rPr lang="en-US" baseline="0" dirty="0">
                <a:latin typeface="Book Antiqua" pitchFamily="18" charset="0"/>
                <a:cs typeface="Book Antiqua" pitchFamily="18" charset="0"/>
              </a:rPr>
              <a:t>[animate white box] Here we see the activity series for many common metals. [teacher point out that list continues from Cr to second row--i.e., it's all one series, just shown in two parts here for space--Fe is not more reactive than Zn]</a:t>
            </a:r>
          </a:p>
          <a:p>
            <a:pPr eaLnBrk="1" hangingPunct="1">
              <a:buFontTx/>
              <a:buChar char="•"/>
            </a:pPr>
            <a:r>
              <a:rPr lang="en-US" baseline="0" dirty="0">
                <a:latin typeface="Book Antiqua" pitchFamily="18" charset="0"/>
                <a:cs typeface="Book Antiqua" pitchFamily="18" charset="0"/>
              </a:rPr>
              <a:t>[teacher walk through a couple of examples of relative reactivity, e.g., Sr is more reactive than Mn but less reactive than K]</a:t>
            </a:r>
          </a:p>
          <a:p>
            <a:pPr eaLnBrk="1" hangingPunct="1">
              <a:buFontTx/>
              <a:buChar char="•"/>
            </a:pPr>
            <a:r>
              <a:rPr lang="en-US" baseline="0" dirty="0">
                <a:latin typeface="Book Antiqua" pitchFamily="18" charset="0"/>
                <a:cs typeface="Book Antiqua" pitchFamily="18" charset="0"/>
              </a:rPr>
              <a:t>We can also write an activity series for halogens. [animate grey box] </a:t>
            </a:r>
          </a:p>
        </p:txBody>
      </p:sp>
      <p:sp>
        <p:nvSpPr>
          <p:cNvPr id="76803" name="Slide Number Placeholder 3"/>
          <p:cNvSpPr>
            <a:spLocks noGrp="1"/>
          </p:cNvSpPr>
          <p:nvPr>
            <p:ph type="sldNum" sz="quarter" idx="5"/>
          </p:nvPr>
        </p:nvSpPr>
        <p:spPr>
          <a:noFill/>
          <a:ln>
            <a:miter lim="800000"/>
            <a:headEnd/>
            <a:tailEnd/>
          </a:ln>
        </p:spPr>
        <p:txBody>
          <a:bodyPr/>
          <a:lstStyle/>
          <a:p>
            <a:fld id="{8BD95F61-401F-4682-87D3-C0A90A777A7C}" type="slidenum">
              <a:rPr lang="en-US" smtClean="0">
                <a:solidFill>
                  <a:prstClr val="black"/>
                </a:solidFill>
              </a:rPr>
              <a:pPr/>
              <a:t>64</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65</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66</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3102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5AB6F76E-E7E1-4396-B65C-604AB05478B0}" type="slidenum">
              <a:rPr lang="en-US" altLang="en-US" sz="1200"/>
              <a:pPr/>
              <a:t>67</a:t>
            </a:fld>
            <a:endParaRPr lang="en-US" altLang="en-US" sz="1200"/>
          </a:p>
        </p:txBody>
      </p:sp>
      <p:sp>
        <p:nvSpPr>
          <p:cNvPr id="90115" name="Text Box 1"/>
          <p:cNvSpPr>
            <a:spLocks noGrp="1" noRot="1" noChangeAspect="1" noChangeArrowheads="1"/>
          </p:cNvSpPr>
          <p:nvPr>
            <p:ph type="sldImg"/>
          </p:nvPr>
        </p:nvSpPr>
        <p:spPr>
          <a:xfrm>
            <a:off x="1143000" y="685800"/>
            <a:ext cx="4572000" cy="3429000"/>
          </a:xfrm>
          <a:ln/>
        </p:spPr>
      </p:sp>
      <p:sp>
        <p:nvSpPr>
          <p:cNvPr id="901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5518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68</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35A262EF-4E7A-4952-8BC0-0D378ED6E6E8}" type="slidenum">
              <a:rPr lang="en-US" altLang="en-US" sz="1200"/>
              <a:pPr/>
              <a:t>69</a:t>
            </a:fld>
            <a:endParaRPr lang="en-US" altLang="en-US" sz="1200"/>
          </a:p>
        </p:txBody>
      </p:sp>
      <p:sp>
        <p:nvSpPr>
          <p:cNvPr id="71683" name="Text Box 1"/>
          <p:cNvSpPr>
            <a:spLocks noGrp="1" noRot="1" noChangeAspect="1" noChangeArrowheads="1"/>
          </p:cNvSpPr>
          <p:nvPr>
            <p:ph type="sldImg"/>
          </p:nvPr>
        </p:nvSpPr>
        <p:spPr>
          <a:xfrm>
            <a:off x="1143000" y="685800"/>
            <a:ext cx="4572000" cy="3429000"/>
          </a:xfrm>
          <a:ln/>
        </p:spPr>
      </p:sp>
      <p:sp>
        <p:nvSpPr>
          <p:cNvPr id="7168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66021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70</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DCE732B-C872-4659-AB40-B936A2B254F9}" type="slidenum">
              <a:rPr lang="en-US" altLang="en-US" sz="1200"/>
              <a:pPr/>
              <a:t>71</a:t>
            </a:fld>
            <a:endParaRPr lang="en-US" altLang="en-US" sz="1200"/>
          </a:p>
        </p:txBody>
      </p:sp>
      <p:sp>
        <p:nvSpPr>
          <p:cNvPr id="96259" name="Text Box 1"/>
          <p:cNvSpPr>
            <a:spLocks noGrp="1" noRot="1" noChangeAspect="1" noChangeArrowheads="1"/>
          </p:cNvSpPr>
          <p:nvPr>
            <p:ph type="sldImg"/>
          </p:nvPr>
        </p:nvSpPr>
        <p:spPr>
          <a:xfrm>
            <a:off x="1143000" y="685800"/>
            <a:ext cx="4572000" cy="3429000"/>
          </a:xfrm>
          <a:ln/>
        </p:spPr>
      </p:sp>
      <p:sp>
        <p:nvSpPr>
          <p:cNvPr id="962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45390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72</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dirty="0"/>
              <a:t>Timing ≈ 0.5 min</a:t>
            </a:r>
          </a:p>
          <a:p>
            <a:endParaRPr lang="en-US" sz="1050" b="1" dirty="0"/>
          </a:p>
          <a:p>
            <a:pPr marL="171450" indent="-171450">
              <a:buFont typeface="Arial"/>
              <a:buChar char="•"/>
            </a:pPr>
            <a:r>
              <a:rPr lang="en-US" sz="1050" b="1" dirty="0"/>
              <a:t>Connect:</a:t>
            </a:r>
            <a:r>
              <a:rPr lang="en-US" sz="1050" dirty="0"/>
              <a:t> </a:t>
            </a:r>
            <a:r>
              <a:rPr lang="en-US" sz="1050" kern="1200" dirty="0">
                <a:solidFill>
                  <a:schemeClr val="tx1"/>
                </a:solidFill>
                <a:latin typeface="Book Antiqua"/>
                <a:ea typeface="+mn-ea"/>
                <a:cs typeface="Book Antiqua"/>
              </a:rPr>
              <a:t>A recipe tells you what you need to combine to make a vanilla cupcake. The recipe for a banana cupcake is slightly different. A chemical equation is a little bit like a recipe. It tells you exactly what goes into and what comes out of a chemical reaction.</a:t>
            </a:r>
            <a:endParaRPr lang="en-US" sz="1050" baseline="0" dirty="0"/>
          </a:p>
          <a:p>
            <a:pPr marL="171450" indent="-171450">
              <a:buFont typeface="Arial"/>
              <a:buChar char="•"/>
            </a:pPr>
            <a:r>
              <a:rPr lang="en-US" sz="1050" b="1" baseline="0" dirty="0"/>
              <a:t>Recap:</a:t>
            </a:r>
            <a:r>
              <a:rPr lang="en-US" sz="1050" baseline="0" dirty="0"/>
              <a:t> Knowing how to use chemical formulas will help you properly represent the substances in a chemical equation.</a:t>
            </a:r>
          </a:p>
          <a:p>
            <a:pPr marL="171450" indent="-171450">
              <a:buFont typeface="Arial"/>
              <a:buChar char="•"/>
            </a:pPr>
            <a:r>
              <a:rPr lang="en-US" sz="1050" b="1" baseline="0" dirty="0"/>
              <a:t>Transition:</a:t>
            </a:r>
            <a:r>
              <a:rPr lang="en-US" sz="1050" b="0" baseline="0" dirty="0"/>
              <a:t> You’ll learn how to write equations using words and how to use word equations to write chemical equations with formulas.</a:t>
            </a:r>
            <a:endParaRPr lang="en-US" sz="1050" baseline="0" dirty="0"/>
          </a:p>
          <a:p>
            <a:pPr marL="171450" indent="-171450">
              <a:buFont typeface="Arial"/>
              <a:buChar char="•"/>
            </a:pPr>
            <a:endParaRPr lang="en-US" sz="1050" baseline="0" dirty="0"/>
          </a:p>
          <a:p>
            <a:pPr marL="0" indent="0">
              <a:buFont typeface="Arial"/>
              <a:buNone/>
            </a:pPr>
            <a:r>
              <a:rPr lang="en-US" sz="1050" b="1" u="sng" dirty="0"/>
              <a:t>SOURCES:</a:t>
            </a:r>
            <a:endParaRPr lang="en-US" sz="1050" baseline="0" dirty="0"/>
          </a:p>
          <a:p>
            <a:pPr marL="0" indent="0">
              <a:buFont typeface="Arial"/>
              <a:buNone/>
            </a:pPr>
            <a:r>
              <a:rPr lang="en-US" sz="1050" dirty="0"/>
              <a:t>http://commons.wikimedia.org/wiki/File:Yellow_butter_cupcakes,_undecorated,_April_2009.jpg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67429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5CABDD-6B38-453F-92B1-6B0610BB8E23}" type="slidenum">
              <a:rPr lang="en-US" altLang="en-US"/>
              <a:pPr/>
              <a:t>73</a:t>
            </a:fld>
            <a:endParaRPr lang="en-US" altLang="en-US"/>
          </a:p>
        </p:txBody>
      </p:sp>
      <p:sp>
        <p:nvSpPr>
          <p:cNvPr id="147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61793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74</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75</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74745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76</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442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1BDE28F9-9B8F-4623-BAF8-4C93F2EBE3CF}" type="slidenum">
              <a:rPr lang="en-US" altLang="en-US" sz="1200"/>
              <a:pPr/>
              <a:t>77</a:t>
            </a:fld>
            <a:endParaRPr lang="en-US" altLang="en-US" sz="1200"/>
          </a:p>
        </p:txBody>
      </p:sp>
      <p:sp>
        <p:nvSpPr>
          <p:cNvPr id="104451" name="Text Box 1"/>
          <p:cNvSpPr>
            <a:spLocks noGrp="1" noRot="1" noChangeAspect="1" noChangeArrowheads="1"/>
          </p:cNvSpPr>
          <p:nvPr>
            <p:ph type="sldImg"/>
          </p:nvPr>
        </p:nvSpPr>
        <p:spPr>
          <a:xfrm>
            <a:off x="1143000" y="685800"/>
            <a:ext cx="4572000" cy="3429000"/>
          </a:xfrm>
          <a:ln/>
        </p:spPr>
      </p:sp>
      <p:sp>
        <p:nvSpPr>
          <p:cNvPr id="1044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6395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89168492-6E2C-4EA6-BE06-39BC8A6E1FDE}" type="slidenum">
              <a:rPr lang="en-US" altLang="en-US" sz="1200"/>
              <a:pPr/>
              <a:t>78</a:t>
            </a:fld>
            <a:endParaRPr lang="en-US" altLang="en-US" sz="1200"/>
          </a:p>
        </p:txBody>
      </p:sp>
      <p:sp>
        <p:nvSpPr>
          <p:cNvPr id="108547" name="Text Box 1"/>
          <p:cNvSpPr>
            <a:spLocks noGrp="1" noRot="1" noChangeAspect="1" noChangeArrowheads="1"/>
          </p:cNvSpPr>
          <p:nvPr>
            <p:ph type="sldImg"/>
          </p:nvPr>
        </p:nvSpPr>
        <p:spPr>
          <a:xfrm>
            <a:off x="1143000" y="685800"/>
            <a:ext cx="4572000" cy="3429000"/>
          </a:xfrm>
          <a:ln/>
        </p:spPr>
      </p:sp>
      <p:sp>
        <p:nvSpPr>
          <p:cNvPr id="10854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234470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65ECE98-317A-4031-A9F9-90A1C802084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5311" rtl="0" eaLnBrk="0" fontAlgn="base" latinLnBrk="0" hangingPunct="0">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322835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82</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07131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84</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322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85</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86</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87</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88</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83FAE29-B756-5EA8-1143-7261B1F5D7B4}"/>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3858D4A9-D03A-34DF-FB2D-7893D2CCBB6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89</a:t>
            </a:fld>
            <a:endParaRPr lang="en-US" altLang="en-US" sz="1200"/>
          </a:p>
        </p:txBody>
      </p:sp>
      <p:sp>
        <p:nvSpPr>
          <p:cNvPr id="25603" name="Text Box 1">
            <a:extLst>
              <a:ext uri="{FF2B5EF4-FFF2-40B4-BE49-F238E27FC236}">
                <a16:creationId xmlns:a16="http://schemas.microsoft.com/office/drawing/2014/main" id="{5BF634D6-1C8A-6F16-2A25-6A845EC88646}"/>
              </a:ext>
            </a:extLst>
          </p:cNvPr>
          <p:cNvSpPr>
            <a:spLocks noGrp="1" noRot="1" noChangeAspect="1" noChangeArrowheads="1"/>
          </p:cNvSpPr>
          <p:nvPr>
            <p:ph type="sldImg"/>
          </p:nvPr>
        </p:nvSpPr>
        <p:spPr>
          <a:xfrm>
            <a:off x="1143000" y="685800"/>
            <a:ext cx="4572000" cy="3429000"/>
          </a:xfrm>
          <a:ln/>
        </p:spPr>
      </p:sp>
      <p:sp>
        <p:nvSpPr>
          <p:cNvPr id="25604" name="Text Box 2">
            <a:extLst>
              <a:ext uri="{FF2B5EF4-FFF2-40B4-BE49-F238E27FC236}">
                <a16:creationId xmlns:a16="http://schemas.microsoft.com/office/drawing/2014/main" id="{8A21850C-2986-39EF-9B72-CE20F604616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8195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100</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101</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102</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81319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F66C299F-3513-4E61-9402-DB230F1BFA9A}" type="slidenum">
              <a:rPr lang="en-US" altLang="en-US" sz="1200"/>
              <a:pPr/>
              <a:t>103</a:t>
            </a:fld>
            <a:endParaRPr lang="en-US" altLang="en-US" sz="1200"/>
          </a:p>
        </p:txBody>
      </p:sp>
      <p:sp>
        <p:nvSpPr>
          <p:cNvPr id="126979" name="Text Box 1"/>
          <p:cNvSpPr>
            <a:spLocks noGrp="1" noRot="1" noChangeAspect="1" noChangeArrowheads="1"/>
          </p:cNvSpPr>
          <p:nvPr>
            <p:ph type="sldImg"/>
          </p:nvPr>
        </p:nvSpPr>
        <p:spPr>
          <a:xfrm>
            <a:off x="1143000" y="685800"/>
            <a:ext cx="4572000" cy="3429000"/>
          </a:xfrm>
          <a:ln/>
        </p:spPr>
      </p:sp>
      <p:sp>
        <p:nvSpPr>
          <p:cNvPr id="12698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88991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112</a:t>
            </a:fld>
            <a:endParaRPr lang="en-US" altLang="en-US"/>
          </a:p>
        </p:txBody>
      </p:sp>
    </p:spTree>
    <p:extLst>
      <p:ext uri="{BB962C8B-B14F-4D97-AF65-F5344CB8AC3E}">
        <p14:creationId xmlns:p14="http://schemas.microsoft.com/office/powerpoint/2010/main" val="197954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endParaRPr lang="en-US" b="1"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[show space-filling diagrams] This model shows that hydrogen reacts with nitrogen to form ammonia.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reactants are the substances that enter into or are starting materials in a chemical reaction. In this reaction, hydrogen and nitrogen are the reactants. [Use pen tool to circle reactants in model.]</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The products are the substances that form. In this reaction, ammonia is the product. [Use the pen tool to circle the ammonia.]</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[Animation:] A chemical equation is a group of chemical formulas and symbols that represents the reactants and products in a chemical reaction.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Chemical equations can start as a word equation. The word equation describes the reactants and products using the names of the substances.  [Animate appearance of word equation.]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This word equation is read as hydrogen plus nitrogen yields or produces ammonia. Notice that the reactants are on the left [use pen tool to circle reactants in equation] and the products are on the right. [Use pen tool to circle products.] All chemical equations are written from left or right, the same way you read a sentence.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 arrow separates the reactants from the products. It points from the reactants to the products.</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Plus signs are used to separate multiple products or multiple reactants. </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http://commons.wikimedia.org/wiki/File:Ammoniakkmolekyl.pngCES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http://commons.wikimedia.org/wiki/File:Nitrogen2.svg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http://commons.wikimedia.org/wiki/File:Hydrogengassmolekyl.png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919903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B3F2C65-B8E8-49A8-A35B-C659F44E09F7}" type="slidenum">
              <a:rPr lang="en-US" altLang="en-US" smtClean="0"/>
              <a:pPr/>
              <a:t>113</a:t>
            </a:fld>
            <a:endParaRPr lang="en-US" altLang="en-US"/>
          </a:p>
        </p:txBody>
      </p:sp>
    </p:spTree>
    <p:extLst>
      <p:ext uri="{BB962C8B-B14F-4D97-AF65-F5344CB8AC3E}">
        <p14:creationId xmlns:p14="http://schemas.microsoft.com/office/powerpoint/2010/main" val="34736815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116</a:t>
            </a:fld>
            <a:endParaRPr lang="en-US" dirty="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43000" y="685800"/>
            <a:ext cx="4572000" cy="3429000"/>
          </a:xfrm>
          <a:ln/>
        </p:spPr>
      </p:sp>
      <p:sp>
        <p:nvSpPr>
          <p:cNvPr id="54274" name="Notes Placeholder 2"/>
          <p:cNvSpPr>
            <a:spLocks noGrp="1"/>
          </p:cNvSpPr>
          <p:nvPr>
            <p:ph type="body" idx="1"/>
          </p:nvPr>
        </p:nvSpPr>
        <p:spPr>
          <a:noFill/>
        </p:spPr>
        <p:txBody>
          <a:bodyPr/>
          <a:lstStyle/>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fld id="{E271440F-1441-487E-B79B-102F843DC753}" type="slidenum">
              <a:rPr lang="en-US" smtClean="0">
                <a:solidFill>
                  <a:prstClr val="black"/>
                </a:solidFill>
              </a:rPr>
              <a:pPr/>
              <a:t>117</a:t>
            </a:fld>
            <a:endParaRPr lang="en-US" dirty="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165E053-637E-4189-BA5B-BF56D0367215}" type="slidenum">
              <a:rPr lang="en-US" altLang="en-US" sz="1200"/>
              <a:pPr/>
              <a:t>118</a:t>
            </a:fld>
            <a:endParaRPr lang="en-US" altLang="en-US" sz="1200"/>
          </a:p>
        </p:txBody>
      </p:sp>
      <p:sp>
        <p:nvSpPr>
          <p:cNvPr id="155651" name="Text Box 1"/>
          <p:cNvSpPr>
            <a:spLocks noGrp="1" noRot="1" noChangeAspect="1" noChangeArrowheads="1"/>
          </p:cNvSpPr>
          <p:nvPr>
            <p:ph type="sldImg"/>
          </p:nvPr>
        </p:nvSpPr>
        <p:spPr>
          <a:xfrm>
            <a:off x="1143000" y="685800"/>
            <a:ext cx="4572000" cy="3429000"/>
          </a:xfrm>
          <a:ln/>
        </p:spPr>
      </p:sp>
      <p:sp>
        <p:nvSpPr>
          <p:cNvPr id="15565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52164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A748E469-B74C-40D4-9BB2-6DCB8912A1DC}" type="slidenum">
              <a:rPr lang="en-US" altLang="en-US" sz="1200"/>
              <a:pPr algn="r">
                <a:buClrTx/>
                <a:buFontTx/>
                <a:buNone/>
              </a:pPr>
              <a:t>119</a:t>
            </a:fld>
            <a:endParaRPr lang="en-US" altLang="en-US" sz="1200"/>
          </a:p>
        </p:txBody>
      </p:sp>
      <p:sp>
        <p:nvSpPr>
          <p:cNvPr id="192515" name="Text Box 1"/>
          <p:cNvSpPr>
            <a:spLocks noGrp="1" noRot="1" noChangeAspect="1" noChangeArrowheads="1"/>
          </p:cNvSpPr>
          <p:nvPr>
            <p:ph type="sldImg"/>
          </p:nvPr>
        </p:nvSpPr>
        <p:spPr>
          <a:xfrm>
            <a:off x="1143000" y="685800"/>
            <a:ext cx="4572000" cy="3429000"/>
          </a:xfrm>
          <a:ln/>
        </p:spPr>
      </p:sp>
      <p:sp>
        <p:nvSpPr>
          <p:cNvPr id="192516"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93354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B3415B30-7A04-49BA-8D7C-0DAF660D83A4}" type="slidenum">
              <a:rPr lang="en-US" altLang="en-US" sz="1200"/>
              <a:pPr algn="r">
                <a:buClrTx/>
                <a:buFontTx/>
                <a:buNone/>
              </a:pPr>
              <a:t>120</a:t>
            </a:fld>
            <a:endParaRPr lang="en-US" altLang="en-US" sz="1200"/>
          </a:p>
        </p:txBody>
      </p:sp>
      <p:sp>
        <p:nvSpPr>
          <p:cNvPr id="196611" name="Text Box 1"/>
          <p:cNvSpPr>
            <a:spLocks noGrp="1" noRot="1" noChangeAspect="1" noChangeArrowheads="1"/>
          </p:cNvSpPr>
          <p:nvPr>
            <p:ph type="sldImg"/>
          </p:nvPr>
        </p:nvSpPr>
        <p:spPr>
          <a:xfrm>
            <a:off x="1143000" y="685800"/>
            <a:ext cx="4572000" cy="3429000"/>
          </a:xfrm>
          <a:ln/>
        </p:spPr>
      </p:sp>
      <p:sp>
        <p:nvSpPr>
          <p:cNvPr id="196612"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60527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3C69B22F-222D-46E0-8094-7389FDE0C4E5}" type="slidenum">
              <a:rPr lang="en-US" altLang="en-US" sz="1200"/>
              <a:pPr algn="r">
                <a:buClrTx/>
                <a:buFontTx/>
                <a:buNone/>
              </a:pPr>
              <a:t>121</a:t>
            </a:fld>
            <a:endParaRPr lang="en-US" altLang="en-US" sz="1200"/>
          </a:p>
        </p:txBody>
      </p:sp>
      <p:sp>
        <p:nvSpPr>
          <p:cNvPr id="198659" name="Text Box 1"/>
          <p:cNvSpPr>
            <a:spLocks noGrp="1" noRot="1" noChangeAspect="1" noChangeArrowheads="1"/>
          </p:cNvSpPr>
          <p:nvPr>
            <p:ph type="sldImg"/>
          </p:nvPr>
        </p:nvSpPr>
        <p:spPr>
          <a:xfrm>
            <a:off x="1143000" y="685800"/>
            <a:ext cx="4572000" cy="3429000"/>
          </a:xfrm>
          <a:ln/>
        </p:spPr>
      </p:sp>
      <p:sp>
        <p:nvSpPr>
          <p:cNvPr id="198660"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938999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pPr algn="r">
              <a:buClrTx/>
              <a:buFontTx/>
              <a:buNone/>
            </a:pPr>
            <a:fld id="{259EF2F3-40C7-4FE1-A9CC-AA396A134954}" type="slidenum">
              <a:rPr lang="en-US" altLang="en-US" sz="1200"/>
              <a:pPr algn="r">
                <a:buClrTx/>
                <a:buFontTx/>
                <a:buNone/>
              </a:pPr>
              <a:t>122</a:t>
            </a:fld>
            <a:endParaRPr lang="en-US" altLang="en-US" sz="1200"/>
          </a:p>
        </p:txBody>
      </p:sp>
      <p:sp>
        <p:nvSpPr>
          <p:cNvPr id="194563" name="Text Box 1"/>
          <p:cNvSpPr>
            <a:spLocks noGrp="1" noRot="1" noChangeAspect="1" noChangeArrowheads="1"/>
          </p:cNvSpPr>
          <p:nvPr>
            <p:ph type="sldImg"/>
          </p:nvPr>
        </p:nvSpPr>
        <p:spPr>
          <a:xfrm>
            <a:off x="1143000" y="685800"/>
            <a:ext cx="4572000" cy="3429000"/>
          </a:xfrm>
          <a:ln/>
        </p:spPr>
      </p:sp>
      <p:sp>
        <p:nvSpPr>
          <p:cNvPr id="19456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315660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A4B14CDA-2A62-4BDA-B235-FFFBD1733BBF}" type="slidenum">
              <a:rPr lang="en-US" altLang="en-US" sz="1200"/>
              <a:pPr/>
              <a:t>123</a:t>
            </a:fld>
            <a:endParaRPr lang="en-US" altLang="en-US" sz="1200"/>
          </a:p>
        </p:txBody>
      </p:sp>
      <p:sp>
        <p:nvSpPr>
          <p:cNvPr id="25603" name="Text Box 1"/>
          <p:cNvSpPr>
            <a:spLocks noGrp="1" noRot="1" noChangeAspect="1" noChangeArrowheads="1"/>
          </p:cNvSpPr>
          <p:nvPr>
            <p:ph type="sldImg"/>
          </p:nvPr>
        </p:nvSpPr>
        <p:spPr>
          <a:xfrm>
            <a:off x="1143000" y="685800"/>
            <a:ext cx="4572000" cy="3429000"/>
          </a:xfrm>
          <a:ln/>
        </p:spPr>
      </p:sp>
      <p:sp>
        <p:nvSpPr>
          <p:cNvPr id="25604"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50775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PGothic" panose="020B0600070205080204" pitchFamily="34" charset="-128"/>
              </a:defRPr>
            </a:lvl9pPr>
          </a:lstStyle>
          <a:p>
            <a:fld id="{E65ECE98-317A-4031-A9F9-90A1C8020846}" type="slidenum">
              <a:rPr lang="en-US" altLang="en-US" sz="1200"/>
              <a:pPr/>
              <a:t>124</a:t>
            </a:fld>
            <a:endParaRPr lang="en-US" altLang="en-US" sz="1200"/>
          </a:p>
        </p:txBody>
      </p:sp>
      <p:sp>
        <p:nvSpPr>
          <p:cNvPr id="72707" name="Text Box 1"/>
          <p:cNvSpPr>
            <a:spLocks noGrp="1" noRot="1" noChangeAspect="1" noChangeArrowheads="1"/>
          </p:cNvSpPr>
          <p:nvPr>
            <p:ph type="sldImg"/>
          </p:nvPr>
        </p:nvSpPr>
        <p:spPr>
          <a:xfrm>
            <a:off x="1143000" y="685800"/>
            <a:ext cx="4572000" cy="3429000"/>
          </a:xfrm>
          <a:ln/>
        </p:spPr>
      </p:sp>
      <p:sp>
        <p:nvSpPr>
          <p:cNvPr id="72708" name="Text Box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7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228763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52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537665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1" y="213123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8084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3394" indent="-136339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488" tIns="45604" rIns="383488" bIns="45604" anchor="ctr" anchorCtr="0">
            <a:normAutofit/>
          </a:bodyPr>
          <a:lstStyle>
            <a:lvl1pPr algn="r">
              <a:lnSpc>
                <a:spcPct val="100000"/>
              </a:lnSpc>
              <a:spcBef>
                <a:spcPts val="0"/>
              </a:spcBef>
              <a:defRPr sz="2900" b="1">
                <a:solidFill>
                  <a:schemeClr val="bg1"/>
                </a:solidFill>
              </a:defRPr>
            </a:lvl1pPr>
          </a:lstStyle>
          <a:p>
            <a:pPr algn="l" defTabSz="912720"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2409016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102944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69298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126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0519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9336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4748033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6284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523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1320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1853650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6781738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04842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47428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2680032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950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889585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51006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1967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962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7654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12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919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5311" indent="0" algn="ctr">
              <a:buNone/>
              <a:defRPr>
                <a:solidFill>
                  <a:schemeClr val="tx1">
                    <a:tint val="75000"/>
                  </a:schemeClr>
                </a:solidFill>
              </a:defRPr>
            </a:lvl2pPr>
            <a:lvl3pPr marL="910638" indent="0" algn="ctr">
              <a:buNone/>
              <a:defRPr>
                <a:solidFill>
                  <a:schemeClr val="tx1">
                    <a:tint val="75000"/>
                  </a:schemeClr>
                </a:solidFill>
              </a:defRPr>
            </a:lvl3pPr>
            <a:lvl4pPr marL="1365957" indent="0" algn="ctr">
              <a:buNone/>
              <a:defRPr>
                <a:solidFill>
                  <a:schemeClr val="tx1">
                    <a:tint val="75000"/>
                  </a:schemeClr>
                </a:solidFill>
              </a:defRPr>
            </a:lvl4pPr>
            <a:lvl5pPr marL="1821274" indent="0" algn="ctr">
              <a:buNone/>
              <a:defRPr>
                <a:solidFill>
                  <a:schemeClr val="tx1">
                    <a:tint val="75000"/>
                  </a:schemeClr>
                </a:solidFill>
              </a:defRPr>
            </a:lvl5pPr>
            <a:lvl6pPr marL="2276589" indent="0" algn="ctr">
              <a:buNone/>
              <a:defRPr>
                <a:solidFill>
                  <a:schemeClr val="tx1">
                    <a:tint val="75000"/>
                  </a:schemeClr>
                </a:solidFill>
              </a:defRPr>
            </a:lvl6pPr>
            <a:lvl7pPr marL="2731906" indent="0" algn="ctr">
              <a:buNone/>
              <a:defRPr>
                <a:solidFill>
                  <a:schemeClr val="tx1">
                    <a:tint val="75000"/>
                  </a:schemeClr>
                </a:solidFill>
              </a:defRPr>
            </a:lvl7pPr>
            <a:lvl8pPr marL="3187218" indent="0" algn="ctr">
              <a:buNone/>
              <a:defRPr>
                <a:solidFill>
                  <a:schemeClr val="tx1">
                    <a:tint val="75000"/>
                  </a:schemeClr>
                </a:solidFill>
              </a:defRPr>
            </a:lvl8pPr>
            <a:lvl9pPr marL="36425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39314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57863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56"/>
            <a:ext cx="7772400" cy="1500188"/>
          </a:xfrm>
        </p:spPr>
        <p:txBody>
          <a:bodyPr anchor="b"/>
          <a:lstStyle>
            <a:lvl1pPr marL="0" indent="0">
              <a:buNone/>
              <a:defRPr sz="2100">
                <a:solidFill>
                  <a:schemeClr val="tx1">
                    <a:tint val="75000"/>
                  </a:schemeClr>
                </a:solidFill>
              </a:defRPr>
            </a:lvl1pPr>
            <a:lvl2pPr marL="455311" indent="0">
              <a:buNone/>
              <a:defRPr sz="1900">
                <a:solidFill>
                  <a:schemeClr val="tx1">
                    <a:tint val="75000"/>
                  </a:schemeClr>
                </a:solidFill>
              </a:defRPr>
            </a:lvl2pPr>
            <a:lvl3pPr marL="910638" indent="0">
              <a:buNone/>
              <a:defRPr sz="1700">
                <a:solidFill>
                  <a:schemeClr val="tx1">
                    <a:tint val="75000"/>
                  </a:schemeClr>
                </a:solidFill>
              </a:defRPr>
            </a:lvl3pPr>
            <a:lvl4pPr marL="1365957" indent="0">
              <a:buNone/>
              <a:defRPr sz="1500">
                <a:solidFill>
                  <a:schemeClr val="tx1">
                    <a:tint val="75000"/>
                  </a:schemeClr>
                </a:solidFill>
              </a:defRPr>
            </a:lvl4pPr>
            <a:lvl5pPr marL="1821274" indent="0">
              <a:buNone/>
              <a:defRPr sz="1500">
                <a:solidFill>
                  <a:schemeClr val="tx1">
                    <a:tint val="75000"/>
                  </a:schemeClr>
                </a:solidFill>
              </a:defRPr>
            </a:lvl5pPr>
            <a:lvl6pPr marL="2276589" indent="0">
              <a:buNone/>
              <a:defRPr sz="1500">
                <a:solidFill>
                  <a:schemeClr val="tx1">
                    <a:tint val="75000"/>
                  </a:schemeClr>
                </a:solidFill>
              </a:defRPr>
            </a:lvl6pPr>
            <a:lvl7pPr marL="2731906" indent="0">
              <a:buNone/>
              <a:defRPr sz="1500">
                <a:solidFill>
                  <a:schemeClr val="tx1">
                    <a:tint val="75000"/>
                  </a:schemeClr>
                </a:solidFill>
              </a:defRPr>
            </a:lvl7pPr>
            <a:lvl8pPr marL="3187218" indent="0">
              <a:buNone/>
              <a:defRPr sz="1500">
                <a:solidFill>
                  <a:schemeClr val="tx1">
                    <a:tint val="75000"/>
                  </a:schemeClr>
                </a:solidFill>
              </a:defRPr>
            </a:lvl8pPr>
            <a:lvl9pPr marL="3642535"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72052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44"/>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12484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156"/>
            <a:ext cx="4040188"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56"/>
            <a:ext cx="4041775" cy="63976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8" name="Footer Placeholder 7"/>
          <p:cNvSpPr>
            <a:spLocks noGrp="1"/>
          </p:cNvSpPr>
          <p:nvPr>
            <p:ph type="ftr" sz="quarter" idx="11"/>
          </p:nvPr>
        </p:nvSpPr>
        <p:spPr/>
        <p:txBody>
          <a:bodyPr/>
          <a:lstStyle/>
          <a:p>
            <a:r>
              <a:rPr lang="en-US"/>
              <a:t>Chapter 11 Chemical Reactions</a:t>
            </a:r>
          </a:p>
        </p:txBody>
      </p:sp>
      <p:sp>
        <p:nvSpPr>
          <p:cNvPr id="9" name="Slide Number Placeholder 8"/>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21400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80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4" name="Footer Placeholder 3"/>
          <p:cNvSpPr>
            <a:spLocks noGrp="1"/>
          </p:cNvSpPr>
          <p:nvPr>
            <p:ph type="ftr" sz="quarter" idx="11"/>
          </p:nvPr>
        </p:nvSpPr>
        <p:spPr/>
        <p:txBody>
          <a:bodyPr/>
          <a:lstStyle/>
          <a:p>
            <a:r>
              <a:rPr lang="en-US"/>
              <a:t>Chapter 11 Chemical Reactions</a:t>
            </a:r>
          </a:p>
        </p:txBody>
      </p:sp>
      <p:sp>
        <p:nvSpPr>
          <p:cNvPr id="5" name="Slide Number Placeholder 4"/>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69441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3" name="Footer Placeholder 2"/>
          <p:cNvSpPr>
            <a:spLocks noGrp="1"/>
          </p:cNvSpPr>
          <p:nvPr>
            <p:ph type="ftr" sz="quarter" idx="11"/>
          </p:nvPr>
        </p:nvSpPr>
        <p:spPr/>
        <p:txBody>
          <a:bodyPr/>
          <a:lstStyle/>
          <a:p>
            <a:r>
              <a:rPr lang="en-US"/>
              <a:t>Chapter 11 Chemical Reactions</a:t>
            </a:r>
          </a:p>
        </p:txBody>
      </p:sp>
      <p:sp>
        <p:nvSpPr>
          <p:cNvPr id="4" name="Slide Number Placeholder 3"/>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3723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23"/>
            <a:ext cx="3008313" cy="46910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68681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1792293" y="5367381"/>
            <a:ext cx="5486400" cy="804863"/>
          </a:xfrm>
        </p:spPr>
        <p:txBody>
          <a:bodyPr/>
          <a:lstStyle>
            <a:lvl1pPr marL="0" indent="0">
              <a:buNone/>
              <a:defRPr sz="1500"/>
            </a:lvl1pPr>
            <a:lvl2pPr marL="455311" indent="0">
              <a:buNone/>
              <a:defRPr sz="1300"/>
            </a:lvl2pPr>
            <a:lvl3pPr marL="910638" indent="0">
              <a:buNone/>
              <a:defRPr sz="1100"/>
            </a:lvl3pPr>
            <a:lvl4pPr marL="1365957" indent="0">
              <a:buNone/>
              <a:defRPr sz="800"/>
            </a:lvl4pPr>
            <a:lvl5pPr marL="1821274" indent="0">
              <a:buNone/>
              <a:defRPr sz="800"/>
            </a:lvl5pPr>
            <a:lvl6pPr marL="2276589" indent="0">
              <a:buNone/>
              <a:defRPr sz="800"/>
            </a:lvl6pPr>
            <a:lvl7pPr marL="2731906" indent="0">
              <a:buNone/>
              <a:defRPr sz="800"/>
            </a:lvl7pPr>
            <a:lvl8pPr marL="3187218" indent="0">
              <a:buNone/>
              <a:defRPr sz="800"/>
            </a:lvl8pPr>
            <a:lvl9pPr marL="3642535" indent="0">
              <a:buNone/>
              <a:defRPr sz="8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6" name="Footer Placeholder 5"/>
          <p:cNvSpPr>
            <a:spLocks noGrp="1"/>
          </p:cNvSpPr>
          <p:nvPr>
            <p:ph type="ftr" sz="quarter" idx="11"/>
          </p:nvPr>
        </p:nvSpPr>
        <p:spPr/>
        <p:txBody>
          <a:bodyPr/>
          <a:lstStyle/>
          <a:p>
            <a:r>
              <a:rPr lang="en-US"/>
              <a:t>Chapter 11 Chemical Reactions</a:t>
            </a:r>
          </a:p>
        </p:txBody>
      </p:sp>
      <p:sp>
        <p:nvSpPr>
          <p:cNvPr id="7" name="Slide Number Placeholder 6"/>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190049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52753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lIns="91061" tIns="45531" rIns="91061" bIns="45531"/>
          <a:lstStyle/>
          <a:p>
            <a:endParaRPr lang="en-US"/>
          </a:p>
        </p:txBody>
      </p:sp>
      <p:sp>
        <p:nvSpPr>
          <p:cNvPr id="5" name="Footer Placeholder 4"/>
          <p:cNvSpPr>
            <a:spLocks noGrp="1"/>
          </p:cNvSpPr>
          <p:nvPr>
            <p:ph type="ftr" sz="quarter" idx="11"/>
          </p:nvPr>
        </p:nvSpPr>
        <p:spPr/>
        <p:txBody>
          <a:bodyPr/>
          <a:lstStyle/>
          <a:p>
            <a:r>
              <a:rPr lang="en-US"/>
              <a:t>Chapter 11 Chemical Reactions</a:t>
            </a:r>
          </a:p>
        </p:txBody>
      </p:sp>
      <p:sp>
        <p:nvSpPr>
          <p:cNvPr id="6" name="Slide Number Placeholder 5"/>
          <p:cNvSpPr>
            <a:spLocks noGrp="1"/>
          </p:cNvSpPr>
          <p:nvPr>
            <p:ph type="sldNum" sz="quarter" idx="12"/>
          </p:nvPr>
        </p:nvSpPr>
        <p:spPr/>
        <p:txBody>
          <a:bodyPr/>
          <a:lstStyle/>
          <a:p>
            <a:fld id="{78B57FBE-D137-4858-9F0D-93549F6A61B2}" type="slidenum">
              <a:rPr lang="en-US" smtClean="0"/>
              <a:t>‹#›</a:t>
            </a:fld>
            <a:endParaRPr lang="en-US"/>
          </a:p>
        </p:txBody>
      </p:sp>
    </p:spTree>
    <p:extLst>
      <p:ext uri="{BB962C8B-B14F-4D97-AF65-F5344CB8AC3E}">
        <p14:creationId xmlns:p14="http://schemas.microsoft.com/office/powerpoint/2010/main" val="335111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36985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1378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9462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46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255948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789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3202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67646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861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0058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264" rIns="344264" bIns="1912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119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902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5" y="528626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2231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001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3684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941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1" y="213126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210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957" indent="-135995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518" tIns="45489" rIns="382518" bIns="45489" anchor="ctr" anchorCtr="0">
            <a:normAutofit/>
          </a:bodyPr>
          <a:lstStyle>
            <a:lvl1pPr algn="r">
              <a:lnSpc>
                <a:spcPct val="100000"/>
              </a:lnSpc>
              <a:spcBef>
                <a:spcPts val="0"/>
              </a:spcBef>
              <a:defRPr sz="2900" b="1">
                <a:solidFill>
                  <a:schemeClr val="bg1"/>
                </a:solidFill>
              </a:defRPr>
            </a:lvl1pPr>
          </a:lstStyle>
          <a:p>
            <a:pPr algn="l" defTabSz="910638" eaLnBrk="1" hangingPunct="1">
              <a:buClr>
                <a:srgbClr val="2877C4"/>
              </a:buClr>
              <a:buSzTx/>
            </a:pPr>
            <a:r>
              <a:rPr lang="en-US">
                <a:solidFill>
                  <a:srgbClr val="FFFFFF"/>
                </a:solidFill>
                <a:latin typeface="Arial" charset="0"/>
                <a:cs typeface="Arial" charset="0"/>
              </a:rPr>
              <a:t>Chapter 11 Chemical Reactions</a:t>
            </a:r>
            <a:endParaRPr lang="en-US" dirty="0">
              <a:solidFill>
                <a:srgbClr val="FFFFFF"/>
              </a:solidFill>
              <a:latin typeface="Arial" charset="0"/>
              <a:cs typeface="Arial" charset="0"/>
            </a:endParaRPr>
          </a:p>
        </p:txBody>
      </p:sp>
    </p:spTree>
    <p:extLst>
      <p:ext uri="{BB962C8B-B14F-4D97-AF65-F5344CB8AC3E}">
        <p14:creationId xmlns:p14="http://schemas.microsoft.com/office/powerpoint/2010/main" val="403259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51" anchor="ctr"/>
          <a:lstStyle>
            <a:lvl1pPr marL="1072288" indent="-1072288"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51"/>
            <a:ext cx="9144000" cy="1373188"/>
          </a:xfrm>
          <a:prstGeom prst="rect">
            <a:avLst/>
          </a:prstGeom>
          <a:solidFill>
            <a:srgbClr val="4D4F58"/>
          </a:solidFill>
        </p:spPr>
        <p:txBody>
          <a:bodyPr lIns="344185" tIns="45472" rIns="344185" bIns="45472"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defTabSz="910638" eaLnBrk="1" hangingPunct="1">
              <a:buSzTx/>
              <a:defRPr/>
            </a:pPr>
            <a:r>
              <a:rPr lang="en-US">
                <a:solidFill>
                  <a:srgbClr val="FFFFFF"/>
                </a:solidFill>
                <a:latin typeface="Arial" charset="0"/>
              </a:rPr>
              <a:t>Chapter 11 Chemical Reactions</a:t>
            </a:r>
            <a:endParaRPr lang="en-US" dirty="0">
              <a:solidFill>
                <a:srgbClr val="FFFFFF"/>
              </a:solidFill>
              <a:latin typeface="Arial" charset="0"/>
            </a:endParaRPr>
          </a:p>
        </p:txBody>
      </p:sp>
    </p:spTree>
    <p:extLst>
      <p:ext uri="{BB962C8B-B14F-4D97-AF65-F5344CB8AC3E}">
        <p14:creationId xmlns:p14="http://schemas.microsoft.com/office/powerpoint/2010/main" val="457241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954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3185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5536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07260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6284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647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66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955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5115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26874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3703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85" anchor="ctr" anchorCtr="0"/>
          <a:lstStyle>
            <a:lvl1pPr marL="1073271" indent="-1073271"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504" tIns="45514" rIns="344504" bIns="45514" anchor="ctr" anchorCtr="0"/>
          <a:lstStyle>
            <a:lvl1pPr algn="l">
              <a:lnSpc>
                <a:spcPct val="100000"/>
              </a:lnSpc>
              <a:spcBef>
                <a:spcPts val="0"/>
              </a:spcBef>
              <a:defRPr sz="2900" b="1">
                <a:solidFill>
                  <a:schemeClr val="bg1"/>
                </a:solidFill>
              </a:defRPr>
            </a:lvl1pPr>
          </a:lstStyle>
          <a:p>
            <a:pPr defTabSz="911054"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796747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9" y="1373188"/>
            <a:ext cx="5819992" cy="5127625"/>
          </a:xfrm>
        </p:spPr>
        <p:txBody>
          <a:bodyPr rIns="344504"/>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480380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042004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SzTx/>
              <a:buFont typeface="Wingdings" pitchFamily="2" charset="2"/>
              <a:buNone/>
            </a:pPr>
            <a:endParaRPr lang="en-US" sz="6700" dirty="0">
              <a:latin typeface="Arial" charset="0"/>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167969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71428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74348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7168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2326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40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4" y="22352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2356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6" y="52862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55526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12604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94780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6794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661" rIns="344661" bIns="19148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9705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4"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86128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9035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0033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26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95763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378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959" tIns="45541" rIns="382959" bIns="45541" anchor="ctr" anchorCtr="0">
            <a:normAutofit/>
          </a:bodyPr>
          <a:lstStyle>
            <a:lvl1pPr algn="r">
              <a:lnSpc>
                <a:spcPct val="100000"/>
              </a:lnSpc>
              <a:spcBef>
                <a:spcPts val="0"/>
              </a:spcBef>
              <a:defRPr sz="2900" b="1">
                <a:solidFill>
                  <a:schemeClr val="bg1"/>
                </a:solidFill>
              </a:defRPr>
            </a:lvl1pPr>
          </a:lstStyle>
          <a:p>
            <a:pPr algn="l" defTabSz="911678" eaLnBrk="1" hangingPunct="1">
              <a:buClr>
                <a:srgbClr val="2877C4"/>
              </a:buClr>
              <a:buSzTx/>
            </a:pPr>
            <a:r>
              <a:rPr lang="en-US">
                <a:solidFill>
                  <a:srgbClr val="FFFFFF"/>
                </a:solidFill>
                <a:latin typeface="Arial" charset="0"/>
              </a:rPr>
              <a:t>Writing and Balancing Chemical Equations</a:t>
            </a:r>
            <a:endParaRPr lang="en-US" dirty="0">
              <a:solidFill>
                <a:srgbClr val="FFFFFF"/>
              </a:solidFill>
              <a:latin typeface="Arial" charset="0"/>
            </a:endParaRPr>
          </a:p>
        </p:txBody>
      </p:sp>
    </p:spTree>
    <p:extLst>
      <p:ext uri="{BB962C8B-B14F-4D97-AF65-F5344CB8AC3E}">
        <p14:creationId xmlns:p14="http://schemas.microsoft.com/office/powerpoint/2010/main" val="395071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Tree>
    <p:extLst>
      <p:ext uri="{BB962C8B-B14F-4D97-AF65-F5344CB8AC3E}">
        <p14:creationId xmlns:p14="http://schemas.microsoft.com/office/powerpoint/2010/main" val="1192048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28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Tree>
    <p:extLst>
      <p:ext uri="{BB962C8B-B14F-4D97-AF65-F5344CB8AC3E}">
        <p14:creationId xmlns:p14="http://schemas.microsoft.com/office/powerpoint/2010/main" val="3629956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3" y="1600244"/>
            <a:ext cx="3808413"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44"/>
            <a:ext cx="3810000" cy="5021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003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877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06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11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274615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20537101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3196981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787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4"/>
            <a:ext cx="2112963" cy="662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4"/>
            <a:ext cx="6191250" cy="662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309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44"/>
            <a:ext cx="8456612" cy="662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60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06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39"/>
            <a:ext cx="3002330" cy="1484313"/>
          </a:xfrm>
          <a:prstGeom prst="rect">
            <a:avLst/>
          </a:prstGeom>
          <a:solidFill>
            <a:schemeClr val="accent4"/>
          </a:solidFill>
          <a:ln>
            <a:noFill/>
          </a:ln>
          <a:effectLst/>
        </p:spPr>
        <p:txBody>
          <a:bodyPr lIns="573649" tIns="95620" rIns="573649" bIns="95620"/>
          <a:lstStyle/>
          <a:p>
            <a:pPr defTabSz="910638" eaLnBrk="1" hangingPunct="1">
              <a:lnSpc>
                <a:spcPct val="115000"/>
              </a:lnSpc>
              <a:spcBef>
                <a:spcPct val="20000"/>
              </a:spcBef>
              <a:buClr>
                <a:srgbClr val="2877C4"/>
              </a:buClr>
              <a:buSzTx/>
              <a:buFont typeface="Wingdings" pitchFamily="2" charset="2"/>
              <a:buNone/>
              <a:defRPr/>
            </a:pPr>
            <a:endParaRPr lang="en-US" sz="6700" dirty="0">
              <a:latin typeface="Arial" charset="0"/>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29543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44192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94894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50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Tree>
    <p:extLst>
      <p:ext uri="{BB962C8B-B14F-4D97-AF65-F5344CB8AC3E}">
        <p14:creationId xmlns:p14="http://schemas.microsoft.com/office/powerpoint/2010/main" val="875017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9130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5653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8" y="5265438"/>
            <a:ext cx="2419020"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8"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82880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21677" y="5223645"/>
            <a:ext cx="1870302"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76" y="2253614"/>
            <a:ext cx="1884377"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77" y="5219663"/>
            <a:ext cx="1887177"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7"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1616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24" name="Text Placeholder 19"/>
          <p:cNvSpPr>
            <a:spLocks noGrp="1"/>
          </p:cNvSpPr>
          <p:nvPr>
            <p:ph type="body" sz="quarter" idx="23"/>
          </p:nvPr>
        </p:nvSpPr>
        <p:spPr>
          <a:xfrm>
            <a:off x="6848724" y="2357438"/>
            <a:ext cx="1715617" cy="1485900"/>
          </a:xfrm>
        </p:spPr>
        <p:txBody>
          <a:bodyPr lIns="0" tIns="0" rIns="0" bIns="0"/>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ight Triangle 2"/>
          <p:cNvSpPr/>
          <p:nvPr userDrawn="1"/>
        </p:nvSpPr>
        <p:spPr bwMode="auto">
          <a:xfrm rot="7511491">
            <a:off x="2860202" y="4389752"/>
            <a:ext cx="960123" cy="720561"/>
          </a:xfrm>
          <a:prstGeom prst="rtTriangle">
            <a:avLst/>
          </a:prstGeom>
          <a:solidFill>
            <a:schemeClr val="accent4">
              <a:lumMod val="40000"/>
              <a:lumOff val="60000"/>
            </a:schemeClr>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4" name="Block Arc 3"/>
          <p:cNvSpPr/>
          <p:nvPr userDrawn="1"/>
        </p:nvSpPr>
        <p:spPr bwMode="auto">
          <a:xfrm>
            <a:off x="3086960" y="2360358"/>
            <a:ext cx="3026364" cy="4032525"/>
          </a:xfrm>
          <a:prstGeom prst="blockArc">
            <a:avLst>
              <a:gd name="adj1" fmla="val 13394559"/>
              <a:gd name="adj2" fmla="val 10522738"/>
              <a:gd name="adj3" fmla="val 15373"/>
            </a:avLst>
          </a:prstGeom>
          <a:solidFill>
            <a:schemeClr val="accent4">
              <a:lumMod val="40000"/>
              <a:lumOff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302" eaLnBrk="1" hangingPunct="1">
              <a:lnSpc>
                <a:spcPct val="115000"/>
              </a:lnSpc>
              <a:spcBef>
                <a:spcPct val="20000"/>
              </a:spcBef>
              <a:buClr>
                <a:srgbClr val="2877C4"/>
              </a:buClr>
              <a:buSzTx/>
              <a:buFont typeface="Wingdings" pitchFamily="2" charset="2"/>
              <a:buNone/>
            </a:pPr>
            <a:endParaRPr lang="en-US" sz="2100" dirty="0">
              <a:latin typeface="Arial" charset="0"/>
            </a:endParaRPr>
          </a:p>
        </p:txBody>
      </p:sp>
      <p:sp>
        <p:nvSpPr>
          <p:cNvPr id="7" name="_s2055"/>
          <p:cNvSpPr>
            <a:spLocks noChangeArrowheads="1"/>
          </p:cNvSpPr>
          <p:nvPr userDrawn="1"/>
        </p:nvSpPr>
        <p:spPr bwMode="auto">
          <a:xfrm>
            <a:off x="619138" y="2372889"/>
            <a:ext cx="1708311" cy="1494078"/>
          </a:xfrm>
          <a:prstGeom prst="rect">
            <a:avLst/>
          </a:prstGeom>
          <a:noFill/>
          <a:ln w="19050" cmpd="sng">
            <a:noFill/>
            <a:miter lim="800000"/>
            <a:headEnd/>
            <a:tailEnd/>
          </a:ln>
        </p:spPr>
        <p:txBody>
          <a:bodyPr wrap="square" lIns="0" tIns="0" rIns="0" bIns="0" anchor="ctr">
            <a:noAutofit/>
          </a:bodyPr>
          <a:lstStyle/>
          <a:p>
            <a:pPr algn="r" defTabSz="912302" eaLnBrk="1" hangingPunct="1">
              <a:spcBef>
                <a:spcPts val="630"/>
              </a:spcBef>
              <a:buClrTx/>
              <a:buSzTx/>
              <a:buFontTx/>
              <a:buNone/>
            </a:pPr>
            <a:endParaRPr lang="en-US" sz="2100" dirty="0">
              <a:latin typeface="Arial" charset="0"/>
            </a:endParaRPr>
          </a:p>
        </p:txBody>
      </p:sp>
      <p:sp>
        <p:nvSpPr>
          <p:cNvPr id="9" name="Content Placeholder 7"/>
          <p:cNvSpPr>
            <a:spLocks noGrp="1" noChangeAspect="1"/>
          </p:cNvSpPr>
          <p:nvPr>
            <p:ph sz="quarter" idx="11"/>
          </p:nvPr>
        </p:nvSpPr>
        <p:spPr>
          <a:xfrm>
            <a:off x="2446133" y="2358180"/>
            <a:ext cx="1509743" cy="1508760"/>
          </a:xfrm>
          <a:solidFill>
            <a:srgbClr val="FF0000"/>
          </a:solidFill>
        </p:spPr>
        <p:txBody>
          <a:bodyPr/>
          <a:lstStyle>
            <a:lvl1pPr>
              <a:defRPr sz="2100"/>
            </a:lvl1pPr>
          </a:lstStyle>
          <a:p>
            <a:endParaRPr lang="en-US" sz="1900" dirty="0"/>
          </a:p>
        </p:txBody>
      </p:sp>
      <p:sp>
        <p:nvSpPr>
          <p:cNvPr id="10" name="Content Placeholder 8"/>
          <p:cNvSpPr>
            <a:spLocks noGrp="1" noChangeAspect="1"/>
          </p:cNvSpPr>
          <p:nvPr>
            <p:ph sz="quarter" idx="12"/>
          </p:nvPr>
        </p:nvSpPr>
        <p:spPr>
          <a:xfrm>
            <a:off x="5220506" y="4892018"/>
            <a:ext cx="1509743" cy="1508760"/>
          </a:xfrm>
          <a:solidFill>
            <a:srgbClr val="FF0000"/>
          </a:solidFill>
        </p:spPr>
        <p:txBody>
          <a:bodyPr/>
          <a:lstStyle>
            <a:lvl1pPr>
              <a:defRPr sz="2100"/>
            </a:lvl1pPr>
          </a:lstStyle>
          <a:p>
            <a:endParaRPr lang="en-US" sz="1900" dirty="0"/>
          </a:p>
        </p:txBody>
      </p:sp>
      <p:sp>
        <p:nvSpPr>
          <p:cNvPr id="11" name="Content Placeholder 9"/>
          <p:cNvSpPr>
            <a:spLocks noGrp="1" noChangeAspect="1"/>
          </p:cNvSpPr>
          <p:nvPr>
            <p:ph sz="quarter" idx="13"/>
          </p:nvPr>
        </p:nvSpPr>
        <p:spPr>
          <a:xfrm>
            <a:off x="5220506" y="2358180"/>
            <a:ext cx="1509743" cy="1508760"/>
          </a:xfrm>
          <a:solidFill>
            <a:srgbClr val="FF0000"/>
          </a:solidFill>
        </p:spPr>
        <p:txBody>
          <a:bodyPr/>
          <a:lstStyle>
            <a:lvl1pPr>
              <a:defRPr sz="2100"/>
            </a:lvl1pPr>
          </a:lstStyle>
          <a:p>
            <a:endParaRPr lang="en-US" sz="1900" dirty="0"/>
          </a:p>
        </p:txBody>
      </p:sp>
      <p:sp>
        <p:nvSpPr>
          <p:cNvPr id="12" name="Content Placeholder 13"/>
          <p:cNvSpPr>
            <a:spLocks noGrp="1" noChangeAspect="1"/>
          </p:cNvSpPr>
          <p:nvPr>
            <p:ph sz="quarter" idx="17"/>
          </p:nvPr>
        </p:nvSpPr>
        <p:spPr>
          <a:xfrm>
            <a:off x="2446133" y="4895543"/>
            <a:ext cx="1509743" cy="1508760"/>
          </a:xfrm>
          <a:solidFill>
            <a:srgbClr val="FF0000"/>
          </a:solidFill>
        </p:spPr>
        <p:txBody>
          <a:bodyPr/>
          <a:lstStyle>
            <a:lvl1pPr>
              <a:defRPr sz="2100"/>
            </a:lvl1pPr>
          </a:lstStyle>
          <a:p>
            <a:endParaRPr lang="en-US" sz="1900" dirty="0"/>
          </a:p>
        </p:txBody>
      </p:sp>
      <p:sp>
        <p:nvSpPr>
          <p:cNvPr id="13" name="Text Placeholder 15"/>
          <p:cNvSpPr>
            <a:spLocks noGrp="1"/>
          </p:cNvSpPr>
          <p:nvPr>
            <p:ph type="body" sz="quarter" idx="19"/>
          </p:nvPr>
        </p:nvSpPr>
        <p:spPr>
          <a:xfrm>
            <a:off x="8" y="1371619"/>
            <a:ext cx="9144000" cy="863638"/>
          </a:xfrm>
        </p:spPr>
        <p:txBody>
          <a:bodyPr/>
          <a:lstStyle/>
          <a:p>
            <a:pPr algn="ctr"/>
            <a:endParaRPr lang="en-US" dirty="0"/>
          </a:p>
        </p:txBody>
      </p:sp>
      <p:sp>
        <p:nvSpPr>
          <p:cNvPr id="1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20" name="Text Placeholder 19"/>
          <p:cNvSpPr>
            <a:spLocks noGrp="1"/>
          </p:cNvSpPr>
          <p:nvPr>
            <p:ph type="body" sz="quarter" idx="20"/>
          </p:nvPr>
        </p:nvSpPr>
        <p:spPr>
          <a:xfrm>
            <a:off x="611832" y="2357438"/>
            <a:ext cx="1715617" cy="1485900"/>
          </a:xfrm>
        </p:spPr>
        <p:txBody>
          <a:bodyPr lIns="0" tIns="0" rIns="0" bIns="0" anchor="t" anchorCtr="0"/>
          <a:lstStyle>
            <a:lvl1pPr algn="r">
              <a:defRPr sz="2100"/>
            </a:lvl1pPr>
            <a:lvl2pPr algn="r">
              <a:defRPr sz="2100"/>
            </a:lvl2pPr>
            <a:lvl3pPr algn="r">
              <a:defRPr sz="2100"/>
            </a:lvl3pPr>
            <a:lvl4pPr algn="r">
              <a:defRPr sz="2100"/>
            </a:lvl4pPr>
            <a:lvl5pPr algn="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9"/>
          <p:cNvSpPr>
            <a:spLocks noGrp="1"/>
          </p:cNvSpPr>
          <p:nvPr>
            <p:ph type="body" sz="quarter" idx="21"/>
          </p:nvPr>
        </p:nvSpPr>
        <p:spPr>
          <a:xfrm>
            <a:off x="619138" y="4901693"/>
            <a:ext cx="1715617" cy="1485900"/>
          </a:xfrm>
        </p:spPr>
        <p:txBody>
          <a:bodyPr lIns="0" tIns="0" rIns="0" anchor="t" anchorCtr="0"/>
          <a:lstStyle>
            <a:lvl1pPr algn="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_s2055"/>
          <p:cNvSpPr>
            <a:spLocks noChangeArrowheads="1"/>
          </p:cNvSpPr>
          <p:nvPr userDrawn="1"/>
        </p:nvSpPr>
        <p:spPr bwMode="auto">
          <a:xfrm>
            <a:off x="6848724" y="2360384"/>
            <a:ext cx="1708311" cy="1494078"/>
          </a:xfrm>
          <a:prstGeom prst="rect">
            <a:avLst/>
          </a:prstGeom>
          <a:noFill/>
          <a:ln w="19050" cmpd="sng">
            <a:noFill/>
            <a:miter lim="800000"/>
            <a:headEnd/>
            <a:tailEnd/>
          </a:ln>
        </p:spPr>
        <p:txBody>
          <a:bodyPr wrap="square" lIns="0" tIns="0" rIns="0" bIns="0" anchor="t" anchorCtr="0">
            <a:noAutofit/>
          </a:bodyPr>
          <a:lstStyle/>
          <a:p>
            <a:pPr defTabSz="912302" eaLnBrk="1" hangingPunct="1">
              <a:spcBef>
                <a:spcPts val="630"/>
              </a:spcBef>
              <a:buClrTx/>
              <a:buSzTx/>
              <a:buFontTx/>
              <a:buNone/>
            </a:pPr>
            <a:endParaRPr lang="en-US" sz="2100" dirty="0">
              <a:latin typeface="Arial" charset="0"/>
            </a:endParaRPr>
          </a:p>
        </p:txBody>
      </p:sp>
      <p:sp>
        <p:nvSpPr>
          <p:cNvPr id="23" name="Text Placeholder 19"/>
          <p:cNvSpPr>
            <a:spLocks noGrp="1"/>
          </p:cNvSpPr>
          <p:nvPr>
            <p:ph type="body" sz="quarter" idx="22"/>
          </p:nvPr>
        </p:nvSpPr>
        <p:spPr>
          <a:xfrm>
            <a:off x="6848724" y="4889188"/>
            <a:ext cx="1715617" cy="1485900"/>
          </a:xfrm>
        </p:spPr>
        <p:txBody>
          <a:bodyPr lIns="0" tIns="0" rIns="0" bIns="0" anchor="t" anchorCtr="0"/>
          <a:lstStyle>
            <a:lvl1pPr algn="l">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p:cNvSpPr>
            <a:spLocks noGrp="1"/>
          </p:cNvSpPr>
          <p:nvPr>
            <p:ph type="body" sz="quarter" idx="24"/>
          </p:nvPr>
        </p:nvSpPr>
        <p:spPr>
          <a:xfrm>
            <a:off x="3717170" y="3652061"/>
            <a:ext cx="1715617" cy="1449118"/>
          </a:xfrm>
        </p:spPr>
        <p:txBody>
          <a:bodyPr lIns="0" tIns="0" rIns="0" bIns="0" anchor="ctr" anchorCtr="1"/>
          <a:lstStyle>
            <a:lvl1pPr algn="ctr">
              <a:defRPr sz="2100" b="1">
                <a:solidFill>
                  <a:schemeClr val="accent1"/>
                </a:solidFill>
              </a:defRPr>
            </a:lvl1pPr>
            <a:lvl2pPr algn="ctr">
              <a:defRPr sz="2100" b="1">
                <a:solidFill>
                  <a:schemeClr val="accent1"/>
                </a:solidFill>
              </a:defRPr>
            </a:lvl2pPr>
            <a:lvl3pPr algn="ctr">
              <a:defRPr sz="2100" b="1">
                <a:solidFill>
                  <a:schemeClr val="accent1"/>
                </a:solidFill>
              </a:defRPr>
            </a:lvl3pPr>
            <a:lvl4pPr algn="ctr">
              <a:defRPr sz="2100" b="1">
                <a:solidFill>
                  <a:schemeClr val="accent1"/>
                </a:solidFill>
              </a:defRPr>
            </a:lvl4pPr>
            <a:lvl5pPr algn="ctr">
              <a:defRPr sz="2100" b="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645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P spid="10" grpId="0"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417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138" rIns="345138" bIns="191744"/>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22602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510084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5" y="528624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95511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08" rIns="91208"/>
          <a:lstStyle>
            <a:lvl1pPr marL="0" indent="0">
              <a:spcBef>
                <a:spcPts val="1200"/>
              </a:spcBef>
              <a:buNone/>
              <a:defRPr sz="1500" b="0">
                <a:solidFill>
                  <a:schemeClr val="tx1"/>
                </a:solidFill>
              </a:defRPr>
            </a:lvl1pPr>
            <a:lvl2pPr marL="110847" indent="-110847">
              <a:spcBef>
                <a:spcPts val="0"/>
              </a:spcBef>
              <a:defRPr sz="1500">
                <a:solidFill>
                  <a:schemeClr val="tx1"/>
                </a:solidFill>
              </a:defRPr>
            </a:lvl2pPr>
            <a:lvl3pPr marL="110847" indent="-110847">
              <a:defRPr sz="1300">
                <a:solidFill>
                  <a:schemeClr val="tx1">
                    <a:lumMod val="50000"/>
                  </a:schemeClr>
                </a:solidFill>
              </a:defRPr>
            </a:lvl3pPr>
            <a:lvl4pPr marL="110847" indent="-110847">
              <a:defRPr sz="1300">
                <a:solidFill>
                  <a:schemeClr val="tx1">
                    <a:lumMod val="50000"/>
                  </a:schemeClr>
                </a:solidFill>
              </a:defRPr>
            </a:lvl4pPr>
            <a:lvl5pPr marL="110847" indent="-1108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974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10.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4.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3.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7.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4" r:id="rId13"/>
    <p:sldLayoutId id="2147483770"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 y="44"/>
            <a:ext cx="7991475" cy="3798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5029203" y="0"/>
            <a:ext cx="41132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22" tIns="46610" rIns="89622" bIns="46610" numCol="1" anchor="ctr" anchorCtr="0" compatLnSpc="1">
            <a:prstTxWarp prst="textNoShape">
              <a:avLst/>
            </a:prstTxWarp>
          </a:bodyPr>
          <a:lstStyle/>
          <a:p>
            <a:pPr lvl="0"/>
            <a:r>
              <a:rPr lang="en-GB" altLang="en-US"/>
              <a:t>Click to edit the title text format</a:t>
            </a:r>
          </a:p>
        </p:txBody>
      </p:sp>
      <p:sp>
        <p:nvSpPr>
          <p:cNvPr id="1032" name="Text Box 8"/>
          <p:cNvSpPr txBox="1">
            <a:spLocks noChangeArrowheads="1"/>
          </p:cNvSpPr>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61" tIns="45531" rIns="91061" bIns="45531" anchor="ctr"/>
          <a:lstStyle/>
          <a:p>
            <a:endParaRPr lang="en-US"/>
          </a:p>
        </p:txBody>
      </p:sp>
      <p:sp>
        <p:nvSpPr>
          <p:cNvPr id="1033" name="Text Box 9"/>
          <p:cNvSpPr txBox="1">
            <a:spLocks noChangeArrowheads="1"/>
          </p:cNvSpPr>
          <p:nvPr/>
        </p:nvSpPr>
        <p:spPr bwMode="auto">
          <a:xfrm>
            <a:off x="76200" y="6521465"/>
            <a:ext cx="1524000" cy="35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spcBef>
                <a:spcPts val="1000"/>
              </a:spcBef>
              <a:buClrTx/>
              <a:buFontTx/>
              <a:buNone/>
            </a:pPr>
            <a:fld id="{2AFC0A23-0646-4FCF-A461-F2EC27392465}" type="slidenum">
              <a:rPr lang="en-US" altLang="en-US" sz="1700"/>
              <a:pPr>
                <a:spcBef>
                  <a:spcPts val="1000"/>
                </a:spcBef>
                <a:buClrTx/>
                <a:buFontTx/>
                <a:buNone/>
              </a:pPr>
              <a:t>‹#›</a:t>
            </a:fld>
            <a:endParaRPr lang="en-US" altLang="en-US" sz="1700" dirty="0"/>
          </a:p>
        </p:txBody>
      </p:sp>
      <p:sp>
        <p:nvSpPr>
          <p:cNvPr id="1036" name="Rectangle 4"/>
          <p:cNvSpPr>
            <a:spLocks noGrp="1" noChangeArrowheads="1"/>
          </p:cNvSpPr>
          <p:nvPr>
            <p:ph type="body" idx="1"/>
          </p:nvPr>
        </p:nvSpPr>
        <p:spPr bwMode="auto">
          <a:xfrm>
            <a:off x="685801" y="1600244"/>
            <a:ext cx="77708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p:txBody>
      </p:sp>
    </p:spTree>
    <p:extLst>
      <p:ext uri="{BB962C8B-B14F-4D97-AF65-F5344CB8AC3E}">
        <p14:creationId xmlns:p14="http://schemas.microsoft.com/office/powerpoint/2010/main" val="3007090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455311"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39887" indent="-284576"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3829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3612"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48929"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04246"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59561"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14874"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70190" indent="-227655" algn="l" defTabSz="455311"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p:titleStyle>
    <p:bodyStyle>
      <a:lvl1pPr marL="341493" indent="-341493"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39887" indent="-284576" algn="l" defTabSz="455311" rtl="0" fontAlgn="base">
        <a:spcBef>
          <a:spcPts val="700"/>
        </a:spcBef>
        <a:spcAft>
          <a:spcPct val="0"/>
        </a:spcAft>
        <a:buClr>
          <a:srgbClr val="000000"/>
        </a:buClr>
        <a:buSzPct val="100000"/>
        <a:buChar char="•"/>
        <a:defRPr sz="2700" kern="1200">
          <a:solidFill>
            <a:srgbClr val="000000"/>
          </a:solidFill>
          <a:latin typeface="+mn-lt"/>
          <a:ea typeface="+mn-ea"/>
          <a:cs typeface="+mn-cs"/>
        </a:defRPr>
      </a:lvl2pPr>
      <a:lvl3pPr marL="1250537" indent="-339914" algn="l" defTabSz="455311" rtl="0" fontAlgn="base">
        <a:spcBef>
          <a:spcPts val="700"/>
        </a:spcBef>
        <a:spcAft>
          <a:spcPct val="0"/>
        </a:spcAft>
        <a:buClr>
          <a:srgbClr val="000000"/>
        </a:buClr>
        <a:buSzPct val="100000"/>
        <a:buFont typeface="Arial" panose="020B0604020202020204" pitchFamily="34" charset="0"/>
        <a:buChar char="–"/>
        <a:defRPr sz="2700" kern="1200">
          <a:solidFill>
            <a:srgbClr val="000000"/>
          </a:solidFill>
          <a:latin typeface="+mn-lt"/>
          <a:ea typeface="+mn-ea"/>
          <a:cs typeface="+mn-cs"/>
        </a:defRPr>
      </a:lvl3pPr>
      <a:lvl4pPr marL="1593612"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48929" indent="-227655" algn="l" defTabSz="455311" rtl="0" fontAlgn="base">
        <a:spcBef>
          <a:spcPts val="7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524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966" tIns="134216" rIns="325966" bIns="13421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138" tIns="191744" rIns="345138" bIns="19174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92"/>
          </a:xfrm>
          <a:prstGeom prst="rect">
            <a:avLst/>
          </a:prstGeom>
          <a:noFill/>
        </p:spPr>
        <p:txBody>
          <a:bodyPr wrap="square" lIns="191744" tIns="95881" rIns="191744" bIns="95881" rtlCol="0">
            <a:spAutoFit/>
          </a:bodyPr>
          <a:lstStyle/>
          <a:p>
            <a:pPr defTabSz="912720"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2722126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dt="0"/>
  <p:txStyles>
    <p:titleStyle>
      <a:lvl1pPr marL="1141814" indent="-114181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044" algn="l" rtl="0" eaLnBrk="1" fontAlgn="base" hangingPunct="1">
        <a:spcBef>
          <a:spcPct val="0"/>
        </a:spcBef>
        <a:spcAft>
          <a:spcPct val="0"/>
        </a:spcAft>
        <a:defRPr sz="3200" b="1">
          <a:solidFill>
            <a:srgbClr val="2877C4"/>
          </a:solidFill>
          <a:latin typeface="Arial" charset="0"/>
        </a:defRPr>
      </a:lvl6pPr>
      <a:lvl7pPr marL="912094" algn="l" rtl="0" eaLnBrk="1" fontAlgn="base" hangingPunct="1">
        <a:spcBef>
          <a:spcPct val="0"/>
        </a:spcBef>
        <a:spcAft>
          <a:spcPct val="0"/>
        </a:spcAft>
        <a:defRPr sz="3200" b="1">
          <a:solidFill>
            <a:srgbClr val="2877C4"/>
          </a:solidFill>
          <a:latin typeface="Arial" charset="0"/>
        </a:defRPr>
      </a:lvl7pPr>
      <a:lvl8pPr marL="1368148" algn="l" rtl="0" eaLnBrk="1" fontAlgn="base" hangingPunct="1">
        <a:spcBef>
          <a:spcPct val="0"/>
        </a:spcBef>
        <a:spcAft>
          <a:spcPct val="0"/>
        </a:spcAft>
        <a:defRPr sz="3200" b="1">
          <a:solidFill>
            <a:srgbClr val="2877C4"/>
          </a:solidFill>
          <a:latin typeface="Arial" charset="0"/>
        </a:defRPr>
      </a:lvl8pPr>
      <a:lvl9pPr marL="182420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351" indent="-23635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180" indent="-36618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072" indent="-2343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635" indent="-226435" algn="l" rtl="0" eaLnBrk="1" fontAlgn="base" hangingPunct="1">
        <a:lnSpc>
          <a:spcPct val="115000"/>
        </a:lnSpc>
        <a:spcBef>
          <a:spcPct val="20000"/>
        </a:spcBef>
        <a:spcAft>
          <a:spcPct val="0"/>
        </a:spcAft>
        <a:buChar char="»"/>
        <a:defRPr sz="2100">
          <a:solidFill>
            <a:srgbClr val="000000"/>
          </a:solidFill>
          <a:latin typeface="+mn-lt"/>
        </a:defRPr>
      </a:lvl5pPr>
      <a:lvl6pPr marL="2506681" indent="-226435" algn="l" rtl="0" eaLnBrk="1" fontAlgn="base" hangingPunct="1">
        <a:lnSpc>
          <a:spcPct val="115000"/>
        </a:lnSpc>
        <a:spcBef>
          <a:spcPct val="20000"/>
        </a:spcBef>
        <a:spcAft>
          <a:spcPct val="0"/>
        </a:spcAft>
        <a:buChar char="»"/>
        <a:defRPr sz="2100">
          <a:solidFill>
            <a:srgbClr val="000000"/>
          </a:solidFill>
          <a:latin typeface="+mn-lt"/>
        </a:defRPr>
      </a:lvl6pPr>
      <a:lvl7pPr marL="2962727" indent="-226435" algn="l" rtl="0" eaLnBrk="1" fontAlgn="base" hangingPunct="1">
        <a:lnSpc>
          <a:spcPct val="115000"/>
        </a:lnSpc>
        <a:spcBef>
          <a:spcPct val="20000"/>
        </a:spcBef>
        <a:spcAft>
          <a:spcPct val="0"/>
        </a:spcAft>
        <a:buChar char="»"/>
        <a:defRPr sz="2100">
          <a:solidFill>
            <a:srgbClr val="000000"/>
          </a:solidFill>
          <a:latin typeface="+mn-lt"/>
        </a:defRPr>
      </a:lvl7pPr>
      <a:lvl8pPr marL="3418779" indent="-226435" algn="l" rtl="0" eaLnBrk="1" fontAlgn="base" hangingPunct="1">
        <a:lnSpc>
          <a:spcPct val="115000"/>
        </a:lnSpc>
        <a:spcBef>
          <a:spcPct val="20000"/>
        </a:spcBef>
        <a:spcAft>
          <a:spcPct val="0"/>
        </a:spcAft>
        <a:buChar char="»"/>
        <a:defRPr sz="2100">
          <a:solidFill>
            <a:srgbClr val="000000"/>
          </a:solidFill>
          <a:latin typeface="+mn-lt"/>
        </a:defRPr>
      </a:lvl8pPr>
      <a:lvl9pPr marL="3874827" indent="-22643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094" rtl="0" eaLnBrk="1" latinLnBrk="0" hangingPunct="1">
        <a:defRPr sz="1900" kern="1200">
          <a:solidFill>
            <a:schemeClr val="tx1"/>
          </a:solidFill>
          <a:latin typeface="+mn-lt"/>
          <a:ea typeface="+mn-ea"/>
          <a:cs typeface="+mn-cs"/>
        </a:defRPr>
      </a:lvl1pPr>
      <a:lvl2pPr marL="456044" algn="l" defTabSz="912094" rtl="0" eaLnBrk="1" latinLnBrk="0" hangingPunct="1">
        <a:defRPr sz="1900" kern="1200">
          <a:solidFill>
            <a:schemeClr val="tx1"/>
          </a:solidFill>
          <a:latin typeface="+mn-lt"/>
          <a:ea typeface="+mn-ea"/>
          <a:cs typeface="+mn-cs"/>
        </a:defRPr>
      </a:lvl2pPr>
      <a:lvl3pPr marL="912094" algn="l" defTabSz="912094" rtl="0" eaLnBrk="1" latinLnBrk="0" hangingPunct="1">
        <a:defRPr sz="1900" kern="1200">
          <a:solidFill>
            <a:schemeClr val="tx1"/>
          </a:solidFill>
          <a:latin typeface="+mn-lt"/>
          <a:ea typeface="+mn-ea"/>
          <a:cs typeface="+mn-cs"/>
        </a:defRPr>
      </a:lvl3pPr>
      <a:lvl4pPr marL="1368148" algn="l" defTabSz="912094" rtl="0" eaLnBrk="1" latinLnBrk="0" hangingPunct="1">
        <a:defRPr sz="1900" kern="1200">
          <a:solidFill>
            <a:schemeClr val="tx1"/>
          </a:solidFill>
          <a:latin typeface="+mn-lt"/>
          <a:ea typeface="+mn-ea"/>
          <a:cs typeface="+mn-cs"/>
        </a:defRPr>
      </a:lvl4pPr>
      <a:lvl5pPr marL="1824200" algn="l" defTabSz="912094" rtl="0" eaLnBrk="1" latinLnBrk="0" hangingPunct="1">
        <a:defRPr sz="1900" kern="1200">
          <a:solidFill>
            <a:schemeClr val="tx1"/>
          </a:solidFill>
          <a:latin typeface="+mn-lt"/>
          <a:ea typeface="+mn-ea"/>
          <a:cs typeface="+mn-cs"/>
        </a:defRPr>
      </a:lvl5pPr>
      <a:lvl6pPr marL="2280244" algn="l" defTabSz="912094" rtl="0" eaLnBrk="1" latinLnBrk="0" hangingPunct="1">
        <a:defRPr sz="1900" kern="1200">
          <a:solidFill>
            <a:schemeClr val="tx1"/>
          </a:solidFill>
          <a:latin typeface="+mn-lt"/>
          <a:ea typeface="+mn-ea"/>
          <a:cs typeface="+mn-cs"/>
        </a:defRPr>
      </a:lvl6pPr>
      <a:lvl7pPr marL="2736290" algn="l" defTabSz="912094" rtl="0" eaLnBrk="1" latinLnBrk="0" hangingPunct="1">
        <a:defRPr sz="1900" kern="1200">
          <a:solidFill>
            <a:schemeClr val="tx1"/>
          </a:solidFill>
          <a:latin typeface="+mn-lt"/>
          <a:ea typeface="+mn-ea"/>
          <a:cs typeface="+mn-cs"/>
        </a:defRPr>
      </a:lvl7pPr>
      <a:lvl8pPr marL="3192336" algn="l" defTabSz="912094" rtl="0" eaLnBrk="1" latinLnBrk="0" hangingPunct="1">
        <a:defRPr sz="1900" kern="1200">
          <a:solidFill>
            <a:schemeClr val="tx1"/>
          </a:solidFill>
          <a:latin typeface="+mn-lt"/>
          <a:ea typeface="+mn-ea"/>
          <a:cs typeface="+mn-cs"/>
        </a:defRPr>
      </a:lvl8pPr>
      <a:lvl9pPr marL="3648388" algn="l" defTabSz="91209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345775" tIns="192097" rIns="345775" bIns="1920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1"/>
            <a:ext cx="1441595" cy="1373188"/>
          </a:xfrm>
          <a:prstGeom prst="rect">
            <a:avLst/>
          </a:prstGeom>
          <a:noFill/>
          <a:ln w="9525">
            <a:noFill/>
            <a:miter lim="800000"/>
            <a:headEnd/>
            <a:tailEnd/>
          </a:ln>
        </p:spPr>
      </p:pic>
    </p:spTree>
    <p:extLst>
      <p:ext uri="{BB962C8B-B14F-4D97-AF65-F5344CB8AC3E}">
        <p14:creationId xmlns:p14="http://schemas.microsoft.com/office/powerpoint/2010/main" val="14711600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sldNum="0" hdr="0" dt="0"/>
  <p:txStyles>
    <p:titleStyle>
      <a:lvl1pPr marL="1143913" indent="-11439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913" indent="-1143913" algn="l" rtl="0" eaLnBrk="0" fontAlgn="base" hangingPunct="0">
        <a:lnSpc>
          <a:spcPct val="95000"/>
        </a:lnSpc>
        <a:spcBef>
          <a:spcPct val="0"/>
        </a:spcBef>
        <a:spcAft>
          <a:spcPct val="0"/>
        </a:spcAft>
        <a:defRPr sz="2900" b="1">
          <a:solidFill>
            <a:schemeClr val="bg2"/>
          </a:solidFill>
          <a:latin typeface="Arial" charset="0"/>
        </a:defRPr>
      </a:lvl2pPr>
      <a:lvl3pPr marL="1143913" indent="-1143913" algn="l" rtl="0" eaLnBrk="0" fontAlgn="base" hangingPunct="0">
        <a:lnSpc>
          <a:spcPct val="95000"/>
        </a:lnSpc>
        <a:spcBef>
          <a:spcPct val="0"/>
        </a:spcBef>
        <a:spcAft>
          <a:spcPct val="0"/>
        </a:spcAft>
        <a:defRPr sz="2900" b="1">
          <a:solidFill>
            <a:schemeClr val="bg2"/>
          </a:solidFill>
          <a:latin typeface="Arial" charset="0"/>
        </a:defRPr>
      </a:lvl3pPr>
      <a:lvl4pPr marL="1143913" indent="-1143913" algn="l" rtl="0" eaLnBrk="0" fontAlgn="base" hangingPunct="0">
        <a:lnSpc>
          <a:spcPct val="95000"/>
        </a:lnSpc>
        <a:spcBef>
          <a:spcPct val="0"/>
        </a:spcBef>
        <a:spcAft>
          <a:spcPct val="0"/>
        </a:spcAft>
        <a:defRPr sz="2900" b="1">
          <a:solidFill>
            <a:schemeClr val="bg2"/>
          </a:solidFill>
          <a:latin typeface="Arial" charset="0"/>
        </a:defRPr>
      </a:lvl4pPr>
      <a:lvl5pPr marL="1143913" indent="-1143913"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6781" indent="-22678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3680" indent="-22678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90755" indent="-2334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54372" indent="-226781"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411663814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32" y="274638"/>
            <a:ext cx="8229601" cy="1143000"/>
          </a:xfrm>
          <a:prstGeom prst="rect">
            <a:avLst/>
          </a:prstGeom>
        </p:spPr>
        <p:txBody>
          <a:bodyPr vert="horz" lIns="91061" tIns="45531" rIns="91061" bIns="45531" rtlCol="0" anchor="ctr">
            <a:normAutofit/>
          </a:bodyPr>
          <a:lstStyle/>
          <a:p>
            <a:r>
              <a:rPr lang="en-US"/>
              <a:t>Click to edit Master title style</a:t>
            </a:r>
          </a:p>
        </p:txBody>
      </p:sp>
      <p:sp>
        <p:nvSpPr>
          <p:cNvPr id="3" name="Text Placeholder 2"/>
          <p:cNvSpPr>
            <a:spLocks noGrp="1"/>
          </p:cNvSpPr>
          <p:nvPr>
            <p:ph type="body" idx="1"/>
          </p:nvPr>
        </p:nvSpPr>
        <p:spPr>
          <a:xfrm>
            <a:off x="457232" y="1600244"/>
            <a:ext cx="8229601" cy="4525963"/>
          </a:xfrm>
          <a:prstGeom prst="rect">
            <a:avLst/>
          </a:prstGeom>
        </p:spPr>
        <p:txBody>
          <a:bodyPr vert="horz" lIns="91061" tIns="45531" rIns="91061" bIns="455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32" y="6356350"/>
            <a:ext cx="2895601" cy="365125"/>
          </a:xfrm>
          <a:prstGeom prst="rect">
            <a:avLst/>
          </a:prstGeom>
        </p:spPr>
        <p:txBody>
          <a:bodyPr vert="horz" lIns="91061" tIns="45531" rIns="91061" bIns="45531" rtlCol="0" anchor="ctr"/>
          <a:lstStyle>
            <a:lvl1pPr algn="ctr">
              <a:defRPr sz="1300">
                <a:solidFill>
                  <a:schemeClr val="tx1">
                    <a:tint val="75000"/>
                  </a:schemeClr>
                </a:solidFill>
              </a:defRPr>
            </a:lvl1pPr>
          </a:lstStyle>
          <a:p>
            <a:r>
              <a:rPr lang="en-US"/>
              <a:t>Chapter 11 Chemical Reactions</a:t>
            </a:r>
            <a:endParaRPr lang="en-US" dirty="0"/>
          </a:p>
        </p:txBody>
      </p:sp>
      <p:sp>
        <p:nvSpPr>
          <p:cNvPr id="6" name="Slide Number Placeholder 5"/>
          <p:cNvSpPr>
            <a:spLocks noGrp="1"/>
          </p:cNvSpPr>
          <p:nvPr>
            <p:ph type="sldNum" sz="quarter" idx="4"/>
          </p:nvPr>
        </p:nvSpPr>
        <p:spPr>
          <a:xfrm>
            <a:off x="6553203" y="6356350"/>
            <a:ext cx="2133600" cy="365125"/>
          </a:xfrm>
          <a:prstGeom prst="rect">
            <a:avLst/>
          </a:prstGeom>
        </p:spPr>
        <p:txBody>
          <a:bodyPr vert="horz" lIns="91061" tIns="45531" rIns="91061" bIns="45531" rtlCol="0" anchor="ctr"/>
          <a:lstStyle>
            <a:lvl1pPr algn="r">
              <a:defRPr sz="1300">
                <a:solidFill>
                  <a:schemeClr val="tx1">
                    <a:tint val="75000"/>
                  </a:schemeClr>
                </a:solidFill>
              </a:defRPr>
            </a:lvl1pPr>
          </a:lstStyle>
          <a:p>
            <a:fld id="{78B57FBE-D137-4858-9F0D-93549F6A61B2}" type="slidenum">
              <a:rPr lang="en-US" smtClean="0"/>
              <a:t>‹#›</a:t>
            </a:fld>
            <a:endParaRPr lang="en-US"/>
          </a:p>
        </p:txBody>
      </p:sp>
    </p:spTree>
    <p:extLst>
      <p:ext uri="{BB962C8B-B14F-4D97-AF65-F5344CB8AC3E}">
        <p14:creationId xmlns:p14="http://schemas.microsoft.com/office/powerpoint/2010/main" val="3217269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910638" rtl="0" eaLnBrk="1" latinLnBrk="0" hangingPunct="1">
        <a:spcBef>
          <a:spcPct val="0"/>
        </a:spcBef>
        <a:buNone/>
        <a:defRPr sz="4400" kern="1200">
          <a:solidFill>
            <a:schemeClr val="tx1"/>
          </a:solidFill>
          <a:latin typeface="+mj-lt"/>
          <a:ea typeface="+mj-ea"/>
          <a:cs typeface="+mj-cs"/>
        </a:defRPr>
      </a:lvl1pPr>
    </p:titleStyle>
    <p:bodyStyle>
      <a:lvl1pPr marL="341493" indent="-341493" algn="l" defTabSz="910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9887" indent="-284576" algn="l" defTabSz="91063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2pPr>
      <a:lvl3pPr marL="1138291" indent="-227655" algn="l" defTabSz="910638"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93612"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048929"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504246"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59561"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14874"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70190" indent="-227655" algn="l" defTabSz="91063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74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08"/>
          </a:xfrm>
          <a:prstGeom prst="rect">
            <a:avLst/>
          </a:prstGeom>
          <a:noFill/>
        </p:spPr>
        <p:txBody>
          <a:bodyPr wrap="square" lIns="191259" tIns="95641" rIns="191259" bIns="95641" rtlCol="0">
            <a:spAutoFit/>
          </a:bodyPr>
          <a:lstStyle/>
          <a:p>
            <a:pPr defTabSz="91063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cs typeface="Arial" charset="0"/>
              </a:rPr>
              <a:t>*</a:t>
            </a:r>
          </a:p>
        </p:txBody>
      </p:sp>
    </p:spTree>
    <p:extLst>
      <p:ext uri="{BB962C8B-B14F-4D97-AF65-F5344CB8AC3E}">
        <p14:creationId xmlns:p14="http://schemas.microsoft.com/office/powerpoint/2010/main" val="2226078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750" indent="-23575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256" indent="-36525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51"/>
            <a:ext cx="9144000" cy="1377158"/>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1215" rIns="0" bIns="454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userDrawn="1"/>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24243622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1138678" indent="-113867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678" indent="-1138678" algn="l" rtl="0" eaLnBrk="0" fontAlgn="base" hangingPunct="0">
        <a:lnSpc>
          <a:spcPct val="95000"/>
        </a:lnSpc>
        <a:spcBef>
          <a:spcPct val="0"/>
        </a:spcBef>
        <a:spcAft>
          <a:spcPct val="0"/>
        </a:spcAft>
        <a:defRPr sz="2900" b="1">
          <a:solidFill>
            <a:schemeClr val="bg2"/>
          </a:solidFill>
          <a:latin typeface="Arial" charset="0"/>
        </a:defRPr>
      </a:lvl2pPr>
      <a:lvl3pPr marL="1138678" indent="-1138678" algn="l" rtl="0" eaLnBrk="0" fontAlgn="base" hangingPunct="0">
        <a:lnSpc>
          <a:spcPct val="95000"/>
        </a:lnSpc>
        <a:spcBef>
          <a:spcPct val="0"/>
        </a:spcBef>
        <a:spcAft>
          <a:spcPct val="0"/>
        </a:spcAft>
        <a:defRPr sz="2900" b="1">
          <a:solidFill>
            <a:schemeClr val="bg2"/>
          </a:solidFill>
          <a:latin typeface="Arial" charset="0"/>
        </a:defRPr>
      </a:lvl3pPr>
      <a:lvl4pPr marL="1138678" indent="-1138678" algn="l" rtl="0" eaLnBrk="0" fontAlgn="base" hangingPunct="0">
        <a:lnSpc>
          <a:spcPct val="95000"/>
        </a:lnSpc>
        <a:spcBef>
          <a:spcPct val="0"/>
        </a:spcBef>
        <a:spcAft>
          <a:spcPct val="0"/>
        </a:spcAft>
        <a:defRPr sz="2900" b="1">
          <a:solidFill>
            <a:schemeClr val="bg2"/>
          </a:solidFill>
          <a:latin typeface="Arial" charset="0"/>
        </a:defRPr>
      </a:lvl4pPr>
      <a:lvl5pPr marL="1138678" indent="-1138678" algn="l" rtl="0" eaLnBrk="0" fontAlgn="base" hangingPunct="0">
        <a:lnSpc>
          <a:spcPct val="95000"/>
        </a:lnSpc>
        <a:spcBef>
          <a:spcPct val="0"/>
        </a:spcBef>
        <a:spcAft>
          <a:spcPct val="0"/>
        </a:spcAft>
        <a:defRPr sz="2900" b="1">
          <a:solidFill>
            <a:schemeClr val="bg2"/>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5737" indent="-225737"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80560" indent="-225737"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83938" indent="-23238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4973" indent="-225737" algn="l" rtl="0" eaLnBrk="0" fontAlgn="base" hangingPunct="0">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44"/>
            <a:ext cx="9144000" cy="1377158"/>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01"/>
            <a:ext cx="9144000" cy="5480843"/>
          </a:xfrm>
          <a:prstGeom prst="rect">
            <a:avLst/>
          </a:prstGeom>
          <a:noFill/>
          <a:ln w="9525">
            <a:noFill/>
            <a:miter lim="800000"/>
            <a:headEnd/>
            <a:tailEnd/>
          </a:ln>
        </p:spPr>
        <p:txBody>
          <a:bodyPr vert="horz" wrap="square" lIns="344424" tIns="191347" rIns="344424" bIns="1913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9" cstate="print"/>
          <a:srcRect/>
          <a:stretch>
            <a:fillRect/>
          </a:stretch>
        </p:blipFill>
        <p:spPr bwMode="auto">
          <a:xfrm>
            <a:off x="7702405" y="44"/>
            <a:ext cx="1441595" cy="1373188"/>
          </a:xfrm>
          <a:prstGeom prst="rect">
            <a:avLst/>
          </a:prstGeom>
          <a:noFill/>
          <a:ln w="9525">
            <a:noFill/>
            <a:miter lim="800000"/>
            <a:headEnd/>
            <a:tailEnd/>
          </a:ln>
        </p:spPr>
      </p:pic>
    </p:spTree>
    <p:extLst>
      <p:ext uri="{BB962C8B-B14F-4D97-AF65-F5344CB8AC3E}">
        <p14:creationId xmlns:p14="http://schemas.microsoft.com/office/powerpoint/2010/main" val="17463945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marL="1139459" indent="-113945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459" indent="-1139459" algn="l" rtl="0" eaLnBrk="0" fontAlgn="base" hangingPunct="0">
        <a:lnSpc>
          <a:spcPct val="95000"/>
        </a:lnSpc>
        <a:spcBef>
          <a:spcPct val="0"/>
        </a:spcBef>
        <a:spcAft>
          <a:spcPct val="0"/>
        </a:spcAft>
        <a:defRPr sz="2900" b="1">
          <a:solidFill>
            <a:schemeClr val="bg2"/>
          </a:solidFill>
          <a:latin typeface="Arial" charset="0"/>
        </a:defRPr>
      </a:lvl2pPr>
      <a:lvl3pPr marL="1139459" indent="-1139459" algn="l" rtl="0" eaLnBrk="0" fontAlgn="base" hangingPunct="0">
        <a:lnSpc>
          <a:spcPct val="95000"/>
        </a:lnSpc>
        <a:spcBef>
          <a:spcPct val="0"/>
        </a:spcBef>
        <a:spcAft>
          <a:spcPct val="0"/>
        </a:spcAft>
        <a:defRPr sz="2900" b="1">
          <a:solidFill>
            <a:schemeClr val="bg2"/>
          </a:solidFill>
          <a:latin typeface="Arial" charset="0"/>
        </a:defRPr>
      </a:lvl3pPr>
      <a:lvl4pPr marL="1139459" indent="-1139459" algn="l" rtl="0" eaLnBrk="0" fontAlgn="base" hangingPunct="0">
        <a:lnSpc>
          <a:spcPct val="95000"/>
        </a:lnSpc>
        <a:spcBef>
          <a:spcPct val="0"/>
        </a:spcBef>
        <a:spcAft>
          <a:spcPct val="0"/>
        </a:spcAft>
        <a:defRPr sz="2900" b="1">
          <a:solidFill>
            <a:schemeClr val="bg2"/>
          </a:solidFill>
          <a:latin typeface="Arial" charset="0"/>
        </a:defRPr>
      </a:lvl4pPr>
      <a:lvl5pPr marL="1139459" indent="-1139459" algn="l" rtl="0" eaLnBrk="0" fontAlgn="base" hangingPunct="0">
        <a:lnSpc>
          <a:spcPct val="95000"/>
        </a:lnSpc>
        <a:spcBef>
          <a:spcPct val="0"/>
        </a:spcBef>
        <a:spcAft>
          <a:spcPct val="0"/>
        </a:spcAft>
        <a:defRPr sz="2900" b="1">
          <a:solidFill>
            <a:schemeClr val="bg2"/>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891" indent="-22589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027" indent="-22589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4959" indent="-232544"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6379" indent="-225891" algn="l" rtl="0" eaLnBrk="0" fontAlgn="base" hangingPunct="0">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391" rIns="0" bIns="455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16196311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641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94" indent="-22770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126" indent="-22612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220"/>
          </a:xfrm>
          <a:prstGeom prst="rect">
            <a:avLst/>
          </a:prstGeom>
          <a:noFill/>
        </p:spPr>
        <p:txBody>
          <a:bodyPr wrap="square" lIns="191480" tIns="95746" rIns="191480" bIns="95746" rtlCol="0">
            <a:spAutoFit/>
          </a:bodyPr>
          <a:lstStyle/>
          <a:p>
            <a:pPr defTabSz="911678" eaLnBrk="1" hangingPunct="1">
              <a:lnSpc>
                <a:spcPct val="115000"/>
              </a:lnSpc>
              <a:spcBef>
                <a:spcPct val="20000"/>
              </a:spcBef>
              <a:buClr>
                <a:srgbClr val="2877C4"/>
              </a:buClr>
              <a:buSzTx/>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137293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dt="0"/>
  <p:txStyles>
    <p:titleStyle>
      <a:lvl1pPr marL="1140243" indent="-114024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023" indent="-23602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676" indent="-36567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8022" indent="-23403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814" indent="-226120" algn="l" rtl="0" eaLnBrk="1" fontAlgn="base" hangingPunct="1">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8.xml"/><Relationship Id="rId5" Type="http://schemas.openxmlformats.org/officeDocument/2006/relationships/image" Target="../media/image20.png"/><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13.xml.rels><?xml version="1.0" encoding="UTF-8" standalone="yes"?>
<Relationships xmlns="http://schemas.openxmlformats.org/package/2006/relationships"><Relationship Id="rId3" Type="http://schemas.openxmlformats.org/officeDocument/2006/relationships/hyperlink" Target="http://somup.com/cF6vqrnhdl"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png"/></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2.xml"/><Relationship Id="rId1" Type="http://schemas.openxmlformats.org/officeDocument/2006/relationships/slideLayout" Target="../slideLayouts/slideLayout47.xml"/></Relationships>
</file>

<file path=ppt/slides/_rels/slide11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mup.com/cF6vqVnhd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96.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0.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8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reencast-o-matic.com/watch/cF6wqiYJWW"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omup.com/cF6wlpnh8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hyperlink" Target="http://somup.com/cF6vqBnhd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somup.com/cF6vqwnhd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17.jpeg"/><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8.xml"/><Relationship Id="rId5" Type="http://schemas.openxmlformats.org/officeDocument/2006/relationships/image" Target="../media/image20.png"/><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99299" y="3826578"/>
            <a:ext cx="5559280" cy="834979"/>
          </a:xfrm>
        </p:spPr>
        <p:txBody>
          <a:bodyPr lIns="191612"/>
          <a:lstStyle/>
          <a:p>
            <a:r>
              <a:rPr lang="en-US" sz="4000" dirty="0">
                <a:solidFill>
                  <a:srgbClr val="FF0000"/>
                </a:solidFill>
              </a:rPr>
              <a:t>Reactants</a:t>
            </a:r>
            <a:r>
              <a:rPr lang="en-US" sz="4000" b="1" dirty="0">
                <a:solidFill>
                  <a:srgbClr val="FF0000"/>
                </a:solidFill>
              </a:rPr>
              <a:t> </a:t>
            </a:r>
            <a:r>
              <a:rPr lang="en-US" sz="4000" b="1" dirty="0">
                <a:solidFill>
                  <a:schemeClr val="tx1"/>
                </a:solidFill>
                <a:sym typeface="Wingdings" panose="05000000000000000000" pitchFamily="2" charset="2"/>
              </a:rPr>
              <a:t></a:t>
            </a:r>
            <a:r>
              <a:rPr lang="en-US" sz="4000" b="1" dirty="0">
                <a:solidFill>
                  <a:srgbClr val="FF0000"/>
                </a:solidFill>
                <a:sym typeface="Wingdings" panose="05000000000000000000" pitchFamily="2" charset="2"/>
              </a:rPr>
              <a:t>  </a:t>
            </a:r>
            <a:r>
              <a:rPr lang="en-US" sz="4000" dirty="0">
                <a:solidFill>
                  <a:srgbClr val="0070C0"/>
                </a:solidFill>
              </a:rPr>
              <a:t>Products</a:t>
            </a:r>
            <a:endParaRPr lang="en-US" sz="4000" dirty="0"/>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2509307" y="5921395"/>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1371601" y="1600200"/>
            <a:ext cx="6324600"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1" name="_s2055"/>
          <p:cNvSpPr>
            <a:spLocks noChangeArrowheads="1"/>
          </p:cNvSpPr>
          <p:nvPr/>
        </p:nvSpPr>
        <p:spPr bwMode="auto">
          <a:xfrm>
            <a:off x="3042036" y="5089269"/>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20137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1"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60" name="Group 80"/>
          <p:cNvGraphicFramePr>
            <a:graphicFrameLocks noGrp="1"/>
          </p:cNvGraphicFramePr>
          <p:nvPr/>
        </p:nvGraphicFramePr>
        <p:xfrm>
          <a:off x="304799" y="1371644"/>
          <a:ext cx="8610599" cy="4725353"/>
        </p:xfrm>
        <a:graphic>
          <a:graphicData uri="http://schemas.openxmlformats.org/drawingml/2006/table">
            <a:tbl>
              <a:tblPr/>
              <a:tblGrid>
                <a:gridCol w="3428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7244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5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Solubility Rules for Ionic Compounds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2913">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a:t>
                      </a: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Solubility</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Exceptions</a:t>
                      </a:r>
                      <a:endPar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Salts of alkali metals and ammonia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Some lithium compounds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Nitrate salts and chlorate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Few exceptions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Sulfate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Pb, Ag, Hg, Ba, Sr, and Ca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Chloride salts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Ag and some compounds of Hg and 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584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Carbonates, phosphates, chromates, sulfides, and hydroxides</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Most are insoluble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Compounds of the alkali metals and of ammonia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ctangle 2"/>
          <p:cNvSpPr>
            <a:spLocks noChangeArrowheads="1"/>
          </p:cNvSpPr>
          <p:nvPr/>
        </p:nvSpPr>
        <p:spPr bwMode="auto">
          <a:xfrm>
            <a:off x="914400" y="228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0070C0"/>
                </a:solidFill>
                <a:effectLst>
                  <a:outerShdw blurRad="38100" dist="38100" dir="2700000" algn="tl">
                    <a:srgbClr val="DDDDDD"/>
                  </a:outerShdw>
                </a:effectLst>
                <a:latin typeface="Arial"/>
              </a:rPr>
              <a:t>General Rules for Solubility of Ionic Compounds</a:t>
            </a:r>
          </a:p>
        </p:txBody>
      </p:sp>
    </p:spTree>
    <p:extLst>
      <p:ext uri="{BB962C8B-B14F-4D97-AF65-F5344CB8AC3E}">
        <p14:creationId xmlns:p14="http://schemas.microsoft.com/office/powerpoint/2010/main" val="1042886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71600" y="152411"/>
            <a:ext cx="6629400"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 4 Chemical Reactions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975170"/>
            <a:ext cx="36576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920" y="993313"/>
            <a:ext cx="3530023"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3429000"/>
            <a:ext cx="3733801"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4386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2412550"/>
            <a:ext cx="1676400" cy="415117"/>
          </a:xfrm>
          <a:prstGeom prst="rect">
            <a:avLst/>
          </a:prstGeom>
          <a:noFill/>
        </p:spPr>
        <p:txBody>
          <a:bodyPr wrap="square" lIns="91061" tIns="45531" rIns="91061" bIns="45531" rtlCol="0">
            <a:spAutoFit/>
          </a:bodyPr>
          <a:lstStyle/>
          <a:p>
            <a:pPr algn="ctr"/>
            <a:r>
              <a:rPr lang="en-US" sz="2100" dirty="0"/>
              <a:t>Synthesis</a:t>
            </a:r>
          </a:p>
        </p:txBody>
      </p:sp>
    </p:spTree>
    <p:extLst>
      <p:ext uri="{BB962C8B-B14F-4D97-AF65-F5344CB8AC3E}">
        <p14:creationId xmlns:p14="http://schemas.microsoft.com/office/powerpoint/2010/main" val="296816712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500"/>
                                        <p:tgtEl>
                                          <p:spTgt spid="4099"/>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2"/>
                                        </p:tgtEl>
                                        <p:attrNameLst>
                                          <p:attrName>style.color</p:attrName>
                                        </p:attrNameLst>
                                      </p:cBhvr>
                                      <p:to>
                                        <a:schemeClr val="bg1"/>
                                      </p:to>
                                    </p:animClr>
                                    <p:animClr clrSpc="rgb" dir="cw">
                                      <p:cBhvr>
                                        <p:cTn id="31" dur="250" autoRev="1" fill="remove"/>
                                        <p:tgtEl>
                                          <p:spTgt spid="2"/>
                                        </p:tgtEl>
                                        <p:attrNameLst>
                                          <p:attrName>fillcolor</p:attrName>
                                        </p:attrNameLst>
                                      </p:cBhvr>
                                      <p:to>
                                        <a:schemeClr val="bg1"/>
                                      </p:to>
                                    </p:animClr>
                                    <p:set>
                                      <p:cBhvr>
                                        <p:cTn id="32" dur="250" autoRev="1" fill="remove"/>
                                        <p:tgtEl>
                                          <p:spTgt spid="2"/>
                                        </p:tgtEl>
                                        <p:attrNameLst>
                                          <p:attrName>fill.type</p:attrName>
                                        </p:attrNameLst>
                                      </p:cBhvr>
                                      <p:to>
                                        <p:strVal val="solid"/>
                                      </p:to>
                                    </p:set>
                                    <p:set>
                                      <p:cBhvr>
                                        <p:cTn id="33"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20848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2300" dirty="0"/>
              <a:t>A </a:t>
            </a:r>
            <a:r>
              <a:rPr lang="en-US" altLang="en-US" sz="2300" b="1" dirty="0">
                <a:solidFill>
                  <a:schemeClr val="accent1">
                    <a:lumMod val="75000"/>
                  </a:schemeClr>
                </a:solidFill>
              </a:rPr>
              <a:t>combustion reaction</a:t>
            </a:r>
            <a:r>
              <a:rPr lang="en-US" altLang="en-US" sz="2300" dirty="0">
                <a:solidFill>
                  <a:schemeClr val="accent1">
                    <a:lumMod val="75000"/>
                  </a:schemeClr>
                </a:solidFill>
              </a:rPr>
              <a:t> </a:t>
            </a:r>
            <a:r>
              <a:rPr lang="en-US" altLang="en-US" sz="2300" dirty="0"/>
              <a:t>is a chemical change in which an element or a compound reacts with </a:t>
            </a:r>
            <a:r>
              <a:rPr lang="en-US" altLang="en-US" sz="3600" b="1" dirty="0">
                <a:solidFill>
                  <a:srgbClr val="FF0000"/>
                </a:solidFill>
                <a:effectLst>
                  <a:outerShdw blurRad="38100" dist="38100" dir="2700000" algn="tl">
                    <a:srgbClr val="000000">
                      <a:alpha val="43137"/>
                    </a:srgbClr>
                  </a:outerShdw>
                </a:effectLst>
              </a:rPr>
              <a:t>oxygen</a:t>
            </a:r>
            <a:r>
              <a:rPr lang="en-US" altLang="en-US" sz="2300" dirty="0"/>
              <a:t>, often producing energy in the form of </a:t>
            </a:r>
            <a:r>
              <a:rPr lang="en-US" altLang="en-US" sz="2300" b="1" dirty="0">
                <a:solidFill>
                  <a:srgbClr val="0070C0"/>
                </a:solidFill>
                <a:effectLst>
                  <a:outerShdw blurRad="38100" dist="38100" dir="2700000" algn="tl">
                    <a:srgbClr val="000000">
                      <a:alpha val="43137"/>
                    </a:srgbClr>
                  </a:outerShdw>
                </a:effectLst>
              </a:rPr>
              <a:t>heat</a:t>
            </a:r>
            <a:r>
              <a:rPr lang="en-US" altLang="en-US" sz="2300" dirty="0"/>
              <a:t> and </a:t>
            </a:r>
            <a:r>
              <a:rPr lang="en-US" altLang="en-US" sz="2300" b="1" dirty="0">
                <a:solidFill>
                  <a:srgbClr val="0070C0"/>
                </a:solidFill>
                <a:effectLst>
                  <a:outerShdw blurRad="38100" dist="38100" dir="2700000" algn="tl">
                    <a:srgbClr val="000000">
                      <a:alpha val="43137"/>
                    </a:srgbClr>
                  </a:outerShdw>
                </a:effectLst>
              </a:rPr>
              <a:t>light</a:t>
            </a:r>
            <a:r>
              <a:rPr lang="en-US" altLang="en-US" sz="2300" dirty="0"/>
              <a:t>. </a:t>
            </a:r>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2" name="Picture 1">
            <a:extLst>
              <a:ext uri="{FF2B5EF4-FFF2-40B4-BE49-F238E27FC236}">
                <a16:creationId xmlns:a16="http://schemas.microsoft.com/office/drawing/2014/main" id="{BF2D0620-BEBA-47E3-A194-E3F47B4C3AC4}"/>
              </a:ext>
            </a:extLst>
          </p:cNvPr>
          <p:cNvPicPr>
            <a:picLocks noChangeAspect="1"/>
          </p:cNvPicPr>
          <p:nvPr/>
        </p:nvPicPr>
        <p:blipFill>
          <a:blip r:embed="rId3"/>
          <a:stretch>
            <a:fillRect/>
          </a:stretch>
        </p:blipFill>
        <p:spPr>
          <a:xfrm>
            <a:off x="533400" y="3124200"/>
            <a:ext cx="5313634" cy="2971800"/>
          </a:xfrm>
          <a:prstGeom prst="rect">
            <a:avLst/>
          </a:prstGeom>
        </p:spPr>
      </p:pic>
      <p:pic>
        <p:nvPicPr>
          <p:cNvPr id="3" name="Picture 2">
            <a:extLst>
              <a:ext uri="{FF2B5EF4-FFF2-40B4-BE49-F238E27FC236}">
                <a16:creationId xmlns:a16="http://schemas.microsoft.com/office/drawing/2014/main" id="{EF5898E1-197A-4C21-A022-0658A2A9E055}"/>
              </a:ext>
            </a:extLst>
          </p:cNvPr>
          <p:cNvPicPr>
            <a:picLocks noChangeAspect="1"/>
          </p:cNvPicPr>
          <p:nvPr/>
        </p:nvPicPr>
        <p:blipFill>
          <a:blip r:embed="rId4"/>
          <a:stretch>
            <a:fillRect/>
          </a:stretch>
        </p:blipFill>
        <p:spPr>
          <a:xfrm>
            <a:off x="6268545" y="2921424"/>
            <a:ext cx="2705334" cy="3665538"/>
          </a:xfrm>
          <a:prstGeom prst="rect">
            <a:avLst/>
          </a:prstGeom>
        </p:spPr>
      </p:pic>
    </p:spTree>
    <p:extLst>
      <p:ext uri="{BB962C8B-B14F-4D97-AF65-F5344CB8AC3E}">
        <p14:creationId xmlns:p14="http://schemas.microsoft.com/office/powerpoint/2010/main" val="2815215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60">
                                            <p:txEl>
                                              <p:pRg st="1" end="1"/>
                                            </p:txEl>
                                          </p:spTgt>
                                        </p:tgtEl>
                                        <p:attrNameLst>
                                          <p:attrName>style.visibility</p:attrName>
                                        </p:attrNameLst>
                                      </p:cBhvr>
                                      <p:to>
                                        <p:strVal val="visible"/>
                                      </p:to>
                                    </p:set>
                                    <p:animEffect transition="in" filter="fade">
                                      <p:cBhvr>
                                        <p:cTn id="7" dur="500"/>
                                        <p:tgtEl>
                                          <p:spTgt spid="1259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60" name="Text Box 8"/>
          <p:cNvSpPr txBox="1">
            <a:spLocks noChangeArrowheads="1"/>
          </p:cNvSpPr>
          <p:nvPr/>
        </p:nvSpPr>
        <p:spPr bwMode="auto">
          <a:xfrm>
            <a:off x="76200" y="914400"/>
            <a:ext cx="8915400" cy="42469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3600" b="1" dirty="0">
                <a:solidFill>
                  <a:srgbClr val="658B92"/>
                </a:solidFill>
              </a:rPr>
              <a:t>Combustion Reactions</a:t>
            </a:r>
          </a:p>
          <a:p>
            <a:pPr>
              <a:spcBef>
                <a:spcPct val="50000"/>
              </a:spcBef>
            </a:pPr>
            <a:r>
              <a:rPr lang="en-US" altLang="en-US" sz="1600" dirty="0"/>
              <a:t>A </a:t>
            </a:r>
            <a:r>
              <a:rPr lang="en-US" altLang="en-US" sz="1600" b="1" dirty="0">
                <a:solidFill>
                  <a:schemeClr val="accent1">
                    <a:lumMod val="75000"/>
                  </a:schemeClr>
                </a:solidFill>
              </a:rPr>
              <a:t>combustion reaction</a:t>
            </a:r>
            <a:r>
              <a:rPr lang="en-US" altLang="en-US" sz="1600" dirty="0">
                <a:solidFill>
                  <a:schemeClr val="accent1">
                    <a:lumMod val="75000"/>
                  </a:schemeClr>
                </a:solidFill>
              </a:rPr>
              <a:t> </a:t>
            </a:r>
            <a:r>
              <a:rPr lang="en-US" altLang="en-US" sz="1600" dirty="0"/>
              <a:t>is a chemical change in which an element or a compound reacts with </a:t>
            </a:r>
            <a:r>
              <a:rPr lang="en-US" altLang="en-US" sz="1600" dirty="0">
                <a:solidFill>
                  <a:srgbClr val="FF0000"/>
                </a:solidFill>
              </a:rPr>
              <a:t>oxygen</a:t>
            </a:r>
            <a:r>
              <a:rPr lang="en-US" altLang="en-US" sz="1600" dirty="0"/>
              <a:t>, often producing energy in the form of heat and light. </a:t>
            </a:r>
          </a:p>
          <a:p>
            <a:pPr>
              <a:spcBef>
                <a:spcPct val="50000"/>
              </a:spcBef>
            </a:pPr>
            <a:r>
              <a:rPr lang="en-US" altLang="en-US" sz="2800" dirty="0">
                <a:solidFill>
                  <a:srgbClr val="0070C0"/>
                </a:solidFill>
              </a:rPr>
              <a:t>Often the other reactant (fuel) is a </a:t>
            </a:r>
            <a:r>
              <a:rPr lang="en-US" altLang="en-US" sz="2800" b="1" dirty="0">
                <a:solidFill>
                  <a:schemeClr val="tx1"/>
                </a:solidFill>
                <a:effectLst>
                  <a:outerShdw blurRad="38100" dist="38100" dir="2700000" algn="tl">
                    <a:srgbClr val="000000">
                      <a:alpha val="43137"/>
                    </a:srgbClr>
                  </a:outerShdw>
                </a:effectLst>
              </a:rPr>
              <a:t>hydrocarbon</a:t>
            </a:r>
            <a:r>
              <a:rPr lang="en-US" altLang="en-US" sz="2800" dirty="0">
                <a:solidFill>
                  <a:srgbClr val="0070C0"/>
                </a:solidFill>
              </a:rPr>
              <a:t>, which is a compound composed of hydrogen and carbon. The </a:t>
            </a:r>
            <a:r>
              <a:rPr lang="en-US" altLang="en-US" sz="2800" b="1" dirty="0">
                <a:solidFill>
                  <a:schemeClr val="tx1"/>
                </a:solidFill>
                <a:effectLst>
                  <a:outerShdw blurRad="38100" dist="38100" dir="2700000" algn="tl">
                    <a:srgbClr val="000000">
                      <a:alpha val="43137"/>
                    </a:srgbClr>
                  </a:outerShdw>
                </a:effectLst>
              </a:rPr>
              <a:t>complete</a:t>
            </a:r>
            <a:r>
              <a:rPr lang="en-US" altLang="en-US" sz="2800" dirty="0">
                <a:solidFill>
                  <a:srgbClr val="0070C0"/>
                </a:solidFill>
              </a:rPr>
              <a:t> combustion of a hydrocarbon produces </a:t>
            </a:r>
            <a:r>
              <a:rPr lang="en-US" altLang="en-US" sz="3600" b="1" dirty="0">
                <a:solidFill>
                  <a:srgbClr val="FF0000"/>
                </a:solidFill>
                <a:effectLst>
                  <a:outerShdw blurRad="38100" dist="38100" dir="2700000" algn="tl">
                    <a:srgbClr val="000000">
                      <a:alpha val="43137"/>
                    </a:srgbClr>
                  </a:outerShdw>
                </a:effectLst>
              </a:rPr>
              <a:t>carbon dioxide </a:t>
            </a:r>
            <a:r>
              <a:rPr lang="en-US" altLang="en-US" sz="2800" dirty="0">
                <a:solidFill>
                  <a:srgbClr val="0070C0"/>
                </a:solidFill>
              </a:rPr>
              <a:t>and </a:t>
            </a:r>
            <a:r>
              <a:rPr lang="en-US" altLang="en-US" sz="3600" b="1" dirty="0">
                <a:solidFill>
                  <a:srgbClr val="FF0000"/>
                </a:solidFill>
                <a:effectLst>
                  <a:outerShdw blurRad="38100" dist="38100" dir="2700000" algn="tl">
                    <a:srgbClr val="000000">
                      <a:alpha val="43137"/>
                    </a:srgbClr>
                  </a:outerShdw>
                </a:effectLst>
              </a:rPr>
              <a:t>water</a:t>
            </a:r>
            <a:r>
              <a:rPr lang="en-US" altLang="en-US" sz="2800" dirty="0">
                <a:solidFill>
                  <a:srgbClr val="0070C0"/>
                </a:solidFill>
              </a:rPr>
              <a:t>. </a:t>
            </a:r>
          </a:p>
          <a:p>
            <a:pPr>
              <a:spcBef>
                <a:spcPct val="50000"/>
              </a:spcBef>
            </a:pPr>
            <a:r>
              <a:rPr lang="en-US" sz="2400" dirty="0"/>
              <a:t>	      CH</a:t>
            </a:r>
            <a:r>
              <a:rPr lang="en-US" sz="2400" baseline="-25000" dirty="0"/>
              <a:t>4</a:t>
            </a:r>
            <a:r>
              <a:rPr lang="en-US" sz="2400" dirty="0"/>
              <a:t>        +      2 O</a:t>
            </a:r>
            <a:r>
              <a:rPr lang="en-US" sz="2400" baseline="-25000" dirty="0"/>
              <a:t>2</a:t>
            </a:r>
            <a:r>
              <a:rPr lang="en-US" sz="2400" dirty="0"/>
              <a:t>       </a:t>
            </a:r>
            <a:r>
              <a:rPr lang="en-US" sz="2400" dirty="0">
                <a:sym typeface="Wingdings"/>
              </a:rPr>
              <a:t></a:t>
            </a:r>
            <a:r>
              <a:rPr lang="en-US" sz="2400" dirty="0"/>
              <a:t>       CO</a:t>
            </a:r>
            <a:r>
              <a:rPr lang="en-US" sz="2400" baseline="-25000" dirty="0"/>
              <a:t>2</a:t>
            </a:r>
            <a:r>
              <a:rPr lang="en-US" sz="2400" dirty="0"/>
              <a:t>             +      H</a:t>
            </a:r>
            <a:r>
              <a:rPr lang="en-US" sz="2400" baseline="-25000" dirty="0"/>
              <a:t>2</a:t>
            </a:r>
            <a:r>
              <a:rPr lang="en-US" sz="2400" dirty="0"/>
              <a:t>O  </a:t>
            </a:r>
          </a:p>
          <a:p>
            <a:pPr>
              <a:tabLst>
                <a:tab pos="1030288" algn="l"/>
              </a:tabLst>
            </a:pPr>
            <a:r>
              <a:rPr lang="en-US" sz="2400" i="1" dirty="0"/>
              <a:t>    hydrocarbon   +   oxygen   </a:t>
            </a:r>
            <a:r>
              <a:rPr lang="en-US" sz="2400" i="1" dirty="0">
                <a:sym typeface="Wingdings"/>
              </a:rPr>
              <a:t></a:t>
            </a:r>
            <a:r>
              <a:rPr lang="en-US" sz="2400" i="1" dirty="0"/>
              <a:t>   carbon dioxide  +      water</a:t>
            </a:r>
            <a:endParaRPr lang="en-US" sz="2400" dirty="0"/>
          </a:p>
        </p:txBody>
      </p:sp>
      <p:sp>
        <p:nvSpPr>
          <p:cNvPr id="5"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467760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60">
                                            <p:txEl>
                                              <p:pRg st="2" end="2"/>
                                            </p:txEl>
                                          </p:spTgt>
                                        </p:tgtEl>
                                        <p:attrNameLst>
                                          <p:attrName>style.visibility</p:attrName>
                                        </p:attrNameLst>
                                      </p:cBhvr>
                                      <p:to>
                                        <p:strVal val="visible"/>
                                      </p:to>
                                    </p:set>
                                    <p:animEffect transition="in" filter="fade">
                                      <p:cBhvr>
                                        <p:cTn id="7" dur="500"/>
                                        <p:tgtEl>
                                          <p:spTgt spid="1259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60">
                                            <p:txEl>
                                              <p:pRg st="3" end="3"/>
                                            </p:txEl>
                                          </p:spTgt>
                                        </p:tgtEl>
                                        <p:attrNameLst>
                                          <p:attrName>style.visibility</p:attrName>
                                        </p:attrNameLst>
                                      </p:cBhvr>
                                      <p:to>
                                        <p:strVal val="visible"/>
                                      </p:to>
                                    </p:set>
                                    <p:animEffect transition="in" filter="fade">
                                      <p:cBhvr>
                                        <p:cTn id="12" dur="500"/>
                                        <p:tgtEl>
                                          <p:spTgt spid="1259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60">
                                            <p:txEl>
                                              <p:pRg st="4" end="4"/>
                                            </p:txEl>
                                          </p:spTgt>
                                        </p:tgtEl>
                                        <p:attrNameLst>
                                          <p:attrName>style.visibility</p:attrName>
                                        </p:attrNameLst>
                                      </p:cBhvr>
                                      <p:to>
                                        <p:strVal val="visible"/>
                                      </p:to>
                                    </p:set>
                                    <p:animEffect transition="in" filter="fade">
                                      <p:cBhvr>
                                        <p:cTn id="17" dur="500"/>
                                        <p:tgtEl>
                                          <p:spTgt spid="1259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710650"/>
            <a:ext cx="6629401" cy="163083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 </a:t>
            </a:r>
            <a:r>
              <a:rPr lang="en-US" sz="2300" b="1" dirty="0">
                <a:solidFill>
                  <a:srgbClr val="FF0000"/>
                </a:solidFill>
                <a:effectLst>
                  <a:outerShdw blurRad="38100" dist="38100" dir="2700000" algn="tl">
                    <a:srgbClr val="000000">
                      <a:alpha val="43137"/>
                    </a:srgbClr>
                  </a:outerShdw>
                </a:effectLst>
              </a:rPr>
              <a:t>Start with the skeletal equation:</a:t>
            </a:r>
          </a:p>
          <a:p>
            <a:endParaRPr lang="en-US" sz="800" dirty="0">
              <a:solidFill>
                <a:schemeClr val="accent2">
                  <a:lumMod val="7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820047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215610"/>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800" dirty="0">
                <a:solidFill>
                  <a:schemeClr val="tx1"/>
                </a:solidFill>
              </a:rPr>
              <a:t>C</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10</a:t>
            </a:r>
            <a:r>
              <a:rPr lang="en-US" sz="2800" dirty="0">
                <a:solidFill>
                  <a:schemeClr val="tx1"/>
                </a:solidFill>
              </a:rPr>
              <a:t> (g) +  O</a:t>
            </a:r>
            <a:r>
              <a:rPr lang="en-US" sz="2800" baseline="-25000" dirty="0">
                <a:solidFill>
                  <a:schemeClr val="tx1"/>
                </a:solidFill>
              </a:rPr>
              <a:t>2 </a:t>
            </a:r>
            <a:r>
              <a:rPr lang="en-US" sz="2800" dirty="0">
                <a:solidFill>
                  <a:schemeClr val="tx1"/>
                </a:solidFill>
              </a:rPr>
              <a:t>(g)</a:t>
            </a:r>
            <a:r>
              <a:rPr lang="en-US" sz="2800" baseline="-25000" dirty="0">
                <a:solidFill>
                  <a:schemeClr val="tx1"/>
                </a:solidFill>
              </a:rPr>
              <a:t> </a:t>
            </a:r>
            <a:r>
              <a:rPr lang="en-US" sz="2800" dirty="0">
                <a:solidFill>
                  <a:schemeClr val="tx1"/>
                </a:solidFill>
                <a:latin typeface="Calibri"/>
                <a:cs typeface="Calibri"/>
              </a:rPr>
              <a:t>→  CO</a:t>
            </a:r>
            <a:r>
              <a:rPr lang="en-US" sz="2800" baseline="-25000" dirty="0">
                <a:solidFill>
                  <a:schemeClr val="tx1"/>
                </a:solidFill>
                <a:latin typeface="Calibri"/>
                <a:cs typeface="Calibri"/>
              </a:rPr>
              <a:t>2 </a:t>
            </a:r>
            <a:r>
              <a:rPr lang="en-US" sz="2800" dirty="0">
                <a:solidFill>
                  <a:schemeClr val="tx1"/>
                </a:solidFill>
              </a:rPr>
              <a:t>(g)</a:t>
            </a:r>
            <a:r>
              <a:rPr lang="en-US" sz="2800" dirty="0">
                <a:solidFill>
                  <a:schemeClr val="tx1"/>
                </a:solidFill>
                <a:latin typeface="Calibri"/>
                <a:cs typeface="Calibri"/>
              </a:rPr>
              <a:t> + H</a:t>
            </a:r>
            <a:r>
              <a:rPr lang="en-US" sz="2800" baseline="-25000" dirty="0">
                <a:solidFill>
                  <a:schemeClr val="tx1"/>
                </a:solidFill>
                <a:latin typeface="Calibri"/>
                <a:cs typeface="Calibri"/>
              </a:rPr>
              <a:t>2</a:t>
            </a:r>
            <a:r>
              <a:rPr lang="en-US" sz="2800" dirty="0">
                <a:solidFill>
                  <a:schemeClr val="tx1"/>
                </a:solidFill>
                <a:latin typeface="Calibri"/>
                <a:cs typeface="Calibri"/>
              </a:rPr>
              <a:t>O </a:t>
            </a:r>
            <a:r>
              <a:rPr lang="en-US" sz="2800" dirty="0">
                <a:solidFill>
                  <a:schemeClr val="tx1"/>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3124200"/>
            <a:ext cx="8991600" cy="2923877"/>
          </a:xfrm>
          <a:prstGeom prst="rect">
            <a:avLst/>
          </a:prstGeom>
        </p:spPr>
        <p:txBody>
          <a:bodyPr wrap="square">
            <a:spAutoFit/>
          </a:bodyPr>
          <a:lstStyle/>
          <a:p>
            <a:r>
              <a:rPr lang="en-US" sz="2400" dirty="0">
                <a:solidFill>
                  <a:srgbClr val="FF0000"/>
                </a:solidFill>
              </a:rPr>
              <a:t>Notice in the skeletal formula:</a:t>
            </a:r>
          </a:p>
          <a:p>
            <a:pPr marL="342900" indent="-225425">
              <a:spcBef>
                <a:spcPts val="1200"/>
              </a:spcBef>
              <a:buFont typeface="Arial" panose="020B0604020202020204" pitchFamily="34" charset="0"/>
              <a:buChar char="•"/>
            </a:pPr>
            <a:r>
              <a:rPr lang="en-US" sz="2400" dirty="0">
                <a:solidFill>
                  <a:srgbClr val="7030A0"/>
                </a:solidFill>
              </a:rPr>
              <a:t>that oxygen is “even” as a reactant (2 atoms), </a:t>
            </a:r>
          </a:p>
          <a:p>
            <a:pPr marL="342900" indent="-225425">
              <a:spcBef>
                <a:spcPts val="1200"/>
              </a:spcBef>
              <a:buFont typeface="Arial" panose="020B0604020202020204" pitchFamily="34" charset="0"/>
              <a:buChar char="•"/>
            </a:pPr>
            <a:r>
              <a:rPr lang="en-US" sz="2400" dirty="0">
                <a:solidFill>
                  <a:srgbClr val="00B050"/>
                </a:solidFill>
              </a:rPr>
              <a:t>but “odd” as a product (3 </a:t>
            </a:r>
            <a:r>
              <a:rPr lang="en-US" sz="2400" dirty="0">
                <a:solidFill>
                  <a:srgbClr val="00B050"/>
                </a:solidFill>
                <a:sym typeface="Wingdings" panose="05000000000000000000" pitchFamily="2" charset="2"/>
              </a:rPr>
              <a:t> 2 atom + 1 atom</a:t>
            </a:r>
            <a:r>
              <a:rPr lang="en-US" sz="2400" dirty="0">
                <a:solidFill>
                  <a:srgbClr val="00B050"/>
                </a:solidFill>
              </a:rPr>
              <a:t>). </a:t>
            </a:r>
          </a:p>
          <a:p>
            <a:pPr marL="342900" indent="-225425">
              <a:spcBef>
                <a:spcPts val="1200"/>
              </a:spcBef>
              <a:buFont typeface="Arial" panose="020B0604020202020204" pitchFamily="34" charset="0"/>
              <a:buChar char="•"/>
            </a:pPr>
            <a:r>
              <a:rPr lang="en-US" sz="2400" dirty="0">
                <a:solidFill>
                  <a:srgbClr val="FF0000"/>
                </a:solidFill>
              </a:rPr>
              <a:t>This means that the </a:t>
            </a:r>
            <a:r>
              <a:rPr lang="en-US" sz="2400" b="1" dirty="0">
                <a:solidFill>
                  <a:schemeClr val="tx1"/>
                </a:solidFill>
                <a:effectLst>
                  <a:outerShdw blurRad="38100" dist="38100" dir="2700000" algn="tl">
                    <a:srgbClr val="000000">
                      <a:alpha val="43137"/>
                    </a:srgbClr>
                  </a:outerShdw>
                </a:effectLst>
              </a:rPr>
              <a:t>coefficient</a:t>
            </a:r>
            <a:r>
              <a:rPr lang="en-US" sz="2400" dirty="0">
                <a:solidFill>
                  <a:srgbClr val="FF0000"/>
                </a:solidFill>
              </a:rPr>
              <a:t> with water MUST be “even.”</a:t>
            </a:r>
          </a:p>
          <a:p>
            <a:pPr marL="342900" indent="-225425">
              <a:spcBef>
                <a:spcPts val="1200"/>
              </a:spcBef>
              <a:buFont typeface="Arial" panose="020B0604020202020204" pitchFamily="34" charset="0"/>
              <a:buChar char="•"/>
            </a:pPr>
            <a:endParaRPr lang="en-US" sz="2400" dirty="0">
              <a:solidFill>
                <a:srgbClr val="FF0000"/>
              </a:solidFill>
            </a:endParaRPr>
          </a:p>
          <a:p>
            <a:r>
              <a:rPr lang="en-US" sz="2400" dirty="0">
                <a:solidFill>
                  <a:srgbClr val="0070C0"/>
                </a:solidFill>
              </a:rPr>
              <a:t>Continue balancing …</a:t>
            </a:r>
            <a:endParaRPr lang="en-US" sz="2400"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23111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323987"/>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p>
          <a:p>
            <a:r>
              <a:rPr lang="en-US" sz="2400" dirty="0">
                <a:solidFill>
                  <a:srgbClr val="0070C0"/>
                </a:solidFill>
              </a:rPr>
              <a:t>Use trial and error to determine what coefficients work for each element (e.g. </a:t>
            </a:r>
            <a:r>
              <a:rPr lang="en-US" sz="2400" dirty="0">
                <a:solidFill>
                  <a:schemeClr val="tx1"/>
                </a:solidFill>
              </a:rPr>
              <a:t>oxygen</a:t>
            </a:r>
            <a:r>
              <a:rPr lang="en-US" sz="2400" dirty="0">
                <a:solidFill>
                  <a:srgbClr val="0070C0"/>
                </a:solidFill>
              </a:rPr>
              <a: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b="1" dirty="0">
                <a:solidFill>
                  <a:srgbClr val="FF0000"/>
                </a:solidFill>
                <a:cs typeface="Calibri"/>
              </a:rPr>
              <a:t>2</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2400"/>
              </a:spcBef>
            </a:pPr>
            <a:r>
              <a:rPr lang="en-US" sz="2400" dirty="0">
                <a:solidFill>
                  <a:schemeClr val="tx1"/>
                </a:solidFill>
              </a:rPr>
              <a:t>This equation does NOT account for the # of hydrogens (left). </a:t>
            </a:r>
          </a:p>
          <a:p>
            <a:pPr>
              <a:spcBef>
                <a:spcPts val="2400"/>
              </a:spcBef>
            </a:pPr>
            <a:r>
              <a:rPr lang="en-US" sz="2400" dirty="0">
                <a:solidFill>
                  <a:schemeClr val="tx1"/>
                </a:solidFill>
              </a:rPr>
              <a:t>There must be 10 H atoms on both sides.</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13963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2215991"/>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5</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chemeClr val="tx1"/>
                </a:solidFill>
              </a:rPr>
              <a:t>There is still an “ODD” number of O atoms on the right.</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9722388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10650"/>
            <a:ext cx="6629401" cy="2154054"/>
          </a:xfrm>
          <a:prstGeom prst="rect">
            <a:avLst/>
          </a:prstGeom>
          <a:noFill/>
        </p:spPr>
        <p:txBody>
          <a:bodyPr wrap="square" lIns="91061" tIns="45531" rIns="91061" bIns="45531" rtlCol="0">
            <a:spAutoFit/>
          </a:bodyPr>
          <a:lstStyle/>
          <a:p>
            <a:r>
              <a:rPr lang="en-US" sz="2300" dirty="0">
                <a:solidFill>
                  <a:schemeClr val="tx1"/>
                </a:solidFill>
              </a:rPr>
              <a:t>A butane lighter works by evaporating liquid butane and then burning it. Write the balanced equation for the complete combustion of butane (C</a:t>
            </a:r>
            <a:r>
              <a:rPr lang="en-US" sz="2300" baseline="-25000" dirty="0">
                <a:solidFill>
                  <a:schemeClr val="tx1"/>
                </a:solidFill>
              </a:rPr>
              <a:t>4</a:t>
            </a:r>
            <a:r>
              <a:rPr lang="en-US" sz="2300" dirty="0">
                <a:solidFill>
                  <a:schemeClr val="tx1"/>
                </a:solidFill>
              </a:rPr>
              <a:t>H</a:t>
            </a:r>
            <a:r>
              <a:rPr lang="en-US" sz="2300" baseline="-25000" dirty="0">
                <a:solidFill>
                  <a:schemeClr val="tx1"/>
                </a:solidFill>
              </a:rPr>
              <a:t>10</a:t>
            </a:r>
            <a:r>
              <a:rPr lang="en-US" sz="2300" dirty="0">
                <a:solidFill>
                  <a:schemeClr val="tx1"/>
                </a:solidFill>
              </a:rPr>
              <a:t>).</a:t>
            </a:r>
          </a:p>
          <a:p>
            <a:endParaRPr lang="en-US" sz="800" dirty="0">
              <a:solidFill>
                <a:schemeClr val="accent2">
                  <a:lumMod val="75000"/>
                </a:schemeClr>
              </a:solidFill>
            </a:endParaRPr>
          </a:p>
          <a:p>
            <a:pPr>
              <a:spcBef>
                <a:spcPts val="1200"/>
              </a:spcBef>
            </a:pPr>
            <a:r>
              <a:rPr lang="en-US" sz="2400" dirty="0">
                <a:solidFill>
                  <a:schemeClr val="accent1">
                    <a:lumMod val="75000"/>
                  </a:schemeClr>
                </a:solidFill>
              </a:rPr>
              <a:t>C</a:t>
            </a:r>
            <a:r>
              <a:rPr lang="en-US" sz="2400" baseline="-25000" dirty="0">
                <a:solidFill>
                  <a:schemeClr val="accent1">
                    <a:lumMod val="75000"/>
                  </a:schemeClr>
                </a:solidFill>
              </a:rPr>
              <a:t>4</a:t>
            </a:r>
            <a:r>
              <a:rPr lang="en-US" sz="2400" dirty="0">
                <a:solidFill>
                  <a:schemeClr val="accent1">
                    <a:lumMod val="75000"/>
                  </a:schemeClr>
                </a:solidFill>
              </a:rPr>
              <a:t>H</a:t>
            </a:r>
            <a:r>
              <a:rPr lang="en-US" sz="2400" baseline="-25000" dirty="0">
                <a:solidFill>
                  <a:schemeClr val="accent1">
                    <a:lumMod val="75000"/>
                  </a:schemeClr>
                </a:solidFill>
              </a:rPr>
              <a:t>10</a:t>
            </a:r>
            <a:r>
              <a:rPr lang="en-US" sz="2400" dirty="0">
                <a:solidFill>
                  <a:schemeClr val="accent1">
                    <a:lumMod val="75000"/>
                  </a:schemeClr>
                </a:solidFill>
              </a:rPr>
              <a:t> (g) +  O</a:t>
            </a:r>
            <a:r>
              <a:rPr lang="en-US" sz="2400" baseline="-25000" dirty="0">
                <a:solidFill>
                  <a:schemeClr val="accent1">
                    <a:lumMod val="75000"/>
                  </a:schemeClr>
                </a:solidFill>
              </a:rPr>
              <a:t>2 </a:t>
            </a:r>
            <a:r>
              <a:rPr lang="en-US" sz="2400" dirty="0">
                <a:solidFill>
                  <a:schemeClr val="accent1">
                    <a:lumMod val="75000"/>
                  </a:schemeClr>
                </a:solidFill>
              </a:rPr>
              <a:t>(g)</a:t>
            </a:r>
            <a:r>
              <a:rPr lang="en-US" sz="2400" baseline="-25000" dirty="0">
                <a:solidFill>
                  <a:schemeClr val="accent1">
                    <a:lumMod val="75000"/>
                  </a:schemeClr>
                </a:solidFill>
              </a:rPr>
              <a:t> </a:t>
            </a:r>
            <a:r>
              <a:rPr lang="en-US" sz="2400" dirty="0">
                <a:solidFill>
                  <a:schemeClr val="accent1">
                    <a:lumMod val="75000"/>
                  </a:schemeClr>
                </a:solidFill>
                <a:latin typeface="Calibri"/>
                <a:cs typeface="Calibri"/>
              </a:rPr>
              <a:t>→  CO</a:t>
            </a:r>
            <a:r>
              <a:rPr lang="en-US" sz="2400" baseline="-25000" dirty="0">
                <a:solidFill>
                  <a:schemeClr val="accent1">
                    <a:lumMod val="75000"/>
                  </a:schemeClr>
                </a:solidFill>
                <a:latin typeface="Calibri"/>
                <a:cs typeface="Calibri"/>
              </a:rPr>
              <a:t>2 </a:t>
            </a:r>
            <a:r>
              <a:rPr lang="en-US" sz="2400" dirty="0">
                <a:solidFill>
                  <a:schemeClr val="accent1">
                    <a:lumMod val="75000"/>
                  </a:schemeClr>
                </a:solidFill>
              </a:rPr>
              <a:t>(g)</a:t>
            </a:r>
            <a:r>
              <a:rPr lang="en-US" sz="2400" dirty="0">
                <a:solidFill>
                  <a:schemeClr val="accent1">
                    <a:lumMod val="75000"/>
                  </a:schemeClr>
                </a:solidFill>
                <a:latin typeface="Calibri"/>
                <a:cs typeface="Calibri"/>
              </a:rPr>
              <a:t> + H</a:t>
            </a:r>
            <a:r>
              <a:rPr lang="en-US" sz="2400" baseline="-25000" dirty="0">
                <a:solidFill>
                  <a:schemeClr val="accent1">
                    <a:lumMod val="75000"/>
                  </a:schemeClr>
                </a:solidFill>
                <a:latin typeface="Calibri"/>
                <a:cs typeface="Calibri"/>
              </a:rPr>
              <a:t>2</a:t>
            </a:r>
            <a:r>
              <a:rPr lang="en-US" sz="2400" dirty="0">
                <a:solidFill>
                  <a:schemeClr val="accent1">
                    <a:lumMod val="75000"/>
                  </a:schemeClr>
                </a:solidFill>
                <a:latin typeface="Calibri"/>
                <a:cs typeface="Calibri"/>
              </a:rPr>
              <a:t>O </a:t>
            </a:r>
            <a:r>
              <a:rPr lang="en-US" sz="2400" dirty="0">
                <a:solidFill>
                  <a:schemeClr val="accent1">
                    <a:lumMod val="75000"/>
                  </a:schemeClr>
                </a:solidFill>
              </a:rPr>
              <a:t>(g)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10400" y="112178"/>
            <a:ext cx="1948873" cy="2742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86778"/>
            <a:ext cx="4038601" cy="522838"/>
          </a:xfrm>
          <a:prstGeom prst="rect">
            <a:avLst/>
          </a:prstGeom>
          <a:noFill/>
        </p:spPr>
        <p:txBody>
          <a:bodyPr wrap="square" lIns="91061" tIns="45531" rIns="91061" bIns="45531" rtlCol="0">
            <a:spAutoFit/>
          </a:bodyPr>
          <a:lstStyle/>
          <a:p>
            <a:pPr algn="ctr"/>
            <a:r>
              <a:rPr lang="en-US" sz="2800" dirty="0">
                <a:solidFill>
                  <a:srgbClr val="C00000"/>
                </a:solidFill>
                <a:effectLst>
                  <a:outerShdw blurRad="38100" dist="38100" dir="2700000" algn="tl">
                    <a:srgbClr val="000000">
                      <a:alpha val="43137"/>
                    </a:srgbClr>
                  </a:outerShdw>
                </a:effectLst>
              </a:rPr>
              <a:t>Complete combustion</a:t>
            </a:r>
          </a:p>
        </p:txBody>
      </p:sp>
      <p:sp>
        <p:nvSpPr>
          <p:cNvPr id="2" name="Rectangle 1"/>
          <p:cNvSpPr/>
          <p:nvPr/>
        </p:nvSpPr>
        <p:spPr>
          <a:xfrm>
            <a:off x="152400" y="2987815"/>
            <a:ext cx="8991600" cy="3600986"/>
          </a:xfrm>
          <a:prstGeom prst="rect">
            <a:avLst/>
          </a:prstGeom>
        </p:spPr>
        <p:txBody>
          <a:bodyPr wrap="square">
            <a:spAutoFit/>
          </a:bodyPr>
          <a:lstStyle/>
          <a:p>
            <a:r>
              <a:rPr lang="en-US" sz="1800" dirty="0">
                <a:solidFill>
                  <a:srgbClr val="FF0000"/>
                </a:solidFill>
              </a:rPr>
              <a:t>Notice in the skeletal formula that oxygen is “even” as a reactant (2), but “odd” as a product (3). This means that the coefficient with water MUST be “even.” </a:t>
            </a:r>
            <a:r>
              <a:rPr lang="en-US" sz="2400" dirty="0">
                <a:solidFill>
                  <a:srgbClr val="0070C0"/>
                </a:solidFill>
              </a:rPr>
              <a:t>Use trial and error to determine what coefficients work for each element.</a:t>
            </a:r>
            <a:endParaRPr lang="en-US" sz="2400" dirty="0">
              <a:solidFill>
                <a:srgbClr val="FF0000"/>
              </a:solidFill>
            </a:endParaRPr>
          </a:p>
          <a:p>
            <a:pPr algn="ctr">
              <a:spcBef>
                <a:spcPts val="12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dirty="0">
                <a:solidFill>
                  <a:schemeClr val="accent1">
                    <a:lumMod val="75000"/>
                  </a:schemeClr>
                </a:solidFill>
              </a:rPr>
              <a:t>H</a:t>
            </a:r>
            <a:r>
              <a:rPr lang="en-US" sz="2800" baseline="-25000" dirty="0">
                <a:solidFill>
                  <a:schemeClr val="accent1">
                    <a:lumMod val="75000"/>
                  </a:schemeClr>
                </a:solidFill>
              </a:rPr>
              <a:t>10</a:t>
            </a:r>
            <a:r>
              <a:rPr lang="en-US" sz="2800" dirty="0">
                <a:solidFill>
                  <a:schemeClr val="accent1">
                    <a:lumMod val="75000"/>
                  </a:schemeClr>
                </a:solidFill>
              </a:rPr>
              <a:t> (g) +  O</a:t>
            </a:r>
            <a:r>
              <a:rPr lang="en-US" sz="2800" baseline="-25000" dirty="0">
                <a:solidFill>
                  <a:schemeClr val="accent1">
                    <a:lumMod val="75000"/>
                  </a:schemeClr>
                </a:solidFill>
              </a:rPr>
              <a:t>2 </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CO</a:t>
            </a:r>
            <a:r>
              <a:rPr lang="en-US" sz="2800" baseline="-25000" dirty="0">
                <a:solidFill>
                  <a:schemeClr val="accent1">
                    <a:lumMod val="75000"/>
                  </a:schemeClr>
                </a:solidFill>
                <a:cs typeface="Calibri"/>
              </a:rPr>
              <a:t>2 </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10</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dirty="0">
                <a:solidFill>
                  <a:schemeClr val="accent1">
                    <a:lumMod val="75000"/>
                  </a:schemeClr>
                </a:solidFill>
                <a:cs typeface="Calibri"/>
              </a:rPr>
              <a:t>O </a:t>
            </a:r>
            <a:r>
              <a:rPr lang="en-US" sz="2800" dirty="0">
                <a:solidFill>
                  <a:schemeClr val="accent1">
                    <a:lumMod val="75000"/>
                  </a:schemeClr>
                </a:solidFill>
              </a:rPr>
              <a:t>(g) </a:t>
            </a:r>
          </a:p>
          <a:p>
            <a:pPr>
              <a:spcBef>
                <a:spcPts val="1200"/>
              </a:spcBef>
            </a:pPr>
            <a:r>
              <a:rPr lang="en-US" sz="2400" dirty="0">
                <a:solidFill>
                  <a:srgbClr val="FF0000"/>
                </a:solidFill>
              </a:rPr>
              <a:t>This equation does NOT account for the # of hydrogens (left). </a:t>
            </a:r>
          </a:p>
          <a:p>
            <a:pPr>
              <a:spcBef>
                <a:spcPts val="2400"/>
              </a:spcBef>
            </a:pPr>
            <a:r>
              <a:rPr lang="en-US" sz="2200" dirty="0">
                <a:solidFill>
                  <a:srgbClr val="0070C0"/>
                </a:solidFill>
              </a:rPr>
              <a:t>Balanced equation: </a:t>
            </a:r>
          </a:p>
          <a:p>
            <a:pPr algn="ctr">
              <a:spcBef>
                <a:spcPts val="2400"/>
              </a:spcBef>
            </a:pPr>
            <a:r>
              <a:rPr lang="en-US" sz="2800" dirty="0">
                <a:solidFill>
                  <a:srgbClr val="FF0000"/>
                </a:solidFill>
              </a:rPr>
              <a:t>2</a:t>
            </a:r>
            <a:r>
              <a:rPr lang="en-US" sz="2800" dirty="0">
                <a:solidFill>
                  <a:srgbClr val="0070C0"/>
                </a:solidFill>
              </a:rPr>
              <a:t>C</a:t>
            </a:r>
            <a:r>
              <a:rPr lang="en-US" sz="2800" baseline="-25000" dirty="0">
                <a:solidFill>
                  <a:srgbClr val="0070C0"/>
                </a:solidFill>
              </a:rPr>
              <a:t>4</a:t>
            </a:r>
            <a:r>
              <a:rPr lang="en-US" sz="2800" dirty="0">
                <a:solidFill>
                  <a:srgbClr val="0070C0"/>
                </a:solidFill>
              </a:rPr>
              <a:t>H</a:t>
            </a:r>
            <a:r>
              <a:rPr lang="en-US" sz="2800" baseline="-25000" dirty="0">
                <a:solidFill>
                  <a:srgbClr val="0070C0"/>
                </a:solidFill>
              </a:rPr>
              <a:t>10</a:t>
            </a:r>
            <a:r>
              <a:rPr lang="en-US" sz="2800" dirty="0">
                <a:solidFill>
                  <a:srgbClr val="0070C0"/>
                </a:solidFill>
              </a:rPr>
              <a:t> (g) +  </a:t>
            </a:r>
            <a:r>
              <a:rPr lang="en-US" sz="2800" dirty="0">
                <a:solidFill>
                  <a:srgbClr val="FF0000"/>
                </a:solidFill>
              </a:rPr>
              <a:t>13</a:t>
            </a:r>
            <a:r>
              <a:rPr lang="en-US" sz="2800" dirty="0">
                <a:solidFill>
                  <a:srgbClr val="0070C0"/>
                </a:solidFill>
              </a:rPr>
              <a:t>O</a:t>
            </a:r>
            <a:r>
              <a:rPr lang="en-US" sz="2800" baseline="-25000" dirty="0">
                <a:solidFill>
                  <a:srgbClr val="0070C0"/>
                </a:solidFill>
              </a:rPr>
              <a:t>2 </a:t>
            </a:r>
            <a:r>
              <a:rPr lang="en-US" sz="2800" dirty="0">
                <a:solidFill>
                  <a:srgbClr val="0070C0"/>
                </a:solidFill>
              </a:rPr>
              <a:t>(g)</a:t>
            </a:r>
            <a:r>
              <a:rPr lang="en-US" sz="2800" baseline="-25000" dirty="0">
                <a:solidFill>
                  <a:srgbClr val="0070C0"/>
                </a:solidFill>
              </a:rPr>
              <a:t> </a:t>
            </a:r>
            <a:r>
              <a:rPr lang="en-US" sz="2800" dirty="0">
                <a:solidFill>
                  <a:srgbClr val="0070C0"/>
                </a:solidFill>
                <a:cs typeface="Calibri"/>
              </a:rPr>
              <a:t>→  </a:t>
            </a:r>
            <a:r>
              <a:rPr lang="en-US" sz="2800" dirty="0">
                <a:solidFill>
                  <a:srgbClr val="FF0000"/>
                </a:solidFill>
                <a:cs typeface="Calibri"/>
              </a:rPr>
              <a:t>8</a:t>
            </a:r>
            <a:r>
              <a:rPr lang="en-US" sz="2800" dirty="0">
                <a:solidFill>
                  <a:srgbClr val="0070C0"/>
                </a:solidFill>
                <a:cs typeface="Calibri"/>
              </a:rPr>
              <a:t>CO</a:t>
            </a:r>
            <a:r>
              <a:rPr lang="en-US" sz="2800" baseline="-25000" dirty="0">
                <a:solidFill>
                  <a:srgbClr val="0070C0"/>
                </a:solidFill>
                <a:cs typeface="Calibri"/>
              </a:rPr>
              <a:t>2 </a:t>
            </a:r>
            <a:r>
              <a:rPr lang="en-US" sz="2800" dirty="0">
                <a:solidFill>
                  <a:srgbClr val="0070C0"/>
                </a:solidFill>
              </a:rPr>
              <a:t>(g)</a:t>
            </a:r>
            <a:r>
              <a:rPr lang="en-US" sz="2800" dirty="0">
                <a:solidFill>
                  <a:srgbClr val="0070C0"/>
                </a:solidFill>
                <a:cs typeface="Calibri"/>
              </a:rPr>
              <a:t> + </a:t>
            </a:r>
            <a:r>
              <a:rPr lang="en-US" sz="2800" dirty="0">
                <a:solidFill>
                  <a:srgbClr val="FF0000"/>
                </a:solidFill>
                <a:cs typeface="Calibri"/>
              </a:rPr>
              <a:t>10</a:t>
            </a:r>
            <a:r>
              <a:rPr lang="en-US" sz="2800" dirty="0">
                <a:solidFill>
                  <a:srgbClr val="0070C0"/>
                </a:solidFill>
                <a:cs typeface="Calibri"/>
              </a:rPr>
              <a:t>H</a:t>
            </a:r>
            <a:r>
              <a:rPr lang="en-US" sz="2800" baseline="-25000" dirty="0">
                <a:solidFill>
                  <a:srgbClr val="0070C0"/>
                </a:solidFill>
                <a:cs typeface="Calibri"/>
              </a:rPr>
              <a:t>2</a:t>
            </a:r>
            <a:r>
              <a:rPr lang="en-US" sz="2800" dirty="0">
                <a:solidFill>
                  <a:srgbClr val="0070C0"/>
                </a:solidFill>
                <a:cs typeface="Calibri"/>
              </a:rPr>
              <a:t>O </a:t>
            </a:r>
            <a:r>
              <a:rPr lang="en-US" sz="2800" dirty="0">
                <a:solidFill>
                  <a:srgbClr val="0070C0"/>
                </a:solidFill>
              </a:rPr>
              <a:t>(g)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771"/>
            <a:ext cx="571500" cy="685250"/>
          </a:xfrm>
          <a:prstGeom prst="rect">
            <a:avLst/>
          </a:prstGeom>
          <a:noFill/>
          <a:ln>
            <a:noFill/>
          </a:ln>
          <a:effectLst/>
        </p:spPr>
      </p:pic>
    </p:spTree>
    <p:extLst>
      <p:ext uri="{BB962C8B-B14F-4D97-AF65-F5344CB8AC3E}">
        <p14:creationId xmlns:p14="http://schemas.microsoft.com/office/powerpoint/2010/main" val="356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5350" y="1044113"/>
            <a:ext cx="6326600" cy="2384887"/>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r>
              <a:rPr lang="en-US" sz="2300" b="1" dirty="0">
                <a:solidFill>
                  <a:schemeClr val="accent5">
                    <a:lumMod val="50000"/>
                  </a:schemeClr>
                </a:solidFill>
              </a:rPr>
              <a:t>Complete combustion:</a:t>
            </a:r>
          </a:p>
          <a:p>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endParaRPr lang="en-US" sz="2800" dirty="0">
              <a:solidFill>
                <a:srgbClr val="7030A0"/>
              </a:solidFill>
              <a:effectLst>
                <a:outerShdw blurRad="38100" dist="38100" dir="2700000" algn="tl">
                  <a:srgbClr val="000000">
                    <a:alpha val="43137"/>
                  </a:srgbClr>
                </a:outerShdw>
              </a:effectLst>
            </a:endParaRPr>
          </a:p>
          <a:p>
            <a:r>
              <a:rPr lang="en-US" sz="2800" dirty="0">
                <a:solidFill>
                  <a:srgbClr val="FF0000"/>
                </a:solidFill>
                <a:effectLst>
                  <a:outerShdw blurRad="38100" dist="38100" dir="2700000" algn="tl">
                    <a:srgbClr val="000000">
                      <a:alpha val="43137"/>
                    </a:srgbClr>
                  </a:outerShdw>
                </a:effectLst>
              </a:rPr>
              <a:t>Incomplete</a:t>
            </a:r>
            <a:r>
              <a:rPr lang="en-US" sz="2800" dirty="0">
                <a:solidFill>
                  <a:srgbClr val="7030A0"/>
                </a:solidFill>
                <a:effectLst>
                  <a:outerShdw blurRad="38100" dist="38100" dir="2700000" algn="tl">
                    <a:srgbClr val="000000">
                      <a:alpha val="43137"/>
                    </a:srgbClr>
                  </a:outerShdw>
                </a:effectLst>
              </a:rPr>
              <a:t> combustion can produce pure carbon (e.g. soot in chimneys).</a:t>
            </a: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70691" y="791261"/>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3"/>
          <a:stretch>
            <a:fillRect/>
          </a:stretch>
        </p:blipFill>
        <p:spPr>
          <a:xfrm>
            <a:off x="4535497" y="4092439"/>
            <a:ext cx="4511431" cy="2743438"/>
          </a:xfrm>
          <a:prstGeom prst="rect">
            <a:avLst/>
          </a:prstGeom>
        </p:spPr>
      </p:pic>
      <p:sp>
        <p:nvSpPr>
          <p:cNvPr id="3" name="Rectangle 2">
            <a:extLst>
              <a:ext uri="{FF2B5EF4-FFF2-40B4-BE49-F238E27FC236}">
                <a16:creationId xmlns:a16="http://schemas.microsoft.com/office/drawing/2014/main" id="{078536E7-67C5-43A5-B3C6-C669104C47AE}"/>
              </a:ext>
            </a:extLst>
          </p:cNvPr>
          <p:cNvSpPr/>
          <p:nvPr/>
        </p:nvSpPr>
        <p:spPr>
          <a:xfrm>
            <a:off x="117473" y="4724400"/>
            <a:ext cx="4572000" cy="1338828"/>
          </a:xfrm>
          <a:prstGeom prst="rect">
            <a:avLst/>
          </a:prstGeom>
        </p:spPr>
        <p:txBody>
          <a:bodyPr>
            <a:spAutoFit/>
          </a:bodyPr>
          <a:lstStyle/>
          <a:p>
            <a:pPr>
              <a:spcBef>
                <a:spcPts val="1200"/>
              </a:spcBef>
            </a:pPr>
            <a:r>
              <a:rPr lang="en-US" b="1" dirty="0">
                <a:solidFill>
                  <a:srgbClr val="FF0000"/>
                </a:solidFill>
                <a:effectLst>
                  <a:outerShdw blurRad="38100" dist="38100" dir="2700000" algn="tl">
                    <a:srgbClr val="000000">
                      <a:alpha val="43137"/>
                    </a:srgbClr>
                  </a:outerShdw>
                </a:effectLst>
              </a:rPr>
              <a:t>Incomplete</a:t>
            </a:r>
            <a:r>
              <a:rPr lang="en-US" dirty="0"/>
              <a:t> combustion is characterized by an orange colored flame.</a:t>
            </a:r>
          </a:p>
        </p:txBody>
      </p:sp>
    </p:spTree>
    <p:extLst>
      <p:ext uri="{BB962C8B-B14F-4D97-AF65-F5344CB8AC3E}">
        <p14:creationId xmlns:p14="http://schemas.microsoft.com/office/powerpoint/2010/main" val="22514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48778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dirty="0"/>
              <a:t>A </a:t>
            </a:r>
            <a:r>
              <a:rPr lang="en-US" altLang="en-US" b="1" dirty="0">
                <a:solidFill>
                  <a:srgbClr val="FF0000"/>
                </a:solidFill>
              </a:rPr>
              <a:t>chemical equation</a:t>
            </a:r>
            <a:r>
              <a:rPr lang="en-US" altLang="en-US" dirty="0">
                <a:solidFill>
                  <a:srgbClr val="FF0000"/>
                </a:solidFill>
              </a:rPr>
              <a:t> </a:t>
            </a:r>
            <a:r>
              <a:rPr lang="en-US" altLang="en-US" dirty="0"/>
              <a:t>is a representation of a chemical reaction. </a:t>
            </a:r>
          </a:p>
          <a:p>
            <a:pPr>
              <a:spcBef>
                <a:spcPts val="1800"/>
              </a:spcBef>
            </a:pPr>
            <a:r>
              <a:rPr lang="en-US" altLang="en-US" dirty="0"/>
              <a:t>The </a:t>
            </a:r>
            <a:r>
              <a:rPr lang="en-US" altLang="en-US" dirty="0">
                <a:solidFill>
                  <a:srgbClr val="FF0000"/>
                </a:solidFill>
                <a:effectLst>
                  <a:outerShdw blurRad="38100" dist="38100" dir="2700000" algn="tl">
                    <a:srgbClr val="000000">
                      <a:alpha val="43137"/>
                    </a:srgbClr>
                  </a:outerShdw>
                </a:effectLst>
              </a:rPr>
              <a:t>reactants</a:t>
            </a:r>
            <a:r>
              <a:rPr lang="en-US" altLang="en-US" dirty="0">
                <a:solidFill>
                  <a:srgbClr val="FF0000"/>
                </a:solidFill>
              </a:rPr>
              <a:t> </a:t>
            </a:r>
            <a:r>
              <a:rPr lang="en-US" altLang="en-US" dirty="0"/>
              <a:t>are written on the left separated by an </a:t>
            </a:r>
            <a:r>
              <a:rPr lang="en-US" altLang="en-US" b="1" dirty="0">
                <a:solidFill>
                  <a:srgbClr val="00B050"/>
                </a:solidFill>
                <a:effectLst>
                  <a:outerShdw blurRad="38100" dist="38100" dir="2700000" algn="tl">
                    <a:srgbClr val="000000">
                      <a:alpha val="43137"/>
                    </a:srgbClr>
                  </a:outerShdw>
                </a:effectLst>
              </a:rPr>
              <a:t>arrow</a:t>
            </a:r>
            <a:r>
              <a:rPr lang="en-US" altLang="en-US" dirty="0"/>
              <a:t> from the </a:t>
            </a:r>
            <a:r>
              <a:rPr lang="en-US" altLang="en-US" dirty="0">
                <a:solidFill>
                  <a:srgbClr val="0070C0"/>
                </a:solidFill>
                <a:effectLst>
                  <a:outerShdw blurRad="38100" dist="38100" dir="2700000" algn="tl">
                    <a:srgbClr val="000000">
                      <a:alpha val="43137"/>
                    </a:srgbClr>
                  </a:outerShdw>
                </a:effectLst>
              </a:rPr>
              <a:t>products</a:t>
            </a:r>
            <a:r>
              <a:rPr lang="en-US" altLang="en-US" dirty="0">
                <a:solidFill>
                  <a:srgbClr val="0070C0"/>
                </a:solidFill>
              </a:rPr>
              <a:t> </a:t>
            </a:r>
            <a:r>
              <a:rPr lang="en-US" altLang="en-US" dirty="0"/>
              <a:t>on the right. </a:t>
            </a:r>
          </a:p>
          <a:p>
            <a:pPr>
              <a:spcBef>
                <a:spcPts val="1800"/>
              </a:spcBef>
            </a:pPr>
            <a:r>
              <a:rPr lang="en-US" altLang="en-US" sz="2300" dirty="0"/>
              <a:t>The arrow signifies </a:t>
            </a:r>
            <a:r>
              <a:rPr lang="en-US" altLang="en-US" sz="2300" dirty="0">
                <a:solidFill>
                  <a:schemeClr val="tx1"/>
                </a:solidFill>
              </a:rPr>
              <a:t>“</a:t>
            </a:r>
            <a:r>
              <a:rPr lang="en-US" altLang="en-US" sz="2300" i="1" dirty="0">
                <a:solidFill>
                  <a:srgbClr val="7030A0"/>
                </a:solidFill>
              </a:rPr>
              <a:t>yields</a:t>
            </a:r>
            <a:r>
              <a:rPr lang="en-US" altLang="en-US" sz="2300" i="1" dirty="0">
                <a:solidFill>
                  <a:schemeClr val="tx1"/>
                </a:solidFill>
              </a:rPr>
              <a:t>”</a:t>
            </a:r>
            <a:r>
              <a:rPr lang="en-US" altLang="en-US" sz="2300" dirty="0">
                <a:solidFill>
                  <a:schemeClr val="tx1"/>
                </a:solidFill>
              </a:rPr>
              <a:t>, “</a:t>
            </a:r>
            <a:r>
              <a:rPr lang="en-US" altLang="en-US" sz="2300" i="1" dirty="0">
                <a:solidFill>
                  <a:srgbClr val="7030A0"/>
                </a:solidFill>
              </a:rPr>
              <a:t>gives</a:t>
            </a:r>
            <a:r>
              <a:rPr lang="en-US" altLang="en-US" sz="2300" i="1" dirty="0">
                <a:solidFill>
                  <a:schemeClr val="tx1"/>
                </a:solidFill>
              </a:rPr>
              <a:t>”</a:t>
            </a:r>
            <a:r>
              <a:rPr lang="en-US" altLang="en-US" sz="2300" dirty="0">
                <a:solidFill>
                  <a:schemeClr val="tx1"/>
                </a:solidFill>
              </a:rPr>
              <a:t>, or “</a:t>
            </a:r>
            <a:r>
              <a:rPr lang="en-US" altLang="en-US" sz="2300" i="1" dirty="0">
                <a:solidFill>
                  <a:srgbClr val="7030A0"/>
                </a:solidFill>
              </a:rPr>
              <a:t>reacts to produce …</a:t>
            </a:r>
            <a:r>
              <a:rPr lang="en-US" altLang="en-US" sz="2300" i="1" dirty="0">
                <a:solidFill>
                  <a:schemeClr val="tx1"/>
                </a:solidFill>
              </a:rPr>
              <a:t>”.</a:t>
            </a:r>
          </a:p>
          <a:p>
            <a:pPr>
              <a:spcBef>
                <a:spcPts val="1800"/>
              </a:spcBef>
            </a:pPr>
            <a:r>
              <a:rPr lang="en-US" altLang="en-US" sz="2300" dirty="0"/>
              <a:t>	e.g. 	</a:t>
            </a:r>
            <a:r>
              <a:rPr lang="en-US" altLang="en-US" sz="2300" dirty="0">
                <a:solidFill>
                  <a:srgbClr val="FF0000"/>
                </a:solidFill>
              </a:rPr>
              <a:t>Fe + O</a:t>
            </a:r>
            <a:r>
              <a:rPr lang="en-US" altLang="en-US" sz="2300" baseline="-25000" dirty="0">
                <a:solidFill>
                  <a:srgbClr val="FF0000"/>
                </a:solidFill>
              </a:rPr>
              <a:t>2</a:t>
            </a:r>
            <a:r>
              <a:rPr lang="en-US" altLang="en-US" sz="2300" dirty="0">
                <a:solidFill>
                  <a:srgbClr val="FF0000"/>
                </a:solidFill>
              </a:rPr>
              <a:t> </a:t>
            </a:r>
            <a:r>
              <a:rPr lang="en-US" altLang="en-US" sz="2300" dirty="0">
                <a:solidFill>
                  <a:srgbClr val="7030A0"/>
                </a:solidFill>
                <a:cs typeface="Arial" panose="020B0604020202020204" pitchFamily="34" charset="0"/>
              </a:rPr>
              <a:t>→</a:t>
            </a:r>
            <a:r>
              <a:rPr lang="en-US" altLang="en-US" sz="2300" dirty="0">
                <a:solidFill>
                  <a:srgbClr val="00CC99">
                    <a:lumMod val="75000"/>
                  </a:srgbClr>
                </a:solidFill>
                <a:cs typeface="Arial" panose="020B0604020202020204" pitchFamily="34" charset="0"/>
              </a:rPr>
              <a:t> </a:t>
            </a:r>
            <a:r>
              <a:rPr lang="en-US" altLang="en-US" sz="2300" dirty="0">
                <a:solidFill>
                  <a:srgbClr val="0070C0"/>
                </a:solidFill>
                <a:cs typeface="Arial" panose="020B0604020202020204" pitchFamily="34" charset="0"/>
              </a:rPr>
              <a:t>Fe</a:t>
            </a:r>
            <a:r>
              <a:rPr lang="en-US" altLang="en-US" sz="2300" baseline="-25000" dirty="0">
                <a:solidFill>
                  <a:srgbClr val="0070C0"/>
                </a:solidFill>
                <a:cs typeface="Arial" panose="020B0604020202020204" pitchFamily="34" charset="0"/>
              </a:rPr>
              <a:t>2</a:t>
            </a:r>
            <a:r>
              <a:rPr lang="en-US" altLang="en-US" sz="2300" dirty="0">
                <a:solidFill>
                  <a:srgbClr val="0070C0"/>
                </a:solidFill>
                <a:cs typeface="Arial" panose="020B0604020202020204" pitchFamily="34" charset="0"/>
              </a:rPr>
              <a:t>O</a:t>
            </a:r>
            <a:r>
              <a:rPr lang="en-US" altLang="en-US" sz="2300" baseline="-25000" dirty="0">
                <a:solidFill>
                  <a:srgbClr val="0070C0"/>
                </a:solidFill>
                <a:cs typeface="Arial" panose="020B0604020202020204" pitchFamily="34" charset="0"/>
              </a:rPr>
              <a:t>3   </a:t>
            </a:r>
            <a:r>
              <a:rPr lang="en-US" altLang="en-US" sz="1700" i="1" dirty="0">
                <a:solidFill>
                  <a:schemeClr val="tx1"/>
                </a:solidFill>
                <a:latin typeface="Times New Roman" panose="02020603050405020304" pitchFamily="18" charset="0"/>
                <a:cs typeface="Times New Roman" panose="02020603050405020304" pitchFamily="18" charset="0"/>
              </a:rPr>
              <a:t>iron plus oxygen reacts to produce (yields) </a:t>
            </a:r>
            <a:r>
              <a:rPr lang="en-US" altLang="en-US" sz="1700" i="1" dirty="0" err="1">
                <a:solidFill>
                  <a:schemeClr val="tx1"/>
                </a:solidFill>
                <a:latin typeface="Times New Roman" panose="02020603050405020304" pitchFamily="18" charset="0"/>
                <a:cs typeface="Times New Roman" panose="02020603050405020304" pitchFamily="18" charset="0"/>
              </a:rPr>
              <a:t>IronIII</a:t>
            </a:r>
            <a:r>
              <a:rPr lang="en-US" altLang="en-US" sz="1700" i="1" dirty="0">
                <a:solidFill>
                  <a:schemeClr val="tx1"/>
                </a:solidFill>
                <a:latin typeface="Times New Roman" panose="02020603050405020304" pitchFamily="18" charset="0"/>
                <a:cs typeface="Times New Roman" panose="02020603050405020304" pitchFamily="18" charset="0"/>
              </a:rPr>
              <a:t> </a:t>
            </a:r>
            <a:r>
              <a:rPr lang="en-US" altLang="en-US" sz="1700" dirty="0">
                <a:solidFill>
                  <a:schemeClr val="tx1"/>
                </a:solidFill>
                <a:cs typeface="Arial" panose="020B0604020202020204" pitchFamily="34" charset="0"/>
              </a:rPr>
              <a:t>Oxide</a:t>
            </a:r>
            <a:endParaRPr lang="en-US" altLang="en-US" sz="1700" dirty="0">
              <a:solidFill>
                <a:schemeClr val="tx1"/>
              </a:solidFill>
            </a:endParaRPr>
          </a:p>
          <a:p>
            <a:pPr>
              <a:spcBef>
                <a:spcPts val="1800"/>
              </a:spcBef>
            </a:pPr>
            <a:r>
              <a:rPr lang="en-US" altLang="en-US" sz="2300" dirty="0">
                <a:solidFill>
                  <a:srgbClr val="7030A0"/>
                </a:solidFill>
              </a:rPr>
              <a:t>Physical states of substances are indicated by (</a:t>
            </a:r>
            <a:r>
              <a:rPr lang="en-US" altLang="en-US" sz="2300" i="1" dirty="0">
                <a:solidFill>
                  <a:srgbClr val="7030A0"/>
                </a:solidFill>
              </a:rPr>
              <a:t>s</a:t>
            </a:r>
            <a:r>
              <a:rPr lang="en-US" altLang="en-US" sz="2300" dirty="0">
                <a:solidFill>
                  <a:srgbClr val="7030A0"/>
                </a:solidFill>
              </a:rPr>
              <a:t>) for solid, (</a:t>
            </a:r>
            <a:r>
              <a:rPr lang="en-US" altLang="en-US" sz="2300" i="1" dirty="0">
                <a:solidFill>
                  <a:srgbClr val="7030A0"/>
                </a:solidFill>
              </a:rPr>
              <a:t>l</a:t>
            </a:r>
            <a:r>
              <a:rPr lang="en-US" altLang="en-US" sz="2300" dirty="0">
                <a:solidFill>
                  <a:srgbClr val="7030A0"/>
                </a:solidFill>
              </a:rPr>
              <a:t>) for liquid, (</a:t>
            </a:r>
            <a:r>
              <a:rPr lang="en-US" altLang="en-US" sz="2300" i="1" dirty="0">
                <a:solidFill>
                  <a:srgbClr val="7030A0"/>
                </a:solidFill>
              </a:rPr>
              <a:t>g</a:t>
            </a:r>
            <a:r>
              <a:rPr lang="en-US" altLang="en-US" sz="2300" dirty="0">
                <a:solidFill>
                  <a:srgbClr val="7030A0"/>
                </a:solidFill>
              </a:rPr>
              <a:t>) for gas, or (</a:t>
            </a:r>
            <a:r>
              <a:rPr lang="en-US" altLang="en-US" sz="2300" i="1" dirty="0">
                <a:solidFill>
                  <a:srgbClr val="7030A0"/>
                </a:solidFill>
              </a:rPr>
              <a:t>aq</a:t>
            </a:r>
            <a:r>
              <a:rPr lang="en-US" altLang="en-US" sz="2300" dirty="0">
                <a:solidFill>
                  <a:srgbClr val="7030A0"/>
                </a:solidFill>
              </a:rPr>
              <a:t>) for a substance dissolved in water:</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 </a:t>
            </a:r>
            <a:endParaRPr lang="en-US" altLang="en-US" sz="3600" dirty="0">
              <a:solidFill>
                <a:srgbClr val="0070C0"/>
              </a:solidFill>
              <a:cs typeface="Arial" panose="020B0604020202020204" pitchFamily="34" charset="0"/>
            </a:endParaRP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116282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0" end="0"/>
                                            </p:txEl>
                                          </p:spTgt>
                                        </p:tgtEl>
                                        <p:attrNameLst>
                                          <p:attrName>style.visibility</p:attrName>
                                        </p:attrNameLst>
                                      </p:cBhvr>
                                      <p:to>
                                        <p:strVal val="visible"/>
                                      </p:to>
                                    </p:set>
                                    <p:animEffect transition="in" filter="fade">
                                      <p:cBhvr>
                                        <p:cTn id="7" dur="500"/>
                                        <p:tgtEl>
                                          <p:spTgt spid="18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xEl>
                                              <p:pRg st="1" end="1"/>
                                            </p:txEl>
                                          </p:spTgt>
                                        </p:tgtEl>
                                        <p:attrNameLst>
                                          <p:attrName>style.visibility</p:attrName>
                                        </p:attrNameLst>
                                      </p:cBhvr>
                                      <p:to>
                                        <p:strVal val="visible"/>
                                      </p:to>
                                    </p:set>
                                    <p:animEffect transition="in" filter="fade">
                                      <p:cBhvr>
                                        <p:cTn id="12" dur="500"/>
                                        <p:tgtEl>
                                          <p:spTgt spid="18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2" end="2"/>
                                            </p:txEl>
                                          </p:spTgt>
                                        </p:tgtEl>
                                        <p:attrNameLst>
                                          <p:attrName>style.visibility</p:attrName>
                                        </p:attrNameLst>
                                      </p:cBhvr>
                                      <p:to>
                                        <p:strVal val="visible"/>
                                      </p:to>
                                    </p:set>
                                    <p:animEffect transition="in" filter="fade">
                                      <p:cBhvr>
                                        <p:cTn id="17" dur="500"/>
                                        <p:tgtEl>
                                          <p:spTgt spid="18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3" end="3"/>
                                            </p:txEl>
                                          </p:spTgt>
                                        </p:tgtEl>
                                        <p:attrNameLst>
                                          <p:attrName>style.visibility</p:attrName>
                                        </p:attrNameLst>
                                      </p:cBhvr>
                                      <p:to>
                                        <p:strVal val="visible"/>
                                      </p:to>
                                    </p:set>
                                    <p:animEffect transition="in" filter="fade">
                                      <p:cBhvr>
                                        <p:cTn id="22" dur="500"/>
                                        <p:tgtEl>
                                          <p:spTgt spid="18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9">
                                            <p:txEl>
                                              <p:pRg st="4" end="4"/>
                                            </p:txEl>
                                          </p:spTgt>
                                        </p:tgtEl>
                                        <p:attrNameLst>
                                          <p:attrName>style.visibility</p:attrName>
                                        </p:attrNameLst>
                                      </p:cBhvr>
                                      <p:to>
                                        <p:strVal val="visible"/>
                                      </p:to>
                                    </p:set>
                                    <p:animEffect transition="in" filter="fade">
                                      <p:cBhvr>
                                        <p:cTn id="27" dur="500"/>
                                        <p:tgtEl>
                                          <p:spTgt spid="18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9">
                                            <p:txEl>
                                              <p:pRg st="5" end="5"/>
                                            </p:txEl>
                                          </p:spTgt>
                                        </p:tgtEl>
                                        <p:attrNameLst>
                                          <p:attrName>style.visibility</p:attrName>
                                        </p:attrNameLst>
                                      </p:cBhvr>
                                      <p:to>
                                        <p:strVal val="visible"/>
                                      </p:to>
                                    </p:set>
                                    <p:animEffect transition="in" filter="fade">
                                      <p:cBhvr>
                                        <p:cTn id="32" dur="500"/>
                                        <p:tgtEl>
                                          <p:spTgt spid="184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090" y="791261"/>
            <a:ext cx="9176109" cy="4431601"/>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lgn="ctr"/>
            <a:r>
              <a:rPr lang="en-US" sz="2300" b="1" dirty="0">
                <a:solidFill>
                  <a:schemeClr val="accent5">
                    <a:lumMod val="50000"/>
                  </a:schemeClr>
                </a:solidFill>
              </a:rPr>
              <a:t>Complete combustion:</a:t>
            </a:r>
          </a:p>
          <a:p>
            <a:pPr algn="ctr"/>
            <a:r>
              <a:rPr lang="en-US" sz="2100" dirty="0">
                <a:solidFill>
                  <a:schemeClr val="tx1"/>
                </a:solidFill>
              </a:rPr>
              <a:t>2CH</a:t>
            </a:r>
            <a:r>
              <a:rPr lang="en-US" sz="2100" baseline="-25000" dirty="0">
                <a:solidFill>
                  <a:schemeClr val="tx1"/>
                </a:solidFill>
              </a:rPr>
              <a:t>4 </a:t>
            </a:r>
            <a:r>
              <a:rPr lang="en-US" sz="2100" dirty="0">
                <a:solidFill>
                  <a:schemeClr val="tx1"/>
                </a:solidFill>
              </a:rPr>
              <a:t>(g) + 4O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2CO</a:t>
            </a:r>
            <a:r>
              <a:rPr lang="en-US" sz="2100" baseline="-25000" dirty="0">
                <a:solidFill>
                  <a:schemeClr val="tx1"/>
                </a:solidFill>
              </a:rPr>
              <a:t>2 </a:t>
            </a:r>
            <a:r>
              <a:rPr lang="en-US" sz="2100" dirty="0">
                <a:solidFill>
                  <a:schemeClr val="tx1"/>
                </a:solidFill>
              </a:rPr>
              <a:t>(g)  +  4H</a:t>
            </a:r>
            <a:r>
              <a:rPr lang="en-US" sz="2100" baseline="-25000" dirty="0">
                <a:solidFill>
                  <a:schemeClr val="tx1"/>
                </a:solidFill>
              </a:rPr>
              <a:t>2</a:t>
            </a:r>
            <a:r>
              <a:rPr lang="en-US" sz="2100" dirty="0">
                <a:solidFill>
                  <a:schemeClr val="tx1"/>
                </a:solidFill>
              </a:rPr>
              <a:t>O (g)</a:t>
            </a:r>
          </a:p>
          <a:p>
            <a:pPr>
              <a:spcBef>
                <a:spcPts val="1800"/>
              </a:spcBef>
            </a:pPr>
            <a:r>
              <a:rPr lang="en-US" altLang="en-US" sz="2800" dirty="0">
                <a:solidFill>
                  <a:srgbClr val="FF0000"/>
                </a:solidFill>
                <a:effectLst>
                  <a:outerShdw blurRad="38100" dist="38100" dir="2700000" algn="tl">
                    <a:srgbClr val="000000">
                      <a:alpha val="43137"/>
                    </a:srgbClr>
                  </a:outerShdw>
                </a:effectLst>
              </a:rPr>
              <a:t>If the supply of oxygen is limited during a reaction, the combustion will be </a:t>
            </a:r>
            <a:r>
              <a:rPr lang="en-US" altLang="en-US" sz="2800" b="1" dirty="0">
                <a:solidFill>
                  <a:srgbClr val="0070C0"/>
                </a:solidFill>
                <a:effectLst>
                  <a:outerShdw blurRad="38100" dist="38100" dir="2700000" algn="tl">
                    <a:srgbClr val="000000">
                      <a:alpha val="43137"/>
                    </a:srgbClr>
                  </a:outerShdw>
                </a:effectLst>
              </a:rPr>
              <a:t>incomplete</a:t>
            </a:r>
            <a:r>
              <a:rPr lang="en-US" altLang="en-US" sz="2800" dirty="0">
                <a:solidFill>
                  <a:srgbClr val="FF0000"/>
                </a:solidFill>
                <a:effectLst>
                  <a:outerShdw blurRad="38100" dist="38100" dir="2700000" algn="tl">
                    <a:srgbClr val="000000">
                      <a:alpha val="43137"/>
                    </a:srgbClr>
                  </a:outerShdw>
                </a:effectLst>
              </a:rPr>
              <a:t>. Even more toxic </a:t>
            </a:r>
            <a:r>
              <a:rPr lang="en-US" altLang="en-US" sz="2800" b="1" dirty="0">
                <a:solidFill>
                  <a:srgbClr val="FFFF00"/>
                </a:solidFill>
                <a:effectLst>
                  <a:outerShdw blurRad="38100" dist="38100" dir="2700000" algn="tl">
                    <a:srgbClr val="000000">
                      <a:alpha val="43137"/>
                    </a:srgbClr>
                  </a:outerShdw>
                </a:effectLst>
              </a:rPr>
              <a:t>CO</a:t>
            </a:r>
            <a:r>
              <a:rPr lang="en-US" altLang="en-US" sz="2800" dirty="0">
                <a:solidFill>
                  <a:srgbClr val="FF0000"/>
                </a:solidFill>
                <a:effectLst>
                  <a:outerShdw blurRad="38100" dist="38100" dir="2700000" algn="tl">
                    <a:srgbClr val="000000">
                      <a:alpha val="43137"/>
                    </a:srgbClr>
                  </a:outerShdw>
                </a:effectLst>
              </a:rPr>
              <a:t> gas may be formed instead of CO</a:t>
            </a:r>
            <a:r>
              <a:rPr lang="en-US" altLang="en-US" sz="2800" baseline="-25000" dirty="0">
                <a:solidFill>
                  <a:srgbClr val="FF0000"/>
                </a:solidFill>
                <a:effectLst>
                  <a:outerShdw blurRad="38100" dist="38100" dir="2700000" algn="tl">
                    <a:srgbClr val="000000">
                      <a:alpha val="43137"/>
                    </a:srgbClr>
                  </a:outerShdw>
                </a:effectLst>
              </a:rPr>
              <a:t>2</a:t>
            </a:r>
            <a:r>
              <a:rPr lang="en-US" altLang="en-US" sz="2800" dirty="0">
                <a:solidFill>
                  <a:srgbClr val="FF0000"/>
                </a:solidFill>
                <a:effectLst>
                  <a:outerShdw blurRad="38100" dist="38100" dir="2700000" algn="tl">
                    <a:srgbClr val="000000">
                      <a:alpha val="43137"/>
                    </a:srgbClr>
                  </a:outerShdw>
                </a:effectLst>
              </a:rPr>
              <a:t>. </a:t>
            </a:r>
          </a:p>
          <a:p>
            <a:pPr>
              <a:spcBef>
                <a:spcPts val="1800"/>
              </a:spcBef>
            </a:pPr>
            <a:r>
              <a:rPr lang="en-US" sz="3200" b="1" dirty="0">
                <a:solidFill>
                  <a:srgbClr val="00B0F0"/>
                </a:solidFill>
                <a:effectLst>
                  <a:outerShdw blurRad="38100" dist="38100" dir="2700000" algn="tl">
                    <a:srgbClr val="000000">
                      <a:alpha val="43137"/>
                    </a:srgbClr>
                  </a:outerShdw>
                </a:effectLst>
              </a:rPr>
              <a:t>Incomplete combustion</a:t>
            </a:r>
            <a:r>
              <a:rPr lang="en-US" sz="3200" dirty="0">
                <a:solidFill>
                  <a:srgbClr val="FF0000"/>
                </a:solidFill>
              </a:rPr>
              <a:t>:</a:t>
            </a:r>
          </a:p>
          <a:p>
            <a:pPr algn="ctr">
              <a:spcBef>
                <a:spcPts val="600"/>
              </a:spcBef>
            </a:pPr>
            <a:r>
              <a:rPr lang="en-US" sz="2800" dirty="0">
                <a:solidFill>
                  <a:schemeClr val="tx1"/>
                </a:solidFill>
              </a:rPr>
              <a:t>2CH</a:t>
            </a:r>
            <a:r>
              <a:rPr lang="en-US" sz="2800" baseline="-25000" dirty="0">
                <a:solidFill>
                  <a:schemeClr val="tx1"/>
                </a:solidFill>
              </a:rPr>
              <a:t>4 </a:t>
            </a:r>
            <a:r>
              <a:rPr lang="en-US" sz="2800" dirty="0">
                <a:solidFill>
                  <a:schemeClr val="tx1"/>
                </a:solidFill>
              </a:rPr>
              <a:t>(g) + </a:t>
            </a:r>
            <a:r>
              <a:rPr lang="en-US" sz="2800" dirty="0">
                <a:solidFill>
                  <a:srgbClr val="C00000"/>
                </a:solidFill>
              </a:rPr>
              <a:t>3</a:t>
            </a:r>
            <a:r>
              <a:rPr lang="en-US" sz="2800" dirty="0">
                <a:solidFill>
                  <a:schemeClr val="tx1"/>
                </a:solidFill>
              </a:rPr>
              <a:t>O</a:t>
            </a:r>
            <a:r>
              <a:rPr lang="en-US" sz="2800" baseline="-25000" dirty="0">
                <a:solidFill>
                  <a:schemeClr val="tx1"/>
                </a:solidFill>
              </a:rPr>
              <a:t>2</a:t>
            </a:r>
            <a:r>
              <a:rPr lang="en-US" sz="2800" dirty="0">
                <a:solidFill>
                  <a:schemeClr val="tx1"/>
                </a:solidFill>
              </a:rPr>
              <a:t> (g)  </a:t>
            </a:r>
            <a:r>
              <a:rPr lang="en-US" sz="2800" dirty="0">
                <a:solidFill>
                  <a:schemeClr val="tx1"/>
                </a:solidFill>
                <a:cs typeface="Calibri"/>
              </a:rPr>
              <a:t>→</a:t>
            </a:r>
            <a:r>
              <a:rPr lang="en-US" sz="2800" dirty="0">
                <a:solidFill>
                  <a:schemeClr val="tx1"/>
                </a:solidFill>
              </a:rPr>
              <a:t> </a:t>
            </a:r>
            <a:r>
              <a:rPr lang="en-US" sz="2800" b="1" dirty="0">
                <a:solidFill>
                  <a:srgbClr val="FFFF00"/>
                </a:solidFill>
                <a:effectLst>
                  <a:outerShdw blurRad="38100" dist="38100" dir="2700000" algn="tl">
                    <a:srgbClr val="000000">
                      <a:alpha val="43137"/>
                    </a:srgbClr>
                  </a:outerShdw>
                </a:effectLst>
              </a:rPr>
              <a:t>2CO</a:t>
            </a:r>
            <a:r>
              <a:rPr lang="en-US" sz="2800" b="1" baseline="-25000" dirty="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(g)</a:t>
            </a:r>
            <a:r>
              <a:rPr lang="en-US" sz="2800" dirty="0">
                <a:solidFill>
                  <a:schemeClr val="tx1"/>
                </a:solidFill>
              </a:rPr>
              <a:t>  +  4H</a:t>
            </a:r>
            <a:r>
              <a:rPr lang="en-US" sz="2800" baseline="-25000" dirty="0">
                <a:solidFill>
                  <a:schemeClr val="tx1"/>
                </a:solidFill>
              </a:rPr>
              <a:t>2</a:t>
            </a:r>
            <a:r>
              <a:rPr lang="en-US" sz="2800" dirty="0">
                <a:solidFill>
                  <a:schemeClr val="tx1"/>
                </a:solidFill>
              </a:rPr>
              <a:t>O (g)</a:t>
            </a:r>
          </a:p>
          <a:p>
            <a:pPr>
              <a:spcBef>
                <a:spcPts val="1200"/>
              </a:spcBef>
            </a:pPr>
            <a:endParaRPr lang="en-US" altLang="en-US" sz="2800" dirty="0">
              <a:solidFill>
                <a:srgbClr val="FF0000"/>
              </a:solidFill>
              <a:effectLst>
                <a:outerShdw blurRad="38100" dist="38100" dir="2700000" algn="tl">
                  <a:srgbClr val="000000">
                    <a:alpha val="43137"/>
                  </a:srgbClr>
                </a:outerShdw>
              </a:effectLst>
            </a:endParaRPr>
          </a:p>
          <a:p>
            <a:endParaRPr lang="en-US" sz="1300" dirty="0"/>
          </a:p>
        </p:txBody>
      </p:sp>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pic>
        <p:nvPicPr>
          <p:cNvPr id="7" name="Picture 6">
            <a:extLst>
              <a:ext uri="{FF2B5EF4-FFF2-40B4-BE49-F238E27FC236}">
                <a16:creationId xmlns:a16="http://schemas.microsoft.com/office/drawing/2014/main" id="{6F4E8387-0149-4B60-837F-560464078BE1}"/>
              </a:ext>
            </a:extLst>
          </p:cNvPr>
          <p:cNvPicPr>
            <a:picLocks noChangeAspect="1"/>
          </p:cNvPicPr>
          <p:nvPr/>
        </p:nvPicPr>
        <p:blipFill>
          <a:blip r:embed="rId2"/>
          <a:stretch>
            <a:fillRect/>
          </a:stretch>
        </p:blipFill>
        <p:spPr>
          <a:xfrm>
            <a:off x="2724948" y="4564358"/>
            <a:ext cx="3694103" cy="2246414"/>
          </a:xfrm>
          <a:prstGeom prst="rect">
            <a:avLst/>
          </a:prstGeom>
        </p:spPr>
      </p:pic>
    </p:spTree>
    <p:extLst>
      <p:ext uri="{BB962C8B-B14F-4D97-AF65-F5344CB8AC3E}">
        <p14:creationId xmlns:p14="http://schemas.microsoft.com/office/powerpoint/2010/main" val="25499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685819"/>
            <a:ext cx="6096000" cy="4046880"/>
          </a:xfrm>
          <a:prstGeom prst="rect">
            <a:avLst/>
          </a:prstGeom>
          <a:noFill/>
        </p:spPr>
        <p:txBody>
          <a:bodyPr wrap="square" lIns="91061" tIns="45531" rIns="91061" bIns="45531" rtlCol="0">
            <a:spAutoFit/>
          </a:bodyPr>
          <a:lstStyle/>
          <a:p>
            <a:endParaRPr lang="en-US" sz="800" dirty="0">
              <a:solidFill>
                <a:schemeClr val="accent2">
                  <a:lumMod val="50000"/>
                </a:schemeClr>
              </a:solidFill>
            </a:endParaRPr>
          </a:p>
          <a:p>
            <a:pPr>
              <a:spcBef>
                <a:spcPts val="1200"/>
              </a:spcBef>
            </a:pPr>
            <a:r>
              <a:rPr lang="en-US" sz="2800" dirty="0">
                <a:solidFill>
                  <a:srgbClr val="FF0000"/>
                </a:solidFill>
              </a:rPr>
              <a:t>Incomplete combustion:</a:t>
            </a:r>
          </a:p>
          <a:p>
            <a:pPr>
              <a:spcBef>
                <a:spcPts val="600"/>
              </a:spcBef>
            </a:pPr>
            <a:r>
              <a:rPr lang="en-US" sz="2100" dirty="0">
                <a:solidFill>
                  <a:schemeClr val="tx1"/>
                </a:solidFill>
              </a:rPr>
              <a:t>2CH</a:t>
            </a:r>
            <a:r>
              <a:rPr lang="en-US" sz="2100" baseline="-25000" dirty="0">
                <a:solidFill>
                  <a:schemeClr val="tx1"/>
                </a:solidFill>
              </a:rPr>
              <a:t>4 </a:t>
            </a:r>
            <a:r>
              <a:rPr lang="en-US" sz="2100" dirty="0">
                <a:solidFill>
                  <a:schemeClr val="tx1"/>
                </a:solidFill>
              </a:rPr>
              <a:t>(g) + </a:t>
            </a:r>
            <a:r>
              <a:rPr lang="en-US" sz="2100" dirty="0">
                <a:solidFill>
                  <a:srgbClr val="C00000"/>
                </a:solidFill>
              </a:rPr>
              <a:t>3</a:t>
            </a:r>
            <a:r>
              <a:rPr lang="en-US" sz="2100" dirty="0">
                <a:solidFill>
                  <a:schemeClr val="tx1"/>
                </a:solidFill>
              </a:rPr>
              <a:t>O</a:t>
            </a:r>
            <a:r>
              <a:rPr lang="en-US" sz="2100" baseline="-25000" dirty="0">
                <a:solidFill>
                  <a:schemeClr val="tx1"/>
                </a:solidFill>
              </a:rPr>
              <a:t>2</a:t>
            </a:r>
            <a:r>
              <a:rPr lang="en-US" sz="2100" dirty="0">
                <a:solidFill>
                  <a:schemeClr val="tx1"/>
                </a:solidFill>
              </a:rPr>
              <a:t> (g)  </a:t>
            </a:r>
            <a:r>
              <a:rPr lang="en-US" sz="2100" dirty="0">
                <a:solidFill>
                  <a:schemeClr val="tx1"/>
                </a:solidFill>
                <a:cs typeface="Calibri"/>
              </a:rPr>
              <a:t>→</a:t>
            </a:r>
            <a:r>
              <a:rPr lang="en-US" sz="2100" dirty="0">
                <a:solidFill>
                  <a:schemeClr val="tx1"/>
                </a:solidFill>
              </a:rPr>
              <a:t> </a:t>
            </a:r>
            <a:r>
              <a:rPr lang="en-US" sz="2100" b="1" dirty="0">
                <a:solidFill>
                  <a:srgbClr val="FFFF00"/>
                </a:solidFill>
                <a:effectLst>
                  <a:outerShdw blurRad="38100" dist="38100" dir="2700000" algn="tl">
                    <a:srgbClr val="000000">
                      <a:alpha val="43137"/>
                    </a:srgbClr>
                  </a:outerShdw>
                </a:effectLst>
              </a:rPr>
              <a:t>2CO</a:t>
            </a:r>
            <a:r>
              <a:rPr lang="en-US" sz="2100" b="1" baseline="-25000" dirty="0">
                <a:solidFill>
                  <a:srgbClr val="FFFF00"/>
                </a:solidFill>
                <a:effectLst>
                  <a:outerShdw blurRad="38100" dist="38100" dir="2700000" algn="tl">
                    <a:srgbClr val="000000">
                      <a:alpha val="43137"/>
                    </a:srgbClr>
                  </a:outerShdw>
                </a:effectLst>
              </a:rPr>
              <a:t> </a:t>
            </a:r>
            <a:r>
              <a:rPr lang="en-US" sz="2100" b="1" dirty="0">
                <a:solidFill>
                  <a:srgbClr val="FFFF00"/>
                </a:solidFill>
                <a:effectLst>
                  <a:outerShdw blurRad="38100" dist="38100" dir="2700000" algn="tl">
                    <a:srgbClr val="000000">
                      <a:alpha val="43137"/>
                    </a:srgbClr>
                  </a:outerShdw>
                </a:effectLst>
              </a:rPr>
              <a:t>(g)</a:t>
            </a:r>
            <a:r>
              <a:rPr lang="en-US" sz="2100" dirty="0">
                <a:solidFill>
                  <a:schemeClr val="tx1"/>
                </a:solidFill>
              </a:rPr>
              <a:t>  +  4H</a:t>
            </a:r>
            <a:r>
              <a:rPr lang="en-US" sz="2100" baseline="-25000" dirty="0">
                <a:solidFill>
                  <a:schemeClr val="tx1"/>
                </a:solidFill>
              </a:rPr>
              <a:t>2</a:t>
            </a:r>
            <a:r>
              <a:rPr lang="en-US" sz="2100" dirty="0">
                <a:solidFill>
                  <a:schemeClr val="tx1"/>
                </a:solidFill>
              </a:rPr>
              <a:t>O (g)</a:t>
            </a:r>
          </a:p>
          <a:p>
            <a:endParaRPr lang="pt-BR" sz="1500" dirty="0">
              <a:solidFill>
                <a:schemeClr val="tx1"/>
              </a:solidFill>
            </a:endParaRPr>
          </a:p>
          <a:p>
            <a:r>
              <a:rPr lang="pt-BR" sz="3200" b="1" dirty="0">
                <a:solidFill>
                  <a:srgbClr val="0070C0"/>
                </a:solidFill>
                <a:effectLst>
                  <a:outerShdw blurRad="38100" dist="38100" dir="2700000" algn="tl">
                    <a:srgbClr val="000000">
                      <a:alpha val="43137"/>
                    </a:srgbClr>
                  </a:outerShdw>
                </a:effectLst>
              </a:rPr>
              <a:t>If even less oxygen is present:</a:t>
            </a:r>
          </a:p>
          <a:p>
            <a:pPr algn="ctr">
              <a:spcBef>
                <a:spcPts val="1200"/>
              </a:spcBef>
            </a:pPr>
            <a:r>
              <a:rPr lang="pt-BR" sz="2400" dirty="0">
                <a:solidFill>
                  <a:srgbClr val="0070C0"/>
                </a:solidFill>
              </a:rPr>
              <a:t>2CH</a:t>
            </a:r>
            <a:r>
              <a:rPr lang="pt-BR" sz="2400" baseline="-25000" dirty="0">
                <a:solidFill>
                  <a:srgbClr val="0070C0"/>
                </a:solidFill>
              </a:rPr>
              <a:t>4</a:t>
            </a:r>
            <a:r>
              <a:rPr lang="pt-BR" sz="2400" dirty="0">
                <a:solidFill>
                  <a:srgbClr val="0070C0"/>
                </a:solidFill>
              </a:rPr>
              <a:t> (g) + 2O</a:t>
            </a:r>
            <a:r>
              <a:rPr lang="pt-BR" sz="2400" baseline="-25000" dirty="0">
                <a:solidFill>
                  <a:srgbClr val="0070C0"/>
                </a:solidFill>
              </a:rPr>
              <a:t>2</a:t>
            </a:r>
            <a:r>
              <a:rPr lang="pt-BR" sz="2400" dirty="0">
                <a:solidFill>
                  <a:srgbClr val="0070C0"/>
                </a:solidFill>
              </a:rPr>
              <a:t> (g)  →   </a:t>
            </a:r>
            <a:r>
              <a:rPr lang="pt-BR" sz="2400" b="1" dirty="0">
                <a:solidFill>
                  <a:srgbClr val="FFFF00"/>
                </a:solidFill>
                <a:effectLst>
                  <a:outerShdw blurRad="38100" dist="38100" dir="2700000" algn="tl">
                    <a:srgbClr val="000000">
                      <a:alpha val="43137"/>
                    </a:srgbClr>
                  </a:outerShdw>
                </a:effectLst>
              </a:rPr>
              <a:t>2C (s)</a:t>
            </a:r>
            <a:r>
              <a:rPr lang="pt-BR" sz="2400" dirty="0">
                <a:solidFill>
                  <a:srgbClr val="0070C0"/>
                </a:solidFill>
              </a:rPr>
              <a:t>  +  4H</a:t>
            </a:r>
            <a:r>
              <a:rPr lang="pt-BR" sz="2400" baseline="-25000" dirty="0">
                <a:solidFill>
                  <a:srgbClr val="0070C0"/>
                </a:solidFill>
              </a:rPr>
              <a:t>2</a:t>
            </a:r>
            <a:r>
              <a:rPr lang="pt-BR" sz="2400" dirty="0">
                <a:solidFill>
                  <a:srgbClr val="0070C0"/>
                </a:solidFill>
              </a:rPr>
              <a:t>O (g)</a:t>
            </a:r>
          </a:p>
          <a:p>
            <a:pPr algn="ctr">
              <a:spcBef>
                <a:spcPts val="1200"/>
              </a:spcBef>
            </a:pPr>
            <a:r>
              <a:rPr lang="pt-BR" sz="2400" dirty="0">
                <a:solidFill>
                  <a:schemeClr val="tx1"/>
                </a:solidFill>
              </a:rPr>
              <a:t> 	</a:t>
            </a:r>
            <a:r>
              <a:rPr lang="pt-BR" sz="2400" b="1" dirty="0">
                <a:solidFill>
                  <a:srgbClr val="FF0000"/>
                </a:solidFill>
                <a:effectLst>
                  <a:outerShdw blurRad="38100" dist="38100" dir="2700000" algn="tl">
                    <a:srgbClr val="000000">
                      <a:alpha val="43137"/>
                    </a:srgbClr>
                  </a:outerShdw>
                </a:effectLst>
              </a:rPr>
              <a:t>Product:  soot</a:t>
            </a:r>
          </a:p>
          <a:p>
            <a:endParaRPr lang="pt-BR" sz="1500" dirty="0">
              <a:solidFill>
                <a:schemeClr val="tx1"/>
              </a:solidFill>
            </a:endParaRPr>
          </a:p>
          <a:p>
            <a:endParaRPr lang="en-US" sz="2100" dirty="0">
              <a:solidFill>
                <a:schemeClr val="tx1"/>
              </a:solidFill>
            </a:endParaRPr>
          </a:p>
          <a:p>
            <a:endParaRPr lang="pt-BR" sz="2100" dirty="0">
              <a:solidFill>
                <a:schemeClr val="accent2">
                  <a:lumMod val="50000"/>
                </a:schemeClr>
              </a:solidFill>
            </a:endParaRPr>
          </a:p>
          <a:p>
            <a:endParaRPr lang="en-US" sz="13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88324" y="914400"/>
            <a:ext cx="2676237" cy="31756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962400"/>
            <a:ext cx="2656081" cy="2478385"/>
          </a:xfrm>
          <a:prstGeom prst="ellipse">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9491" y="162962"/>
            <a:ext cx="6901509" cy="522838"/>
          </a:xfrm>
          <a:prstGeom prst="rect">
            <a:avLst/>
          </a:prstGeom>
          <a:solidFill>
            <a:srgbClr val="62BFCC"/>
          </a:solidFill>
        </p:spPr>
        <p:txBody>
          <a:bodyPr wrap="square" lIns="91061" tIns="45531" rIns="91061" bIns="45531" rtlCol="0">
            <a:spAutoFit/>
          </a:bodyPr>
          <a:lstStyle/>
          <a:p>
            <a:r>
              <a:rPr lang="en-US" sz="2800" dirty="0">
                <a:solidFill>
                  <a:srgbClr val="C00000"/>
                </a:solidFill>
              </a:rPr>
              <a:t>Incomplete Combustion </a:t>
            </a:r>
            <a:r>
              <a:rPr lang="en-US" sz="2800" b="1" u="sng" dirty="0">
                <a:solidFill>
                  <a:srgbClr val="FFFF00"/>
                </a:solidFill>
              </a:rPr>
              <a:t>Enrichment</a:t>
            </a:r>
          </a:p>
        </p:txBody>
      </p:sp>
      <p:sp>
        <p:nvSpPr>
          <p:cNvPr id="5" name="Rectangle 4">
            <a:extLst>
              <a:ext uri="{FF2B5EF4-FFF2-40B4-BE49-F238E27FC236}">
                <a16:creationId xmlns:a16="http://schemas.microsoft.com/office/drawing/2014/main" id="{0ABDABDB-93EE-40C9-821B-C10AC907B0FD}"/>
              </a:ext>
            </a:extLst>
          </p:cNvPr>
          <p:cNvSpPr/>
          <p:nvPr/>
        </p:nvSpPr>
        <p:spPr>
          <a:xfrm>
            <a:off x="3581400" y="4800600"/>
            <a:ext cx="4572000" cy="954107"/>
          </a:xfrm>
          <a:prstGeom prst="rect">
            <a:avLst/>
          </a:prstGeom>
        </p:spPr>
        <p:txBody>
          <a:bodyPr>
            <a:spAutoFit/>
          </a:bodyPr>
          <a:lstStyle/>
          <a:p>
            <a:r>
              <a:rPr lang="en-US" sz="2800" dirty="0">
                <a:solidFill>
                  <a:schemeClr val="tx1"/>
                </a:solidFill>
              </a:rPr>
              <a:t>It’s a good idea to have </a:t>
            </a:r>
            <a:r>
              <a:rPr lang="en-US" sz="2800" b="1" dirty="0">
                <a:solidFill>
                  <a:srgbClr val="FFFF00"/>
                </a:solidFill>
                <a:effectLst>
                  <a:outerShdw blurRad="38100" dist="38100" dir="2700000" algn="tl">
                    <a:srgbClr val="000000">
                      <a:alpha val="43137"/>
                    </a:srgbClr>
                  </a:outerShdw>
                </a:effectLst>
              </a:rPr>
              <a:t>CO</a:t>
            </a:r>
            <a:r>
              <a:rPr lang="en-US" sz="2800" dirty="0">
                <a:solidFill>
                  <a:schemeClr val="tx1"/>
                </a:solidFill>
              </a:rPr>
              <a:t> detector in home</a:t>
            </a:r>
          </a:p>
        </p:txBody>
      </p:sp>
    </p:spTree>
    <p:extLst>
      <p:ext uri="{BB962C8B-B14F-4D97-AF65-F5344CB8AC3E}">
        <p14:creationId xmlns:p14="http://schemas.microsoft.com/office/powerpoint/2010/main" val="346206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fade">
                                      <p:cBhvr>
                                        <p:cTn id="21" dur="500"/>
                                        <p:tgtEl>
                                          <p:spTgt spid="3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1219201"/>
          </a:xfrm>
        </p:spPr>
        <p:txBody>
          <a:bodyPr>
            <a:normAutofit/>
          </a:bodyPr>
          <a:lstStyle/>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accent2">
                  <a:lumMod val="75000"/>
                </a:schemeClr>
              </a:solidFill>
            </a:endParaRPr>
          </a:p>
        </p:txBody>
      </p:sp>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2783449-93ED-4364-BC19-CFA4BFEF5C66}"/>
              </a:ext>
            </a:extLst>
          </p:cNvPr>
          <p:cNvPicPr>
            <a:picLocks noChangeAspect="1"/>
          </p:cNvPicPr>
          <p:nvPr/>
        </p:nvPicPr>
        <p:blipFill>
          <a:blip r:embed="rId3"/>
          <a:stretch>
            <a:fillRect/>
          </a:stretch>
        </p:blipFill>
        <p:spPr>
          <a:xfrm>
            <a:off x="152281" y="1752600"/>
            <a:ext cx="4419719" cy="4947629"/>
          </a:xfrm>
          <a:prstGeom prst="rect">
            <a:avLst/>
          </a:prstGeom>
        </p:spPr>
      </p:pic>
      <p:pic>
        <p:nvPicPr>
          <p:cNvPr id="6" name="Picture 5">
            <a:extLst>
              <a:ext uri="{FF2B5EF4-FFF2-40B4-BE49-F238E27FC236}">
                <a16:creationId xmlns:a16="http://schemas.microsoft.com/office/drawing/2014/main" id="{A3713D32-12CB-4177-AE76-38D9FFED275A}"/>
              </a:ext>
            </a:extLst>
          </p:cNvPr>
          <p:cNvPicPr>
            <a:picLocks noChangeAspect="1"/>
          </p:cNvPicPr>
          <p:nvPr/>
        </p:nvPicPr>
        <p:blipFill>
          <a:blip r:embed="rId4"/>
          <a:stretch>
            <a:fillRect/>
          </a:stretch>
        </p:blipFill>
        <p:spPr>
          <a:xfrm>
            <a:off x="4800600" y="1752600"/>
            <a:ext cx="4016622" cy="4947629"/>
          </a:xfrm>
          <a:prstGeom prst="rect">
            <a:avLst/>
          </a:prstGeom>
        </p:spPr>
      </p:pic>
      <p:sp>
        <p:nvSpPr>
          <p:cNvPr id="8" name="Subtitle 2">
            <a:extLst>
              <a:ext uri="{FF2B5EF4-FFF2-40B4-BE49-F238E27FC236}">
                <a16:creationId xmlns:a16="http://schemas.microsoft.com/office/drawing/2014/main" id="{933F788A-AE7B-4F5D-9EC9-58ED0F451525}"/>
              </a:ext>
            </a:extLst>
          </p:cNvPr>
          <p:cNvSpPr txBox="1">
            <a:spLocks/>
          </p:cNvSpPr>
          <p:nvPr/>
        </p:nvSpPr>
        <p:spPr bwMode="auto">
          <a:xfrm>
            <a:off x="90442" y="761999"/>
            <a:ext cx="88392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22" tIns="46610" rIns="89622" bIns="46610" numCol="1" anchor="t" anchorCtr="0" compatLnSpc="1">
            <a:prstTxWarp prst="textNoShape">
              <a:avLst/>
            </a:prstTxWarp>
            <a:normAutofit/>
          </a:bodyPr>
          <a:lstStyle>
            <a:lvl1pPr marL="0" indent="0" algn="ctr" defTabSz="455311" rtl="0" fontAlgn="base">
              <a:spcBef>
                <a:spcPts val="700"/>
              </a:spcBef>
              <a:spcAft>
                <a:spcPct val="0"/>
              </a:spcAft>
              <a:buClr>
                <a:srgbClr val="000000"/>
              </a:buClr>
              <a:buSzPct val="100000"/>
              <a:buFont typeface="Times New Roman" panose="02020603050405020304" pitchFamily="18" charset="0"/>
              <a:buNone/>
              <a:defRPr sz="2300" kern="1200">
                <a:solidFill>
                  <a:srgbClr val="000000"/>
                </a:solidFill>
                <a:latin typeface="+mn-lt"/>
                <a:ea typeface="+mn-ea"/>
                <a:cs typeface="+mn-cs"/>
              </a:defRPr>
            </a:lvl1pPr>
            <a:lvl2pPr marL="455311" indent="0" algn="ctr" defTabSz="455311" rtl="0" fontAlgn="base">
              <a:spcBef>
                <a:spcPts val="700"/>
              </a:spcBef>
              <a:spcAft>
                <a:spcPct val="0"/>
              </a:spcAft>
              <a:buClr>
                <a:srgbClr val="000000"/>
              </a:buClr>
              <a:buSzPct val="100000"/>
              <a:buNone/>
              <a:defRPr sz="2100" kern="1200">
                <a:solidFill>
                  <a:srgbClr val="000000"/>
                </a:solidFill>
                <a:latin typeface="+mn-lt"/>
                <a:ea typeface="+mn-ea"/>
                <a:cs typeface="+mn-cs"/>
              </a:defRPr>
            </a:lvl2pPr>
            <a:lvl3pPr marL="910638" indent="0" algn="ctr" defTabSz="455311" rtl="0" fontAlgn="base">
              <a:spcBef>
                <a:spcPts val="700"/>
              </a:spcBef>
              <a:spcAft>
                <a:spcPct val="0"/>
              </a:spcAft>
              <a:buClr>
                <a:srgbClr val="000000"/>
              </a:buClr>
              <a:buSzPct val="100000"/>
              <a:buFont typeface="Arial" panose="020B0604020202020204" pitchFamily="34" charset="0"/>
              <a:buNone/>
              <a:defRPr sz="1900" kern="1200">
                <a:solidFill>
                  <a:srgbClr val="000000"/>
                </a:solidFill>
                <a:latin typeface="+mn-lt"/>
                <a:ea typeface="+mn-ea"/>
                <a:cs typeface="+mn-cs"/>
              </a:defRPr>
            </a:lvl3pPr>
            <a:lvl4pPr marL="1365957"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4pPr>
            <a:lvl5pPr marL="1821274" indent="0" algn="ctr" defTabSz="455311" rtl="0" fontAlgn="base">
              <a:spcBef>
                <a:spcPts val="700"/>
              </a:spcBef>
              <a:spcAft>
                <a:spcPct val="0"/>
              </a:spcAft>
              <a:buClr>
                <a:srgbClr val="000000"/>
              </a:buClr>
              <a:buSzPct val="100000"/>
              <a:buFont typeface="Times New Roman" panose="02020603050405020304" pitchFamily="18" charset="0"/>
              <a:buNone/>
              <a:defRPr sz="1700" kern="1200">
                <a:solidFill>
                  <a:srgbClr val="000000"/>
                </a:solidFill>
                <a:latin typeface="+mn-lt"/>
                <a:ea typeface="+mn-ea"/>
                <a:cs typeface="+mn-cs"/>
              </a:defRPr>
            </a:lvl5pPr>
            <a:lvl6pPr marL="2276589"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6pPr>
            <a:lvl7pPr marL="2731906"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7pPr>
            <a:lvl8pPr marL="3187218"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8pPr>
            <a:lvl9pPr marL="3642535" indent="0" algn="ctr" defTabSz="910638" rtl="0" eaLnBrk="1" latinLnBrk="0" hangingPunct="1">
              <a:lnSpc>
                <a:spcPct val="90000"/>
              </a:lnSpc>
              <a:spcBef>
                <a:spcPts val="500"/>
              </a:spcBef>
              <a:buFont typeface="Arial" panose="020B0604020202020204" pitchFamily="34" charset="0"/>
              <a:buNone/>
              <a:defRPr sz="1700" kern="1200">
                <a:solidFill>
                  <a:schemeClr val="tx1"/>
                </a:solidFill>
                <a:latin typeface="+mn-lt"/>
                <a:ea typeface="+mn-ea"/>
                <a:cs typeface="+mn-cs"/>
              </a:defRPr>
            </a:lvl9pPr>
          </a:lstStyle>
          <a:p>
            <a:pPr algn="l" eaLnBrk="1" hangingPunct="1"/>
            <a:r>
              <a:rPr lang="en-US" b="1" dirty="0">
                <a:solidFill>
                  <a:srgbClr val="0070C0"/>
                </a:solidFill>
                <a:effectLst>
                  <a:outerShdw blurRad="38100" dist="38100" dir="2700000" algn="tl">
                    <a:srgbClr val="000000">
                      <a:alpha val="43137"/>
                    </a:srgbClr>
                  </a:outerShdw>
                </a:effectLst>
              </a:rPr>
              <a:t>Metals</a:t>
            </a:r>
            <a:r>
              <a:rPr lang="en-US" dirty="0">
                <a:solidFill>
                  <a:schemeClr val="tx1"/>
                </a:solidFill>
              </a:rPr>
              <a:t> react with </a:t>
            </a:r>
            <a:r>
              <a:rPr lang="en-US" b="1" dirty="0">
                <a:solidFill>
                  <a:srgbClr val="FF0000"/>
                </a:solidFill>
                <a:effectLst>
                  <a:outerShdw blurRad="38100" dist="38100" dir="2700000" algn="tl">
                    <a:srgbClr val="000000">
                      <a:alpha val="43137"/>
                    </a:srgbClr>
                  </a:outerShdw>
                </a:effectLst>
              </a:rPr>
              <a:t>oxygen </a:t>
            </a:r>
            <a:r>
              <a:rPr lang="en-US" dirty="0">
                <a:solidFill>
                  <a:schemeClr val="tx1"/>
                </a:solidFill>
              </a:rPr>
              <a:t>in the air to produce metal oxides and give off </a:t>
            </a:r>
            <a:r>
              <a:rPr lang="en-US" u="sng" dirty="0">
                <a:solidFill>
                  <a:schemeClr val="tx1"/>
                </a:solidFill>
              </a:rPr>
              <a:t>heat</a:t>
            </a:r>
            <a:r>
              <a:rPr lang="en-US" dirty="0">
                <a:solidFill>
                  <a:schemeClr val="tx1"/>
                </a:solidFill>
              </a:rPr>
              <a:t> and </a:t>
            </a:r>
            <a:r>
              <a:rPr lang="en-US" u="sng" dirty="0">
                <a:solidFill>
                  <a:schemeClr val="tx1"/>
                </a:solidFill>
              </a:rPr>
              <a:t>light</a:t>
            </a:r>
            <a:r>
              <a:rPr lang="en-US" dirty="0">
                <a:solidFill>
                  <a:schemeClr val="tx1"/>
                </a:solidFill>
              </a:rPr>
              <a:t>. </a:t>
            </a:r>
            <a:endParaRPr lang="en-US" sz="800" dirty="0">
              <a:solidFill>
                <a:schemeClr val="tx1"/>
              </a:solidFill>
            </a:endParaRPr>
          </a:p>
          <a:p>
            <a:pPr eaLnBrk="1" hangingPunct="1">
              <a:spcBef>
                <a:spcPts val="600"/>
              </a:spcBef>
            </a:pPr>
            <a:endParaRPr lang="en-US" sz="1900" dirty="0">
              <a:solidFill>
                <a:schemeClr val="accent2">
                  <a:lumMod val="75000"/>
                </a:schemeClr>
              </a:solidFill>
            </a:endParaRPr>
          </a:p>
        </p:txBody>
      </p:sp>
    </p:spTree>
    <p:extLst>
      <p:ext uri="{BB962C8B-B14F-4D97-AF65-F5344CB8AC3E}">
        <p14:creationId xmlns:p14="http://schemas.microsoft.com/office/powerpoint/2010/main" val="31593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442" y="761999"/>
            <a:ext cx="8839200" cy="5950831"/>
          </a:xfrm>
        </p:spPr>
        <p:txBody>
          <a:bodyPr>
            <a:normAutofit fontScale="92500"/>
          </a:bodyPr>
          <a:lstStyle/>
          <a:p>
            <a:pPr algn="l"/>
            <a:r>
              <a:rPr lang="en-US" dirty="0">
                <a:solidFill>
                  <a:schemeClr val="tx1"/>
                </a:solidFill>
              </a:rPr>
              <a:t>If you heat the </a:t>
            </a:r>
            <a:r>
              <a:rPr lang="en-US" b="1" dirty="0">
                <a:solidFill>
                  <a:srgbClr val="0070C0"/>
                </a:solidFill>
                <a:effectLst>
                  <a:outerShdw blurRad="38100" dist="38100" dir="2700000" algn="tl">
                    <a:srgbClr val="000000">
                      <a:alpha val="43137"/>
                    </a:srgbClr>
                  </a:outerShdw>
                </a:effectLst>
              </a:rPr>
              <a:t>metal</a:t>
            </a:r>
            <a:r>
              <a:rPr lang="en-US" dirty="0">
                <a:solidFill>
                  <a:schemeClr val="tx1"/>
                </a:solidFill>
              </a:rPr>
              <a:t> magnesium to a high enough temperature in the presence of </a:t>
            </a:r>
            <a:r>
              <a:rPr lang="en-US" b="1" dirty="0">
                <a:solidFill>
                  <a:srgbClr val="FF0000"/>
                </a:solidFill>
                <a:effectLst>
                  <a:outerShdw blurRad="38100" dist="38100" dir="2700000" algn="tl">
                    <a:srgbClr val="000000">
                      <a:alpha val="43137"/>
                    </a:srgbClr>
                  </a:outerShdw>
                </a:effectLst>
              </a:rPr>
              <a:t>oxygen</a:t>
            </a:r>
            <a:r>
              <a:rPr lang="en-US" dirty="0">
                <a:solidFill>
                  <a:schemeClr val="tx1"/>
                </a:solidFill>
              </a:rPr>
              <a:t>, the following </a:t>
            </a:r>
            <a:r>
              <a:rPr lang="en-US" b="1" dirty="0">
                <a:solidFill>
                  <a:srgbClr val="FFFF00"/>
                </a:solidFill>
                <a:effectLst>
                  <a:outerShdw blurRad="38100" dist="38100" dir="2700000" algn="tl">
                    <a:srgbClr val="000000">
                      <a:alpha val="43137"/>
                    </a:srgbClr>
                  </a:outerShdw>
                </a:effectLst>
              </a:rPr>
              <a:t>synthesis</a:t>
            </a:r>
            <a:r>
              <a:rPr lang="en-US" dirty="0">
                <a:solidFill>
                  <a:schemeClr val="tx1"/>
                </a:solidFill>
              </a:rPr>
              <a:t> reaction occurs: </a:t>
            </a:r>
            <a:endParaRPr lang="en-US" sz="800" dirty="0">
              <a:solidFill>
                <a:schemeClr val="tx1"/>
              </a:solidFill>
            </a:endParaRPr>
          </a:p>
          <a:p>
            <a:pPr>
              <a:lnSpc>
                <a:spcPct val="110000"/>
              </a:lnSpc>
              <a:spcBef>
                <a:spcPts val="1200"/>
              </a:spcBef>
            </a:pPr>
            <a:r>
              <a:rPr lang="en-US" dirty="0">
                <a:solidFill>
                  <a:schemeClr val="accent1">
                    <a:lumMod val="75000"/>
                  </a:schemeClr>
                </a:solidFill>
                <a:effectLst>
                  <a:outerShdw blurRad="38100" dist="38100" dir="2700000" algn="tl">
                    <a:srgbClr val="000000">
                      <a:alpha val="43137"/>
                    </a:srgbClr>
                  </a:outerShdw>
                </a:effectLst>
              </a:rPr>
              <a:t>2Mg (s) + O</a:t>
            </a:r>
            <a:r>
              <a:rPr lang="en-US" baseline="-25000" dirty="0">
                <a:solidFill>
                  <a:schemeClr val="accent1">
                    <a:lumMod val="75000"/>
                  </a:schemeClr>
                </a:solidFill>
                <a:effectLst>
                  <a:outerShdw blurRad="38100" dist="38100" dir="2700000" algn="tl">
                    <a:srgbClr val="000000">
                      <a:alpha val="43137"/>
                    </a:srgbClr>
                  </a:outerShdw>
                </a:effectLst>
              </a:rPr>
              <a:t>2</a:t>
            </a:r>
            <a:r>
              <a:rPr lang="en-US" dirty="0">
                <a:solidFill>
                  <a:schemeClr val="accent1">
                    <a:lumMod val="75000"/>
                  </a:schemeClr>
                </a:solidFill>
                <a:effectLst>
                  <a:outerShdw blurRad="38100" dist="38100" dir="2700000" algn="tl">
                    <a:srgbClr val="000000">
                      <a:alpha val="43137"/>
                    </a:srgbClr>
                  </a:outerShdw>
                </a:effectLst>
              </a:rPr>
              <a:t> (g)</a:t>
            </a:r>
            <a:r>
              <a:rPr lang="en-US" dirty="0">
                <a:solidFill>
                  <a:schemeClr val="accent1">
                    <a:lumMod val="75000"/>
                  </a:schemeClr>
                </a:solidFill>
                <a:effectLst>
                  <a:outerShdw blurRad="38100" dist="38100" dir="2700000" algn="tl">
                    <a:srgbClr val="000000">
                      <a:alpha val="43137"/>
                    </a:srgbClr>
                  </a:outerShdw>
                </a:effectLst>
                <a:cs typeface="Calibri"/>
              </a:rPr>
              <a:t> →</a:t>
            </a:r>
            <a:r>
              <a:rPr lang="en-US" dirty="0">
                <a:solidFill>
                  <a:schemeClr val="accent1">
                    <a:lumMod val="75000"/>
                  </a:schemeClr>
                </a:solidFill>
                <a:effectLst>
                  <a:outerShdw blurRad="38100" dist="38100" dir="2700000" algn="tl">
                    <a:srgbClr val="000000">
                      <a:alpha val="43137"/>
                    </a:srgbClr>
                  </a:outerShdw>
                </a:effectLst>
              </a:rPr>
              <a:t> 2MgO (s) </a:t>
            </a:r>
          </a:p>
          <a:p>
            <a:pPr algn="l">
              <a:lnSpc>
                <a:spcPct val="110000"/>
              </a:lnSpc>
              <a:spcBef>
                <a:spcPts val="1200"/>
              </a:spcBef>
            </a:pPr>
            <a:r>
              <a:rPr lang="en-US" dirty="0">
                <a:solidFill>
                  <a:srgbClr val="0070C0"/>
                </a:solidFill>
              </a:rPr>
              <a:t>Mg burns HOT (2200 </a:t>
            </a:r>
            <a:r>
              <a:rPr lang="en-US" baseline="30000" dirty="0">
                <a:solidFill>
                  <a:srgbClr val="0070C0"/>
                </a:solidFill>
                <a:cs typeface="Calibri"/>
              </a:rPr>
              <a:t>◦</a:t>
            </a:r>
            <a:r>
              <a:rPr lang="en-US" dirty="0">
                <a:solidFill>
                  <a:srgbClr val="0070C0"/>
                </a:solidFill>
              </a:rPr>
              <a:t>C) with an extremely bright light, and also produces UV light; </a:t>
            </a:r>
            <a:r>
              <a:rPr lang="en-US" sz="2000" i="1" dirty="0">
                <a:solidFill>
                  <a:schemeClr val="tx1"/>
                </a:solidFill>
                <a:latin typeface="Times New Roman" panose="02020603050405020304" pitchFamily="18" charset="0"/>
                <a:cs typeface="Times New Roman" panose="02020603050405020304" pitchFamily="18" charset="0"/>
              </a:rPr>
              <a:t>and it burns in the presence of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so a CO</a:t>
            </a:r>
            <a:r>
              <a:rPr lang="en-US" sz="2000" i="1" baseline="-25000" dirty="0">
                <a:solidFill>
                  <a:schemeClr val="tx1"/>
                </a:solidFill>
                <a:latin typeface="Times New Roman" panose="02020603050405020304" pitchFamily="18" charset="0"/>
                <a:cs typeface="Times New Roman" panose="02020603050405020304" pitchFamily="18" charset="0"/>
              </a:rPr>
              <a:t>2</a:t>
            </a:r>
            <a:r>
              <a:rPr lang="en-US" sz="2000" i="1" dirty="0">
                <a:solidFill>
                  <a:schemeClr val="tx1"/>
                </a:solidFill>
                <a:latin typeface="Times New Roman" panose="02020603050405020304" pitchFamily="18" charset="0"/>
                <a:cs typeface="Times New Roman" panose="02020603050405020304" pitchFamily="18" charset="0"/>
              </a:rPr>
              <a:t> fire extinguisher won’t put out the flame; a dry-chemical fire extinguisher must be used instead. </a:t>
            </a:r>
          </a:p>
          <a:p>
            <a:pPr algn="l"/>
            <a:endParaRPr lang="en-US" dirty="0">
              <a:solidFill>
                <a:schemeClr val="accent2">
                  <a:lumMod val="75000"/>
                </a:schemeClr>
              </a:solidFill>
            </a:endParaRPr>
          </a:p>
          <a:p>
            <a:pPr algn="l"/>
            <a:endParaRPr lang="en-US" sz="1900" dirty="0">
              <a:solidFill>
                <a:schemeClr val="accent2">
                  <a:lumMod val="75000"/>
                </a:schemeClr>
              </a:solidFill>
            </a:endParaRPr>
          </a:p>
          <a:p>
            <a:pPr algn="l"/>
            <a:endParaRPr lang="en-US" sz="1900" dirty="0">
              <a:solidFill>
                <a:schemeClr val="accent2">
                  <a:lumMod val="75000"/>
                </a:schemeClr>
              </a:solidFill>
            </a:endParaRPr>
          </a:p>
          <a:p>
            <a:pPr algn="l"/>
            <a:endParaRPr lang="en-US" sz="1700" dirty="0">
              <a:solidFill>
                <a:schemeClr val="accent2">
                  <a:lumMod val="75000"/>
                </a:schemeClr>
              </a:solidFill>
            </a:endParaRPr>
          </a:p>
          <a:p>
            <a:pPr algn="l"/>
            <a:endParaRPr lang="en-US" sz="200" dirty="0">
              <a:solidFill>
                <a:schemeClr val="accent2">
                  <a:lumMod val="75000"/>
                </a:schemeClr>
              </a:solidFill>
            </a:endParaRPr>
          </a:p>
          <a:p>
            <a:pPr algn="l"/>
            <a:endParaRPr lang="en-US" sz="1900" dirty="0">
              <a:solidFill>
                <a:schemeClr val="tx1"/>
              </a:solidFill>
            </a:endParaRPr>
          </a:p>
          <a:p>
            <a:pPr algn="l"/>
            <a:endParaRPr lang="en-US" sz="1900" dirty="0">
              <a:solidFill>
                <a:schemeClr val="tx1"/>
              </a:solidFill>
            </a:endParaRPr>
          </a:p>
          <a:p>
            <a:pPr algn="l"/>
            <a:endParaRPr lang="en-US" sz="1900" dirty="0">
              <a:solidFill>
                <a:schemeClr val="tx1"/>
              </a:solidFill>
            </a:endParaRPr>
          </a:p>
          <a:p>
            <a:pPr algn="l"/>
            <a:r>
              <a:rPr lang="en-US" sz="1900" dirty="0">
                <a:solidFill>
                  <a:schemeClr val="tx1"/>
                </a:solidFill>
              </a:rPr>
              <a:t>Watch at: </a:t>
            </a:r>
          </a:p>
          <a:p>
            <a:pPr algn="l"/>
            <a:r>
              <a:rPr lang="en-US" sz="1900" dirty="0">
                <a:solidFill>
                  <a:schemeClr val="tx1"/>
                </a:solidFill>
                <a:hlinkClick r:id="rId3"/>
              </a:rPr>
              <a:t>http://somup.com/cF6vqrnhdl</a:t>
            </a:r>
            <a:r>
              <a:rPr lang="en-US" sz="1900" dirty="0">
                <a:solidFill>
                  <a:schemeClr val="tx1"/>
                </a:solidFill>
              </a:rPr>
              <a:t> (1:22)</a:t>
            </a:r>
            <a:endParaRPr lang="en-US" sz="1900" dirty="0">
              <a:solidFill>
                <a:schemeClr val="accent2">
                  <a:lumMod val="75000"/>
                </a:schemeClr>
              </a:solidFill>
            </a:endParaRPr>
          </a:p>
        </p:txBody>
      </p:sp>
      <p:pic>
        <p:nvPicPr>
          <p:cNvPr id="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656" t="2432"/>
          <a:stretch/>
        </p:blipFill>
        <p:spPr bwMode="auto">
          <a:xfrm>
            <a:off x="4876800" y="3200400"/>
            <a:ext cx="3697899" cy="3208279"/>
          </a:xfrm>
          <a:prstGeom prst="rect">
            <a:avLst/>
          </a:prstGeom>
          <a:noFill/>
          <a:ln w="952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524000" y="3590799"/>
            <a:ext cx="2819400" cy="252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45169"/>
            <a:ext cx="7696200" cy="584394"/>
          </a:xfrm>
          <a:prstGeom prst="rect">
            <a:avLst/>
          </a:prstGeom>
          <a:noFill/>
        </p:spPr>
        <p:txBody>
          <a:bodyPr wrap="square" lIns="91061" tIns="45531" rIns="91061" bIns="45531" rtlCol="0">
            <a:spAutoFit/>
          </a:bodyPr>
          <a:lstStyle/>
          <a:p>
            <a:pPr algn="ctr"/>
            <a:r>
              <a:rPr lang="en-US" sz="3200" dirty="0">
                <a:solidFill>
                  <a:srgbClr val="C00000"/>
                </a:solidFill>
                <a:effectLst>
                  <a:outerShdw blurRad="38100" dist="38100" dir="2700000" algn="tl">
                    <a:srgbClr val="000000">
                      <a:alpha val="43137"/>
                    </a:srgbClr>
                  </a:outerShdw>
                </a:effectLst>
              </a:rPr>
              <a:t>Metals Exhibit Combustion</a:t>
            </a:r>
            <a:endParaRPr lang="en-US" sz="3200"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03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8" y="582543"/>
            <a:ext cx="8839200" cy="5855843"/>
          </a:xfrm>
        </p:spPr>
        <p:txBody>
          <a:bodyPr>
            <a:normAutofit/>
          </a:bodyPr>
          <a:lstStyle/>
          <a:p>
            <a:pPr algn="l">
              <a:spcBef>
                <a:spcPts val="0"/>
              </a:spcBef>
            </a:pPr>
            <a:r>
              <a:rPr lang="en-US" sz="2100" dirty="0">
                <a:solidFill>
                  <a:schemeClr val="tx1"/>
                </a:solidFill>
              </a:rPr>
              <a:t>Sulfur is only mildly flammable under normal atmospheric conditions, but in pure oxygen, it burns with a blue</a:t>
            </a:r>
          </a:p>
          <a:p>
            <a:pPr algn="l">
              <a:spcBef>
                <a:spcPts val="0"/>
              </a:spcBef>
            </a:pPr>
            <a:r>
              <a:rPr lang="en-US" sz="2100" dirty="0">
                <a:solidFill>
                  <a:schemeClr val="tx1"/>
                </a:solidFill>
              </a:rPr>
              <a:t>flame. The products of the </a:t>
            </a:r>
          </a:p>
          <a:p>
            <a:pPr algn="l">
              <a:spcBef>
                <a:spcPts val="0"/>
              </a:spcBef>
            </a:pPr>
            <a:r>
              <a:rPr lang="en-US" sz="2100" dirty="0">
                <a:solidFill>
                  <a:schemeClr val="tx1"/>
                </a:solidFill>
              </a:rPr>
              <a:t>combustion are SO</a:t>
            </a:r>
            <a:r>
              <a:rPr lang="en-US" sz="2100" baseline="-25000" dirty="0">
                <a:solidFill>
                  <a:schemeClr val="tx1"/>
                </a:solidFill>
              </a:rPr>
              <a:t>2</a:t>
            </a:r>
            <a:r>
              <a:rPr lang="en-US" sz="2100" dirty="0">
                <a:solidFill>
                  <a:schemeClr val="tx1"/>
                </a:solidFill>
              </a:rPr>
              <a:t> and SO</a:t>
            </a:r>
            <a:r>
              <a:rPr lang="en-US" sz="2100" baseline="-25000" dirty="0">
                <a:solidFill>
                  <a:schemeClr val="tx1"/>
                </a:solidFill>
              </a:rPr>
              <a:t>3</a:t>
            </a:r>
            <a:r>
              <a:rPr lang="en-US" sz="2100" dirty="0">
                <a:solidFill>
                  <a:schemeClr val="tx1"/>
                </a:solidFill>
              </a:rPr>
              <a:t>:</a:t>
            </a:r>
          </a:p>
          <a:p>
            <a:pPr algn="l"/>
            <a:endParaRPr lang="en-US" sz="800" dirty="0">
              <a:solidFill>
                <a:schemeClr val="tx1"/>
              </a:solidFill>
            </a:endParaRPr>
          </a:p>
          <a:p>
            <a:pPr algn="l">
              <a:spcBef>
                <a:spcPts val="0"/>
              </a:spcBef>
            </a:pPr>
            <a:r>
              <a:rPr lang="en-US" sz="1900" dirty="0">
                <a:solidFill>
                  <a:schemeClr val="tx1"/>
                </a:solidFill>
              </a:rPr>
              <a:t>	</a:t>
            </a:r>
            <a:r>
              <a:rPr lang="en-US" sz="2100" dirty="0">
                <a:solidFill>
                  <a:schemeClr val="accent5">
                    <a:lumMod val="50000"/>
                  </a:schemeClr>
                </a:solidFill>
              </a:rPr>
              <a:t>S(s)  +  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latin typeface="Calibri"/>
                <a:cs typeface="Calibri"/>
              </a:rPr>
              <a:t>→</a:t>
            </a:r>
            <a:r>
              <a:rPr lang="en-US" sz="2100" dirty="0">
                <a:solidFill>
                  <a:schemeClr val="accent5">
                    <a:lumMod val="50000"/>
                  </a:schemeClr>
                </a:solidFill>
              </a:rPr>
              <a:t>  SO</a:t>
            </a:r>
            <a:r>
              <a:rPr lang="en-US" sz="2100" baseline="-25000" dirty="0">
                <a:solidFill>
                  <a:schemeClr val="accent5">
                    <a:lumMod val="50000"/>
                  </a:schemeClr>
                </a:solidFill>
              </a:rPr>
              <a:t>2</a:t>
            </a:r>
            <a:r>
              <a:rPr lang="en-US" sz="2100" dirty="0">
                <a:solidFill>
                  <a:schemeClr val="accent5">
                    <a:lumMod val="50000"/>
                  </a:schemeClr>
                </a:solidFill>
              </a:rPr>
              <a:t>(g)</a:t>
            </a:r>
          </a:p>
          <a:p>
            <a:pPr algn="l">
              <a:spcBef>
                <a:spcPts val="0"/>
              </a:spcBef>
            </a:pPr>
            <a:endParaRPr lang="en-US" sz="800" dirty="0">
              <a:solidFill>
                <a:schemeClr val="accent5">
                  <a:lumMod val="50000"/>
                </a:schemeClr>
              </a:solidFill>
            </a:endParaRPr>
          </a:p>
          <a:p>
            <a:pPr algn="l">
              <a:spcBef>
                <a:spcPts val="0"/>
              </a:spcBef>
            </a:pPr>
            <a:r>
              <a:rPr lang="en-US" sz="2100" dirty="0">
                <a:solidFill>
                  <a:schemeClr val="accent5">
                    <a:lumMod val="50000"/>
                  </a:schemeClr>
                </a:solidFill>
              </a:rPr>
              <a:t>	2S(s) +  3O</a:t>
            </a:r>
            <a:r>
              <a:rPr lang="en-US" sz="2100" baseline="-25000" dirty="0">
                <a:solidFill>
                  <a:schemeClr val="accent5">
                    <a:lumMod val="50000"/>
                  </a:schemeClr>
                </a:solidFill>
              </a:rPr>
              <a:t>2</a:t>
            </a:r>
            <a:r>
              <a:rPr lang="en-US" sz="2100" dirty="0">
                <a:solidFill>
                  <a:schemeClr val="accent5">
                    <a:lumMod val="50000"/>
                  </a:schemeClr>
                </a:solidFill>
              </a:rPr>
              <a:t>(g) </a:t>
            </a:r>
            <a:r>
              <a:rPr lang="en-US" sz="2100" dirty="0">
                <a:solidFill>
                  <a:schemeClr val="accent5">
                    <a:lumMod val="50000"/>
                  </a:schemeClr>
                </a:solidFill>
                <a:cs typeface="Calibri"/>
              </a:rPr>
              <a:t>→</a:t>
            </a:r>
            <a:r>
              <a:rPr lang="en-US" sz="2100" dirty="0">
                <a:solidFill>
                  <a:schemeClr val="accent5">
                    <a:lumMod val="50000"/>
                  </a:schemeClr>
                </a:solidFill>
              </a:rPr>
              <a:t>  2SO</a:t>
            </a:r>
            <a:r>
              <a:rPr lang="en-US" sz="2100" baseline="-25000" dirty="0">
                <a:solidFill>
                  <a:schemeClr val="accent5">
                    <a:lumMod val="50000"/>
                  </a:schemeClr>
                </a:solidFill>
              </a:rPr>
              <a:t>3</a:t>
            </a:r>
            <a:r>
              <a:rPr lang="en-US" sz="2100" dirty="0">
                <a:solidFill>
                  <a:schemeClr val="accent5">
                    <a:lumMod val="50000"/>
                  </a:schemeClr>
                </a:solidFill>
              </a:rPr>
              <a:t>(g)</a:t>
            </a:r>
          </a:p>
          <a:p>
            <a:pPr algn="l">
              <a:spcBef>
                <a:spcPts val="0"/>
              </a:spcBef>
            </a:pPr>
            <a:endParaRPr lang="en-US" sz="2100" dirty="0">
              <a:solidFill>
                <a:schemeClr val="tx1"/>
              </a:solidFill>
            </a:endParaRPr>
          </a:p>
          <a:p>
            <a:pPr algn="l">
              <a:spcBef>
                <a:spcPts val="0"/>
              </a:spcBef>
            </a:pPr>
            <a:endParaRPr lang="en-US" sz="2100" dirty="0">
              <a:solidFill>
                <a:schemeClr val="tx1"/>
              </a:solidFill>
            </a:endParaRPr>
          </a:p>
          <a:p>
            <a:pPr algn="l">
              <a:spcBef>
                <a:spcPts val="0"/>
              </a:spcBef>
            </a:pPr>
            <a:r>
              <a:rPr lang="en-US" sz="2100" dirty="0">
                <a:solidFill>
                  <a:srgbClr val="0070C0"/>
                </a:solidFill>
              </a:rPr>
              <a:t>Many elements burn with characteristic colored flames. </a:t>
            </a:r>
          </a:p>
          <a:p>
            <a:pPr algn="l">
              <a:spcBef>
                <a:spcPts val="0"/>
              </a:spcBef>
            </a:pPr>
            <a:r>
              <a:rPr lang="en-US" sz="2100" dirty="0">
                <a:solidFill>
                  <a:srgbClr val="0070C0"/>
                </a:solidFill>
              </a:rPr>
              <a:t>Flame tests for Na, K, Cu, Li, </a:t>
            </a:r>
            <a:r>
              <a:rPr lang="en-US" sz="2100" dirty="0" err="1">
                <a:solidFill>
                  <a:srgbClr val="0070C0"/>
                </a:solidFill>
              </a:rPr>
              <a:t>Ca</a:t>
            </a:r>
            <a:r>
              <a:rPr lang="en-US" sz="2100" dirty="0">
                <a:solidFill>
                  <a:srgbClr val="0070C0"/>
                </a:solidFill>
              </a:rPr>
              <a:t>, Ba</a:t>
            </a:r>
            <a:endParaRPr lang="en-US" sz="1900" dirty="0">
              <a:solidFill>
                <a:srgbClr val="0070C0"/>
              </a:solidFill>
            </a:endParaRP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730"/>
          <a:stretch/>
        </p:blipFill>
        <p:spPr bwMode="auto">
          <a:xfrm>
            <a:off x="4426841" y="1010696"/>
            <a:ext cx="4602458" cy="251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32" y="4419608"/>
            <a:ext cx="4572001" cy="507450"/>
          </a:xfrm>
          <a:prstGeom prst="rect">
            <a:avLst/>
          </a:prstGeom>
          <a:noFill/>
        </p:spPr>
        <p:txBody>
          <a:bodyPr wrap="square" lIns="91061" tIns="45531" rIns="91061" bIns="45531" rtlCol="0">
            <a:spAutoFit/>
          </a:bodyPr>
          <a:lstStyle/>
          <a:p>
            <a:r>
              <a:rPr lang="en-US" dirty="0">
                <a:solidFill>
                  <a:schemeClr val="accent6">
                    <a:lumMod val="75000"/>
                  </a:schemeClr>
                </a:solidFill>
              </a:rPr>
              <a:t>		</a:t>
            </a:r>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142" b="12731"/>
          <a:stretch/>
        </p:blipFill>
        <p:spPr bwMode="auto">
          <a:xfrm>
            <a:off x="565158" y="4320783"/>
            <a:ext cx="1496262" cy="18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86205" y="4288306"/>
            <a:ext cx="838200" cy="192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53000" y="4310895"/>
            <a:ext cx="1196476"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490049" y="4320785"/>
            <a:ext cx="945784" cy="185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848601" y="4297961"/>
            <a:ext cx="838418" cy="189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3289" y="76200"/>
            <a:ext cx="7297311" cy="522838"/>
          </a:xfrm>
          <a:prstGeom prst="rect">
            <a:avLst/>
          </a:prstGeom>
          <a:noFill/>
        </p:spPr>
        <p:txBody>
          <a:bodyPr wrap="square" lIns="91061" tIns="45531" rIns="91061" bIns="45531" rtlCol="0">
            <a:spAutoFit/>
          </a:bodyPr>
          <a:lstStyle/>
          <a:p>
            <a:pPr algn="ctr"/>
            <a:r>
              <a:rPr lang="en-US" sz="2800" dirty="0">
                <a:solidFill>
                  <a:srgbClr val="C00000"/>
                </a:solidFill>
              </a:rPr>
              <a:t>Other Combustion Reactions </a:t>
            </a:r>
            <a:r>
              <a:rPr lang="en-US" sz="2800" b="1" u="sng" dirty="0">
                <a:solidFill>
                  <a:srgbClr val="7030A0"/>
                </a:solidFill>
              </a:rPr>
              <a:t>Enrichment</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0000" b="12731"/>
          <a:stretch/>
        </p:blipFill>
        <p:spPr bwMode="auto">
          <a:xfrm>
            <a:off x="2209834" y="4297959"/>
            <a:ext cx="1440797" cy="190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t cartoon combu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611"/>
            <a:ext cx="6543675" cy="681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164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 </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 </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 </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 </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 </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 </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3078331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0" y="1377153"/>
            <a:ext cx="5483846" cy="5480848"/>
          </a:xfrm>
        </p:spPr>
        <p:txBody>
          <a:bodyPr lIns="191303"/>
          <a:lstStyle/>
          <a:p>
            <a:pPr>
              <a:lnSpc>
                <a:spcPct val="100000"/>
              </a:lnSpc>
              <a:spcBef>
                <a:spcPts val="1200"/>
              </a:spcBef>
            </a:pPr>
            <a:r>
              <a:rPr lang="en-US" dirty="0">
                <a:solidFill>
                  <a:srgbClr val="00B050"/>
                </a:solidFill>
              </a:rPr>
              <a:t>2 K +	F</a:t>
            </a:r>
            <a:r>
              <a:rPr lang="en-US" baseline="-25000" dirty="0">
                <a:solidFill>
                  <a:srgbClr val="00B050"/>
                </a:solidFill>
              </a:rPr>
              <a:t>2</a:t>
            </a:r>
            <a:r>
              <a:rPr lang="en-US" baseline="30000" dirty="0">
                <a:solidFill>
                  <a:srgbClr val="00B050"/>
                </a:solidFill>
              </a:rPr>
              <a:t>  </a:t>
            </a:r>
            <a:r>
              <a:rPr lang="en-US" dirty="0">
                <a:solidFill>
                  <a:srgbClr val="00B050"/>
                </a:solidFill>
                <a:sym typeface="Wingdings"/>
              </a:rPr>
              <a:t>  </a:t>
            </a:r>
            <a:r>
              <a:rPr lang="en-US" dirty="0">
                <a:solidFill>
                  <a:srgbClr val="00B050"/>
                </a:solidFill>
              </a:rPr>
              <a:t>2 KF </a:t>
            </a:r>
          </a:p>
          <a:p>
            <a:pPr marL="478274" indent="-478274">
              <a:lnSpc>
                <a:spcPct val="100000"/>
              </a:lnSpc>
              <a:spcBef>
                <a:spcPts val="1200"/>
              </a:spcBef>
            </a:pPr>
            <a:r>
              <a:rPr lang="en-US" dirty="0"/>
              <a:t>Synthesis</a:t>
            </a:r>
          </a:p>
          <a:p>
            <a:pPr marL="478274" indent="-478274">
              <a:lnSpc>
                <a:spcPct val="100000"/>
              </a:lnSpc>
              <a:spcBef>
                <a:spcPts val="1200"/>
              </a:spcBef>
            </a:pPr>
            <a:endParaRPr lang="en-US" dirty="0"/>
          </a:p>
          <a:p>
            <a:pPr marL="478274" indent="-478274">
              <a:lnSpc>
                <a:spcPct val="100000"/>
              </a:lnSpc>
              <a:spcBef>
                <a:spcPts val="1200"/>
              </a:spcBef>
            </a:pPr>
            <a:r>
              <a:rPr lang="en-US" dirty="0">
                <a:solidFill>
                  <a:srgbClr val="0070C0"/>
                </a:solidFill>
              </a:rPr>
              <a:t>Ca(ClO</a:t>
            </a:r>
            <a:r>
              <a:rPr lang="en-US" baseline="-25000" dirty="0">
                <a:solidFill>
                  <a:srgbClr val="0070C0"/>
                </a:solidFill>
              </a:rPr>
              <a:t>3</a:t>
            </a:r>
            <a:r>
              <a:rPr lang="en-US" dirty="0">
                <a:solidFill>
                  <a:srgbClr val="0070C0"/>
                </a:solidFill>
              </a:rPr>
              <a:t>)</a:t>
            </a:r>
            <a:r>
              <a:rPr lang="en-US" baseline="-25000" dirty="0">
                <a:solidFill>
                  <a:srgbClr val="0070C0"/>
                </a:solidFill>
              </a:rPr>
              <a:t>2</a:t>
            </a:r>
            <a:r>
              <a:rPr lang="en-US" dirty="0">
                <a:solidFill>
                  <a:srgbClr val="0070C0"/>
                </a:solidFill>
              </a:rPr>
              <a:t> </a:t>
            </a:r>
            <a:r>
              <a:rPr lang="en-US" dirty="0">
                <a:solidFill>
                  <a:srgbClr val="0070C0"/>
                </a:solidFill>
                <a:sym typeface="Wingdings"/>
              </a:rPr>
              <a:t></a:t>
            </a:r>
            <a:r>
              <a:rPr lang="en-US" dirty="0">
                <a:solidFill>
                  <a:srgbClr val="0070C0"/>
                </a:solidFill>
              </a:rPr>
              <a:t>	CaCl</a:t>
            </a:r>
            <a:r>
              <a:rPr lang="en-US" baseline="-25000" dirty="0">
                <a:solidFill>
                  <a:srgbClr val="0070C0"/>
                </a:solidFill>
              </a:rPr>
              <a:t>2</a:t>
            </a:r>
            <a:r>
              <a:rPr lang="en-US" dirty="0">
                <a:solidFill>
                  <a:srgbClr val="0070C0"/>
                </a:solidFill>
              </a:rPr>
              <a:t> + 3 O</a:t>
            </a:r>
            <a:r>
              <a:rPr lang="en-US" baseline="-25000" dirty="0">
                <a:solidFill>
                  <a:srgbClr val="0070C0"/>
                </a:solidFill>
              </a:rPr>
              <a:t>2</a:t>
            </a:r>
            <a:endParaRPr lang="en-US" dirty="0">
              <a:solidFill>
                <a:srgbClr val="0070C0"/>
              </a:solidFill>
            </a:endParaRPr>
          </a:p>
          <a:p>
            <a:pPr marL="478274" indent="-478274">
              <a:lnSpc>
                <a:spcPct val="100000"/>
              </a:lnSpc>
              <a:spcBef>
                <a:spcPts val="1200"/>
              </a:spcBef>
            </a:pPr>
            <a:r>
              <a:rPr lang="en-US" dirty="0">
                <a:sym typeface="Wingdings" pitchFamily="2" charset="2"/>
              </a:rPr>
              <a:t>Decomposition reaction</a:t>
            </a:r>
          </a:p>
          <a:p>
            <a:pPr marL="478274" indent="-478274">
              <a:lnSpc>
                <a:spcPct val="100000"/>
              </a:lnSpc>
              <a:spcBef>
                <a:spcPts val="1200"/>
              </a:spcBef>
            </a:pPr>
            <a:endParaRPr lang="pt-BR" dirty="0"/>
          </a:p>
          <a:p>
            <a:pPr marL="478274" indent="-478274">
              <a:lnSpc>
                <a:spcPct val="100000"/>
              </a:lnSpc>
              <a:spcBef>
                <a:spcPts val="1200"/>
              </a:spcBef>
            </a:pPr>
            <a:r>
              <a:rPr lang="pt-BR" dirty="0">
                <a:solidFill>
                  <a:srgbClr val="FF0000"/>
                </a:solidFill>
              </a:rPr>
              <a:t>CaCl</a:t>
            </a:r>
            <a:r>
              <a:rPr lang="pt-BR" baseline="-25000" dirty="0">
                <a:solidFill>
                  <a:srgbClr val="FF0000"/>
                </a:solidFill>
              </a:rPr>
              <a:t>2</a:t>
            </a:r>
            <a:r>
              <a:rPr lang="pt-BR" dirty="0">
                <a:solidFill>
                  <a:srgbClr val="FF0000"/>
                </a:solidFill>
              </a:rPr>
              <a:t> + 2AgNO</a:t>
            </a:r>
            <a:r>
              <a:rPr lang="pt-BR" baseline="-25000" dirty="0">
                <a:solidFill>
                  <a:srgbClr val="FF0000"/>
                </a:solidFill>
              </a:rPr>
              <a:t>3</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a:t>
            </a:r>
            <a:r>
              <a:rPr lang="pt-BR" dirty="0">
                <a:solidFill>
                  <a:srgbClr val="FF0000"/>
                </a:solidFill>
              </a:rPr>
              <a:t>Ca(NO</a:t>
            </a:r>
            <a:r>
              <a:rPr lang="pt-BR" baseline="-25000" dirty="0">
                <a:solidFill>
                  <a:srgbClr val="FF0000"/>
                </a:solidFill>
              </a:rPr>
              <a:t>3</a:t>
            </a:r>
            <a:r>
              <a:rPr lang="pt-BR" dirty="0">
                <a:solidFill>
                  <a:srgbClr val="FF0000"/>
                </a:solidFill>
              </a:rPr>
              <a:t>)</a:t>
            </a:r>
            <a:r>
              <a:rPr lang="pt-BR" baseline="-25000" dirty="0">
                <a:solidFill>
                  <a:srgbClr val="FF0000"/>
                </a:solidFill>
              </a:rPr>
              <a:t>2</a:t>
            </a:r>
            <a:r>
              <a:rPr lang="pt-BR" dirty="0">
                <a:solidFill>
                  <a:srgbClr val="FF0000"/>
                </a:solidFill>
              </a:rPr>
              <a:t> + 2AgCl </a:t>
            </a:r>
          </a:p>
          <a:p>
            <a:pPr>
              <a:lnSpc>
                <a:spcPct val="100000"/>
              </a:lnSpc>
              <a:spcBef>
                <a:spcPts val="1200"/>
              </a:spcBef>
            </a:pPr>
            <a:r>
              <a:rPr lang="en-US" dirty="0">
                <a:sym typeface="Wingdings" pitchFamily="2" charset="2"/>
              </a:rPr>
              <a:t>Double Displacement reaction</a:t>
            </a:r>
          </a:p>
        </p:txBody>
      </p:sp>
      <p:sp>
        <p:nvSpPr>
          <p:cNvPr id="53250" name="Content Placeholder 7"/>
          <p:cNvSpPr>
            <a:spLocks noGrp="1"/>
          </p:cNvSpPr>
          <p:nvPr>
            <p:ph sz="quarter" idx="13"/>
          </p:nvPr>
        </p:nvSpPr>
        <p:spPr>
          <a:xfrm>
            <a:off x="4419601" y="1377155"/>
            <a:ext cx="4724401" cy="5480845"/>
          </a:xfrm>
        </p:spPr>
        <p:txBody>
          <a:bodyPr lIns="191303" rIns="191303"/>
          <a:lstStyle/>
          <a:p>
            <a:pPr>
              <a:lnSpc>
                <a:spcPct val="100000"/>
              </a:lnSpc>
              <a:spcBef>
                <a:spcPts val="1200"/>
              </a:spcBef>
            </a:pPr>
            <a:r>
              <a:rPr lang="pt-BR" dirty="0">
                <a:solidFill>
                  <a:srgbClr val="FF0000"/>
                </a:solidFill>
              </a:rPr>
              <a:t>C</a:t>
            </a:r>
            <a:r>
              <a:rPr lang="pt-BR" baseline="-25000" dirty="0">
                <a:solidFill>
                  <a:srgbClr val="FF0000"/>
                </a:solidFill>
              </a:rPr>
              <a:t>3</a:t>
            </a:r>
            <a:r>
              <a:rPr lang="pt-BR" dirty="0">
                <a:solidFill>
                  <a:srgbClr val="FF0000"/>
                </a:solidFill>
              </a:rPr>
              <a:t>H</a:t>
            </a:r>
            <a:r>
              <a:rPr lang="pt-BR" baseline="-25000" dirty="0">
                <a:solidFill>
                  <a:srgbClr val="FF0000"/>
                </a:solidFill>
              </a:rPr>
              <a:t>8</a:t>
            </a:r>
            <a:r>
              <a:rPr lang="pt-BR" dirty="0">
                <a:solidFill>
                  <a:srgbClr val="FF0000"/>
                </a:solidFill>
              </a:rPr>
              <a:t> + 5O</a:t>
            </a:r>
            <a:r>
              <a:rPr lang="pt-BR" baseline="-25000" dirty="0">
                <a:solidFill>
                  <a:srgbClr val="FF0000"/>
                </a:solidFill>
              </a:rPr>
              <a:t>2</a:t>
            </a:r>
            <a:r>
              <a:rPr lang="pt-BR" dirty="0">
                <a:solidFill>
                  <a:srgbClr val="FF0000"/>
                </a:solidFill>
              </a:rPr>
              <a:t> </a:t>
            </a:r>
            <a:r>
              <a:rPr lang="en-US" dirty="0">
                <a:solidFill>
                  <a:srgbClr val="FF0000"/>
                </a:solidFill>
              </a:rPr>
              <a:t>⟶</a:t>
            </a:r>
            <a:r>
              <a:rPr lang="pt-BR" dirty="0">
                <a:solidFill>
                  <a:srgbClr val="FF0000"/>
                </a:solidFill>
                <a:sym typeface="Wingdings" pitchFamily="2" charset="2"/>
              </a:rPr>
              <a:t> 3CO</a:t>
            </a:r>
            <a:r>
              <a:rPr lang="pt-BR" baseline="-25000" dirty="0">
                <a:solidFill>
                  <a:srgbClr val="FF0000"/>
                </a:solidFill>
                <a:sym typeface="Wingdings" pitchFamily="2" charset="2"/>
              </a:rPr>
              <a:t>2</a:t>
            </a:r>
            <a:r>
              <a:rPr lang="pt-BR" dirty="0">
                <a:solidFill>
                  <a:srgbClr val="FF0000"/>
                </a:solidFill>
                <a:sym typeface="Wingdings" pitchFamily="2" charset="2"/>
              </a:rPr>
              <a:t> + 4H</a:t>
            </a:r>
            <a:r>
              <a:rPr lang="pt-BR" baseline="-25000" dirty="0">
                <a:solidFill>
                  <a:srgbClr val="FF0000"/>
                </a:solidFill>
                <a:sym typeface="Wingdings" pitchFamily="2" charset="2"/>
              </a:rPr>
              <a:t>2</a:t>
            </a:r>
            <a:r>
              <a:rPr lang="pt-BR" dirty="0">
                <a:solidFill>
                  <a:srgbClr val="FF0000"/>
                </a:solidFill>
                <a:sym typeface="Wingdings" pitchFamily="2" charset="2"/>
              </a:rPr>
              <a:t>O</a:t>
            </a:r>
          </a:p>
          <a:p>
            <a:pPr>
              <a:lnSpc>
                <a:spcPct val="100000"/>
              </a:lnSpc>
              <a:spcBef>
                <a:spcPts val="1200"/>
              </a:spcBef>
            </a:pPr>
            <a:r>
              <a:rPr lang="pt-BR" dirty="0"/>
              <a:t>Combustion reaction</a:t>
            </a:r>
          </a:p>
          <a:p>
            <a:pPr>
              <a:lnSpc>
                <a:spcPct val="100000"/>
              </a:lnSpc>
              <a:spcBef>
                <a:spcPts val="1200"/>
              </a:spcBef>
            </a:pPr>
            <a:endParaRPr lang="en-US" dirty="0"/>
          </a:p>
          <a:p>
            <a:pPr>
              <a:lnSpc>
                <a:spcPct val="100000"/>
              </a:lnSpc>
              <a:spcBef>
                <a:spcPts val="1200"/>
              </a:spcBef>
            </a:pPr>
            <a:r>
              <a:rPr lang="en-US" dirty="0">
                <a:solidFill>
                  <a:srgbClr val="00B050"/>
                </a:solidFill>
              </a:rPr>
              <a:t>Fe</a:t>
            </a:r>
            <a:r>
              <a:rPr lang="en-US" baseline="-25000" dirty="0">
                <a:solidFill>
                  <a:srgbClr val="00B050"/>
                </a:solidFill>
              </a:rPr>
              <a:t>2</a:t>
            </a:r>
            <a:r>
              <a:rPr lang="en-US" dirty="0">
                <a:solidFill>
                  <a:srgbClr val="00B050"/>
                </a:solidFill>
              </a:rPr>
              <a:t>O</a:t>
            </a:r>
            <a:r>
              <a:rPr lang="en-US" baseline="-25000" dirty="0">
                <a:solidFill>
                  <a:srgbClr val="00B050"/>
                </a:solidFill>
              </a:rPr>
              <a:t>3</a:t>
            </a:r>
            <a:r>
              <a:rPr lang="en-US" dirty="0">
                <a:solidFill>
                  <a:srgbClr val="00B050"/>
                </a:solidFill>
              </a:rPr>
              <a:t> + 2Al ⟶</a:t>
            </a:r>
            <a:r>
              <a:rPr lang="en-US" dirty="0">
                <a:solidFill>
                  <a:srgbClr val="00B050"/>
                </a:solidFill>
                <a:sym typeface="Wingdings" pitchFamily="2" charset="2"/>
              </a:rPr>
              <a:t> Al</a:t>
            </a:r>
            <a:r>
              <a:rPr lang="en-US" baseline="-25000" dirty="0">
                <a:solidFill>
                  <a:srgbClr val="00B050"/>
                </a:solidFill>
                <a:sym typeface="Wingdings" pitchFamily="2" charset="2"/>
              </a:rPr>
              <a:t>2</a:t>
            </a:r>
            <a:r>
              <a:rPr lang="en-US" dirty="0">
                <a:solidFill>
                  <a:srgbClr val="00B050"/>
                </a:solidFill>
                <a:sym typeface="Wingdings" pitchFamily="2" charset="2"/>
              </a:rPr>
              <a:t>O</a:t>
            </a:r>
            <a:r>
              <a:rPr lang="en-US" baseline="-25000" dirty="0">
                <a:solidFill>
                  <a:srgbClr val="00B050"/>
                </a:solidFill>
                <a:sym typeface="Wingdings" pitchFamily="2" charset="2"/>
              </a:rPr>
              <a:t>3</a:t>
            </a:r>
            <a:r>
              <a:rPr lang="en-US" dirty="0">
                <a:solidFill>
                  <a:srgbClr val="00B050"/>
                </a:solidFill>
                <a:sym typeface="Wingdings" pitchFamily="2" charset="2"/>
              </a:rPr>
              <a:t> + 2Fe</a:t>
            </a:r>
            <a:endParaRPr lang="en-US" dirty="0">
              <a:solidFill>
                <a:srgbClr val="00B050"/>
              </a:solidFill>
            </a:endParaRPr>
          </a:p>
          <a:p>
            <a:pPr>
              <a:lnSpc>
                <a:spcPct val="100000"/>
              </a:lnSpc>
              <a:spcBef>
                <a:spcPts val="1200"/>
              </a:spcBef>
            </a:pPr>
            <a:r>
              <a:rPr lang="en-US" dirty="0"/>
              <a:t>Single replacement (</a:t>
            </a:r>
            <a:r>
              <a:rPr lang="en-US" dirty="0">
                <a:solidFill>
                  <a:srgbClr val="0070C0"/>
                </a:solidFill>
                <a:effectLst>
                  <a:outerShdw blurRad="38100" dist="38100" dir="2700000" algn="tl">
                    <a:srgbClr val="000000">
                      <a:alpha val="43137"/>
                    </a:srgbClr>
                  </a:outerShdw>
                </a:effectLst>
              </a:rPr>
              <a:t>metals</a:t>
            </a:r>
            <a:r>
              <a:rPr lang="en-US" dirty="0"/>
              <a:t>)</a:t>
            </a:r>
            <a:endParaRPr lang="pt-BR" dirty="0"/>
          </a:p>
          <a:p>
            <a:pPr>
              <a:lnSpc>
                <a:spcPct val="100000"/>
              </a:lnSpc>
              <a:spcBef>
                <a:spcPts val="1200"/>
              </a:spcBef>
            </a:pPr>
            <a:endParaRPr lang="en-US" dirty="0"/>
          </a:p>
          <a:p>
            <a:pPr>
              <a:lnSpc>
                <a:spcPct val="100000"/>
              </a:lnSpc>
              <a:spcBef>
                <a:spcPts val="1200"/>
              </a:spcBef>
            </a:pPr>
            <a:endParaRPr lang="en-US" dirty="0"/>
          </a:p>
          <a:p>
            <a:pPr>
              <a:lnSpc>
                <a:spcPct val="100000"/>
              </a:lnSpc>
              <a:spcBef>
                <a:spcPts val="1200"/>
              </a:spcBef>
            </a:pPr>
            <a:endParaRPr lang="en-US" sz="800" dirty="0"/>
          </a:p>
          <a:p>
            <a:pPr>
              <a:lnSpc>
                <a:spcPct val="100000"/>
              </a:lnSpc>
              <a:spcBef>
                <a:spcPts val="1200"/>
              </a:spcBef>
            </a:pPr>
            <a:r>
              <a:rPr lang="en-US" dirty="0">
                <a:solidFill>
                  <a:srgbClr val="0070C0"/>
                </a:solidFill>
              </a:rPr>
              <a:t>Cl</a:t>
            </a:r>
            <a:r>
              <a:rPr lang="en-US" baseline="-25000" dirty="0">
                <a:solidFill>
                  <a:srgbClr val="0070C0"/>
                </a:solidFill>
              </a:rPr>
              <a:t>2  </a:t>
            </a:r>
            <a:r>
              <a:rPr lang="en-US" dirty="0">
                <a:solidFill>
                  <a:srgbClr val="0070C0"/>
                </a:solidFill>
              </a:rPr>
              <a:t>+  2 </a:t>
            </a:r>
            <a:r>
              <a:rPr lang="en-US" dirty="0" err="1">
                <a:solidFill>
                  <a:srgbClr val="0070C0"/>
                </a:solidFill>
              </a:rPr>
              <a:t>NaBr</a:t>
            </a:r>
            <a:r>
              <a:rPr lang="en-US" dirty="0">
                <a:solidFill>
                  <a:srgbClr val="0070C0"/>
                </a:solidFill>
              </a:rPr>
              <a:t> </a:t>
            </a:r>
            <a:r>
              <a:rPr lang="en-US" dirty="0">
                <a:solidFill>
                  <a:srgbClr val="0070C0"/>
                </a:solidFill>
                <a:sym typeface="Wingdings"/>
              </a:rPr>
              <a:t> </a:t>
            </a:r>
            <a:r>
              <a:rPr lang="en-US" dirty="0">
                <a:solidFill>
                  <a:srgbClr val="0070C0"/>
                </a:solidFill>
              </a:rPr>
              <a:t>2 </a:t>
            </a:r>
            <a:r>
              <a:rPr lang="en-US" dirty="0" err="1">
                <a:solidFill>
                  <a:srgbClr val="0070C0"/>
                </a:solidFill>
              </a:rPr>
              <a:t>NaCl</a:t>
            </a:r>
            <a:r>
              <a:rPr lang="en-US" baseline="-25000" dirty="0">
                <a:solidFill>
                  <a:srgbClr val="0070C0"/>
                </a:solidFill>
              </a:rPr>
              <a:t> </a:t>
            </a:r>
            <a:r>
              <a:rPr lang="en-US" dirty="0">
                <a:solidFill>
                  <a:srgbClr val="0070C0"/>
                </a:solidFill>
              </a:rPr>
              <a:t>+ Br</a:t>
            </a:r>
            <a:r>
              <a:rPr lang="en-US" baseline="-25000" dirty="0">
                <a:solidFill>
                  <a:srgbClr val="0070C0"/>
                </a:solidFill>
              </a:rPr>
              <a:t>2 </a:t>
            </a:r>
          </a:p>
          <a:p>
            <a:pPr>
              <a:lnSpc>
                <a:spcPct val="100000"/>
              </a:lnSpc>
              <a:spcBef>
                <a:spcPts val="1200"/>
              </a:spcBef>
            </a:pPr>
            <a:r>
              <a:rPr lang="en-US" dirty="0"/>
              <a:t>Single replacement (</a:t>
            </a:r>
            <a:r>
              <a:rPr lang="en-US" dirty="0">
                <a:solidFill>
                  <a:srgbClr val="00B050"/>
                </a:solidFill>
                <a:effectLst>
                  <a:outerShdw blurRad="38100" dist="38100" dir="2700000" algn="tl">
                    <a:srgbClr val="000000">
                      <a:alpha val="43137"/>
                    </a:srgbClr>
                  </a:outerShdw>
                </a:effectLst>
              </a:rPr>
              <a:t>non-metals</a:t>
            </a:r>
            <a:r>
              <a:rPr lang="en-US" dirty="0"/>
              <a:t>)</a:t>
            </a:r>
            <a:endParaRPr lang="pt-BR" dirty="0"/>
          </a:p>
        </p:txBody>
      </p:sp>
      <p:sp>
        <p:nvSpPr>
          <p:cNvPr id="53251" name="Title 1"/>
          <p:cNvSpPr>
            <a:spLocks noGrp="1"/>
          </p:cNvSpPr>
          <p:nvPr>
            <p:ph type="title"/>
          </p:nvPr>
        </p:nvSpPr>
        <p:spPr>
          <a:xfrm>
            <a:off x="10" y="0"/>
            <a:ext cx="9143996" cy="1371600"/>
          </a:xfrm>
        </p:spPr>
        <p:txBody>
          <a:bodyPr/>
          <a:lstStyle/>
          <a:p>
            <a:r>
              <a:rPr lang="en-US" dirty="0"/>
              <a:t>	</a:t>
            </a:r>
            <a:r>
              <a:rPr lang="en-US" dirty="0">
                <a:solidFill>
                  <a:srgbClr val="FFFF00"/>
                </a:solidFill>
              </a:rPr>
              <a:t>Name the type of Chemical Reactions.</a:t>
            </a:r>
          </a:p>
        </p:txBody>
      </p:sp>
      <p:pic>
        <p:nvPicPr>
          <p:cNvPr id="5" name="Picture 4" descr="quick_check-01.eps"/>
          <p:cNvPicPr/>
          <p:nvPr/>
        </p:nvPicPr>
        <p:blipFill>
          <a:blip r:embed="rId3">
            <a:extLst>
              <a:ext uri="{28A0092B-C50C-407E-A947-70E740481C1C}">
                <a14:useLocalDpi xmlns:a14="http://schemas.microsoft.com/office/drawing/2010/main" val="0"/>
              </a:ext>
            </a:extLst>
          </a:blip>
          <a:stretch>
            <a:fillRect/>
          </a:stretch>
        </p:blipFill>
        <p:spPr>
          <a:xfrm>
            <a:off x="76199" y="104775"/>
            <a:ext cx="1066801" cy="1114425"/>
          </a:xfrm>
          <a:prstGeom prst="rect">
            <a:avLst/>
          </a:prstGeom>
        </p:spPr>
      </p:pic>
    </p:spTree>
    <p:extLst>
      <p:ext uri="{BB962C8B-B14F-4D97-AF65-F5344CB8AC3E}">
        <p14:creationId xmlns:p14="http://schemas.microsoft.com/office/powerpoint/2010/main" val="275331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250">
                                            <p:txEl>
                                              <p:pRg st="0" end="0"/>
                                            </p:txEl>
                                          </p:spTgt>
                                        </p:tgtEl>
                                        <p:attrNameLst>
                                          <p:attrName>style.visibility</p:attrName>
                                        </p:attrNameLst>
                                      </p:cBhvr>
                                      <p:to>
                                        <p:strVal val="visible"/>
                                      </p:to>
                                    </p:set>
                                    <p:animEffect transition="in" filter="fade">
                                      <p:cBhvr>
                                        <p:cTn id="32" dur="500"/>
                                        <p:tgtEl>
                                          <p:spTgt spid="532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250">
                                            <p:txEl>
                                              <p:pRg st="1" end="1"/>
                                            </p:txEl>
                                          </p:spTgt>
                                        </p:tgtEl>
                                        <p:attrNameLst>
                                          <p:attrName>style.visibility</p:attrName>
                                        </p:attrNameLst>
                                      </p:cBhvr>
                                      <p:to>
                                        <p:strVal val="visible"/>
                                      </p:to>
                                    </p:set>
                                    <p:animEffect transition="in" filter="fade">
                                      <p:cBhvr>
                                        <p:cTn id="37" dur="500"/>
                                        <p:tgtEl>
                                          <p:spTgt spid="5325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250">
                                            <p:txEl>
                                              <p:pRg st="3" end="3"/>
                                            </p:txEl>
                                          </p:spTgt>
                                        </p:tgtEl>
                                        <p:attrNameLst>
                                          <p:attrName>style.visibility</p:attrName>
                                        </p:attrNameLst>
                                      </p:cBhvr>
                                      <p:to>
                                        <p:strVal val="visible"/>
                                      </p:to>
                                    </p:set>
                                    <p:animEffect transition="in" filter="fade">
                                      <p:cBhvr>
                                        <p:cTn id="42" dur="500"/>
                                        <p:tgtEl>
                                          <p:spTgt spid="5325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250">
                                            <p:txEl>
                                              <p:pRg st="4" end="4"/>
                                            </p:txEl>
                                          </p:spTgt>
                                        </p:tgtEl>
                                        <p:attrNameLst>
                                          <p:attrName>style.visibility</p:attrName>
                                        </p:attrNameLst>
                                      </p:cBhvr>
                                      <p:to>
                                        <p:strVal val="visible"/>
                                      </p:to>
                                    </p:set>
                                    <p:animEffect transition="in" filter="fade">
                                      <p:cBhvr>
                                        <p:cTn id="47" dur="500"/>
                                        <p:tgtEl>
                                          <p:spTgt spid="5325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250">
                                            <p:txEl>
                                              <p:pRg st="8" end="8"/>
                                            </p:txEl>
                                          </p:spTgt>
                                        </p:tgtEl>
                                        <p:attrNameLst>
                                          <p:attrName>style.visibility</p:attrName>
                                        </p:attrNameLst>
                                      </p:cBhvr>
                                      <p:to>
                                        <p:strVal val="visible"/>
                                      </p:to>
                                    </p:set>
                                    <p:animEffect transition="in" filter="fade">
                                      <p:cBhvr>
                                        <p:cTn id="52" dur="500"/>
                                        <p:tgtEl>
                                          <p:spTgt spid="5325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250">
                                            <p:txEl>
                                              <p:pRg st="9" end="9"/>
                                            </p:txEl>
                                          </p:spTgt>
                                        </p:tgtEl>
                                        <p:attrNameLst>
                                          <p:attrName>style.visibility</p:attrName>
                                        </p:attrNameLst>
                                      </p:cBhvr>
                                      <p:to>
                                        <p:strVal val="visible"/>
                                      </p:to>
                                    </p:set>
                                    <p:animEffect transition="in" filter="fade">
                                      <p:cBhvr>
                                        <p:cTn id="57" dur="500"/>
                                        <p:tgtEl>
                                          <p:spTgt spid="532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1" name="Text Box 7"/>
          <p:cNvSpPr txBox="1">
            <a:spLocks noChangeArrowheads="1"/>
          </p:cNvSpPr>
          <p:nvPr/>
        </p:nvSpPr>
        <p:spPr bwMode="auto">
          <a:xfrm>
            <a:off x="762001" y="1022070"/>
            <a:ext cx="7620000"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synthesis</a:t>
            </a:r>
            <a:r>
              <a:rPr lang="en-US" altLang="en-US" sz="2300" dirty="0">
                <a:solidFill>
                  <a:srgbClr val="0070C0"/>
                </a:solidFill>
              </a:rPr>
              <a:t> (combination) reaction, two or more reactants (elements or compounds) combine to form a </a:t>
            </a:r>
            <a:r>
              <a:rPr lang="en-US" altLang="en-US" sz="2300" dirty="0">
                <a:solidFill>
                  <a:schemeClr val="tx1"/>
                </a:solidFill>
              </a:rPr>
              <a:t>single product</a:t>
            </a:r>
            <a:r>
              <a:rPr lang="en-US" altLang="en-US" sz="2300" dirty="0">
                <a:solidFill>
                  <a:srgbClr val="0070C0"/>
                </a:solidFill>
              </a:rPr>
              <a:t>.</a:t>
            </a:r>
          </a:p>
        </p:txBody>
      </p:sp>
      <p:pic>
        <p:nvPicPr>
          <p:cNvPr id="154633" name="Picture 9" descr="combina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362200"/>
            <a:ext cx="8762999" cy="391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58087328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fade">
                                      <p:cBhvr>
                                        <p:cTn id="7" dur="500"/>
                                        <p:tgtEl>
                                          <p:spTgt spid="154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Effect transition="in" filter="fade">
                                      <p:cBhvr>
                                        <p:cTn id="12" dur="500"/>
                                        <p:tgtEl>
                                          <p:spTgt spid="15463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762001" y="1295405"/>
            <a:ext cx="7620000"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decomposition</a:t>
            </a:r>
            <a:r>
              <a:rPr lang="en-US" altLang="en-US" sz="2300" dirty="0">
                <a:solidFill>
                  <a:srgbClr val="0070C0"/>
                </a:solidFill>
              </a:rPr>
              <a:t> reaction, </a:t>
            </a:r>
            <a:r>
              <a:rPr lang="en-US" altLang="en-US" sz="2300" dirty="0">
                <a:solidFill>
                  <a:schemeClr val="tx1"/>
                </a:solidFill>
              </a:rPr>
              <a:t>a single </a:t>
            </a:r>
            <a:r>
              <a:rPr lang="en-US" altLang="en-US" sz="2300" dirty="0">
                <a:solidFill>
                  <a:srgbClr val="0070C0"/>
                </a:solidFill>
              </a:rPr>
              <a:t>compound is the </a:t>
            </a:r>
            <a:r>
              <a:rPr lang="en-US" altLang="en-US" sz="2300" dirty="0">
                <a:solidFill>
                  <a:schemeClr val="tx1"/>
                </a:solidFill>
              </a:rPr>
              <a:t>reactant</a:t>
            </a:r>
            <a:r>
              <a:rPr lang="en-US" altLang="en-US" sz="2300" dirty="0">
                <a:solidFill>
                  <a:srgbClr val="0070C0"/>
                </a:solidFill>
              </a:rPr>
              <a:t>; two or more substances are the products. </a:t>
            </a:r>
          </a:p>
        </p:txBody>
      </p:sp>
      <p:pic>
        <p:nvPicPr>
          <p:cNvPr id="191494" name="Picture 6" descr="decomp"/>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228634" y="2438444"/>
            <a:ext cx="8762999" cy="3662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60067048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fade">
                                      <p:cBhvr>
                                        <p:cTn id="7" dur="500"/>
                                        <p:tgtEl>
                                          <p:spTgt spid="191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fade">
                                      <p:cBhvr>
                                        <p:cTn id="12" dur="500"/>
                                        <p:tgtEl>
                                          <p:spTgt spid="19149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906494"/>
            <a:ext cx="8991600" cy="54934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altLang="en-US" sz="2300" dirty="0">
                <a:solidFill>
                  <a:srgbClr val="7030A0"/>
                </a:solidFill>
              </a:rPr>
              <a:t>Chemical equations are balanced using coefficients.</a:t>
            </a:r>
          </a:p>
          <a:p>
            <a:pPr>
              <a:spcBef>
                <a:spcPts val="1800"/>
              </a:spcBef>
            </a:pPr>
            <a:r>
              <a:rPr lang="en-US" altLang="en-US" sz="2300" dirty="0"/>
              <a:t>		e.g., </a:t>
            </a:r>
            <a:r>
              <a:rPr lang="en-US" altLang="en-US" sz="2300" dirty="0">
                <a:solidFill>
                  <a:srgbClr val="00CC99">
                    <a:lumMod val="75000"/>
                  </a:srgbClr>
                </a:solidFill>
              </a:rPr>
              <a:t>	</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=1 Fe, 2 O </a:t>
            </a:r>
            <a:r>
              <a:rPr lang="en-US" altLang="en-US" sz="2800" dirty="0">
                <a:solidFill>
                  <a:schemeClr val="accent6">
                    <a:lumMod val="75000"/>
                  </a:schemeClr>
                </a:solidFill>
                <a:sym typeface="Wingdings" panose="05000000000000000000" pitchFamily="2" charset="2"/>
              </a:rPr>
              <a:t>  2 Fe, 3 O</a:t>
            </a:r>
            <a:endParaRPr lang="en-US" altLang="en-US" sz="2800" dirty="0">
              <a:solidFill>
                <a:schemeClr val="accent6">
                  <a:lumMod val="75000"/>
                </a:schemeClr>
              </a:solidFill>
            </a:endParaRPr>
          </a:p>
          <a:p>
            <a:pPr algn="ctr">
              <a:spcBef>
                <a:spcPts val="1800"/>
              </a:spcBef>
            </a:pPr>
            <a:endParaRPr lang="en-US" altLang="en-US" sz="400" dirty="0">
              <a:solidFill>
                <a:srgbClr val="FF0000"/>
              </a:solidFill>
            </a:endParaRPr>
          </a:p>
          <a:p>
            <a:pPr algn="ctr">
              <a:spcBef>
                <a:spcPts val="1800"/>
              </a:spcBef>
            </a:pPr>
            <a:r>
              <a:rPr lang="en-US" altLang="en-US" sz="3600" dirty="0">
                <a:solidFill>
                  <a:srgbClr val="FF0000"/>
                </a:solidFill>
              </a:rPr>
              <a:t>2Fe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rgbClr val="FF0000"/>
                </a:solidFill>
              </a:rPr>
              <a:t># atoms = 2 Fe, </a:t>
            </a:r>
            <a:r>
              <a:rPr lang="en-US" altLang="en-US" sz="2800" dirty="0">
                <a:solidFill>
                  <a:schemeClr val="tx1"/>
                </a:solidFill>
              </a:rPr>
              <a:t>2 O</a:t>
            </a:r>
            <a:r>
              <a:rPr lang="en-US" altLang="en-US" sz="2800" dirty="0">
                <a:solidFill>
                  <a:srgbClr val="FF0000"/>
                </a:solidFill>
              </a:rPr>
              <a:t> </a:t>
            </a:r>
            <a:r>
              <a:rPr lang="en-US" altLang="en-US" sz="2800" dirty="0">
                <a:solidFill>
                  <a:srgbClr val="FF0000"/>
                </a:solidFill>
                <a:sym typeface="Wingdings" panose="05000000000000000000" pitchFamily="2" charset="2"/>
              </a:rPr>
              <a:t>  2 Fe, </a:t>
            </a:r>
            <a:r>
              <a:rPr lang="en-US" altLang="en-US" sz="2800" dirty="0">
                <a:solidFill>
                  <a:schemeClr val="tx1"/>
                </a:solidFill>
                <a:sym typeface="Wingdings" panose="05000000000000000000" pitchFamily="2" charset="2"/>
              </a:rPr>
              <a:t>3 O</a:t>
            </a:r>
            <a:r>
              <a:rPr lang="en-US" altLang="en-US" sz="2800" baseline="-25000" dirty="0">
                <a:solidFill>
                  <a:srgbClr val="0070C0"/>
                </a:solidFill>
              </a:rPr>
              <a:t> </a:t>
            </a:r>
          </a:p>
          <a:p>
            <a:pPr algn="ctr">
              <a:spcBef>
                <a:spcPts val="1800"/>
              </a:spcBef>
            </a:pPr>
            <a:endParaRPr lang="en-US" altLang="en-US" sz="400" dirty="0">
              <a:solidFill>
                <a:srgbClr val="FF0000"/>
              </a:solidFill>
            </a:endParaRPr>
          </a:p>
          <a:p>
            <a:pPr algn="ctr">
              <a:spcBef>
                <a:spcPts val="1800"/>
              </a:spcBef>
            </a:pPr>
            <a:r>
              <a:rPr lang="en-US" altLang="en-US" sz="3600" dirty="0">
                <a:solidFill>
                  <a:srgbClr val="00B050"/>
                </a:solidFill>
              </a:rPr>
              <a:t>4</a:t>
            </a:r>
            <a:r>
              <a:rPr lang="en-US" altLang="en-US" sz="3600" dirty="0">
                <a:solidFill>
                  <a:srgbClr val="FF0000"/>
                </a:solidFill>
              </a:rPr>
              <a:t>Fe </a:t>
            </a:r>
            <a:r>
              <a:rPr lang="en-US" altLang="en-US" sz="3600" baseline="-25000" dirty="0">
                <a:solidFill>
                  <a:srgbClr val="FF0000"/>
                </a:solidFill>
              </a:rPr>
              <a:t>(</a:t>
            </a:r>
            <a:r>
              <a:rPr lang="en-US" altLang="en-US" sz="3600" i="1" baseline="-25000" dirty="0">
                <a:solidFill>
                  <a:srgbClr val="FF0000"/>
                </a:solidFill>
              </a:rPr>
              <a:t>s</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00B050"/>
                </a:solidFill>
              </a:rPr>
              <a:t>3</a:t>
            </a:r>
            <a:r>
              <a:rPr lang="en-US" altLang="en-US" sz="3600" dirty="0">
                <a:solidFill>
                  <a:srgbClr val="FF0000"/>
                </a:solidFill>
              </a:rPr>
              <a:t>O</a:t>
            </a:r>
            <a:r>
              <a:rPr lang="en-US" altLang="en-US" sz="3600" baseline="-25000" dirty="0">
                <a:solidFill>
                  <a:srgbClr val="FF0000"/>
                </a:solidFill>
              </a:rPr>
              <a:t>2 (</a:t>
            </a:r>
            <a:r>
              <a:rPr lang="en-US" altLang="en-US" sz="3600" i="1" baseline="-25000" dirty="0">
                <a:solidFill>
                  <a:srgbClr val="FF0000"/>
                </a:solidFill>
              </a:rPr>
              <a:t>g</a:t>
            </a:r>
            <a:r>
              <a:rPr lang="en-US" altLang="en-US" sz="3600" baseline="-25000" dirty="0">
                <a:solidFill>
                  <a:srgbClr val="FF0000"/>
                </a:solidFill>
              </a:rPr>
              <a:t>) </a:t>
            </a:r>
            <a:r>
              <a:rPr lang="en-US" altLang="en-US" sz="3600" dirty="0">
                <a:solidFill>
                  <a:srgbClr val="FF0000"/>
                </a:solidFill>
              </a:rPr>
              <a:t> </a:t>
            </a:r>
            <a:r>
              <a:rPr lang="en-US" altLang="en-US" sz="3600" dirty="0">
                <a:solidFill>
                  <a:srgbClr val="7030A0"/>
                </a:solidFill>
                <a:cs typeface="Arial" panose="020B0604020202020204" pitchFamily="34" charset="0"/>
              </a:rPr>
              <a:t>→</a:t>
            </a:r>
            <a:r>
              <a:rPr lang="en-US" altLang="en-US" sz="3600" dirty="0">
                <a:solidFill>
                  <a:srgbClr val="00CC99">
                    <a:lumMod val="75000"/>
                  </a:srgbClr>
                </a:solidFill>
                <a:cs typeface="Arial" panose="020B0604020202020204" pitchFamily="34" charset="0"/>
              </a:rPr>
              <a:t> 2</a:t>
            </a:r>
            <a:r>
              <a:rPr lang="en-US" altLang="en-US" sz="3600" dirty="0">
                <a:solidFill>
                  <a:srgbClr val="0070C0"/>
                </a:solidFill>
                <a:cs typeface="Arial" panose="020B0604020202020204" pitchFamily="34" charset="0"/>
              </a:rPr>
              <a:t>Fe</a:t>
            </a:r>
            <a:r>
              <a:rPr lang="en-US" altLang="en-US" sz="3600" baseline="-25000" dirty="0">
                <a:solidFill>
                  <a:srgbClr val="0070C0"/>
                </a:solidFill>
                <a:cs typeface="Arial" panose="020B0604020202020204" pitchFamily="34" charset="0"/>
              </a:rPr>
              <a:t>2</a:t>
            </a:r>
            <a:r>
              <a:rPr lang="en-US" altLang="en-US" sz="3600" dirty="0">
                <a:solidFill>
                  <a:srgbClr val="0070C0"/>
                </a:solidFill>
                <a:cs typeface="Arial" panose="020B0604020202020204" pitchFamily="34" charset="0"/>
              </a:rPr>
              <a:t>O</a:t>
            </a:r>
            <a:r>
              <a:rPr lang="en-US" altLang="en-US" sz="3600" baseline="-25000" dirty="0">
                <a:solidFill>
                  <a:srgbClr val="0070C0"/>
                </a:solidFill>
                <a:cs typeface="Arial" panose="020B0604020202020204" pitchFamily="34" charset="0"/>
              </a:rPr>
              <a:t>3</a:t>
            </a:r>
            <a:r>
              <a:rPr lang="en-US" altLang="en-US" sz="3600" dirty="0">
                <a:solidFill>
                  <a:srgbClr val="0070C0"/>
                </a:solidFill>
                <a:cs typeface="Arial" panose="020B0604020202020204" pitchFamily="34" charset="0"/>
              </a:rPr>
              <a:t> </a:t>
            </a:r>
            <a:r>
              <a:rPr lang="en-US" altLang="en-US" sz="3600" baseline="-25000" dirty="0">
                <a:solidFill>
                  <a:srgbClr val="0070C0"/>
                </a:solidFill>
              </a:rPr>
              <a:t>(</a:t>
            </a:r>
            <a:r>
              <a:rPr lang="en-US" altLang="en-US" sz="3600" i="1" baseline="-25000" dirty="0">
                <a:solidFill>
                  <a:srgbClr val="0070C0"/>
                </a:solidFill>
              </a:rPr>
              <a:t>s</a:t>
            </a:r>
            <a:r>
              <a:rPr lang="en-US" altLang="en-US" sz="3600" baseline="-25000" dirty="0">
                <a:solidFill>
                  <a:srgbClr val="0070C0"/>
                </a:solidFill>
              </a:rPr>
              <a:t>)</a:t>
            </a:r>
          </a:p>
          <a:p>
            <a:pPr algn="ctr">
              <a:spcBef>
                <a:spcPts val="1800"/>
              </a:spcBef>
            </a:pPr>
            <a:r>
              <a:rPr lang="en-US" altLang="en-US" sz="2800" dirty="0">
                <a:solidFill>
                  <a:schemeClr val="accent6">
                    <a:lumMod val="75000"/>
                  </a:schemeClr>
                </a:solidFill>
              </a:rPr>
              <a:t># atoms = </a:t>
            </a:r>
            <a:r>
              <a:rPr lang="en-US" altLang="en-US" sz="3600" dirty="0">
                <a:solidFill>
                  <a:schemeClr val="accent6">
                    <a:lumMod val="75000"/>
                  </a:schemeClr>
                </a:solidFill>
              </a:rPr>
              <a:t>4 Fe, 6 O </a:t>
            </a:r>
            <a:r>
              <a:rPr lang="en-US" altLang="en-US" sz="3600" dirty="0">
                <a:solidFill>
                  <a:schemeClr val="accent6">
                    <a:lumMod val="75000"/>
                  </a:schemeClr>
                </a:solidFill>
                <a:sym typeface="Wingdings" panose="05000000000000000000" pitchFamily="2" charset="2"/>
              </a:rPr>
              <a:t>  4 Fe, 6 O</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50000"/>
                  </a:srgbClr>
                </a:solidFill>
                <a:effectLst>
                  <a:outerShdw blurRad="38100" dist="38100" dir="2700000" algn="tl">
                    <a:srgbClr val="C0C0C0"/>
                  </a:outerShdw>
                </a:effectLst>
              </a:rPr>
              <a:t>Introduction to Chemical Equations</a:t>
            </a:r>
          </a:p>
        </p:txBody>
      </p:sp>
      <p:cxnSp>
        <p:nvCxnSpPr>
          <p:cNvPr id="3" name="Straight Connector 2">
            <a:extLst>
              <a:ext uri="{FF2B5EF4-FFF2-40B4-BE49-F238E27FC236}">
                <a16:creationId xmlns:a16="http://schemas.microsoft.com/office/drawing/2014/main" id="{C4F57A30-EE60-49C0-8E52-314643F0BD3A}"/>
              </a:ext>
            </a:extLst>
          </p:cNvPr>
          <p:cNvCxnSpPr/>
          <p:nvPr/>
        </p:nvCxnSpPr>
        <p:spPr bwMode="auto">
          <a:xfrm>
            <a:off x="3124200" y="29718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686AC8B-4C7B-4AC4-A5B8-F557D38A0115}"/>
              </a:ext>
            </a:extLst>
          </p:cNvPr>
          <p:cNvCxnSpPr/>
          <p:nvPr/>
        </p:nvCxnSpPr>
        <p:spPr bwMode="auto">
          <a:xfrm>
            <a:off x="3124200" y="4648200"/>
            <a:ext cx="25146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6908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xEl>
                                              <p:pRg st="2" end="2"/>
                                            </p:txEl>
                                          </p:spTgt>
                                        </p:tgtEl>
                                        <p:attrNameLst>
                                          <p:attrName>style.visibility</p:attrName>
                                        </p:attrNameLst>
                                      </p:cBhvr>
                                      <p:to>
                                        <p:strVal val="visible"/>
                                      </p:to>
                                    </p:set>
                                    <p:animEffect transition="in" filter="fade">
                                      <p:cBhvr>
                                        <p:cTn id="7" dur="500"/>
                                        <p:tgtEl>
                                          <p:spTgt spid="184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9">
                                            <p:txEl>
                                              <p:pRg st="4" end="4"/>
                                            </p:txEl>
                                          </p:spTgt>
                                        </p:tgtEl>
                                        <p:attrNameLst>
                                          <p:attrName>style.visibility</p:attrName>
                                        </p:attrNameLst>
                                      </p:cBhvr>
                                      <p:to>
                                        <p:strVal val="visible"/>
                                      </p:to>
                                    </p:set>
                                    <p:animEffect transition="in" filter="fade">
                                      <p:cBhvr>
                                        <p:cTn id="17" dur="500"/>
                                        <p:tgtEl>
                                          <p:spTgt spid="184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9">
                                            <p:txEl>
                                              <p:pRg st="5" end="5"/>
                                            </p:txEl>
                                          </p:spTgt>
                                        </p:tgtEl>
                                        <p:attrNameLst>
                                          <p:attrName>style.visibility</p:attrName>
                                        </p:attrNameLst>
                                      </p:cBhvr>
                                      <p:to>
                                        <p:strVal val="visible"/>
                                      </p:to>
                                    </p:set>
                                    <p:animEffect transition="in" filter="fade">
                                      <p:cBhvr>
                                        <p:cTn id="22" dur="500"/>
                                        <p:tgtEl>
                                          <p:spTgt spid="184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9">
                                            <p:txEl>
                                              <p:pRg st="7" end="7"/>
                                            </p:txEl>
                                          </p:spTgt>
                                        </p:tgtEl>
                                        <p:attrNameLst>
                                          <p:attrName>style.visibility</p:attrName>
                                        </p:attrNameLst>
                                      </p:cBhvr>
                                      <p:to>
                                        <p:strVal val="visible"/>
                                      </p:to>
                                    </p:set>
                                    <p:animEffect transition="in" filter="fade">
                                      <p:cBhvr>
                                        <p:cTn id="32" dur="500"/>
                                        <p:tgtEl>
                                          <p:spTgt spid="1843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9">
                                            <p:txEl>
                                              <p:pRg st="8" end="8"/>
                                            </p:txEl>
                                          </p:spTgt>
                                        </p:tgtEl>
                                        <p:attrNameLst>
                                          <p:attrName>style.visibility</p:attrName>
                                        </p:attrNameLst>
                                      </p:cBhvr>
                                      <p:to>
                                        <p:strVal val="visible"/>
                                      </p:to>
                                    </p:set>
                                    <p:animEffect transition="in" filter="fade">
                                      <p:cBhvr>
                                        <p:cTn id="37" dur="500"/>
                                        <p:tgtEl>
                                          <p:spTgt spid="184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762032" y="109623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An element and a compound are the reactants in a </a:t>
            </a:r>
            <a:r>
              <a:rPr lang="en-US" altLang="en-US" sz="2300" dirty="0">
                <a:solidFill>
                  <a:schemeClr val="tx1"/>
                </a:solidFill>
              </a:rPr>
              <a:t>single-replacement </a:t>
            </a:r>
            <a:r>
              <a:rPr lang="en-US" altLang="en-US" sz="2300" dirty="0">
                <a:solidFill>
                  <a:srgbClr val="0070C0"/>
                </a:solidFill>
              </a:rPr>
              <a:t>reaction.</a:t>
            </a:r>
          </a:p>
        </p:txBody>
      </p:sp>
      <p:pic>
        <p:nvPicPr>
          <p:cNvPr id="195590" name="Picture 6" descr="single replacement"/>
          <p:cNvPicPr>
            <a:picLocks noChangeAspect="1" noChangeArrowheads="1"/>
          </p:cNvPicPr>
          <p:nvPr/>
        </p:nvPicPr>
        <p:blipFill>
          <a:blip r:embed="rId3">
            <a:clrChange>
              <a:clrFrom>
                <a:srgbClr val="F3F8FB"/>
              </a:clrFrom>
              <a:clrTo>
                <a:srgbClr val="F3F8FB">
                  <a:alpha val="0"/>
                </a:srgbClr>
              </a:clrTo>
            </a:clrChange>
            <a:extLst>
              <a:ext uri="{28A0092B-C50C-407E-A947-70E740481C1C}">
                <a14:useLocalDpi xmlns:a14="http://schemas.microsoft.com/office/drawing/2010/main" val="0"/>
              </a:ext>
            </a:extLst>
          </a:blip>
          <a:srcRect/>
          <a:stretch>
            <a:fillRect/>
          </a:stretch>
        </p:blipFill>
        <p:spPr bwMode="auto">
          <a:xfrm>
            <a:off x="157164" y="2057400"/>
            <a:ext cx="8753476" cy="406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305903463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fade">
                                      <p:cBhvr>
                                        <p:cTn id="7" dur="500"/>
                                        <p:tgtEl>
                                          <p:spTgt spid="1955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590"/>
                                        </p:tgtEl>
                                        <p:attrNameLst>
                                          <p:attrName>style.visibility</p:attrName>
                                        </p:attrNameLst>
                                      </p:cBhvr>
                                      <p:to>
                                        <p:strVal val="visible"/>
                                      </p:to>
                                    </p:set>
                                    <p:animEffect transition="in" filter="fade">
                                      <p:cBhvr>
                                        <p:cTn id="12" dur="500"/>
                                        <p:tgtEl>
                                          <p:spTgt spid="19559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6" name="Text Box 4"/>
          <p:cNvSpPr txBox="1">
            <a:spLocks noChangeArrowheads="1"/>
          </p:cNvSpPr>
          <p:nvPr/>
        </p:nvSpPr>
        <p:spPr bwMode="auto">
          <a:xfrm>
            <a:off x="762032" y="1295405"/>
            <a:ext cx="75438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In a </a:t>
            </a:r>
            <a:r>
              <a:rPr lang="en-US" altLang="en-US" sz="2300" dirty="0">
                <a:solidFill>
                  <a:schemeClr val="tx1"/>
                </a:solidFill>
              </a:rPr>
              <a:t>double-replacement</a:t>
            </a:r>
            <a:r>
              <a:rPr lang="en-US" altLang="en-US" sz="2300" dirty="0">
                <a:solidFill>
                  <a:srgbClr val="0070C0"/>
                </a:solidFill>
              </a:rPr>
              <a:t> reaction, two </a:t>
            </a:r>
            <a:r>
              <a:rPr lang="en-US" altLang="en-US" sz="2300" dirty="0">
                <a:solidFill>
                  <a:schemeClr val="tx1"/>
                </a:solidFill>
              </a:rPr>
              <a:t>ionic</a:t>
            </a:r>
            <a:r>
              <a:rPr lang="en-US" altLang="en-US" sz="2300" dirty="0">
                <a:solidFill>
                  <a:srgbClr val="0070C0"/>
                </a:solidFill>
              </a:rPr>
              <a:t> compounds are the reactants; </a:t>
            </a:r>
            <a:r>
              <a:rPr lang="en-US" altLang="en-US" sz="2300" dirty="0">
                <a:solidFill>
                  <a:schemeClr val="tx1"/>
                </a:solidFill>
              </a:rPr>
              <a:t>two new</a:t>
            </a:r>
            <a:r>
              <a:rPr lang="en-US" altLang="en-US" sz="2300" dirty="0">
                <a:solidFill>
                  <a:srgbClr val="0070C0"/>
                </a:solidFill>
              </a:rPr>
              <a:t> compounds are the </a:t>
            </a:r>
            <a:r>
              <a:rPr lang="en-US" altLang="en-US" sz="2300" dirty="0">
                <a:solidFill>
                  <a:schemeClr val="tx1"/>
                </a:solidFill>
              </a:rPr>
              <a:t>products</a:t>
            </a:r>
            <a:r>
              <a:rPr lang="en-US" altLang="en-US" sz="2300" dirty="0">
                <a:solidFill>
                  <a:srgbClr val="0070C0"/>
                </a:solidFill>
              </a:rPr>
              <a:t>.</a:t>
            </a:r>
          </a:p>
        </p:txBody>
      </p:sp>
      <p:pic>
        <p:nvPicPr>
          <p:cNvPr id="197638" name="Picture 6" descr="double replacement"/>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90533" y="2495730"/>
            <a:ext cx="8724901" cy="3616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90730977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8"/>
                                        </p:tgtEl>
                                        <p:attrNameLst>
                                          <p:attrName>style.visibility</p:attrName>
                                        </p:attrNameLst>
                                      </p:cBhvr>
                                      <p:to>
                                        <p:strVal val="visible"/>
                                      </p:to>
                                    </p:set>
                                    <p:animEffect transition="in" filter="fade">
                                      <p:cBhvr>
                                        <p:cTn id="12" dur="500"/>
                                        <p:tgtEl>
                                          <p:spTgt spid="197638"/>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762032" y="1066813"/>
            <a:ext cx="8229601" cy="507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endParaRPr lang="en-US" altLang="en-US"/>
          </a:p>
        </p:txBody>
      </p:sp>
      <p:sp>
        <p:nvSpPr>
          <p:cNvPr id="193542" name="Text Box 6"/>
          <p:cNvSpPr txBox="1">
            <a:spLocks noChangeArrowheads="1"/>
          </p:cNvSpPr>
          <p:nvPr/>
        </p:nvSpPr>
        <p:spPr bwMode="auto">
          <a:xfrm>
            <a:off x="438150" y="928752"/>
            <a:ext cx="8382001" cy="11537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solidFill>
                  <a:srgbClr val="0070C0"/>
                </a:solidFill>
              </a:rPr>
              <a:t>The reactants in a </a:t>
            </a:r>
            <a:r>
              <a:rPr lang="en-US" altLang="en-US" sz="2300" b="1" dirty="0">
                <a:solidFill>
                  <a:schemeClr val="tx1"/>
                </a:solidFill>
                <a:effectLst>
                  <a:outerShdw blurRad="38100" dist="38100" dir="2700000" algn="tl">
                    <a:srgbClr val="000000">
                      <a:alpha val="43137"/>
                    </a:srgbClr>
                  </a:outerShdw>
                </a:effectLst>
              </a:rPr>
              <a:t>complete</a:t>
            </a:r>
            <a:r>
              <a:rPr lang="en-US" altLang="en-US" sz="2300" b="1" dirty="0">
                <a:solidFill>
                  <a:srgbClr val="0070C0"/>
                </a:solidFill>
                <a:effectLst>
                  <a:outerShdw blurRad="38100" dist="38100" dir="2700000" algn="tl">
                    <a:srgbClr val="000000">
                      <a:alpha val="43137"/>
                    </a:srgbClr>
                  </a:outerShdw>
                </a:effectLst>
              </a:rPr>
              <a:t> </a:t>
            </a:r>
            <a:r>
              <a:rPr lang="en-US" altLang="en-US" sz="2300" b="1" dirty="0">
                <a:solidFill>
                  <a:schemeClr val="tx1"/>
                </a:solidFill>
                <a:effectLst>
                  <a:outerShdw blurRad="38100" dist="38100" dir="2700000" algn="tl">
                    <a:srgbClr val="000000">
                      <a:alpha val="43137"/>
                    </a:srgbClr>
                  </a:outerShdw>
                </a:effectLst>
              </a:rPr>
              <a:t>combustion</a:t>
            </a:r>
            <a:r>
              <a:rPr lang="en-US" altLang="en-US" sz="2300" b="1" dirty="0">
                <a:solidFill>
                  <a:srgbClr val="0070C0"/>
                </a:solidFill>
                <a:effectLst>
                  <a:outerShdw blurRad="38100" dist="38100" dir="2700000" algn="tl">
                    <a:srgbClr val="000000">
                      <a:alpha val="43137"/>
                    </a:srgbClr>
                  </a:outerShdw>
                </a:effectLst>
              </a:rPr>
              <a:t> </a:t>
            </a:r>
            <a:r>
              <a:rPr lang="en-US" altLang="en-US" sz="2300" dirty="0">
                <a:solidFill>
                  <a:srgbClr val="0070C0"/>
                </a:solidFill>
              </a:rPr>
              <a:t>reaction are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and a </a:t>
            </a:r>
            <a:r>
              <a:rPr lang="en-US" altLang="en-US" sz="2300" b="1" dirty="0">
                <a:solidFill>
                  <a:srgbClr val="FFFF00"/>
                </a:solidFill>
                <a:effectLst>
                  <a:outerShdw blurRad="38100" dist="38100" dir="2700000" algn="tl">
                    <a:srgbClr val="000000">
                      <a:alpha val="43137"/>
                    </a:srgbClr>
                  </a:outerShdw>
                </a:effectLst>
              </a:rPr>
              <a:t>hydrocarbon</a:t>
            </a:r>
            <a:r>
              <a:rPr lang="en-US" altLang="en-US" sz="2300" dirty="0">
                <a:solidFill>
                  <a:srgbClr val="0070C0"/>
                </a:solidFill>
              </a:rPr>
              <a:t>. The products of most complete combustion reactions are </a:t>
            </a:r>
            <a:r>
              <a:rPr lang="en-US" altLang="en-US" sz="2300" b="1" dirty="0">
                <a:solidFill>
                  <a:schemeClr val="tx1"/>
                </a:solidFill>
              </a:rPr>
              <a:t>carbon dioxide </a:t>
            </a:r>
            <a:r>
              <a:rPr lang="en-US" altLang="en-US" sz="2300" dirty="0">
                <a:solidFill>
                  <a:srgbClr val="0070C0"/>
                </a:solidFill>
              </a:rPr>
              <a:t>and </a:t>
            </a:r>
            <a:r>
              <a:rPr lang="en-US" altLang="en-US" sz="2300" b="1" dirty="0">
                <a:solidFill>
                  <a:schemeClr val="tx1"/>
                </a:solidFill>
              </a:rPr>
              <a:t>water</a:t>
            </a:r>
            <a:r>
              <a:rPr lang="en-US" altLang="en-US" sz="2300" dirty="0">
                <a:solidFill>
                  <a:srgbClr val="0070C0"/>
                </a:solidFill>
              </a:rPr>
              <a:t>.</a:t>
            </a:r>
          </a:p>
        </p:txBody>
      </p:sp>
      <p:pic>
        <p:nvPicPr>
          <p:cNvPr id="193544" name="Picture 8" descr="combustion"/>
          <p:cNvPicPr>
            <a:picLocks noChangeAspect="1" noChangeArrowheads="1"/>
          </p:cNvPicPr>
          <p:nvPr/>
        </p:nvPicPr>
        <p:blipFill>
          <a:blip r:embed="rId3">
            <a:clrChange>
              <a:clrFrom>
                <a:srgbClr val="F0F9FE"/>
              </a:clrFrom>
              <a:clrTo>
                <a:srgbClr val="F0F9FE">
                  <a:alpha val="0"/>
                </a:srgbClr>
              </a:clrTo>
            </a:clrChange>
            <a:extLst>
              <a:ext uri="{28A0092B-C50C-407E-A947-70E740481C1C}">
                <a14:useLocalDpi xmlns:a14="http://schemas.microsoft.com/office/drawing/2010/main" val="0"/>
              </a:ext>
            </a:extLst>
          </a:blip>
          <a:srcRect/>
          <a:stretch>
            <a:fillRect/>
          </a:stretch>
        </p:blipFill>
        <p:spPr bwMode="auto">
          <a:xfrm>
            <a:off x="190533" y="2089906"/>
            <a:ext cx="8801100" cy="3648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152411"/>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7" name="Text Box 6">
            <a:extLst>
              <a:ext uri="{FF2B5EF4-FFF2-40B4-BE49-F238E27FC236}">
                <a16:creationId xmlns:a16="http://schemas.microsoft.com/office/drawing/2014/main" id="{2A571F45-065F-4796-8BF5-58FDA794D56C}"/>
              </a:ext>
            </a:extLst>
          </p:cNvPr>
          <p:cNvSpPr txBox="1">
            <a:spLocks noChangeArrowheads="1"/>
          </p:cNvSpPr>
          <p:nvPr/>
        </p:nvSpPr>
        <p:spPr bwMode="auto">
          <a:xfrm>
            <a:off x="304800" y="5706301"/>
            <a:ext cx="83820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b="1" dirty="0">
                <a:solidFill>
                  <a:schemeClr val="tx1"/>
                </a:solidFill>
                <a:effectLst>
                  <a:outerShdw blurRad="38100" dist="38100" dir="2700000" algn="tl">
                    <a:srgbClr val="000000">
                      <a:alpha val="43137"/>
                    </a:srgbClr>
                  </a:outerShdw>
                </a:effectLst>
              </a:rPr>
              <a:t>Metals</a:t>
            </a:r>
            <a:r>
              <a:rPr lang="en-US" altLang="en-US" sz="2300" dirty="0">
                <a:solidFill>
                  <a:srgbClr val="0070C0"/>
                </a:solidFill>
              </a:rPr>
              <a:t> react with </a:t>
            </a:r>
            <a:r>
              <a:rPr lang="en-US" altLang="en-US" sz="2300" b="1" dirty="0">
                <a:solidFill>
                  <a:srgbClr val="FF0000"/>
                </a:solidFill>
                <a:effectLst>
                  <a:outerShdw blurRad="38100" dist="38100" dir="2700000" algn="tl">
                    <a:srgbClr val="000000">
                      <a:alpha val="43137"/>
                    </a:srgbClr>
                  </a:outerShdw>
                </a:effectLst>
              </a:rPr>
              <a:t>oxygen</a:t>
            </a:r>
            <a:r>
              <a:rPr lang="en-US" altLang="en-US" sz="2300" dirty="0">
                <a:solidFill>
                  <a:srgbClr val="0070C0"/>
                </a:solidFill>
              </a:rPr>
              <a:t> for a </a:t>
            </a:r>
            <a:r>
              <a:rPr lang="en-US" altLang="en-US" sz="2300" b="1" dirty="0">
                <a:solidFill>
                  <a:srgbClr val="FFFF00"/>
                </a:solidFill>
                <a:effectLst>
                  <a:outerShdw blurRad="38100" dist="38100" dir="2700000" algn="tl">
                    <a:srgbClr val="000000">
                      <a:alpha val="43137"/>
                    </a:srgbClr>
                  </a:outerShdw>
                </a:effectLst>
              </a:rPr>
              <a:t>combustion</a:t>
            </a:r>
            <a:r>
              <a:rPr lang="en-US" altLang="en-US" sz="2300" dirty="0">
                <a:solidFill>
                  <a:srgbClr val="0070C0"/>
                </a:solidFill>
              </a:rPr>
              <a:t> reaction as well, which is often a </a:t>
            </a:r>
            <a:r>
              <a:rPr lang="en-US" altLang="en-US" sz="2300" u="sng" dirty="0">
                <a:solidFill>
                  <a:srgbClr val="0070C0"/>
                </a:solidFill>
              </a:rPr>
              <a:t>synthesis</a:t>
            </a:r>
            <a:r>
              <a:rPr lang="en-US" altLang="en-US" sz="2300" dirty="0">
                <a:solidFill>
                  <a:srgbClr val="0070C0"/>
                </a:solidFill>
              </a:rPr>
              <a:t> reaction as well.</a:t>
            </a:r>
          </a:p>
        </p:txBody>
      </p:sp>
    </p:spTree>
    <p:extLst>
      <p:ext uri="{BB962C8B-B14F-4D97-AF65-F5344CB8AC3E}">
        <p14:creationId xmlns:p14="http://schemas.microsoft.com/office/powerpoint/2010/main" val="102896180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500"/>
                                        <p:tgtEl>
                                          <p:spTgt spid="193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544"/>
                                        </p:tgtEl>
                                        <p:attrNameLst>
                                          <p:attrName>style.visibility</p:attrName>
                                        </p:attrNameLst>
                                      </p:cBhvr>
                                      <p:to>
                                        <p:strVal val="visible"/>
                                      </p:to>
                                    </p:set>
                                    <p:animEffect transition="in" filter="fade">
                                      <p:cBhvr>
                                        <p:cTn id="12" dur="500"/>
                                        <p:tgtEl>
                                          <p:spTgt spid="1935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18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141513"/>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1462885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Arial"/>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a:endParaRPr lang="en-US" sz="2800"/>
          </a:p>
        </p:txBody>
      </p:sp>
    </p:spTree>
    <p:extLst>
      <p:ext uri="{BB962C8B-B14F-4D97-AF65-F5344CB8AC3E}">
        <p14:creationId xmlns:p14="http://schemas.microsoft.com/office/powerpoint/2010/main" val="462477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2400" y="914399"/>
            <a:ext cx="6629400" cy="24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300" dirty="0"/>
              <a:t>Aqueous solutions of silver nitrate and sodium chloride react as shown to the right. What type of chemical reaction is this? Write a balanced equation, the net ionic equation and name the spectator ions.</a:t>
            </a:r>
          </a:p>
          <a:p>
            <a:pPr>
              <a:spcBef>
                <a:spcPct val="50000"/>
              </a:spcBef>
            </a:pPr>
            <a:r>
              <a:rPr lang="en-US" altLang="en-US" sz="2400" dirty="0">
                <a:solidFill>
                  <a:srgbClr val="AAE2CA">
                    <a:lumMod val="50000"/>
                  </a:srgbClr>
                </a:solidFill>
              </a:rPr>
              <a:t>This is a double displacement reaction.</a:t>
            </a:r>
          </a:p>
        </p:txBody>
      </p:sp>
      <p:pic>
        <p:nvPicPr>
          <p:cNvPr id="24585" name="Picture 8" descr="0132525763_R346b.jpg"/>
          <p:cNvPicPr>
            <a:picLocks noChangeAspect="1"/>
          </p:cNvPicPr>
          <p:nvPr/>
        </p:nvPicPr>
        <p:blipFill>
          <a:blip r:embed="rId3">
            <a:extLst>
              <a:ext uri="{28A0092B-C50C-407E-A947-70E740481C1C}">
                <a14:useLocalDpi xmlns:a14="http://schemas.microsoft.com/office/drawing/2010/main" val="0"/>
              </a:ext>
            </a:extLst>
          </a:blip>
          <a:srcRect b="6233"/>
          <a:stretch>
            <a:fillRect/>
          </a:stretch>
        </p:blipFill>
        <p:spPr bwMode="auto">
          <a:xfrm>
            <a:off x="7010400" y="76200"/>
            <a:ext cx="1853617" cy="34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sp>
        <p:nvSpPr>
          <p:cNvPr id="3" name="Rectangle 2"/>
          <p:cNvSpPr/>
          <p:nvPr/>
        </p:nvSpPr>
        <p:spPr>
          <a:xfrm>
            <a:off x="152400" y="3488829"/>
            <a:ext cx="8991600" cy="954107"/>
          </a:xfrm>
          <a:prstGeom prst="rect">
            <a:avLst/>
          </a:prstGeom>
        </p:spPr>
        <p:txBody>
          <a:bodyPr wrap="square">
            <a:spAutoFit/>
          </a:bodyPr>
          <a:lstStyle/>
          <a:p>
            <a:pPr>
              <a:spcBef>
                <a:spcPct val="50000"/>
              </a:spcBef>
              <a:tabLst>
                <a:tab pos="1944688" algn="l"/>
                <a:tab pos="4122738" algn="l"/>
                <a:tab pos="4165600" algn="l"/>
                <a:tab pos="6284913" algn="l"/>
              </a:tabLst>
            </a:pPr>
            <a:r>
              <a:rPr lang="en-US" altLang="en-US" sz="2000" dirty="0"/>
              <a:t>silver nitrate 	sodium chloride 	silver chloride 	sodium nitrate</a:t>
            </a:r>
          </a:p>
          <a:p>
            <a:pPr>
              <a:spcBef>
                <a:spcPct val="50000"/>
              </a:spcBef>
              <a:tabLst>
                <a:tab pos="2176463" algn="l"/>
                <a:tab pos="4456113" algn="l"/>
                <a:tab pos="6632575" algn="l"/>
              </a:tabLst>
            </a:pPr>
            <a:r>
              <a:rPr lang="en-US" altLang="en-US" sz="2400" dirty="0">
                <a:solidFill>
                  <a:srgbClr val="AAE2CA">
                    <a:lumMod val="50000"/>
                  </a:srgbClr>
                </a:solidFill>
              </a:rPr>
              <a:t>AgNO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 	</a:t>
            </a:r>
            <a:r>
              <a:rPr lang="en-US" altLang="en-US" sz="2400" dirty="0" err="1">
                <a:solidFill>
                  <a:srgbClr val="AAE2CA">
                    <a:lumMod val="50000"/>
                  </a:srgbClr>
                </a:solidFill>
              </a:rPr>
              <a:t>NaCl</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    </a:t>
            </a:r>
            <a:r>
              <a:rPr lang="en-US" altLang="en-US" sz="2400" dirty="0">
                <a:solidFill>
                  <a:srgbClr val="AAE2CA">
                    <a:lumMod val="50000"/>
                  </a:srgbClr>
                </a:solidFill>
                <a:cs typeface="Arial" panose="020B0604020202020204" pitchFamily="34" charset="0"/>
              </a:rPr>
              <a:t>→ 	</a:t>
            </a:r>
            <a:r>
              <a:rPr lang="en-US" altLang="en-US" sz="2400" dirty="0" err="1">
                <a:solidFill>
                  <a:srgbClr val="AAE2CA">
                    <a:lumMod val="50000"/>
                  </a:srgbClr>
                </a:solidFill>
              </a:rPr>
              <a:t>AgCl</a:t>
            </a:r>
            <a:r>
              <a:rPr lang="en-US" altLang="en-US" sz="2400" dirty="0">
                <a:solidFill>
                  <a:srgbClr val="AAE2CA">
                    <a:lumMod val="50000"/>
                  </a:srgbClr>
                </a:solidFill>
              </a:rPr>
              <a:t>(</a:t>
            </a:r>
            <a:r>
              <a:rPr lang="en-US" altLang="en-US" sz="2400" i="1" dirty="0">
                <a:solidFill>
                  <a:srgbClr val="AAE2CA">
                    <a:lumMod val="50000"/>
                  </a:srgbClr>
                </a:solidFill>
              </a:rPr>
              <a:t>s</a:t>
            </a:r>
            <a:r>
              <a:rPr lang="en-US" altLang="en-US" sz="2400" dirty="0">
                <a:solidFill>
                  <a:srgbClr val="AAE2CA">
                    <a:lumMod val="50000"/>
                  </a:srgbClr>
                </a:solidFill>
              </a:rPr>
              <a:t>)      + 	NaNO</a:t>
            </a:r>
            <a:r>
              <a:rPr lang="en-US" altLang="en-US" sz="2400" baseline="-25000" dirty="0">
                <a:solidFill>
                  <a:srgbClr val="AAE2CA">
                    <a:lumMod val="50000"/>
                  </a:srgbClr>
                </a:solidFill>
              </a:rPr>
              <a:t>3</a:t>
            </a:r>
            <a:r>
              <a:rPr lang="en-US" altLang="en-US" sz="2400" dirty="0">
                <a:solidFill>
                  <a:srgbClr val="AAE2CA">
                    <a:lumMod val="50000"/>
                  </a:srgbClr>
                </a:solidFill>
              </a:rPr>
              <a:t>(</a:t>
            </a:r>
            <a:r>
              <a:rPr lang="en-US" altLang="en-US" sz="2400" i="1" dirty="0" err="1">
                <a:solidFill>
                  <a:srgbClr val="AAE2CA">
                    <a:lumMod val="50000"/>
                  </a:srgbClr>
                </a:solidFill>
              </a:rPr>
              <a:t>aq</a:t>
            </a:r>
            <a:r>
              <a:rPr lang="en-US" altLang="en-US" sz="2400" dirty="0">
                <a:solidFill>
                  <a:srgbClr val="AAE2CA">
                    <a:lumMod val="50000"/>
                  </a:srgbClr>
                </a:solidFill>
              </a:rPr>
              <a:t>)</a:t>
            </a:r>
          </a:p>
        </p:txBody>
      </p:sp>
      <p:sp>
        <p:nvSpPr>
          <p:cNvPr id="8" name="Text Box 4"/>
          <p:cNvSpPr txBox="1">
            <a:spLocks noChangeArrowheads="1"/>
          </p:cNvSpPr>
          <p:nvPr/>
        </p:nvSpPr>
        <p:spPr bwMode="auto">
          <a:xfrm>
            <a:off x="239486" y="4705672"/>
            <a:ext cx="8828314" cy="39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altLang="en-US" sz="2000" dirty="0">
                <a:solidFill>
                  <a:srgbClr val="FF0000"/>
                </a:solidFill>
              </a:rPr>
              <a:t>Ag</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Cl</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a:t>
            </a:r>
            <a:r>
              <a:rPr lang="en-US" altLang="en-US" sz="2000" dirty="0">
                <a:solidFill>
                  <a:srgbClr val="FF0000"/>
                </a:solidFill>
                <a:cs typeface="Arial" panose="020B0604020202020204" pitchFamily="34" charset="0"/>
              </a:rPr>
              <a:t>→  </a:t>
            </a:r>
            <a:r>
              <a:rPr lang="en-US" altLang="en-US" sz="2000" dirty="0" err="1">
                <a:solidFill>
                  <a:srgbClr val="FF0000"/>
                </a:solidFill>
              </a:rPr>
              <a:t>AgCl</a:t>
            </a:r>
            <a:r>
              <a:rPr lang="en-US" altLang="en-US" sz="2000" dirty="0">
                <a:solidFill>
                  <a:srgbClr val="FF0000"/>
                </a:solidFill>
              </a:rPr>
              <a:t>(</a:t>
            </a:r>
            <a:r>
              <a:rPr lang="en-US" altLang="en-US" sz="2000" i="1" dirty="0">
                <a:solidFill>
                  <a:srgbClr val="FF0000"/>
                </a:solidFill>
              </a:rPr>
              <a:t>s</a:t>
            </a:r>
            <a:r>
              <a:rPr lang="en-US" altLang="en-US" sz="2000" dirty="0">
                <a:solidFill>
                  <a:srgbClr val="FF0000"/>
                </a:solidFill>
              </a:rPr>
              <a:t>) + Na</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 + NO</a:t>
            </a:r>
            <a:r>
              <a:rPr lang="en-US" altLang="en-US" sz="2000" baseline="-25000" dirty="0">
                <a:solidFill>
                  <a:srgbClr val="FF0000"/>
                </a:solidFill>
              </a:rPr>
              <a:t>3</a:t>
            </a:r>
            <a:r>
              <a:rPr lang="en-US" altLang="en-US" sz="2000" baseline="30000" dirty="0">
                <a:solidFill>
                  <a:srgbClr val="FF0000"/>
                </a:solidFill>
              </a:rPr>
              <a:t>–</a:t>
            </a:r>
            <a:r>
              <a:rPr lang="en-US" altLang="en-US" sz="2000" dirty="0">
                <a:solidFill>
                  <a:srgbClr val="FF0000"/>
                </a:solidFill>
              </a:rPr>
              <a:t>(</a:t>
            </a:r>
            <a:r>
              <a:rPr lang="en-US" altLang="en-US" sz="2000" i="1" dirty="0">
                <a:solidFill>
                  <a:srgbClr val="FF0000"/>
                </a:solidFill>
              </a:rPr>
              <a:t>aq</a:t>
            </a:r>
            <a:r>
              <a:rPr lang="en-US" altLang="en-US" sz="2000" dirty="0">
                <a:solidFill>
                  <a:srgbClr val="FF0000"/>
                </a:solidFill>
              </a:rPr>
              <a:t>)</a:t>
            </a:r>
          </a:p>
        </p:txBody>
      </p:sp>
      <p:sp>
        <p:nvSpPr>
          <p:cNvPr id="4" name="Rectangle 3"/>
          <p:cNvSpPr/>
          <p:nvPr/>
        </p:nvSpPr>
        <p:spPr>
          <a:xfrm>
            <a:off x="187794" y="5334000"/>
            <a:ext cx="8229600" cy="523220"/>
          </a:xfrm>
          <a:prstGeom prst="rect">
            <a:avLst/>
          </a:prstGeom>
        </p:spPr>
        <p:txBody>
          <a:bodyPr wrap="square">
            <a:spAutoFit/>
          </a:bodyPr>
          <a:lstStyle/>
          <a:p>
            <a:r>
              <a:rPr lang="en-US" altLang="en-US" sz="2800" dirty="0">
                <a:solidFill>
                  <a:srgbClr val="0070C0"/>
                </a:solidFill>
              </a:rPr>
              <a:t>NET Ionic Equation:  Ag</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 Cl</a:t>
            </a:r>
            <a:r>
              <a:rPr lang="en-US" altLang="en-US" sz="2800" baseline="30000" dirty="0">
                <a:solidFill>
                  <a:srgbClr val="0070C0"/>
                </a:solidFill>
              </a:rPr>
              <a:t>–</a:t>
            </a:r>
            <a:r>
              <a:rPr lang="en-US" altLang="en-US" sz="2800" dirty="0">
                <a:solidFill>
                  <a:srgbClr val="0070C0"/>
                </a:solidFill>
              </a:rPr>
              <a:t>(</a:t>
            </a:r>
            <a:r>
              <a:rPr lang="en-US" altLang="en-US" sz="2800" i="1" dirty="0" err="1">
                <a:solidFill>
                  <a:srgbClr val="0070C0"/>
                </a:solidFill>
              </a:rPr>
              <a:t>aq</a:t>
            </a:r>
            <a:r>
              <a:rPr lang="en-US" altLang="en-US" sz="2800" dirty="0">
                <a:solidFill>
                  <a:srgbClr val="0070C0"/>
                </a:solidFill>
              </a:rPr>
              <a:t>) </a:t>
            </a:r>
            <a:r>
              <a:rPr lang="en-US" altLang="en-US" sz="2800" dirty="0">
                <a:solidFill>
                  <a:srgbClr val="0070C0"/>
                </a:solidFill>
                <a:cs typeface="Arial" panose="020B0604020202020204" pitchFamily="34" charset="0"/>
              </a:rPr>
              <a:t>→  </a:t>
            </a:r>
            <a:r>
              <a:rPr lang="en-US" altLang="en-US" sz="2800" dirty="0" err="1">
                <a:solidFill>
                  <a:srgbClr val="0070C0"/>
                </a:solidFill>
              </a:rPr>
              <a:t>AgCl</a:t>
            </a:r>
            <a:r>
              <a:rPr lang="en-US" altLang="en-US" sz="2800" dirty="0">
                <a:solidFill>
                  <a:srgbClr val="0070C0"/>
                </a:solidFill>
              </a:rPr>
              <a:t>(</a:t>
            </a:r>
            <a:r>
              <a:rPr lang="en-US" altLang="en-US" sz="2800" i="1" dirty="0">
                <a:solidFill>
                  <a:srgbClr val="0070C0"/>
                </a:solidFill>
              </a:rPr>
              <a:t>s</a:t>
            </a:r>
            <a:r>
              <a:rPr lang="en-US" altLang="en-US" sz="2800" dirty="0">
                <a:solidFill>
                  <a:srgbClr val="0070C0"/>
                </a:solidFill>
              </a:rPr>
              <a:t>) </a:t>
            </a:r>
            <a:endParaRPr lang="en-US" dirty="0">
              <a:solidFill>
                <a:srgbClr val="0070C0"/>
              </a:solidFill>
            </a:endParaRPr>
          </a:p>
        </p:txBody>
      </p:sp>
      <p:sp>
        <p:nvSpPr>
          <p:cNvPr id="5" name="Rectangle 4"/>
          <p:cNvSpPr/>
          <p:nvPr/>
        </p:nvSpPr>
        <p:spPr>
          <a:xfrm>
            <a:off x="163286" y="6096000"/>
            <a:ext cx="566693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NO</a:t>
            </a:r>
            <a:r>
              <a:rPr lang="en-US" altLang="en-US" sz="2800" baseline="-25000" dirty="0">
                <a:solidFill>
                  <a:srgbClr val="FF0000"/>
                </a:solidFill>
              </a:rPr>
              <a:t>3</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a:t>
            </a:r>
          </a:p>
        </p:txBody>
      </p:sp>
      <p:pic>
        <p:nvPicPr>
          <p:cNvPr id="9" name="Picture 8" descr="quick_check-01.eps"/>
          <p:cNvPicPr/>
          <p:nvPr/>
        </p:nvPicPr>
        <p:blipFill>
          <a:blip r:embed="rId4">
            <a:extLst>
              <a:ext uri="{28A0092B-C50C-407E-A947-70E740481C1C}">
                <a14:useLocalDpi xmlns:a14="http://schemas.microsoft.com/office/drawing/2010/main" val="0"/>
              </a:ext>
            </a:extLst>
          </a:blip>
          <a:stretch>
            <a:fillRect/>
          </a:stretch>
        </p:blipFill>
        <p:spPr>
          <a:xfrm>
            <a:off x="90714" y="59870"/>
            <a:ext cx="823686" cy="838200"/>
          </a:xfrm>
          <a:prstGeom prst="rect">
            <a:avLst/>
          </a:prstGeom>
        </p:spPr>
      </p:pic>
    </p:spTree>
    <p:extLst>
      <p:ext uri="{BB962C8B-B14F-4D97-AF65-F5344CB8AC3E}">
        <p14:creationId xmlns:p14="http://schemas.microsoft.com/office/powerpoint/2010/main" val="172385960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500"/>
                                        <p:tgtEl>
                                          <p:spTgt spid="245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mph" presetSubtype="0" fill="remove" grpId="0" nodeType="clickEffect">
                                  <p:stCondLst>
                                    <p:cond delay="0"/>
                                  </p:stCondLst>
                                  <p:childTnLst>
                                    <p:animClr clrSpc="rgb" dir="cw">
                                      <p:cBhvr override="childStyle">
                                        <p:cTn id="36" dur="250" autoRev="1" fill="remove"/>
                                        <p:tgtEl>
                                          <p:spTgt spid="6"/>
                                        </p:tgtEl>
                                        <p:attrNameLst>
                                          <p:attrName>style.color</p:attrName>
                                        </p:attrNameLst>
                                      </p:cBhvr>
                                      <p:to>
                                        <a:schemeClr val="bg1"/>
                                      </p:to>
                                    </p:animClr>
                                    <p:animClr clrSpc="rgb" dir="cw">
                                      <p:cBhvr>
                                        <p:cTn id="37" dur="250" autoRev="1" fill="remove"/>
                                        <p:tgtEl>
                                          <p:spTgt spid="6"/>
                                        </p:tgtEl>
                                        <p:attrNameLst>
                                          <p:attrName>fillcolor</p:attrName>
                                        </p:attrNameLst>
                                      </p:cBhvr>
                                      <p:to>
                                        <a:schemeClr val="bg1"/>
                                      </p:to>
                                    </p:animClr>
                                    <p:set>
                                      <p:cBhvr>
                                        <p:cTn id="38" dur="250" autoRev="1" fill="remove"/>
                                        <p:tgtEl>
                                          <p:spTgt spid="6"/>
                                        </p:tgtEl>
                                        <p:attrNameLst>
                                          <p:attrName>fill.type</p:attrName>
                                        </p:attrNameLst>
                                      </p:cBhvr>
                                      <p:to>
                                        <p:strVal val="solid"/>
                                      </p:to>
                                    </p:set>
                                    <p:set>
                                      <p:cBhvr>
                                        <p:cTn id="3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28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1437754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228631" y="838200"/>
            <a:ext cx="8762969" cy="50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dirty="0"/>
              <a:t>Of the five types of reactions identified in this chapter, both single- and double-replacement reactions can be written as </a:t>
            </a:r>
            <a:r>
              <a:rPr lang="en-US" altLang="en-US" dirty="0">
                <a:solidFill>
                  <a:srgbClr val="0070C0"/>
                </a:solidFill>
                <a:effectLst>
                  <a:outerShdw blurRad="38100" dist="38100" dir="2700000" algn="tl">
                    <a:srgbClr val="000000">
                      <a:alpha val="43137"/>
                    </a:srgbClr>
                  </a:outerShdw>
                </a:effectLst>
              </a:rPr>
              <a:t>net ionic equations</a:t>
            </a:r>
            <a:r>
              <a:rPr lang="en-US" altLang="en-US" dirty="0"/>
              <a:t>.</a:t>
            </a:r>
          </a:p>
          <a:p>
            <a:pPr marL="0" lvl="1" indent="0">
              <a:spcBef>
                <a:spcPct val="50000"/>
              </a:spcBef>
            </a:pPr>
            <a:r>
              <a:rPr lang="en-US" altLang="en-US" sz="2300" dirty="0">
                <a:solidFill>
                  <a:srgbClr val="00CC99">
                    <a:lumMod val="75000"/>
                  </a:srgbClr>
                </a:solidFill>
              </a:rPr>
              <a:t>Problem: </a:t>
            </a:r>
          </a:p>
          <a:p>
            <a:pPr marL="0" lvl="1" indent="0">
              <a:spcBef>
                <a:spcPct val="50000"/>
              </a:spcBef>
            </a:pPr>
            <a:r>
              <a:rPr lang="en-US" altLang="en-US" sz="2300" dirty="0"/>
              <a:t>Will a precipitate form when aqueous solutions of Na</a:t>
            </a:r>
            <a:r>
              <a:rPr lang="en-US" altLang="en-US" sz="2300" baseline="-25000" dirty="0"/>
              <a:t>2</a:t>
            </a:r>
            <a:r>
              <a:rPr lang="en-US" altLang="en-US" sz="2300" dirty="0"/>
              <a:t>CO</a:t>
            </a:r>
            <a:r>
              <a:rPr lang="en-US" altLang="en-US" sz="2300" baseline="-25000" dirty="0"/>
              <a:t>3</a:t>
            </a:r>
            <a:r>
              <a:rPr lang="en-US" altLang="en-US" sz="2300" dirty="0"/>
              <a:t>(</a:t>
            </a:r>
            <a:r>
              <a:rPr lang="en-US" altLang="en-US" sz="2300" i="1" dirty="0" err="1"/>
              <a:t>aq</a:t>
            </a:r>
            <a:r>
              <a:rPr lang="en-US" altLang="en-US" sz="2300" dirty="0"/>
              <a:t>) and Ba(NO</a:t>
            </a:r>
            <a:r>
              <a:rPr lang="en-US" altLang="en-US" sz="2300" baseline="-25000" dirty="0"/>
              <a:t>3</a:t>
            </a:r>
            <a:r>
              <a:rPr lang="en-US" altLang="en-US" sz="2300" dirty="0"/>
              <a:t>)</a:t>
            </a:r>
            <a:r>
              <a:rPr lang="en-US" altLang="en-US" sz="2300" baseline="-25000" dirty="0"/>
              <a:t>2</a:t>
            </a:r>
            <a:r>
              <a:rPr lang="en-US" altLang="en-US" sz="2300" dirty="0"/>
              <a:t>(</a:t>
            </a:r>
            <a:r>
              <a:rPr lang="en-US" altLang="en-US" sz="2300" i="1" dirty="0" err="1"/>
              <a:t>aq</a:t>
            </a:r>
            <a:r>
              <a:rPr lang="en-US" altLang="en-US" sz="2300" dirty="0"/>
              <a:t>) are mixed? If so, write ionic &amp; net ionic equations.</a:t>
            </a:r>
          </a:p>
          <a:p>
            <a:pPr>
              <a:spcBef>
                <a:spcPct val="50000"/>
              </a:spcBef>
            </a:pPr>
            <a:r>
              <a:rPr lang="en-US" altLang="en-US" sz="2400" dirty="0">
                <a:solidFill>
                  <a:srgbClr val="FF0000"/>
                </a:solidFill>
              </a:rPr>
              <a:t>Referring to the solubility rules or Reference Table N:</a:t>
            </a:r>
          </a:p>
          <a:p>
            <a:pPr algn="ctr">
              <a:spcBef>
                <a:spcPct val="50000"/>
              </a:spcBef>
            </a:pPr>
            <a:r>
              <a:rPr lang="en-US" altLang="en-US" sz="2400" dirty="0">
                <a:solidFill>
                  <a:srgbClr val="00CC99">
                    <a:lumMod val="75000"/>
                  </a:srgbClr>
                </a:solidFill>
              </a:rPr>
              <a:t>2Na</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 </a:t>
            </a:r>
            <a:r>
              <a:rPr lang="en-US" altLang="en-US" sz="2400" dirty="0">
                <a:solidFill>
                  <a:srgbClr val="0070C0"/>
                </a:solidFill>
              </a:rPr>
              <a:t>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a:t>
            </a: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a:t>
            </a:r>
            <a:r>
              <a:rPr lang="en-US" altLang="en-US" sz="2400" dirty="0">
                <a:solidFill>
                  <a:srgbClr val="00CC99">
                    <a:lumMod val="75000"/>
                  </a:srgbClr>
                </a:solidFill>
              </a:rPr>
              <a:t>+ 2NO</a:t>
            </a:r>
            <a:r>
              <a:rPr lang="en-US" altLang="en-US" sz="2400" baseline="-25000" dirty="0">
                <a:solidFill>
                  <a:srgbClr val="00CC99">
                    <a:lumMod val="75000"/>
                  </a:srgbClr>
                </a:solidFill>
              </a:rPr>
              <a:t>3</a:t>
            </a:r>
            <a:r>
              <a:rPr lang="en-US" altLang="en-US" sz="2400" baseline="30000" dirty="0">
                <a:solidFill>
                  <a:srgbClr val="00CC99">
                    <a:lumMod val="75000"/>
                  </a:srgbClr>
                </a:solidFill>
              </a:rPr>
              <a:t>–</a:t>
            </a:r>
            <a:r>
              <a:rPr lang="en-US" altLang="en-US" sz="2400" dirty="0">
                <a:solidFill>
                  <a:srgbClr val="00CC99">
                    <a:lumMod val="75000"/>
                  </a:srgbClr>
                </a:solidFill>
              </a:rPr>
              <a:t>(</a:t>
            </a:r>
            <a:r>
              <a:rPr lang="en-US" altLang="en-US" sz="2400" i="1" dirty="0" err="1">
                <a:solidFill>
                  <a:srgbClr val="00CC99">
                    <a:lumMod val="75000"/>
                  </a:srgbClr>
                </a:solidFill>
              </a:rPr>
              <a:t>aq</a:t>
            </a:r>
            <a:r>
              <a:rPr lang="en-US" altLang="en-US" sz="2400" dirty="0">
                <a:solidFill>
                  <a:srgbClr val="00CC99">
                    <a:lumMod val="75000"/>
                  </a:srgbClr>
                </a:solidFill>
              </a:rPr>
              <a:t>) </a:t>
            </a:r>
            <a:r>
              <a:rPr lang="en-US" altLang="en-US" sz="2400" dirty="0">
                <a:solidFill>
                  <a:srgbClr val="00CC99">
                    <a:lumMod val="75000"/>
                  </a:srgbClr>
                </a:solidFill>
                <a:cs typeface="Arial" panose="020B0604020202020204" pitchFamily="34" charset="0"/>
              </a:rPr>
              <a:t>→ </a:t>
            </a:r>
            <a:r>
              <a:rPr lang="en-US" altLang="en-US" sz="2400" dirty="0">
                <a:solidFill>
                  <a:srgbClr val="0070C0"/>
                </a:solidFill>
                <a:cs typeface="Arial" panose="020B0604020202020204" pitchFamily="34" charset="0"/>
              </a:rPr>
              <a:t>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endParaRPr lang="en-US" altLang="en-US" sz="2400" dirty="0">
              <a:solidFill>
                <a:srgbClr val="00CC99">
                  <a:lumMod val="75000"/>
                </a:srgbClr>
              </a:solidFill>
            </a:endParaRPr>
          </a:p>
          <a:p>
            <a:pPr>
              <a:spcBef>
                <a:spcPct val="50000"/>
              </a:spcBef>
            </a:pPr>
            <a:r>
              <a:rPr lang="en-US" altLang="en-US" sz="2400" dirty="0"/>
              <a:t>The net ionic equation for this reaction is:</a:t>
            </a:r>
          </a:p>
          <a:p>
            <a:pPr algn="ctr">
              <a:spcBef>
                <a:spcPct val="50000"/>
              </a:spcBef>
            </a:pPr>
            <a:r>
              <a:rPr lang="en-US" altLang="en-US" sz="2400" dirty="0">
                <a:solidFill>
                  <a:srgbClr val="0070C0"/>
                </a:solidFill>
              </a:rPr>
              <a:t>Ba</a:t>
            </a:r>
            <a:r>
              <a:rPr lang="en-US" altLang="en-US" sz="2400" baseline="30000" dirty="0">
                <a:solidFill>
                  <a:srgbClr val="0070C0"/>
                </a:solidFill>
              </a:rPr>
              <a:t>2+</a:t>
            </a:r>
            <a:r>
              <a:rPr lang="en-US" altLang="en-US" sz="2400" dirty="0">
                <a:solidFill>
                  <a:srgbClr val="0070C0"/>
                </a:solidFill>
              </a:rPr>
              <a:t>(</a:t>
            </a:r>
            <a:r>
              <a:rPr lang="en-US" altLang="en-US" sz="2400" i="1" dirty="0" err="1">
                <a:solidFill>
                  <a:srgbClr val="0070C0"/>
                </a:solidFill>
              </a:rPr>
              <a:t>aq</a:t>
            </a:r>
            <a:r>
              <a:rPr lang="en-US" altLang="en-US" sz="2400" dirty="0">
                <a:solidFill>
                  <a:srgbClr val="0070C0"/>
                </a:solidFill>
              </a:rPr>
              <a:t>) + CO</a:t>
            </a:r>
            <a:r>
              <a:rPr lang="en-US" altLang="en-US" sz="2400" baseline="-25000" dirty="0">
                <a:solidFill>
                  <a:srgbClr val="0070C0"/>
                </a:solidFill>
              </a:rPr>
              <a:t>3</a:t>
            </a:r>
            <a:r>
              <a:rPr lang="en-US" altLang="en-US" sz="2400" baseline="30000" dirty="0">
                <a:solidFill>
                  <a:srgbClr val="0070C0"/>
                </a:solidFill>
              </a:rPr>
              <a:t>2–</a:t>
            </a:r>
            <a:r>
              <a:rPr lang="en-US" altLang="en-US" sz="2400" dirty="0">
                <a:solidFill>
                  <a:srgbClr val="0070C0"/>
                </a:solidFill>
                <a:latin typeface="MS PGothic" panose="020B0600070205080204" pitchFamily="34" charset="-128"/>
              </a:rPr>
              <a:t>(</a:t>
            </a:r>
            <a:r>
              <a:rPr lang="en-US" altLang="en-US" sz="2400" i="1" dirty="0" err="1">
                <a:solidFill>
                  <a:srgbClr val="0070C0"/>
                </a:solidFill>
              </a:rPr>
              <a:t>aq</a:t>
            </a:r>
            <a:r>
              <a:rPr lang="en-US" altLang="en-US" sz="2400" dirty="0">
                <a:solidFill>
                  <a:srgbClr val="0070C0"/>
                </a:solidFill>
                <a:latin typeface="MS PGothic" panose="020B0600070205080204" pitchFamily="34" charset="-128"/>
              </a:rPr>
              <a:t>) </a:t>
            </a:r>
            <a:r>
              <a:rPr lang="en-US" altLang="en-US" sz="2400" dirty="0">
                <a:solidFill>
                  <a:srgbClr val="0070C0"/>
                </a:solidFill>
                <a:cs typeface="Arial" panose="020B0604020202020204" pitchFamily="34" charset="0"/>
              </a:rPr>
              <a:t>→  BaCO</a:t>
            </a:r>
            <a:r>
              <a:rPr lang="en-US" altLang="en-US" sz="2400" baseline="-25000" dirty="0">
                <a:solidFill>
                  <a:srgbClr val="0070C0"/>
                </a:solidFill>
                <a:cs typeface="Arial" panose="020B0604020202020204" pitchFamily="34" charset="0"/>
              </a:rPr>
              <a:t>3</a:t>
            </a:r>
            <a:r>
              <a:rPr lang="en-US" altLang="en-US" sz="2400" dirty="0">
                <a:solidFill>
                  <a:srgbClr val="0070C0"/>
                </a:solidFill>
                <a:cs typeface="Arial" panose="020B0604020202020204" pitchFamily="34" charset="0"/>
              </a:rPr>
              <a:t>(</a:t>
            </a:r>
            <a:r>
              <a:rPr lang="en-US" altLang="en-US" sz="2400" i="1" dirty="0">
                <a:solidFill>
                  <a:srgbClr val="0070C0"/>
                </a:solidFill>
                <a:cs typeface="Arial" panose="020B0604020202020204" pitchFamily="34" charset="0"/>
              </a:rPr>
              <a:t>s</a:t>
            </a:r>
            <a:r>
              <a:rPr lang="en-US" altLang="en-US" sz="2400" dirty="0">
                <a:solidFill>
                  <a:srgbClr val="0070C0"/>
                </a:solidFill>
                <a:cs typeface="Arial" panose="020B0604020202020204" pitchFamily="34" charset="0"/>
              </a:rPr>
              <a:t>)</a:t>
            </a:r>
          </a:p>
        </p:txBody>
      </p:sp>
      <p:sp>
        <p:nvSpPr>
          <p:cNvPr id="5" name="Rectangle 4"/>
          <p:cNvSpPr/>
          <p:nvPr/>
        </p:nvSpPr>
        <p:spPr>
          <a:xfrm>
            <a:off x="219814" y="6019800"/>
            <a:ext cx="5799986" cy="523220"/>
          </a:xfrm>
          <a:prstGeom prst="rect">
            <a:avLst/>
          </a:prstGeom>
        </p:spPr>
        <p:txBody>
          <a:bodyPr wrap="none">
            <a:spAutoFit/>
          </a:bodyPr>
          <a:lstStyle/>
          <a:p>
            <a:pPr>
              <a:spcBef>
                <a:spcPct val="50000"/>
              </a:spcBef>
            </a:pPr>
            <a:r>
              <a:rPr lang="en-US" altLang="en-US" sz="2800" dirty="0">
                <a:solidFill>
                  <a:srgbClr val="FF0000"/>
                </a:solidFill>
              </a:rPr>
              <a:t>Spectator ions:  Na</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 NO</a:t>
            </a:r>
            <a:r>
              <a:rPr lang="en-US" altLang="en-US" sz="2800" baseline="-25000" dirty="0">
                <a:solidFill>
                  <a:srgbClr val="FF0000"/>
                </a:solidFill>
              </a:rPr>
              <a:t>3</a:t>
            </a:r>
            <a:r>
              <a:rPr lang="en-US" altLang="en-US" sz="2800" baseline="30000" dirty="0">
                <a:solidFill>
                  <a:srgbClr val="FF0000"/>
                </a:solidFill>
              </a:rPr>
              <a:t>–</a:t>
            </a:r>
            <a:r>
              <a:rPr lang="en-US" altLang="en-US" sz="2800" dirty="0">
                <a:solidFill>
                  <a:srgbClr val="FF0000"/>
                </a:solidFill>
              </a:rPr>
              <a:t>(</a:t>
            </a:r>
            <a:r>
              <a:rPr lang="en-US" altLang="en-US" sz="2800" i="1" dirty="0" err="1">
                <a:solidFill>
                  <a:srgbClr val="FF0000"/>
                </a:solidFill>
              </a:rPr>
              <a:t>aq</a:t>
            </a:r>
            <a:r>
              <a:rPr lang="en-US" altLang="en-US" sz="2800" dirty="0">
                <a:solidFill>
                  <a:srgbClr val="FF0000"/>
                </a:solidFill>
              </a:rPr>
              <a:t>)</a:t>
            </a:r>
          </a:p>
        </p:txBody>
      </p:sp>
      <p:sp>
        <p:nvSpPr>
          <p:cNvPr id="6" name="TextBox 5"/>
          <p:cNvSpPr txBox="1"/>
          <p:nvPr/>
        </p:nvSpPr>
        <p:spPr>
          <a:xfrm>
            <a:off x="2819400" y="0"/>
            <a:ext cx="3733801" cy="645949"/>
          </a:xfrm>
          <a:prstGeom prst="rect">
            <a:avLst/>
          </a:prstGeom>
          <a:noFill/>
        </p:spPr>
        <p:txBody>
          <a:bodyPr wrap="square" lIns="91061" tIns="45531" rIns="91061" bIns="45531" rtlCol="0">
            <a:spAutoFit/>
          </a:bodyPr>
          <a:lstStyle/>
          <a:p>
            <a:pPr algn="ctr"/>
            <a:r>
              <a:rPr lang="en-US" sz="3600" dirty="0">
                <a:solidFill>
                  <a:srgbClr val="C00000"/>
                </a:solidFill>
                <a:effectLst>
                  <a:outerShdw blurRad="38100" dist="38100" dir="2700000" algn="tl">
                    <a:srgbClr val="000000">
                      <a:alpha val="43137"/>
                    </a:srgbClr>
                  </a:outerShdw>
                </a:effectLst>
              </a:rPr>
              <a:t>Review</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8305801" y="0"/>
            <a:ext cx="823686" cy="838200"/>
          </a:xfrm>
          <a:prstGeom prst="rect">
            <a:avLst/>
          </a:prstGeom>
        </p:spPr>
      </p:pic>
    </p:spTree>
    <p:extLst>
      <p:ext uri="{BB962C8B-B14F-4D97-AF65-F5344CB8AC3E}">
        <p14:creationId xmlns:p14="http://schemas.microsoft.com/office/powerpoint/2010/main" val="392762888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3" end="3"/>
                                            </p:txEl>
                                          </p:spTgt>
                                        </p:tgtEl>
                                        <p:attrNameLst>
                                          <p:attrName>style.visibility</p:attrName>
                                        </p:attrNameLst>
                                      </p:cBhvr>
                                      <p:to>
                                        <p:strVal val="visible"/>
                                      </p:to>
                                    </p:set>
                                    <p:animEffect transition="in" filter="fade">
                                      <p:cBhvr>
                                        <p:cTn id="7" dur="500"/>
                                        <p:tgtEl>
                                          <p:spTgt spid="12390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4" end="4"/>
                                            </p:txEl>
                                          </p:spTgt>
                                        </p:tgtEl>
                                        <p:attrNameLst>
                                          <p:attrName>style.visibility</p:attrName>
                                        </p:attrNameLst>
                                      </p:cBhvr>
                                      <p:to>
                                        <p:strVal val="visible"/>
                                      </p:to>
                                    </p:set>
                                    <p:animEffect transition="in" filter="fade">
                                      <p:cBhvr>
                                        <p:cTn id="12" dur="500"/>
                                        <p:tgtEl>
                                          <p:spTgt spid="12390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6">
                                            <p:txEl>
                                              <p:pRg st="5" end="5"/>
                                            </p:txEl>
                                          </p:spTgt>
                                        </p:tgtEl>
                                        <p:attrNameLst>
                                          <p:attrName>style.visibility</p:attrName>
                                        </p:attrNameLst>
                                      </p:cBhvr>
                                      <p:to>
                                        <p:strVal val="visible"/>
                                      </p:to>
                                    </p:set>
                                    <p:animEffect transition="in" filter="fade">
                                      <p:cBhvr>
                                        <p:cTn id="17" dur="500"/>
                                        <p:tgtEl>
                                          <p:spTgt spid="12390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6">
                                            <p:txEl>
                                              <p:pRg st="6" end="6"/>
                                            </p:txEl>
                                          </p:spTgt>
                                        </p:tgtEl>
                                        <p:attrNameLst>
                                          <p:attrName>style.visibility</p:attrName>
                                        </p:attrNameLst>
                                      </p:cBhvr>
                                      <p:to>
                                        <p:strVal val="visible"/>
                                      </p:to>
                                    </p:set>
                                    <p:animEffect transition="in" filter="fade">
                                      <p:cBhvr>
                                        <p:cTn id="22" dur="500"/>
                                        <p:tgtEl>
                                          <p:spTgt spid="1239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916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aqueous, </a:t>
            </a:r>
            <a:r>
              <a:rPr lang="en-US" altLang="en-US" sz="2000" b="1"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 </a:t>
            </a:r>
            <a:endParaRPr lang="en-US" sz="2800" dirty="0"/>
          </a:p>
          <a:p>
            <a:pPr>
              <a:spcBef>
                <a:spcPts val="1800"/>
              </a:spcBef>
            </a:pPr>
            <a:r>
              <a:rPr lang="en-US" sz="2800" b="1" dirty="0">
                <a:solidFill>
                  <a:srgbClr val="00B050"/>
                </a:solidFill>
              </a:rPr>
              <a:t>Spectator Ions:</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 </a:t>
            </a:r>
            <a:endParaRPr lang="en-US" sz="2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4085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lstStyle/>
          <a:p>
            <a:pPr marL="0" indent="6350">
              <a:spcBef>
                <a:spcPts val="1200"/>
              </a:spcBef>
            </a:pPr>
            <a:r>
              <a:rPr lang="en-US" altLang="en-US" sz="2800" dirty="0"/>
              <a:t>Solutions of potassium carbonate and strontium nitrate react. Complete the following:</a:t>
            </a:r>
          </a:p>
          <a:p>
            <a:pPr>
              <a:spcBef>
                <a:spcPts val="1200"/>
              </a:spcBef>
            </a:pPr>
            <a:r>
              <a:rPr lang="en-US" sz="2600" b="1" dirty="0">
                <a:solidFill>
                  <a:srgbClr val="00B050"/>
                </a:solidFill>
              </a:rPr>
              <a:t>Skeletal Equation:</a:t>
            </a:r>
          </a:p>
          <a:p>
            <a:pPr>
              <a:spcBef>
                <a:spcPts val="600"/>
              </a:spcBef>
            </a:pPr>
            <a:r>
              <a:rPr lang="en-US" altLang="en-US" sz="2400" dirty="0">
                <a:solidFill>
                  <a:schemeClr val="accent1">
                    <a:lumMod val="75000"/>
                  </a:schemeClr>
                </a:solidFill>
              </a:rPr>
              <a:t>K</a:t>
            </a:r>
            <a:r>
              <a:rPr lang="en-US" altLang="en-US" sz="2400" baseline="-25000" dirty="0">
                <a:solidFill>
                  <a:schemeClr val="accent1">
                    <a:lumMod val="75000"/>
                  </a:schemeClr>
                </a:solidFill>
              </a:rPr>
              <a:t>2</a:t>
            </a:r>
            <a:r>
              <a:rPr lang="en-US" altLang="en-US" sz="2400" baseline="30000" dirty="0">
                <a:solidFill>
                  <a:schemeClr val="accent1">
                    <a:lumMod val="75000"/>
                  </a:schemeClr>
                </a:solidFill>
              </a:rPr>
              <a:t>+</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p>
          <a:p>
            <a:pPr>
              <a:spcBef>
                <a:spcPts val="1800"/>
              </a:spcBef>
            </a:pPr>
            <a:r>
              <a:rPr lang="en-US" sz="2600" b="1" dirty="0">
                <a:solidFill>
                  <a:srgbClr val="00B050"/>
                </a:solidFill>
              </a:rPr>
              <a:t>Ionic Equation: </a:t>
            </a:r>
            <a:r>
              <a:rPr lang="en-US" sz="2000" b="1" i="1" dirty="0">
                <a:solidFill>
                  <a:srgbClr val="0070C0"/>
                </a:solidFill>
                <a:latin typeface="Times New Roman" panose="02020603050405020304" pitchFamily="18" charset="0"/>
                <a:cs typeface="Times New Roman" panose="02020603050405020304" pitchFamily="18" charset="0"/>
              </a:rPr>
              <a:t>(assume all ions are </a:t>
            </a:r>
            <a:r>
              <a:rPr lang="en-US" sz="2000" i="1" dirty="0">
                <a:solidFill>
                  <a:srgbClr val="0070C0"/>
                </a:solidFill>
                <a:latin typeface="Times New Roman" panose="02020603050405020304" pitchFamily="18" charset="0"/>
                <a:cs typeface="Times New Roman" panose="02020603050405020304" pitchFamily="18" charset="0"/>
              </a:rPr>
              <a:t>aqueous, </a:t>
            </a:r>
            <a:r>
              <a:rPr lang="en-US" altLang="en-US" sz="2000" i="1" dirty="0">
                <a:solidFill>
                  <a:srgbClr val="0070C0"/>
                </a:solidFill>
                <a:latin typeface="Times New Roman" panose="02020603050405020304" pitchFamily="18" charset="0"/>
                <a:cs typeface="Times New Roman" panose="02020603050405020304" pitchFamily="18" charset="0"/>
              </a:rPr>
              <a:t>dissociated free ions</a:t>
            </a:r>
            <a:r>
              <a:rPr lang="en-US" sz="2000" b="1" i="1" dirty="0">
                <a:solidFill>
                  <a:srgbClr val="0070C0"/>
                </a:solidFill>
                <a:latin typeface="Times New Roman" panose="02020603050405020304" pitchFamily="18" charset="0"/>
                <a:cs typeface="Times New Roman" panose="02020603050405020304" pitchFamily="18" charset="0"/>
              </a:rPr>
              <a:t>)</a:t>
            </a:r>
          </a:p>
          <a:p>
            <a:pPr>
              <a:spcBef>
                <a:spcPts val="600"/>
              </a:spcBef>
            </a:pPr>
            <a:r>
              <a:rPr lang="en-US" altLang="en-US" sz="2400" dirty="0">
                <a:solidFill>
                  <a:schemeClr val="accent1">
                    <a:lumMod val="75000"/>
                  </a:schemeClr>
                </a:solidFill>
              </a:rPr>
              <a:t>2K</a:t>
            </a:r>
            <a:r>
              <a:rPr lang="en-US" altLang="en-US" sz="2400" baseline="30000" dirty="0">
                <a:solidFill>
                  <a:schemeClr val="accent1">
                    <a:lumMod val="75000"/>
                  </a:schemeClr>
                </a:solidFill>
              </a:rPr>
              <a:t>+</a:t>
            </a:r>
            <a:r>
              <a:rPr lang="en-US" altLang="en-US" sz="1200" dirty="0">
                <a:solidFill>
                  <a:schemeClr val="accent1">
                    <a:lumMod val="75000"/>
                  </a:schemeClr>
                </a:solidFill>
              </a:rPr>
              <a:t>(</a:t>
            </a:r>
            <a:r>
              <a:rPr lang="en-US" altLang="en-US" sz="1200" i="1" dirty="0" err="1">
                <a:solidFill>
                  <a:schemeClr val="accent1">
                    <a:lumMod val="75000"/>
                  </a:schemeClr>
                </a:solidFill>
              </a:rPr>
              <a:t>aq</a:t>
            </a:r>
            <a:r>
              <a:rPr lang="en-US" altLang="en-US" sz="1200" dirty="0">
                <a:solidFill>
                  <a:schemeClr val="accent1">
                    <a:lumMod val="75000"/>
                  </a:schemeClr>
                </a:solidFill>
              </a:rPr>
              <a:t>)</a:t>
            </a:r>
            <a:r>
              <a:rPr lang="en-US" altLang="en-US" sz="2400" dirty="0">
                <a:solidFill>
                  <a:schemeClr val="accent1">
                    <a:lumMod val="75000"/>
                  </a:schemeClr>
                </a:solidFill>
              </a:rPr>
              <a:t> + </a:t>
            </a:r>
            <a:r>
              <a:rPr lang="en-US" altLang="en-US" sz="2400" dirty="0">
                <a:solidFill>
                  <a:schemeClr val="tx1"/>
                </a:solidFill>
              </a:rPr>
              <a:t>CO</a:t>
            </a:r>
            <a:r>
              <a:rPr lang="en-US" altLang="en-US" sz="2400" baseline="-25000" dirty="0">
                <a:solidFill>
                  <a:schemeClr val="tx1"/>
                </a:solidFill>
              </a:rPr>
              <a:t>3</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a:t>
            </a:r>
            <a:r>
              <a:rPr lang="en-US" altLang="en-US" sz="2400" dirty="0">
                <a:solidFill>
                  <a:schemeClr val="tx1"/>
                </a:solidFill>
              </a:rPr>
              <a:t>Sr</a:t>
            </a:r>
            <a:r>
              <a:rPr lang="en-US" altLang="en-US" sz="2400" baseline="30000" dirty="0">
                <a:solidFill>
                  <a:schemeClr val="tx1"/>
                </a:solidFill>
              </a:rPr>
              <a:t>2+</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tx1"/>
                </a:solidFill>
              </a:rPr>
              <a:t>SrCO</a:t>
            </a:r>
            <a:r>
              <a:rPr lang="en-US" altLang="en-US" sz="2400" baseline="-25000" dirty="0">
                <a:solidFill>
                  <a:schemeClr val="tx1"/>
                </a:solidFill>
              </a:rPr>
              <a:t>3</a:t>
            </a:r>
            <a:r>
              <a:rPr lang="en-US" sz="2400" b="1" dirty="0"/>
              <a:t> ↓</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+ 2NO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1200" dirty="0">
                <a:solidFill>
                  <a:srgbClr val="00CC99">
                    <a:lumMod val="75000"/>
                  </a:srgbClr>
                </a:solidFill>
              </a:rPr>
              <a:t>(</a:t>
            </a:r>
            <a:r>
              <a:rPr lang="en-US" altLang="en-US" sz="1200" i="1" dirty="0" err="1">
                <a:solidFill>
                  <a:srgbClr val="00CC99">
                    <a:lumMod val="75000"/>
                  </a:srgbClr>
                </a:solidFill>
              </a:rPr>
              <a:t>aq</a:t>
            </a:r>
            <a:r>
              <a:rPr lang="en-US" altLang="en-US" sz="1200" dirty="0">
                <a:solidFill>
                  <a:srgbClr val="00CC99">
                    <a:lumMod val="75000"/>
                  </a:srgbClr>
                </a:solidFill>
              </a:rPr>
              <a:t>)</a:t>
            </a:r>
            <a:r>
              <a:rPr lang="en-US" altLang="en-US" sz="2400" dirty="0">
                <a:solidFill>
                  <a:schemeClr val="accent1">
                    <a:lumMod val="75000"/>
                  </a:schemeClr>
                </a:solidFill>
              </a:rPr>
              <a:t> </a:t>
            </a: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altLang="en-US" sz="2800" dirty="0">
                <a:solidFill>
                  <a:schemeClr val="tx1"/>
                </a:solidFill>
              </a:rPr>
              <a:t>CO</a:t>
            </a:r>
            <a:r>
              <a:rPr lang="en-US" altLang="en-US" sz="2800" baseline="-25000" dirty="0">
                <a:solidFill>
                  <a:schemeClr val="tx1"/>
                </a:solidFill>
              </a:rPr>
              <a:t>3</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 Sr</a:t>
            </a:r>
            <a:r>
              <a:rPr lang="en-US" altLang="en-US" sz="2800" baseline="30000" dirty="0">
                <a:solidFill>
                  <a:schemeClr val="tx1"/>
                </a:solidFill>
              </a:rPr>
              <a:t>2+</a:t>
            </a:r>
            <a:r>
              <a:rPr lang="en-US" altLang="en-US" sz="2800" dirty="0">
                <a:solidFill>
                  <a:schemeClr val="tx1"/>
                </a:solidFill>
              </a:rPr>
              <a:t>(</a:t>
            </a:r>
            <a:r>
              <a:rPr lang="en-US" altLang="en-US" sz="2800" i="1" dirty="0" err="1">
                <a:solidFill>
                  <a:schemeClr val="tx1"/>
                </a:solidFill>
              </a:rPr>
              <a:t>aq</a:t>
            </a:r>
            <a:r>
              <a:rPr lang="en-US" altLang="en-US" sz="2800" dirty="0">
                <a:solidFill>
                  <a:schemeClr val="tx1"/>
                </a:solidFill>
              </a:rPr>
              <a:t>) </a:t>
            </a:r>
            <a:r>
              <a:rPr lang="en-US" altLang="en-US" sz="2800" dirty="0">
                <a:solidFill>
                  <a:schemeClr val="tx1"/>
                </a:solidFill>
                <a:cs typeface="Arial" panose="020B0604020202020204" pitchFamily="34" charset="0"/>
              </a:rPr>
              <a:t>→ </a:t>
            </a:r>
            <a:r>
              <a:rPr lang="en-US" altLang="en-US" sz="2800" dirty="0">
                <a:solidFill>
                  <a:schemeClr val="tx1"/>
                </a:solidFill>
              </a:rPr>
              <a:t>SrCO</a:t>
            </a:r>
            <a:r>
              <a:rPr lang="en-US" altLang="en-US" sz="2800" baseline="-25000" dirty="0">
                <a:solidFill>
                  <a:schemeClr val="tx1"/>
                </a:solidFill>
              </a:rPr>
              <a:t>3</a:t>
            </a:r>
            <a:r>
              <a:rPr lang="en-US" sz="2800" b="1" dirty="0">
                <a:solidFill>
                  <a:schemeClr val="tx1"/>
                </a:solidFill>
              </a:rPr>
              <a:t> </a:t>
            </a:r>
            <a:r>
              <a:rPr lang="en-US" sz="2800" b="1" dirty="0"/>
              <a:t>↓</a:t>
            </a:r>
            <a:r>
              <a:rPr lang="en-US" sz="2800" dirty="0"/>
              <a:t> </a:t>
            </a:r>
          </a:p>
          <a:p>
            <a:pPr>
              <a:spcBef>
                <a:spcPts val="1800"/>
              </a:spcBef>
            </a:pPr>
            <a:r>
              <a:rPr lang="en-US" sz="2800" b="1" dirty="0">
                <a:solidFill>
                  <a:srgbClr val="00B050"/>
                </a:solidFill>
              </a:rPr>
              <a:t>Spectator Ions:   </a:t>
            </a:r>
            <a:r>
              <a:rPr lang="en-US" altLang="en-US" sz="2000" b="1" i="1" dirty="0">
                <a:solidFill>
                  <a:srgbClr val="0070C0"/>
                </a:solidFill>
                <a:latin typeface="Times New Roman" panose="02020603050405020304" pitchFamily="18" charset="0"/>
                <a:cs typeface="Times New Roman" panose="02020603050405020304" pitchFamily="18" charset="0"/>
              </a:rPr>
              <a:t>K</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NO</a:t>
            </a:r>
            <a:r>
              <a:rPr lang="en-US" altLang="en-US" sz="2000" b="1" i="1" baseline="-25000" dirty="0">
                <a:solidFill>
                  <a:srgbClr val="0070C0"/>
                </a:solidFill>
                <a:latin typeface="Times New Roman" panose="02020603050405020304" pitchFamily="18" charset="0"/>
                <a:cs typeface="Times New Roman" panose="02020603050405020304" pitchFamily="18" charset="0"/>
              </a:rPr>
              <a:t>3</a:t>
            </a:r>
            <a:r>
              <a:rPr lang="en-US" altLang="en-US" sz="2000" b="1" i="1" baseline="30000" dirty="0">
                <a:solidFill>
                  <a:srgbClr val="0070C0"/>
                </a:solidFill>
                <a:latin typeface="Times New Roman" panose="02020603050405020304" pitchFamily="18" charset="0"/>
                <a:cs typeface="Times New Roman" panose="02020603050405020304" pitchFamily="18" charset="0"/>
              </a:rPr>
              <a:t>–</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altLang="en-US" sz="2800" dirty="0">
                <a:solidFill>
                  <a:schemeClr val="accent1">
                    <a:lumMod val="75000"/>
                  </a:schemeClr>
                </a:solidFill>
              </a:rPr>
              <a:t>2K</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2NO</a:t>
            </a:r>
            <a:r>
              <a:rPr lang="en-US" altLang="en-US" sz="2800" baseline="-25000" dirty="0">
                <a:solidFill>
                  <a:schemeClr val="accent1">
                    <a:lumMod val="75000"/>
                  </a:schemeClr>
                </a:solidFill>
              </a:rPr>
              <a:t>3</a:t>
            </a:r>
            <a:r>
              <a:rPr lang="en-US" altLang="en-US" sz="2800" baseline="30000" dirty="0">
                <a:solidFill>
                  <a:schemeClr val="accent1">
                    <a:lumMod val="75000"/>
                  </a:schemeClr>
                </a:solidFill>
              </a:rPr>
              <a:t>–</a:t>
            </a:r>
            <a:r>
              <a:rPr lang="en-US" altLang="en-US" sz="2800" dirty="0">
                <a:solidFill>
                  <a:schemeClr val="accent1">
                    <a:lumMod val="75000"/>
                  </a:schemeClr>
                </a:solidFill>
              </a:rPr>
              <a:t>(</a:t>
            </a:r>
            <a:r>
              <a:rPr lang="en-US" altLang="en-US" sz="2800" i="1" dirty="0" err="1">
                <a:solidFill>
                  <a:schemeClr val="accent1">
                    <a:lumMod val="75000"/>
                  </a:schemeClr>
                </a:solidFill>
              </a:rPr>
              <a:t>aq</a:t>
            </a:r>
            <a:r>
              <a:rPr lang="en-US" altLang="en-US" sz="2800" dirty="0">
                <a:solidFill>
                  <a:schemeClr val="accent1">
                    <a:lumMod val="75000"/>
                  </a:schemeClr>
                </a:solidFill>
              </a:rPr>
              <a:t>) </a:t>
            </a:r>
          </a:p>
          <a:p>
            <a:pPr>
              <a:spcBef>
                <a:spcPts val="1800"/>
              </a:spcBef>
            </a:pPr>
            <a:r>
              <a:rPr lang="en-US" sz="2800" b="1" dirty="0">
                <a:solidFill>
                  <a:srgbClr val="FF0000"/>
                </a:solidFill>
              </a:rPr>
              <a:t>Balanced Equation:</a:t>
            </a:r>
          </a:p>
          <a:p>
            <a:pPr algn="ctr">
              <a:spcBef>
                <a:spcPts val="600"/>
              </a:spcBef>
            </a:pPr>
            <a:r>
              <a:rPr lang="en-US" altLang="en-US" sz="2400" dirty="0">
                <a:solidFill>
                  <a:schemeClr val="accent1">
                    <a:lumMod val="75000"/>
                  </a:schemeClr>
                </a:solidFill>
              </a:rPr>
              <a:t>K</a:t>
            </a:r>
            <a:r>
              <a:rPr lang="en-US" altLang="en-US" sz="2400" baseline="300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CO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 Sr</a:t>
            </a:r>
            <a:r>
              <a:rPr lang="en-US" altLang="en-US" sz="2400" baseline="30000" dirty="0">
                <a:solidFill>
                  <a:schemeClr val="accent1">
                    <a:lumMod val="75000"/>
                  </a:schemeClr>
                </a:solidFill>
              </a:rPr>
              <a:t>2+</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baseline="-25000" dirty="0">
                <a:solidFill>
                  <a:schemeClr val="accent1">
                    <a:lumMod val="75000"/>
                  </a:schemeClr>
                </a:solidFill>
              </a:rPr>
              <a:t>2</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altLang="en-US" sz="2400" dirty="0">
                <a:solidFill>
                  <a:schemeClr val="accent1">
                    <a:lumMod val="75000"/>
                  </a:schemeClr>
                </a:solidFill>
                <a:cs typeface="Arial" panose="020B0604020202020204" pitchFamily="34" charset="0"/>
              </a:rPr>
              <a:t>→ </a:t>
            </a:r>
            <a:r>
              <a:rPr lang="en-US" altLang="en-US" sz="2400" dirty="0">
                <a:solidFill>
                  <a:schemeClr val="accent1">
                    <a:lumMod val="75000"/>
                  </a:schemeClr>
                </a:solidFill>
              </a:rPr>
              <a:t>SrCO</a:t>
            </a:r>
            <a:r>
              <a:rPr lang="en-US" altLang="en-US" sz="2400" baseline="-25000" dirty="0">
                <a:solidFill>
                  <a:schemeClr val="accent1">
                    <a:lumMod val="75000"/>
                  </a:schemeClr>
                </a:solidFill>
              </a:rPr>
              <a:t>3</a:t>
            </a:r>
            <a:r>
              <a:rPr lang="en-US" altLang="en-US" sz="2400" dirty="0">
                <a:solidFill>
                  <a:schemeClr val="accent1">
                    <a:lumMod val="75000"/>
                  </a:schemeClr>
                </a:solidFill>
              </a:rPr>
              <a:t>(</a:t>
            </a:r>
            <a:r>
              <a:rPr lang="en-US" altLang="en-US" sz="2400" i="1" dirty="0">
                <a:solidFill>
                  <a:schemeClr val="accent1">
                    <a:lumMod val="75000"/>
                  </a:schemeClr>
                </a:solidFill>
              </a:rPr>
              <a:t>s</a:t>
            </a:r>
            <a:r>
              <a:rPr lang="en-US" altLang="en-US" sz="2400" dirty="0">
                <a:solidFill>
                  <a:schemeClr val="accent1">
                    <a:lumMod val="75000"/>
                  </a:schemeClr>
                </a:solidFill>
              </a:rPr>
              <a:t>) + 2K</a:t>
            </a:r>
            <a:r>
              <a:rPr lang="en-US" altLang="en-US" sz="2400" baseline="30000" dirty="0">
                <a:solidFill>
                  <a:schemeClr val="accent1">
                    <a:lumMod val="75000"/>
                  </a:schemeClr>
                </a:solidFill>
              </a:rPr>
              <a:t>+</a:t>
            </a:r>
            <a:r>
              <a:rPr lang="en-US" altLang="en-US" sz="2400" dirty="0">
                <a:solidFill>
                  <a:schemeClr val="accent1">
                    <a:lumMod val="75000"/>
                  </a:schemeClr>
                </a:solidFill>
              </a:rPr>
              <a:t>NO</a:t>
            </a:r>
            <a:r>
              <a:rPr lang="en-US" altLang="en-US" sz="2400" baseline="-25000" dirty="0">
                <a:solidFill>
                  <a:schemeClr val="accent1">
                    <a:lumMod val="75000"/>
                  </a:schemeClr>
                </a:solidFill>
              </a:rPr>
              <a:t>3</a:t>
            </a:r>
            <a:r>
              <a:rPr lang="en-US" altLang="en-US" sz="2400" baseline="30000" dirty="0">
                <a:solidFill>
                  <a:schemeClr val="accent1">
                    <a:lumMod val="75000"/>
                  </a:schemeClr>
                </a:solidFill>
              </a:rPr>
              <a:t>–</a:t>
            </a:r>
            <a:r>
              <a:rPr lang="en-US" altLang="en-US" sz="2400" dirty="0">
                <a:solidFill>
                  <a:schemeClr val="accent1">
                    <a:lumMod val="75000"/>
                  </a:schemeClr>
                </a:solidFill>
              </a:rPr>
              <a:t>(</a:t>
            </a:r>
            <a:r>
              <a:rPr lang="en-US" altLang="en-US" sz="2400" i="1" dirty="0" err="1">
                <a:solidFill>
                  <a:schemeClr val="accent1">
                    <a:lumMod val="75000"/>
                  </a:schemeClr>
                </a:solidFill>
              </a:rPr>
              <a:t>aq</a:t>
            </a:r>
            <a:r>
              <a:rPr lang="en-US" altLang="en-US" sz="2400" dirty="0">
                <a:solidFill>
                  <a:schemeClr val="accent1">
                    <a:lumMod val="75000"/>
                  </a:schemeClr>
                </a:solidFill>
              </a:rPr>
              <a:t>) </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591185"/>
            <a:ext cx="762000" cy="628015"/>
          </a:xfrm>
          <a:prstGeom prst="rect">
            <a:avLst/>
          </a:prstGeom>
          <a:noFill/>
          <a:ln>
            <a:noFill/>
          </a:ln>
          <a:effectLst/>
        </p:spPr>
      </p:pic>
    </p:spTree>
    <p:extLst>
      <p:ext uri="{BB962C8B-B14F-4D97-AF65-F5344CB8AC3E}">
        <p14:creationId xmlns:p14="http://schemas.microsoft.com/office/powerpoint/2010/main" val="17146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4467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32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i="1" dirty="0">
                <a:solidFill>
                  <a:srgbClr val="FF0000"/>
                </a:solidFill>
                <a:latin typeface="Times New Roman" panose="02020603050405020304" pitchFamily="18" charset="0"/>
                <a:cs typeface="Times New Roman" panose="02020603050405020304" pitchFamily="18" charset="0"/>
              </a:rPr>
              <a:t>Is energy a reactant or product?</a:t>
            </a:r>
          </a:p>
          <a:p>
            <a:r>
              <a:rPr lang="en-US" sz="3200" dirty="0"/>
              <a:t> </a:t>
            </a:r>
          </a:p>
          <a:p>
            <a:pPr>
              <a:tabLst>
                <a:tab pos="289312" algn="l"/>
                <a:tab pos="2225995" algn="l"/>
                <a:tab pos="3873358" algn="l"/>
              </a:tabLst>
            </a:pPr>
            <a:endParaRPr lang="en-US" sz="2100" dirty="0"/>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2" end="2"/>
                                            </p:txEl>
                                          </p:spTgt>
                                        </p:tgtEl>
                                        <p:attrNameLst>
                                          <p:attrName>style.visibility</p:attrName>
                                        </p:attrNameLst>
                                      </p:cBhvr>
                                      <p:to>
                                        <p:strVal val="visible"/>
                                      </p:to>
                                    </p:set>
                                    <p:animEffect transition="in" filter="fade">
                                      <p:cBhvr>
                                        <p:cTn id="12" dur="500"/>
                                        <p:tgtEl>
                                          <p:spTgt spid="92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4" end="4"/>
                                            </p:txEl>
                                          </p:spTgt>
                                        </p:tgtEl>
                                        <p:attrNameLst>
                                          <p:attrName>style.visibility</p:attrName>
                                        </p:attrNameLst>
                                      </p:cBhvr>
                                      <p:to>
                                        <p:strVal val="visible"/>
                                      </p:to>
                                    </p:set>
                                    <p:animEffect transition="in" filter="fade">
                                      <p:cBhvr>
                                        <p:cTn id="17" dur="500"/>
                                        <p:tgtEl>
                                          <p:spTgt spid="92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5" end="5"/>
                                            </p:txEl>
                                          </p:spTgt>
                                        </p:tgtEl>
                                        <p:attrNameLst>
                                          <p:attrName>style.visibility</p:attrName>
                                        </p:attrNameLst>
                                      </p:cBhvr>
                                      <p:to>
                                        <p:strVal val="visible"/>
                                      </p:to>
                                    </p:set>
                                    <p:animEffect transition="in" filter="fade">
                                      <p:cBhvr>
                                        <p:cTn id="22" dur="500"/>
                                        <p:tgtEl>
                                          <p:spTgt spid="92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7" end="7"/>
                                            </p:txEl>
                                          </p:spTgt>
                                        </p:tgtEl>
                                        <p:attrNameLst>
                                          <p:attrName>style.visibility</p:attrName>
                                        </p:attrNameLst>
                                      </p:cBhvr>
                                      <p:to>
                                        <p:strVal val="visible"/>
                                      </p:to>
                                    </p:set>
                                    <p:animEffect transition="in" filter="fade">
                                      <p:cBhvr>
                                        <p:cTn id="27" dur="500"/>
                                        <p:tgtEl>
                                          <p:spTgt spid="922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2">
                                            <p:txEl>
                                              <p:pRg st="8" end="8"/>
                                            </p:txEl>
                                          </p:spTgt>
                                        </p:tgtEl>
                                        <p:attrNameLst>
                                          <p:attrName>style.visibility</p:attrName>
                                        </p:attrNameLst>
                                      </p:cBhvr>
                                      <p:to>
                                        <p:strVal val="visible"/>
                                      </p:to>
                                    </p:set>
                                    <p:animEffect transition="in" filter="fade">
                                      <p:cBhvr>
                                        <p:cTn id="32" dur="500"/>
                                        <p:tgtEl>
                                          <p:spTgt spid="9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38160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r>
              <a:rPr lang="en-US" sz="3200" dirty="0"/>
              <a:t> </a:t>
            </a:r>
          </a:p>
          <a:p>
            <a:r>
              <a:rPr lang="en-US" sz="32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What happens to energy?</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Is energy a reactant or product?</a:t>
            </a:r>
          </a:p>
          <a:p>
            <a:pPr algn="ctr">
              <a:tabLst>
                <a:tab pos="289312" algn="l"/>
                <a:tab pos="2225995" algn="l"/>
                <a:tab pos="3873358" algn="l"/>
              </a:tabLst>
            </a:pPr>
            <a:endParaRPr lang="en-US" i="1" dirty="0">
              <a:solidFill>
                <a:srgbClr val="0070C0"/>
              </a:solidFill>
              <a:latin typeface="Times New Roman" panose="02020603050405020304" pitchFamily="18" charset="0"/>
              <a:cs typeface="Times New Roman" panose="02020603050405020304" pitchFamily="18" charset="0"/>
            </a:endParaRPr>
          </a:p>
          <a:p>
            <a:pPr>
              <a:tabLst>
                <a:tab pos="289312" algn="l"/>
                <a:tab pos="2225995" algn="l"/>
                <a:tab pos="3873358" algn="l"/>
              </a:tabLst>
            </a:pPr>
            <a:endParaRPr lang="en-US" sz="2100" dirty="0"/>
          </a:p>
        </p:txBody>
      </p:sp>
    </p:spTree>
    <p:extLst>
      <p:ext uri="{BB962C8B-B14F-4D97-AF65-F5344CB8AC3E}">
        <p14:creationId xmlns:p14="http://schemas.microsoft.com/office/powerpoint/2010/main" val="42671598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xEl>
                                              <p:pRg st="3" end="3"/>
                                            </p:txEl>
                                          </p:spTgt>
                                        </p:tgtEl>
                                        <p:attrNameLst>
                                          <p:attrName>style.visibility</p:attrName>
                                        </p:attrNameLst>
                                      </p:cBhvr>
                                      <p:to>
                                        <p:strVal val="visible"/>
                                      </p:to>
                                    </p:set>
                                    <p:animEffect transition="in" filter="fade">
                                      <p:cBhvr>
                                        <p:cTn id="7" dur="500"/>
                                        <p:tgtEl>
                                          <p:spTgt spid="922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2">
                                            <p:txEl>
                                              <p:pRg st="5" end="5"/>
                                            </p:txEl>
                                          </p:spTgt>
                                        </p:tgtEl>
                                        <p:attrNameLst>
                                          <p:attrName>style.visibility</p:attrName>
                                        </p:attrNameLst>
                                      </p:cBhvr>
                                      <p:to>
                                        <p:strVal val="visible"/>
                                      </p:to>
                                    </p:set>
                                    <p:animEffect transition="in" filter="fade">
                                      <p:cBhvr>
                                        <p:cTn id="12" dur="500"/>
                                        <p:tgtEl>
                                          <p:spTgt spid="922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2">
                                            <p:txEl>
                                              <p:pRg st="6" end="6"/>
                                            </p:txEl>
                                          </p:spTgt>
                                        </p:tgtEl>
                                        <p:attrNameLst>
                                          <p:attrName>style.visibility</p:attrName>
                                        </p:attrNameLst>
                                      </p:cBhvr>
                                      <p:to>
                                        <p:strVal val="visible"/>
                                      </p:to>
                                    </p:set>
                                    <p:animEffect transition="in" filter="fade">
                                      <p:cBhvr>
                                        <p:cTn id="17" dur="500"/>
                                        <p:tgtEl>
                                          <p:spTgt spid="922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2">
                                            <p:txEl>
                                              <p:pRg st="8" end="8"/>
                                            </p:txEl>
                                          </p:spTgt>
                                        </p:tgtEl>
                                        <p:attrNameLst>
                                          <p:attrName>style.visibility</p:attrName>
                                        </p:attrNameLst>
                                      </p:cBhvr>
                                      <p:to>
                                        <p:strVal val="visible"/>
                                      </p:to>
                                    </p:set>
                                    <p:animEffect transition="in" filter="fade">
                                      <p:cBhvr>
                                        <p:cTn id="22" dur="500"/>
                                        <p:tgtEl>
                                          <p:spTgt spid="922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2" end="2"/>
                                            </p:txEl>
                                          </p:spTgt>
                                        </p:tgtEl>
                                        <p:attrNameLst>
                                          <p:attrName>style.visibility</p:attrName>
                                        </p:attrNameLst>
                                      </p:cBhvr>
                                      <p:to>
                                        <p:strVal val="visible"/>
                                      </p:to>
                                    </p:set>
                                    <p:animEffect transition="in" filter="fade">
                                      <p:cBhvr>
                                        <p:cTn id="27" dur="500"/>
                                        <p:tgtEl>
                                          <p:spTgt spid="92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
        <p:nvSpPr>
          <p:cNvPr id="9222" name="Text Box 6"/>
          <p:cNvSpPr txBox="1">
            <a:spLocks noChangeArrowheads="1"/>
          </p:cNvSpPr>
          <p:nvPr/>
        </p:nvSpPr>
        <p:spPr bwMode="auto">
          <a:xfrm>
            <a:off x="152408" y="914411"/>
            <a:ext cx="8839200" cy="5462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lvl="0"/>
            <a:r>
              <a:rPr lang="en-US" sz="2300" b="1" dirty="0"/>
              <a:t>Chemical reactions represent changes in bonding &amp; energy</a:t>
            </a:r>
          </a:p>
          <a:p>
            <a:endParaRPr lang="en-US" sz="1300" dirty="0"/>
          </a:p>
          <a:p>
            <a:pPr lvl="0"/>
            <a:r>
              <a:rPr lang="en-US" sz="2400" b="1" dirty="0">
                <a:solidFill>
                  <a:srgbClr val="FF0000"/>
                </a:solidFill>
                <a:effectLst>
                  <a:outerShdw blurRad="38100" dist="38100" dir="2700000" algn="tl">
                    <a:srgbClr val="000000">
                      <a:alpha val="43137"/>
                    </a:srgbClr>
                  </a:outerShdw>
                </a:effectLst>
              </a:rPr>
              <a:t>Endothermic Reactions  </a:t>
            </a:r>
            <a:r>
              <a:rPr lang="en-US" sz="2300" dirty="0">
                <a:sym typeface="Wingdings"/>
              </a:rPr>
              <a:t></a:t>
            </a:r>
            <a:r>
              <a:rPr lang="en-US" sz="2300" dirty="0"/>
              <a:t>  </a:t>
            </a:r>
            <a:r>
              <a:rPr lang="en-US" sz="2100" i="1" dirty="0"/>
              <a:t>energy is </a:t>
            </a:r>
            <a:r>
              <a:rPr lang="en-US" sz="2100" i="1" u="sng" dirty="0"/>
              <a:t>absorbed</a:t>
            </a:r>
            <a:r>
              <a:rPr lang="en-US" sz="2100" i="1" dirty="0"/>
              <a:t>  during the reaction</a:t>
            </a:r>
            <a:endParaRPr lang="en-US" sz="2100" dirty="0"/>
          </a:p>
          <a:p>
            <a:endParaRPr lang="en-US" sz="1300" dirty="0"/>
          </a:p>
          <a:p>
            <a:r>
              <a:rPr lang="en-US" sz="2300" dirty="0"/>
              <a:t>	2 KClO</a:t>
            </a:r>
            <a:r>
              <a:rPr lang="en-US" sz="2300" baseline="-25000" dirty="0"/>
              <a:t>3 (s) </a:t>
            </a:r>
            <a:r>
              <a:rPr lang="en-US" sz="2300" dirty="0"/>
              <a:t>    </a:t>
            </a:r>
            <a:r>
              <a:rPr lang="en-US" sz="2300" b="1" dirty="0"/>
              <a:t>+     </a:t>
            </a:r>
            <a:r>
              <a:rPr lang="en-US" sz="2300" b="1" dirty="0">
                <a:solidFill>
                  <a:srgbClr val="FF0000"/>
                </a:solidFill>
              </a:rPr>
              <a:t>energy</a:t>
            </a:r>
            <a:r>
              <a:rPr lang="en-US" sz="2300" dirty="0"/>
              <a:t>  </a:t>
            </a:r>
            <a:r>
              <a:rPr lang="en-US" sz="2300" dirty="0">
                <a:sym typeface="Wingdings"/>
              </a:rPr>
              <a:t></a:t>
            </a:r>
            <a:r>
              <a:rPr lang="en-US" sz="2300" dirty="0"/>
              <a:t>     2 </a:t>
            </a:r>
            <a:r>
              <a:rPr lang="en-US" sz="2300" dirty="0" err="1"/>
              <a:t>KCl</a:t>
            </a:r>
            <a:r>
              <a:rPr lang="en-US" sz="2300" dirty="0"/>
              <a:t> </a:t>
            </a:r>
            <a:r>
              <a:rPr lang="en-US" sz="2300" baseline="-25000" dirty="0"/>
              <a:t>(s) </a:t>
            </a:r>
            <a:r>
              <a:rPr lang="en-US" sz="2300" dirty="0"/>
              <a:t>     +      3 O</a:t>
            </a:r>
            <a:r>
              <a:rPr lang="en-US" sz="2300" baseline="-25000" dirty="0"/>
              <a:t>2 (g)</a:t>
            </a:r>
            <a:endParaRPr lang="en-US" sz="2300" dirty="0"/>
          </a:p>
          <a:p>
            <a:pPr>
              <a:tabLst>
                <a:tab pos="4105757" algn="l"/>
                <a:tab pos="6837659" algn="l"/>
              </a:tabLst>
            </a:pPr>
            <a:r>
              <a:rPr lang="en-US" sz="2100" dirty="0"/>
              <a:t>Potassium Chlorate	Potassium Chloride	Oxygen</a:t>
            </a:r>
          </a:p>
          <a:p>
            <a:endParaRPr lang="en-US" sz="1300" dirty="0"/>
          </a:p>
          <a:p>
            <a:pPr lvl="0" algn="ctr"/>
            <a:r>
              <a:rPr lang="en-US" sz="2300" i="1" dirty="0">
                <a:latin typeface="Times New Roman" panose="02020603050405020304" pitchFamily="18" charset="0"/>
                <a:cs typeface="Times New Roman" panose="02020603050405020304" pitchFamily="18" charset="0"/>
              </a:rPr>
              <a:t>Energy is commonly added in the form of heat &amp; electricity</a:t>
            </a:r>
          </a:p>
          <a:p>
            <a:pPr lvl="0" algn="ctr"/>
            <a:r>
              <a:rPr lang="en-US" i="1" dirty="0">
                <a:solidFill>
                  <a:srgbClr val="FF0000"/>
                </a:solidFill>
                <a:latin typeface="Times New Roman" panose="02020603050405020304" pitchFamily="18" charset="0"/>
                <a:cs typeface="Times New Roman" panose="02020603050405020304" pitchFamily="18" charset="0"/>
              </a:rPr>
              <a:t>Notice that energy is a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reactant</a:t>
            </a:r>
            <a:r>
              <a:rPr lang="en-US" i="1" dirty="0">
                <a:solidFill>
                  <a:srgbClr val="FF0000"/>
                </a:solidFill>
                <a:latin typeface="Times New Roman" panose="02020603050405020304" pitchFamily="18" charset="0"/>
                <a:cs typeface="Times New Roman" panose="02020603050405020304" pitchFamily="18" charset="0"/>
              </a:rPr>
              <a:t>.</a:t>
            </a:r>
          </a:p>
          <a:p>
            <a:r>
              <a:rPr lang="en-US" sz="3200" dirty="0"/>
              <a:t> </a:t>
            </a:r>
          </a:p>
          <a:p>
            <a:pPr lvl="0"/>
            <a:r>
              <a:rPr lang="en-US" sz="2400" b="1" dirty="0">
                <a:solidFill>
                  <a:srgbClr val="0070C0"/>
                </a:solidFill>
                <a:effectLst>
                  <a:outerShdw blurRad="38100" dist="38100" dir="2700000" algn="tl">
                    <a:srgbClr val="000000">
                      <a:alpha val="43137"/>
                    </a:srgbClr>
                  </a:outerShdw>
                </a:effectLst>
              </a:rPr>
              <a:t>Exothermic Reactions  </a:t>
            </a:r>
            <a:r>
              <a:rPr lang="en-US" sz="2300" dirty="0">
                <a:sym typeface="Wingdings"/>
              </a:rPr>
              <a:t></a:t>
            </a:r>
            <a:r>
              <a:rPr lang="en-US" sz="2300" dirty="0"/>
              <a:t>  </a:t>
            </a:r>
            <a:r>
              <a:rPr lang="en-US" sz="2100" i="1" dirty="0"/>
              <a:t>energy is </a:t>
            </a:r>
            <a:r>
              <a:rPr lang="en-US" sz="2100" i="1" u="sng" dirty="0"/>
              <a:t>released</a:t>
            </a:r>
            <a:r>
              <a:rPr lang="en-US" sz="2100" i="1" dirty="0"/>
              <a:t> during the reaction</a:t>
            </a:r>
            <a:endParaRPr lang="en-US" sz="2100" dirty="0"/>
          </a:p>
          <a:p>
            <a:endParaRPr lang="en-US" sz="1300" dirty="0"/>
          </a:p>
          <a:p>
            <a:r>
              <a:rPr lang="en-US" sz="2300" dirty="0"/>
              <a:t>	2 H</a:t>
            </a:r>
            <a:r>
              <a:rPr lang="en-US" sz="2300" baseline="-25000" dirty="0"/>
              <a:t>2 (g) </a:t>
            </a:r>
            <a:r>
              <a:rPr lang="en-US" sz="2300" dirty="0"/>
              <a:t>    +      O</a:t>
            </a:r>
            <a:r>
              <a:rPr lang="en-US" sz="2300" baseline="-25000" dirty="0"/>
              <a:t>2 (g)        </a:t>
            </a:r>
            <a:r>
              <a:rPr lang="en-US" sz="2300" dirty="0">
                <a:sym typeface="Wingdings"/>
              </a:rPr>
              <a:t></a:t>
            </a:r>
            <a:r>
              <a:rPr lang="en-US" sz="2300" dirty="0"/>
              <a:t>                 H</a:t>
            </a:r>
            <a:r>
              <a:rPr lang="en-US" sz="2300" baseline="-25000" dirty="0"/>
              <a:t>2</a:t>
            </a:r>
            <a:r>
              <a:rPr lang="en-US" sz="2300" dirty="0"/>
              <a:t>O</a:t>
            </a:r>
            <a:r>
              <a:rPr lang="en-US" sz="2300" baseline="-25000" dirty="0"/>
              <a:t> (g)  </a:t>
            </a:r>
            <a:r>
              <a:rPr lang="en-US" sz="2300" dirty="0"/>
              <a:t>        </a:t>
            </a:r>
            <a:r>
              <a:rPr lang="en-US" sz="2300" b="1" dirty="0"/>
              <a:t>+     </a:t>
            </a:r>
            <a:r>
              <a:rPr lang="en-US" sz="2300" b="1" dirty="0">
                <a:solidFill>
                  <a:srgbClr val="0070C0"/>
                </a:solidFill>
              </a:rPr>
              <a:t>energy</a:t>
            </a:r>
            <a:endParaRPr lang="en-US" sz="2300" dirty="0">
              <a:solidFill>
                <a:srgbClr val="0070C0"/>
              </a:solidFill>
            </a:endParaRPr>
          </a:p>
          <a:p>
            <a:pPr>
              <a:tabLst>
                <a:tab pos="289312" algn="l"/>
                <a:tab pos="2225995" algn="l"/>
                <a:tab pos="3873358" algn="l"/>
              </a:tabLst>
            </a:pPr>
            <a:r>
              <a:rPr lang="en-US" sz="2300" dirty="0"/>
              <a:t>	</a:t>
            </a:r>
            <a:r>
              <a:rPr lang="en-US" sz="2100" dirty="0"/>
              <a:t>Hydrogen	Oxygen	</a:t>
            </a:r>
            <a:r>
              <a:rPr lang="en-US" sz="2100" dirty="0" err="1"/>
              <a:t>diHydrogen</a:t>
            </a:r>
            <a:r>
              <a:rPr lang="en-US" sz="2100" dirty="0"/>
              <a:t> </a:t>
            </a:r>
            <a:r>
              <a:rPr lang="en-US" sz="2100" dirty="0" err="1"/>
              <a:t>monOxide</a:t>
            </a:r>
            <a:endParaRPr lang="en-US" sz="2100" dirty="0"/>
          </a:p>
          <a:p>
            <a:pPr>
              <a:tabLst>
                <a:tab pos="289312" algn="l"/>
                <a:tab pos="2225995" algn="l"/>
                <a:tab pos="3873358" algn="l"/>
              </a:tabLst>
            </a:pPr>
            <a:r>
              <a:rPr lang="en-US" sz="800" dirty="0"/>
              <a:t> </a:t>
            </a:r>
          </a:p>
          <a:p>
            <a:pPr algn="ctr">
              <a:tabLst>
                <a:tab pos="289312" algn="l"/>
                <a:tab pos="2225995" algn="l"/>
                <a:tab pos="3873358" algn="l"/>
              </a:tabLst>
            </a:pPr>
            <a:r>
              <a:rPr lang="en-US" i="1" dirty="0">
                <a:solidFill>
                  <a:srgbClr val="0070C0"/>
                </a:solidFill>
                <a:latin typeface="Times New Roman" panose="02020603050405020304" pitchFamily="18" charset="0"/>
                <a:cs typeface="Times New Roman" panose="02020603050405020304" pitchFamily="18" charset="0"/>
              </a:rPr>
              <a:t>Notice that energy is a </a:t>
            </a:r>
            <a:r>
              <a:rPr lang="en-US"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a:t>
            </a:r>
            <a:r>
              <a:rPr lang="en-US" i="1" dirty="0">
                <a:solidFill>
                  <a:srgbClr val="0070C0"/>
                </a:solidFill>
                <a:latin typeface="Times New Roman" panose="02020603050405020304" pitchFamily="18" charset="0"/>
                <a:cs typeface="Times New Roman" panose="02020603050405020304" pitchFamily="18" charset="0"/>
              </a:rPr>
              <a:t>.</a:t>
            </a:r>
          </a:p>
          <a:p>
            <a:pPr>
              <a:tabLst>
                <a:tab pos="289312" algn="l"/>
                <a:tab pos="2225995" algn="l"/>
                <a:tab pos="3873358" algn="l"/>
              </a:tabLst>
            </a:pPr>
            <a:endParaRPr lang="en-US" sz="2100" dirty="0"/>
          </a:p>
        </p:txBody>
      </p:sp>
    </p:spTree>
    <p:extLst>
      <p:ext uri="{BB962C8B-B14F-4D97-AF65-F5344CB8AC3E}">
        <p14:creationId xmlns:p14="http://schemas.microsoft.com/office/powerpoint/2010/main" val="2006498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animEffect transition="in" filter="fade">
                                      <p:cBhvr>
                                        <p:cTn id="7" dur="500"/>
                                        <p:tgtEl>
                                          <p:spTgt spid="92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4" end="4"/>
                                            </p:txEl>
                                          </p:spTgt>
                                        </p:tgtEl>
                                        <p:attrNameLst>
                                          <p:attrName>style.visibility</p:attrName>
                                        </p:attrNameLst>
                                      </p:cBhvr>
                                      <p:to>
                                        <p:strVal val="visible"/>
                                      </p:to>
                                    </p:set>
                                    <p:animEffect transition="in" filter="fade">
                                      <p:cBhvr>
                                        <p:cTn id="12" dur="500"/>
                                        <p:tgtEl>
                                          <p:spTgt spid="922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5" end="5"/>
                                            </p:txEl>
                                          </p:spTgt>
                                        </p:tgtEl>
                                        <p:attrNameLst>
                                          <p:attrName>style.visibility</p:attrName>
                                        </p:attrNameLst>
                                      </p:cBhvr>
                                      <p:to>
                                        <p:strVal val="visible"/>
                                      </p:to>
                                    </p:set>
                                    <p:animEffect transition="in" filter="fade">
                                      <p:cBhvr>
                                        <p:cTn id="17" dur="500"/>
                                        <p:tgtEl>
                                          <p:spTgt spid="92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7" end="7"/>
                                            </p:txEl>
                                          </p:spTgt>
                                        </p:tgtEl>
                                        <p:attrNameLst>
                                          <p:attrName>style.visibility</p:attrName>
                                        </p:attrNameLst>
                                      </p:cBhvr>
                                      <p:to>
                                        <p:strVal val="visible"/>
                                      </p:to>
                                    </p:set>
                                    <p:animEffect transition="in" filter="fade">
                                      <p:cBhvr>
                                        <p:cTn id="22" dur="500"/>
                                        <p:tgtEl>
                                          <p:spTgt spid="922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2">
                                            <p:txEl>
                                              <p:pRg st="8" end="8"/>
                                            </p:txEl>
                                          </p:spTgt>
                                        </p:tgtEl>
                                        <p:attrNameLst>
                                          <p:attrName>style.visibility</p:attrName>
                                        </p:attrNameLst>
                                      </p:cBhvr>
                                      <p:to>
                                        <p:strVal val="visible"/>
                                      </p:to>
                                    </p:set>
                                    <p:animEffect transition="in" filter="fade">
                                      <p:cBhvr>
                                        <p:cTn id="27" dur="500"/>
                                        <p:tgtEl>
                                          <p:spTgt spid="922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2">
                                            <p:txEl>
                                              <p:pRg st="10" end="10"/>
                                            </p:txEl>
                                          </p:spTgt>
                                        </p:tgtEl>
                                        <p:attrNameLst>
                                          <p:attrName>style.visibility</p:attrName>
                                        </p:attrNameLst>
                                      </p:cBhvr>
                                      <p:to>
                                        <p:strVal val="visible"/>
                                      </p:to>
                                    </p:set>
                                    <p:animEffect transition="in" filter="fade">
                                      <p:cBhvr>
                                        <p:cTn id="32" dur="500"/>
                                        <p:tgtEl>
                                          <p:spTgt spid="922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22">
                                            <p:txEl>
                                              <p:pRg st="12" end="12"/>
                                            </p:txEl>
                                          </p:spTgt>
                                        </p:tgtEl>
                                        <p:attrNameLst>
                                          <p:attrName>style.visibility</p:attrName>
                                        </p:attrNameLst>
                                      </p:cBhvr>
                                      <p:to>
                                        <p:strVal val="visible"/>
                                      </p:to>
                                    </p:set>
                                    <p:animEffect transition="in" filter="fade">
                                      <p:cBhvr>
                                        <p:cTn id="37" dur="500"/>
                                        <p:tgtEl>
                                          <p:spTgt spid="922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22">
                                            <p:txEl>
                                              <p:pRg st="13" end="13"/>
                                            </p:txEl>
                                          </p:spTgt>
                                        </p:tgtEl>
                                        <p:attrNameLst>
                                          <p:attrName>style.visibility</p:attrName>
                                        </p:attrNameLst>
                                      </p:cBhvr>
                                      <p:to>
                                        <p:strVal val="visible"/>
                                      </p:to>
                                    </p:set>
                                    <p:animEffect transition="in" filter="fade">
                                      <p:cBhvr>
                                        <p:cTn id="42" dur="500"/>
                                        <p:tgtEl>
                                          <p:spTgt spid="922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22">
                                            <p:txEl>
                                              <p:pRg st="15" end="15"/>
                                            </p:txEl>
                                          </p:spTgt>
                                        </p:tgtEl>
                                        <p:attrNameLst>
                                          <p:attrName>style.visibility</p:attrName>
                                        </p:attrNameLst>
                                      </p:cBhvr>
                                      <p:to>
                                        <p:strVal val="visible"/>
                                      </p:to>
                                    </p:set>
                                    <p:animEffect transition="in" filter="fade">
                                      <p:cBhvr>
                                        <p:cTn id="47" dur="500"/>
                                        <p:tgtEl>
                                          <p:spTgt spid="922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31389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40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r>
              <a:rPr lang="en-US" sz="2300" dirty="0">
                <a:solidFill>
                  <a:srgbClr val="7030A0"/>
                </a:solidFill>
              </a:rPr>
              <a:t>Enzymes, heat, or electricity commonly yield the activation energy needed in chemical reactions.</a:t>
            </a:r>
          </a:p>
          <a:p>
            <a:pPr>
              <a:spcBef>
                <a:spcPts val="1200"/>
              </a:spcBef>
            </a:pPr>
            <a:r>
              <a:rPr lang="en-US" altLang="en-US" sz="2300" dirty="0">
                <a:solidFill>
                  <a:srgbClr val="FF0000"/>
                </a:solidFill>
              </a:rPr>
              <a:t>In many chemical reactions, a catalyst is added to the reaction mixture. A </a:t>
            </a:r>
            <a:r>
              <a:rPr lang="en-US" altLang="en-US" sz="2300" b="1" dirty="0">
                <a:solidFill>
                  <a:srgbClr val="002060"/>
                </a:solidFill>
              </a:rPr>
              <a:t>catalyst</a:t>
            </a:r>
            <a:r>
              <a:rPr lang="en-US" altLang="en-US" sz="2300" b="1" dirty="0">
                <a:solidFill>
                  <a:srgbClr val="FF0000"/>
                </a:solidFill>
              </a:rPr>
              <a:t> </a:t>
            </a:r>
            <a:r>
              <a:rPr lang="en-US" altLang="en-US" sz="2300" dirty="0">
                <a:solidFill>
                  <a:srgbClr val="FF0000"/>
                </a:solidFill>
              </a:rPr>
              <a:t>is a substance that </a:t>
            </a:r>
            <a:r>
              <a:rPr lang="en-US" altLang="en-US" sz="2300" u="sng" dirty="0">
                <a:solidFill>
                  <a:srgbClr val="002060"/>
                </a:solidFill>
              </a:rPr>
              <a:t>speeds up the reaction</a:t>
            </a:r>
            <a:r>
              <a:rPr lang="en-US" altLang="en-US" sz="2300" dirty="0">
                <a:solidFill>
                  <a:srgbClr val="002060"/>
                </a:solidFill>
              </a:rPr>
              <a:t> </a:t>
            </a:r>
            <a:r>
              <a:rPr lang="en-US" altLang="en-US" sz="2300" dirty="0">
                <a:solidFill>
                  <a:srgbClr val="FF0000"/>
                </a:solidFill>
              </a:rPr>
              <a:t>but is not used up (or part of) in the reaction.</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pic>
        <p:nvPicPr>
          <p:cNvPr id="2" name="Picture 1">
            <a:extLst>
              <a:ext uri="{FF2B5EF4-FFF2-40B4-BE49-F238E27FC236}">
                <a16:creationId xmlns:a16="http://schemas.microsoft.com/office/drawing/2014/main" id="{36043925-9294-47F6-B3D4-A0F6B5D8816B}"/>
              </a:ext>
            </a:extLst>
          </p:cNvPr>
          <p:cNvPicPr>
            <a:picLocks noChangeAspect="1"/>
          </p:cNvPicPr>
          <p:nvPr/>
        </p:nvPicPr>
        <p:blipFill rotWithShape="1">
          <a:blip r:embed="rId3"/>
          <a:srcRect r="2064"/>
          <a:stretch/>
        </p:blipFill>
        <p:spPr>
          <a:xfrm>
            <a:off x="2937368" y="3974689"/>
            <a:ext cx="3615832" cy="2762570"/>
          </a:xfrm>
          <a:prstGeom prst="rect">
            <a:avLst/>
          </a:prstGeom>
        </p:spPr>
      </p:pic>
      <p:sp>
        <p:nvSpPr>
          <p:cNvPr id="3" name="Arrow: Up-Down 2">
            <a:extLst>
              <a:ext uri="{FF2B5EF4-FFF2-40B4-BE49-F238E27FC236}">
                <a16:creationId xmlns:a16="http://schemas.microsoft.com/office/drawing/2014/main" id="{E8C36E59-2F68-4FA0-8AF2-6EE424139725}"/>
              </a:ext>
            </a:extLst>
          </p:cNvPr>
          <p:cNvSpPr/>
          <p:nvPr/>
        </p:nvSpPr>
        <p:spPr bwMode="auto">
          <a:xfrm>
            <a:off x="4800600" y="3974689"/>
            <a:ext cx="228600" cy="174031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6386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fade">
                                      <p:cBhvr>
                                        <p:cTn id="12" dur="500"/>
                                        <p:tgtEl>
                                          <p:spTgt spid="9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fade">
                                      <p:cBhvr>
                                        <p:cTn id="17" dur="500"/>
                                        <p:tgtEl>
                                          <p:spTgt spid="9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xEl>
                                              <p:pRg st="3" end="3"/>
                                            </p:txEl>
                                          </p:spTgt>
                                        </p:tgtEl>
                                        <p:attrNameLst>
                                          <p:attrName>style.visibility</p:attrName>
                                        </p:attrNameLst>
                                      </p:cBhvr>
                                      <p:to>
                                        <p:strVal val="visible"/>
                                      </p:to>
                                    </p:set>
                                    <p:animEffect transition="in" filter="fade">
                                      <p:cBhvr>
                                        <p:cTn id="22" dur="500"/>
                                        <p:tgtEl>
                                          <p:spTgt spid="9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out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2408" y="914415"/>
            <a:ext cx="8839200" cy="45547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marL="2847311" indent="-2847311"/>
            <a:r>
              <a:rPr lang="en-US" sz="2300" dirty="0">
                <a:solidFill>
                  <a:schemeClr val="tx1"/>
                </a:solidFill>
              </a:rPr>
              <a:t>All Chemical Reactions require </a:t>
            </a:r>
            <a:r>
              <a:rPr lang="en-US" sz="2300" dirty="0">
                <a:solidFill>
                  <a:srgbClr val="0070C0"/>
                </a:solidFill>
                <a:effectLst>
                  <a:outerShdw blurRad="38100" dist="38100" dir="2700000" algn="tl">
                    <a:srgbClr val="000000">
                      <a:alpha val="43137"/>
                    </a:srgbClr>
                  </a:outerShdw>
                </a:effectLst>
              </a:rPr>
              <a:t>Activation Energy</a:t>
            </a:r>
            <a:r>
              <a:rPr lang="en-US" sz="2300" dirty="0">
                <a:solidFill>
                  <a:srgbClr val="00B050"/>
                </a:solidFill>
              </a:rPr>
              <a:t>:</a:t>
            </a:r>
          </a:p>
          <a:p>
            <a:pPr marL="2847311" indent="-2847311"/>
            <a:r>
              <a:rPr lang="en-US" sz="2300" i="1" dirty="0">
                <a:solidFill>
                  <a:srgbClr val="00B050"/>
                </a:solidFill>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the minimum energy needed for a reaction to begin.</a:t>
            </a:r>
            <a:endParaRPr lang="en-US" sz="1300" dirty="0"/>
          </a:p>
          <a:p>
            <a:pPr>
              <a:spcBef>
                <a:spcPts val="1200"/>
              </a:spcBef>
            </a:pPr>
            <a:endParaRPr lang="en-US" sz="2300" dirty="0"/>
          </a:p>
          <a:p>
            <a:pPr>
              <a:spcBef>
                <a:spcPts val="1200"/>
              </a:spcBef>
            </a:pPr>
            <a:r>
              <a:rPr lang="en-US" sz="2300" dirty="0"/>
              <a:t>Activation Energy Demo  </a:t>
            </a:r>
            <a:r>
              <a:rPr lang="en-US" sz="2300" dirty="0">
                <a:sym typeface="Wingdings"/>
              </a:rPr>
              <a:t>   </a:t>
            </a:r>
            <a:r>
              <a:rPr lang="en-US" sz="2300" i="1" dirty="0">
                <a:sym typeface="Wingdings"/>
              </a:rPr>
              <a:t>Add sulfuric acid to sugar  [1:05]</a:t>
            </a:r>
          </a:p>
          <a:p>
            <a:pPr algn="ctr">
              <a:spcBef>
                <a:spcPts val="1200"/>
              </a:spcBef>
            </a:pPr>
            <a:r>
              <a:rPr lang="en-US" sz="2300" dirty="0">
                <a:hlinkClick r:id="rId3"/>
              </a:rPr>
              <a:t>http://somup.com/cF6vqVnhdn</a:t>
            </a:r>
            <a:r>
              <a:rPr lang="en-US" sz="2300" dirty="0"/>
              <a:t> </a:t>
            </a:r>
          </a:p>
          <a:p>
            <a:pPr algn="ctr">
              <a:spcBef>
                <a:spcPts val="1200"/>
              </a:spcBef>
            </a:pPr>
            <a:endParaRPr lang="en-US" altLang="en-US" sz="2300" dirty="0">
              <a:solidFill>
                <a:srgbClr val="FF0000"/>
              </a:solidFill>
            </a:endParaRPr>
          </a:p>
          <a:p>
            <a:pPr algn="ctr">
              <a:spcBef>
                <a:spcPts val="1200"/>
              </a:spcBef>
            </a:pPr>
            <a:r>
              <a:rPr lang="en-US" altLang="en-US" sz="3600" dirty="0">
                <a:solidFill>
                  <a:srgbClr val="FF0000"/>
                </a:solidFill>
              </a:rPr>
              <a:t>C</a:t>
            </a:r>
            <a:r>
              <a:rPr lang="en-US" altLang="en-US" sz="3600" baseline="-25000" dirty="0">
                <a:solidFill>
                  <a:srgbClr val="FF0000"/>
                </a:solidFill>
              </a:rPr>
              <a:t>12</a:t>
            </a:r>
            <a:r>
              <a:rPr lang="en-US" altLang="en-US" sz="3600" dirty="0">
                <a:solidFill>
                  <a:srgbClr val="FF0000"/>
                </a:solidFill>
              </a:rPr>
              <a:t>H</a:t>
            </a:r>
            <a:r>
              <a:rPr lang="en-US" altLang="en-US" sz="3600" baseline="-25000" dirty="0">
                <a:solidFill>
                  <a:srgbClr val="FF0000"/>
                </a:solidFill>
              </a:rPr>
              <a:t>22</a:t>
            </a:r>
            <a:r>
              <a:rPr lang="en-US" altLang="en-US" sz="3600" dirty="0">
                <a:solidFill>
                  <a:srgbClr val="FF0000"/>
                </a:solidFill>
              </a:rPr>
              <a:t>O</a:t>
            </a:r>
            <a:r>
              <a:rPr lang="en-US" altLang="en-US" sz="3600" baseline="-25000" dirty="0">
                <a:solidFill>
                  <a:srgbClr val="FF0000"/>
                </a:solidFill>
              </a:rPr>
              <a:t>11</a:t>
            </a:r>
            <a:r>
              <a:rPr lang="en-US" altLang="en-US" sz="3600" dirty="0">
                <a:solidFill>
                  <a:srgbClr val="FF0000"/>
                </a:solidFill>
              </a:rPr>
              <a:t>  	</a:t>
            </a:r>
            <a:r>
              <a:rPr lang="en-US" altLang="en-US" sz="3600" dirty="0"/>
              <a:t>→  </a:t>
            </a:r>
            <a:r>
              <a:rPr lang="en-US" altLang="en-US" sz="3600" dirty="0">
                <a:solidFill>
                  <a:srgbClr val="0070C0"/>
                </a:solidFill>
              </a:rPr>
              <a:t>12C</a:t>
            </a:r>
            <a:r>
              <a:rPr lang="en-US" altLang="en-US" sz="3600" baseline="-25000" dirty="0">
                <a:solidFill>
                  <a:srgbClr val="0070C0"/>
                </a:solidFill>
              </a:rPr>
              <a:t> (s)</a:t>
            </a:r>
            <a:r>
              <a:rPr lang="en-US" altLang="en-US" sz="3600" dirty="0">
                <a:solidFill>
                  <a:srgbClr val="0070C0"/>
                </a:solidFill>
              </a:rPr>
              <a:t>   +  11H</a:t>
            </a:r>
            <a:r>
              <a:rPr lang="en-US" altLang="en-US" sz="3600" baseline="-25000" dirty="0">
                <a:solidFill>
                  <a:srgbClr val="0070C0"/>
                </a:solidFill>
              </a:rPr>
              <a:t>2</a:t>
            </a:r>
            <a:r>
              <a:rPr lang="en-US" altLang="en-US" sz="3600" dirty="0">
                <a:solidFill>
                  <a:srgbClr val="0070C0"/>
                </a:solidFill>
              </a:rPr>
              <a:t>O </a:t>
            </a:r>
            <a:r>
              <a:rPr lang="en-US" altLang="en-US" sz="3600" baseline="-25000" dirty="0">
                <a:solidFill>
                  <a:srgbClr val="0070C0"/>
                </a:solidFill>
              </a:rPr>
              <a:t>(g)</a:t>
            </a:r>
            <a:endParaRPr lang="en-US" altLang="en-US" sz="3600" dirty="0">
              <a:solidFill>
                <a:srgbClr val="0070C0"/>
              </a:solidFill>
            </a:endParaRPr>
          </a:p>
          <a:p>
            <a:pPr algn="ctr">
              <a:spcBef>
                <a:spcPts val="1200"/>
              </a:spcBef>
            </a:pPr>
            <a:r>
              <a:rPr lang="en-US" altLang="en-US" sz="2300" i="1" dirty="0">
                <a:latin typeface="Times New Roman" panose="02020603050405020304" pitchFamily="18" charset="0"/>
                <a:cs typeface="Times New Roman" panose="02020603050405020304" pitchFamily="18" charset="0"/>
              </a:rPr>
              <a:t>Sulfuric acid is a catalyst (not part of the reaction)</a:t>
            </a:r>
          </a:p>
          <a:p>
            <a:pPr algn="ctr">
              <a:spcBef>
                <a:spcPts val="1200"/>
              </a:spcBef>
            </a:pPr>
            <a:r>
              <a:rPr lang="en-US" altLang="en-US" sz="2300" i="1" dirty="0">
                <a:solidFill>
                  <a:srgbClr val="00B050"/>
                </a:solidFill>
                <a:latin typeface="Times New Roman" panose="02020603050405020304" pitchFamily="18" charset="0"/>
                <a:cs typeface="Times New Roman" panose="02020603050405020304" pitchFamily="18" charset="0"/>
              </a:rPr>
              <a:t>Stirring Provided “Activation Energy”</a:t>
            </a:r>
          </a:p>
        </p:txBody>
      </p:sp>
      <p:sp>
        <p:nvSpPr>
          <p:cNvPr id="6" name="Text Box 5"/>
          <p:cNvSpPr txBox="1">
            <a:spLocks noChangeArrowheads="1"/>
          </p:cNvSpPr>
          <p:nvPr/>
        </p:nvSpPr>
        <p:spPr bwMode="auto">
          <a:xfrm>
            <a:off x="1752607" y="2308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extLst>
      <p:ext uri="{BB962C8B-B14F-4D97-AF65-F5344CB8AC3E}">
        <p14:creationId xmlns:p14="http://schemas.microsoft.com/office/powerpoint/2010/main" val="4073009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xEl>
                                              <p:pRg st="6" end="6"/>
                                            </p:txEl>
                                          </p:spTgt>
                                        </p:tgtEl>
                                        <p:attrNameLst>
                                          <p:attrName>style.visibility</p:attrName>
                                        </p:attrNameLst>
                                      </p:cBhvr>
                                      <p:to>
                                        <p:strVal val="visible"/>
                                      </p:to>
                                    </p:set>
                                    <p:animEffect transition="in" filter="fade">
                                      <p:cBhvr>
                                        <p:cTn id="7" dur="500"/>
                                        <p:tgtEl>
                                          <p:spTgt spid="922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2">
                                            <p:txEl>
                                              <p:pRg st="7" end="7"/>
                                            </p:txEl>
                                          </p:spTgt>
                                        </p:tgtEl>
                                        <p:attrNameLst>
                                          <p:attrName>style.visibility</p:attrName>
                                        </p:attrNameLst>
                                      </p:cBhvr>
                                      <p:to>
                                        <p:strVal val="visible"/>
                                      </p:to>
                                    </p:set>
                                    <p:animEffect transition="in" filter="fade">
                                      <p:cBhvr>
                                        <p:cTn id="12" dur="500"/>
                                        <p:tgtEl>
                                          <p:spTgt spid="922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xEl>
                                              <p:pRg st="8" end="8"/>
                                            </p:txEl>
                                          </p:spTgt>
                                        </p:tgtEl>
                                        <p:attrNameLst>
                                          <p:attrName>style.visibility</p:attrName>
                                        </p:attrNameLst>
                                      </p:cBhvr>
                                      <p:to>
                                        <p:strVal val="visible"/>
                                      </p:to>
                                    </p:set>
                                    <p:animEffect transition="in" filter="fade">
                                      <p:cBhvr>
                                        <p:cTn id="17" dur="500"/>
                                        <p:tgtEl>
                                          <p:spTgt spid="9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9390" name="Group 190"/>
          <p:cNvGraphicFramePr>
            <a:graphicFrameLocks noGrp="1"/>
          </p:cNvGraphicFramePr>
          <p:nvPr>
            <p:ph/>
          </p:nvPr>
        </p:nvGraphicFramePr>
        <p:xfrm>
          <a:off x="304832" y="762000"/>
          <a:ext cx="8534401" cy="5745480"/>
        </p:xfrm>
        <a:graphic>
          <a:graphicData uri="http://schemas.openxmlformats.org/drawingml/2006/table">
            <a:tbl>
              <a:tblPr/>
              <a:tblGrid>
                <a:gridCol w="1905001">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457200">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Symbols Used in Chemical Equations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5720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Symbol</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a:ln>
                            <a:noFill/>
                          </a:ln>
                          <a:solidFill>
                            <a:srgbClr val="000000"/>
                          </a:solidFill>
                          <a:effectLst/>
                          <a:latin typeface="Arial" panose="020B0604020202020204" pitchFamily="34" charset="0"/>
                        </a:rPr>
                        <a:t>Explanation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Separates two reactants or two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6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“Yields,” separates reactants from products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Use in place of </a:t>
                      </a:r>
                      <a:r>
                        <a:rPr kumimoji="0" lang="en-US" altLang="en-US" sz="2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 for reversible reactions</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s</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l</a:t>
                      </a:r>
                      <a:r>
                        <a:rPr kumimoji="0" lang="en-US" altLang="en-US" sz="2800" b="0" i="0" u="none" strike="noStrike" cap="none" normalizeH="0" baseline="0">
                          <a:ln>
                            <a:noFill/>
                          </a:ln>
                          <a:solidFill>
                            <a:srgbClr val="000000"/>
                          </a:solidFill>
                          <a:effectLst/>
                          <a:latin typeface="Arial" panose="020B0604020202020204" pitchFamily="34" charset="0"/>
                        </a:rPr>
                        <a:t>), (</a:t>
                      </a:r>
                      <a:r>
                        <a:rPr kumimoji="0" lang="en-US" altLang="en-US" sz="2800" b="0" i="1" u="none" strike="noStrike" cap="none" normalizeH="0" baseline="0">
                          <a:ln>
                            <a:noFill/>
                          </a:ln>
                          <a:solidFill>
                            <a:srgbClr val="000000"/>
                          </a:solidFill>
                          <a:effectLst/>
                          <a:latin typeface="Arial" panose="020B0604020202020204" pitchFamily="34" charset="0"/>
                        </a:rPr>
                        <a:t>g</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 reactant or product in the solid state, liquid state, or gaseous state;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800" b="0" i="0" u="none" strike="noStrike" cap="none" normalizeH="0" baseline="0">
                          <a:ln>
                            <a:noFill/>
                          </a:ln>
                          <a:solidFill>
                            <a:srgbClr val="000000"/>
                          </a:solidFill>
                          <a:effectLst/>
                          <a:latin typeface="Arial" panose="020B0604020202020204" pitchFamily="34" charset="0"/>
                        </a:rPr>
                        <a:t>(</a:t>
                      </a:r>
                      <a:r>
                        <a:rPr kumimoji="0" lang="en-US" altLang="en-US" sz="2800" b="0" i="1" u="none" strike="noStrike" cap="none" normalizeH="0" baseline="0">
                          <a:ln>
                            <a:noFill/>
                          </a:ln>
                          <a:solidFill>
                            <a:srgbClr val="000000"/>
                          </a:solidFill>
                          <a:effectLst/>
                          <a:latin typeface="Arial" panose="020B0604020202020204" pitchFamily="34" charset="0"/>
                        </a:rPr>
                        <a:t>aq</a:t>
                      </a:r>
                      <a:r>
                        <a:rPr kumimoji="0" lang="en-US" altLang="en-US" sz="2800" b="0" i="0" u="none" strike="noStrike" cap="none" normalizeH="0" baseline="0">
                          <a:ln>
                            <a:noFill/>
                          </a:ln>
                          <a:solidFill>
                            <a:srgbClr val="000000"/>
                          </a:solidFill>
                          <a:effectLst/>
                          <a:latin typeface="Arial" panose="020B0604020202020204" pitchFamily="34" charset="0"/>
                        </a:rPr>
                        <a: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Designates an aqueous solution; the substance is dissolved in water; placed after the formula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5189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a:ln>
                            <a:noFill/>
                          </a:ln>
                          <a:solidFill>
                            <a:srgbClr val="000000"/>
                          </a:solidFill>
                          <a:effectLst/>
                          <a:latin typeface="Arial" panose="020B0604020202020204" pitchFamily="34" charset="0"/>
                        </a:rPr>
                        <a:t>Indicates that heat is supplied to the reaction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01040">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2800" b="0" i="0" u="none" strike="noStrike" cap="none" normalizeH="0" baseline="0">
                        <a:ln>
                          <a:noFill/>
                        </a:ln>
                        <a:solidFill>
                          <a:srgbClr val="000000"/>
                        </a:solidFill>
                        <a:effectLst/>
                        <a:latin typeface="Arial" panose="020B0604020202020204" pitchFamily="34" charset="0"/>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0" i="0" u="none" strike="noStrike" cap="none" normalizeH="0" baseline="0" dirty="0">
                          <a:ln>
                            <a:noFill/>
                          </a:ln>
                          <a:solidFill>
                            <a:srgbClr val="000000"/>
                          </a:solidFill>
                          <a:effectLst/>
                          <a:latin typeface="Arial" panose="020B0604020202020204" pitchFamily="34" charset="0"/>
                        </a:rPr>
                        <a:t>A formula written above or below the yields sign indicates its use as a catalyst (in this example, platinum).</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179389" name="Group 189"/>
          <p:cNvGrpSpPr>
            <a:grpSpLocks/>
          </p:cNvGrpSpPr>
          <p:nvPr/>
        </p:nvGrpSpPr>
        <p:grpSpPr bwMode="auto">
          <a:xfrm>
            <a:off x="762000" y="2819400"/>
            <a:ext cx="838200" cy="3432175"/>
            <a:chOff x="480" y="1872"/>
            <a:chExt cx="528" cy="2162"/>
          </a:xfrm>
        </p:grpSpPr>
        <p:grpSp>
          <p:nvGrpSpPr>
            <p:cNvPr id="179370" name="Group 170"/>
            <p:cNvGrpSpPr>
              <a:grpSpLocks/>
            </p:cNvGrpSpPr>
            <p:nvPr/>
          </p:nvGrpSpPr>
          <p:grpSpPr bwMode="auto">
            <a:xfrm>
              <a:off x="624" y="1872"/>
              <a:ext cx="288" cy="192"/>
              <a:chOff x="240" y="960"/>
              <a:chExt cx="384" cy="240"/>
            </a:xfrm>
          </p:grpSpPr>
          <p:sp>
            <p:nvSpPr>
              <p:cNvPr id="179371" name="Line 171"/>
              <p:cNvSpPr>
                <a:spLocks noChangeShapeType="1"/>
              </p:cNvSpPr>
              <p:nvPr/>
            </p:nvSpPr>
            <p:spPr bwMode="auto">
              <a:xfrm>
                <a:off x="240" y="105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2" name="Line 172"/>
              <p:cNvSpPr>
                <a:spLocks noChangeShapeType="1"/>
              </p:cNvSpPr>
              <p:nvPr/>
            </p:nvSpPr>
            <p:spPr bwMode="auto">
              <a:xfrm>
                <a:off x="240" y="110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3" name="Line 173"/>
              <p:cNvSpPr>
                <a:spLocks noChangeShapeType="1"/>
              </p:cNvSpPr>
              <p:nvPr/>
            </p:nvSpPr>
            <p:spPr bwMode="auto">
              <a:xfrm flipH="1">
                <a:off x="576" y="10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4" name="Line 174"/>
              <p:cNvSpPr>
                <a:spLocks noChangeShapeType="1"/>
              </p:cNvSpPr>
              <p:nvPr/>
            </p:nvSpPr>
            <p:spPr bwMode="auto">
              <a:xfrm flipH="1" flipV="1">
                <a:off x="528" y="960"/>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375" name="Line 175"/>
              <p:cNvSpPr>
                <a:spLocks noChangeShapeType="1"/>
              </p:cNvSpPr>
              <p:nvPr/>
            </p:nvSpPr>
            <p:spPr bwMode="auto">
              <a:xfrm flipH="1" flipV="1">
                <a:off x="240" y="1104"/>
                <a:ext cx="96"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85" name="Group 185"/>
            <p:cNvGrpSpPr>
              <a:grpSpLocks/>
            </p:cNvGrpSpPr>
            <p:nvPr/>
          </p:nvGrpSpPr>
          <p:grpSpPr bwMode="auto">
            <a:xfrm>
              <a:off x="480" y="3072"/>
              <a:ext cx="528" cy="530"/>
              <a:chOff x="480" y="3072"/>
              <a:chExt cx="528" cy="530"/>
            </a:xfrm>
          </p:grpSpPr>
          <p:grpSp>
            <p:nvGrpSpPr>
              <p:cNvPr id="179379" name="Group 179"/>
              <p:cNvGrpSpPr>
                <a:grpSpLocks/>
              </p:cNvGrpSpPr>
              <p:nvPr/>
            </p:nvGrpSpPr>
            <p:grpSpPr bwMode="auto">
              <a:xfrm>
                <a:off x="576" y="3072"/>
                <a:ext cx="384" cy="242"/>
                <a:chOff x="576" y="3072"/>
                <a:chExt cx="384" cy="242"/>
              </a:xfrm>
            </p:grpSpPr>
            <p:sp>
              <p:nvSpPr>
                <p:cNvPr id="179377" name="Line 17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78" name="Text Box 17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900">
                      <a:latin typeface=""/>
                    </a:rPr>
                    <a:t>Δ</a:t>
                  </a:r>
                </a:p>
              </p:txBody>
            </p:sp>
          </p:grpSp>
          <p:grpSp>
            <p:nvGrpSpPr>
              <p:cNvPr id="179384" name="Group 184"/>
              <p:cNvGrpSpPr>
                <a:grpSpLocks/>
              </p:cNvGrpSpPr>
              <p:nvPr/>
            </p:nvGrpSpPr>
            <p:grpSpPr bwMode="auto">
              <a:xfrm>
                <a:off x="480" y="3360"/>
                <a:ext cx="528" cy="242"/>
                <a:chOff x="480" y="3360"/>
                <a:chExt cx="528" cy="242"/>
              </a:xfrm>
            </p:grpSpPr>
            <p:sp>
              <p:nvSpPr>
                <p:cNvPr id="179382" name="Line 182"/>
                <p:cNvSpPr>
                  <a:spLocks noChangeShapeType="1"/>
                </p:cNvSpPr>
                <p:nvPr/>
              </p:nvSpPr>
              <p:spPr bwMode="auto">
                <a:xfrm>
                  <a:off x="576" y="3600"/>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3" name="Text Box 183"/>
                <p:cNvSpPr txBox="1">
                  <a:spLocks noChangeArrowheads="1"/>
                </p:cNvSpPr>
                <p:nvPr/>
              </p:nvSpPr>
              <p:spPr bwMode="auto">
                <a:xfrm>
                  <a:off x="480" y="3360"/>
                  <a:ext cx="52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heat</a:t>
                  </a:r>
                  <a:endParaRPr lang="el-GR" altLang="en-US" sz="1900">
                    <a:latin typeface=""/>
                  </a:endParaRPr>
                </a:p>
              </p:txBody>
            </p:sp>
          </p:grpSp>
        </p:grpSp>
        <p:grpSp>
          <p:nvGrpSpPr>
            <p:cNvPr id="179386" name="Group 186"/>
            <p:cNvGrpSpPr>
              <a:grpSpLocks/>
            </p:cNvGrpSpPr>
            <p:nvPr/>
          </p:nvGrpSpPr>
          <p:grpSpPr bwMode="auto">
            <a:xfrm>
              <a:off x="576" y="3792"/>
              <a:ext cx="384" cy="242"/>
              <a:chOff x="576" y="3072"/>
              <a:chExt cx="384" cy="242"/>
            </a:xfrm>
          </p:grpSpPr>
          <p:sp>
            <p:nvSpPr>
              <p:cNvPr id="179387" name="Line 187"/>
              <p:cNvSpPr>
                <a:spLocks noChangeShapeType="1"/>
              </p:cNvSpPr>
              <p:nvPr/>
            </p:nvSpPr>
            <p:spPr bwMode="auto">
              <a:xfrm>
                <a:off x="576" y="3312"/>
                <a:ext cx="384"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388" name="Text Box 188"/>
              <p:cNvSpPr txBox="1">
                <a:spLocks noChangeArrowheads="1"/>
              </p:cNvSpPr>
              <p:nvPr/>
            </p:nvSpPr>
            <p:spPr bwMode="auto">
              <a:xfrm>
                <a:off x="624" y="3072"/>
                <a:ext cx="288"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a:latin typeface=""/>
                  </a:rPr>
                  <a:t>Pt</a:t>
                </a:r>
                <a:endParaRPr lang="el-GR" altLang="en-US" sz="1900">
                  <a:latin typeface=""/>
                </a:endParaRPr>
              </a:p>
            </p:txBody>
          </p:sp>
        </p:grpSp>
      </p:grpSp>
      <p:sp>
        <p:nvSpPr>
          <p:cNvPr id="22" name="Text Box 5"/>
          <p:cNvSpPr txBox="1">
            <a:spLocks noChangeArrowheads="1"/>
          </p:cNvSpPr>
          <p:nvPr/>
        </p:nvSpPr>
        <p:spPr bwMode="auto">
          <a:xfrm>
            <a:off x="1752607" y="147948"/>
            <a:ext cx="5791200" cy="445894"/>
          </a:xfrm>
          <a:prstGeom prst="rect">
            <a:avLst/>
          </a:prstGeom>
          <a:solidFill>
            <a:srgbClr val="FFC0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50000"/>
                  </a:schemeClr>
                </a:solidFill>
                <a:effectLst>
                  <a:outerShdw blurRad="38100" dist="38100" dir="2700000" algn="tl">
                    <a:srgbClr val="C0C0C0"/>
                  </a:outerShdw>
                </a:effectLst>
              </a:rPr>
              <a:t>Introduction to Chemical Equations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7" y="228600"/>
            <a:ext cx="8153394" cy="175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Hydrochloric acid reacts with solid sodium hydrogen carbonate. The products formed are aqueous sodium chloride, water, and carbon dioxide gas. Write a </a:t>
            </a:r>
            <a:r>
              <a:rPr lang="en-US" altLang="en-US" b="1" dirty="0">
                <a:solidFill>
                  <a:srgbClr val="0070C0"/>
                </a:solidFill>
                <a:effectLst>
                  <a:outerShdw blurRad="38100" dist="38100" dir="2700000" algn="tl">
                    <a:srgbClr val="000000">
                      <a:alpha val="43137"/>
                    </a:srgbClr>
                  </a:outerShdw>
                </a:effectLst>
              </a:rPr>
              <a:t>skeleton</a:t>
            </a:r>
            <a:r>
              <a:rPr lang="en-US" altLang="en-US" dirty="0">
                <a:solidFill>
                  <a:srgbClr val="000000"/>
                </a:solidFill>
                <a:effectLst/>
              </a:rPr>
              <a:t> equation for this chemical reaction.</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76200"/>
            <a:ext cx="1066801" cy="1066800"/>
          </a:xfrm>
          <a:prstGeom prst="rect">
            <a:avLst/>
          </a:prstGeom>
          <a:noFill/>
          <a:ln>
            <a:noFill/>
          </a:ln>
          <a:effectLst/>
        </p:spPr>
      </p:pic>
    </p:spTree>
    <p:extLst>
      <p:ext uri="{BB962C8B-B14F-4D97-AF65-F5344CB8AC3E}">
        <p14:creationId xmlns:p14="http://schemas.microsoft.com/office/powerpoint/2010/main" val="2521421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4648200" y="1981200"/>
            <a:ext cx="4038601" cy="3657600"/>
          </a:xfrm>
          <a:prstGeom prst="roundRect">
            <a:avLst>
              <a:gd name="adj" fmla="val 0"/>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22" tIns="46610" rIns="89622" bIns="46610"/>
          <a:lstStyle>
            <a:lvl1pPr marL="569913" indent="-56991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1pPr>
            <a:lvl2pPr marL="9699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2pPr>
            <a:lvl3pPr marL="13128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3pPr>
            <a:lvl4pPr marL="1655763">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4pPr>
            <a:lvl5pPr>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63550" algn="l"/>
                <a:tab pos="1196975" algn="l"/>
                <a:tab pos="2111375" algn="l"/>
                <a:tab pos="3025775" algn="l"/>
                <a:tab pos="3940175" algn="l"/>
                <a:tab pos="4854575" algn="l"/>
                <a:tab pos="5768975" algn="l"/>
                <a:tab pos="6683375" algn="l"/>
                <a:tab pos="7597775" algn="l"/>
                <a:tab pos="8512175" algn="l"/>
                <a:tab pos="9426575" algn="l"/>
                <a:tab pos="10340975" algn="l"/>
              </a:tabLst>
              <a:defRPr sz="2400">
                <a:solidFill>
                  <a:srgbClr val="000000"/>
                </a:solidFill>
                <a:latin typeface="Arial" panose="020B0604020202020204" pitchFamily="34" charset="0"/>
              </a:defRPr>
            </a:lvl9pPr>
          </a:lstStyle>
          <a:p>
            <a:pPr>
              <a:buClrTx/>
              <a:buFontTx/>
              <a:buNone/>
            </a:pPr>
            <a:r>
              <a:rPr lang="en-US" altLang="en-US" sz="3200" dirty="0">
                <a:solidFill>
                  <a:srgbClr val="FFB732"/>
                </a:solidFill>
              </a:rPr>
              <a:t>Chapter 11</a:t>
            </a:r>
          </a:p>
          <a:p>
            <a:pPr>
              <a:buClrTx/>
              <a:buFontTx/>
              <a:buNone/>
            </a:pPr>
            <a:r>
              <a:rPr lang="en-US" altLang="en-US" sz="2700" dirty="0">
                <a:solidFill>
                  <a:srgbClr val="FFFFFF"/>
                </a:solidFill>
              </a:rPr>
              <a:t>Chemical Reactions</a:t>
            </a:r>
          </a:p>
          <a:p>
            <a:pPr>
              <a:buClrTx/>
              <a:buFontTx/>
              <a:buNone/>
            </a:pPr>
            <a:endParaRPr lang="en-US" altLang="en-US" sz="1700" b="1" dirty="0">
              <a:solidFill>
                <a:srgbClr val="FFB732"/>
              </a:solidFill>
            </a:endParaRPr>
          </a:p>
          <a:p>
            <a:pPr>
              <a:spcBef>
                <a:spcPts val="1200"/>
              </a:spcBef>
              <a:buClrTx/>
            </a:pPr>
            <a:r>
              <a:rPr lang="en-US" altLang="en-US" sz="2100" dirty="0">
                <a:solidFill>
                  <a:srgbClr val="FFFF00"/>
                </a:solidFill>
              </a:rPr>
              <a:t>Describing Chemical Reactions</a:t>
            </a:r>
            <a:endParaRPr lang="en-US" altLang="en-US" sz="2100" b="1" dirty="0">
              <a:solidFill>
                <a:srgbClr val="FFFF00"/>
              </a:solidFill>
            </a:endParaRPr>
          </a:p>
          <a:p>
            <a:pPr>
              <a:spcBef>
                <a:spcPts val="1200"/>
              </a:spcBef>
              <a:buClrTx/>
            </a:pPr>
            <a:r>
              <a:rPr lang="en-US" altLang="en-US" sz="2100" dirty="0">
                <a:solidFill>
                  <a:srgbClr val="FFFF00"/>
                </a:solidFill>
              </a:rPr>
              <a:t>Types of Chemical Reactions</a:t>
            </a:r>
          </a:p>
          <a:p>
            <a:pPr>
              <a:spcBef>
                <a:spcPts val="1200"/>
              </a:spcBef>
              <a:buClrTx/>
            </a:pPr>
            <a:r>
              <a:rPr lang="en-US" altLang="en-US" sz="2100" dirty="0">
                <a:solidFill>
                  <a:srgbClr val="FFFFFF"/>
                </a:solidFill>
              </a:rPr>
              <a:t>Reactions in Aqueous Solution</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r="20004"/>
          <a:stretch>
            <a:fillRect/>
          </a:stretch>
        </p:blipFill>
        <p:spPr bwMode="auto">
          <a:xfrm>
            <a:off x="685800" y="1981200"/>
            <a:ext cx="3962400" cy="3692525"/>
          </a:xfrm>
          <a:prstGeom prst="rect">
            <a:avLst/>
          </a:prstGeom>
          <a:noFill/>
          <a:ln>
            <a:noFill/>
          </a:ln>
          <a:effectLst/>
          <a:extLst>
            <a:ext uri="{909E8E84-426E-40DD-AFC4-6F175D3DCCD1}">
              <a14:hiddenFill xmlns:a14="http://schemas.microsoft.com/office/drawing/2010/main">
                <a:blipFill dpi="0" rotWithShape="0">
                  <a:blip/>
                  <a:srcRect r="20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76201" y="228600"/>
            <a:ext cx="8991600" cy="5181600"/>
          </a:xfrm>
          <a:noFill/>
          <a:ln/>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Hydrochloric acid reacts with solid sodium hydrogen carbonate.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The products formed are aqueous sodium chloride, water, and </a:t>
            </a: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100" dirty="0">
                <a:solidFill>
                  <a:srgbClr val="000000"/>
                </a:solidFill>
                <a:effectLst/>
              </a:rPr>
              <a:t>carbon dioxide gas. Write a skeleton equation for this chemical reaction.</a:t>
            </a:r>
          </a:p>
          <a:p>
            <a:pPr marL="463214" indent="-463214">
              <a:spcBef>
                <a:spcPts val="1800"/>
              </a:spcBef>
              <a:buClrTx/>
            </a:pPr>
            <a:endParaRPr lang="en-US" altLang="en-US" sz="800" dirty="0">
              <a:solidFill>
                <a:srgbClr val="0070C0"/>
              </a:solidFill>
              <a:effectLst/>
            </a:endParaRPr>
          </a:p>
          <a:p>
            <a:pPr marL="463214" indent="-463214">
              <a:spcBef>
                <a:spcPts val="1800"/>
              </a:spcBef>
              <a:buClrTx/>
            </a:pPr>
            <a:r>
              <a:rPr lang="en-US" altLang="en-US" dirty="0">
                <a:solidFill>
                  <a:srgbClr val="0070C0"/>
                </a:solidFill>
                <a:effectLst/>
              </a:rPr>
              <a:t>1. 	Write the correct formula for each substance in the reaction. </a:t>
            </a:r>
          </a:p>
          <a:p>
            <a:pPr marL="463214" indent="-463214">
              <a:spcBef>
                <a:spcPts val="1800"/>
              </a:spcBef>
              <a:buClrTx/>
            </a:pPr>
            <a:r>
              <a:rPr lang="en-US" altLang="en-US" dirty="0">
                <a:solidFill>
                  <a:srgbClr val="FF0000"/>
                </a:solidFill>
                <a:effectLst/>
              </a:rPr>
              <a:t>2. 	Indicate the state of each substance. </a:t>
            </a:r>
          </a:p>
          <a:p>
            <a:pPr marL="463214" indent="-463214">
              <a:spcBef>
                <a:spcPts val="1800"/>
              </a:spcBef>
              <a:buClrTx/>
            </a:pPr>
            <a:r>
              <a:rPr lang="en-US" altLang="en-US" dirty="0">
                <a:solidFill>
                  <a:srgbClr val="7030A0"/>
                </a:solidFill>
                <a:effectLst/>
              </a:rPr>
              <a:t>3. 	Separate the reactants from the products with an arrow. </a:t>
            </a:r>
          </a:p>
          <a:p>
            <a:pPr marL="463214" indent="-463214">
              <a:spcBef>
                <a:spcPts val="1800"/>
              </a:spcBef>
              <a:buClrTx/>
            </a:pPr>
            <a:r>
              <a:rPr lang="en-US" altLang="en-US" dirty="0">
                <a:solidFill>
                  <a:schemeClr val="tx1"/>
                </a:solidFill>
                <a:effectLst/>
              </a:rPr>
              <a:t>4. 	Use plus signs to separate the two reactants and each of the three products.</a:t>
            </a:r>
          </a:p>
          <a:p>
            <a:pPr algn="ctr">
              <a:spcBef>
                <a:spcPts val="18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900" dirty="0" err="1">
                <a:solidFill>
                  <a:schemeClr val="accent1">
                    <a:lumMod val="75000"/>
                  </a:schemeClr>
                </a:solidFill>
                <a:effectLst/>
              </a:rPr>
              <a:t>HCl</a:t>
            </a:r>
            <a:r>
              <a:rPr lang="en-US" altLang="en-US" sz="2900" baseline="-25000" dirty="0">
                <a:solidFill>
                  <a:srgbClr val="0070C0"/>
                </a:solidFill>
              </a:rPr>
              <a:t> (</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NaHCO</a:t>
            </a:r>
            <a:r>
              <a:rPr lang="en-US" altLang="en-US" sz="2900" baseline="-25000" dirty="0">
                <a:solidFill>
                  <a:schemeClr val="accent1">
                    <a:lumMod val="75000"/>
                  </a:schemeClr>
                </a:solidFill>
                <a:effectLst/>
              </a:rPr>
              <a:t>3 </a:t>
            </a:r>
            <a:r>
              <a:rPr lang="en-US" altLang="en-US" sz="2900" baseline="-25000" dirty="0">
                <a:solidFill>
                  <a:srgbClr val="0070C0"/>
                </a:solidFill>
              </a:rPr>
              <a:t>(s)</a:t>
            </a:r>
            <a:r>
              <a:rPr lang="en-US" altLang="en-US" sz="2900" dirty="0">
                <a:solidFill>
                  <a:schemeClr val="accent1">
                    <a:lumMod val="75000"/>
                  </a:schemeClr>
                </a:solidFill>
                <a:effectLst/>
              </a:rPr>
              <a:t> </a:t>
            </a:r>
            <a:r>
              <a:rPr lang="en-US" altLang="en-US" sz="2900" dirty="0">
                <a:solidFill>
                  <a:schemeClr val="accent1">
                    <a:lumMod val="75000"/>
                  </a:schemeClr>
                </a:solidFill>
                <a:effectLst/>
                <a:cs typeface="Arial" panose="020B0604020202020204" pitchFamily="34" charset="0"/>
              </a:rPr>
              <a:t>→ </a:t>
            </a:r>
            <a:r>
              <a:rPr lang="en-US" altLang="en-US" sz="2900" dirty="0" err="1">
                <a:solidFill>
                  <a:schemeClr val="accent1">
                    <a:lumMod val="75000"/>
                  </a:schemeClr>
                </a:solidFill>
                <a:effectLst/>
              </a:rPr>
              <a:t>NaCl</a:t>
            </a:r>
            <a:r>
              <a:rPr lang="en-US" altLang="en-US" sz="2900" dirty="0">
                <a:solidFill>
                  <a:schemeClr val="accent1">
                    <a:lumMod val="75000"/>
                  </a:schemeClr>
                </a:solidFill>
                <a:effectLst/>
              </a:rPr>
              <a:t> </a:t>
            </a:r>
            <a:r>
              <a:rPr lang="en-US" altLang="en-US" sz="2900" baseline="-25000" dirty="0">
                <a:solidFill>
                  <a:srgbClr val="0070C0"/>
                </a:solidFill>
              </a:rPr>
              <a:t>(</a:t>
            </a:r>
            <a:r>
              <a:rPr lang="en-US" altLang="en-US" sz="2900" baseline="-25000" dirty="0" err="1">
                <a:solidFill>
                  <a:srgbClr val="0070C0"/>
                </a:solidFill>
              </a:rPr>
              <a:t>aq</a:t>
            </a:r>
            <a:r>
              <a:rPr lang="en-US" altLang="en-US" sz="2900" baseline="-25000" dirty="0">
                <a:solidFill>
                  <a:srgbClr val="0070C0"/>
                </a:solidFill>
              </a:rPr>
              <a:t>)</a:t>
            </a:r>
            <a:r>
              <a:rPr lang="en-US" altLang="en-US" sz="2900" dirty="0">
                <a:solidFill>
                  <a:srgbClr val="0070C0"/>
                </a:solidFill>
              </a:rPr>
              <a:t> </a:t>
            </a:r>
            <a:r>
              <a:rPr lang="en-US" altLang="en-US" sz="2900" dirty="0">
                <a:solidFill>
                  <a:schemeClr val="accent1">
                    <a:lumMod val="75000"/>
                  </a:schemeClr>
                </a:solidFill>
                <a:effectLst/>
              </a:rPr>
              <a:t>+ H</a:t>
            </a:r>
            <a:r>
              <a:rPr lang="en-US" altLang="en-US" sz="2900" baseline="-25000" dirty="0">
                <a:solidFill>
                  <a:schemeClr val="accent1">
                    <a:lumMod val="75000"/>
                  </a:schemeClr>
                </a:solidFill>
                <a:effectLst/>
              </a:rPr>
              <a:t>2</a:t>
            </a:r>
            <a:r>
              <a:rPr lang="en-US" altLang="en-US" sz="2900" dirty="0">
                <a:solidFill>
                  <a:schemeClr val="accent1">
                    <a:lumMod val="75000"/>
                  </a:schemeClr>
                </a:solidFill>
                <a:effectLst/>
              </a:rPr>
              <a:t>O </a:t>
            </a:r>
            <a:r>
              <a:rPr lang="en-US" altLang="en-US" sz="2900" baseline="-25000" dirty="0">
                <a:solidFill>
                  <a:srgbClr val="0070C0"/>
                </a:solidFill>
              </a:rPr>
              <a:t>(l)</a:t>
            </a:r>
            <a:r>
              <a:rPr lang="en-US" altLang="en-US" sz="2900" dirty="0">
                <a:solidFill>
                  <a:schemeClr val="accent1">
                    <a:lumMod val="75000"/>
                  </a:schemeClr>
                </a:solidFill>
                <a:effectLst/>
              </a:rPr>
              <a:t> + CO</a:t>
            </a:r>
            <a:r>
              <a:rPr lang="en-US" altLang="en-US" sz="2900" baseline="-25000" dirty="0">
                <a:solidFill>
                  <a:schemeClr val="accent1">
                    <a:lumMod val="75000"/>
                  </a:schemeClr>
                </a:solidFill>
                <a:effectLst/>
              </a:rPr>
              <a:t>2 </a:t>
            </a:r>
            <a:r>
              <a:rPr lang="en-US" altLang="en-US" sz="2900" baseline="-25000" dirty="0">
                <a:solidFill>
                  <a:srgbClr val="0070C0"/>
                </a:solidFill>
              </a:rPr>
              <a:t>(g)</a:t>
            </a:r>
            <a:r>
              <a:rPr lang="en-US" altLang="en-US" sz="2900" dirty="0">
                <a:solidFill>
                  <a:srgbClr val="0070C0"/>
                </a:solidFill>
              </a:rPr>
              <a:t> </a:t>
            </a:r>
            <a:endParaRPr lang="en-US" altLang="en-US" sz="2900" dirty="0">
              <a:solidFill>
                <a:schemeClr val="accent1">
                  <a:lumMod val="75000"/>
                </a:schemeClr>
              </a:solidFill>
              <a:effectLst/>
            </a:endParaRPr>
          </a:p>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0"/>
            <a:ext cx="1200149" cy="9728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9">
                                            <p:txEl>
                                              <p:pRg st="4" end="4"/>
                                            </p:txEl>
                                          </p:spTgt>
                                        </p:tgtEl>
                                        <p:attrNameLst>
                                          <p:attrName>style.visibility</p:attrName>
                                        </p:attrNameLst>
                                      </p:cBhvr>
                                      <p:to>
                                        <p:strVal val="visible"/>
                                      </p:to>
                                    </p:set>
                                    <p:animEffect transition="in" filter="fade">
                                      <p:cBhvr>
                                        <p:cTn id="7" dur="500"/>
                                        <p:tgtEl>
                                          <p:spTgt spid="2764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49">
                                            <p:txEl>
                                              <p:pRg st="5" end="5"/>
                                            </p:txEl>
                                          </p:spTgt>
                                        </p:tgtEl>
                                        <p:attrNameLst>
                                          <p:attrName>style.visibility</p:attrName>
                                        </p:attrNameLst>
                                      </p:cBhvr>
                                      <p:to>
                                        <p:strVal val="visible"/>
                                      </p:to>
                                    </p:set>
                                    <p:animEffect transition="in" filter="fade">
                                      <p:cBhvr>
                                        <p:cTn id="12" dur="500"/>
                                        <p:tgtEl>
                                          <p:spTgt spid="2764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49">
                                            <p:txEl>
                                              <p:pRg st="6" end="6"/>
                                            </p:txEl>
                                          </p:spTgt>
                                        </p:tgtEl>
                                        <p:attrNameLst>
                                          <p:attrName>style.visibility</p:attrName>
                                        </p:attrNameLst>
                                      </p:cBhvr>
                                      <p:to>
                                        <p:strVal val="visible"/>
                                      </p:to>
                                    </p:set>
                                    <p:animEffect transition="in" filter="fade">
                                      <p:cBhvr>
                                        <p:cTn id="17" dur="500"/>
                                        <p:tgtEl>
                                          <p:spTgt spid="2764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49">
                                            <p:txEl>
                                              <p:pRg st="7" end="7"/>
                                            </p:txEl>
                                          </p:spTgt>
                                        </p:tgtEl>
                                        <p:attrNameLst>
                                          <p:attrName>style.visibility</p:attrName>
                                        </p:attrNameLst>
                                      </p:cBhvr>
                                      <p:to>
                                        <p:strVal val="visible"/>
                                      </p:to>
                                    </p:set>
                                    <p:animEffect transition="in" filter="fade">
                                      <p:cBhvr>
                                        <p:cTn id="22" dur="500"/>
                                        <p:tgtEl>
                                          <p:spTgt spid="2764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49">
                                            <p:txEl>
                                              <p:pRg st="8" end="8"/>
                                            </p:txEl>
                                          </p:spTgt>
                                        </p:tgtEl>
                                        <p:attrNameLst>
                                          <p:attrName>style.visibility</p:attrName>
                                        </p:attrNameLst>
                                      </p:cBhvr>
                                      <p:to>
                                        <p:strVal val="visible"/>
                                      </p:to>
                                    </p:set>
                                    <p:animEffect transition="in" filter="fade">
                                      <p:cBhvr>
                                        <p:cTn id="27" dur="500"/>
                                        <p:tgtEl>
                                          <p:spTgt spid="276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74980" y="1377155"/>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endParaRPr lang="en-US" sz="1700" kern="0" dirty="0">
              <a:latin typeface="Arial"/>
            </a:endParaRPr>
          </a:p>
          <a:p>
            <a:pPr marL="14273" indent="-14273" defTabSz="1918331" eaLnBrk="1" hangingPunct="1">
              <a:spcBef>
                <a:spcPts val="945"/>
              </a:spcBef>
              <a:spcAft>
                <a:spcPts val="0"/>
              </a:spcAft>
              <a:buClr>
                <a:srgbClr val="2877C4"/>
              </a:buClr>
              <a:buSzTx/>
              <a:defRPr/>
            </a:pPr>
            <a:r>
              <a:rPr lang="en-US" sz="1900" dirty="0">
                <a:solidFill>
                  <a:srgbClr val="FF0000"/>
                </a:solidFill>
              </a:rPr>
              <a:t>Propane </a:t>
            </a:r>
            <a:r>
              <a:rPr lang="en-US" sz="2000" i="1" dirty="0">
                <a:solidFill>
                  <a:srgbClr val="FF0000"/>
                </a:solidFill>
                <a:latin typeface="Times New Roman" panose="02020603050405020304" pitchFamily="18" charset="0"/>
                <a:cs typeface="Times New Roman" panose="02020603050405020304" pitchFamily="18" charset="0"/>
              </a:rPr>
              <a:t>(C</a:t>
            </a:r>
            <a:r>
              <a:rPr lang="en-US" sz="2000" i="1" baseline="-25000" dirty="0">
                <a:solidFill>
                  <a:srgbClr val="FF0000"/>
                </a:solidFill>
                <a:latin typeface="Times New Roman" panose="02020603050405020304" pitchFamily="18" charset="0"/>
                <a:cs typeface="Times New Roman" panose="02020603050405020304" pitchFamily="18" charset="0"/>
              </a:rPr>
              <a:t>3</a:t>
            </a:r>
            <a:r>
              <a:rPr lang="en-US" sz="2000" i="1" dirty="0">
                <a:solidFill>
                  <a:srgbClr val="FF0000"/>
                </a:solidFill>
                <a:latin typeface="Times New Roman" panose="02020603050405020304" pitchFamily="18" charset="0"/>
                <a:cs typeface="Times New Roman" panose="02020603050405020304" pitchFamily="18" charset="0"/>
              </a:rPr>
              <a:t>H</a:t>
            </a:r>
            <a:r>
              <a:rPr lang="en-US" sz="2000" i="1" baseline="-25000" dirty="0">
                <a:solidFill>
                  <a:srgbClr val="FF0000"/>
                </a:solidFill>
                <a:latin typeface="Times New Roman" panose="02020603050405020304" pitchFamily="18" charset="0"/>
                <a:cs typeface="Times New Roman" panose="02020603050405020304" pitchFamily="18" charset="0"/>
              </a:rPr>
              <a:t>8</a:t>
            </a:r>
            <a:r>
              <a:rPr lang="en-US" sz="2000" i="1" dirty="0">
                <a:solidFill>
                  <a:srgbClr val="FF0000"/>
                </a:solidFill>
                <a:latin typeface="Times New Roman" panose="02020603050405020304" pitchFamily="18" charset="0"/>
                <a:cs typeface="Times New Roman" panose="02020603050405020304" pitchFamily="18" charset="0"/>
              </a:rPr>
              <a:t>)</a:t>
            </a:r>
            <a:r>
              <a:rPr lang="en-US" sz="1900" dirty="0">
                <a:solidFill>
                  <a:srgbClr val="FF0000"/>
                </a:solidFill>
              </a:rPr>
              <a:t>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endParaRPr lang="en-US" sz="1900" dirty="0"/>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5961" y="1377155"/>
            <a:ext cx="4569020" cy="5480845"/>
          </a:xfrm>
        </p:spPr>
        <p:txBody>
          <a:bodyPr lIns="182713" tIns="91355" rIns="182713"/>
          <a:lstStyle/>
          <a:p>
            <a:r>
              <a:rPr lang="en-US" dirty="0"/>
              <a:t>What do the symbols tell you about the conditions of the two reactions shown below?</a:t>
            </a:r>
          </a:p>
          <a:p>
            <a:endParaRPr lang="en-US" dirty="0"/>
          </a:p>
          <a:p>
            <a:endParaRPr lang="en-US" dirty="0"/>
          </a:p>
          <a:p>
            <a:endParaRPr lang="en-US" dirty="0"/>
          </a:p>
          <a:p>
            <a:endParaRPr lang="en-US" dirty="0"/>
          </a:p>
          <a:p>
            <a:pPr marL="14273" indent="-14273">
              <a:lnSpc>
                <a:spcPct val="100000"/>
              </a:lnSpc>
              <a:spcBef>
                <a:spcPts val="601"/>
              </a:spcBef>
            </a:pPr>
            <a:endParaRPr lang="en-US" dirty="0"/>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1835443198"/>
              </p:ext>
            </p:extLst>
          </p:nvPr>
        </p:nvGraphicFramePr>
        <p:xfrm>
          <a:off x="304800" y="4042661"/>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42661"/>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4266645085"/>
              </p:ext>
            </p:extLst>
          </p:nvPr>
        </p:nvGraphicFramePr>
        <p:xfrm>
          <a:off x="4800607" y="220980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7" y="2209800"/>
                        <a:ext cx="4191000" cy="59928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11A33CD2-2C59-4433-8FC7-C850E3EAE9B8}"/>
              </a:ext>
            </a:extLst>
          </p:cNvPr>
          <p:cNvSpPr/>
          <p:nvPr/>
        </p:nvSpPr>
        <p:spPr>
          <a:xfrm>
            <a:off x="169251" y="2492710"/>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3" name="TextBox 2">
            <a:extLst>
              <a:ext uri="{FF2B5EF4-FFF2-40B4-BE49-F238E27FC236}">
                <a16:creationId xmlns:a16="http://schemas.microsoft.com/office/drawing/2014/main" id="{0CB28D6E-7189-4EB1-ABC4-70326AB14DF8}"/>
              </a:ext>
            </a:extLst>
          </p:cNvPr>
          <p:cNvSpPr txBox="1"/>
          <p:nvPr/>
        </p:nvSpPr>
        <p:spPr>
          <a:xfrm>
            <a:off x="2288002" y="2308044"/>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31072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fade">
                                      <p:cBhvr>
                                        <p:cTn id="16" dur="500"/>
                                        <p:tgtEl>
                                          <p:spTgt spid="47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109"/>
                                        </p:tgtEl>
                                        <p:attrNameLst>
                                          <p:attrName>style.visibility</p:attrName>
                                        </p:attrNameLst>
                                      </p:cBhvr>
                                      <p:to>
                                        <p:strVal val="visible"/>
                                      </p:to>
                                    </p:set>
                                    <p:animEffect transition="in" filter="fade">
                                      <p:cBhvr>
                                        <p:cTn id="26" dur="500"/>
                                        <p:tgtEl>
                                          <p:spTgt spid="4710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4569019" y="990601"/>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defTabSz="1918331" eaLnBrk="1" hangingPunct="1">
              <a:lnSpc>
                <a:spcPct val="113000"/>
              </a:lnSpc>
              <a:spcBef>
                <a:spcPts val="945"/>
              </a:spcBef>
              <a:spcAft>
                <a:spcPts val="0"/>
              </a:spcAft>
              <a:buClr>
                <a:srgbClr val="2877C4"/>
              </a:buClr>
              <a:buSzTx/>
              <a:defRPr/>
            </a:pPr>
            <a:r>
              <a:rPr lang="en-US" sz="1700" kern="0" dirty="0">
                <a:solidFill>
                  <a:srgbClr val="00B050"/>
                </a:solidFill>
                <a:latin typeface="Arial"/>
              </a:rPr>
              <a:t>What do the symbols tell you about the conditions of the reaction shown below? </a:t>
            </a: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defTabSz="1918331" eaLnBrk="1" hangingPunct="1">
              <a:lnSpc>
                <a:spcPct val="113000"/>
              </a:lnSpc>
              <a:spcBef>
                <a:spcPts val="945"/>
              </a:spcBef>
              <a:spcAft>
                <a:spcPts val="0"/>
              </a:spcAft>
              <a:buClr>
                <a:srgbClr val="2877C4"/>
              </a:buClr>
              <a:buSzTx/>
              <a:defRPr/>
            </a:pPr>
            <a:endParaRPr lang="en-US" sz="1700" kern="0" dirty="0">
              <a:latin typeface="Arial"/>
            </a:endParaRP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The reactant is dissolved in water.</a:t>
            </a:r>
          </a:p>
          <a:p>
            <a:pPr marL="479585" indent="-479585" defTabSz="1918331" eaLnBrk="1" hangingPunct="1">
              <a:spcBef>
                <a:spcPts val="945"/>
              </a:spcBef>
              <a:spcAft>
                <a:spcPts val="0"/>
              </a:spcAft>
              <a:buClr>
                <a:srgbClr val="2877C4"/>
              </a:buClr>
              <a:buSzTx/>
              <a:defRPr/>
            </a:pPr>
            <a:r>
              <a:rPr lang="en-US" sz="2300" i="1" kern="0" dirty="0">
                <a:solidFill>
                  <a:srgbClr val="0070C0"/>
                </a:solidFill>
                <a:latin typeface="Times New Roman" panose="02020603050405020304" pitchFamily="18" charset="0"/>
                <a:cs typeface="Times New Roman" panose="02020603050405020304" pitchFamily="18" charset="0"/>
              </a:rPr>
              <a:t>A gas and a liquid are produced. </a:t>
            </a:r>
          </a:p>
          <a:p>
            <a:pPr marL="479585" indent="-479585" defTabSz="1918331" eaLnBrk="1" hangingPunct="1">
              <a:spcBef>
                <a:spcPts val="945"/>
              </a:spcBef>
              <a:spcAft>
                <a:spcPts val="0"/>
              </a:spcAft>
              <a:buClr>
                <a:srgbClr val="2877C4"/>
              </a:buClr>
              <a:buSzTx/>
              <a:defRPr/>
            </a:pPr>
            <a:r>
              <a:rPr lang="en-US" sz="1800" i="1" kern="0" dirty="0">
                <a:solidFill>
                  <a:srgbClr val="0070C0"/>
                </a:solidFill>
                <a:latin typeface="Times New Roman" panose="02020603050405020304" pitchFamily="18" charset="0"/>
                <a:cs typeface="Times New Roman" panose="02020603050405020304" pitchFamily="18" charset="0"/>
              </a:rPr>
              <a:t>Reversible reaction (2 arrows).</a:t>
            </a:r>
          </a:p>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
        <p:nvSpPr>
          <p:cNvPr id="10" name="Content Placeholder 9"/>
          <p:cNvSpPr>
            <a:spLocks noGrp="1"/>
          </p:cNvSpPr>
          <p:nvPr>
            <p:ph sz="quarter" idx="15"/>
          </p:nvPr>
        </p:nvSpPr>
        <p:spPr>
          <a:xfrm>
            <a:off x="31812" y="1027671"/>
            <a:ext cx="4569020" cy="5480845"/>
          </a:xfrm>
        </p:spPr>
        <p:txBody>
          <a:bodyPr lIns="182713" tIns="91355" rIns="182713"/>
          <a:lstStyle/>
          <a:p>
            <a:r>
              <a:rPr lang="en-US" dirty="0"/>
              <a:t>What do the symbols tell you about the conditions of the two reactions shown below?</a:t>
            </a:r>
          </a:p>
          <a:p>
            <a:r>
              <a:rPr lang="en-US" dirty="0"/>
              <a:t>(1)</a:t>
            </a:r>
          </a:p>
          <a:p>
            <a:endParaRPr lang="en-US" dirty="0"/>
          </a:p>
          <a:p>
            <a:r>
              <a:rPr lang="en-US" dirty="0"/>
              <a:t>(2)</a:t>
            </a:r>
          </a:p>
          <a:p>
            <a:pPr marL="14273" indent="-14273">
              <a:lnSpc>
                <a:spcPct val="100000"/>
              </a:lnSpc>
              <a:spcBef>
                <a:spcPts val="601"/>
              </a:spcBef>
            </a:pPr>
            <a:endParaRPr lang="en-US" dirty="0"/>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The products and reactants of both reactions are gases.</a:t>
            </a:r>
          </a:p>
          <a:p>
            <a:pPr marL="14273" indent="-14273">
              <a:lnSpc>
                <a:spcPct val="100000"/>
              </a:lnSpc>
              <a:spcBef>
                <a:spcPts val="601"/>
              </a:spcBef>
            </a:pPr>
            <a:endParaRPr lang="en-US" sz="2300" i="1" dirty="0">
              <a:solidFill>
                <a:srgbClr val="0070C0"/>
              </a:solidFill>
              <a:latin typeface="Times New Roman" panose="02020603050405020304" pitchFamily="18" charset="0"/>
              <a:cs typeface="Times New Roman" panose="02020603050405020304" pitchFamily="18" charset="0"/>
            </a:endParaRPr>
          </a:p>
          <a:p>
            <a:pPr marL="14273" indent="-14273">
              <a:lnSpc>
                <a:spcPct val="100000"/>
              </a:lnSpc>
              <a:spcBef>
                <a:spcPts val="601"/>
              </a:spcBef>
            </a:pPr>
            <a:r>
              <a:rPr lang="en-US" sz="2300" i="1" dirty="0">
                <a:solidFill>
                  <a:srgbClr val="0070C0"/>
                </a:solidFill>
                <a:latin typeface="Times New Roman" panose="02020603050405020304" pitchFamily="18" charset="0"/>
                <a:cs typeface="Times New Roman" panose="02020603050405020304" pitchFamily="18" charset="0"/>
              </a:rPr>
              <a:t>Heat is used for reaction 1 while a catalyst is used for reaction 2.</a:t>
            </a:r>
          </a:p>
          <a:p>
            <a:pPr marL="14273" indent="-14273"/>
            <a:endParaRPr lang="en-US" dirty="0"/>
          </a:p>
        </p:txBody>
      </p:sp>
      <p:graphicFrame>
        <p:nvGraphicFramePr>
          <p:cNvPr id="47108" name="Object 4"/>
          <p:cNvGraphicFramePr>
            <a:graphicFrameLocks noChangeAspect="1"/>
          </p:cNvGraphicFramePr>
          <p:nvPr>
            <p:extLst>
              <p:ext uri="{D42A27DB-BD31-4B8C-83A1-F6EECF244321}">
                <p14:modId xmlns:p14="http://schemas.microsoft.com/office/powerpoint/2010/main" val="2955367915"/>
              </p:ext>
            </p:extLst>
          </p:nvPr>
        </p:nvGraphicFramePr>
        <p:xfrm>
          <a:off x="566938" y="2894979"/>
          <a:ext cx="3764657" cy="527843"/>
        </p:xfrm>
        <a:graphic>
          <a:graphicData uri="http://schemas.openxmlformats.org/presentationml/2006/ole">
            <mc:AlternateContent xmlns:mc="http://schemas.openxmlformats.org/markup-compatibility/2006">
              <mc:Choice xmlns:v="urn:schemas-microsoft-com:vml" Requires="v">
                <p:oleObj name="Equation" r:id="rId3" imgW="1548728" imgH="190417" progId="">
                  <p:embed/>
                </p:oleObj>
              </mc:Choice>
              <mc:Fallback>
                <p:oleObj name="Equation" r:id="rId3" imgW="1548728"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38" y="2894979"/>
                        <a:ext cx="3764657" cy="527843"/>
                      </a:xfrm>
                      <a:prstGeom prst="rect">
                        <a:avLst/>
                      </a:prstGeom>
                      <a:noFill/>
                    </p:spPr>
                  </p:pic>
                </p:oleObj>
              </mc:Fallback>
            </mc:AlternateContent>
          </a:graphicData>
        </a:graphic>
      </p:graphicFrame>
      <p:graphicFrame>
        <p:nvGraphicFramePr>
          <p:cNvPr id="47109" name="Object 5"/>
          <p:cNvGraphicFramePr>
            <a:graphicFrameLocks noGrp="1" noChangeAspect="1"/>
          </p:cNvGraphicFramePr>
          <p:nvPr>
            <p:ph sz="quarter" idx="16"/>
            <p:extLst>
              <p:ext uri="{D42A27DB-BD31-4B8C-83A1-F6EECF244321}">
                <p14:modId xmlns:p14="http://schemas.microsoft.com/office/powerpoint/2010/main" val="532891456"/>
              </p:ext>
            </p:extLst>
          </p:nvPr>
        </p:nvGraphicFramePr>
        <p:xfrm>
          <a:off x="4775994" y="1762920"/>
          <a:ext cx="4191000" cy="599280"/>
        </p:xfrm>
        <a:graphic>
          <a:graphicData uri="http://schemas.openxmlformats.org/presentationml/2006/ole">
            <mc:AlternateContent xmlns:mc="http://schemas.openxmlformats.org/markup-compatibility/2006">
              <mc:Choice xmlns:v="urn:schemas-microsoft-com:vml" Requires="v">
                <p:oleObj name="Equation" r:id="rId5" imgW="1524000" imgH="203200" progId="">
                  <p:embed/>
                </p:oleObj>
              </mc:Choice>
              <mc:Fallback>
                <p:oleObj name="Equation" r:id="rId5" imgW="1524000" imgH="203200"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994" y="1762920"/>
                        <a:ext cx="4191000" cy="599280"/>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A411A256-52F3-457D-837D-5F5BEDF936C4}"/>
              </a:ext>
            </a:extLst>
          </p:cNvPr>
          <p:cNvSpPr/>
          <p:nvPr/>
        </p:nvSpPr>
        <p:spPr>
          <a:xfrm>
            <a:off x="532525" y="2010228"/>
            <a:ext cx="4237502" cy="523220"/>
          </a:xfrm>
          <a:prstGeom prst="rect">
            <a:avLst/>
          </a:prstGeom>
        </p:spPr>
        <p:txBody>
          <a:bodyPr wrap="square">
            <a:spAutoFit/>
          </a:bodyPr>
          <a:lstStyle/>
          <a:p>
            <a:r>
              <a:rPr lang="en-US" sz="2800" dirty="0"/>
              <a:t>3H</a:t>
            </a:r>
            <a:r>
              <a:rPr lang="en-US" sz="2800" baseline="-25000" dirty="0"/>
              <a:t>2 </a:t>
            </a:r>
            <a:r>
              <a:rPr lang="en-US" altLang="en-US" sz="2800" baseline="-25000" dirty="0">
                <a:solidFill>
                  <a:srgbClr val="0070C0"/>
                </a:solidFill>
              </a:rPr>
              <a:t>(g)</a:t>
            </a:r>
            <a:r>
              <a:rPr lang="en-US" sz="2800" dirty="0"/>
              <a:t> +  N</a:t>
            </a:r>
            <a:r>
              <a:rPr lang="en-US" sz="2800" baseline="-25000" dirty="0"/>
              <a:t>2 </a:t>
            </a:r>
            <a:r>
              <a:rPr lang="en-US" altLang="en-US" sz="2800" baseline="-25000" dirty="0">
                <a:solidFill>
                  <a:srgbClr val="0070C0"/>
                </a:solidFill>
              </a:rPr>
              <a:t>(g) </a:t>
            </a:r>
            <a:r>
              <a:rPr lang="en-US" sz="2800" dirty="0">
                <a:sym typeface="Symbol"/>
              </a:rPr>
              <a:t>  2NH</a:t>
            </a:r>
            <a:r>
              <a:rPr lang="en-US" sz="2800" baseline="-25000" dirty="0">
                <a:sym typeface="Symbol"/>
              </a:rPr>
              <a:t>3 </a:t>
            </a:r>
            <a:r>
              <a:rPr lang="en-US" altLang="en-US" sz="2800" baseline="-25000" dirty="0">
                <a:solidFill>
                  <a:srgbClr val="0070C0"/>
                </a:solidFill>
              </a:rPr>
              <a:t>(g)</a:t>
            </a:r>
            <a:endParaRPr lang="en-US" dirty="0"/>
          </a:p>
        </p:txBody>
      </p:sp>
      <p:sp>
        <p:nvSpPr>
          <p:cNvPr id="9" name="TextBox 8">
            <a:extLst>
              <a:ext uri="{FF2B5EF4-FFF2-40B4-BE49-F238E27FC236}">
                <a16:creationId xmlns:a16="http://schemas.microsoft.com/office/drawing/2014/main" id="{31E0FD6E-A407-4912-AC3F-03CB3DF8552A}"/>
              </a:ext>
            </a:extLst>
          </p:cNvPr>
          <p:cNvSpPr txBox="1"/>
          <p:nvPr/>
        </p:nvSpPr>
        <p:spPr>
          <a:xfrm>
            <a:off x="2590800" y="1828800"/>
            <a:ext cx="914400" cy="369332"/>
          </a:xfrm>
          <a:prstGeom prst="rect">
            <a:avLst/>
          </a:prstGeom>
          <a:noFill/>
        </p:spPr>
        <p:txBody>
          <a:bodyPr wrap="square" rtlCol="0">
            <a:spAutoFit/>
          </a:bodyPr>
          <a:lstStyle/>
          <a:p>
            <a:pPr algn="ctr"/>
            <a:r>
              <a:rPr lang="en-US" sz="1800" dirty="0"/>
              <a:t>450⁰</a:t>
            </a:r>
          </a:p>
        </p:txBody>
      </p:sp>
    </p:spTree>
    <p:extLst>
      <p:ext uri="{BB962C8B-B14F-4D97-AF65-F5344CB8AC3E}">
        <p14:creationId xmlns:p14="http://schemas.microsoft.com/office/powerpoint/2010/main" val="15896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5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5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fade">
                                      <p:cBhvr>
                                        <p:cTn id="22" dur="500"/>
                                        <p:tgtEl>
                                          <p:spTgt spid="47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713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2H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3O</a:t>
            </a:r>
          </a:p>
          <a:p>
            <a:pPr marL="461963" indent="-12700" defTabSz="1918331" eaLnBrk="1" hangingPunct="1">
              <a:spcBef>
                <a:spcPts val="945"/>
              </a:spcBef>
              <a:spcAft>
                <a:spcPts val="0"/>
              </a:spcAft>
              <a:buClr>
                <a:srgbClr val="2877C4"/>
              </a:buClr>
              <a:buSzTx/>
              <a:defRPr/>
            </a:pPr>
            <a:r>
              <a:rPr lang="en-US" sz="3600" dirty="0">
                <a:solidFill>
                  <a:schemeClr val="tx1"/>
                </a:solidFill>
                <a:latin typeface="Times New Roman" panose="02020603050405020304" pitchFamily="18" charset="0"/>
                <a:cs typeface="Times New Roman" panose="02020603050405020304" pitchFamily="18" charset="0"/>
              </a:rPr>
              <a:t>Choose an “ODD” # to make even (</a:t>
            </a:r>
            <a:r>
              <a:rPr lang="en-US" sz="3600" dirty="0">
                <a:solidFill>
                  <a:srgbClr val="FF0000"/>
                </a:solidFill>
                <a:latin typeface="Times New Roman" panose="02020603050405020304" pitchFamily="18" charset="0"/>
                <a:cs typeface="Times New Roman" panose="02020603050405020304" pitchFamily="18" charset="0"/>
              </a:rPr>
              <a:t>C</a:t>
            </a:r>
            <a:r>
              <a:rPr lang="en-US" sz="3600" dirty="0">
                <a:solidFill>
                  <a:schemeClr val="tx1"/>
                </a:solidFill>
                <a:latin typeface="Times New Roman" panose="02020603050405020304" pitchFamily="18" charset="0"/>
                <a:cs typeface="Times New Roman" panose="02020603050405020304" pitchFamily="18" charset="0"/>
              </a:rPr>
              <a:t> or </a:t>
            </a:r>
            <a:r>
              <a:rPr lang="en-US" sz="3600" dirty="0">
                <a:solidFill>
                  <a:srgbClr val="00B050"/>
                </a:solidFill>
                <a:latin typeface="Times New Roman" panose="02020603050405020304" pitchFamily="18" charset="0"/>
                <a:cs typeface="Times New Roman" panose="02020603050405020304" pitchFamily="18" charset="0"/>
              </a:rPr>
              <a:t>O</a:t>
            </a:r>
            <a:r>
              <a:rPr lang="en-US" sz="3600" dirty="0">
                <a:solidFill>
                  <a:schemeClr val="tx1"/>
                </a:solidFill>
                <a:latin typeface="Times New Roman" panose="02020603050405020304" pitchFamily="18" charset="0"/>
                <a:cs typeface="Times New Roman" panose="02020603050405020304" pitchFamily="18" charset="0"/>
              </a:rPr>
              <a:t>).</a:t>
            </a:r>
          </a:p>
          <a:p>
            <a:pPr marL="461963" indent="-12700" defTabSz="1918331" eaLnBrk="1" hangingPunct="1">
              <a:spcBef>
                <a:spcPts val="945"/>
              </a:spcBef>
              <a:spcAft>
                <a:spcPts val="0"/>
              </a:spcAft>
              <a:buClr>
                <a:srgbClr val="2877C4"/>
              </a:buClr>
              <a:buSzTx/>
              <a:defRPr/>
            </a:pPr>
            <a:r>
              <a:rPr lang="en-US" sz="3600" dirty="0">
                <a:solidFill>
                  <a:srgbClr val="00B050"/>
                </a:solidFill>
                <a:latin typeface="Times New Roman" panose="02020603050405020304" pitchFamily="18" charset="0"/>
                <a:cs typeface="Times New Roman" panose="02020603050405020304" pitchFamily="18" charset="0"/>
              </a:rPr>
              <a:t>Since O is split on the right of the arrow, start there.</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37487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chemeClr val="tx1"/>
                </a:solidFill>
                <a:latin typeface="Times New Roman" panose="02020603050405020304" pitchFamily="18" charset="0"/>
                <a:cs typeface="Times New Roman" panose="02020603050405020304" pitchFamily="18" charset="0"/>
              </a:rPr>
              <a:t>Insert a coefficient before water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1C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6O</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is balanced (</a:t>
            </a:r>
            <a:r>
              <a:rPr lang="en-US" sz="2000" i="1" dirty="0">
                <a:solidFill>
                  <a:srgbClr val="0070C0"/>
                </a:solidFill>
                <a:latin typeface="Times New Roman" panose="02020603050405020304" pitchFamily="18" charset="0"/>
                <a:cs typeface="Times New Roman" panose="02020603050405020304" pitchFamily="18" charset="0"/>
              </a:rPr>
              <a:t>8H</a:t>
            </a:r>
            <a:r>
              <a:rPr lang="en-US" sz="2000" i="1" dirty="0">
                <a:solidFill>
                  <a:schemeClr val="tx1"/>
                </a:solidFill>
                <a:latin typeface="Times New Roman" panose="02020603050405020304" pitchFamily="18" charset="0"/>
                <a:cs typeface="Times New Roman" panose="02020603050405020304" pitchFamily="18" charset="0"/>
              </a:rPr>
              <a:t> atoms on each side of arrow</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carbon dioxide to balance </a:t>
            </a:r>
            <a:r>
              <a:rPr lang="en-US" sz="2800" i="1" dirty="0">
                <a:solidFill>
                  <a:srgbClr val="FF0000"/>
                </a:solidFill>
                <a:latin typeface="Times New Roman" panose="02020603050405020304" pitchFamily="18" charset="0"/>
                <a:cs typeface="Times New Roman" panose="02020603050405020304" pitchFamily="18" charset="0"/>
              </a:rPr>
              <a:t>C</a:t>
            </a:r>
            <a:r>
              <a:rPr lang="en-US" sz="2800" i="1" dirty="0">
                <a:solidFill>
                  <a:schemeClr val="tx1"/>
                </a:solidFill>
                <a:latin typeface="Times New Roman" panose="02020603050405020304" pitchFamily="18" charset="0"/>
                <a:cs typeface="Times New Roman" panose="02020603050405020304" pitchFamily="18" charset="0"/>
              </a:rPr>
              <a: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42022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2O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Notice the </a:t>
            </a:r>
            <a:r>
              <a:rPr lang="en-US" sz="2800" i="1" dirty="0">
                <a:solidFill>
                  <a:srgbClr val="0070C0"/>
                </a:solidFill>
                <a:latin typeface="Times New Roman" panose="02020603050405020304" pitchFamily="18" charset="0"/>
                <a:cs typeface="Times New Roman" panose="02020603050405020304" pitchFamily="18" charset="0"/>
              </a:rPr>
              <a:t>Hydrogen</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Carbon</a:t>
            </a:r>
            <a:r>
              <a:rPr lang="en-US" sz="2800" i="1" dirty="0">
                <a:solidFill>
                  <a:schemeClr val="tx1"/>
                </a:solidFill>
                <a:latin typeface="Times New Roman" panose="02020603050405020304" pitchFamily="18" charset="0"/>
                <a:cs typeface="Times New Roman" panose="02020603050405020304" pitchFamily="18" charset="0"/>
              </a:rPr>
              <a:t> are balanced </a:t>
            </a:r>
            <a:r>
              <a:rPr lang="en-US" sz="3600" i="1" dirty="0">
                <a:solidFill>
                  <a:schemeClr val="tx1"/>
                </a:solidFill>
                <a:latin typeface="Times New Roman" panose="02020603050405020304" pitchFamily="18" charset="0"/>
                <a:cs typeface="Times New Roman" panose="02020603050405020304" pitchFamily="18" charset="0"/>
              </a:rPr>
              <a:t>(</a:t>
            </a:r>
            <a:r>
              <a:rPr lang="en-US" sz="2800" i="1" dirty="0">
                <a:solidFill>
                  <a:srgbClr val="0070C0"/>
                </a:solidFill>
                <a:latin typeface="Times New Roman" panose="02020603050405020304" pitchFamily="18" charset="0"/>
                <a:cs typeface="Times New Roman" panose="02020603050405020304" pitchFamily="18" charset="0"/>
              </a:rPr>
              <a:t>8H</a:t>
            </a:r>
            <a:r>
              <a:rPr lang="en-US" sz="2800" i="1" dirty="0">
                <a:solidFill>
                  <a:schemeClr val="tx1"/>
                </a:solidFill>
                <a:latin typeface="Times New Roman" panose="02020603050405020304" pitchFamily="18" charset="0"/>
                <a:cs typeface="Times New Roman" panose="02020603050405020304" pitchFamily="18" charset="0"/>
              </a:rPr>
              <a:t> and </a:t>
            </a:r>
            <a:r>
              <a:rPr lang="en-US" sz="2800" i="1" dirty="0">
                <a:solidFill>
                  <a:srgbClr val="FF0000"/>
                </a:solidFill>
                <a:latin typeface="Times New Roman" panose="02020603050405020304" pitchFamily="18" charset="0"/>
                <a:cs typeface="Times New Roman" panose="02020603050405020304" pitchFamily="18" charset="0"/>
              </a:rPr>
              <a:t>3C</a:t>
            </a:r>
            <a:r>
              <a:rPr lang="en-US" sz="2800" i="1" dirty="0">
                <a:solidFill>
                  <a:schemeClr val="tx1"/>
                </a:solidFill>
                <a:latin typeface="Times New Roman" panose="02020603050405020304" pitchFamily="18" charset="0"/>
                <a:cs typeface="Times New Roman" panose="02020603050405020304" pitchFamily="18" charset="0"/>
              </a:rPr>
              <a:t> atoms on each side of arrow</a:t>
            </a:r>
            <a:r>
              <a:rPr lang="en-US" sz="3600" i="1" dirty="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a:p>
            <a:pPr marL="457200" indent="-231775" defTabSz="1918331" eaLnBrk="1" hangingPunct="1">
              <a:spcBef>
                <a:spcPts val="945"/>
              </a:spcBef>
              <a:spcAft>
                <a:spcPts val="0"/>
              </a:spcAft>
              <a:buClr>
                <a:srgbClr val="2877C4"/>
              </a:buClr>
              <a:buSzTx/>
              <a:buFont typeface="Arial" panose="020B0604020202020204" pitchFamily="34" charset="0"/>
              <a:buChar char="•"/>
              <a:defRPr/>
            </a:pPr>
            <a:r>
              <a:rPr lang="en-US" sz="2800" i="1" dirty="0">
                <a:solidFill>
                  <a:schemeClr val="tx1"/>
                </a:solidFill>
                <a:latin typeface="Times New Roman" panose="02020603050405020304" pitchFamily="18" charset="0"/>
                <a:cs typeface="Times New Roman" panose="02020603050405020304" pitchFamily="18" charset="0"/>
              </a:rPr>
              <a:t>Now, insert a coefficient before </a:t>
            </a:r>
            <a:r>
              <a:rPr lang="en-US" sz="2800" i="1" dirty="0">
                <a:solidFill>
                  <a:srgbClr val="00B050"/>
                </a:solidFill>
                <a:latin typeface="Times New Roman" panose="02020603050405020304" pitchFamily="18" charset="0"/>
                <a:cs typeface="Times New Roman" panose="02020603050405020304" pitchFamily="18" charset="0"/>
              </a:rPr>
              <a:t>oxygen</a:t>
            </a:r>
            <a:r>
              <a:rPr lang="en-US" sz="2800" i="1" dirty="0">
                <a:solidFill>
                  <a:schemeClr val="tx1"/>
                </a:solidFill>
                <a:latin typeface="Times New Roman" panose="02020603050405020304" pitchFamily="18" charset="0"/>
                <a:cs typeface="Times New Roman" panose="02020603050405020304" pitchFamily="18" charset="0"/>
              </a:rPr>
              <a:t> (reactant).</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12442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p:cNvSpPr txBox="1">
            <a:spLocks/>
          </p:cNvSpPr>
          <p:nvPr/>
        </p:nvSpPr>
        <p:spPr bwMode="auto">
          <a:xfrm>
            <a:off x="0" y="990601"/>
            <a:ext cx="9138039"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713" tIns="91355" rIns="182713" bIns="91355" numCol="1" anchor="t" anchorCtr="0" compatLnSpc="1">
            <a:prstTxWarp prst="textNoShape">
              <a:avLst/>
            </a:prstTxWarp>
          </a:bodyPr>
          <a:lstStyle/>
          <a:p>
            <a:pPr marL="14273" indent="-14273" defTabSz="1918331" eaLnBrk="1" hangingPunct="1">
              <a:spcBef>
                <a:spcPts val="945"/>
              </a:spcBef>
              <a:spcAft>
                <a:spcPts val="0"/>
              </a:spcAft>
              <a:buClr>
                <a:srgbClr val="2877C4"/>
              </a:buClr>
              <a:buSzTx/>
              <a:defRPr/>
            </a:pPr>
            <a:r>
              <a:rPr lang="en-US" sz="1900" dirty="0">
                <a:solidFill>
                  <a:srgbClr val="FF0000"/>
                </a:solidFill>
              </a:rPr>
              <a:t>Propane burns in oxygen to produce carbon dioxide and water. What are the reactants and products? Formulas?</a:t>
            </a:r>
          </a:p>
          <a:p>
            <a:pPr marL="14273" indent="-14273" defTabSz="1918331" eaLnBrk="1" hangingPunct="1">
              <a:spcBef>
                <a:spcPts val="945"/>
              </a:spcBef>
              <a:spcAft>
                <a:spcPts val="0"/>
              </a:spcAft>
              <a:buClr>
                <a:srgbClr val="2877C4"/>
              </a:buClr>
              <a:buSzTx/>
              <a:defRPr/>
            </a:pPr>
            <a:r>
              <a:rPr lang="en-US" sz="2300" i="1" dirty="0">
                <a:solidFill>
                  <a:srgbClr val="0070C0"/>
                </a:solidFill>
                <a:latin typeface="Times New Roman" panose="02020603050405020304" pitchFamily="18" charset="0"/>
                <a:cs typeface="Times New Roman" panose="02020603050405020304" pitchFamily="18" charset="0"/>
              </a:rPr>
              <a:t>The reactants are propane (C</a:t>
            </a:r>
            <a:r>
              <a:rPr lang="en-US" sz="2300" i="1" baseline="-25000" dirty="0">
                <a:solidFill>
                  <a:srgbClr val="0070C0"/>
                </a:solidFill>
                <a:latin typeface="Times New Roman" panose="02020603050405020304" pitchFamily="18" charset="0"/>
                <a:cs typeface="Times New Roman" panose="02020603050405020304" pitchFamily="18" charset="0"/>
              </a:rPr>
              <a:t>3</a:t>
            </a:r>
            <a:r>
              <a:rPr lang="en-US" sz="2300" i="1" dirty="0">
                <a:solidFill>
                  <a:srgbClr val="0070C0"/>
                </a:solidFill>
                <a:latin typeface="Times New Roman" panose="02020603050405020304" pitchFamily="18" charset="0"/>
                <a:cs typeface="Times New Roman" panose="02020603050405020304" pitchFamily="18" charset="0"/>
              </a:rPr>
              <a:t>H</a:t>
            </a:r>
            <a:r>
              <a:rPr lang="en-US" sz="2300" i="1" baseline="-25000" dirty="0">
                <a:solidFill>
                  <a:srgbClr val="0070C0"/>
                </a:solidFill>
                <a:latin typeface="Times New Roman" panose="02020603050405020304" pitchFamily="18" charset="0"/>
                <a:cs typeface="Times New Roman" panose="02020603050405020304" pitchFamily="18" charset="0"/>
              </a:rPr>
              <a:t>8</a:t>
            </a:r>
            <a:r>
              <a:rPr lang="en-US" sz="2300" i="1" dirty="0">
                <a:solidFill>
                  <a:srgbClr val="0070C0"/>
                </a:solidFill>
                <a:latin typeface="Times New Roman" panose="02020603050405020304" pitchFamily="18" charset="0"/>
                <a:cs typeface="Times New Roman" panose="02020603050405020304" pitchFamily="18" charset="0"/>
              </a:rPr>
              <a:t>) &amp; oxygen (O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The products are CO</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 and H</a:t>
            </a:r>
            <a:r>
              <a:rPr lang="en-US" sz="2300" i="1" baseline="-25000" dirty="0">
                <a:solidFill>
                  <a:srgbClr val="0070C0"/>
                </a:solidFill>
                <a:latin typeface="Times New Roman" panose="02020603050405020304" pitchFamily="18" charset="0"/>
                <a:cs typeface="Times New Roman" panose="02020603050405020304" pitchFamily="18" charset="0"/>
              </a:rPr>
              <a:t>2</a:t>
            </a:r>
            <a:r>
              <a:rPr lang="en-US" sz="2300" i="1" dirty="0">
                <a:solidFill>
                  <a:srgbClr val="0070C0"/>
                </a:solidFill>
                <a:latin typeface="Times New Roman" panose="02020603050405020304" pitchFamily="18" charset="0"/>
                <a:cs typeface="Times New Roman" panose="02020603050405020304" pitchFamily="18" charset="0"/>
              </a:rPr>
              <a:t>O.</a:t>
            </a:r>
          </a:p>
          <a:p>
            <a:pPr marL="461963" indent="-12700" defTabSz="1918331" eaLnBrk="1" hangingPunct="1">
              <a:spcBef>
                <a:spcPts val="945"/>
              </a:spcBef>
              <a:spcAft>
                <a:spcPts val="0"/>
              </a:spcAft>
              <a:buClr>
                <a:srgbClr val="2877C4"/>
              </a:buClr>
              <a:buSzTx/>
              <a:defRPr/>
            </a:pPr>
            <a:r>
              <a:rPr lang="en-US" sz="3600" dirty="0">
                <a:solidFill>
                  <a:srgbClr val="FF0000"/>
                </a:solidFill>
                <a:latin typeface="Times New Roman" panose="02020603050405020304" pitchFamily="18" charset="0"/>
                <a:cs typeface="Times New Roman" panose="02020603050405020304" pitchFamily="18" charset="0"/>
              </a:rPr>
              <a:t>C</a:t>
            </a:r>
            <a:r>
              <a:rPr lang="en-US" sz="3600" baseline="-25000" dirty="0">
                <a:solidFill>
                  <a:srgbClr val="FF0000"/>
                </a:solidFill>
                <a:latin typeface="Times New Roman" panose="02020603050405020304" pitchFamily="18" charset="0"/>
                <a:cs typeface="Times New Roman" panose="02020603050405020304" pitchFamily="18" charset="0"/>
              </a:rPr>
              <a:t>3</a:t>
            </a:r>
            <a:r>
              <a:rPr lang="en-US" sz="3600" dirty="0">
                <a:solidFill>
                  <a:srgbClr val="0070C0"/>
                </a:solidFill>
                <a:latin typeface="Times New Roman" panose="02020603050405020304" pitchFamily="18" charset="0"/>
                <a:cs typeface="Times New Roman" panose="02020603050405020304" pitchFamily="18" charset="0"/>
              </a:rPr>
              <a:t>H</a:t>
            </a:r>
            <a:r>
              <a:rPr lang="en-US" sz="3600" baseline="-25000" dirty="0">
                <a:solidFill>
                  <a:srgbClr val="0070C0"/>
                </a:solidFill>
                <a:latin typeface="Times New Roman" panose="02020603050405020304" pitchFamily="18" charset="0"/>
                <a:cs typeface="Times New Roman" panose="02020603050405020304" pitchFamily="18" charset="0"/>
              </a:rPr>
              <a:t>8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5</a:t>
            </a:r>
            <a:r>
              <a:rPr lang="en-US" sz="3600" dirty="0">
                <a:solidFill>
                  <a:srgbClr val="00B050"/>
                </a:solidFill>
                <a:latin typeface="Times New Roman" panose="02020603050405020304" pitchFamily="18" charset="0"/>
                <a:cs typeface="Times New Roman" panose="02020603050405020304" pitchFamily="18" charset="0"/>
              </a:rPr>
              <a:t>O</a:t>
            </a:r>
            <a:r>
              <a:rPr lang="en-US" sz="3600" baseline="-25000" dirty="0">
                <a:solidFill>
                  <a:srgbClr val="00B050"/>
                </a:solidFill>
                <a:latin typeface="Times New Roman" panose="02020603050405020304" pitchFamily="18" charset="0"/>
                <a:cs typeface="Times New Roman" panose="02020603050405020304" pitchFamily="18" charset="0"/>
              </a:rPr>
              <a:t>2</a:t>
            </a:r>
            <a:r>
              <a:rPr lang="en-US" sz="3600" baseline="-25000" dirty="0">
                <a:solidFill>
                  <a:srgbClr val="0070C0"/>
                </a:solidFill>
                <a:latin typeface="Times New Roman" panose="02020603050405020304" pitchFamily="18" charset="0"/>
                <a:cs typeface="Times New Roman" panose="02020603050405020304" pitchFamily="18" charset="0"/>
              </a:rPr>
              <a:t>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3</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rgbClr val="0070C0"/>
                </a:solidFill>
                <a:latin typeface="Times New Roman" panose="02020603050405020304" pitchFamily="18" charset="0"/>
                <a:cs typeface="Times New Roman" panose="02020603050405020304" pitchFamily="18" charset="0"/>
              </a:rPr>
              <a:t>2 </a:t>
            </a:r>
            <a:r>
              <a:rPr lang="en-US" sz="3600" baseline="-25000" dirty="0">
                <a:solidFill>
                  <a:schemeClr val="tx1"/>
                </a:solidFill>
                <a:latin typeface="Times New Roman" panose="02020603050405020304" pitchFamily="18" charset="0"/>
                <a:cs typeface="Times New Roman" panose="02020603050405020304" pitchFamily="18" charset="0"/>
              </a:rPr>
              <a:t>(g)</a:t>
            </a:r>
            <a:r>
              <a:rPr lang="en-US" sz="3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4</a:t>
            </a:r>
            <a:r>
              <a:rPr lang="en-US" sz="36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a:t>
            </a:r>
            <a:r>
              <a:rPr lang="en-US" sz="3600" baseline="-25000" dirty="0">
                <a:solidFill>
                  <a:srgbClr val="0070C0"/>
                </a:solidFill>
                <a:latin typeface="Times New Roman" panose="02020603050405020304" pitchFamily="18" charset="0"/>
                <a:cs typeface="Times New Roman" panose="02020603050405020304" pitchFamily="18" charset="0"/>
              </a:rPr>
              <a:t>2</a:t>
            </a:r>
            <a:r>
              <a:rPr lang="en-US" sz="36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O</a:t>
            </a:r>
            <a:r>
              <a:rPr lang="en-US" sz="3600" baseline="-25000" dirty="0">
                <a:solidFill>
                  <a:schemeClr val="tx1"/>
                </a:solidFill>
                <a:latin typeface="Times New Roman" panose="02020603050405020304" pitchFamily="18" charset="0"/>
                <a:cs typeface="Times New Roman" panose="02020603050405020304" pitchFamily="18" charset="0"/>
              </a:rPr>
              <a:t>(l)</a:t>
            </a:r>
            <a:r>
              <a:rPr lang="en-US" sz="3600" dirty="0">
                <a:solidFill>
                  <a:srgbClr val="0070C0"/>
                </a:solidFill>
                <a:latin typeface="Times New Roman" panose="02020603050405020304" pitchFamily="18" charset="0"/>
                <a:cs typeface="Times New Roman" panose="02020603050405020304" pitchFamily="18" charset="0"/>
              </a:rPr>
              <a:t> </a:t>
            </a:r>
          </a:p>
          <a:p>
            <a:pPr marL="461963" indent="-12700" defTabSz="1918331" eaLnBrk="1" hangingPunct="1">
              <a:spcBef>
                <a:spcPts val="945"/>
              </a:spcBef>
              <a:spcAft>
                <a:spcPts val="0"/>
              </a:spcAft>
              <a:buClr>
                <a:srgbClr val="2877C4"/>
              </a:buClr>
              <a:buSzTx/>
              <a:tabLst>
                <a:tab pos="4572000" algn="l"/>
              </a:tabLst>
              <a:defRPr/>
            </a:pPr>
            <a:endParaRPr lang="en-US" sz="1000" dirty="0">
              <a:solidFill>
                <a:srgbClr val="FF0000"/>
              </a:solidFill>
              <a:latin typeface="Times New Roman" panose="02020603050405020304" pitchFamily="18" charset="0"/>
              <a:cs typeface="Times New Roman" panose="02020603050405020304" pitchFamily="18" charset="0"/>
            </a:endParaRPr>
          </a:p>
          <a:p>
            <a:pPr marL="461963" indent="-12700" defTabSz="1918331" eaLnBrk="1" hangingPunct="1">
              <a:spcBef>
                <a:spcPts val="945"/>
              </a:spcBef>
              <a:spcAft>
                <a:spcPts val="0"/>
              </a:spcAft>
              <a:buClr>
                <a:srgbClr val="2877C4"/>
              </a:buClr>
              <a:buSzTx/>
              <a:tabLst>
                <a:tab pos="4572000" algn="l"/>
              </a:tabLst>
              <a:defRPr/>
            </a:pP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70C0"/>
                </a:solidFill>
                <a:latin typeface="Times New Roman" panose="02020603050405020304" pitchFamily="18" charset="0"/>
                <a:cs typeface="Times New Roman" panose="02020603050405020304" pitchFamily="18" charset="0"/>
              </a:rPr>
              <a:t>8H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10-O</a:t>
            </a:r>
          </a:p>
          <a:p>
            <a:pPr marL="14273" indent="-14273" defTabSz="1918331" eaLnBrk="1" hangingPunct="1">
              <a:spcBef>
                <a:spcPts val="945"/>
              </a:spcBef>
              <a:spcAft>
                <a:spcPts val="0"/>
              </a:spcAft>
              <a:buClr>
                <a:srgbClr val="2877C4"/>
              </a:buClr>
              <a:buSzTx/>
              <a:defRPr/>
            </a:pPr>
            <a:endParaRPr lang="en-US" sz="1000" i="1" dirty="0">
              <a:solidFill>
                <a:schemeClr val="tx1"/>
              </a:solidFill>
              <a:latin typeface="Times New Roman" panose="02020603050405020304" pitchFamily="18" charset="0"/>
              <a:cs typeface="Times New Roman" panose="02020603050405020304" pitchFamily="18" charset="0"/>
            </a:endParaRPr>
          </a:p>
          <a:p>
            <a:pPr marL="14273" indent="-14273" defTabSz="1918331" eaLnBrk="1" hangingPunct="1">
              <a:spcBef>
                <a:spcPts val="945"/>
              </a:spcBef>
              <a:spcAft>
                <a:spcPts val="0"/>
              </a:spcAft>
              <a:buClr>
                <a:srgbClr val="2877C4"/>
              </a:buClr>
              <a:buSzTx/>
              <a:defRPr/>
            </a:pPr>
            <a:r>
              <a:rPr lang="en-US" sz="2800" i="1" dirty="0">
                <a:solidFill>
                  <a:schemeClr val="tx1"/>
                </a:solidFill>
                <a:latin typeface="Times New Roman" panose="02020603050405020304" pitchFamily="18" charset="0"/>
                <a:cs typeface="Times New Roman" panose="02020603050405020304" pitchFamily="18" charset="0"/>
              </a:rPr>
              <a:t>Notice all atoms are balanced, meaning there are the same number and type of atoms on each side of the arrow.</a:t>
            </a:r>
          </a:p>
          <a:p>
            <a:pPr marL="14273" indent="-14273" defTabSz="1918331" eaLnBrk="1" hangingPunct="1">
              <a:spcBef>
                <a:spcPts val="945"/>
              </a:spcBef>
              <a:spcAft>
                <a:spcPts val="0"/>
              </a:spcAft>
              <a:buClr>
                <a:srgbClr val="2877C4"/>
              </a:buClr>
              <a:buSzTx/>
              <a:defRPr/>
            </a:pPr>
            <a:endParaRPr lang="en-US" sz="1700" kern="0" dirty="0">
              <a:latin typeface="Arial"/>
            </a:endParaRPr>
          </a:p>
        </p:txBody>
      </p:sp>
      <p:sp>
        <p:nvSpPr>
          <p:cNvPr id="2" name="Title 1"/>
          <p:cNvSpPr>
            <a:spLocks noGrp="1"/>
          </p:cNvSpPr>
          <p:nvPr>
            <p:ph type="title"/>
          </p:nvPr>
        </p:nvSpPr>
        <p:spPr>
          <a:xfrm>
            <a:off x="10" y="-9"/>
            <a:ext cx="9143996" cy="990610"/>
          </a:xfrm>
        </p:spPr>
        <p:txBody>
          <a:bodyPr/>
          <a:lstStyle/>
          <a:p>
            <a:pPr marL="0" indent="0"/>
            <a:r>
              <a:rPr lang="en-US" dirty="0">
                <a:solidFill>
                  <a:srgbClr val="FFC000"/>
                </a:solidFill>
              </a:rPr>
              <a:t>Writing a Formula Equation &amp; Identify Symbols</a:t>
            </a:r>
          </a:p>
        </p:txBody>
      </p:sp>
    </p:spTree>
    <p:extLst>
      <p:ext uri="{BB962C8B-B14F-4D97-AF65-F5344CB8AC3E}">
        <p14:creationId xmlns:p14="http://schemas.microsoft.com/office/powerpoint/2010/main" val="29731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1371600" y="3055088"/>
            <a:ext cx="6646340" cy="3429000"/>
          </a:xfrm>
        </p:spPr>
        <p:txBody>
          <a:bodyPr lIns="182713" tIns="91355" bIns="91355"/>
          <a:lstStyle/>
          <a:p>
            <a:pPr lvl="1">
              <a:spcBef>
                <a:spcPts val="1800"/>
              </a:spcBef>
            </a:pPr>
            <a:r>
              <a:rPr lang="en-US" sz="2700" dirty="0">
                <a:solidFill>
                  <a:srgbClr val="FF0000"/>
                </a:solidFill>
              </a:rPr>
              <a:t>Is this a balanced chemical equation?</a:t>
            </a:r>
          </a:p>
          <a:p>
            <a:pPr lvl="1">
              <a:spcBef>
                <a:spcPts val="1800"/>
              </a:spcBef>
            </a:pPr>
            <a:r>
              <a:rPr lang="en-US" sz="2700" dirty="0">
                <a:solidFill>
                  <a:srgbClr val="0070C0"/>
                </a:solidFill>
              </a:rPr>
              <a:t>Are there the same number of each type of atom on both sides of the equation?</a:t>
            </a:r>
          </a:p>
          <a:p>
            <a:pPr lvl="1">
              <a:spcBef>
                <a:spcPts val="1800"/>
              </a:spcBef>
            </a:pPr>
            <a:r>
              <a:rPr lang="en-US" sz="2700" dirty="0">
                <a:solidFill>
                  <a:srgbClr val="00B050"/>
                </a:solidFill>
              </a:rPr>
              <a:t>Does it show conservation of mass?</a:t>
            </a:r>
          </a:p>
          <a:p>
            <a:pPr marL="1586" lvl="1" indent="0">
              <a:lnSpc>
                <a:spcPct val="112000"/>
              </a:lnSpc>
              <a:buNone/>
            </a:pPr>
            <a:endParaRPr lang="en-US" sz="2100" dirty="0"/>
          </a:p>
        </p:txBody>
      </p:sp>
      <p:sp>
        <p:nvSpPr>
          <p:cNvPr id="32" name="_s2055"/>
          <p:cNvSpPr>
            <a:spLocks noChangeArrowheads="1"/>
          </p:cNvSpPr>
          <p:nvPr/>
        </p:nvSpPr>
        <p:spPr bwMode="auto">
          <a:xfrm>
            <a:off x="2133600" y="1676400"/>
            <a:ext cx="4876800"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40937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0" indent="0"/>
            <a:r>
              <a:rPr lang="en-US" sz="4000" dirty="0">
                <a:solidFill>
                  <a:srgbClr val="FFFF00"/>
                </a:solidFill>
              </a:rPr>
              <a:t>Balanced Chemical Equations</a:t>
            </a:r>
          </a:p>
        </p:txBody>
      </p:sp>
      <p:sp>
        <p:nvSpPr>
          <p:cNvPr id="31" name="Text Placeholder 30"/>
          <p:cNvSpPr>
            <a:spLocks noGrp="1"/>
          </p:cNvSpPr>
          <p:nvPr>
            <p:ph type="body" sz="quarter" idx="12"/>
          </p:nvPr>
        </p:nvSpPr>
        <p:spPr>
          <a:xfrm>
            <a:off x="31" y="1377153"/>
            <a:ext cx="4250319" cy="5480848"/>
          </a:xfrm>
        </p:spPr>
        <p:txBody>
          <a:bodyPr lIns="182713" tIns="91355" bIns="91355"/>
          <a:lstStyle/>
          <a:p>
            <a:pPr marL="242510" indent="-242510"/>
            <a:endParaRPr lang="en-US" sz="2100" dirty="0"/>
          </a:p>
          <a:p>
            <a:pPr lvl="1">
              <a:spcBef>
                <a:spcPts val="1800"/>
              </a:spcBef>
            </a:pPr>
            <a:r>
              <a:rPr lang="en-US" sz="2700" dirty="0">
                <a:solidFill>
                  <a:srgbClr val="FF0000"/>
                </a:solidFill>
              </a:rPr>
              <a:t>Have the same types of atoms (elements) on both sides of equations</a:t>
            </a:r>
          </a:p>
          <a:p>
            <a:pPr lvl="1">
              <a:spcBef>
                <a:spcPts val="1800"/>
              </a:spcBef>
            </a:pPr>
            <a:r>
              <a:rPr lang="en-US" sz="2700" dirty="0">
                <a:solidFill>
                  <a:srgbClr val="0070C0"/>
                </a:solidFill>
              </a:rPr>
              <a:t>Have the same number of each type of atom</a:t>
            </a:r>
          </a:p>
          <a:p>
            <a:pPr lvl="1">
              <a:spcBef>
                <a:spcPts val="1800"/>
              </a:spcBef>
            </a:pPr>
            <a:r>
              <a:rPr lang="en-US" sz="2700" dirty="0">
                <a:solidFill>
                  <a:srgbClr val="00B050"/>
                </a:solidFill>
              </a:rPr>
              <a:t>Show conservation of mass</a:t>
            </a:r>
          </a:p>
          <a:p>
            <a:pPr marL="1586" lvl="1" indent="0">
              <a:lnSpc>
                <a:spcPct val="112000"/>
              </a:lnSpc>
              <a:buNone/>
            </a:pPr>
            <a:endParaRPr lang="en-US" sz="2100" dirty="0"/>
          </a:p>
        </p:txBody>
      </p:sp>
      <p:grpSp>
        <p:nvGrpSpPr>
          <p:cNvPr id="43" name="Group 42"/>
          <p:cNvGrpSpPr/>
          <p:nvPr/>
        </p:nvGrpSpPr>
        <p:grpSpPr>
          <a:xfrm>
            <a:off x="4648200" y="2652231"/>
            <a:ext cx="4049471" cy="3977178"/>
            <a:chOff x="2672843" y="1190349"/>
            <a:chExt cx="2158312" cy="1902685"/>
          </a:xfrm>
        </p:grpSpPr>
        <p:sp>
          <p:nvSpPr>
            <p:cNvPr id="36" name="_s2055"/>
            <p:cNvSpPr>
              <a:spLocks noChangeArrowheads="1"/>
            </p:cNvSpPr>
            <p:nvPr/>
          </p:nvSpPr>
          <p:spPr bwMode="auto">
            <a:xfrm>
              <a:off x="2672843" y="1190349"/>
              <a:ext cx="2158312" cy="1902685"/>
            </a:xfrm>
            <a:prstGeom prst="roundRect">
              <a:avLst/>
            </a:prstGeom>
            <a:solidFill>
              <a:schemeClr val="accent3">
                <a:lumMod val="20000"/>
                <a:lumOff val="8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endParaRPr lang="en-US" sz="2100" b="1" dirty="0">
                <a:solidFill>
                  <a:srgbClr val="000000"/>
                </a:solidFill>
              </a:endParaRPr>
            </a:p>
            <a:p>
              <a:pPr algn="ctr" defTabSz="1914818" eaLnBrk="1" hangingPunct="1">
                <a:buClrTx/>
                <a:buSzTx/>
              </a:pPr>
              <a:r>
                <a:rPr lang="en-US" sz="2300" b="1" dirty="0">
                  <a:solidFill>
                    <a:srgbClr val="000000"/>
                  </a:solidFill>
                </a:rPr>
                <a:t>3H</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 N</a:t>
              </a:r>
              <a:r>
                <a:rPr lang="en-US" sz="2300" b="1" baseline="-25000" dirty="0">
                  <a:solidFill>
                    <a:srgbClr val="000000"/>
                  </a:solidFill>
                </a:rPr>
                <a:t>2 </a:t>
              </a:r>
              <a:r>
                <a:rPr lang="en-US" altLang="en-US" sz="2300" baseline="-25000" dirty="0">
                  <a:solidFill>
                    <a:srgbClr val="0070C0"/>
                  </a:solidFill>
                </a:rPr>
                <a:t>(g)</a:t>
              </a:r>
              <a:r>
                <a:rPr lang="en-US" sz="2300" b="1" dirty="0">
                  <a:solidFill>
                    <a:srgbClr val="000000"/>
                  </a:solidFill>
                </a:rPr>
                <a:t> </a:t>
              </a:r>
              <a:r>
                <a:rPr lang="en-US" sz="2300" b="1" dirty="0">
                  <a:solidFill>
                    <a:srgbClr val="000000"/>
                  </a:solidFill>
                  <a:sym typeface="Symbol"/>
                </a:rPr>
                <a:t>  2NH</a:t>
              </a:r>
              <a:r>
                <a:rPr lang="en-US" sz="2300" b="1" baseline="-25000" dirty="0">
                  <a:solidFill>
                    <a:srgbClr val="000000"/>
                  </a:solidFill>
                  <a:sym typeface="Symbol"/>
                </a:rPr>
                <a:t>3 </a:t>
              </a:r>
              <a:r>
                <a:rPr lang="en-US" altLang="en-US" sz="2300" baseline="-25000" dirty="0">
                  <a:solidFill>
                    <a:srgbClr val="0070C0"/>
                  </a:solidFill>
                </a:rPr>
                <a:t>(g)</a:t>
              </a:r>
              <a:endParaRPr lang="en-US" sz="2300" b="1" dirty="0">
                <a:solidFill>
                  <a:srgbClr val="000000"/>
                </a:solidFill>
                <a:sym typeface="Symbol"/>
              </a:endParaRPr>
            </a:p>
            <a:p>
              <a:pPr algn="ctr" defTabSz="1914818" eaLnBrk="1" hangingPunct="1">
                <a:buClrTx/>
                <a:buSzTx/>
              </a:pPr>
              <a:endParaRPr lang="en-US" sz="2300" b="1" dirty="0">
                <a:solidFill>
                  <a:srgbClr val="000000"/>
                </a:solidFill>
                <a:sym typeface="Symbol"/>
              </a:endParaRPr>
            </a:p>
            <a:p>
              <a:pPr algn="ctr" defTabSz="1914818" eaLnBrk="1" hangingPunct="1">
                <a:buClrTx/>
                <a:buSzTx/>
              </a:pPr>
              <a:r>
                <a:rPr lang="en-US" sz="2300" b="1" dirty="0">
                  <a:solidFill>
                    <a:srgbClr val="000000"/>
                  </a:solidFill>
                  <a:sym typeface="Symbol"/>
                </a:rPr>
                <a:t>  6 H     2 N       2 N  6 H</a:t>
              </a:r>
              <a:endParaRPr lang="en-US" sz="2300" b="1" dirty="0">
                <a:solidFill>
                  <a:srgbClr val="000000"/>
                </a:solidFill>
              </a:endParaRPr>
            </a:p>
          </p:txBody>
        </p:sp>
        <p:grpSp>
          <p:nvGrpSpPr>
            <p:cNvPr id="21" name="Group 20"/>
            <p:cNvGrpSpPr/>
            <p:nvPr/>
          </p:nvGrpSpPr>
          <p:grpSpPr>
            <a:xfrm>
              <a:off x="2737164" y="1303746"/>
              <a:ext cx="1963118" cy="694862"/>
              <a:chOff x="2628547" y="671892"/>
              <a:chExt cx="2070912" cy="826621"/>
            </a:xfrm>
          </p:grpSpPr>
          <p:grpSp>
            <p:nvGrpSpPr>
              <p:cNvPr id="22" name="Group 17"/>
              <p:cNvGrpSpPr/>
              <p:nvPr/>
            </p:nvGrpSpPr>
            <p:grpSpPr>
              <a:xfrm>
                <a:off x="2813645" y="671892"/>
                <a:ext cx="1846920" cy="570680"/>
                <a:chOff x="2813645" y="640845"/>
                <a:chExt cx="1846920" cy="570680"/>
              </a:xfrm>
            </p:grpSpPr>
            <p:pic>
              <p:nvPicPr>
                <p:cNvPr id="2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27"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28"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29" name="TextBox 28"/>
                <p:cNvSpPr txBox="1"/>
                <p:nvPr/>
              </p:nvSpPr>
              <p:spPr>
                <a:xfrm>
                  <a:off x="3135700" y="836682"/>
                  <a:ext cx="239022" cy="374843"/>
                </a:xfrm>
                <a:prstGeom prst="rect">
                  <a:avLst/>
                </a:prstGeom>
                <a:noFill/>
              </p:spPr>
              <p:txBody>
                <a:bodyPr wrap="none" rtlCol="0">
                  <a:spAutoFit/>
                </a:bodyPr>
                <a:lstStyle/>
                <a:p>
                  <a:pPr defTabSz="1914818" eaLnBrk="1" hangingPunct="1">
                    <a:lnSpc>
                      <a:spcPct val="115000"/>
                    </a:lnSpc>
                    <a:spcBef>
                      <a:spcPct val="20000"/>
                    </a:spcBef>
                    <a:buClr>
                      <a:srgbClr val="2877C4"/>
                    </a:buClr>
                    <a:buSzTx/>
                  </a:pPr>
                  <a:r>
                    <a:rPr lang="en-US" sz="3200" b="1" dirty="0">
                      <a:latin typeface="Arial" charset="0"/>
                    </a:rPr>
                    <a:t>+</a:t>
                  </a:r>
                </a:p>
              </p:txBody>
            </p:sp>
            <p:cxnSp>
              <p:nvCxnSpPr>
                <p:cNvPr id="30" name="Straight Arrow Connector 29"/>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3"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2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25"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grpSp>
      <p:sp>
        <p:nvSpPr>
          <p:cNvPr id="32" name="_s2055"/>
          <p:cNvSpPr>
            <a:spLocks noChangeArrowheads="1"/>
          </p:cNvSpPr>
          <p:nvPr/>
        </p:nvSpPr>
        <p:spPr bwMode="auto">
          <a:xfrm>
            <a:off x="4429353" y="1447800"/>
            <a:ext cx="4539265" cy="1066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a:p>
            <a:pPr algn="ctr" defTabSz="1916575" eaLnBrk="1" hangingPunct="1">
              <a:buClrTx/>
              <a:buSzTx/>
            </a:pPr>
            <a:r>
              <a:rPr lang="en-US" sz="2100" b="1" dirty="0">
                <a:solidFill>
                  <a:srgbClr val="000000"/>
                </a:solidFill>
              </a:rPr>
              <a:t>   3H</a:t>
            </a:r>
            <a:r>
              <a:rPr lang="en-US" sz="2100" b="1" baseline="-25000" dirty="0">
                <a:solidFill>
                  <a:srgbClr val="000000"/>
                </a:solidFill>
              </a:rPr>
              <a:t>2 </a:t>
            </a:r>
            <a:r>
              <a:rPr lang="en-US" altLang="en-US" sz="2100" baseline="-25000" dirty="0">
                <a:solidFill>
                  <a:srgbClr val="0070C0"/>
                </a:solidFill>
              </a:rPr>
              <a:t>(g)</a:t>
            </a:r>
            <a:r>
              <a:rPr lang="en-US" sz="2100" b="1" dirty="0">
                <a:solidFill>
                  <a:srgbClr val="000000"/>
                </a:solidFill>
              </a:rPr>
              <a:t>    +     N</a:t>
            </a:r>
            <a:r>
              <a:rPr lang="en-US" sz="2100" b="1" baseline="-25000" dirty="0">
                <a:solidFill>
                  <a:srgbClr val="000000"/>
                </a:solidFill>
              </a:rPr>
              <a:t>2 </a:t>
            </a:r>
            <a:r>
              <a:rPr lang="en-US" altLang="en-US" sz="2100" baseline="-25000" dirty="0">
                <a:solidFill>
                  <a:srgbClr val="0070C0"/>
                </a:solidFill>
              </a:rPr>
              <a:t>(g)   </a:t>
            </a:r>
            <a:r>
              <a:rPr lang="en-US" sz="2100" b="1" dirty="0">
                <a:solidFill>
                  <a:srgbClr val="000000"/>
                </a:solidFill>
              </a:rPr>
              <a:t>  </a:t>
            </a:r>
            <a:r>
              <a:rPr lang="en-US" sz="2100" b="1" dirty="0">
                <a:solidFill>
                  <a:srgbClr val="000000"/>
                </a:solidFill>
                <a:sym typeface="Symbol"/>
              </a:rPr>
              <a:t>     2NH</a:t>
            </a:r>
            <a:r>
              <a:rPr lang="en-US" sz="2100" b="1" baseline="-25000" dirty="0">
                <a:solidFill>
                  <a:srgbClr val="000000"/>
                </a:solidFill>
                <a:sym typeface="Symbol"/>
              </a:rPr>
              <a:t>3 </a:t>
            </a:r>
            <a:r>
              <a:rPr lang="en-US" altLang="en-US" sz="2100" baseline="-25000" dirty="0">
                <a:solidFill>
                  <a:srgbClr val="0070C0"/>
                </a:solidFill>
              </a:rPr>
              <a:t>(g)</a:t>
            </a:r>
            <a:endParaRPr lang="en-US" sz="2100" b="1" dirty="0">
              <a:solidFill>
                <a:srgbClr val="000000"/>
              </a:solidFill>
              <a:sym typeface="Symbol"/>
            </a:endParaRPr>
          </a:p>
        </p:txBody>
      </p:sp>
    </p:spTree>
    <p:extLst>
      <p:ext uri="{BB962C8B-B14F-4D97-AF65-F5344CB8AC3E}">
        <p14:creationId xmlns:p14="http://schemas.microsoft.com/office/powerpoint/2010/main" val="320480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fade">
                                      <p:cBhvr>
                                        <p:cTn id="12" dur="500"/>
                                        <p:tgtEl>
                                          <p:spTgt spid="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animEffect transition="in" filter="fade">
                                      <p:cBhvr>
                                        <p:cTn id="17" dur="500"/>
                                        <p:tgtEl>
                                          <p:spTgt spid="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8AA1FF3-60CB-4EF1-A025-D9F45DD1E7B3}"/>
              </a:ext>
            </a:extLst>
          </p:cNvPr>
          <p:cNvPicPr>
            <a:picLocks noChangeAspect="1"/>
          </p:cNvPicPr>
          <p:nvPr/>
        </p:nvPicPr>
        <p:blipFill>
          <a:blip r:embed="rId4"/>
          <a:stretch>
            <a:fillRect/>
          </a:stretch>
        </p:blipFill>
        <p:spPr>
          <a:xfrm>
            <a:off x="152433" y="1083192"/>
            <a:ext cx="8788195" cy="5622408"/>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B522C4-79C6-412A-8380-86311BB06CAF}"/>
              </a:ext>
            </a:extLst>
          </p:cNvPr>
          <p:cNvSpPr txBox="1"/>
          <p:nvPr/>
        </p:nvSpPr>
        <p:spPr>
          <a:xfrm>
            <a:off x="4343400" y="2362200"/>
            <a:ext cx="2895600" cy="507831"/>
          </a:xfrm>
          <a:prstGeom prst="rect">
            <a:avLst/>
          </a:prstGeom>
          <a:noFill/>
        </p:spPr>
        <p:txBody>
          <a:bodyPr wrap="square" rtlCol="0">
            <a:spAutoFit/>
          </a:bodyPr>
          <a:lstStyle/>
          <a:p>
            <a:r>
              <a:rPr lang="en-US" dirty="0">
                <a:solidFill>
                  <a:srgbClr val="00B050"/>
                </a:solidFill>
              </a:rPr>
              <a:t>Week 1</a:t>
            </a:r>
          </a:p>
        </p:txBody>
      </p:sp>
    </p:spTree>
    <p:extLst>
      <p:ext uri="{BB962C8B-B14F-4D97-AF65-F5344CB8AC3E}">
        <p14:creationId xmlns:p14="http://schemas.microsoft.com/office/powerpoint/2010/main" val="618057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37544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a:t>
            </a:r>
            <a:r>
              <a:rPr lang="en-US" sz="2300" b="1" dirty="0">
                <a:solidFill>
                  <a:srgbClr val="FF0000"/>
                </a:solidFill>
                <a:effectLst>
                  <a:outerShdw blurRad="38100" dist="38100" dir="2700000" algn="tl">
                    <a:srgbClr val="000000">
                      <a:alpha val="43137"/>
                    </a:srgbClr>
                  </a:outerShdw>
                </a:effectLst>
              </a:rPr>
              <a:t>skeletal</a:t>
            </a:r>
            <a:r>
              <a:rPr lang="en-US" sz="2300" b="1" dirty="0">
                <a:solidFill>
                  <a:srgbClr val="7030A0"/>
                </a:solidFill>
              </a:rPr>
              <a:t>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endParaRPr lang="en-US" sz="2300" dirty="0"/>
          </a:p>
          <a:p>
            <a:pPr>
              <a:spcBef>
                <a:spcPts val="1800"/>
              </a:spcBef>
            </a:pPr>
            <a:r>
              <a:rPr lang="en-US" sz="2300" dirty="0"/>
              <a:t> </a:t>
            </a:r>
            <a:endParaRPr lang="en-US" sz="2300" dirty="0">
              <a:solidFill>
                <a:srgbClr val="7030A0"/>
              </a:solidFill>
            </a:endParaRP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500"/>
                                        <p:tgtEl>
                                          <p:spTgt spid="184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5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23">
                                            <p:txEl>
                                              <p:pRg st="4" end="4"/>
                                            </p:txEl>
                                          </p:spTgt>
                                        </p:tgtEl>
                                        <p:attrNameLst>
                                          <p:attrName>style.visibility</p:attrName>
                                        </p:attrNameLst>
                                      </p:cBhvr>
                                      <p:to>
                                        <p:strVal val="visible"/>
                                      </p:to>
                                    </p:set>
                                    <p:animEffect transition="in" filter="fade">
                                      <p:cBhvr>
                                        <p:cTn id="22" dur="500"/>
                                        <p:tgtEl>
                                          <p:spTgt spid="184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184323" name="Text Box 3"/>
          <p:cNvSpPr txBox="1">
            <a:spLocks noChangeArrowheads="1"/>
          </p:cNvSpPr>
          <p:nvPr/>
        </p:nvSpPr>
        <p:spPr bwMode="auto">
          <a:xfrm>
            <a:off x="228634" y="1066814"/>
            <a:ext cx="8762999" cy="47393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ts val="1800"/>
              </a:spcBef>
            </a:pPr>
            <a:r>
              <a:rPr lang="en-US" sz="2300" b="1" dirty="0">
                <a:solidFill>
                  <a:srgbClr val="7030A0"/>
                </a:solidFill>
              </a:rPr>
              <a:t>Determine the reactants and products for the chemical reaction … write a skeletal equation.</a:t>
            </a:r>
            <a:endParaRPr lang="en-US" sz="2300" dirty="0"/>
          </a:p>
          <a:p>
            <a:pPr>
              <a:spcBef>
                <a:spcPts val="1800"/>
              </a:spcBef>
            </a:pPr>
            <a:r>
              <a:rPr lang="en-US" sz="2300" dirty="0">
                <a:solidFill>
                  <a:srgbClr val="FF0000"/>
                </a:solidFill>
              </a:rPr>
              <a:t>All symbols and formulas must be correct </a:t>
            </a:r>
            <a:r>
              <a:rPr lang="en-US" sz="4000" dirty="0">
                <a:solidFill>
                  <a:srgbClr val="002060"/>
                </a:solidFill>
              </a:rPr>
              <a:t>BEFORE</a:t>
            </a:r>
            <a:r>
              <a:rPr lang="en-US" sz="2300" dirty="0">
                <a:solidFill>
                  <a:srgbClr val="002060"/>
                </a:solidFill>
              </a:rPr>
              <a:t> </a:t>
            </a:r>
            <a:r>
              <a:rPr lang="en-US" sz="2300" dirty="0">
                <a:solidFill>
                  <a:srgbClr val="FF0000"/>
                </a:solidFill>
              </a:rPr>
              <a:t>balancing the chemical equation.</a:t>
            </a:r>
            <a:endParaRPr lang="en-US" sz="2300" dirty="0"/>
          </a:p>
          <a:p>
            <a:pPr>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a:spcBef>
                <a:spcPts val="1800"/>
              </a:spcBef>
            </a:pPr>
            <a:r>
              <a:rPr lang="en-US" sz="2300" dirty="0"/>
              <a:t> Zn</a:t>
            </a:r>
            <a:r>
              <a:rPr lang="en-US" sz="2300" baseline="30000" dirty="0"/>
              <a:t>0</a:t>
            </a:r>
            <a:r>
              <a:rPr lang="en-US" sz="2300" baseline="-25000" dirty="0"/>
              <a:t> </a:t>
            </a:r>
            <a:r>
              <a:rPr lang="en-US" sz="2300" b="1" baseline="-25000" dirty="0"/>
              <a:t>(s)</a:t>
            </a:r>
            <a:r>
              <a:rPr lang="en-US" sz="2300" baseline="-25000" dirty="0"/>
              <a:t> </a:t>
            </a:r>
            <a:r>
              <a:rPr lang="en-US" sz="2300" dirty="0"/>
              <a:t>  +  	  </a:t>
            </a:r>
            <a:r>
              <a:rPr lang="en-US" sz="2300" dirty="0" err="1"/>
              <a:t>H</a:t>
            </a:r>
            <a:r>
              <a:rPr lang="en-US" sz="2300" baseline="30000" dirty="0" err="1"/>
              <a:t>+</a:t>
            </a:r>
            <a:r>
              <a:rPr lang="en-US" sz="2300" dirty="0" err="1"/>
              <a:t>Cl</a:t>
            </a:r>
            <a:r>
              <a:rPr lang="en-US" sz="2300" baseline="30000" dirty="0"/>
              <a:t>-</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a:t>
            </a:r>
            <a:r>
              <a:rPr lang="en-US" sz="2300" baseline="30000" dirty="0"/>
              <a:t>+2</a:t>
            </a:r>
            <a:r>
              <a:rPr lang="en-US" sz="2300" dirty="0"/>
              <a:t>Cl</a:t>
            </a:r>
            <a:r>
              <a:rPr lang="en-US" sz="2300" baseline="-25000" dirty="0"/>
              <a:t>2</a:t>
            </a:r>
            <a:r>
              <a:rPr lang="en-US" sz="2300" baseline="30000" dirty="0"/>
              <a:t>-</a:t>
            </a:r>
            <a:r>
              <a:rPr lang="en-US" sz="2300" dirty="0"/>
              <a:t> </a:t>
            </a:r>
            <a:r>
              <a:rPr lang="en-US" sz="2300" b="1" baseline="-25000" dirty="0"/>
              <a:t>(s)</a:t>
            </a:r>
            <a:r>
              <a:rPr lang="en-US" sz="2300" baseline="-25000" dirty="0"/>
              <a:t> </a:t>
            </a:r>
            <a:r>
              <a:rPr lang="en-US" sz="2300" dirty="0"/>
              <a:t>     +    H</a:t>
            </a:r>
            <a:r>
              <a:rPr lang="en-US" sz="2300" baseline="-25000" dirty="0"/>
              <a:t>2</a:t>
            </a:r>
            <a:r>
              <a:rPr lang="en-US" sz="2300" baseline="30000" dirty="0"/>
              <a:t>0</a:t>
            </a:r>
            <a:r>
              <a:rPr lang="en-US" sz="2300" baseline="-25000" dirty="0"/>
              <a:t> </a:t>
            </a:r>
            <a:r>
              <a:rPr lang="en-US" sz="2300" b="1" baseline="-25000" dirty="0"/>
              <a:t>(g)</a:t>
            </a:r>
            <a:endParaRPr lang="en-US" sz="2300" dirty="0"/>
          </a:p>
          <a:p>
            <a:pPr>
              <a:spcBef>
                <a:spcPts val="1800"/>
              </a:spcBef>
            </a:pPr>
            <a:endParaRPr lang="en-US" sz="1300" dirty="0">
              <a:solidFill>
                <a:schemeClr val="tx1"/>
              </a:solidFill>
            </a:endParaRPr>
          </a:p>
          <a:p>
            <a:pPr>
              <a:spcBef>
                <a:spcPts val="1800"/>
              </a:spcBef>
            </a:pPr>
            <a:r>
              <a:rPr lang="en-US" sz="3600" dirty="0">
                <a:solidFill>
                  <a:schemeClr val="tx1"/>
                </a:solidFill>
              </a:rPr>
              <a:t>NEVER</a:t>
            </a:r>
            <a:r>
              <a:rPr lang="en-US" sz="2300" dirty="0">
                <a:solidFill>
                  <a:schemeClr val="tx1"/>
                </a:solidFill>
              </a:rPr>
              <a:t> </a:t>
            </a:r>
            <a:r>
              <a:rPr lang="en-US" sz="2300" dirty="0">
                <a:solidFill>
                  <a:srgbClr val="7030A0"/>
                </a:solidFill>
              </a:rPr>
              <a:t>change a subscript or formula when balancing the overall equation</a:t>
            </a: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84" y="9070"/>
            <a:ext cx="1200149" cy="972820"/>
          </a:xfrm>
          <a:prstGeom prst="rect">
            <a:avLst/>
          </a:prstGeom>
        </p:spPr>
      </p:pic>
    </p:spTree>
    <p:extLst>
      <p:ext uri="{BB962C8B-B14F-4D97-AF65-F5344CB8AC3E}">
        <p14:creationId xmlns:p14="http://schemas.microsoft.com/office/powerpoint/2010/main" val="1322793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animEffect transition="in" filter="fade">
                                      <p:cBhvr>
                                        <p:cTn id="7" dur="500"/>
                                        <p:tgtEl>
                                          <p:spTgt spid="1843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5" end="5"/>
                                            </p:txEl>
                                          </p:spTgt>
                                        </p:tgtEl>
                                        <p:attrNameLst>
                                          <p:attrName>style.visibility</p:attrName>
                                        </p:attrNameLst>
                                      </p:cBhvr>
                                      <p:to>
                                        <p:strVal val="visible"/>
                                      </p:to>
                                    </p:set>
                                    <p:animEffect transition="in" filter="fade">
                                      <p:cBhvr>
                                        <p:cTn id="12" dur="500"/>
                                        <p:tgtEl>
                                          <p:spTgt spid="184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
        <p:nvSpPr>
          <p:cNvPr id="4" name="Rectangle 3"/>
          <p:cNvSpPr/>
          <p:nvPr/>
        </p:nvSpPr>
        <p:spPr>
          <a:xfrm>
            <a:off x="8" y="948197"/>
            <a:ext cx="9144000" cy="5847373"/>
          </a:xfrm>
          <a:prstGeom prst="rect">
            <a:avLst/>
          </a:prstGeom>
        </p:spPr>
        <p:txBody>
          <a:bodyPr wrap="square" lIns="91061" tIns="45531" rIns="91061" bIns="45531">
            <a:spAutoFit/>
          </a:bodyPr>
          <a:lstStyle/>
          <a:p>
            <a:pPr>
              <a:spcBef>
                <a:spcPts val="1800"/>
              </a:spcBef>
            </a:pPr>
            <a:r>
              <a:rPr lang="en-US" dirty="0">
                <a:solidFill>
                  <a:srgbClr val="7030A0"/>
                </a:solidFill>
              </a:rPr>
              <a:t>ONLY </a:t>
            </a:r>
            <a:r>
              <a:rPr lang="en-US" sz="3200" u="sng" dirty="0">
                <a:solidFill>
                  <a:srgbClr val="FF0000"/>
                </a:solidFill>
                <a:effectLst>
                  <a:outerShdw blurRad="38100" dist="38100" dir="2700000" algn="tl">
                    <a:srgbClr val="000000">
                      <a:alpha val="43137"/>
                    </a:srgbClr>
                  </a:outerShdw>
                </a:effectLst>
              </a:rPr>
              <a:t>coefficients</a:t>
            </a:r>
            <a:r>
              <a:rPr lang="en-US" dirty="0">
                <a:solidFill>
                  <a:srgbClr val="7030A0"/>
                </a:solidFill>
              </a:rPr>
              <a:t> are used when balancing equations.</a:t>
            </a:r>
          </a:p>
          <a:p>
            <a:pPr marL="463214">
              <a:spcBef>
                <a:spcPts val="1800"/>
              </a:spcBef>
            </a:pPr>
            <a:r>
              <a:rPr lang="en-US" sz="2300" dirty="0">
                <a:solidFill>
                  <a:srgbClr val="00B050"/>
                </a:solidFill>
              </a:rPr>
              <a:t>A chemical equation must have the same number of atoms on each side of the arrow (</a:t>
            </a:r>
            <a:r>
              <a:rPr lang="en-US" sz="2300" i="1" dirty="0">
                <a:solidFill>
                  <a:srgbClr val="00B050"/>
                </a:solidFill>
              </a:rPr>
              <a:t>conservation of matter, mass &amp; energy</a:t>
            </a:r>
            <a:r>
              <a:rPr lang="en-US" sz="2300" dirty="0">
                <a:solidFill>
                  <a:srgbClr val="00B050"/>
                </a:solidFill>
              </a:rPr>
              <a:t>)</a:t>
            </a:r>
          </a:p>
          <a:p>
            <a:pPr marL="463214">
              <a:spcBef>
                <a:spcPts val="1800"/>
              </a:spcBef>
            </a:pPr>
            <a:r>
              <a:rPr lang="en-US" sz="2300" dirty="0">
                <a:solidFill>
                  <a:srgbClr val="0070C0"/>
                </a:solidFill>
              </a:rPr>
              <a:t>Coefficients indicate the number of formula units (compounds or molecules) represented by the formula in a chemical reaction. </a:t>
            </a:r>
          </a:p>
          <a:p>
            <a:pPr marL="463214">
              <a:spcBef>
                <a:spcPts val="1800"/>
              </a:spcBef>
            </a:pPr>
            <a:r>
              <a:rPr lang="en-US" sz="2300" dirty="0"/>
              <a:t>Zinc   +   Hydrochloric acid   </a:t>
            </a:r>
            <a:r>
              <a:rPr lang="en-US" sz="2300" dirty="0">
                <a:sym typeface="Wingdings"/>
              </a:rPr>
              <a:t></a:t>
            </a:r>
            <a:r>
              <a:rPr lang="en-US" sz="2300" dirty="0"/>
              <a:t>   </a:t>
            </a:r>
            <a:r>
              <a:rPr lang="en-US" sz="2300" dirty="0" err="1"/>
              <a:t>ZincII</a:t>
            </a:r>
            <a:r>
              <a:rPr lang="en-US" sz="2300" dirty="0"/>
              <a:t> Chloride   +   Hydrogen</a:t>
            </a:r>
          </a:p>
          <a:p>
            <a:pPr marL="463214">
              <a:spcBef>
                <a:spcPts val="601"/>
              </a:spcBef>
            </a:pPr>
            <a:r>
              <a:rPr lang="en-US" sz="2300" dirty="0"/>
              <a:t>  Zn</a:t>
            </a:r>
            <a:r>
              <a:rPr lang="en-US" sz="2300" baseline="-25000" dirty="0"/>
              <a:t> </a:t>
            </a:r>
            <a:r>
              <a:rPr lang="en-US" sz="2300" b="1" baseline="-25000" dirty="0"/>
              <a:t>(s)</a:t>
            </a:r>
            <a:r>
              <a:rPr lang="en-US" sz="2300" baseline="-25000" dirty="0"/>
              <a:t> </a:t>
            </a:r>
            <a:r>
              <a:rPr lang="en-US" sz="2300" dirty="0"/>
              <a:t>  +  	</a:t>
            </a:r>
            <a:r>
              <a:rPr lang="en-US" sz="2300" b="1" dirty="0">
                <a:solidFill>
                  <a:srgbClr val="FF0000"/>
                </a:solidFill>
                <a:effectLst>
                  <a:outerShdw blurRad="38100" dist="38100" dir="2700000" algn="tl">
                    <a:srgbClr val="000000">
                      <a:alpha val="43137"/>
                    </a:srgbClr>
                  </a:outerShdw>
                </a:effectLst>
              </a:rPr>
              <a:t>2</a:t>
            </a:r>
            <a:r>
              <a:rPr lang="en-US" sz="2300" dirty="0"/>
              <a:t> </a:t>
            </a:r>
            <a:r>
              <a:rPr lang="en-US" sz="2300" dirty="0" err="1"/>
              <a:t>HCl</a:t>
            </a:r>
            <a:r>
              <a:rPr lang="en-US" sz="2300" dirty="0"/>
              <a:t> </a:t>
            </a:r>
            <a:r>
              <a:rPr lang="en-US" sz="2300" b="1" baseline="-25000" dirty="0"/>
              <a:t>(</a:t>
            </a:r>
            <a:r>
              <a:rPr lang="en-US" sz="2300" b="1" baseline="-25000" dirty="0" err="1"/>
              <a:t>aq</a:t>
            </a:r>
            <a:r>
              <a:rPr lang="en-US" sz="2300" b="1" baseline="-25000" dirty="0"/>
              <a:t>)</a:t>
            </a:r>
            <a:r>
              <a:rPr lang="en-US" sz="2300" baseline="-25000" dirty="0"/>
              <a:t> </a:t>
            </a:r>
            <a:r>
              <a:rPr lang="en-US" sz="2300" dirty="0"/>
              <a:t>         </a:t>
            </a:r>
            <a:r>
              <a:rPr lang="en-US" sz="2300" dirty="0">
                <a:sym typeface="Wingdings"/>
              </a:rPr>
              <a:t></a:t>
            </a:r>
            <a:r>
              <a:rPr lang="en-US" sz="2300" dirty="0"/>
              <a:t>   	   ZnCl</a:t>
            </a:r>
            <a:r>
              <a:rPr lang="en-US" sz="2300" baseline="-25000" dirty="0"/>
              <a:t>2</a:t>
            </a:r>
            <a:r>
              <a:rPr lang="en-US" sz="2300" dirty="0"/>
              <a:t> </a:t>
            </a:r>
            <a:r>
              <a:rPr lang="en-US" sz="2300" b="1" baseline="-25000" dirty="0"/>
              <a:t>(s)</a:t>
            </a:r>
            <a:r>
              <a:rPr lang="en-US" sz="2300" baseline="-25000" dirty="0"/>
              <a:t> </a:t>
            </a:r>
            <a:r>
              <a:rPr lang="en-US" sz="2300" dirty="0"/>
              <a:t>      +   	H</a:t>
            </a:r>
            <a:r>
              <a:rPr lang="en-US" sz="2300" baseline="-25000" dirty="0"/>
              <a:t>2 </a:t>
            </a:r>
            <a:r>
              <a:rPr lang="en-US" sz="2300" b="1" baseline="-25000" dirty="0"/>
              <a:t>(g)</a:t>
            </a:r>
            <a:endParaRPr lang="en-US" sz="2300" dirty="0"/>
          </a:p>
          <a:p>
            <a:pPr lvl="0"/>
            <a:endParaRPr lang="en-US" sz="2300" dirty="0"/>
          </a:p>
          <a:p>
            <a:pPr algn="ctr">
              <a:spcBef>
                <a:spcPts val="601"/>
              </a:spcBef>
            </a:pPr>
            <a:r>
              <a:rPr lang="en-US" altLang="en-US" sz="2100" dirty="0">
                <a:solidFill>
                  <a:srgbClr val="0070C0"/>
                </a:solidFill>
              </a:rPr>
              <a:t>Coefficients are understood to be 1 if not written.</a:t>
            </a:r>
          </a:p>
          <a:p>
            <a:pPr algn="ctr">
              <a:spcBef>
                <a:spcPts val="601"/>
              </a:spcBef>
            </a:pPr>
            <a:r>
              <a:rPr lang="en-US" sz="2400" i="1" dirty="0">
                <a:solidFill>
                  <a:srgbClr val="FF0000"/>
                </a:solidFill>
                <a:latin typeface="Times New Roman" panose="02020603050405020304" pitchFamily="18" charset="0"/>
                <a:cs typeface="Times New Roman" panose="02020603050405020304" pitchFamily="18" charset="0"/>
              </a:rPr>
              <a:t>Compare the number of each element on each side of the equation</a:t>
            </a:r>
            <a:r>
              <a:rPr lang="en-US" sz="2100" dirty="0">
                <a:solidFill>
                  <a:srgbClr val="FF0000"/>
                </a:solidFill>
              </a:rPr>
              <a:t>.</a:t>
            </a:r>
          </a:p>
          <a:p>
            <a:pPr algn="ctr">
              <a:spcBef>
                <a:spcPts val="601"/>
              </a:spcBef>
            </a:pPr>
            <a:endParaRPr lang="en-US" sz="2100" dirty="0">
              <a:solidFill>
                <a:srgbClr val="FF0000"/>
              </a:solidFill>
            </a:endParaRPr>
          </a:p>
          <a:p>
            <a:pPr algn="ctr">
              <a:spcBef>
                <a:spcPts val="601"/>
              </a:spcBef>
            </a:pPr>
            <a:r>
              <a:rPr lang="en-US" sz="2000" dirty="0">
                <a:solidFill>
                  <a:schemeClr val="tx1"/>
                </a:solidFill>
              </a:rPr>
              <a:t>NEVER </a:t>
            </a:r>
            <a:r>
              <a:rPr lang="en-US" sz="2000" dirty="0">
                <a:solidFill>
                  <a:srgbClr val="7030A0"/>
                </a:solidFill>
              </a:rPr>
              <a:t>change a subscript or formula when balancing the overall equation.</a:t>
            </a:r>
          </a:p>
          <a:p>
            <a:pPr algn="ctr">
              <a:spcBef>
                <a:spcPts val="601"/>
              </a:spcBef>
            </a:pPr>
            <a:endParaRPr lang="en-US" sz="2000" dirty="0">
              <a:solidFill>
                <a:srgbClr val="7030A0"/>
              </a:solidFill>
            </a:endParaRPr>
          </a:p>
        </p:txBody>
      </p:sp>
    </p:spTree>
    <p:extLst>
      <p:ext uri="{BB962C8B-B14F-4D97-AF65-F5344CB8AC3E}">
        <p14:creationId xmlns:p14="http://schemas.microsoft.com/office/powerpoint/2010/main" val="42029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marL="849948" indent="3174">
              <a:defRPr/>
            </a:pPr>
            <a:r>
              <a:rPr lang="en-US" dirty="0">
                <a:solidFill>
                  <a:srgbClr val="FFFF00"/>
                </a:solidFill>
                <a:latin typeface="Arial" charset="0"/>
              </a:rPr>
              <a:t>How to Balance </a:t>
            </a:r>
            <a:r>
              <a:rPr lang="en-US">
                <a:solidFill>
                  <a:srgbClr val="FFFF00"/>
                </a:solidFill>
                <a:latin typeface="Arial" charset="0"/>
              </a:rPr>
              <a:t>Equations  </a:t>
            </a:r>
            <a:endParaRPr lang="en-US" dirty="0">
              <a:solidFill>
                <a:srgbClr val="FFFF00"/>
              </a:solidFill>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228600"/>
            <a:ext cx="881636" cy="952500"/>
          </a:xfrm>
          <a:prstGeom prst="rect">
            <a:avLst/>
          </a:prstGeom>
        </p:spPr>
      </p:pic>
    </p:spTree>
    <p:extLst>
      <p:ext uri="{BB962C8B-B14F-4D97-AF65-F5344CB8AC3E}">
        <p14:creationId xmlns:p14="http://schemas.microsoft.com/office/powerpoint/2010/main" val="41778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4"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prstGeom prst="rect">
            <a:avLst/>
          </a:prstGeom>
        </p:spPr>
        <p:txBody>
          <a:bodyPr lIns="182335" tIns="91166" rIns="182335"/>
          <a:lstStyle/>
          <a:p>
            <a:r>
              <a:rPr lang="en-US" dirty="0"/>
              <a:t>Write &amp; balance a chemical equation for the decomposition of hydrogen peroxide to oxygen and water.</a:t>
            </a:r>
          </a:p>
        </p:txBody>
      </p:sp>
      <p:sp>
        <p:nvSpPr>
          <p:cNvPr id="33795" name="Rectangle 2"/>
          <p:cNvSpPr>
            <a:spLocks noGrp="1" noChangeArrowheads="1"/>
          </p:cNvSpPr>
          <p:nvPr>
            <p:ph type="title"/>
          </p:nvPr>
        </p:nvSpPr>
        <p:spPr>
          <a:xfrm>
            <a:off x="10" y="0"/>
            <a:ext cx="9143996" cy="1371600"/>
          </a:xfrm>
        </p:spPr>
        <p:txBody>
          <a:bodyPr anchor="ctr" anchorCtr="0"/>
          <a:lstStyle/>
          <a:p>
            <a:pPr>
              <a:defRPr/>
            </a:pPr>
            <a:r>
              <a:rPr lang="en-US" dirty="0">
                <a:latin typeface="Arial" charset="0"/>
              </a:rPr>
              <a:t>	</a:t>
            </a:r>
            <a:r>
              <a:rPr lang="en-US" dirty="0">
                <a:solidFill>
                  <a:srgbClr val="FFFF00"/>
                </a:solidFill>
                <a:latin typeface="Arial" charset="0"/>
              </a:rPr>
              <a:t>How to Balance Equations</a:t>
            </a:r>
          </a:p>
        </p:txBody>
      </p:sp>
      <p:sp>
        <p:nvSpPr>
          <p:cNvPr id="19" name="TextBox 18"/>
          <p:cNvSpPr txBox="1"/>
          <p:nvPr/>
        </p:nvSpPr>
        <p:spPr>
          <a:xfrm>
            <a:off x="4675419" y="239312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 </a:t>
            </a:r>
            <a:endParaRPr lang="en-US" sz="2100" dirty="0">
              <a:latin typeface="Arial" charset="0"/>
            </a:endParaRPr>
          </a:p>
        </p:txBody>
      </p:sp>
      <p:sp>
        <p:nvSpPr>
          <p:cNvPr id="22" name="TextBox 21"/>
          <p:cNvSpPr txBox="1"/>
          <p:nvPr/>
        </p:nvSpPr>
        <p:spPr>
          <a:xfrm>
            <a:off x="4675419" y="3540927"/>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2H, 2O →</a:t>
            </a:r>
            <a:r>
              <a:rPr lang="en-US" sz="2100" dirty="0">
                <a:latin typeface="Arial" charset="0"/>
                <a:sym typeface="Symbol"/>
              </a:rPr>
              <a:t> 2H, 3O </a:t>
            </a:r>
            <a:endParaRPr lang="en-US" sz="2100" dirty="0">
              <a:latin typeface="Arial" charset="0"/>
            </a:endParaRPr>
          </a:p>
        </p:txBody>
      </p:sp>
      <p:sp>
        <p:nvSpPr>
          <p:cNvPr id="23" name="TextBox 22"/>
          <p:cNvSpPr txBox="1"/>
          <p:nvPr/>
        </p:nvSpPr>
        <p:spPr>
          <a:xfrm>
            <a:off x="4675419" y="4688723"/>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sym typeface="Symbol"/>
              </a:rPr>
              <a:t>2H</a:t>
            </a:r>
            <a:r>
              <a:rPr lang="en-US" sz="2100" baseline="-25000" dirty="0">
                <a:latin typeface="Arial" charset="0"/>
                <a:sym typeface="Symbol"/>
              </a:rPr>
              <a:t>2</a:t>
            </a:r>
            <a:r>
              <a:rPr lang="en-US" sz="2100" dirty="0">
                <a:latin typeface="Arial" charset="0"/>
                <a:sym typeface="Symbol"/>
              </a:rPr>
              <a:t>O</a:t>
            </a:r>
            <a:r>
              <a:rPr lang="en-US" sz="2100" baseline="-25000" dirty="0">
                <a:latin typeface="Arial" charset="0"/>
                <a:sym typeface="Symbol"/>
              </a:rPr>
              <a:t>2 (</a:t>
            </a:r>
            <a:r>
              <a:rPr lang="en-US" sz="2100" i="1" baseline="-25000" dirty="0" err="1">
                <a:latin typeface="Arial" charset="0"/>
                <a:sym typeface="Symbol"/>
              </a:rPr>
              <a:t>aq</a:t>
            </a:r>
            <a:r>
              <a:rPr lang="en-US" sz="2100" baseline="-25000" dirty="0">
                <a:latin typeface="Arial" charset="0"/>
                <a:sym typeface="Symbol"/>
              </a:rPr>
              <a:t>)  </a:t>
            </a:r>
            <a:r>
              <a:rPr lang="en-US" sz="2100" dirty="0">
                <a:latin typeface="Arial" charset="0"/>
              </a:rPr>
              <a:t>→</a:t>
            </a:r>
            <a:r>
              <a:rPr lang="en-US" sz="2100" dirty="0">
                <a:latin typeface="Arial" charset="0"/>
                <a:sym typeface="Symbol"/>
              </a:rPr>
              <a:t> O</a:t>
            </a:r>
            <a:r>
              <a:rPr lang="en-US" sz="2100" baseline="-25000" dirty="0">
                <a:latin typeface="Arial" charset="0"/>
                <a:sym typeface="Symbol"/>
              </a:rPr>
              <a:t>2 (</a:t>
            </a:r>
            <a:r>
              <a:rPr lang="en-US" sz="2100" i="1" baseline="-25000" dirty="0">
                <a:latin typeface="Arial" charset="0"/>
                <a:sym typeface="Symbol"/>
              </a:rPr>
              <a:t>g</a:t>
            </a:r>
            <a:r>
              <a:rPr lang="en-US" sz="2100" baseline="-25000" dirty="0">
                <a:latin typeface="Arial" charset="0"/>
                <a:sym typeface="Symbol"/>
              </a:rPr>
              <a:t>) </a:t>
            </a:r>
            <a:r>
              <a:rPr lang="en-US" sz="2100" dirty="0">
                <a:latin typeface="Arial" charset="0"/>
                <a:sym typeface="Symbol"/>
              </a:rPr>
              <a:t>+ 2H</a:t>
            </a:r>
            <a:r>
              <a:rPr lang="en-US" sz="2100" baseline="-25000" dirty="0">
                <a:latin typeface="Arial" charset="0"/>
                <a:sym typeface="Symbol"/>
              </a:rPr>
              <a:t>2</a:t>
            </a:r>
            <a:r>
              <a:rPr lang="en-US" sz="2100" dirty="0">
                <a:latin typeface="Arial" charset="0"/>
                <a:sym typeface="Symbol"/>
              </a:rPr>
              <a:t>O </a:t>
            </a:r>
            <a:r>
              <a:rPr lang="en-US" sz="2100" baseline="-25000" dirty="0">
                <a:latin typeface="Arial" charset="0"/>
                <a:sym typeface="Symbol"/>
              </a:rPr>
              <a:t>(</a:t>
            </a:r>
            <a:r>
              <a:rPr lang="en-US" sz="2100" i="1" baseline="-25000" dirty="0">
                <a:latin typeface="Arial" charset="0"/>
                <a:sym typeface="Symbol"/>
              </a:rPr>
              <a:t>l</a:t>
            </a:r>
            <a:r>
              <a:rPr lang="en-US" sz="2100" baseline="-25000" dirty="0">
                <a:latin typeface="Arial" charset="0"/>
                <a:sym typeface="Symbol"/>
              </a:rPr>
              <a:t>)</a:t>
            </a:r>
            <a:endParaRPr lang="en-US" sz="2100" dirty="0">
              <a:latin typeface="Arial" charset="0"/>
            </a:endParaRPr>
          </a:p>
        </p:txBody>
      </p:sp>
      <p:sp>
        <p:nvSpPr>
          <p:cNvPr id="24" name="TextBox 23"/>
          <p:cNvSpPr txBox="1"/>
          <p:nvPr/>
        </p:nvSpPr>
        <p:spPr>
          <a:xfrm>
            <a:off x="4675419" y="5836518"/>
            <a:ext cx="3719134" cy="463442"/>
          </a:xfrm>
          <a:prstGeom prst="rect">
            <a:avLst/>
          </a:prstGeom>
          <a:noFill/>
        </p:spPr>
        <p:txBody>
          <a:bodyPr wrap="square" lIns="90914" tIns="45457" rIns="90914" bIns="45457" rtlCol="0">
            <a:spAutoFit/>
          </a:bodyPr>
          <a:lstStyle/>
          <a:p>
            <a:pPr defTabSz="1915257" eaLnBrk="1" hangingPunct="1">
              <a:lnSpc>
                <a:spcPct val="115000"/>
              </a:lnSpc>
              <a:spcBef>
                <a:spcPct val="20000"/>
              </a:spcBef>
              <a:buClr>
                <a:srgbClr val="2877C4"/>
              </a:buClr>
              <a:buSzTx/>
            </a:pPr>
            <a:r>
              <a:rPr lang="en-US" sz="2100" dirty="0">
                <a:latin typeface="Arial" charset="0"/>
              </a:rPr>
              <a:t>4H, 4O →</a:t>
            </a:r>
            <a:r>
              <a:rPr lang="en-US" sz="2100" dirty="0">
                <a:latin typeface="Arial" charset="0"/>
                <a:sym typeface="Symbol"/>
              </a:rPr>
              <a:t> 4H, 4O </a:t>
            </a:r>
            <a:endParaRPr lang="en-US" sz="2100" dirty="0">
              <a:latin typeface="Arial" charset="0"/>
            </a:endParaRPr>
          </a:p>
        </p:txBody>
      </p:sp>
      <p:sp>
        <p:nvSpPr>
          <p:cNvPr id="38" name="Rounded Rectangle 37"/>
          <p:cNvSpPr/>
          <p:nvPr/>
        </p:nvSpPr>
        <p:spPr>
          <a:xfrm>
            <a:off x="332799" y="2427197"/>
            <a:ext cx="3804874"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Write the formula equation</a:t>
            </a:r>
          </a:p>
        </p:txBody>
      </p:sp>
      <p:sp>
        <p:nvSpPr>
          <p:cNvPr id="41" name="Rounded Rectangle 40"/>
          <p:cNvSpPr/>
          <p:nvPr/>
        </p:nvSpPr>
        <p:spPr>
          <a:xfrm>
            <a:off x="332799" y="3505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each type of atom</a:t>
            </a:r>
          </a:p>
        </p:txBody>
      </p:sp>
      <p:sp>
        <p:nvSpPr>
          <p:cNvPr id="44" name="Rounded Rectangle 43"/>
          <p:cNvSpPr/>
          <p:nvPr/>
        </p:nvSpPr>
        <p:spPr>
          <a:xfrm>
            <a:off x="332799" y="4496107"/>
            <a:ext cx="3804872" cy="888373"/>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Use coefficients to balance</a:t>
            </a:r>
          </a:p>
        </p:txBody>
      </p:sp>
      <p:sp>
        <p:nvSpPr>
          <p:cNvPr id="47" name="Rounded Rectangle 46"/>
          <p:cNvSpPr/>
          <p:nvPr/>
        </p:nvSpPr>
        <p:spPr>
          <a:xfrm>
            <a:off x="332799" y="5791527"/>
            <a:ext cx="3804872" cy="546455"/>
          </a:xfrm>
          <a:prstGeom prst="roundRect">
            <a:avLst>
              <a:gd name="adj" fmla="val 10000"/>
            </a:avLst>
          </a:prstGeom>
          <a:solidFill>
            <a:schemeClr val="accent1">
              <a:lumMod val="40000"/>
              <a:lumOff val="60000"/>
            </a:schemeClr>
          </a:solidFill>
          <a:ln w="19050" cmpd="sng">
            <a:solidFill>
              <a:schemeClr val="accent1"/>
            </a:solidFill>
          </a:ln>
          <a:effectLst/>
        </p:spPr>
        <p:style>
          <a:lnRef idx="0">
            <a:scrgbClr r="0" g="0" b="0"/>
          </a:lnRef>
          <a:fillRef idx="3">
            <a:scrgbClr r="0" g="0" b="0"/>
          </a:fillRef>
          <a:effectRef idx="2">
            <a:scrgbClr r="0" g="0" b="0"/>
          </a:effectRef>
          <a:fontRef idx="minor">
            <a:schemeClr val="lt1"/>
          </a:fontRef>
        </p:style>
        <p:txBody>
          <a:bodyPr wrap="square" lIns="191435" tIns="95725" rIns="191435" bIns="95725" anchor="ctr" anchorCtr="0">
            <a:spAutoFit/>
          </a:bodyPr>
          <a:lstStyle/>
          <a:p>
            <a:pPr algn="ctr" defTabSz="1915257" eaLnBrk="1" hangingPunct="1">
              <a:spcBef>
                <a:spcPct val="20000"/>
              </a:spcBef>
              <a:spcAft>
                <a:spcPts val="0"/>
              </a:spcAft>
              <a:buClr>
                <a:srgbClr val="2877C4"/>
              </a:buClr>
              <a:buSzTx/>
            </a:pPr>
            <a:r>
              <a:rPr lang="en-US" sz="2100" b="1" dirty="0">
                <a:solidFill>
                  <a:srgbClr val="000000"/>
                </a:solidFill>
              </a:rPr>
              <a:t>Count atoms again</a:t>
            </a:r>
          </a:p>
        </p:txBody>
      </p:sp>
      <p:pic>
        <p:nvPicPr>
          <p:cNvPr id="15" name="Picture 14"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71" y="261938"/>
            <a:ext cx="881636" cy="952500"/>
          </a:xfrm>
          <a:prstGeom prst="rect">
            <a:avLst/>
          </a:prstGeom>
        </p:spPr>
      </p:pic>
    </p:spTree>
    <p:extLst>
      <p:ext uri="{BB962C8B-B14F-4D97-AF65-F5344CB8AC3E}">
        <p14:creationId xmlns:p14="http://schemas.microsoft.com/office/powerpoint/2010/main" val="36815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0576" name="Group 112"/>
          <p:cNvGraphicFramePr>
            <a:graphicFrameLocks noGrp="1"/>
          </p:cNvGraphicFramePr>
          <p:nvPr>
            <p:ph/>
            <p:extLst>
              <p:ext uri="{D42A27DB-BD31-4B8C-83A1-F6EECF244321}">
                <p14:modId xmlns:p14="http://schemas.microsoft.com/office/powerpoint/2010/main" val="1368594231"/>
              </p:ext>
            </p:extLst>
          </p:nvPr>
        </p:nvGraphicFramePr>
        <p:xfrm>
          <a:off x="304805" y="152400"/>
          <a:ext cx="8456615" cy="6553200"/>
        </p:xfrm>
        <a:graphic>
          <a:graphicData uri="http://schemas.openxmlformats.org/drawingml/2006/table">
            <a:tbl>
              <a:tblPr/>
              <a:tblGrid>
                <a:gridCol w="4229101">
                  <a:extLst>
                    <a:ext uri="{9D8B030D-6E8A-4147-A177-3AD203B41FA5}">
                      <a16:colId xmlns:a16="http://schemas.microsoft.com/office/drawing/2014/main" val="20000"/>
                    </a:ext>
                  </a:extLst>
                </a:gridCol>
                <a:gridCol w="4227514">
                  <a:extLst>
                    <a:ext uri="{9D8B030D-6E8A-4147-A177-3AD203B41FA5}">
                      <a16:colId xmlns:a16="http://schemas.microsoft.com/office/drawing/2014/main" val="20001"/>
                    </a:ext>
                  </a:extLst>
                </a:gridCol>
              </a:tblGrid>
              <a:tr h="499365">
                <a:tc gridSpan="2">
                  <a:txBody>
                    <a:bodyPr/>
                    <a:lstStyle>
                      <a:lvl1pPr>
                        <a:spcBef>
                          <a:spcPts val="700"/>
                        </a:spcBef>
                        <a:defRPr sz="2400">
                          <a:solidFill>
                            <a:srgbClr val="000000"/>
                          </a:solidFill>
                          <a:latin typeface="Arial" panose="020B0604020202020204" pitchFamily="34" charset="0"/>
                        </a:defRPr>
                      </a:lvl1pPr>
                      <a:lvl2pPr marL="457200">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marR="0" lvl="0" indent="0" algn="ctr"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bg1"/>
                          </a:solidFill>
                          <a:effectLst/>
                          <a:latin typeface="Arial" panose="020B0604020202020204" pitchFamily="34" charset="0"/>
                        </a:rPr>
                        <a:t>Rules for Writing and Balancing Equations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6053835">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chemeClr val="tx1"/>
                          </a:solidFill>
                          <a:effectLst/>
                          <a:latin typeface="Arial" panose="020B0604020202020204" pitchFamily="34" charset="0"/>
                        </a:rPr>
                        <a:t>1.</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rPr>
                        <a:t>Determine the correct formulas for all the reactants and products.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2.</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Write the skeleton equation by placing the formulas for the reactants on the left and the formulas for the products on the right with a yields sign (</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in between. If two or more reactants or products are involved, separate their formulas with plus signs.</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Determine the number of atoms of each element in the reactants and products. Count a polyatomic ion as a single unit if it appears unchanged on both sides of the equation.</a:t>
                      </a:r>
                      <a:endParaRPr kumimoji="0" lang="en-US" altLang="en-US" sz="2000" b="0" i="0" u="none" strike="noStrike" cap="none" normalizeH="0" baseline="0" dirty="0">
                        <a:ln>
                          <a:noFill/>
                        </a:ln>
                        <a:solidFill>
                          <a:srgbClr val="000000"/>
                        </a:solidFill>
                        <a:effectLst/>
                        <a:latin typeface="Arial" panose="020B0604020202020204" pitchFamily="34" charset="0"/>
                      </a:endParaRPr>
                    </a:p>
                  </a:txBody>
                  <a:tcPr horzOverflow="overflow">
                    <a:lnL w="28575" cap="flat" cmpd="sng" algn="ctr">
                      <a:solidFill>
                        <a:srgbClr val="658B92"/>
                      </a:solidFill>
                      <a:prstDash val="solid"/>
                      <a:round/>
                      <a:headEnd type="none" w="med" len="med"/>
                      <a:tailEnd type="none" w="med" len="med"/>
                    </a:lnL>
                    <a:lnR>
                      <a:noFill/>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marL="344488" indent="-344488">
                        <a:spcBef>
                          <a:spcPts val="700"/>
                        </a:spcBef>
                        <a:defRPr sz="2400">
                          <a:solidFill>
                            <a:srgbClr val="000000"/>
                          </a:solidFill>
                          <a:latin typeface="Arial" panose="020B0604020202020204" pitchFamily="34" charset="0"/>
                        </a:defRPr>
                      </a:lvl1pPr>
                      <a:lvl2pPr marL="458788">
                        <a:spcBef>
                          <a:spcPts val="700"/>
                        </a:spcBef>
                        <a:defRPr sz="2400">
                          <a:solidFill>
                            <a:srgbClr val="000000"/>
                          </a:solidFill>
                          <a:latin typeface="Arial" panose="020B0604020202020204" pitchFamily="34" charset="0"/>
                        </a:defRPr>
                      </a:lvl2pPr>
                      <a:lvl3pPr marL="914400">
                        <a:spcBef>
                          <a:spcPts val="700"/>
                        </a:spcBef>
                        <a:buFont typeface="Arial" panose="020B0604020202020204" pitchFamily="34" charset="0"/>
                        <a:defRPr sz="2400">
                          <a:solidFill>
                            <a:srgbClr val="000000"/>
                          </a:solidFill>
                          <a:latin typeface="Arial" panose="020B0604020202020204" pitchFamily="34" charset="0"/>
                        </a:defRPr>
                      </a:lvl3pPr>
                      <a:lvl4pPr marL="1371600">
                        <a:spcBef>
                          <a:spcPts val="700"/>
                        </a:spcBef>
                        <a:defRPr sz="2400">
                          <a:solidFill>
                            <a:srgbClr val="000000"/>
                          </a:solidFill>
                          <a:latin typeface="Arial" panose="020B0604020202020204" pitchFamily="34" charset="0"/>
                        </a:defRPr>
                      </a:lvl4pPr>
                      <a:lvl5pPr marL="1828800">
                        <a:spcBef>
                          <a:spcPts val="700"/>
                        </a:spcBef>
                        <a:defRPr sz="2400">
                          <a:solidFill>
                            <a:srgbClr val="000000"/>
                          </a:solidFill>
                          <a:latin typeface="Arial" panose="020B0604020202020204" pitchFamily="34" charset="0"/>
                        </a:defRPr>
                      </a:lvl5pPr>
                      <a:lvl6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defTabSz="457200" fontAlgn="base">
                        <a:spcBef>
                          <a:spcPts val="70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4.</a:t>
                      </a:r>
                      <a:r>
                        <a:rPr kumimoji="0" lang="en-US" altLang="en-US" sz="2000" b="0" i="0" u="none" strike="noStrike" cap="none" normalizeH="0" baseline="0" dirty="0">
                          <a:ln>
                            <a:noFill/>
                          </a:ln>
                          <a:solidFill>
                            <a:srgbClr val="000000"/>
                          </a:solidFill>
                          <a:effectLst/>
                          <a:latin typeface="Arial" panose="020B0604020202020204" pitchFamily="34" charset="0"/>
                        </a:rPr>
                        <a:t>  Balance the elements one at a time by using coefficients. When no coefficient is written, it is assumed to be 1. Begin by balancing elements that appear only once on each side of the equation. Never balance an equation by changing the subscripts in a chemical formula. Each substance only has one correct formula.</a:t>
                      </a: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rPr>
                        <a:t>5.</a:t>
                      </a:r>
                      <a:r>
                        <a:rPr kumimoji="0" lang="en-US" altLang="en-US" sz="2000" b="0" i="0" u="none" strike="noStrike" cap="none" normalizeH="0" baseline="0" dirty="0">
                          <a:ln>
                            <a:noFill/>
                          </a:ln>
                          <a:solidFill>
                            <a:srgbClr val="000000"/>
                          </a:solidFill>
                          <a:effectLst/>
                          <a:latin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rPr>
                        <a:t>Check each atom or polyatomic ion to be sure that the number is equal on both sides of the equation.</a:t>
                      </a:r>
                      <a:endPar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344488" marR="0" lvl="0" indent="-344488" algn="l" defTabSz="4572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7030A0"/>
                          </a:solidFill>
                          <a:effectLst/>
                          <a:latin typeface="Arial" panose="020B0604020202020204" pitchFamily="34" charset="0"/>
                          <a:cs typeface="Arial" panose="020B0604020202020204" pitchFamily="34" charset="0"/>
                        </a:rPr>
                        <a:t>Make sure all the coefficients are in the lowest possible ratio.</a:t>
                      </a:r>
                      <a:endParaRPr kumimoji="0" lang="en-US" altLang="en-US" sz="2000" b="0" i="0" u="none" strike="noStrike" cap="none" normalizeH="0" baseline="0" dirty="0">
                        <a:ln>
                          <a:noFill/>
                        </a:ln>
                        <a:solidFill>
                          <a:srgbClr val="7030A0"/>
                        </a:solidFill>
                        <a:effectLst/>
                        <a:latin typeface="Arial" panose="020B0604020202020204" pitchFamily="34" charset="0"/>
                      </a:endParaRPr>
                    </a:p>
                    <a:p>
                      <a:pPr marL="344488" marR="0" lvl="0" indent="-344488" algn="l" defTabSz="457200" rtl="0" eaLnBrk="1" fontAlgn="base" latinLnBrk="0" hangingPunct="1">
                        <a:lnSpc>
                          <a:spcPct val="100000"/>
                        </a:lnSpc>
                        <a:spcBef>
                          <a:spcPts val="700"/>
                        </a:spcBef>
                        <a:spcAft>
                          <a:spcPct val="0"/>
                        </a:spcAft>
                        <a:buClr>
                          <a:srgbClr val="000000"/>
                        </a:buClr>
                        <a:buSzPct val="100000"/>
                        <a:buFont typeface="Times New Roman" panose="02020603050405020304" pitchFamily="18" charset="0"/>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horzOverflow="overflow">
                    <a:lnL>
                      <a:noFill/>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153400" y="152400"/>
            <a:ext cx="600076" cy="486410"/>
          </a:xfrm>
          <a:prstGeom prst="rect">
            <a:avLst/>
          </a:prstGeom>
        </p:spPr>
      </p:pic>
    </p:spTree>
    <p:extLst>
      <p:ext uri="{BB962C8B-B14F-4D97-AF65-F5344CB8AC3E}">
        <p14:creationId xmlns:p14="http://schemas.microsoft.com/office/powerpoint/2010/main" val="1885724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97" name="Text Box 13"/>
          <p:cNvSpPr txBox="1">
            <a:spLocks noChangeArrowheads="1"/>
          </p:cNvSpPr>
          <p:nvPr/>
        </p:nvSpPr>
        <p:spPr bwMode="auto">
          <a:xfrm>
            <a:off x="304832" y="10668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pic>
        <p:nvPicPr>
          <p:cNvPr id="15" name="Picture 14"/>
          <p:cNvPicPr>
            <a:picLocks noChangeAspect="1"/>
          </p:cNvPicPr>
          <p:nvPr/>
        </p:nvPicPr>
        <p:blipFill rotWithShape="1">
          <a:blip r:embed="rId3"/>
          <a:srcRect r="11708" b="1515"/>
          <a:stretch/>
        </p:blipFill>
        <p:spPr>
          <a:xfrm>
            <a:off x="1752634" y="6548481"/>
            <a:ext cx="6500813" cy="309563"/>
          </a:xfrm>
          <a:prstGeom prst="rect">
            <a:avLst/>
          </a:prstGeom>
        </p:spPr>
      </p:pic>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rgbClr val="00CC99">
                    <a:lumMod val="75000"/>
                  </a:srgbClr>
                </a:solidFill>
                <a:effectLst>
                  <a:outerShdw blurRad="38100" dist="38100" dir="2700000" algn="tl">
                    <a:srgbClr val="C0C0C0"/>
                  </a:outerShdw>
                </a:effectLst>
              </a:rPr>
              <a:t>Balancing Chemical Equations</a:t>
            </a:r>
          </a:p>
        </p:txBody>
      </p:sp>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1" y="25951"/>
            <a:ext cx="879700" cy="1117093"/>
          </a:xfrm>
          <a:prstGeom prst="rect">
            <a:avLst/>
          </a:prstGeom>
          <a:noFill/>
          <a:ln>
            <a:noFill/>
          </a:ln>
          <a:effectLst/>
        </p:spPr>
      </p:pic>
    </p:spTree>
    <p:extLst>
      <p:ext uri="{BB962C8B-B14F-4D97-AF65-F5344CB8AC3E}">
        <p14:creationId xmlns:p14="http://schemas.microsoft.com/office/powerpoint/2010/main" val="2297286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5587" name="Group 3"/>
          <p:cNvGrpSpPr>
            <a:grpSpLocks/>
          </p:cNvGrpSpPr>
          <p:nvPr/>
        </p:nvGrpSpPr>
        <p:grpSpPr bwMode="auto">
          <a:xfrm>
            <a:off x="304802" y="1828800"/>
            <a:ext cx="7834964" cy="1746250"/>
            <a:chOff x="816" y="2448"/>
            <a:chExt cx="4224" cy="1100"/>
          </a:xfrm>
        </p:grpSpPr>
        <p:pic>
          <p:nvPicPr>
            <p:cNvPr id="195588" name="Picture 4"/>
            <p:cNvPicPr>
              <a:picLocks noChangeAspect="1" noChangeArrowheads="1"/>
            </p:cNvPicPr>
            <p:nvPr/>
          </p:nvPicPr>
          <p:blipFill>
            <a:blip r:embed="rId3">
              <a:extLst>
                <a:ext uri="{28A0092B-C50C-407E-A947-70E740481C1C}">
                  <a14:useLocalDpi xmlns:a14="http://schemas.microsoft.com/office/drawing/2010/main" val="0"/>
                </a:ext>
              </a:extLst>
            </a:blip>
            <a:srcRect t="27318" b="53757"/>
            <a:stretch>
              <a:fillRect/>
            </a:stretch>
          </p:blipFill>
          <p:spPr bwMode="auto">
            <a:xfrm>
              <a:off x="960" y="2448"/>
              <a:ext cx="4080" cy="576"/>
            </a:xfrm>
            <a:prstGeom prst="rect">
              <a:avLst/>
            </a:prstGeom>
            <a:noFill/>
            <a:ln>
              <a:noFill/>
            </a:ln>
            <a:effectLst/>
            <a:extLst>
              <a:ext uri="{909E8E84-426E-40DD-AFC4-6F175D3DCCD1}">
                <a14:hiddenFill xmlns:a14="http://schemas.microsoft.com/office/drawing/2010/main">
                  <a:blipFill dpi="0" rotWithShape="0">
                    <a:blip/>
                    <a:srcRect t="27318" b="5375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9" name="Text Box 5"/>
            <p:cNvSpPr txBox="1">
              <a:spLocks noChangeArrowheads="1"/>
            </p:cNvSpPr>
            <p:nvPr/>
          </p:nvSpPr>
          <p:spPr bwMode="auto">
            <a:xfrm>
              <a:off x="816"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 </a:t>
              </a:r>
              <a:r>
                <a:rPr lang="en-US" altLang="en-US" sz="1900" baseline="-25000" dirty="0"/>
                <a:t>(</a:t>
              </a:r>
              <a:r>
                <a:rPr lang="en-US" altLang="en-US" sz="1900" i="1" baseline="-25000" dirty="0"/>
                <a:t>s</a:t>
              </a:r>
              <a:r>
                <a:rPr lang="en-US" altLang="en-US" sz="1900" baseline="-25000" dirty="0"/>
                <a:t>)</a:t>
              </a:r>
              <a:br>
                <a:rPr lang="en-US" altLang="en-US" sz="1900" dirty="0"/>
              </a:br>
              <a:r>
                <a:rPr lang="en-US" altLang="en-US" sz="1900" dirty="0"/>
                <a:t>Carbon</a:t>
              </a:r>
            </a:p>
          </p:txBody>
        </p:sp>
        <p:sp>
          <p:nvSpPr>
            <p:cNvPr id="195590" name="Text Box 6"/>
            <p:cNvSpPr txBox="1">
              <a:spLocks noChangeArrowheads="1"/>
            </p:cNvSpPr>
            <p:nvPr/>
          </p:nvSpPr>
          <p:spPr bwMode="auto">
            <a:xfrm>
              <a:off x="1872" y="3120"/>
              <a:ext cx="240"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a:t>+</a:t>
              </a:r>
            </a:p>
          </p:txBody>
        </p:sp>
        <p:sp>
          <p:nvSpPr>
            <p:cNvPr id="195591" name="Text Box 7"/>
            <p:cNvSpPr txBox="1">
              <a:spLocks noChangeArrowheads="1"/>
            </p:cNvSpPr>
            <p:nvPr/>
          </p:nvSpPr>
          <p:spPr bwMode="auto">
            <a:xfrm>
              <a:off x="2352" y="3072"/>
              <a:ext cx="768"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Oxygen</a:t>
              </a:r>
            </a:p>
          </p:txBody>
        </p:sp>
        <p:sp>
          <p:nvSpPr>
            <p:cNvPr id="195592" name="Text Box 8"/>
            <p:cNvSpPr txBox="1">
              <a:spLocks noChangeArrowheads="1"/>
            </p:cNvSpPr>
            <p:nvPr/>
          </p:nvSpPr>
          <p:spPr bwMode="auto">
            <a:xfrm>
              <a:off x="3600" y="3120"/>
              <a:ext cx="1296"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sz="1900" dirty="0"/>
                <a:t>CO</a:t>
              </a:r>
              <a:r>
                <a:rPr lang="en-US" altLang="en-US" sz="1900" baseline="-25000" dirty="0"/>
                <a:t>2 (</a:t>
              </a:r>
              <a:r>
                <a:rPr lang="en-US" altLang="en-US" sz="1900" i="1" baseline="-25000" dirty="0"/>
                <a:t>g</a:t>
              </a:r>
              <a:r>
                <a:rPr lang="en-US" altLang="en-US" sz="1900" baseline="-25000" dirty="0"/>
                <a:t>)</a:t>
              </a:r>
              <a:br>
                <a:rPr lang="en-US" altLang="en-US" sz="1900" dirty="0"/>
              </a:br>
              <a:r>
                <a:rPr lang="en-US" altLang="en-US" sz="1900" dirty="0"/>
                <a:t>Carbon dioxide</a:t>
              </a:r>
            </a:p>
          </p:txBody>
        </p:sp>
        <p:sp>
          <p:nvSpPr>
            <p:cNvPr id="195593" name="Line 9"/>
            <p:cNvSpPr>
              <a:spLocks noChangeShapeType="1"/>
            </p:cNvSpPr>
            <p:nvPr/>
          </p:nvSpPr>
          <p:spPr bwMode="auto">
            <a:xfrm>
              <a:off x="3168" y="3264"/>
              <a:ext cx="432" cy="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95594" name="Text Box 10"/>
          <p:cNvSpPr txBox="1">
            <a:spLocks noChangeArrowheads="1"/>
          </p:cNvSpPr>
          <p:nvPr/>
        </p:nvSpPr>
        <p:spPr bwMode="auto">
          <a:xfrm>
            <a:off x="304802" y="3581400"/>
            <a:ext cx="427361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0070C0"/>
                </a:solidFill>
                <a:effectLst>
                  <a:outerShdw blurRad="38100" dist="38100" dir="2700000" algn="tl">
                    <a:srgbClr val="000000">
                      <a:alpha val="43137"/>
                    </a:srgbClr>
                  </a:outerShdw>
                </a:effectLst>
              </a:rPr>
              <a:t>Reactants</a:t>
            </a:r>
            <a:br>
              <a:rPr lang="en-US" altLang="en-US" sz="1900" b="1" dirty="0"/>
            </a:br>
            <a:r>
              <a:rPr lang="en-US" altLang="en-US" sz="1900" dirty="0"/>
              <a:t>1 carbon atom, 2 oxygen atoms</a:t>
            </a:r>
          </a:p>
        </p:txBody>
      </p:sp>
      <p:sp>
        <p:nvSpPr>
          <p:cNvPr id="195595" name="Text Box 11"/>
          <p:cNvSpPr txBox="1">
            <a:spLocks noChangeArrowheads="1"/>
          </p:cNvSpPr>
          <p:nvPr/>
        </p:nvSpPr>
        <p:spPr bwMode="auto">
          <a:xfrm>
            <a:off x="4489385" y="3581400"/>
            <a:ext cx="427361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9pPr>
          </a:lstStyle>
          <a:p>
            <a:pPr algn="ctr">
              <a:spcBef>
                <a:spcPts val="1124"/>
              </a:spcBef>
              <a:buClrTx/>
            </a:pPr>
            <a:r>
              <a:rPr lang="en-US" altLang="en-US" b="1" dirty="0">
                <a:solidFill>
                  <a:srgbClr val="FFFF00"/>
                </a:solidFill>
                <a:effectLst>
                  <a:outerShdw blurRad="38100" dist="38100" dir="2700000" algn="tl">
                    <a:srgbClr val="000000">
                      <a:alpha val="43137"/>
                    </a:srgbClr>
                  </a:outerShdw>
                </a:effectLst>
              </a:rPr>
              <a:t>Products</a:t>
            </a:r>
            <a:br>
              <a:rPr lang="en-US" altLang="en-US" sz="1900" b="1" dirty="0"/>
            </a:br>
            <a:r>
              <a:rPr lang="en-US" altLang="en-US" sz="1900" dirty="0"/>
              <a:t>1 carbon atom, 2 oxygen atoms</a:t>
            </a:r>
          </a:p>
        </p:txBody>
      </p:sp>
      <p:sp>
        <p:nvSpPr>
          <p:cNvPr id="195597" name="Text Box 13"/>
          <p:cNvSpPr txBox="1">
            <a:spLocks noChangeArrowheads="1"/>
          </p:cNvSpPr>
          <p:nvPr/>
        </p:nvSpPr>
        <p:spPr bwMode="auto">
          <a:xfrm>
            <a:off x="304832" y="838205"/>
            <a:ext cx="8534401" cy="799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dirty="0"/>
              <a:t>Carbon burns in the presence of oxygen to produce carbon dioxide. Write a balanced equation of this reaction.</a:t>
            </a:r>
          </a:p>
        </p:txBody>
      </p:sp>
      <p:sp>
        <p:nvSpPr>
          <p:cNvPr id="195598" name="Text Box 14"/>
          <p:cNvSpPr txBox="1">
            <a:spLocks noChangeArrowheads="1"/>
          </p:cNvSpPr>
          <p:nvPr/>
        </p:nvSpPr>
        <p:spPr bwMode="auto">
          <a:xfrm>
            <a:off x="457199" y="4724405"/>
            <a:ext cx="8305800" cy="1984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rgbClr val="000000"/>
                </a:solidFill>
                <a:latin typeface="Arial" panose="020B0604020202020204" pitchFamily="34" charset="0"/>
              </a:defRPr>
            </a:lvl1pPr>
            <a:lvl2pPr>
              <a:defRPr sz="2400">
                <a:solidFill>
                  <a:srgbClr val="000000"/>
                </a:solidFill>
                <a:latin typeface="Arial" panose="020B0604020202020204" pitchFamily="34" charset="0"/>
              </a:defRPr>
            </a:lvl2pPr>
            <a:lvl3pPr>
              <a:defRPr sz="2400">
                <a:solidFill>
                  <a:srgbClr val="000000"/>
                </a:solidFill>
                <a:latin typeface="Arial" panose="020B0604020202020204" pitchFamily="34" charset="0"/>
              </a:defRPr>
            </a:lvl3pPr>
            <a:lvl4pPr>
              <a:defRPr sz="2400">
                <a:solidFill>
                  <a:srgbClr val="000000"/>
                </a:solidFill>
                <a:latin typeface="Arial" panose="020B0604020202020204" pitchFamily="34" charset="0"/>
              </a:defRPr>
            </a:lvl4pPr>
            <a:lvl5pPr>
              <a:defRPr sz="2400">
                <a:solidFill>
                  <a:srgbClr val="000000"/>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9pPr>
          </a:lstStyle>
          <a:p>
            <a:pPr marL="0" indent="0" algn="ctr">
              <a:spcBef>
                <a:spcPts val="601"/>
              </a:spcBef>
            </a:pPr>
            <a:r>
              <a:rPr lang="en-US" altLang="en-US" sz="2700" dirty="0">
                <a:solidFill>
                  <a:srgbClr val="0070C0"/>
                </a:solidFill>
              </a:rPr>
              <a:t>This equation is balanced “as is”.</a:t>
            </a:r>
          </a:p>
          <a:p>
            <a:pPr marL="0" indent="0" algn="ctr">
              <a:spcBef>
                <a:spcPts val="601"/>
              </a:spcBef>
            </a:pPr>
            <a:r>
              <a:rPr lang="en-US" altLang="en-US" sz="2700" dirty="0">
                <a:solidFill>
                  <a:srgbClr val="FF0000"/>
                </a:solidFill>
              </a:rPr>
              <a:t>The coefficients are correct. </a:t>
            </a:r>
          </a:p>
          <a:p>
            <a:pPr marL="0" indent="0" algn="ctr">
              <a:spcBef>
                <a:spcPts val="601"/>
              </a:spcBef>
            </a:pPr>
            <a:r>
              <a:rPr lang="en-US" altLang="en-US" sz="2700" dirty="0">
                <a:solidFill>
                  <a:srgbClr val="0070C0"/>
                </a:solidFill>
              </a:rPr>
              <a:t>Coefficients are understood to be 1 if not written.</a:t>
            </a:r>
          </a:p>
          <a:p>
            <a:pPr marL="0" indent="0" algn="ctr">
              <a:spcBef>
                <a:spcPts val="601"/>
              </a:spcBef>
            </a:pPr>
            <a:r>
              <a:rPr lang="en-US" altLang="en-US" sz="2700" dirty="0">
                <a:solidFill>
                  <a:srgbClr val="0070C0"/>
                </a:solidFill>
              </a:rPr>
              <a:t> </a:t>
            </a:r>
          </a:p>
        </p:txBody>
      </p:sp>
      <p:sp>
        <p:nvSpPr>
          <p:cNvPr id="16" name="Text Box 2"/>
          <p:cNvSpPr txBox="1">
            <a:spLocks noChangeArrowheads="1"/>
          </p:cNvSpPr>
          <p:nvPr/>
        </p:nvSpPr>
        <p:spPr bwMode="auto">
          <a:xfrm>
            <a:off x="1716313" y="213543"/>
            <a:ext cx="5715001" cy="445894"/>
          </a:xfrm>
          <a:prstGeom prst="rect">
            <a:avLst/>
          </a:prstGeom>
          <a:solidFill>
            <a:srgbClr val="FFFF00"/>
          </a:solidFill>
          <a:ln>
            <a:noFill/>
          </a:ln>
          <a:effectLst/>
        </p:spPr>
        <p:txBody>
          <a:bodyPr wrap="square" lIns="91061" tIns="45531" rIns="91061" bIns="45531">
            <a:spAutoFit/>
          </a:bodyPr>
          <a:lstStyle/>
          <a:p>
            <a:pPr algn="ctr">
              <a:spcBef>
                <a:spcPct val="50000"/>
              </a:spcBef>
            </a:pPr>
            <a:r>
              <a:rPr lang="en-US" altLang="en-US" sz="2300" dirty="0">
                <a:solidFill>
                  <a:schemeClr val="accent1">
                    <a:lumMod val="75000"/>
                  </a:schemeClr>
                </a:solidFill>
                <a:effectLst>
                  <a:outerShdw blurRad="38100" dist="38100" dir="2700000" algn="tl">
                    <a:srgbClr val="C0C0C0"/>
                  </a:outerShdw>
                </a:effectLst>
              </a:rPr>
              <a:t>Balancing Chemical Equations</a:t>
            </a:r>
          </a:p>
        </p:txBody>
      </p:sp>
    </p:spTree>
  </p:cSld>
  <p:clrMapOvr>
    <a:masterClrMapping/>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fade">
                                      <p:cBhvr>
                                        <p:cTn id="7" dur="5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fade">
                                      <p:cBhvr>
                                        <p:cTn id="12" dur="500"/>
                                        <p:tgtEl>
                                          <p:spTgt spid="1955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5595"/>
                                        </p:tgtEl>
                                        <p:attrNameLst>
                                          <p:attrName>style.visibility</p:attrName>
                                        </p:attrNameLst>
                                      </p:cBhvr>
                                      <p:to>
                                        <p:strVal val="visible"/>
                                      </p:to>
                                    </p:set>
                                    <p:animEffect transition="in" filter="fade">
                                      <p:cBhvr>
                                        <p:cTn id="17" dur="500"/>
                                        <p:tgtEl>
                                          <p:spTgt spid="1955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5598">
                                            <p:txEl>
                                              <p:pRg st="0" end="0"/>
                                            </p:txEl>
                                          </p:spTgt>
                                        </p:tgtEl>
                                        <p:attrNameLst>
                                          <p:attrName>style.visibility</p:attrName>
                                        </p:attrNameLst>
                                      </p:cBhvr>
                                      <p:to>
                                        <p:strVal val="visible"/>
                                      </p:to>
                                    </p:set>
                                    <p:animEffect transition="in" filter="fade">
                                      <p:cBhvr>
                                        <p:cTn id="22" dur="500"/>
                                        <p:tgtEl>
                                          <p:spTgt spid="19559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5598">
                                            <p:txEl>
                                              <p:pRg st="1" end="1"/>
                                            </p:txEl>
                                          </p:spTgt>
                                        </p:tgtEl>
                                        <p:attrNameLst>
                                          <p:attrName>style.visibility</p:attrName>
                                        </p:attrNameLst>
                                      </p:cBhvr>
                                      <p:to>
                                        <p:strVal val="visible"/>
                                      </p:to>
                                    </p:set>
                                    <p:animEffect transition="in" filter="fade">
                                      <p:cBhvr>
                                        <p:cTn id="27" dur="500"/>
                                        <p:tgtEl>
                                          <p:spTgt spid="19559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5598">
                                            <p:txEl>
                                              <p:pRg st="2" end="2"/>
                                            </p:txEl>
                                          </p:spTgt>
                                        </p:tgtEl>
                                        <p:attrNameLst>
                                          <p:attrName>style.visibility</p:attrName>
                                        </p:attrNameLst>
                                      </p:cBhvr>
                                      <p:to>
                                        <p:strVal val="visible"/>
                                      </p:to>
                                    </p:set>
                                    <p:animEffect transition="in" filter="fade">
                                      <p:cBhvr>
                                        <p:cTn id="32" dur="500"/>
                                        <p:tgtEl>
                                          <p:spTgt spid="19559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5598">
                                            <p:txEl>
                                              <p:pRg st="3" end="3"/>
                                            </p:txEl>
                                          </p:spTgt>
                                        </p:tgtEl>
                                        <p:attrNameLst>
                                          <p:attrName>style.visibility</p:attrName>
                                        </p:attrNameLst>
                                      </p:cBhvr>
                                      <p:to>
                                        <p:strVal val="visible"/>
                                      </p:to>
                                    </p:set>
                                    <p:animEffect transition="in" filter="fade">
                                      <p:cBhvr>
                                        <p:cTn id="37" dur="500"/>
                                        <p:tgtEl>
                                          <p:spTgt spid="1955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p:bldP spid="195595" grpId="0"/>
      <p:bldP spid="195598" grpId="0"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1143000" y="76200"/>
            <a:ext cx="8001000" cy="1295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2386217" algn="l"/>
                <a:tab pos="4264832" algn="l"/>
                <a:tab pos="5120324" algn="l"/>
                <a:tab pos="9672955" algn="l"/>
              </a:tabLst>
            </a:pPr>
            <a:r>
              <a:rPr lang="en-US" altLang="en-US" dirty="0">
                <a:solidFill>
                  <a:srgbClr val="000000"/>
                </a:solidFill>
                <a:effectLst/>
              </a:rPr>
              <a:t>Aluminum is a good choice for outdoor furniture because it reacts with oxygen in the air to form a thin protective coat of aluminum oxide. Write a balanced equation for this reaction.</a:t>
            </a:r>
          </a:p>
          <a:p>
            <a:pPr>
              <a:spcBef>
                <a:spcPct val="50000"/>
              </a:spcBef>
            </a:pPr>
            <a:endParaRPr lang="en-US" altLang="en-US" dirty="0"/>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Tree>
    <p:extLst>
      <p:ext uri="{BB962C8B-B14F-4D97-AF65-F5344CB8AC3E}">
        <p14:creationId xmlns:p14="http://schemas.microsoft.com/office/powerpoint/2010/main" val="1016241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43D137-0B01-4CD0-AB81-E22E77487E0E}"/>
              </a:ext>
            </a:extLst>
          </p:cNvPr>
          <p:cNvPicPr>
            <a:picLocks noChangeAspect="1"/>
          </p:cNvPicPr>
          <p:nvPr/>
        </p:nvPicPr>
        <p:blipFill>
          <a:blip r:embed="rId4"/>
          <a:stretch>
            <a:fillRect/>
          </a:stretch>
        </p:blipFill>
        <p:spPr>
          <a:xfrm>
            <a:off x="97393" y="1371600"/>
            <a:ext cx="8949214" cy="5334000"/>
          </a:xfrm>
          <a:prstGeom prst="rect">
            <a:avLst/>
          </a:prstGeom>
        </p:spPr>
      </p:pic>
      <p:pic>
        <p:nvPicPr>
          <p:cNvPr id="7"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35336"/>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E4201B-0690-4D66-9E29-1247ABD70CBE}"/>
              </a:ext>
            </a:extLst>
          </p:cNvPr>
          <p:cNvSpPr txBox="1"/>
          <p:nvPr/>
        </p:nvSpPr>
        <p:spPr>
          <a:xfrm>
            <a:off x="7428721" y="2509564"/>
            <a:ext cx="1524000" cy="507831"/>
          </a:xfrm>
          <a:prstGeom prst="rect">
            <a:avLst/>
          </a:prstGeom>
          <a:noFill/>
        </p:spPr>
        <p:txBody>
          <a:bodyPr wrap="square" rtlCol="0">
            <a:spAutoFit/>
          </a:bodyPr>
          <a:lstStyle/>
          <a:p>
            <a:r>
              <a:rPr lang="en-US" dirty="0">
                <a:solidFill>
                  <a:srgbClr val="00B050"/>
                </a:solidFill>
              </a:rPr>
              <a:t>Week 2</a:t>
            </a:r>
          </a:p>
        </p:txBody>
      </p:sp>
    </p:spTree>
    <p:extLst>
      <p:ext uri="{BB962C8B-B14F-4D97-AF65-F5344CB8AC3E}">
        <p14:creationId xmlns:p14="http://schemas.microsoft.com/office/powerpoint/2010/main" val="397936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697869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252365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Grp="1" noChangeArrowheads="1"/>
          </p:cNvSpPr>
          <p:nvPr>
            <p:ph type="body"/>
          </p:nvPr>
        </p:nvSpPr>
        <p:spPr>
          <a:xfrm>
            <a:off x="76232" y="1295400"/>
            <a:ext cx="9067799" cy="5562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lgn="ctr">
              <a:spcBef>
                <a:spcPts val="601"/>
              </a:spcBef>
              <a:spcAft>
                <a:spcPts val="601"/>
              </a:spcAft>
              <a:buClrTx/>
              <a:tabLst>
                <a:tab pos="2386217" algn="l"/>
                <a:tab pos="4264832" algn="l"/>
                <a:tab pos="5120324" algn="l"/>
                <a:tab pos="9672955" algn="l"/>
              </a:tabLst>
            </a:pPr>
            <a:r>
              <a:rPr lang="en-US" altLang="en-US" sz="2700" dirty="0">
                <a:solidFill>
                  <a:srgbClr val="000000"/>
                </a:solidFill>
                <a:effectLst/>
              </a:rPr>
              <a:t>Al</a:t>
            </a:r>
            <a:r>
              <a:rPr lang="en-US" altLang="en-US" sz="2700" baseline="30000" dirty="0">
                <a:solidFill>
                  <a:srgbClr val="000000"/>
                </a:solidFill>
                <a:effectLst/>
              </a:rPr>
              <a:t>0</a:t>
            </a:r>
            <a:r>
              <a:rPr lang="en-US" altLang="en-US" sz="2700" dirty="0">
                <a:solidFill>
                  <a:srgbClr val="000000"/>
                </a:solidFill>
                <a:effectLst/>
              </a:rPr>
              <a:t> </a:t>
            </a:r>
            <a:r>
              <a:rPr lang="en-US" altLang="en-US" sz="2700" baseline="-25000" dirty="0">
                <a:solidFill>
                  <a:srgbClr val="000000"/>
                </a:solidFill>
                <a:effectLst/>
              </a:rPr>
              <a:t>(</a:t>
            </a:r>
            <a:r>
              <a:rPr lang="en-US" altLang="en-US" sz="2700" i="1" baseline="-25000" dirty="0">
                <a:solidFill>
                  <a:srgbClr val="000000"/>
                </a:solidFill>
                <a:effectLst/>
              </a:rPr>
              <a:t>s</a:t>
            </a:r>
            <a:r>
              <a:rPr lang="en-US" altLang="en-US" sz="2700" baseline="-25000" dirty="0">
                <a:solidFill>
                  <a:srgbClr val="000000"/>
                </a:solidFill>
                <a:effectLst/>
              </a:rPr>
              <a:t>) </a:t>
            </a:r>
            <a:r>
              <a:rPr lang="en-US" altLang="en-US" sz="2700" dirty="0">
                <a:solidFill>
                  <a:srgbClr val="000000"/>
                </a:solidFill>
                <a:effectLst/>
              </a:rPr>
              <a:t>+ O</a:t>
            </a:r>
            <a:r>
              <a:rPr lang="en-US" altLang="en-US" sz="2700" baseline="-25000" dirty="0">
                <a:solidFill>
                  <a:srgbClr val="000000"/>
                </a:solidFill>
                <a:effectLst/>
              </a:rPr>
              <a:t>2</a:t>
            </a:r>
            <a:r>
              <a:rPr lang="en-US" altLang="en-US" sz="2700" baseline="30000" dirty="0">
                <a:solidFill>
                  <a:srgbClr val="000000"/>
                </a:solidFill>
                <a:effectLst/>
              </a:rPr>
              <a:t>0</a:t>
            </a:r>
            <a:r>
              <a:rPr lang="en-US" altLang="en-US" sz="2700" baseline="-25000" dirty="0">
                <a:solidFill>
                  <a:srgbClr val="000000"/>
                </a:solidFill>
                <a:effectLst/>
              </a:rPr>
              <a:t> (</a:t>
            </a:r>
            <a:r>
              <a:rPr lang="en-US" altLang="en-US" sz="2700" i="1" baseline="-25000" dirty="0">
                <a:solidFill>
                  <a:srgbClr val="000000"/>
                </a:solidFill>
                <a:effectLst/>
              </a:rPr>
              <a:t>g</a:t>
            </a:r>
            <a:r>
              <a:rPr lang="en-US" altLang="en-US" sz="2700" baseline="-25000" dirty="0">
                <a:solidFill>
                  <a:srgbClr val="000000"/>
                </a:solidFill>
                <a:effectLst/>
              </a:rPr>
              <a:t>) </a:t>
            </a:r>
            <a:r>
              <a:rPr lang="en-US" altLang="en-US" sz="2700" dirty="0">
                <a:solidFill>
                  <a:srgbClr val="000000"/>
                </a:solidFill>
                <a:effectLst/>
                <a:cs typeface="Arial" panose="020B0604020202020204" pitchFamily="34" charset="0"/>
              </a:rPr>
              <a:t>→ </a:t>
            </a:r>
            <a:r>
              <a:rPr lang="en-US" altLang="en-US" sz="2700" dirty="0">
                <a:solidFill>
                  <a:srgbClr val="000000"/>
                </a:solidFill>
                <a:effectLst/>
              </a:rPr>
              <a:t>Al</a:t>
            </a:r>
            <a:r>
              <a:rPr lang="en-US" altLang="en-US" sz="2700" baseline="-25000" dirty="0">
                <a:solidFill>
                  <a:srgbClr val="000000"/>
                </a:solidFill>
                <a:effectLst/>
              </a:rPr>
              <a:t>2</a:t>
            </a:r>
            <a:r>
              <a:rPr lang="en-US" altLang="en-US" sz="2700" baseline="30000" dirty="0">
                <a:solidFill>
                  <a:srgbClr val="000000"/>
                </a:solidFill>
                <a:effectLst/>
              </a:rPr>
              <a:t>+3</a:t>
            </a:r>
            <a:r>
              <a:rPr lang="en-US" altLang="en-US" sz="2700" dirty="0">
                <a:solidFill>
                  <a:srgbClr val="000000"/>
                </a:solidFill>
                <a:effectLst/>
              </a:rPr>
              <a:t>O</a:t>
            </a:r>
            <a:r>
              <a:rPr lang="en-US" altLang="en-US" sz="2700" baseline="-25000" dirty="0">
                <a:solidFill>
                  <a:srgbClr val="000000"/>
                </a:solidFill>
                <a:effectLst/>
              </a:rPr>
              <a:t>3</a:t>
            </a:r>
            <a:r>
              <a:rPr lang="en-US" altLang="en-US" sz="2700" baseline="30000" dirty="0">
                <a:solidFill>
                  <a:srgbClr val="000000"/>
                </a:solidFill>
                <a:effectLst/>
              </a:rPr>
              <a:t>-2</a:t>
            </a:r>
            <a:r>
              <a:rPr lang="en-US" altLang="en-US" sz="2700" baseline="-25000" dirty="0">
                <a:solidFill>
                  <a:srgbClr val="000000"/>
                </a:solidFill>
                <a:effectLst/>
              </a:rPr>
              <a:t> (</a:t>
            </a:r>
            <a:r>
              <a:rPr lang="en-US" altLang="en-US" sz="2700" i="1" baseline="-25000" dirty="0">
                <a:solidFill>
                  <a:srgbClr val="000000"/>
                </a:solidFill>
                <a:effectLst/>
              </a:rPr>
              <a:t>s</a:t>
            </a:r>
            <a:r>
              <a:rPr lang="en-US" altLang="en-US" sz="27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FF0000"/>
                </a:solidFill>
              </a:rPr>
              <a:t>For oxygen, use a common multiple (6) to determine coefficients. </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To get 6 oxygens on the right, place the coefficient 2 in front of Al</a:t>
            </a:r>
            <a:r>
              <a:rPr lang="en-US" altLang="en-US" baseline="-25000" dirty="0">
                <a:solidFill>
                  <a:schemeClr val="tx1"/>
                </a:solidFill>
              </a:rPr>
              <a:t>2</a:t>
            </a:r>
            <a:r>
              <a:rPr lang="en-US" altLang="en-US" dirty="0">
                <a:solidFill>
                  <a:schemeClr val="tx1"/>
                </a:solidFill>
              </a:rPr>
              <a:t>O</a:t>
            </a:r>
            <a:r>
              <a:rPr lang="en-US" altLang="en-US" baseline="-25000" dirty="0">
                <a:solidFill>
                  <a:schemeClr val="tx1"/>
                </a:solidFill>
              </a:rPr>
              <a:t>3</a:t>
            </a:r>
            <a:r>
              <a:rPr lang="en-US" altLang="en-US" dirty="0">
                <a:solidFill>
                  <a:schemeClr val="tx1"/>
                </a:solidFill>
              </a:rPr>
              <a:t>.</a:t>
            </a:r>
          </a:p>
          <a:p>
            <a:pPr>
              <a:spcBef>
                <a:spcPts val="0"/>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rPr>
              <a:t>To get 6 oxygens on the left, place the coefficient 3 in front of O</a:t>
            </a:r>
            <a:r>
              <a:rPr lang="en-US" altLang="en-US" baseline="-25000" dirty="0">
                <a:solidFill>
                  <a:srgbClr val="0070C0"/>
                </a:solidFill>
              </a:rPr>
              <a:t>2 (g)</a:t>
            </a:r>
            <a:r>
              <a:rPr lang="en-US" altLang="en-US" dirty="0">
                <a:solidFill>
                  <a:srgbClr val="0070C0"/>
                </a:solidFill>
              </a:rPr>
              <a:t>.</a:t>
            </a:r>
          </a:p>
          <a:p>
            <a:pPr>
              <a:spcBef>
                <a:spcPts val="601"/>
              </a:spcBef>
              <a:spcAft>
                <a:spcPts val="601"/>
              </a:spcAft>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tx1"/>
                </a:solidFill>
              </a:rPr>
              <a:t>			</a:t>
            </a:r>
            <a:r>
              <a:rPr lang="en-US" altLang="en-US" sz="3200" dirty="0">
                <a:solidFill>
                  <a:srgbClr val="000000"/>
                </a:solidFill>
                <a:effectLst/>
              </a:rPr>
              <a:t>Al </a:t>
            </a:r>
            <a:r>
              <a:rPr lang="en-US" altLang="en-US" sz="3200" baseline="-25000" dirty="0">
                <a:solidFill>
                  <a:srgbClr val="000000"/>
                </a:solidFill>
                <a:effectLst/>
              </a:rPr>
              <a:t>(</a:t>
            </a:r>
            <a:r>
              <a:rPr lang="en-US" altLang="en-US" sz="3200" i="1" baseline="-25000" dirty="0">
                <a:solidFill>
                  <a:srgbClr val="000000"/>
                </a:solidFill>
                <a:effectLst/>
              </a:rPr>
              <a:t>s</a:t>
            </a:r>
            <a:r>
              <a:rPr lang="en-US" altLang="en-US" sz="3200" baseline="-25000" dirty="0">
                <a:solidFill>
                  <a:srgbClr val="000000"/>
                </a:solidFill>
                <a:effectLst/>
              </a:rPr>
              <a:t>) </a:t>
            </a:r>
            <a:r>
              <a:rPr lang="en-US" altLang="en-US" sz="3200" dirty="0">
                <a:solidFill>
                  <a:srgbClr val="000000"/>
                </a:solidFill>
                <a:effectLst/>
              </a:rPr>
              <a:t>+ </a:t>
            </a:r>
            <a:r>
              <a:rPr lang="en-US" altLang="en-US" sz="3200" b="1" dirty="0">
                <a:solidFill>
                  <a:schemeClr val="accent5">
                    <a:lumMod val="50000"/>
                  </a:schemeClr>
                </a:solidFill>
              </a:rPr>
              <a:t>3</a:t>
            </a:r>
            <a:r>
              <a:rPr lang="en-US" altLang="en-US" sz="3200" dirty="0">
                <a:solidFill>
                  <a:srgbClr val="000000"/>
                </a:solidFill>
                <a:effectLst/>
              </a:rPr>
              <a:t>O</a:t>
            </a:r>
            <a:r>
              <a:rPr lang="en-US" altLang="en-US" sz="3200" baseline="-25000" dirty="0">
                <a:solidFill>
                  <a:srgbClr val="000000"/>
                </a:solidFill>
                <a:effectLst/>
              </a:rPr>
              <a:t>2 (</a:t>
            </a:r>
            <a:r>
              <a:rPr lang="en-US" altLang="en-US" sz="3200" i="1" baseline="-25000" dirty="0">
                <a:solidFill>
                  <a:srgbClr val="000000"/>
                </a:solidFill>
                <a:effectLst/>
              </a:rPr>
              <a:t>g</a:t>
            </a:r>
            <a:r>
              <a:rPr lang="en-US" altLang="en-US" sz="3200" baseline="-25000" dirty="0">
                <a:solidFill>
                  <a:srgbClr val="000000"/>
                </a:solidFill>
                <a:effectLst/>
              </a:rPr>
              <a:t>) </a:t>
            </a:r>
            <a:r>
              <a:rPr lang="en-US" altLang="en-US" sz="3200" dirty="0">
                <a:solidFill>
                  <a:srgbClr val="000000"/>
                </a:solidFill>
                <a:effectLst/>
                <a:cs typeface="Arial" panose="020B0604020202020204" pitchFamily="34" charset="0"/>
              </a:rPr>
              <a:t>→ </a:t>
            </a:r>
            <a:r>
              <a:rPr lang="en-US" altLang="en-US" sz="3200" b="1" dirty="0">
                <a:solidFill>
                  <a:schemeClr val="accent5">
                    <a:lumMod val="50000"/>
                  </a:schemeClr>
                </a:solidFill>
              </a:rPr>
              <a:t>2</a:t>
            </a:r>
            <a:r>
              <a:rPr lang="en-US" altLang="en-US" sz="3200" dirty="0">
                <a:solidFill>
                  <a:srgbClr val="000000"/>
                </a:solidFill>
                <a:effectLst/>
              </a:rPr>
              <a:t>Al</a:t>
            </a:r>
            <a:r>
              <a:rPr lang="en-US" altLang="en-US" sz="3200" baseline="-25000" dirty="0">
                <a:solidFill>
                  <a:srgbClr val="000000"/>
                </a:solidFill>
                <a:effectLst/>
              </a:rPr>
              <a:t>2</a:t>
            </a:r>
            <a:r>
              <a:rPr lang="en-US" altLang="en-US" sz="3200" dirty="0">
                <a:solidFill>
                  <a:srgbClr val="000000"/>
                </a:solidFill>
                <a:effectLst/>
              </a:rPr>
              <a:t>O</a:t>
            </a:r>
            <a:r>
              <a:rPr lang="en-US" altLang="en-US" sz="3200" baseline="-25000" dirty="0">
                <a:solidFill>
                  <a:srgbClr val="000000"/>
                </a:solidFill>
                <a:effectLst/>
              </a:rPr>
              <a:t>3 (</a:t>
            </a:r>
            <a:r>
              <a:rPr lang="en-US" altLang="en-US" sz="3200" i="1" baseline="-25000" dirty="0">
                <a:solidFill>
                  <a:srgbClr val="000000"/>
                </a:solidFill>
                <a:effectLst/>
              </a:rPr>
              <a:t>s</a:t>
            </a:r>
            <a:r>
              <a:rPr lang="en-US" altLang="en-US" sz="3200" baseline="-25000" dirty="0">
                <a:solidFill>
                  <a:srgbClr val="000000"/>
                </a:solidFill>
                <a:effectLst/>
              </a:rPr>
              <a:t>) </a:t>
            </a:r>
          </a:p>
          <a:p>
            <a:pPr>
              <a:spcBef>
                <a:spcPts val="601"/>
              </a:spcBef>
              <a:spcAft>
                <a:spcPts val="601"/>
              </a:spcAft>
              <a:buClrTx/>
              <a:tabLst>
                <a:tab pos="2386217" algn="l"/>
                <a:tab pos="4264832" algn="l"/>
                <a:tab pos="5120324" algn="l"/>
                <a:tab pos="9672955" algn="l"/>
              </a:tabLst>
            </a:pPr>
            <a:r>
              <a:rPr lang="en-US" altLang="en-US" dirty="0">
                <a:solidFill>
                  <a:srgbClr val="7030A0"/>
                </a:solidFill>
                <a:effectLst/>
              </a:rPr>
              <a:t>Lastly, since there are 4 Al in the products, there must also be 4 Al in the reactants. Place the coefficient 4 in front of Al </a:t>
            </a:r>
            <a:r>
              <a:rPr lang="en-US" altLang="en-US" baseline="-25000" dirty="0">
                <a:solidFill>
                  <a:srgbClr val="7030A0"/>
                </a:solidFill>
                <a:effectLst/>
              </a:rPr>
              <a:t>(</a:t>
            </a:r>
            <a:r>
              <a:rPr lang="en-US" altLang="en-US" i="1" baseline="-25000" dirty="0">
                <a:solidFill>
                  <a:srgbClr val="7030A0"/>
                </a:solidFill>
                <a:effectLst/>
              </a:rPr>
              <a:t>s</a:t>
            </a:r>
            <a:r>
              <a:rPr lang="en-US" altLang="en-US" baseline="-25000" dirty="0">
                <a:solidFill>
                  <a:srgbClr val="7030A0"/>
                </a:solidFill>
                <a:effectLst/>
              </a:rPr>
              <a:t>)</a:t>
            </a:r>
            <a:r>
              <a:rPr lang="en-US" altLang="en-US" dirty="0">
                <a:solidFill>
                  <a:srgbClr val="7030A0"/>
                </a:solidFill>
                <a:effectLst/>
              </a:rPr>
              <a:t>. </a:t>
            </a:r>
          </a:p>
          <a:p>
            <a:pPr algn="ctr">
              <a:spcBef>
                <a:spcPts val="601"/>
              </a:spcBef>
              <a:spcAft>
                <a:spcPts val="601"/>
              </a:spcAft>
              <a:buClrTx/>
              <a:tabLst>
                <a:tab pos="2386217" algn="l"/>
                <a:tab pos="4264832" algn="l"/>
                <a:tab pos="5120324" algn="l"/>
                <a:tab pos="9672955" algn="l"/>
              </a:tabLst>
            </a:pPr>
            <a:r>
              <a:rPr lang="en-US" altLang="en-US" sz="4800" b="1" dirty="0">
                <a:solidFill>
                  <a:srgbClr val="7030A0"/>
                </a:solidFill>
                <a:effectLst/>
              </a:rPr>
              <a:t>4</a:t>
            </a:r>
            <a:r>
              <a:rPr lang="en-US" altLang="en-US" sz="4800" b="1" dirty="0">
                <a:solidFill>
                  <a:schemeClr val="tx1"/>
                </a:solidFill>
                <a:effectLst/>
              </a:rPr>
              <a:t> </a:t>
            </a:r>
            <a:r>
              <a:rPr lang="en-US" altLang="en-US" sz="4800" dirty="0">
                <a:solidFill>
                  <a:srgbClr val="000000"/>
                </a:solidFill>
                <a:effectLst/>
              </a:rPr>
              <a:t>Al </a:t>
            </a:r>
            <a:r>
              <a:rPr lang="en-US" altLang="en-US" sz="4800" baseline="-25000" dirty="0">
                <a:solidFill>
                  <a:srgbClr val="000000"/>
                </a:solidFill>
                <a:effectLst/>
              </a:rPr>
              <a:t>(</a:t>
            </a:r>
            <a:r>
              <a:rPr lang="en-US" altLang="en-US" sz="4800" i="1" baseline="-25000" dirty="0">
                <a:solidFill>
                  <a:srgbClr val="000000"/>
                </a:solidFill>
                <a:effectLst/>
              </a:rPr>
              <a:t>s</a:t>
            </a:r>
            <a:r>
              <a:rPr lang="en-US" altLang="en-US" sz="4800" baseline="-25000" dirty="0">
                <a:solidFill>
                  <a:srgbClr val="000000"/>
                </a:solidFill>
                <a:effectLst/>
              </a:rPr>
              <a:t>) </a:t>
            </a:r>
            <a:r>
              <a:rPr lang="en-US" altLang="en-US" sz="4800" dirty="0">
                <a:solidFill>
                  <a:srgbClr val="000000"/>
                </a:solidFill>
                <a:effectLst/>
              </a:rPr>
              <a:t>+ </a:t>
            </a:r>
            <a:r>
              <a:rPr lang="en-US" altLang="en-US" sz="4800" b="1" dirty="0">
                <a:solidFill>
                  <a:schemeClr val="accent5">
                    <a:lumMod val="50000"/>
                  </a:schemeClr>
                </a:solidFill>
              </a:rPr>
              <a:t>3</a:t>
            </a:r>
            <a:r>
              <a:rPr lang="en-US" altLang="en-US" sz="4800" dirty="0">
                <a:solidFill>
                  <a:srgbClr val="000000"/>
                </a:solidFill>
                <a:effectLst/>
              </a:rPr>
              <a:t> O</a:t>
            </a:r>
            <a:r>
              <a:rPr lang="en-US" altLang="en-US" sz="4800" baseline="-25000" dirty="0">
                <a:solidFill>
                  <a:srgbClr val="000000"/>
                </a:solidFill>
                <a:effectLst/>
              </a:rPr>
              <a:t>2 (</a:t>
            </a:r>
            <a:r>
              <a:rPr lang="en-US" altLang="en-US" sz="4800" i="1" baseline="-25000" dirty="0">
                <a:solidFill>
                  <a:srgbClr val="000000"/>
                </a:solidFill>
                <a:effectLst/>
              </a:rPr>
              <a:t>g</a:t>
            </a:r>
            <a:r>
              <a:rPr lang="en-US" altLang="en-US" sz="4800" baseline="-25000" dirty="0">
                <a:solidFill>
                  <a:srgbClr val="000000"/>
                </a:solidFill>
                <a:effectLst/>
              </a:rPr>
              <a:t>) </a:t>
            </a:r>
            <a:r>
              <a:rPr lang="en-US" altLang="en-US" sz="4800" dirty="0">
                <a:solidFill>
                  <a:srgbClr val="000000"/>
                </a:solidFill>
                <a:effectLst/>
                <a:cs typeface="Arial" panose="020B0604020202020204" pitchFamily="34" charset="0"/>
              </a:rPr>
              <a:t>→ </a:t>
            </a:r>
            <a:r>
              <a:rPr lang="en-US" altLang="en-US" sz="4800" b="1" dirty="0">
                <a:solidFill>
                  <a:schemeClr val="accent5">
                    <a:lumMod val="50000"/>
                  </a:schemeClr>
                </a:solidFill>
              </a:rPr>
              <a:t>2 </a:t>
            </a:r>
            <a:r>
              <a:rPr lang="en-US" altLang="en-US" sz="4800" dirty="0">
                <a:solidFill>
                  <a:srgbClr val="000000"/>
                </a:solidFill>
                <a:effectLst/>
              </a:rPr>
              <a:t>Al</a:t>
            </a:r>
            <a:r>
              <a:rPr lang="en-US" altLang="en-US" sz="4800" baseline="-25000" dirty="0">
                <a:solidFill>
                  <a:srgbClr val="000000"/>
                </a:solidFill>
                <a:effectLst/>
              </a:rPr>
              <a:t>2</a:t>
            </a:r>
            <a:r>
              <a:rPr lang="en-US" altLang="en-US" sz="4800" dirty="0">
                <a:solidFill>
                  <a:srgbClr val="000000"/>
                </a:solidFill>
                <a:effectLst/>
              </a:rPr>
              <a:t>O</a:t>
            </a:r>
            <a:r>
              <a:rPr lang="en-US" altLang="en-US" sz="4800" baseline="-25000" dirty="0">
                <a:solidFill>
                  <a:srgbClr val="000000"/>
                </a:solidFill>
                <a:effectLst/>
              </a:rPr>
              <a:t>3 (</a:t>
            </a:r>
            <a:r>
              <a:rPr lang="en-US" altLang="en-US" sz="4800" i="1" baseline="-25000" dirty="0">
                <a:solidFill>
                  <a:srgbClr val="000000"/>
                </a:solidFill>
                <a:effectLst/>
              </a:rPr>
              <a:t>s</a:t>
            </a:r>
            <a:r>
              <a:rPr lang="en-US" altLang="en-US" sz="4800" baseline="-25000" dirty="0">
                <a:solidFill>
                  <a:srgbClr val="000000"/>
                </a:solidFill>
                <a:effectLst/>
              </a:rPr>
              <a:t>) </a:t>
            </a:r>
          </a:p>
          <a:p>
            <a:pPr algn="ctr">
              <a:spcBef>
                <a:spcPts val="601"/>
              </a:spcBef>
              <a:spcAft>
                <a:spcPts val="601"/>
              </a:spcAft>
              <a:buClrTx/>
              <a:tabLst>
                <a:tab pos="2386217" algn="l"/>
                <a:tab pos="4264832" algn="l"/>
                <a:tab pos="5120324" algn="l"/>
                <a:tab pos="9672955" algn="l"/>
              </a:tabLst>
            </a:pPr>
            <a:r>
              <a:rPr lang="en-US" altLang="en-US" i="1" dirty="0">
                <a:solidFill>
                  <a:srgbClr val="FF0000"/>
                </a:solidFill>
                <a:effectLst/>
                <a:latin typeface="Times New Roman" panose="02020603050405020304" pitchFamily="18" charset="0"/>
                <a:cs typeface="Times New Roman" panose="02020603050405020304" pitchFamily="18" charset="0"/>
              </a:rPr>
              <a:t>Do a final inspection.</a:t>
            </a:r>
            <a:endParaRPr lang="en-US" altLang="en-US" i="1" dirty="0">
              <a:solidFill>
                <a:srgbClr val="FF0000"/>
              </a:solidFill>
              <a:latin typeface="Times New Roman" panose="02020603050405020304" pitchFamily="18" charset="0"/>
              <a:cs typeface="Times New Roman" panose="02020603050405020304" pitchFamily="18" charset="0"/>
            </a:endParaRPr>
          </a:p>
          <a:p>
            <a:pPr>
              <a:spcBef>
                <a:spcPts val="601"/>
              </a:spcBef>
              <a:spcAft>
                <a:spcPts val="601"/>
              </a:spcAft>
              <a:buClrTx/>
              <a:tabLst>
                <a:tab pos="2386217" algn="l"/>
                <a:tab pos="4264832" algn="l"/>
                <a:tab pos="5120324" algn="l"/>
                <a:tab pos="9672955" algn="l"/>
              </a:tabLst>
            </a:pPr>
            <a:endParaRPr lang="en-US" altLang="en-US" dirty="0">
              <a:solidFill>
                <a:srgbClr val="000000"/>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2386217" algn="l"/>
                <a:tab pos="4264832" algn="l"/>
                <a:tab pos="5120324" algn="l"/>
                <a:tab pos="9672955"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ts val="601"/>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 y="0"/>
            <a:ext cx="1143000" cy="1143000"/>
          </a:xfrm>
          <a:prstGeom prst="rect">
            <a:avLst/>
          </a:prstGeom>
          <a:noFill/>
          <a:ln>
            <a:noFill/>
          </a:ln>
          <a:effectLst/>
        </p:spPr>
      </p:pic>
      <p:sp>
        <p:nvSpPr>
          <p:cNvPr id="5" name="Rectangle 1"/>
          <p:cNvSpPr txBox="1">
            <a:spLocks noChangeArrowheads="1"/>
          </p:cNvSpPr>
          <p:nvPr/>
        </p:nvSpPr>
        <p:spPr bwMode="auto">
          <a:xfrm>
            <a:off x="1143000" y="76200"/>
            <a:ext cx="8001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622" tIns="46610" rIns="89622" bIns="46610" numCol="1" anchor="t" anchorCtr="0" compatLnSpc="1">
            <a:prstTxWarp prst="textNoShape">
              <a:avLst/>
            </a:prstTxWarp>
          </a:bodyPr>
          <a:lstStyle>
            <a:lvl1pPr algn="l" defTabSz="457094" rtl="0" fontAlgn="base">
              <a:spcBef>
                <a:spcPct val="0"/>
              </a:spcBef>
              <a:spcAft>
                <a:spcPct val="0"/>
              </a:spcAft>
              <a:buClr>
                <a:srgbClr val="000000"/>
              </a:buClr>
              <a:buSzPct val="100000"/>
              <a:buFont typeface="Times New Roman" panose="02020603050405020304" pitchFamily="18" charset="0"/>
              <a:defRPr sz="2300" kern="1200">
                <a:solidFill>
                  <a:srgbClr val="D13426"/>
                </a:solidFill>
                <a:effectLst>
                  <a:outerShdw blurRad="38100" dist="38100" dir="2700000" algn="tl">
                    <a:srgbClr val="C0C0C0"/>
                  </a:outerShdw>
                </a:effectLst>
                <a:latin typeface="+mj-lt"/>
                <a:ea typeface="+mj-ea"/>
                <a:cs typeface="+mj-cs"/>
              </a:defRPr>
            </a:lvl1pPr>
            <a:lvl2pPr marL="742780" indent="-285684"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2pPr>
            <a:lvl3pPr marL="114273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3pPr>
            <a:lvl4pPr marL="159983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4pPr>
            <a:lvl5pPr marL="205692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5pPr>
            <a:lvl6pPr marL="2514023"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6pPr>
            <a:lvl7pPr marL="2971119"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7pPr>
            <a:lvl8pPr marL="3428214"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8pPr>
            <a:lvl9pPr marL="3885310" indent="-228548" algn="l" defTabSz="457094" rtl="0" fontAlgn="base">
              <a:spcBef>
                <a:spcPct val="0"/>
              </a:spcBef>
              <a:spcAft>
                <a:spcPct val="0"/>
              </a:spcAft>
              <a:buClr>
                <a:srgbClr val="000000"/>
              </a:buClr>
              <a:buSzPct val="100000"/>
              <a:buFont typeface="Times New Roman" panose="02020603050405020304" pitchFamily="18" charset="0"/>
              <a:defRPr sz="2100">
                <a:solidFill>
                  <a:srgbClr val="D13426"/>
                </a:solidFill>
                <a:effectLst>
                  <a:outerShdw blurRad="38100" dist="38100" dir="2700000" algn="tl">
                    <a:srgbClr val="C0C0C0"/>
                  </a:outerShdw>
                </a:effectLst>
                <a:latin typeface="Arial" panose="020B0604020202020204" pitchFamily="34" charset="0"/>
              </a:defRPr>
            </a:lvl9pPr>
          </a:lstStyle>
          <a:p>
            <a:pPr eaLnBrk="1" hangingPunct="1">
              <a:spcBef>
                <a:spcPts val="700"/>
              </a:spcBef>
              <a:buClrTx/>
              <a:tabLst>
                <a:tab pos="2386217" algn="l"/>
                <a:tab pos="4264832" algn="l"/>
                <a:tab pos="5120324" algn="l"/>
                <a:tab pos="9672955" algn="l"/>
              </a:tabLst>
            </a:pPr>
            <a:r>
              <a:rPr lang="en-US" altLang="en-US" sz="2100" dirty="0">
                <a:solidFill>
                  <a:srgbClr val="000000"/>
                </a:solidFill>
                <a:effectLst/>
              </a:rPr>
              <a:t>Aluminum is a good choice for outdoor furniture because it reacts with oxygen in the air to form a thin protective coat of aluminum oxide. Write a balanced equation for this reaction. </a:t>
            </a:r>
            <a:r>
              <a:rPr lang="en-US" altLang="en-US" sz="2100" b="1" dirty="0">
                <a:solidFill>
                  <a:srgbClr val="0070C0"/>
                </a:solidFill>
                <a:effectLst>
                  <a:outerShdw blurRad="38100" dist="38100" dir="2700000" algn="tl">
                    <a:srgbClr val="000000">
                      <a:alpha val="43137"/>
                    </a:srgbClr>
                  </a:outerShdw>
                </a:effectLst>
              </a:rPr>
              <a:t>Formulas</a:t>
            </a:r>
            <a:r>
              <a:rPr lang="en-US" altLang="en-US" sz="2100" dirty="0">
                <a:solidFill>
                  <a:srgbClr val="000000"/>
                </a:solidFill>
                <a:effectLst/>
              </a:rPr>
              <a:t>:</a:t>
            </a:r>
          </a:p>
        </p:txBody>
      </p:sp>
    </p:spTree>
    <p:extLst>
      <p:ext uri="{BB962C8B-B14F-4D97-AF65-F5344CB8AC3E}">
        <p14:creationId xmlns:p14="http://schemas.microsoft.com/office/powerpoint/2010/main" val="35437476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267200" y="1377155"/>
            <a:ext cx="48768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endParaRPr lang="en-US" sz="2100" b="1" dirty="0">
              <a:solidFill>
                <a:srgbClr val="FF0000"/>
              </a:solidFill>
            </a:endParaRPr>
          </a:p>
          <a:p>
            <a:endParaRPr lang="en-US" sz="2100" b="1" dirty="0">
              <a:solidFill>
                <a:srgbClr val="FF0000"/>
              </a:solidFill>
            </a:endParaRP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endParaRPr lang="en-US" sz="2100" b="1" dirty="0">
              <a:solidFill>
                <a:srgbClr val="FF0000"/>
              </a:solidFill>
            </a:endParaRPr>
          </a:p>
          <a:p>
            <a:endParaRPr lang="en-US" dirty="0"/>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endParaRPr lang="en-US" sz="2100" dirty="0">
              <a:solidFill>
                <a:srgbClr val="FF0000"/>
              </a:solidFill>
            </a:endParaRPr>
          </a:p>
          <a:p>
            <a:endParaRPr lang="en-US" sz="2100" b="1" dirty="0">
              <a:solidFill>
                <a:srgbClr val="FF0000"/>
              </a:solidFill>
            </a:endParaRPr>
          </a:p>
          <a:p>
            <a:endParaRPr lang="en-US" sz="2100" b="1" dirty="0">
              <a:solidFill>
                <a:srgbClr val="FF0000"/>
              </a:solidFill>
            </a:endParaRP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dirty="0">
                <a:solidFill>
                  <a:schemeClr val="tx1"/>
                </a:solidFill>
              </a:rPr>
              <a:t>2H</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 O</a:t>
            </a:r>
            <a:r>
              <a:rPr lang="en-US" sz="1900" baseline="-25000" dirty="0">
                <a:solidFill>
                  <a:schemeClr val="tx1"/>
                </a:solidFill>
              </a:rPr>
              <a:t>2</a:t>
            </a:r>
            <a:r>
              <a:rPr lang="en-US" sz="1900" dirty="0">
                <a:solidFill>
                  <a:schemeClr val="tx1"/>
                </a:solidFill>
              </a:rPr>
              <a:t>(</a:t>
            </a:r>
            <a:r>
              <a:rPr lang="en-US" sz="1900" i="1" dirty="0">
                <a:solidFill>
                  <a:schemeClr val="tx1"/>
                </a:solidFill>
              </a:rPr>
              <a:t>g</a:t>
            </a:r>
            <a:r>
              <a:rPr lang="en-US" sz="1900" dirty="0">
                <a:solidFill>
                  <a:schemeClr val="tx1"/>
                </a:solidFill>
              </a:rPr>
              <a:t>) </a:t>
            </a:r>
            <a:r>
              <a:rPr lang="en-US" sz="1900" dirty="0"/>
              <a:t>→ </a:t>
            </a:r>
            <a:r>
              <a:rPr lang="en-US" sz="1900" dirty="0">
                <a:solidFill>
                  <a:schemeClr val="tx1"/>
                </a:solidFill>
                <a:sym typeface="Symbol"/>
              </a:rPr>
              <a:t>2H</a:t>
            </a:r>
            <a:r>
              <a:rPr lang="en-US" sz="1900" baseline="-25000" dirty="0">
                <a:solidFill>
                  <a:schemeClr val="tx1"/>
                </a:solidFill>
                <a:sym typeface="Symbol"/>
              </a:rPr>
              <a:t>2</a:t>
            </a:r>
            <a:r>
              <a:rPr lang="en-US" sz="1900" dirty="0">
                <a:solidFill>
                  <a:schemeClr val="tx1"/>
                </a:solidFill>
                <a:sym typeface="Symbol"/>
              </a:rPr>
              <a:t>O</a:t>
            </a:r>
            <a:r>
              <a:rPr lang="en-US" sz="1900" dirty="0">
                <a:solidFill>
                  <a:schemeClr val="tx1"/>
                </a:solidFill>
              </a:rPr>
              <a:t>(</a:t>
            </a:r>
            <a:r>
              <a:rPr lang="en-US" sz="1900" i="1" dirty="0">
                <a:solidFill>
                  <a:schemeClr val="tx1"/>
                </a:solidFill>
              </a:rPr>
              <a:t>g</a:t>
            </a:r>
            <a:r>
              <a:rPr lang="en-US" sz="1900" dirty="0">
                <a:solidFill>
                  <a:schemeClr val="tx1"/>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30002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500"/>
                                        <p:tgtEl>
                                          <p:spTgt spid="8">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Working the Law of Conservation of Mass</a:t>
            </a:r>
          </a:p>
        </p:txBody>
      </p:sp>
      <p:sp>
        <p:nvSpPr>
          <p:cNvPr id="5" name="Content Placeholder 4"/>
          <p:cNvSpPr>
            <a:spLocks noGrp="1"/>
          </p:cNvSpPr>
          <p:nvPr>
            <p:ph sz="quarter" idx="15"/>
          </p:nvPr>
        </p:nvSpPr>
        <p:spPr>
          <a:xfrm>
            <a:off x="4419600" y="1377155"/>
            <a:ext cx="4724400" cy="5480845"/>
          </a:xfrm>
        </p:spPr>
        <p:txBody>
          <a:bodyPr lIns="182713" tIns="91355" rIns="182713" bIns="91355"/>
          <a:lstStyle/>
          <a:p>
            <a:r>
              <a:rPr lang="en-US" sz="2100" b="1" dirty="0">
                <a:solidFill>
                  <a:srgbClr val="00B050"/>
                </a:solidFill>
              </a:rPr>
              <a:t>Count the number of each type of atom in the equation below, and then balance the equation.</a:t>
            </a:r>
          </a:p>
          <a:p>
            <a:r>
              <a:rPr lang="en-US" sz="2100" b="1" dirty="0">
                <a:solidFill>
                  <a:srgbClr val="00B050"/>
                </a:solidFill>
              </a:rPr>
              <a:t>CS</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l</a:t>
            </a:r>
            <a:r>
              <a:rPr lang="en-US" sz="2100" b="1" dirty="0">
                <a:solidFill>
                  <a:srgbClr val="00B050"/>
                </a:solidFill>
              </a:rPr>
              <a:t>) + O</a:t>
            </a:r>
            <a:r>
              <a:rPr lang="en-US" sz="2100" b="1" baseline="-25000" dirty="0">
                <a:solidFill>
                  <a:srgbClr val="00B050"/>
                </a:solidFill>
              </a:rPr>
              <a:t>2</a:t>
            </a:r>
            <a:r>
              <a:rPr lang="en-US" sz="2100" b="1" dirty="0">
                <a:solidFill>
                  <a:srgbClr val="00B050"/>
                </a:solidFill>
              </a:rPr>
              <a:t>(</a:t>
            </a:r>
            <a:r>
              <a:rPr lang="en-US" sz="2100" b="1" i="1" dirty="0">
                <a:solidFill>
                  <a:srgbClr val="00B050"/>
                </a:solidFill>
              </a:rPr>
              <a:t>g</a:t>
            </a:r>
            <a:r>
              <a:rPr lang="en-US" sz="2100" b="1" dirty="0">
                <a:solidFill>
                  <a:srgbClr val="00B050"/>
                </a:solidFill>
              </a:rPr>
              <a:t>) →</a:t>
            </a:r>
            <a:r>
              <a:rPr lang="en-US" sz="2100" b="1" dirty="0">
                <a:solidFill>
                  <a:srgbClr val="00B050"/>
                </a:solidFill>
                <a:sym typeface="Symbol"/>
              </a:rPr>
              <a:t> CO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 + SO</a:t>
            </a:r>
            <a:r>
              <a:rPr lang="en-US" sz="2100" b="1" baseline="-25000" dirty="0">
                <a:solidFill>
                  <a:srgbClr val="00B050"/>
                </a:solidFill>
                <a:sym typeface="Symbol"/>
              </a:rPr>
              <a:t>2</a:t>
            </a:r>
            <a:r>
              <a:rPr lang="en-US" sz="2100" b="1" dirty="0">
                <a:solidFill>
                  <a:srgbClr val="00B050"/>
                </a:solidFill>
                <a:sym typeface="Symbol"/>
              </a:rPr>
              <a:t>(</a:t>
            </a:r>
            <a:r>
              <a:rPr lang="en-US" sz="2100" b="1" i="1" dirty="0">
                <a:solidFill>
                  <a:srgbClr val="00B050"/>
                </a:solidFill>
                <a:sym typeface="Symbol"/>
              </a:rPr>
              <a:t>g</a:t>
            </a:r>
            <a:r>
              <a:rPr lang="en-US" sz="2100" b="1" dirty="0">
                <a:solidFill>
                  <a:srgbClr val="00B050"/>
                </a:solidFill>
                <a:sym typeface="Symbol"/>
              </a:rPr>
              <a:t>)</a:t>
            </a:r>
            <a:endParaRPr lang="en-US" sz="2100" b="1" dirty="0">
              <a:solidFill>
                <a:srgbClr val="00B050"/>
              </a:solidFill>
            </a:endParaRPr>
          </a:p>
          <a:p>
            <a:r>
              <a:rPr lang="en-US" sz="2100" b="1" dirty="0">
                <a:solidFill>
                  <a:srgbClr val="62BFCC"/>
                </a:solidFill>
              </a:rPr>
              <a:t>1C 2S   2O   → 1C   4O  1S</a:t>
            </a:r>
          </a:p>
          <a:p>
            <a:r>
              <a:rPr lang="en-US" sz="2100" b="1" dirty="0">
                <a:solidFill>
                  <a:srgbClr val="FF0000"/>
                </a:solidFill>
              </a:rPr>
              <a:t>CS</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l</a:t>
            </a:r>
            <a:r>
              <a:rPr lang="en-US" sz="2100" b="1" dirty="0">
                <a:solidFill>
                  <a:srgbClr val="FF0000"/>
                </a:solidFill>
              </a:rPr>
              <a:t>) + </a:t>
            </a:r>
            <a:r>
              <a:rPr lang="en-US" sz="2100" b="1" dirty="0">
                <a:solidFill>
                  <a:srgbClr val="002060"/>
                </a:solidFill>
              </a:rPr>
              <a:t>3</a:t>
            </a:r>
            <a:r>
              <a:rPr lang="en-US" sz="2100" b="1" dirty="0">
                <a:solidFill>
                  <a:srgbClr val="FF0000"/>
                </a:solidFill>
              </a:rPr>
              <a:t>O</a:t>
            </a:r>
            <a:r>
              <a:rPr lang="en-US" sz="2100" b="1" baseline="-25000" dirty="0">
                <a:solidFill>
                  <a:srgbClr val="FF0000"/>
                </a:solidFill>
              </a:rPr>
              <a:t>2</a:t>
            </a:r>
            <a:r>
              <a:rPr lang="en-US" sz="2100" b="1" dirty="0">
                <a:solidFill>
                  <a:srgbClr val="FF0000"/>
                </a:solidFill>
              </a:rPr>
              <a:t>(</a:t>
            </a:r>
            <a:r>
              <a:rPr lang="en-US" sz="2100" b="1" i="1" dirty="0">
                <a:solidFill>
                  <a:srgbClr val="FF0000"/>
                </a:solidFill>
              </a:rPr>
              <a:t>g</a:t>
            </a:r>
            <a:r>
              <a:rPr lang="en-US" sz="2100" b="1" dirty="0">
                <a:solidFill>
                  <a:srgbClr val="FF0000"/>
                </a:solidFill>
              </a:rPr>
              <a:t>) →</a:t>
            </a:r>
            <a:r>
              <a:rPr lang="en-US" sz="2100" b="1" dirty="0">
                <a:solidFill>
                  <a:srgbClr val="FF0000"/>
                </a:solidFill>
                <a:sym typeface="Symbol"/>
              </a:rPr>
              <a:t> CO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 + </a:t>
            </a:r>
            <a:r>
              <a:rPr lang="en-US" sz="2100" b="1" dirty="0">
                <a:solidFill>
                  <a:srgbClr val="002060"/>
                </a:solidFill>
                <a:sym typeface="Symbol"/>
              </a:rPr>
              <a:t>2</a:t>
            </a:r>
            <a:r>
              <a:rPr lang="en-US" sz="2100" b="1" dirty="0">
                <a:solidFill>
                  <a:srgbClr val="FF0000"/>
                </a:solidFill>
                <a:sym typeface="Symbol"/>
              </a:rPr>
              <a:t>SO</a:t>
            </a:r>
            <a:r>
              <a:rPr lang="en-US" sz="2100" b="1" baseline="-25000" dirty="0">
                <a:solidFill>
                  <a:srgbClr val="FF0000"/>
                </a:solidFill>
                <a:sym typeface="Symbol"/>
              </a:rPr>
              <a:t>2</a:t>
            </a:r>
            <a:r>
              <a:rPr lang="en-US" sz="2100" b="1" dirty="0">
                <a:solidFill>
                  <a:srgbClr val="FF0000"/>
                </a:solidFill>
                <a:sym typeface="Symbol"/>
              </a:rPr>
              <a:t>(</a:t>
            </a:r>
            <a:r>
              <a:rPr lang="en-US" sz="2100" b="1" i="1" dirty="0">
                <a:solidFill>
                  <a:srgbClr val="FF0000"/>
                </a:solidFill>
                <a:sym typeface="Symbol"/>
              </a:rPr>
              <a:t>g</a:t>
            </a:r>
            <a:r>
              <a:rPr lang="en-US" sz="2100" b="1" dirty="0">
                <a:solidFill>
                  <a:srgbClr val="FF0000"/>
                </a:solidFill>
                <a:sym typeface="Symbol"/>
              </a:rPr>
              <a:t>)</a:t>
            </a:r>
            <a:endParaRPr lang="en-US" sz="2100" b="1" dirty="0">
              <a:solidFill>
                <a:srgbClr val="FF0000"/>
              </a:solidFill>
            </a:endParaRPr>
          </a:p>
          <a:p>
            <a:r>
              <a:rPr lang="en-US" sz="2100" b="1" dirty="0">
                <a:solidFill>
                  <a:srgbClr val="62BFCC"/>
                </a:solidFill>
              </a:rPr>
              <a:t>1C 2S   6O   → 1C   </a:t>
            </a:r>
            <a:r>
              <a:rPr lang="en-US" sz="2100" b="1" dirty="0">
                <a:solidFill>
                  <a:schemeClr val="tx1"/>
                </a:solidFill>
              </a:rPr>
              <a:t>6</a:t>
            </a:r>
            <a:r>
              <a:rPr lang="en-US" sz="2100" b="1" dirty="0">
                <a:solidFill>
                  <a:srgbClr val="62BFCC"/>
                </a:solidFill>
              </a:rPr>
              <a:t>O  </a:t>
            </a:r>
            <a:r>
              <a:rPr lang="en-US" sz="2100" b="1" dirty="0">
                <a:solidFill>
                  <a:schemeClr val="tx1"/>
                </a:solidFill>
              </a:rPr>
              <a:t>2</a:t>
            </a:r>
            <a:r>
              <a:rPr lang="en-US" sz="2100" b="1" dirty="0">
                <a:solidFill>
                  <a:srgbClr val="62BFCC"/>
                </a:solidFill>
              </a:rPr>
              <a:t>S</a:t>
            </a:r>
          </a:p>
          <a:p>
            <a:endParaRPr lang="en-US" sz="2100" dirty="0"/>
          </a:p>
          <a:p>
            <a:r>
              <a:rPr lang="en-US" sz="2100" b="1" dirty="0">
                <a:solidFill>
                  <a:srgbClr val="0070C0"/>
                </a:solidFill>
              </a:rPr>
              <a:t>SiO</a:t>
            </a:r>
            <a:r>
              <a:rPr lang="en-US" sz="2100" b="1" baseline="-25000" dirty="0">
                <a:solidFill>
                  <a:srgbClr val="0070C0"/>
                </a:solidFill>
              </a:rPr>
              <a:t>2</a:t>
            </a:r>
            <a:r>
              <a:rPr lang="en-US" sz="2100" b="1" dirty="0">
                <a:solidFill>
                  <a:srgbClr val="0070C0"/>
                </a:solidFill>
              </a:rPr>
              <a:t>(</a:t>
            </a:r>
            <a:r>
              <a:rPr lang="en-US" sz="2100" b="1" i="1" dirty="0">
                <a:solidFill>
                  <a:srgbClr val="0070C0"/>
                </a:solidFill>
              </a:rPr>
              <a:t>s</a:t>
            </a:r>
            <a:r>
              <a:rPr lang="en-US" sz="2100" b="1" dirty="0">
                <a:solidFill>
                  <a:srgbClr val="0070C0"/>
                </a:solidFill>
              </a:rPr>
              <a:t>) + HF(</a:t>
            </a:r>
            <a:r>
              <a:rPr lang="en-US" sz="2100" b="1" i="1" dirty="0">
                <a:solidFill>
                  <a:srgbClr val="0070C0"/>
                </a:solidFill>
              </a:rPr>
              <a:t>g</a:t>
            </a:r>
            <a:r>
              <a:rPr lang="en-US" sz="2100" b="1" dirty="0">
                <a:solidFill>
                  <a:srgbClr val="0070C0"/>
                </a:solidFill>
              </a:rPr>
              <a:t>) →</a:t>
            </a:r>
            <a:r>
              <a:rPr lang="en-US" sz="2100" b="1" dirty="0">
                <a:solidFill>
                  <a:srgbClr val="0070C0"/>
                </a:solidFill>
                <a:sym typeface="Symbol"/>
              </a:rPr>
              <a:t> SiF</a:t>
            </a:r>
            <a:r>
              <a:rPr lang="en-US" sz="2100" b="1" baseline="-25000" dirty="0">
                <a:solidFill>
                  <a:srgbClr val="0070C0"/>
                </a:solidFill>
                <a:sym typeface="Symbol"/>
              </a:rPr>
              <a:t>4</a:t>
            </a:r>
            <a:r>
              <a:rPr lang="en-US" sz="2100" b="1" dirty="0">
                <a:solidFill>
                  <a:srgbClr val="0070C0"/>
                </a:solidFill>
                <a:sym typeface="Symbol"/>
              </a:rPr>
              <a:t>(</a:t>
            </a:r>
            <a:r>
              <a:rPr lang="en-US" sz="2100" b="1" i="1" dirty="0">
                <a:solidFill>
                  <a:srgbClr val="0070C0"/>
                </a:solidFill>
                <a:sym typeface="Symbol"/>
              </a:rPr>
              <a:t>g</a:t>
            </a:r>
            <a:r>
              <a:rPr lang="en-US" sz="2100" b="1" dirty="0">
                <a:solidFill>
                  <a:srgbClr val="0070C0"/>
                </a:solidFill>
                <a:sym typeface="Symbol"/>
              </a:rPr>
              <a:t>) + H</a:t>
            </a:r>
            <a:r>
              <a:rPr lang="en-US" sz="2100" b="1" baseline="-25000" dirty="0">
                <a:solidFill>
                  <a:srgbClr val="0070C0"/>
                </a:solidFill>
                <a:sym typeface="Symbol"/>
              </a:rPr>
              <a:t>2</a:t>
            </a:r>
            <a:r>
              <a:rPr lang="en-US" sz="2100" b="1" dirty="0">
                <a:solidFill>
                  <a:srgbClr val="0070C0"/>
                </a:solidFill>
                <a:sym typeface="Symbol"/>
              </a:rPr>
              <a:t>O(</a:t>
            </a:r>
            <a:r>
              <a:rPr lang="en-US" sz="2100" b="1" i="1" dirty="0">
                <a:solidFill>
                  <a:srgbClr val="0070C0"/>
                </a:solidFill>
                <a:sym typeface="Symbol"/>
              </a:rPr>
              <a:t>l</a:t>
            </a:r>
            <a:r>
              <a:rPr lang="en-US" sz="2100" b="1" dirty="0">
                <a:solidFill>
                  <a:srgbClr val="0070C0"/>
                </a:solidFill>
                <a:sym typeface="Symbol"/>
              </a:rPr>
              <a:t>)</a:t>
            </a:r>
          </a:p>
          <a:p>
            <a:r>
              <a:rPr lang="en-US" sz="2100" b="1" dirty="0">
                <a:solidFill>
                  <a:srgbClr val="62BFCC"/>
                </a:solidFill>
              </a:rPr>
              <a:t>1Si 2O    1H 1F → 1Si  4F    2H 1O </a:t>
            </a:r>
          </a:p>
          <a:p>
            <a:r>
              <a:rPr lang="en-US" sz="1900" b="1" dirty="0">
                <a:solidFill>
                  <a:srgbClr val="FF0000"/>
                </a:solidFill>
              </a:rPr>
              <a:t>1SiO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s</a:t>
            </a:r>
            <a:r>
              <a:rPr lang="en-US" sz="1900" b="1" dirty="0">
                <a:solidFill>
                  <a:srgbClr val="FF0000"/>
                </a:solidFill>
              </a:rPr>
              <a:t>) + </a:t>
            </a:r>
            <a:r>
              <a:rPr lang="en-US" sz="1900" b="1" dirty="0">
                <a:solidFill>
                  <a:srgbClr val="002060"/>
                </a:solidFill>
              </a:rPr>
              <a:t>4</a:t>
            </a:r>
            <a:r>
              <a:rPr lang="en-US" sz="1900" b="1" dirty="0">
                <a:solidFill>
                  <a:srgbClr val="FF0000"/>
                </a:solidFill>
              </a:rPr>
              <a:t>HF(</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a:t>
            </a:r>
            <a:r>
              <a:rPr lang="en-US" sz="1900" b="1" dirty="0">
                <a:solidFill>
                  <a:srgbClr val="FF0000"/>
                </a:solidFill>
                <a:sym typeface="Symbol"/>
              </a:rPr>
              <a:t> 1SiF</a:t>
            </a:r>
            <a:r>
              <a:rPr lang="en-US" sz="1900" b="1" baseline="-25000" dirty="0">
                <a:solidFill>
                  <a:srgbClr val="FF0000"/>
                </a:solidFill>
                <a:sym typeface="Symbol"/>
              </a:rPr>
              <a:t>4</a:t>
            </a:r>
            <a:r>
              <a:rPr lang="en-US" sz="1900" b="1" dirty="0">
                <a:solidFill>
                  <a:srgbClr val="FF0000"/>
                </a:solidFill>
                <a:sym typeface="Symbol"/>
              </a:rPr>
              <a:t>(</a:t>
            </a:r>
            <a:r>
              <a:rPr lang="en-US" sz="1900" b="1" i="1" dirty="0">
                <a:solidFill>
                  <a:srgbClr val="FF0000"/>
                </a:solidFill>
                <a:sym typeface="Symbol"/>
              </a:rPr>
              <a:t>g</a:t>
            </a:r>
            <a:r>
              <a:rPr lang="en-US" sz="1900" b="1" dirty="0">
                <a:solidFill>
                  <a:srgbClr val="FF0000"/>
                </a:solidFill>
                <a:sym typeface="Symbol"/>
              </a:rPr>
              <a:t>) + </a:t>
            </a:r>
            <a:r>
              <a:rPr lang="en-US" sz="1900" b="1" dirty="0">
                <a:solidFill>
                  <a:srgbClr val="002060"/>
                </a:solidFill>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i="1" dirty="0">
                <a:solidFill>
                  <a:srgbClr val="FF0000"/>
                </a:solidFill>
                <a:sym typeface="Symbol"/>
              </a:rPr>
              <a:t>l</a:t>
            </a:r>
            <a:r>
              <a:rPr lang="en-US" sz="1900" b="1" dirty="0">
                <a:solidFill>
                  <a:srgbClr val="FF0000"/>
                </a:solidFill>
                <a:sym typeface="Symbol"/>
              </a:rPr>
              <a:t>)</a:t>
            </a:r>
          </a:p>
          <a:p>
            <a:r>
              <a:rPr lang="en-US" sz="1800" b="1" dirty="0">
                <a:solidFill>
                  <a:srgbClr val="62BFCC"/>
                </a:solidFill>
              </a:rPr>
              <a:t>1Si 2O    </a:t>
            </a:r>
            <a:r>
              <a:rPr lang="en-US" sz="1800" b="1" dirty="0">
                <a:solidFill>
                  <a:schemeClr val="tx1"/>
                </a:solidFill>
              </a:rPr>
              <a:t>4</a:t>
            </a:r>
            <a:r>
              <a:rPr lang="en-US" sz="1800" b="1" dirty="0">
                <a:solidFill>
                  <a:srgbClr val="62BFCC"/>
                </a:solidFill>
              </a:rPr>
              <a:t>H </a:t>
            </a:r>
            <a:r>
              <a:rPr lang="en-US" sz="1800" b="1" dirty="0">
                <a:solidFill>
                  <a:schemeClr val="tx1"/>
                </a:solidFill>
              </a:rPr>
              <a:t>4</a:t>
            </a:r>
            <a:r>
              <a:rPr lang="en-US" sz="1800" b="1" dirty="0">
                <a:solidFill>
                  <a:srgbClr val="62BFCC"/>
                </a:solidFill>
              </a:rPr>
              <a:t>F → 1Si  4F    </a:t>
            </a:r>
            <a:r>
              <a:rPr lang="en-US" sz="1800" b="1" dirty="0">
                <a:solidFill>
                  <a:schemeClr val="tx1"/>
                </a:solidFill>
              </a:rPr>
              <a:t>4</a:t>
            </a:r>
            <a:r>
              <a:rPr lang="en-US" sz="1800" b="1" dirty="0">
                <a:solidFill>
                  <a:srgbClr val="62BFCC"/>
                </a:solidFill>
              </a:rPr>
              <a:t>H </a:t>
            </a:r>
            <a:r>
              <a:rPr lang="en-US" sz="1800" b="1" dirty="0">
                <a:solidFill>
                  <a:schemeClr val="tx1"/>
                </a:solidFill>
              </a:rPr>
              <a:t>2</a:t>
            </a:r>
            <a:r>
              <a:rPr lang="en-US" sz="1800" b="1" dirty="0">
                <a:solidFill>
                  <a:srgbClr val="62BFCC"/>
                </a:solidFill>
              </a:rPr>
              <a:t>O </a:t>
            </a:r>
          </a:p>
          <a:p>
            <a:endParaRPr lang="en-US" dirty="0">
              <a:solidFill>
                <a:schemeClr val="tx1"/>
              </a:solidFill>
            </a:endParaRPr>
          </a:p>
          <a:p>
            <a:endParaRPr lang="en-US" dirty="0"/>
          </a:p>
          <a:p>
            <a:endParaRPr lang="en-US" dirty="0"/>
          </a:p>
        </p:txBody>
      </p:sp>
      <p:sp>
        <p:nvSpPr>
          <p:cNvPr id="8" name="Content Placeholder 7"/>
          <p:cNvSpPr>
            <a:spLocks noGrp="1"/>
          </p:cNvSpPr>
          <p:nvPr>
            <p:ph sz="quarter" idx="16"/>
          </p:nvPr>
        </p:nvSpPr>
        <p:spPr/>
        <p:txBody>
          <a:bodyPr lIns="91440" tIns="91440"/>
          <a:lstStyle/>
          <a:p>
            <a:r>
              <a:rPr lang="en-US" sz="2100" dirty="0"/>
              <a:t>How do balanced chemical equations show the conservation of mass?</a:t>
            </a:r>
          </a:p>
          <a:p>
            <a:r>
              <a:rPr lang="en-US" sz="2100" dirty="0">
                <a:solidFill>
                  <a:srgbClr val="FF0000"/>
                </a:solidFill>
              </a:rPr>
              <a:t>They show that the number of atoms of each element is the same in the products and reactants. </a:t>
            </a:r>
          </a:p>
          <a:p>
            <a:r>
              <a:rPr lang="en-US" sz="1900" b="1" dirty="0">
                <a:solidFill>
                  <a:srgbClr val="0070C0"/>
                </a:solidFill>
              </a:rPr>
              <a:t>Which equation obeys the law of conservation of mass?</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H</a:t>
            </a:r>
            <a:r>
              <a:rPr lang="en-US" sz="1900" baseline="-25000" dirty="0">
                <a:sym typeface="Symbol"/>
              </a:rPr>
              <a:t>2</a:t>
            </a:r>
            <a:r>
              <a:rPr lang="en-US" sz="1900" dirty="0">
                <a:sym typeface="Symbol"/>
              </a:rPr>
              <a:t>O</a:t>
            </a:r>
            <a:r>
              <a:rPr lang="en-US" sz="1900" dirty="0"/>
              <a:t>(</a:t>
            </a:r>
            <a:r>
              <a:rPr lang="en-US" sz="1900" i="1" dirty="0"/>
              <a:t>g</a:t>
            </a:r>
            <a:r>
              <a:rPr lang="en-US" sz="1900" dirty="0"/>
              <a:t>) + 4He(</a:t>
            </a:r>
            <a:r>
              <a:rPr lang="en-US" sz="1900" i="1" dirty="0"/>
              <a:t>g</a:t>
            </a:r>
            <a:r>
              <a:rPr lang="en-US" sz="1900" dirty="0"/>
              <a:t>)</a:t>
            </a:r>
          </a:p>
          <a:p>
            <a:pPr marL="478602" indent="-478602">
              <a:lnSpc>
                <a:spcPct val="100000"/>
              </a:lnSpc>
              <a:spcBef>
                <a:spcPts val="1200"/>
              </a:spcBef>
            </a:pPr>
            <a:r>
              <a:rPr lang="en-US" sz="1900" b="1" dirty="0">
                <a:solidFill>
                  <a:srgbClr val="00B050"/>
                </a:solidFill>
                <a:effectLst>
                  <a:outerShdw blurRad="38100" dist="38100" dir="2700000" algn="tl">
                    <a:srgbClr val="000000">
                      <a:alpha val="43137"/>
                    </a:srgbClr>
                  </a:outerShdw>
                </a:effectLst>
              </a:rPr>
              <a:t>2</a:t>
            </a:r>
            <a:r>
              <a:rPr lang="en-US" sz="1900" b="1" dirty="0">
                <a:solidFill>
                  <a:srgbClr val="FF0000"/>
                </a:solidFill>
              </a:rPr>
              <a:t>H</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 O</a:t>
            </a:r>
            <a:r>
              <a:rPr lang="en-US" sz="1900" b="1" baseline="-25000" dirty="0">
                <a:solidFill>
                  <a:srgbClr val="FF0000"/>
                </a:solidFill>
              </a:rPr>
              <a:t>2</a:t>
            </a:r>
            <a:r>
              <a:rPr lang="en-US" sz="1900" b="1" dirty="0">
                <a:solidFill>
                  <a:srgbClr val="FF0000"/>
                </a:solidFill>
              </a:rPr>
              <a:t>(</a:t>
            </a:r>
            <a:r>
              <a:rPr lang="en-US" sz="1900" b="1" i="1" dirty="0">
                <a:solidFill>
                  <a:srgbClr val="FF0000"/>
                </a:solidFill>
              </a:rPr>
              <a:t>g</a:t>
            </a:r>
            <a:r>
              <a:rPr lang="en-US" sz="1900" b="1" dirty="0">
                <a:solidFill>
                  <a:srgbClr val="FF0000"/>
                </a:solidFill>
              </a:rPr>
              <a:t>) </a:t>
            </a:r>
            <a:r>
              <a:rPr lang="en-US" sz="1900" b="1" dirty="0">
                <a:solidFill>
                  <a:srgbClr val="FF0000"/>
                </a:solidFill>
                <a:sym typeface="Wingdings" panose="05000000000000000000" pitchFamily="2" charset="2"/>
              </a:rPr>
              <a:t> </a:t>
            </a:r>
            <a:r>
              <a:rPr lang="en-US" sz="1900" b="1" dirty="0">
                <a:solidFill>
                  <a:srgbClr val="00B050"/>
                </a:solidFill>
                <a:effectLst>
                  <a:outerShdw blurRad="38100" dist="38100" dir="2700000" algn="tl">
                    <a:srgbClr val="000000">
                      <a:alpha val="43137"/>
                    </a:srgbClr>
                  </a:outerShdw>
                </a:effectLst>
                <a:sym typeface="Symbol"/>
              </a:rPr>
              <a:t>2</a:t>
            </a:r>
            <a:r>
              <a:rPr lang="en-US" sz="1900" b="1" dirty="0">
                <a:solidFill>
                  <a:srgbClr val="FF0000"/>
                </a:solidFill>
                <a:sym typeface="Symbol"/>
              </a:rPr>
              <a:t>H</a:t>
            </a:r>
            <a:r>
              <a:rPr lang="en-US" sz="1900" b="1" baseline="-25000" dirty="0">
                <a:solidFill>
                  <a:srgbClr val="FF0000"/>
                </a:solidFill>
                <a:sym typeface="Symbol"/>
              </a:rPr>
              <a:t>2</a:t>
            </a:r>
            <a:r>
              <a:rPr lang="en-US" sz="1900" b="1" dirty="0">
                <a:solidFill>
                  <a:srgbClr val="FF0000"/>
                </a:solidFill>
                <a:sym typeface="Symbol"/>
              </a:rPr>
              <a:t>O</a:t>
            </a:r>
            <a:r>
              <a:rPr lang="en-US" sz="1900" b="1" dirty="0">
                <a:solidFill>
                  <a:srgbClr val="FF0000"/>
                </a:solidFill>
              </a:rPr>
              <a:t>(</a:t>
            </a:r>
            <a:r>
              <a:rPr lang="en-US" sz="1900" b="1" i="1" dirty="0">
                <a:solidFill>
                  <a:srgbClr val="FF0000"/>
                </a:solidFill>
              </a:rPr>
              <a:t>g</a:t>
            </a:r>
            <a:r>
              <a:rPr lang="en-US" sz="1900" b="1" dirty="0">
                <a:solidFill>
                  <a:srgbClr val="FF0000"/>
                </a:solidFill>
              </a:rPr>
              <a:t>) </a:t>
            </a:r>
          </a:p>
          <a:p>
            <a:pPr marL="478602" indent="-478602">
              <a:lnSpc>
                <a:spcPct val="100000"/>
              </a:lnSpc>
              <a:spcBef>
                <a:spcPts val="1200"/>
              </a:spcBef>
            </a:pPr>
            <a:r>
              <a:rPr lang="en-US" sz="1900" dirty="0"/>
              <a:t>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a:t>
            </a:r>
            <a:r>
              <a:rPr lang="en-US" sz="1900" dirty="0">
                <a:sym typeface="Symbol"/>
              </a:rPr>
              <a:t> 2H</a:t>
            </a:r>
            <a:r>
              <a:rPr lang="en-US" sz="1900" baseline="-25000" dirty="0">
                <a:sym typeface="Symbol"/>
              </a:rPr>
              <a:t>2</a:t>
            </a:r>
            <a:r>
              <a:rPr lang="en-US" sz="1900" dirty="0">
                <a:sym typeface="Symbol"/>
              </a:rPr>
              <a:t>O</a:t>
            </a:r>
            <a:r>
              <a:rPr lang="en-US" sz="1900" dirty="0"/>
              <a:t>(</a:t>
            </a:r>
            <a:r>
              <a:rPr lang="en-US" sz="1900" i="1" dirty="0"/>
              <a:t>g</a:t>
            </a:r>
            <a:r>
              <a:rPr lang="en-US" sz="1900" dirty="0"/>
              <a:t>) </a:t>
            </a:r>
          </a:p>
          <a:p>
            <a:endParaRPr lang="en-US" dirty="0"/>
          </a:p>
        </p:txBody>
      </p:sp>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8001007" y="29030"/>
            <a:ext cx="1135743" cy="809170"/>
          </a:xfrm>
          <a:prstGeom prst="rect">
            <a:avLst/>
          </a:prstGeom>
        </p:spPr>
      </p:pic>
    </p:spTree>
    <p:extLst>
      <p:ext uri="{BB962C8B-B14F-4D97-AF65-F5344CB8AC3E}">
        <p14:creationId xmlns:p14="http://schemas.microsoft.com/office/powerpoint/2010/main" val="23741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50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500"/>
                                        <p:tgtEl>
                                          <p:spTgt spid="5">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Effect transition="in" filter="fade">
                                      <p:cBhvr>
                                        <p:cTn id="58" dur="500"/>
                                        <p:tgtEl>
                                          <p:spTgt spid="5">
                                            <p:txEl>
                                              <p:pRg st="8" end="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Title 7"/>
          <p:cNvSpPr>
            <a:spLocks noGrp="1"/>
          </p:cNvSpPr>
          <p:nvPr>
            <p:ph type="title"/>
          </p:nvPr>
        </p:nvSpPr>
        <p:spPr>
          <a:xfrm>
            <a:off x="8" y="54"/>
            <a:ext cx="9144000" cy="1373188"/>
          </a:xfrm>
        </p:spPr>
        <p:txBody>
          <a:bodyPr/>
          <a:lstStyle/>
          <a:p>
            <a:pPr eaLnBrk="1" hangingPunct="1"/>
            <a:r>
              <a:rPr lang="en-US" dirty="0"/>
              <a:t>	What are the Types of Chemical Reactions?</a:t>
            </a:r>
          </a:p>
        </p:txBody>
      </p:sp>
      <p:pic>
        <p:nvPicPr>
          <p:cNvPr id="49156" name="Picture 6" descr="lesson_question-01.eps"/>
          <p:cNvPicPr>
            <a:picLocks noChangeAspect="1"/>
          </p:cNvPicPr>
          <p:nvPr/>
        </p:nvPicPr>
        <p:blipFill>
          <a:blip r:embed="rId3" cstate="print"/>
          <a:srcRect/>
          <a:stretch>
            <a:fillRect/>
          </a:stretch>
        </p:blipFill>
        <p:spPr bwMode="auto">
          <a:xfrm>
            <a:off x="152400" y="152400"/>
            <a:ext cx="881636" cy="952500"/>
          </a:xfrm>
          <a:prstGeom prst="rect">
            <a:avLst/>
          </a:prstGeom>
          <a:noFill/>
          <a:ln w="9525">
            <a:noFill/>
            <a:miter lim="800000"/>
            <a:headEnd/>
            <a:tailEnd/>
          </a:ln>
        </p:spPr>
      </p:pic>
      <p:pic>
        <p:nvPicPr>
          <p:cNvPr id="1026" name="Picture 2" descr="cartoon Test tube re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633" y="4274750"/>
            <a:ext cx="1371600" cy="25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ombustion cand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844" y="4582941"/>
            <a:ext cx="1405305" cy="225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xplosions are fu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4" y="1346200"/>
            <a:ext cx="8985519" cy="31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0964" y="5142825"/>
            <a:ext cx="44005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2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6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50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spcBef>
                <a:spcPct val="50000"/>
              </a:spcBef>
            </a:pPr>
            <a:r>
              <a:rPr lang="en-US" altLang="en-US" sz="2300" dirty="0"/>
              <a:t>Not all chemical reactions fit uniquely into one category, but may fit equally well into two categories. For instance:</a:t>
            </a:r>
          </a:p>
          <a:p>
            <a:pPr>
              <a:spcBef>
                <a:spcPct val="50000"/>
              </a:spcBef>
            </a:pPr>
            <a:endParaRPr lang="en-US" altLang="en-US" sz="2300" dirty="0"/>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
        <p:nvSpPr>
          <p:cNvPr id="8" name="Rectangle 3"/>
          <p:cNvSpPr txBox="1">
            <a:spLocks noChangeArrowheads="1"/>
          </p:cNvSpPr>
          <p:nvPr/>
        </p:nvSpPr>
        <p:spPr bwMode="auto">
          <a:xfrm>
            <a:off x="685800" y="5562610"/>
            <a:ext cx="7924832" cy="835155"/>
          </a:xfrm>
          <a:prstGeom prst="rect">
            <a:avLst/>
          </a:prstGeom>
          <a:solidFill>
            <a:srgbClr val="2877C4"/>
          </a:solidFill>
          <a:ln>
            <a:noFill/>
          </a:ln>
          <a:effectLst/>
        </p:spPr>
        <p:txBody>
          <a:bodyPr vert="horz" wrap="square" lIns="154806" tIns="45493" rIns="154806" bIns="45493"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defTabSz="910638" eaLnBrk="1" hangingPunct="1">
              <a:buSzTx/>
            </a:pPr>
            <a:r>
              <a:rPr lang="en-US" sz="2100" b="1" kern="0" dirty="0">
                <a:solidFill>
                  <a:srgbClr val="FFFFFF"/>
                </a:solidFill>
                <a:latin typeface="Arial"/>
              </a:rPr>
              <a:t>e.g. If one of the reactants in a </a:t>
            </a:r>
            <a:r>
              <a:rPr lang="en-US" sz="2100" b="1" kern="0" dirty="0">
                <a:solidFill>
                  <a:srgbClr val="FFFF00"/>
                </a:solidFill>
                <a:effectLst>
                  <a:outerShdw blurRad="38100" dist="38100" dir="2700000" algn="tl">
                    <a:srgbClr val="000000">
                      <a:alpha val="43137"/>
                    </a:srgbClr>
                  </a:outerShdw>
                </a:effectLst>
                <a:latin typeface="Arial"/>
              </a:rPr>
              <a:t>synthesis</a:t>
            </a:r>
            <a:r>
              <a:rPr lang="en-US" sz="2100" b="1" kern="0" dirty="0">
                <a:solidFill>
                  <a:srgbClr val="FFFFFF"/>
                </a:solidFill>
                <a:latin typeface="Arial"/>
              </a:rPr>
              <a:t> reaction is oxygen gas [O</a:t>
            </a:r>
            <a:r>
              <a:rPr lang="en-US" sz="2100" b="1" kern="0" baseline="-25000" dirty="0">
                <a:solidFill>
                  <a:srgbClr val="FFFFFF"/>
                </a:solidFill>
                <a:latin typeface="Arial"/>
              </a:rPr>
              <a:t>2</a:t>
            </a:r>
            <a:r>
              <a:rPr lang="en-US" sz="2100" b="1" kern="0" dirty="0">
                <a:solidFill>
                  <a:srgbClr val="FFFFFF"/>
                </a:solidFill>
                <a:latin typeface="Arial"/>
              </a:rPr>
              <a:t>], the reaction is also a </a:t>
            </a:r>
            <a:r>
              <a:rPr lang="en-US" sz="2100" b="1" kern="0" dirty="0">
                <a:solidFill>
                  <a:srgbClr val="92D050"/>
                </a:solidFill>
                <a:effectLst>
                  <a:outerShdw blurRad="38100" dist="38100" dir="2700000" algn="tl">
                    <a:srgbClr val="000000">
                      <a:alpha val="43137"/>
                    </a:srgbClr>
                  </a:outerShdw>
                </a:effectLst>
                <a:latin typeface="Arial"/>
              </a:rPr>
              <a:t>combustion</a:t>
            </a:r>
            <a:r>
              <a:rPr lang="en-US" sz="2100" b="1" kern="0" dirty="0">
                <a:solidFill>
                  <a:srgbClr val="FFFFFF"/>
                </a:solidFill>
                <a:latin typeface="Arial"/>
              </a:rPr>
              <a:t> reaction.</a:t>
            </a:r>
          </a:p>
        </p:txBody>
      </p:sp>
    </p:spTree>
    <p:extLst>
      <p:ext uri="{BB962C8B-B14F-4D97-AF65-F5344CB8AC3E}">
        <p14:creationId xmlns:p14="http://schemas.microsoft.com/office/powerpoint/2010/main" val="1799363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Effect transition="in" filter="fade">
                                      <p:cBhvr>
                                        <p:cTn id="7" dur="500"/>
                                        <p:tgtEl>
                                          <p:spTgt spid="215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Effect transition="in" filter="fade">
                                      <p:cBhvr>
                                        <p:cTn id="12" dur="500"/>
                                        <p:tgtEl>
                                          <p:spTgt spid="215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fade">
                                      <p:cBhvr>
                                        <p:cTn id="17" dur="500"/>
                                        <p:tgtEl>
                                          <p:spTgt spid="215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5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fade">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fade">
                                      <p:cBhvr>
                                        <p:cTn id="32" dur="500"/>
                                        <p:tgtEl>
                                          <p:spTgt spid="2150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31" y="914410"/>
            <a:ext cx="8229601" cy="47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marL="914400">
              <a:defRPr sz="2800">
                <a:solidFill>
                  <a:srgbClr val="000000"/>
                </a:solidFill>
                <a:latin typeface="Arial" panose="020B0604020202020204" pitchFamily="34" charset="0"/>
                <a:ea typeface="MS PGothic" panose="020B0600070205080204" pitchFamily="34" charset="-128"/>
              </a:defRPr>
            </a:lvl3pPr>
            <a:lvl4pPr marL="120173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2300" dirty="0"/>
              <a:t>There are FIVE general types of Chemical reactions:</a:t>
            </a:r>
          </a:p>
          <a:p>
            <a:pPr algn="ctr">
              <a:spcBef>
                <a:spcPts val="1200"/>
              </a:spcBef>
            </a:pPr>
            <a:r>
              <a:rPr lang="en-US" altLang="en-US" sz="3200" dirty="0">
                <a:solidFill>
                  <a:schemeClr val="accent1">
                    <a:lumMod val="75000"/>
                  </a:schemeClr>
                </a:solidFill>
              </a:rPr>
              <a:t>synthesis</a:t>
            </a:r>
          </a:p>
          <a:p>
            <a:pPr algn="ctr">
              <a:spcBef>
                <a:spcPts val="1200"/>
              </a:spcBef>
            </a:pPr>
            <a:r>
              <a:rPr lang="en-US" altLang="en-US" sz="3200" dirty="0">
                <a:solidFill>
                  <a:schemeClr val="accent1">
                    <a:lumMod val="75000"/>
                  </a:schemeClr>
                </a:solidFill>
              </a:rPr>
              <a:t>decomposition</a:t>
            </a:r>
          </a:p>
          <a:p>
            <a:pPr algn="ctr">
              <a:spcBef>
                <a:spcPts val="1200"/>
              </a:spcBef>
            </a:pPr>
            <a:r>
              <a:rPr lang="en-US" altLang="en-US" sz="3200" dirty="0">
                <a:solidFill>
                  <a:schemeClr val="accent1">
                    <a:lumMod val="75000"/>
                  </a:schemeClr>
                </a:solidFill>
              </a:rPr>
              <a:t>single-replacement</a:t>
            </a:r>
          </a:p>
          <a:p>
            <a:pPr algn="ctr">
              <a:spcBef>
                <a:spcPts val="1200"/>
              </a:spcBef>
            </a:pPr>
            <a:r>
              <a:rPr lang="en-US" altLang="en-US" sz="3200" dirty="0">
                <a:solidFill>
                  <a:schemeClr val="accent1">
                    <a:lumMod val="75000"/>
                  </a:schemeClr>
                </a:solidFill>
              </a:rPr>
              <a:t>double-replacement</a:t>
            </a:r>
          </a:p>
          <a:p>
            <a:pPr algn="ctr">
              <a:spcBef>
                <a:spcPts val="1200"/>
              </a:spcBef>
            </a:pPr>
            <a:r>
              <a:rPr lang="en-US" altLang="en-US" sz="3200" dirty="0">
                <a:solidFill>
                  <a:schemeClr val="accent1">
                    <a:lumMod val="75000"/>
                  </a:schemeClr>
                </a:solidFill>
              </a:rPr>
              <a:t>combustion</a:t>
            </a:r>
          </a:p>
          <a:p>
            <a:pPr algn="ctr">
              <a:spcBef>
                <a:spcPct val="50000"/>
              </a:spcBef>
            </a:pPr>
            <a:r>
              <a:rPr lang="en-US" altLang="en-US" sz="2300" dirty="0">
                <a:hlinkClick r:id="rId3"/>
              </a:rPr>
              <a:t>https://screencast-o-matic.com/watch/cF6wqiYJWW</a:t>
            </a:r>
            <a:r>
              <a:rPr lang="en-US" altLang="en-US" sz="2300" dirty="0"/>
              <a:t> </a:t>
            </a:r>
          </a:p>
          <a:p>
            <a:pPr algn="ctr">
              <a:spcBef>
                <a:spcPct val="50000"/>
              </a:spcBef>
            </a:pPr>
            <a:r>
              <a:rPr lang="en-US" altLang="en-US" sz="2300" dirty="0"/>
              <a:t>(3:56)</a:t>
            </a:r>
          </a:p>
        </p:txBody>
      </p:sp>
      <p:sp>
        <p:nvSpPr>
          <p:cNvPr id="6"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Types of Chemical Reactions</a:t>
            </a:r>
          </a:p>
        </p:txBody>
      </p:sp>
    </p:spTree>
    <p:extLst>
      <p:ext uri="{BB962C8B-B14F-4D97-AF65-F5344CB8AC3E}">
        <p14:creationId xmlns:p14="http://schemas.microsoft.com/office/powerpoint/2010/main" val="419082582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736608"/>
            <a:ext cx="8534401" cy="29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3600" b="1" dirty="0">
                <a:solidFill>
                  <a:srgbClr val="658B92"/>
                </a:solidFill>
              </a:rPr>
              <a:t>Synthesis or Combination Reactions</a:t>
            </a:r>
          </a:p>
          <a:p>
            <a:pPr marL="0" lvl="1" indent="0">
              <a:spcBef>
                <a:spcPct val="50000"/>
              </a:spcBef>
            </a:pPr>
            <a:r>
              <a:rPr lang="en-US" altLang="en-US" sz="2300" dirty="0">
                <a:solidFill>
                  <a:srgbClr val="0070C0"/>
                </a:solidFill>
              </a:rPr>
              <a:t>A synthesis or combination reaction is a chemical change in which two or more substances react to form ONE single new substance (</a:t>
            </a:r>
            <a:r>
              <a:rPr lang="en-US" altLang="en-US" sz="3600" b="1" dirty="0">
                <a:solidFill>
                  <a:srgbClr val="00B050"/>
                </a:solidFill>
                <a:effectLst>
                  <a:outerShdw blurRad="38100" dist="38100" dir="2700000" algn="tl">
                    <a:srgbClr val="000000">
                      <a:alpha val="43137"/>
                    </a:srgbClr>
                  </a:outerShdw>
                </a:effectLst>
              </a:rPr>
              <a:t>ONE PRODUCT</a:t>
            </a:r>
            <a:r>
              <a:rPr lang="en-US" altLang="en-US" sz="2300" dirty="0">
                <a:solidFill>
                  <a:srgbClr val="0070C0"/>
                </a:solidFill>
              </a:rPr>
              <a:t>):  </a:t>
            </a:r>
            <a:r>
              <a:rPr lang="en-US" altLang="en-US" sz="2300" b="1" dirty="0">
                <a:solidFill>
                  <a:srgbClr val="FF0000"/>
                </a:solidFill>
              </a:rPr>
              <a:t>A</a:t>
            </a:r>
            <a:r>
              <a:rPr lang="en-US" altLang="en-US" sz="2300" dirty="0">
                <a:solidFill>
                  <a:srgbClr val="0070C0"/>
                </a:solidFill>
              </a:rPr>
              <a:t>  +  </a:t>
            </a:r>
            <a:r>
              <a:rPr lang="en-US" altLang="en-US" sz="2300" b="1" dirty="0">
                <a:solidFill>
                  <a:schemeClr val="tx1"/>
                </a:solidFill>
              </a:rPr>
              <a:t>X</a:t>
            </a:r>
            <a:r>
              <a:rPr lang="en-US" altLang="en-US" sz="2300" dirty="0">
                <a:solidFill>
                  <a:srgbClr val="0070C0"/>
                </a:solidFill>
              </a:rPr>
              <a:t>  </a:t>
            </a:r>
            <a:r>
              <a:rPr lang="en-US" altLang="en-US" sz="2300" dirty="0">
                <a:solidFill>
                  <a:srgbClr val="0070C0"/>
                </a:solidFill>
                <a:sym typeface="Wingdings" panose="05000000000000000000" pitchFamily="2" charset="2"/>
              </a:rPr>
              <a:t>  </a:t>
            </a:r>
            <a:r>
              <a:rPr lang="en-US" altLang="en-US" sz="2300" b="1" dirty="0">
                <a:solidFill>
                  <a:srgbClr val="FF0000"/>
                </a:solidFill>
                <a:sym typeface="Wingdings" panose="05000000000000000000" pitchFamily="2" charset="2"/>
              </a:rPr>
              <a:t>A</a:t>
            </a:r>
            <a:r>
              <a:rPr lang="en-US" altLang="en-US" sz="2300" b="1" dirty="0">
                <a:solidFill>
                  <a:schemeClr val="tx1"/>
                </a:solidFill>
                <a:sym typeface="Wingdings" panose="05000000000000000000" pitchFamily="2" charset="2"/>
              </a:rPr>
              <a:t>X</a:t>
            </a:r>
            <a:endParaRPr lang="en-US" altLang="en-US" sz="2300" b="1" dirty="0">
              <a:solidFill>
                <a:schemeClr val="tx1"/>
              </a:solidFill>
            </a:endParaRPr>
          </a:p>
          <a:p>
            <a:pPr marL="0" lvl="1" indent="0">
              <a:spcBef>
                <a:spcPct val="50000"/>
              </a:spcBef>
            </a:pPr>
            <a:r>
              <a:rPr lang="en-US" altLang="en-US" sz="2300" dirty="0"/>
              <a:t>e.g. Magnesium metal and oxygen gas react chemically. Write a balanced equation for this synthesis reaction:</a:t>
            </a:r>
          </a:p>
        </p:txBody>
      </p:sp>
      <p:sp>
        <p:nvSpPr>
          <p:cNvPr id="102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191" y="3200400"/>
            <a:ext cx="571500" cy="830217"/>
          </a:xfrm>
          <a:prstGeom prst="rect">
            <a:avLst/>
          </a:prstGeom>
          <a:noFill/>
          <a:ln>
            <a:noFill/>
          </a:ln>
          <a:effectLst/>
        </p:spPr>
      </p:pic>
      <p:sp>
        <p:nvSpPr>
          <p:cNvPr id="5" name="Rectangle 4"/>
          <p:cNvSpPr/>
          <p:nvPr/>
        </p:nvSpPr>
        <p:spPr>
          <a:xfrm>
            <a:off x="304800" y="5943600"/>
            <a:ext cx="8668689" cy="507831"/>
          </a:xfrm>
          <a:prstGeom prst="rect">
            <a:avLst/>
          </a:prstGeom>
        </p:spPr>
        <p:txBody>
          <a:bodyPr wrap="square">
            <a:spAutoFit/>
          </a:bodyPr>
          <a:lstStyle/>
          <a:p>
            <a:pPr algn="ctr"/>
            <a:r>
              <a:rPr lang="en-US" dirty="0">
                <a:solidFill>
                  <a:srgbClr val="FF0000"/>
                </a:solidFill>
                <a:hlinkClick r:id="rId4"/>
              </a:rPr>
              <a:t>http://somup.com/cF6wlpnh8s</a:t>
            </a:r>
            <a:r>
              <a:rPr lang="en-US" dirty="0">
                <a:solidFill>
                  <a:srgbClr val="FF0000"/>
                </a:solidFill>
              </a:rPr>
              <a:t> (3:21)</a:t>
            </a:r>
          </a:p>
        </p:txBody>
      </p:sp>
    </p:spTree>
    <p:extLst>
      <p:ext uri="{BB962C8B-B14F-4D97-AF65-F5344CB8AC3E}">
        <p14:creationId xmlns:p14="http://schemas.microsoft.com/office/powerpoint/2010/main" val="4199759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animEffect transition="in" filter="fade">
                                      <p:cBhvr>
                                        <p:cTn id="7" dur="500"/>
                                        <p:tgtEl>
                                          <p:spTgt spid="297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xEl>
                                              <p:pRg st="2" end="2"/>
                                            </p:txEl>
                                          </p:spTgt>
                                        </p:tgtEl>
                                        <p:attrNameLst>
                                          <p:attrName>style.visibility</p:attrName>
                                        </p:attrNameLst>
                                      </p:cBhvr>
                                      <p:to>
                                        <p:strVal val="visible"/>
                                      </p:to>
                                    </p:set>
                                    <p:animEffect transition="in" filter="fade">
                                      <p:cBhvr>
                                        <p:cTn id="12" dur="500"/>
                                        <p:tgtEl>
                                          <p:spTgt spid="297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362890" y="609600"/>
            <a:ext cx="8534401" cy="1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ct val="50000"/>
              </a:spcBef>
            </a:pPr>
            <a:r>
              <a:rPr lang="en-US" altLang="en-US" sz="2300" dirty="0"/>
              <a:t>e.g. Magnesium metal and oxygen gas combine to form the compound magnesium oxide. Write a balanced equation for this synthesis reaction (one product):</a:t>
            </a:r>
          </a:p>
        </p:txBody>
      </p:sp>
      <p:pic>
        <p:nvPicPr>
          <p:cNvPr id="29704" name="Picture 1032" descr="mg oxide reaction"/>
          <p:cNvPicPr>
            <a:picLocks noChangeAspect="1" noChangeArrowheads="1"/>
          </p:cNvPicPr>
          <p:nvPr/>
        </p:nvPicPr>
        <p:blipFill rotWithShape="1">
          <a:blip r:embed="rId3">
            <a:clrChange>
              <a:clrFrom>
                <a:srgbClr val="EDF7F8"/>
              </a:clrFrom>
              <a:clrTo>
                <a:srgbClr val="EDF7F8">
                  <a:alpha val="0"/>
                </a:srgbClr>
              </a:clrTo>
            </a:clrChange>
            <a:extLst>
              <a:ext uri="{28A0092B-C50C-407E-A947-70E740481C1C}">
                <a14:useLocalDpi xmlns:a14="http://schemas.microsoft.com/office/drawing/2010/main" val="0"/>
              </a:ext>
            </a:extLst>
          </a:blip>
          <a:srcRect l="54284" b="7971"/>
          <a:stretch/>
        </p:blipFill>
        <p:spPr bwMode="auto">
          <a:xfrm>
            <a:off x="5105400" y="2473125"/>
            <a:ext cx="2439174" cy="4337524"/>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4"/>
          <p:cNvSpPr txBox="1">
            <a:spLocks noChangeArrowheads="1"/>
          </p:cNvSpPr>
          <p:nvPr/>
        </p:nvSpPr>
        <p:spPr bwMode="auto">
          <a:xfrm>
            <a:off x="1286344" y="1779329"/>
            <a:ext cx="6687491"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0070C0"/>
                </a:solidFill>
              </a:rPr>
              <a:t>2Mg</a:t>
            </a:r>
            <a:r>
              <a:rPr lang="en-US" altLang="en-US" sz="3600" baseline="30000" dirty="0"/>
              <a:t>0 </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 + O</a:t>
            </a:r>
            <a:r>
              <a:rPr lang="en-US" altLang="en-US" sz="3600" baseline="-25000" dirty="0">
                <a:solidFill>
                  <a:srgbClr val="0070C0"/>
                </a:solidFill>
              </a:rPr>
              <a:t>2</a:t>
            </a:r>
            <a:r>
              <a:rPr lang="en-US" altLang="en-US" sz="3600" baseline="30000" dirty="0"/>
              <a:t>0</a:t>
            </a:r>
            <a:r>
              <a:rPr lang="en-US" altLang="en-US" sz="3600" dirty="0">
                <a:solidFill>
                  <a:srgbClr val="0070C0"/>
                </a:solidFill>
              </a:rPr>
              <a:t> </a:t>
            </a:r>
            <a:r>
              <a:rPr lang="en-US" altLang="en-US" sz="3600" dirty="0">
                <a:solidFill>
                  <a:srgbClr val="0070C0"/>
                </a:solidFill>
                <a:cs typeface="Arial" panose="020B0604020202020204" pitchFamily="34" charset="0"/>
              </a:rPr>
              <a:t>→ </a:t>
            </a:r>
            <a:r>
              <a:rPr lang="en-US" altLang="en-US" sz="3600" dirty="0">
                <a:solidFill>
                  <a:srgbClr val="0070C0"/>
                </a:solidFill>
              </a:rPr>
              <a:t>2Mg</a:t>
            </a:r>
            <a:r>
              <a:rPr lang="en-US" altLang="en-US" sz="3600" baseline="30000" dirty="0"/>
              <a:t>+2</a:t>
            </a:r>
            <a:r>
              <a:rPr lang="en-US" altLang="en-US" sz="3600" dirty="0">
                <a:solidFill>
                  <a:srgbClr val="0070C0"/>
                </a:solidFill>
              </a:rPr>
              <a:t>O</a:t>
            </a:r>
            <a:r>
              <a:rPr lang="en-US" altLang="en-US" sz="3600" baseline="30000" dirty="0"/>
              <a:t>-2</a:t>
            </a:r>
            <a:r>
              <a:rPr lang="en-US" altLang="en-US" sz="3600" dirty="0">
                <a:solidFill>
                  <a:srgbClr val="0070C0"/>
                </a:solidFill>
              </a:rPr>
              <a:t>(</a:t>
            </a:r>
            <a:r>
              <a:rPr lang="en-US" altLang="en-US" sz="3600" i="1" dirty="0">
                <a:solidFill>
                  <a:srgbClr val="0070C0"/>
                </a:solidFill>
              </a:rPr>
              <a:t>s</a:t>
            </a:r>
            <a:r>
              <a:rPr lang="en-US" altLang="en-US" sz="3600" dirty="0">
                <a:solidFill>
                  <a:srgbClr val="0070C0"/>
                </a:solidFill>
              </a:rPr>
              <a:t>)</a:t>
            </a:r>
          </a:p>
        </p:txBody>
      </p:sp>
      <p:sp>
        <p:nvSpPr>
          <p:cNvPr id="8"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2" name="Picture 1032" descr="mg oxide reaction">
            <a:extLst>
              <a:ext uri="{FF2B5EF4-FFF2-40B4-BE49-F238E27FC236}">
                <a16:creationId xmlns:a16="http://schemas.microsoft.com/office/drawing/2014/main" id="{59065738-B78C-7A9E-DD94-FF76452C39C4}"/>
              </a:ext>
            </a:extLst>
          </p:cNvPr>
          <p:cNvPicPr>
            <a:picLocks noChangeAspect="1" noChangeArrowheads="1"/>
          </p:cNvPicPr>
          <p:nvPr/>
        </p:nvPicPr>
        <p:blipFill rotWithShape="1">
          <a:blip r:embed="rId3">
            <a:clrChange>
              <a:clrFrom>
                <a:srgbClr val="EDF7F8"/>
              </a:clrFrom>
              <a:clrTo>
                <a:srgbClr val="EDF7F8">
                  <a:alpha val="0"/>
                </a:srgbClr>
              </a:clrTo>
            </a:clrChange>
            <a:extLst>
              <a:ext uri="{28A0092B-C50C-407E-A947-70E740481C1C}">
                <a14:useLocalDpi xmlns:a14="http://schemas.microsoft.com/office/drawing/2010/main" val="0"/>
              </a:ext>
            </a:extLst>
          </a:blip>
          <a:srcRect r="48572" b="7971"/>
          <a:stretch/>
        </p:blipFill>
        <p:spPr bwMode="auto">
          <a:xfrm>
            <a:off x="1621197" y="2473125"/>
            <a:ext cx="2743972" cy="433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8826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fade">
                                      <p:cBhvr>
                                        <p:cTn id="7" dur="500"/>
                                        <p:tgtEl>
                                          <p:spTgt spid="297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barn(outVertical)">
                                      <p:cBhvr>
                                        <p:cTn id="17" dur="500"/>
                                        <p:tgtEl>
                                          <p:spTgt spid="29704"/>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0" s="-12549" l="-25098"/>
                                      </p:by>
                                    </p:animClr>
                                    <p:animClr clrSpc="hsl" dir="cw">
                                      <p:cBhvr>
                                        <p:cTn id="22" dur="500" fill="hold"/>
                                        <p:tgtEl>
                                          <p:spTgt spid="8"/>
                                        </p:tgtEl>
                                        <p:attrNameLst>
                                          <p:attrName>fillcolor</p:attrName>
                                        </p:attrNameLst>
                                      </p:cBhvr>
                                      <p:by>
                                        <p:hsl h="0" s="-12549" l="-25098"/>
                                      </p:by>
                                    </p:animClr>
                                    <p:animClr clrSpc="hsl" dir="cw">
                                      <p:cBhvr>
                                        <p:cTn id="23" dur="500" fill="hold"/>
                                        <p:tgtEl>
                                          <p:spTgt spid="8"/>
                                        </p:tgtEl>
                                        <p:attrNameLst>
                                          <p:attrName>stroke.color</p:attrName>
                                        </p:attrNameLst>
                                      </p:cBhvr>
                                      <p:by>
                                        <p:hsl h="0" s="-12549" l="-25098"/>
                                      </p:by>
                                    </p:animClr>
                                    <p:set>
                                      <p:cBhvr>
                                        <p:cTn id="24"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8" y="1377153"/>
            <a:ext cx="9143992" cy="5480848"/>
          </a:xfrm>
        </p:spPr>
        <p:txBody>
          <a:bodyPr/>
          <a:lstStyle/>
          <a:p>
            <a:r>
              <a:rPr lang="en-US" sz="4000" dirty="0"/>
              <a:t>2K</a:t>
            </a:r>
            <a:r>
              <a:rPr lang="en-US" sz="4000" baseline="-25000" dirty="0">
                <a:sym typeface="Wingdings" pitchFamily="2" charset="2"/>
              </a:rPr>
              <a:t> (s) </a:t>
            </a:r>
            <a:r>
              <a:rPr lang="en-US" sz="4000" dirty="0"/>
              <a:t>+ 2H</a:t>
            </a:r>
            <a:r>
              <a:rPr lang="en-US" sz="4000" baseline="-25000" dirty="0"/>
              <a:t>2</a:t>
            </a:r>
            <a:r>
              <a:rPr lang="en-US" sz="4000" dirty="0"/>
              <a:t>O</a:t>
            </a:r>
            <a:r>
              <a:rPr lang="en-US" sz="4000" baseline="-25000" dirty="0">
                <a:sym typeface="Wingdings" pitchFamily="2" charset="2"/>
              </a:rPr>
              <a:t> (l) </a:t>
            </a:r>
            <a:r>
              <a:rPr lang="en-US" sz="4000" dirty="0"/>
              <a:t>⟶</a:t>
            </a:r>
            <a:r>
              <a:rPr lang="en-US" sz="4000" dirty="0">
                <a:sym typeface="Wingdings" pitchFamily="2" charset="2"/>
              </a:rPr>
              <a:t> 2KOH + H</a:t>
            </a:r>
            <a:r>
              <a:rPr lang="en-US" sz="4000" baseline="-25000" dirty="0">
                <a:sym typeface="Wingdings" pitchFamily="2" charset="2"/>
              </a:rPr>
              <a:t>2 (g) </a:t>
            </a:r>
            <a:r>
              <a:rPr lang="en-US" sz="4000" dirty="0">
                <a:sym typeface="Wingdings" pitchFamily="2" charset="2"/>
              </a:rPr>
              <a:t>+ heat</a:t>
            </a:r>
            <a:endParaRPr lang="en-US" sz="4000" dirty="0"/>
          </a:p>
          <a:p>
            <a:endParaRPr lang="en-US" dirty="0"/>
          </a:p>
          <a:p>
            <a:endParaRPr lang="en-US" dirty="0"/>
          </a:p>
          <a:p>
            <a:endParaRPr lang="en-US" dirty="0"/>
          </a:p>
          <a:p>
            <a:endParaRPr lang="en-US" dirty="0"/>
          </a:p>
          <a:p>
            <a:endParaRPr lang="en-US" sz="800" dirty="0"/>
          </a:p>
          <a:p>
            <a:r>
              <a:rPr lang="en-US" dirty="0"/>
              <a:t>Reaction of potassium with water:</a:t>
            </a:r>
          </a:p>
        </p:txBody>
      </p:sp>
      <p:sp>
        <p:nvSpPr>
          <p:cNvPr id="6" name="Title 5"/>
          <p:cNvSpPr>
            <a:spLocks noGrp="1"/>
          </p:cNvSpPr>
          <p:nvPr>
            <p:ph type="title"/>
          </p:nvPr>
        </p:nvSpPr>
        <p:spPr>
          <a:xfrm>
            <a:off x="10" y="0"/>
            <a:ext cx="9143996" cy="1371600"/>
          </a:xfrm>
        </p:spPr>
        <p:txBody>
          <a:bodyPr/>
          <a:lstStyle/>
          <a:p>
            <a:r>
              <a:rPr lang="en-US" dirty="0"/>
              <a:t>	</a:t>
            </a:r>
            <a:r>
              <a:rPr lang="en-US" dirty="0">
                <a:solidFill>
                  <a:srgbClr val="FFFF00"/>
                </a:solidFill>
              </a:rPr>
              <a:t>Describe the chemical reaction here.</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4" y="2514600"/>
            <a:ext cx="4003104" cy="4000500"/>
          </a:xfrm>
          <a:prstGeom prst="rect">
            <a:avLst/>
          </a:prstGeom>
        </p:spPr>
      </p:pic>
      <p:pic>
        <p:nvPicPr>
          <p:cNvPr id="3074" name="Picture 2" descr="File:Potassi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42" y="2422338"/>
            <a:ext cx="2070546" cy="2069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Glass-of-wa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7100" y="2422333"/>
            <a:ext cx="1451075" cy="283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fade">
                                      <p:cBhvr>
                                        <p:cTn id="7" dur="500"/>
                                        <p:tgtEl>
                                          <p:spTgt spid="1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63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ct val="50000"/>
              </a:spcBef>
            </a:pPr>
            <a:endParaRPr lang="en-US" altLang="en-US" sz="3200" dirty="0"/>
          </a:p>
          <a:p>
            <a:pPr lvl="1" indent="0" algn="ctr">
              <a:spcBef>
                <a:spcPct val="50000"/>
              </a:spcBef>
            </a:pPr>
            <a:endParaRPr lang="en-US" altLang="en-US" sz="3200" dirty="0">
              <a:solidFill>
                <a:srgbClr val="FF0000"/>
              </a:solidFill>
            </a:endParaRP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42980422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1027"/>
                                        </p:tgtEl>
                                        <p:attrNameLst>
                                          <p:attrName>style.color</p:attrName>
                                        </p:attrNameLst>
                                      </p:cBhvr>
                                      <p:to>
                                        <a:schemeClr val="bg1"/>
                                      </p:to>
                                    </p:animClr>
                                    <p:animClr clrSpc="rgb" dir="cw">
                                      <p:cBhvr>
                                        <p:cTn id="12" dur="250" autoRev="1" fill="remove"/>
                                        <p:tgtEl>
                                          <p:spTgt spid="1027"/>
                                        </p:tgtEl>
                                        <p:attrNameLst>
                                          <p:attrName>fillcolor</p:attrName>
                                        </p:attrNameLst>
                                      </p:cBhvr>
                                      <p:to>
                                        <a:schemeClr val="bg1"/>
                                      </p:to>
                                    </p:animClr>
                                    <p:set>
                                      <p:cBhvr>
                                        <p:cTn id="13" dur="250" autoRev="1" fill="remove"/>
                                        <p:tgtEl>
                                          <p:spTgt spid="1027"/>
                                        </p:tgtEl>
                                        <p:attrNameLst>
                                          <p:attrName>fill.type</p:attrName>
                                        </p:attrNameLst>
                                      </p:cBhvr>
                                      <p:to>
                                        <p:strVal val="solid"/>
                                      </p:to>
                                    </p:set>
                                    <p:set>
                                      <p:cBhvr>
                                        <p:cTn id="14" dur="250" autoRev="1" fill="remove"/>
                                        <p:tgtEl>
                                          <p:spTgt spid="10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1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ts val="1200"/>
              </a:spcBef>
            </a:pPr>
            <a:r>
              <a:rPr lang="en-US" altLang="en-US" sz="2300" dirty="0"/>
              <a:t>When a Group A metal and a nonmetal react, the product is a binary ionic compound. What is the synthesis reaction of potassium and chlorine gas?</a:t>
            </a:r>
          </a:p>
          <a:p>
            <a:pPr lvl="1" indent="0" algn="ctr">
              <a:spcBef>
                <a:spcPts val="1200"/>
              </a:spcBef>
            </a:pPr>
            <a:r>
              <a:rPr lang="en-US" altLang="en-US" sz="4000" dirty="0">
                <a:solidFill>
                  <a:srgbClr val="C00000"/>
                </a:solidFill>
              </a:rPr>
              <a:t>2K</a:t>
            </a:r>
            <a:r>
              <a:rPr lang="en-US" altLang="en-US" sz="4000" baseline="30000" dirty="0"/>
              <a:t>0 </a:t>
            </a:r>
            <a:r>
              <a:rPr lang="en-US" altLang="en-US" sz="4000" dirty="0">
                <a:solidFill>
                  <a:srgbClr val="C00000"/>
                </a:solidFill>
              </a:rPr>
              <a:t>(s) + Cl</a:t>
            </a:r>
            <a:r>
              <a:rPr lang="en-US" altLang="en-US" sz="4000" baseline="-25000" dirty="0">
                <a:solidFill>
                  <a:srgbClr val="C00000"/>
                </a:solidFill>
              </a:rPr>
              <a:t>2</a:t>
            </a:r>
            <a:r>
              <a:rPr lang="en-US" altLang="en-US" sz="4000" baseline="30000" dirty="0"/>
              <a:t>0 </a:t>
            </a:r>
            <a:r>
              <a:rPr lang="en-US" altLang="en-US" sz="4000" dirty="0">
                <a:solidFill>
                  <a:srgbClr val="C00000"/>
                </a:solidFill>
              </a:rPr>
              <a:t>(g) </a:t>
            </a:r>
            <a:r>
              <a:rPr lang="en-US" altLang="en-US" sz="4000" dirty="0">
                <a:solidFill>
                  <a:srgbClr val="C00000"/>
                </a:solidFill>
                <a:cs typeface="Arial" panose="020B0604020202020204" pitchFamily="34" charset="0"/>
              </a:rPr>
              <a:t>→ </a:t>
            </a:r>
            <a:r>
              <a:rPr lang="en-US" altLang="en-US" sz="4000" dirty="0">
                <a:solidFill>
                  <a:srgbClr val="C00000"/>
                </a:solidFill>
              </a:rPr>
              <a:t>2K</a:t>
            </a:r>
            <a:r>
              <a:rPr lang="en-US" altLang="en-US" sz="4000" baseline="30000" dirty="0"/>
              <a:t>+1</a:t>
            </a:r>
            <a:r>
              <a:rPr lang="en-US" altLang="en-US" sz="4000" dirty="0">
                <a:solidFill>
                  <a:srgbClr val="C00000"/>
                </a:solidFill>
              </a:rPr>
              <a:t>Cl</a:t>
            </a:r>
            <a:r>
              <a:rPr lang="en-US" altLang="en-US" sz="4000" baseline="30000" dirty="0"/>
              <a:t>-1</a:t>
            </a:r>
            <a:r>
              <a:rPr lang="en-US" altLang="en-US" sz="4000" dirty="0">
                <a:solidFill>
                  <a:srgbClr val="C00000"/>
                </a:solidFill>
              </a:rPr>
              <a:t>(s)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 name="Picture 4">
            <a:extLst>
              <a:ext uri="{FF2B5EF4-FFF2-40B4-BE49-F238E27FC236}">
                <a16:creationId xmlns:a16="http://schemas.microsoft.com/office/drawing/2014/main" id="{A6D91D6C-D72F-43EC-976C-E53D19046EAF}"/>
              </a:ext>
            </a:extLst>
          </p:cNvPr>
          <p:cNvPicPr>
            <a:picLocks noChangeAspect="1"/>
          </p:cNvPicPr>
          <p:nvPr/>
        </p:nvPicPr>
        <p:blipFill>
          <a:blip r:embed="rId3"/>
          <a:stretch>
            <a:fillRect/>
          </a:stretch>
        </p:blipFill>
        <p:spPr>
          <a:xfrm>
            <a:off x="914400" y="3025548"/>
            <a:ext cx="7162800" cy="3816503"/>
          </a:xfrm>
          <a:prstGeom prst="rect">
            <a:avLst/>
          </a:prstGeom>
        </p:spPr>
      </p:pic>
      <p:pic>
        <p:nvPicPr>
          <p:cNvPr id="6" name="Picture 5">
            <a:extLst>
              <a:ext uri="{FF2B5EF4-FFF2-40B4-BE49-F238E27FC236}">
                <a16:creationId xmlns:a16="http://schemas.microsoft.com/office/drawing/2014/main" id="{B2ABB697-AD48-4E44-A6E0-EE21D86A46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099" y="990600"/>
            <a:ext cx="571500" cy="830217"/>
          </a:xfrm>
          <a:prstGeom prst="rect">
            <a:avLst/>
          </a:prstGeom>
          <a:noFill/>
          <a:ln>
            <a:noFill/>
          </a:ln>
          <a:effectLst/>
        </p:spPr>
      </p:pic>
    </p:spTree>
    <p:extLst>
      <p:ext uri="{BB962C8B-B14F-4D97-AF65-F5344CB8AC3E}">
        <p14:creationId xmlns:p14="http://schemas.microsoft.com/office/powerpoint/2010/main" val="188111695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500"/>
                                        <p:tgtEl>
                                          <p:spTgt spid="337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fade">
                                      <p:cBhvr>
                                        <p:cTn id="12" dur="500"/>
                                        <p:tgtEl>
                                          <p:spTgt spid="33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grpId="0" nodeType="clickEffect">
                                  <p:stCondLst>
                                    <p:cond delay="0"/>
                                  </p:stCondLst>
                                  <p:childTnLst>
                                    <p:animClr clrSpc="rgb" dir="cw">
                                      <p:cBhvr override="childStyle">
                                        <p:cTn id="21" dur="250" autoRev="1" fill="remove"/>
                                        <p:tgtEl>
                                          <p:spTgt spid="1027"/>
                                        </p:tgtEl>
                                        <p:attrNameLst>
                                          <p:attrName>style.color</p:attrName>
                                        </p:attrNameLst>
                                      </p:cBhvr>
                                      <p:to>
                                        <a:schemeClr val="bg1"/>
                                      </p:to>
                                    </p:animClr>
                                    <p:animClr clrSpc="rgb" dir="cw">
                                      <p:cBhvr>
                                        <p:cTn id="22" dur="250" autoRev="1" fill="remove"/>
                                        <p:tgtEl>
                                          <p:spTgt spid="1027"/>
                                        </p:tgtEl>
                                        <p:attrNameLst>
                                          <p:attrName>fillcolor</p:attrName>
                                        </p:attrNameLst>
                                      </p:cBhvr>
                                      <p:to>
                                        <a:schemeClr val="bg1"/>
                                      </p:to>
                                    </p:animClr>
                                    <p:set>
                                      <p:cBhvr>
                                        <p:cTn id="23" dur="250" autoRev="1" fill="remove"/>
                                        <p:tgtEl>
                                          <p:spTgt spid="1027"/>
                                        </p:tgtEl>
                                        <p:attrNameLst>
                                          <p:attrName>fill.type</p:attrName>
                                        </p:attrNameLst>
                                      </p:cBhvr>
                                      <p:to>
                                        <p:strVal val="solid"/>
                                      </p:to>
                                    </p:set>
                                    <p:set>
                                      <p:cBhvr>
                                        <p:cTn id="24" dur="250" autoRev="1" fill="remove"/>
                                        <p:tgtEl>
                                          <p:spTgt spid="10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79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26" y="5382629"/>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64AB71B-45AD-49D6-8968-CC23FA338A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202845954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027"/>
                                        </p:tgtEl>
                                      </p:cBhvr>
                                    </p:animEffect>
                                    <p:animScale>
                                      <p:cBhvr>
                                        <p:cTn id="12"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2656" y="837361"/>
            <a:ext cx="8958943" cy="22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0070C0"/>
                </a:solidFill>
              </a:rPr>
              <a:t>Two nonmetals can react in a combination reaction. What is the synthesis reaction of sulfur and oxygen gas?</a:t>
            </a:r>
          </a:p>
          <a:p>
            <a:pPr lvl="1" indent="0" algn="ctr">
              <a:spcBef>
                <a:spcPts val="1200"/>
              </a:spcBef>
            </a:pPr>
            <a:r>
              <a:rPr lang="en-US" altLang="en-US" sz="3600" dirty="0">
                <a:solidFill>
                  <a:srgbClr val="FF0000"/>
                </a:solidFill>
              </a:rPr>
              <a:t>S</a:t>
            </a:r>
            <a:r>
              <a:rPr lang="en-US" altLang="en-US" sz="3600" baseline="30000" dirty="0"/>
              <a:t>0 </a:t>
            </a:r>
            <a:r>
              <a:rPr lang="en-US" altLang="en-US" sz="3600" dirty="0">
                <a:solidFill>
                  <a:srgbClr val="FF0000"/>
                </a:solidFill>
              </a:rPr>
              <a:t>(s) + O</a:t>
            </a:r>
            <a:r>
              <a:rPr lang="en-US" altLang="en-US" sz="3600" baseline="-25000" dirty="0">
                <a:solidFill>
                  <a:srgbClr val="FF0000"/>
                </a:solidFill>
              </a:rPr>
              <a:t>2</a:t>
            </a:r>
            <a:r>
              <a:rPr lang="en-US" altLang="en-US" sz="3600" baseline="30000" dirty="0"/>
              <a:t>0 </a:t>
            </a:r>
            <a:r>
              <a:rPr lang="en-US" altLang="en-US" sz="3600" dirty="0">
                <a:solidFill>
                  <a:srgbClr val="FF0000"/>
                </a:solidFill>
              </a:rPr>
              <a:t>(g) </a:t>
            </a:r>
            <a:r>
              <a:rPr lang="en-US" altLang="en-US" sz="3600" dirty="0">
                <a:solidFill>
                  <a:srgbClr val="002060"/>
                </a:solidFill>
                <a:cs typeface="Arial" panose="020B0604020202020204" pitchFamily="34" charset="0"/>
              </a:rPr>
              <a:t>→ </a:t>
            </a:r>
            <a:r>
              <a:rPr lang="en-US" altLang="en-US" sz="3600" dirty="0">
                <a:solidFill>
                  <a:srgbClr val="002060"/>
                </a:solidFill>
              </a:rPr>
              <a:t>S</a:t>
            </a:r>
            <a:r>
              <a:rPr lang="en-US" altLang="en-US" sz="3600" baseline="30000" dirty="0"/>
              <a:t>+4</a:t>
            </a:r>
            <a:r>
              <a:rPr lang="en-US" altLang="en-US" sz="3600" dirty="0">
                <a:solidFill>
                  <a:srgbClr val="002060"/>
                </a:solidFill>
              </a:rPr>
              <a:t>O</a:t>
            </a:r>
            <a:r>
              <a:rPr lang="en-US" altLang="en-US" sz="3600" baseline="-25000" dirty="0">
                <a:solidFill>
                  <a:srgbClr val="002060"/>
                </a:solidFill>
              </a:rPr>
              <a:t>2</a:t>
            </a:r>
            <a:r>
              <a:rPr lang="en-US" altLang="en-US" sz="3600" baseline="30000" dirty="0"/>
              <a:t>-2</a:t>
            </a:r>
            <a:r>
              <a:rPr lang="en-US" altLang="en-US" sz="3600" dirty="0">
                <a:solidFill>
                  <a:srgbClr val="002060"/>
                </a:solidFill>
              </a:rPr>
              <a:t>(g) </a:t>
            </a:r>
          </a:p>
          <a:p>
            <a:pPr lvl="1" indent="0" algn="ctr">
              <a:spcBef>
                <a:spcPts val="1200"/>
              </a:spcBef>
            </a:pPr>
            <a:r>
              <a:rPr lang="en-US" altLang="en-US" sz="3600" dirty="0">
                <a:solidFill>
                  <a:srgbClr val="002060"/>
                </a:solidFill>
              </a:rPr>
              <a:t>sulfur + oxygen </a:t>
            </a:r>
            <a:r>
              <a:rPr lang="en-US" altLang="en-US" sz="3600" dirty="0">
                <a:solidFill>
                  <a:srgbClr val="002060"/>
                </a:solidFill>
                <a:sym typeface="Wingdings" panose="05000000000000000000" pitchFamily="2" charset="2"/>
              </a:rPr>
              <a:t> </a:t>
            </a:r>
            <a:r>
              <a:rPr lang="en-US" altLang="en-US" sz="3600" dirty="0">
                <a:solidFill>
                  <a:srgbClr val="002060"/>
                </a:solidFill>
              </a:rPr>
              <a:t>sulfur dioxide</a:t>
            </a:r>
          </a:p>
        </p:txBody>
      </p:sp>
      <p:sp>
        <p:nvSpPr>
          <p:cNvPr id="1027"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85" y="5406441"/>
            <a:ext cx="419100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D044A3E-F3BA-480C-A844-488347370DF8}"/>
              </a:ext>
            </a:extLst>
          </p:cNvPr>
          <p:cNvPicPr>
            <a:picLocks noChangeAspect="1"/>
          </p:cNvPicPr>
          <p:nvPr/>
        </p:nvPicPr>
        <p:blipFill>
          <a:blip r:embed="rId4"/>
          <a:stretch>
            <a:fillRect/>
          </a:stretch>
        </p:blipFill>
        <p:spPr>
          <a:xfrm>
            <a:off x="52948" y="3204532"/>
            <a:ext cx="4240979" cy="3597322"/>
          </a:xfrm>
          <a:prstGeom prst="rect">
            <a:avLst/>
          </a:prstGeom>
        </p:spPr>
      </p:pic>
      <p:pic>
        <p:nvPicPr>
          <p:cNvPr id="6" name="Picture 5">
            <a:extLst>
              <a:ext uri="{FF2B5EF4-FFF2-40B4-BE49-F238E27FC236}">
                <a16:creationId xmlns:a16="http://schemas.microsoft.com/office/drawing/2014/main" id="{24B821BE-7FCD-49B5-99F0-02FB205688B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997" y="1447800"/>
            <a:ext cx="571500" cy="830217"/>
          </a:xfrm>
          <a:prstGeom prst="rect">
            <a:avLst/>
          </a:prstGeom>
          <a:noFill/>
          <a:ln>
            <a:noFill/>
          </a:ln>
          <a:effectLst/>
        </p:spPr>
      </p:pic>
    </p:spTree>
    <p:extLst>
      <p:ext uri="{BB962C8B-B14F-4D97-AF65-F5344CB8AC3E}">
        <p14:creationId xmlns:p14="http://schemas.microsoft.com/office/powerpoint/2010/main" val="407240936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animEffect transition="in" filter="fade">
                                      <p:cBhvr>
                                        <p:cTn id="7" dur="500"/>
                                        <p:tgtEl>
                                          <p:spTgt spid="337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2" end="2"/>
                                            </p:txEl>
                                          </p:spTgt>
                                        </p:tgtEl>
                                        <p:attrNameLst>
                                          <p:attrName>style.visibility</p:attrName>
                                        </p:attrNameLst>
                                      </p:cBhvr>
                                      <p:to>
                                        <p:strVal val="visible"/>
                                      </p:to>
                                    </p:set>
                                    <p:animEffect transition="in" filter="fade">
                                      <p:cBhvr>
                                        <p:cTn id="12" dur="500"/>
                                        <p:tgtEl>
                                          <p:spTgt spid="337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27"/>
                                        </p:tgtEl>
                                      </p:cBhvr>
                                    </p:animEffect>
                                    <p:animScale>
                                      <p:cBhvr>
                                        <p:cTn id="22"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sp>
        <p:nvSpPr>
          <p:cNvPr id="39940" name="Text Box 4"/>
          <p:cNvSpPr txBox="1">
            <a:spLocks noChangeArrowheads="1"/>
          </p:cNvSpPr>
          <p:nvPr/>
        </p:nvSpPr>
        <p:spPr bwMode="auto">
          <a:xfrm>
            <a:off x="76200" y="591631"/>
            <a:ext cx="8915400" cy="26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chemeClr val="tx2"/>
                </a:solidFill>
              </a:rPr>
              <a:t>Synthesis of Water</a:t>
            </a:r>
          </a:p>
          <a:p>
            <a:pPr lvl="1" indent="0" algn="ctr">
              <a:spcBef>
                <a:spcPct val="50000"/>
              </a:spcBef>
            </a:pPr>
            <a:r>
              <a:rPr lang="en-US" altLang="en-US" sz="2300" dirty="0">
                <a:solidFill>
                  <a:schemeClr val="tx2"/>
                </a:solidFill>
                <a:hlinkClick r:id="rId3"/>
              </a:rPr>
              <a:t>http://somup.com/cF6vqBnhdt</a:t>
            </a:r>
            <a:r>
              <a:rPr lang="en-US" altLang="en-US" sz="2300" dirty="0">
                <a:solidFill>
                  <a:schemeClr val="tx2"/>
                </a:solidFill>
              </a:rPr>
              <a:t>  (2:15) </a:t>
            </a:r>
          </a:p>
          <a:p>
            <a:pPr lvl="1" indent="0" algn="ctr">
              <a:spcBef>
                <a:spcPct val="50000"/>
              </a:spcBef>
            </a:pPr>
            <a:r>
              <a:rPr lang="en-US" altLang="en-US" sz="2300" dirty="0">
                <a:solidFill>
                  <a:srgbClr val="0070C0"/>
                </a:solidFill>
                <a:hlinkClick r:id="rId4">
                  <a:extLst>
                    <a:ext uri="{A12FA001-AC4F-418D-AE19-62706E023703}">
                      <ahyp:hlinkClr xmlns:ahyp="http://schemas.microsoft.com/office/drawing/2018/hyperlinkcolor" val="tx"/>
                    </a:ext>
                  </a:extLst>
                </a:hlinkClick>
              </a:rPr>
              <a:t>http://somup.com/cF6vqwnhdr</a:t>
            </a:r>
            <a:r>
              <a:rPr lang="en-US" altLang="en-US" sz="2300" dirty="0">
                <a:solidFill>
                  <a:srgbClr val="0070C0"/>
                </a:solidFill>
              </a:rPr>
              <a:t> </a:t>
            </a:r>
            <a:r>
              <a:rPr lang="en-US" altLang="en-US" sz="2300" dirty="0"/>
              <a:t>(0:38)</a:t>
            </a:r>
          </a:p>
          <a:p>
            <a:pPr lvl="1" indent="0" algn="ctr">
              <a:spcBef>
                <a:spcPct val="50000"/>
              </a:spcBef>
            </a:pPr>
            <a:r>
              <a:rPr lang="en-US" altLang="en-US" sz="2300" dirty="0"/>
              <a:t>hydrogen + oxygen  </a:t>
            </a:r>
            <a:r>
              <a:rPr lang="en-US" altLang="en-US" sz="2300" dirty="0">
                <a:sym typeface="Wingdings" panose="05000000000000000000" pitchFamily="2" charset="2"/>
              </a:rPr>
              <a:t>  water</a:t>
            </a:r>
            <a:endParaRPr lang="en-US" altLang="en-US" sz="2300" dirty="0"/>
          </a:p>
          <a:p>
            <a:pPr lvl="1" indent="0" algn="ctr">
              <a:spcBef>
                <a:spcPct val="50000"/>
              </a:spcBef>
            </a:pPr>
            <a:endParaRPr lang="en-US" altLang="en-US" dirty="0"/>
          </a:p>
        </p:txBody>
      </p:sp>
      <p:pic>
        <p:nvPicPr>
          <p:cNvPr id="4098" name="Picture 2" descr="cartoon synthesis of water conservation of m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2714625"/>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40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609632" y="914413"/>
            <a:ext cx="8229601" cy="4458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61" tIns="45531" rIns="91061" bIns="45531">
            <a:spAutoFit/>
          </a:bodyPr>
          <a:lstStyle/>
          <a:p>
            <a:pPr>
              <a:spcBef>
                <a:spcPct val="50000"/>
              </a:spcBef>
            </a:pPr>
            <a:r>
              <a:rPr lang="en-US" altLang="en-US" sz="2300" dirty="0"/>
              <a:t>Notice the balanced chemical equation for synthesis of water.</a:t>
            </a:r>
          </a:p>
        </p:txBody>
      </p:sp>
      <p:pic>
        <p:nvPicPr>
          <p:cNvPr id="201738" name="Picture 10" descr="hydrogen reaction3"/>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t="66769"/>
          <a:stretch/>
        </p:blipFill>
        <p:spPr bwMode="auto">
          <a:xfrm>
            <a:off x="1569252" y="3200399"/>
            <a:ext cx="6176962" cy="9158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5122" name="Picture 2" descr="H + O =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42245"/>
            <a:ext cx="8589360" cy="248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hydrogen reaction3">
            <a:extLst>
              <a:ext uri="{FF2B5EF4-FFF2-40B4-BE49-F238E27FC236}">
                <a16:creationId xmlns:a16="http://schemas.microsoft.com/office/drawing/2014/main" id="{832D6E80-E42A-B876-A2FA-A92433BA8DAB}"/>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b="35996"/>
          <a:stretch/>
        </p:blipFill>
        <p:spPr bwMode="auto">
          <a:xfrm>
            <a:off x="1550449" y="1345463"/>
            <a:ext cx="6176962" cy="176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91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fade">
                                      <p:cBhvr>
                                        <p:cTn id="12" dur="500"/>
                                        <p:tgtEl>
                                          <p:spTgt spid="2017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descr="synthesis"/>
          <p:cNvPicPr>
            <a:picLocks noChangeAspect="1" noChangeArrowheads="1"/>
          </p:cNvPicPr>
          <p:nvPr/>
        </p:nvPicPr>
        <p:blipFill rotWithShape="1">
          <a:blip r:embed="rId2">
            <a:extLst>
              <a:ext uri="{28A0092B-C50C-407E-A947-70E740481C1C}">
                <a14:useLocalDpi xmlns:a14="http://schemas.microsoft.com/office/drawing/2010/main" val="0"/>
              </a:ext>
            </a:extLst>
          </a:blip>
          <a:srcRect l="49565"/>
          <a:stretch/>
        </p:blipFill>
        <p:spPr bwMode="auto">
          <a:xfrm>
            <a:off x="4572000" y="838200"/>
            <a:ext cx="4419600" cy="585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876801"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Synthesis Reactions</a:t>
            </a:r>
          </a:p>
        </p:txBody>
      </p:sp>
      <p:pic>
        <p:nvPicPr>
          <p:cNvPr id="2" name="Picture 2" descr="synthesis">
            <a:extLst>
              <a:ext uri="{FF2B5EF4-FFF2-40B4-BE49-F238E27FC236}">
                <a16:creationId xmlns:a16="http://schemas.microsoft.com/office/drawing/2014/main" id="{81D7759E-EE23-DA07-B641-F96D4A188D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05"/>
          <a:stretch/>
        </p:blipFill>
        <p:spPr bwMode="auto">
          <a:xfrm>
            <a:off x="322810" y="838199"/>
            <a:ext cx="4267200" cy="585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3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52400" y="1441440"/>
            <a:ext cx="8686800" cy="407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solidFill>
                  <a:srgbClr val="7030A0"/>
                </a:solidFill>
              </a:rPr>
              <a:t>Decomposition reactions are the opposite of synthesis reactions.</a:t>
            </a:r>
          </a:p>
          <a:p>
            <a:pPr lvl="1" indent="0">
              <a:spcBef>
                <a:spcPct val="50000"/>
              </a:spcBef>
            </a:pPr>
            <a:r>
              <a:rPr lang="en-US" sz="2400" dirty="0">
                <a:solidFill>
                  <a:srgbClr val="FF0000"/>
                </a:solidFill>
              </a:rPr>
              <a:t>ONE substance breaks down into simpler substances.</a:t>
            </a:r>
            <a:r>
              <a:rPr lang="en-US" sz="2400" dirty="0"/>
              <a:t> </a:t>
            </a:r>
          </a:p>
          <a:p>
            <a:pPr lvl="1" indent="0">
              <a:spcBef>
                <a:spcPct val="50000"/>
              </a:spcBef>
            </a:pPr>
            <a:r>
              <a:rPr lang="en-US" altLang="en-US" sz="3200" b="1" dirty="0">
                <a:solidFill>
                  <a:srgbClr val="7030A0"/>
                </a:solidFill>
                <a:effectLst>
                  <a:outerShdw blurRad="38100" dist="38100" dir="2700000" algn="tl">
                    <a:srgbClr val="000000">
                      <a:alpha val="43137"/>
                    </a:srgbClr>
                  </a:outerShdw>
                </a:effectLst>
              </a:rPr>
              <a:t>ONE REACTANT</a:t>
            </a:r>
            <a:r>
              <a:rPr lang="en-US" altLang="en-US" b="1" dirty="0">
                <a:solidFill>
                  <a:srgbClr val="7030A0"/>
                </a:solidFill>
                <a:effectLst>
                  <a:outerShdw blurRad="38100" dist="38100" dir="2700000" algn="tl">
                    <a:srgbClr val="000000">
                      <a:alpha val="43137"/>
                    </a:srgbClr>
                  </a:outerShdw>
                </a:effectLst>
              </a:rPr>
              <a:t> </a:t>
            </a:r>
            <a:r>
              <a:rPr lang="en-US" altLang="en-US" sz="2300" dirty="0"/>
              <a:t>breaks down to more than one product. </a:t>
            </a:r>
          </a:p>
          <a:p>
            <a:pPr lvl="1" indent="0" algn="ctr">
              <a:spcBef>
                <a:spcPct val="50000"/>
              </a:spcBef>
            </a:pPr>
            <a:r>
              <a:rPr lang="en-US" altLang="en-US" sz="4000" b="1" dirty="0">
                <a:solidFill>
                  <a:srgbClr val="FF0000"/>
                </a:solidFill>
                <a:sym typeface="Wingdings" panose="05000000000000000000" pitchFamily="2" charset="2"/>
              </a:rPr>
              <a:t>A</a:t>
            </a:r>
            <a:r>
              <a:rPr lang="en-US" altLang="en-US" sz="4000" b="1" dirty="0">
                <a:solidFill>
                  <a:schemeClr val="tx1"/>
                </a:solidFill>
                <a:sym typeface="Wingdings" panose="05000000000000000000" pitchFamily="2" charset="2"/>
              </a:rPr>
              <a:t>X </a:t>
            </a:r>
            <a:r>
              <a:rPr lang="en-US" altLang="en-US" sz="4000" dirty="0">
                <a:solidFill>
                  <a:srgbClr val="0070C0"/>
                </a:solidFill>
                <a:sym typeface="Wingdings" panose="05000000000000000000" pitchFamily="2" charset="2"/>
              </a:rPr>
              <a:t> </a:t>
            </a:r>
            <a:r>
              <a:rPr lang="en-US" altLang="en-US" sz="4000" b="1" dirty="0">
                <a:solidFill>
                  <a:srgbClr val="FF0000"/>
                </a:solidFill>
              </a:rPr>
              <a:t>A</a:t>
            </a:r>
            <a:r>
              <a:rPr lang="en-US" altLang="en-US" sz="4000" dirty="0">
                <a:solidFill>
                  <a:srgbClr val="0070C0"/>
                </a:solidFill>
              </a:rPr>
              <a:t>  +  </a:t>
            </a:r>
            <a:r>
              <a:rPr lang="en-US" altLang="en-US" sz="4000" b="1" dirty="0">
                <a:solidFill>
                  <a:schemeClr val="tx1"/>
                </a:solidFill>
              </a:rPr>
              <a:t>X</a:t>
            </a:r>
            <a:r>
              <a:rPr lang="en-US" altLang="en-US" sz="4000" dirty="0">
                <a:solidFill>
                  <a:srgbClr val="0070C0"/>
                </a:solidFill>
              </a:rPr>
              <a:t> </a:t>
            </a:r>
            <a:endParaRPr lang="en-US" altLang="en-US" sz="4000" dirty="0">
              <a:solidFill>
                <a:srgbClr val="7030A0"/>
              </a:solidFill>
            </a:endParaRPr>
          </a:p>
          <a:p>
            <a:pPr lvl="1" indent="0">
              <a:spcBef>
                <a:spcPct val="50000"/>
              </a:spcBef>
            </a:pPr>
            <a:r>
              <a:rPr lang="en-US" altLang="en-US" sz="2300" dirty="0">
                <a:solidFill>
                  <a:srgbClr val="7030A0"/>
                </a:solidFill>
              </a:rPr>
              <a:t>Most decomposition reactions require energy in the form of heat, light, or electricity (</a:t>
            </a:r>
            <a:r>
              <a:rPr lang="en-US" altLang="en-US" sz="2300" b="1" dirty="0" err="1">
                <a:solidFill>
                  <a:srgbClr val="FF0000"/>
                </a:solidFill>
                <a:effectLst>
                  <a:outerShdw blurRad="38100" dist="38100" dir="2700000" algn="tl">
                    <a:srgbClr val="000000">
                      <a:alpha val="43137"/>
                    </a:srgbClr>
                  </a:outerShdw>
                </a:effectLst>
              </a:rPr>
              <a:t>ENDOthermic</a:t>
            </a:r>
            <a:r>
              <a:rPr lang="en-US" altLang="en-US" sz="2300" dirty="0">
                <a:solidFill>
                  <a:srgbClr val="7030A0"/>
                </a:solidFill>
              </a:rPr>
              <a:t>).</a:t>
            </a:r>
          </a:p>
          <a:p>
            <a:pPr lvl="1" indent="0">
              <a:spcBef>
                <a:spcPct val="50000"/>
              </a:spcBef>
            </a:pPr>
            <a:endParaRPr lang="en-US" altLang="en-US" sz="2300" dirty="0"/>
          </a:p>
        </p:txBody>
      </p:sp>
      <p:sp>
        <p:nvSpPr>
          <p:cNvPr id="44037" name="Text Box 26"/>
          <p:cNvSpPr txBox="1">
            <a:spLocks noChangeArrowheads="1"/>
          </p:cNvSpPr>
          <p:nvPr/>
        </p:nvSpPr>
        <p:spPr bwMode="auto">
          <a:xfrm>
            <a:off x="314429" y="885835"/>
            <a:ext cx="5486400" cy="5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pPr>
            <a:r>
              <a:rPr lang="en-US" altLang="en-US" sz="3200" b="1" dirty="0">
                <a:solidFill>
                  <a:srgbClr val="658B92"/>
                </a:solidFill>
              </a:rPr>
              <a:t>Decomposition Reactions</a:t>
            </a:r>
          </a:p>
        </p:txBody>
      </p:sp>
      <p:sp>
        <p:nvSpPr>
          <p:cNvPr id="11"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
        <p:nvSpPr>
          <p:cNvPr id="3" name="TextBox 2">
            <a:extLst>
              <a:ext uri="{FF2B5EF4-FFF2-40B4-BE49-F238E27FC236}">
                <a16:creationId xmlns:a16="http://schemas.microsoft.com/office/drawing/2014/main" id="{FF5AC38D-CB91-4515-BA98-46611E0D60F2}"/>
              </a:ext>
            </a:extLst>
          </p:cNvPr>
          <p:cNvSpPr txBox="1"/>
          <p:nvPr/>
        </p:nvSpPr>
        <p:spPr>
          <a:xfrm>
            <a:off x="3810000" y="3058180"/>
            <a:ext cx="457200" cy="523220"/>
          </a:xfrm>
          <a:prstGeom prst="rect">
            <a:avLst/>
          </a:prstGeom>
          <a:noFill/>
        </p:spPr>
        <p:txBody>
          <a:bodyPr wrap="square" rtlCol="0">
            <a:spAutoFit/>
          </a:bodyPr>
          <a:lstStyle/>
          <a:p>
            <a:pPr algn="ctr"/>
            <a:r>
              <a:rPr lang="en-US" altLang="en-US" sz="2800" b="1" dirty="0">
                <a:solidFill>
                  <a:schemeClr val="tx1"/>
                </a:solidFill>
                <a:sym typeface="Wingdings" panose="05000000000000000000" pitchFamily="2" charset="2"/>
              </a:rPr>
              <a:t>∆</a:t>
            </a:r>
            <a:endParaRPr lang="en-US" dirty="0"/>
          </a:p>
        </p:txBody>
      </p:sp>
      <p:pic>
        <p:nvPicPr>
          <p:cNvPr id="8" name="Picture 2">
            <a:extLst>
              <a:ext uri="{FF2B5EF4-FFF2-40B4-BE49-F238E27FC236}">
                <a16:creationId xmlns:a16="http://schemas.microsoft.com/office/drawing/2014/main" id="{324588C8-FEEB-470B-A394-D5BA9329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96316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706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6">
                                            <p:txEl>
                                              <p:pRg st="2" end="2"/>
                                            </p:txEl>
                                          </p:spTgt>
                                        </p:tgtEl>
                                        <p:attrNameLst>
                                          <p:attrName>style.visibility</p:attrName>
                                        </p:attrNameLst>
                                      </p:cBhvr>
                                      <p:to>
                                        <p:strVal val="visible"/>
                                      </p:to>
                                    </p:set>
                                    <p:animEffect transition="in" filter="fade">
                                      <p:cBhvr>
                                        <p:cTn id="22" dur="500"/>
                                        <p:tgtEl>
                                          <p:spTgt spid="44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6">
                                            <p:txEl>
                                              <p:pRg st="3" end="3"/>
                                            </p:txEl>
                                          </p:spTgt>
                                        </p:tgtEl>
                                        <p:attrNameLst>
                                          <p:attrName>style.visibility</p:attrName>
                                        </p:attrNameLst>
                                      </p:cBhvr>
                                      <p:to>
                                        <p:strVal val="visible"/>
                                      </p:to>
                                    </p:set>
                                    <p:animEffect transition="in" filter="fade">
                                      <p:cBhvr>
                                        <p:cTn id="27" dur="500"/>
                                        <p:tgtEl>
                                          <p:spTgt spid="44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36">
                                            <p:txEl>
                                              <p:pRg st="4" end="4"/>
                                            </p:txEl>
                                          </p:spTgt>
                                        </p:tgtEl>
                                        <p:attrNameLst>
                                          <p:attrName>style.visibility</p:attrName>
                                        </p:attrNameLst>
                                      </p:cBhvr>
                                      <p:to>
                                        <p:strVal val="visible"/>
                                      </p:to>
                                    </p:set>
                                    <p:animEffect transition="in" filter="fade">
                                      <p:cBhvr>
                                        <p:cTn id="37" dur="500"/>
                                        <p:tgtEl>
                                          <p:spTgt spid="44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D99EEC1C-6993-469D-849B-697F2C8B54C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793" y="73448"/>
            <a:ext cx="571500" cy="830217"/>
          </a:xfrm>
          <a:prstGeom prst="rect">
            <a:avLst/>
          </a:prstGeom>
          <a:noFill/>
          <a:ln>
            <a:noFill/>
          </a:ln>
          <a:effectLst/>
        </p:spPr>
      </p:pic>
      <p:pic>
        <p:nvPicPr>
          <p:cNvPr id="10" name="Picture 2">
            <a:extLst>
              <a:ext uri="{FF2B5EF4-FFF2-40B4-BE49-F238E27FC236}">
                <a16:creationId xmlns:a16="http://schemas.microsoft.com/office/drawing/2014/main" id="{964BD376-077C-465C-AEC0-D87739A25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1"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48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19743" y="903665"/>
            <a:ext cx="8686800" cy="16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marL="51130200" indent="-50787300">
              <a:defRPr sz="2800">
                <a:solidFill>
                  <a:srgbClr val="000000"/>
                </a:solidFill>
                <a:latin typeface="Arial" panose="020B0604020202020204" pitchFamily="34" charset="0"/>
                <a:ea typeface="MS PGothic" panose="020B0600070205080204" pitchFamily="34" charset="-128"/>
              </a:defRPr>
            </a:lvl4pPr>
            <a:lvl5pPr marL="457200" indent="-50787300">
              <a:defRPr sz="2800">
                <a:solidFill>
                  <a:srgbClr val="000000"/>
                </a:solidFill>
                <a:latin typeface="Arial" panose="020B0604020202020204" pitchFamily="34" charset="0"/>
                <a:ea typeface="MS PGothic" panose="020B0600070205080204" pitchFamily="34" charset="-128"/>
              </a:defRPr>
            </a:lvl5pPr>
            <a:lvl6pPr marL="9144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13716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18288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2286000"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altLang="en-US" sz="2300" dirty="0"/>
              <a:t>e.g. When mercury(II) oxide is heated, it decomposes or breaks down into two simpler substances. Write a balanced equation for this decomposition reaction:</a:t>
            </a:r>
          </a:p>
          <a:p>
            <a:pPr lvl="1" indent="0">
              <a:spcBef>
                <a:spcPct val="50000"/>
              </a:spcBef>
            </a:pPr>
            <a:endParaRPr lang="en-US" altLang="en-US" sz="2100" dirty="0"/>
          </a:p>
        </p:txBody>
      </p:sp>
      <p:sp>
        <p:nvSpPr>
          <p:cNvPr id="44041" name="Text Box 3"/>
          <p:cNvSpPr txBox="1">
            <a:spLocks noChangeArrowheads="1"/>
          </p:cNvSpPr>
          <p:nvPr/>
        </p:nvSpPr>
        <p:spPr bwMode="auto">
          <a:xfrm>
            <a:off x="905982" y="2295420"/>
            <a:ext cx="7332035" cy="64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344488" indent="-344488">
              <a:defRPr sz="2800">
                <a:solidFill>
                  <a:srgbClr val="000000"/>
                </a:solidFill>
                <a:latin typeface="Arial" panose="020B0604020202020204" pitchFamily="34" charset="0"/>
                <a:ea typeface="MS PGothic" panose="020B0600070205080204" pitchFamily="34" charset="-128"/>
              </a:defRPr>
            </a:lvl1pPr>
            <a:lvl2pPr marL="37933313"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marL="38276213" indent="-50787300">
              <a:defRPr sz="2800">
                <a:solidFill>
                  <a:srgbClr val="000000"/>
                </a:solidFill>
                <a:latin typeface="Arial" panose="020B0604020202020204" pitchFamily="34" charset="0"/>
                <a:ea typeface="MS PGothic" panose="020B0600070205080204" pitchFamily="34" charset="-128"/>
              </a:defRPr>
            </a:lvl5pPr>
            <a:lvl6pPr marL="387334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6pPr>
            <a:lvl7pPr marL="391906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7pPr>
            <a:lvl8pPr marL="396478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8pPr>
            <a:lvl9pPr marL="40105013" indent="-50787300" defTabSz="457200" eaLnBrk="0" fontAlgn="base" hangingPunct="0">
              <a:spcBef>
                <a:spcPct val="0"/>
              </a:spcBef>
              <a:spcAft>
                <a:spcPct val="0"/>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MS PGothic" panose="020B0600070205080204" pitchFamily="34" charset="-128"/>
              </a:defRPr>
            </a:lvl9pPr>
          </a:lstStyle>
          <a:p>
            <a:pPr algn="ctr">
              <a:spcBef>
                <a:spcPct val="50000"/>
              </a:spcBef>
            </a:pPr>
            <a:r>
              <a:rPr lang="en-US" altLang="en-US" sz="3600" dirty="0">
                <a:solidFill>
                  <a:srgbClr val="FF0000"/>
                </a:solidFill>
              </a:rPr>
              <a:t>2Hg</a:t>
            </a:r>
            <a:r>
              <a:rPr lang="en-US" altLang="en-US" sz="3600" baseline="30000" dirty="0"/>
              <a:t>+2</a:t>
            </a:r>
            <a:r>
              <a:rPr lang="en-US" altLang="en-US" sz="3600" dirty="0">
                <a:solidFill>
                  <a:srgbClr val="FF0000"/>
                </a:solidFill>
              </a:rPr>
              <a:t>O</a:t>
            </a:r>
            <a:r>
              <a:rPr lang="en-US" altLang="en-US" sz="3600" baseline="30000" dirty="0"/>
              <a:t>-2</a:t>
            </a:r>
            <a:r>
              <a:rPr lang="en-US" altLang="en-US" sz="3600" dirty="0">
                <a:solidFill>
                  <a:srgbClr val="FF0000"/>
                </a:solidFill>
              </a:rPr>
              <a:t>(</a:t>
            </a:r>
            <a:r>
              <a:rPr lang="en-US" altLang="en-US" sz="3600" i="1" dirty="0">
                <a:solidFill>
                  <a:srgbClr val="FF0000"/>
                </a:solidFill>
              </a:rPr>
              <a:t>s</a:t>
            </a:r>
            <a:r>
              <a:rPr lang="en-US" altLang="en-US" sz="3600" dirty="0">
                <a:solidFill>
                  <a:srgbClr val="FF0000"/>
                </a:solidFill>
              </a:rPr>
              <a:t>) </a:t>
            </a:r>
            <a:r>
              <a:rPr lang="en-US" altLang="en-US" sz="3600" dirty="0">
                <a:solidFill>
                  <a:srgbClr val="FF0000"/>
                </a:solidFill>
                <a:cs typeface="Arial" panose="020B0604020202020204" pitchFamily="34" charset="0"/>
              </a:rPr>
              <a:t>          </a:t>
            </a:r>
            <a:r>
              <a:rPr lang="en-US" altLang="en-US" sz="3600" dirty="0">
                <a:solidFill>
                  <a:srgbClr val="FF0000"/>
                </a:solidFill>
              </a:rPr>
              <a:t>2Hg</a:t>
            </a:r>
            <a:r>
              <a:rPr lang="en-US" altLang="en-US" sz="3600" baseline="30000" dirty="0"/>
              <a:t>0 </a:t>
            </a:r>
            <a:r>
              <a:rPr lang="en-US" altLang="en-US" sz="3600" dirty="0">
                <a:solidFill>
                  <a:srgbClr val="FF0000"/>
                </a:solidFill>
              </a:rPr>
              <a:t>(</a:t>
            </a:r>
            <a:r>
              <a:rPr lang="en-US" altLang="en-US" sz="3600" i="1" dirty="0">
                <a:solidFill>
                  <a:srgbClr val="FF0000"/>
                </a:solidFill>
              </a:rPr>
              <a:t>l</a:t>
            </a:r>
            <a:r>
              <a:rPr lang="en-US" altLang="en-US" sz="3600" dirty="0">
                <a:solidFill>
                  <a:srgbClr val="FF0000"/>
                </a:solidFill>
              </a:rPr>
              <a:t>) + O</a:t>
            </a:r>
            <a:r>
              <a:rPr lang="en-US" altLang="en-US" sz="3600" baseline="-25000" dirty="0">
                <a:solidFill>
                  <a:srgbClr val="FF0000"/>
                </a:solidFill>
              </a:rPr>
              <a:t>2</a:t>
            </a:r>
            <a:r>
              <a:rPr lang="en-US" altLang="en-US" sz="3600" baseline="30000" dirty="0"/>
              <a:t>0 </a:t>
            </a:r>
            <a:r>
              <a:rPr lang="en-US" altLang="en-US" sz="3600" dirty="0">
                <a:solidFill>
                  <a:srgbClr val="FF0000"/>
                </a:solidFill>
              </a:rPr>
              <a:t>(</a:t>
            </a:r>
            <a:r>
              <a:rPr lang="en-US" altLang="en-US" sz="3600" i="1" dirty="0">
                <a:solidFill>
                  <a:srgbClr val="FF0000"/>
                </a:solidFill>
              </a:rPr>
              <a:t>g</a:t>
            </a:r>
            <a:r>
              <a:rPr lang="en-US" altLang="en-US" sz="3600" dirty="0">
                <a:solidFill>
                  <a:srgbClr val="FF0000"/>
                </a:solidFill>
              </a:rPr>
              <a:t>)</a:t>
            </a:r>
          </a:p>
        </p:txBody>
      </p:sp>
      <p:pic>
        <p:nvPicPr>
          <p:cNvPr id="44044" name="Picture 12" descr="Hg oxid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1752882" y="3087441"/>
            <a:ext cx="5638236" cy="3763471"/>
          </a:xfrm>
          <a:prstGeom prst="rect">
            <a:avLst/>
          </a:prstGeom>
          <a:noFill/>
          <a:extLst>
            <a:ext uri="{909E8E84-426E-40DD-AFC4-6F175D3DCCD1}">
              <a14:hiddenFill xmlns:a14="http://schemas.microsoft.com/office/drawing/2010/main">
                <a:solidFill>
                  <a:srgbClr val="FFFFFF"/>
                </a:solidFill>
              </a14:hiddenFill>
            </a:ext>
          </a:extLst>
        </p:spPr>
      </p:pic>
      <p:grpSp>
        <p:nvGrpSpPr>
          <p:cNvPr id="44047" name="Group 15"/>
          <p:cNvGrpSpPr>
            <a:grpSpLocks/>
          </p:cNvGrpSpPr>
          <p:nvPr/>
        </p:nvGrpSpPr>
        <p:grpSpPr bwMode="auto">
          <a:xfrm>
            <a:off x="3701144" y="2375884"/>
            <a:ext cx="761999" cy="384175"/>
            <a:chOff x="528" y="3696"/>
            <a:chExt cx="480" cy="242"/>
          </a:xfrm>
        </p:grpSpPr>
        <p:sp>
          <p:nvSpPr>
            <p:cNvPr id="44045" name="Line 13"/>
            <p:cNvSpPr>
              <a:spLocks noChangeShapeType="1"/>
            </p:cNvSpPr>
            <p:nvPr/>
          </p:nvSpPr>
          <p:spPr bwMode="auto">
            <a:xfrm>
              <a:off x="576" y="3888"/>
              <a:ext cx="432"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Text Box 14"/>
            <p:cNvSpPr txBox="1">
              <a:spLocks noChangeArrowheads="1"/>
            </p:cNvSpPr>
            <p:nvPr/>
          </p:nvSpPr>
          <p:spPr bwMode="auto">
            <a:xfrm>
              <a:off x="528" y="3696"/>
              <a:ext cx="480" cy="2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t>heat</a:t>
              </a:r>
            </a:p>
          </p:txBody>
        </p:sp>
      </p:grpSp>
      <p:sp>
        <p:nvSpPr>
          <p:cNvPr id="12"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9" name="Picture 8">
            <a:extLst>
              <a:ext uri="{FF2B5EF4-FFF2-40B4-BE49-F238E27FC236}">
                <a16:creationId xmlns:a16="http://schemas.microsoft.com/office/drawing/2014/main" id="{350CE5CD-35A4-486F-B4EA-D91F776D61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1235" y="67972"/>
            <a:ext cx="571500" cy="830217"/>
          </a:xfrm>
          <a:prstGeom prst="rect">
            <a:avLst/>
          </a:prstGeom>
          <a:noFill/>
          <a:ln>
            <a:noFill/>
          </a:ln>
          <a:effectLst/>
        </p:spPr>
      </p:pic>
    </p:spTree>
    <p:extLst>
      <p:ext uri="{BB962C8B-B14F-4D97-AF65-F5344CB8AC3E}">
        <p14:creationId xmlns:p14="http://schemas.microsoft.com/office/powerpoint/2010/main" val="124500478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500"/>
                                        <p:tgtEl>
                                          <p:spTgt spid="440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047"/>
                                        </p:tgtEl>
                                        <p:attrNameLst>
                                          <p:attrName>style.visibility</p:attrName>
                                        </p:attrNameLst>
                                      </p:cBhvr>
                                      <p:to>
                                        <p:strVal val="visible"/>
                                      </p:to>
                                    </p:set>
                                    <p:animEffect transition="in" filter="fade">
                                      <p:cBhvr>
                                        <p:cTn id="11" dur="500"/>
                                        <p:tgtEl>
                                          <p:spTgt spid="440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044"/>
                                        </p:tgtEl>
                                        <p:attrNameLst>
                                          <p:attrName>style.visibility</p:attrName>
                                        </p:attrNameLst>
                                      </p:cBhvr>
                                      <p:to>
                                        <p:strVal val="visible"/>
                                      </p:to>
                                    </p:set>
                                    <p:animEffect transition="in" filter="fade">
                                      <p:cBhvr>
                                        <p:cTn id="16" dur="500"/>
                                        <p:tgtEl>
                                          <p:spTgt spid="4404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Describe Evidence of Reactions</a:t>
            </a:r>
          </a:p>
        </p:txBody>
      </p:sp>
      <p:sp>
        <p:nvSpPr>
          <p:cNvPr id="9" name="Content Placeholder 8"/>
          <p:cNvSpPr>
            <a:spLocks noGrp="1"/>
          </p:cNvSpPr>
          <p:nvPr>
            <p:ph sz="quarter" idx="16"/>
          </p:nvPr>
        </p:nvSpPr>
        <p:spPr/>
        <p:txBody>
          <a:bodyPr/>
          <a:lstStyle/>
          <a:p>
            <a:r>
              <a:rPr lang="en-US" sz="2700" dirty="0"/>
              <a:t>Some signs of a chemical </a:t>
            </a:r>
            <a:r>
              <a:rPr lang="en-US" sz="2700" b="1" dirty="0">
                <a:solidFill>
                  <a:srgbClr val="0070C0"/>
                </a:solidFill>
                <a:effectLst>
                  <a:outerShdw blurRad="38100" dist="38100" dir="2700000" algn="tl">
                    <a:srgbClr val="000000">
                      <a:alpha val="43137"/>
                    </a:srgbClr>
                  </a:outerShdw>
                </a:effectLst>
              </a:rPr>
              <a:t>reaction</a:t>
            </a:r>
            <a:r>
              <a:rPr lang="en-US" sz="2700" dirty="0"/>
              <a:t> observed in the reaction of potassium with water:</a:t>
            </a:r>
          </a:p>
          <a:p>
            <a:pPr marL="478056" indent="-478056">
              <a:buFont typeface="Wingdings" panose="05000000000000000000" pitchFamily="2" charset="2"/>
              <a:buChar char="q"/>
            </a:pPr>
            <a:r>
              <a:rPr lang="en-US" sz="2700" dirty="0">
                <a:solidFill>
                  <a:srgbClr val="7030A0"/>
                </a:solidFill>
              </a:rPr>
              <a:t>temperature change</a:t>
            </a:r>
          </a:p>
          <a:p>
            <a:pPr marL="478056" indent="-478056">
              <a:buFont typeface="Wingdings" panose="05000000000000000000" pitchFamily="2" charset="2"/>
              <a:buChar char="q"/>
            </a:pPr>
            <a:r>
              <a:rPr lang="en-US" sz="2700" dirty="0"/>
              <a:t>gas produced</a:t>
            </a:r>
          </a:p>
          <a:p>
            <a:pPr marL="478056" indent="-478056">
              <a:buFont typeface="Wingdings" panose="05000000000000000000" pitchFamily="2" charset="2"/>
              <a:buChar char="q"/>
            </a:pPr>
            <a:r>
              <a:rPr lang="en-US" sz="2700" dirty="0">
                <a:solidFill>
                  <a:srgbClr val="FF0000"/>
                </a:solidFill>
              </a:rPr>
              <a:t>color change</a:t>
            </a:r>
          </a:p>
          <a:p>
            <a:pPr marL="478056" indent="-478056">
              <a:buFont typeface="Wingdings" panose="05000000000000000000" pitchFamily="2" charset="2"/>
              <a:buChar char="q"/>
            </a:pPr>
            <a:r>
              <a:rPr lang="en-US" sz="2700" dirty="0">
                <a:solidFill>
                  <a:srgbClr val="00B050"/>
                </a:solidFill>
              </a:rPr>
              <a:t>Smoke</a:t>
            </a:r>
          </a:p>
          <a:p>
            <a:pPr marL="478056" indent="-478056">
              <a:buFont typeface="Wingdings" panose="05000000000000000000" pitchFamily="2" charset="2"/>
              <a:buChar char="q"/>
            </a:pPr>
            <a:r>
              <a:rPr lang="en-US" sz="2700" dirty="0">
                <a:solidFill>
                  <a:srgbClr val="7030A0"/>
                </a:solidFill>
              </a:rPr>
              <a:t>Flame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1676400"/>
            <a:ext cx="4003104" cy="4000500"/>
          </a:xfrm>
          <a:prstGeom prst="rect">
            <a:avLst/>
          </a:prstGeom>
        </p:spPr>
      </p:pic>
    </p:spTree>
    <p:extLst>
      <p:ext uri="{BB962C8B-B14F-4D97-AF65-F5344CB8AC3E}">
        <p14:creationId xmlns:p14="http://schemas.microsoft.com/office/powerpoint/2010/main" val="15838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11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At room temperature and pressure magnesium nitride is a greenish yellow powder sometimes used as a catalyst. </a:t>
            </a:r>
            <a:r>
              <a:rPr lang="en-US" altLang="en-US" sz="2400" dirty="0">
                <a:solidFill>
                  <a:srgbClr val="0070C0"/>
                </a:solidFill>
              </a:rPr>
              <a:t>Write and balance the equation for the decomposition of magnesium nitride</a:t>
            </a:r>
            <a:r>
              <a:rPr lang="en-US" altLang="en-US"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1" y="4813301"/>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127" y="84183"/>
            <a:ext cx="571500" cy="830217"/>
          </a:xfrm>
          <a:prstGeom prst="rect">
            <a:avLst/>
          </a:prstGeom>
          <a:noFill/>
          <a:ln>
            <a:noFill/>
          </a:ln>
          <a:effectLst/>
        </p:spPr>
      </p:pic>
    </p:spTree>
    <p:extLst>
      <p:ext uri="{BB962C8B-B14F-4D97-AF65-F5344CB8AC3E}">
        <p14:creationId xmlns:p14="http://schemas.microsoft.com/office/powerpoint/2010/main" val="2030880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6203" y="914400"/>
            <a:ext cx="9067797" cy="201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744538">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spcBef>
                <a:spcPct val="50000"/>
              </a:spcBef>
            </a:pPr>
            <a:r>
              <a:rPr lang="en-US" sz="2400" dirty="0"/>
              <a:t> At room temperature and pressure magnesium nitride is a greenish yellow powder sometimes used as a catalyst. </a:t>
            </a:r>
            <a:r>
              <a:rPr lang="en-US" altLang="en-US" sz="2300" dirty="0">
                <a:solidFill>
                  <a:srgbClr val="0070C0"/>
                </a:solidFill>
              </a:rPr>
              <a:t>Write and balance the equation for the decomposition of magnesium nitride</a:t>
            </a:r>
            <a:r>
              <a:rPr lang="en-US" altLang="en-US" sz="2300" dirty="0"/>
              <a:t>.</a:t>
            </a:r>
          </a:p>
          <a:p>
            <a:pPr marL="4763" lvl="1" indent="-4763" algn="ctr">
              <a:spcBef>
                <a:spcPct val="35000"/>
              </a:spcBef>
            </a:pPr>
            <a:r>
              <a:rPr lang="en-US" altLang="en-US" sz="2300" dirty="0"/>
              <a:t>	</a:t>
            </a:r>
            <a:r>
              <a:rPr lang="en-US" altLang="en-US" sz="4000" dirty="0">
                <a:solidFill>
                  <a:srgbClr val="FF0000"/>
                </a:solidFill>
              </a:rPr>
              <a:t>Mg</a:t>
            </a:r>
            <a:r>
              <a:rPr lang="en-US" altLang="en-US" sz="4000" baseline="-25000" dirty="0">
                <a:solidFill>
                  <a:srgbClr val="FF0000"/>
                </a:solidFill>
              </a:rPr>
              <a:t>3</a:t>
            </a:r>
            <a:r>
              <a:rPr lang="en-US" altLang="en-US" sz="4000" baseline="30000" dirty="0"/>
              <a:t>+2</a:t>
            </a:r>
            <a:r>
              <a:rPr lang="en-US" altLang="en-US" sz="4000" dirty="0">
                <a:solidFill>
                  <a:srgbClr val="FF0000"/>
                </a:solidFill>
              </a:rPr>
              <a:t>N</a:t>
            </a:r>
            <a:r>
              <a:rPr lang="en-US" altLang="en-US" sz="4000" baseline="-25000" dirty="0">
                <a:solidFill>
                  <a:srgbClr val="FF0000"/>
                </a:solidFill>
              </a:rPr>
              <a:t>2</a:t>
            </a:r>
            <a:r>
              <a:rPr lang="en-US" altLang="en-US" sz="4000" baseline="30000" dirty="0"/>
              <a:t>-3</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a:t>
            </a:r>
            <a:r>
              <a:rPr lang="en-US" altLang="en-US" sz="4000" dirty="0">
                <a:solidFill>
                  <a:srgbClr val="FF0000"/>
                </a:solidFill>
                <a:cs typeface="Arial" panose="020B0604020202020204" pitchFamily="34" charset="0"/>
              </a:rPr>
              <a:t>→ </a:t>
            </a:r>
            <a:r>
              <a:rPr lang="en-US" altLang="en-US" sz="4000" dirty="0">
                <a:solidFill>
                  <a:srgbClr val="FF0000"/>
                </a:solidFill>
              </a:rPr>
              <a:t>3Mg</a:t>
            </a:r>
            <a:r>
              <a:rPr lang="en-US" altLang="en-US" sz="4000" baseline="30000" dirty="0"/>
              <a:t>0 </a:t>
            </a:r>
            <a:r>
              <a:rPr lang="en-US" altLang="en-US" sz="4000" dirty="0">
                <a:solidFill>
                  <a:srgbClr val="FF0000"/>
                </a:solidFill>
              </a:rPr>
              <a:t>(</a:t>
            </a:r>
            <a:r>
              <a:rPr lang="en-US" altLang="en-US" sz="4000" i="1" dirty="0">
                <a:solidFill>
                  <a:srgbClr val="FF0000"/>
                </a:solidFill>
              </a:rPr>
              <a:t>s</a:t>
            </a:r>
            <a:r>
              <a:rPr lang="en-US" altLang="en-US" sz="4000" dirty="0">
                <a:solidFill>
                  <a:srgbClr val="FF0000"/>
                </a:solidFill>
              </a:rPr>
              <a:t>) + N</a:t>
            </a:r>
            <a:r>
              <a:rPr lang="en-US" altLang="en-US" sz="4000" baseline="-25000" dirty="0">
                <a:solidFill>
                  <a:srgbClr val="FF0000"/>
                </a:solidFill>
              </a:rPr>
              <a:t>2</a:t>
            </a:r>
            <a:r>
              <a:rPr lang="en-US" altLang="en-US" sz="4000" baseline="30000" dirty="0"/>
              <a:t>0 </a:t>
            </a:r>
            <a:r>
              <a:rPr lang="en-US" altLang="en-US" sz="4000" dirty="0">
                <a:solidFill>
                  <a:srgbClr val="FF0000"/>
                </a:solidFill>
              </a:rPr>
              <a:t>(</a:t>
            </a:r>
            <a:r>
              <a:rPr lang="en-US" altLang="en-US" sz="4000" i="1" dirty="0">
                <a:solidFill>
                  <a:srgbClr val="FF0000"/>
                </a:solidFill>
              </a:rPr>
              <a:t>g</a:t>
            </a:r>
            <a:r>
              <a:rPr lang="en-US" altLang="en-US" sz="4000" dirty="0">
                <a:solidFill>
                  <a:srgbClr val="FF00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800600"/>
            <a:ext cx="3714747" cy="181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 y="0"/>
            <a:ext cx="4265612"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Decomposition Reactions</a:t>
            </a:r>
          </a:p>
        </p:txBody>
      </p:sp>
      <p:pic>
        <p:nvPicPr>
          <p:cNvPr id="2" name="Picture 1">
            <a:extLst>
              <a:ext uri="{FF2B5EF4-FFF2-40B4-BE49-F238E27FC236}">
                <a16:creationId xmlns:a16="http://schemas.microsoft.com/office/drawing/2014/main" id="{F10F6E27-4ED3-48E3-9FC7-E5345FA654EC}"/>
              </a:ext>
            </a:extLst>
          </p:cNvPr>
          <p:cNvPicPr>
            <a:picLocks noChangeAspect="1"/>
          </p:cNvPicPr>
          <p:nvPr/>
        </p:nvPicPr>
        <p:blipFill>
          <a:blip r:embed="rId4"/>
          <a:stretch>
            <a:fillRect/>
          </a:stretch>
        </p:blipFill>
        <p:spPr>
          <a:xfrm>
            <a:off x="249526" y="3390323"/>
            <a:ext cx="4016088" cy="3238781"/>
          </a:xfrm>
          <a:prstGeom prst="rect">
            <a:avLst/>
          </a:prstGeom>
        </p:spPr>
      </p:pic>
    </p:spTree>
    <p:extLst>
      <p:ext uri="{BB962C8B-B14F-4D97-AF65-F5344CB8AC3E}">
        <p14:creationId xmlns:p14="http://schemas.microsoft.com/office/powerpoint/2010/main" val="365442370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7"/>
                                        </p:tgtEl>
                                        <p:attrNameLst>
                                          <p:attrName>style.color</p:attrName>
                                        </p:attrNameLst>
                                      </p:cBhvr>
                                      <p:to>
                                        <a:schemeClr val="bg1"/>
                                      </p:to>
                                    </p:animClr>
                                    <p:animClr clrSpc="rgb" dir="cw">
                                      <p:cBhvr>
                                        <p:cTn id="17" dur="250" autoRev="1" fill="remove"/>
                                        <p:tgtEl>
                                          <p:spTgt spid="7"/>
                                        </p:tgtEl>
                                        <p:attrNameLst>
                                          <p:attrName>fillcolor</p:attrName>
                                        </p:attrNameLst>
                                      </p:cBhvr>
                                      <p:to>
                                        <a:schemeClr val="bg1"/>
                                      </p:to>
                                    </p:animClr>
                                    <p:set>
                                      <p:cBhvr>
                                        <p:cTn id="18" dur="250" autoRev="1" fill="remove"/>
                                        <p:tgtEl>
                                          <p:spTgt spid="7"/>
                                        </p:tgtEl>
                                        <p:attrNameLst>
                                          <p:attrName>fill.type</p:attrName>
                                        </p:attrNameLst>
                                      </p:cBhvr>
                                      <p:to>
                                        <p:strVal val="solid"/>
                                      </p:to>
                                    </p:set>
                                    <p:set>
                                      <p:cBhvr>
                                        <p:cTn id="1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228601" y="762000"/>
            <a:ext cx="8689258" cy="5815358"/>
          </a:xfrm>
        </p:spPr>
        <p:txBody>
          <a:bodyPr>
            <a:normAutofit/>
          </a:bodyPr>
          <a:lstStyle/>
          <a:p>
            <a:pPr algn="l"/>
            <a:r>
              <a:rPr lang="en-US" sz="3600" b="1" dirty="0">
                <a:solidFill>
                  <a:schemeClr val="accent1">
                    <a:lumMod val="75000"/>
                  </a:schemeClr>
                </a:solidFill>
                <a:effectLst>
                  <a:outerShdw blurRad="38100" dist="38100" dir="2700000" algn="tl">
                    <a:srgbClr val="000000">
                      <a:alpha val="43137"/>
                    </a:srgbClr>
                  </a:outerShdw>
                </a:effectLst>
              </a:rPr>
              <a:t>Single-Replacement Reactions</a:t>
            </a:r>
            <a:r>
              <a:rPr lang="en-US" sz="3600" b="1" dirty="0">
                <a:solidFill>
                  <a:schemeClr val="accent1">
                    <a:lumMod val="75000"/>
                  </a:schemeClr>
                </a:solidFill>
              </a:rPr>
              <a:t>: </a:t>
            </a:r>
          </a:p>
          <a:p>
            <a:pPr lvl="0" algn="l"/>
            <a:r>
              <a:rPr lang="en-US" i="1" dirty="0"/>
              <a:t>A </a:t>
            </a:r>
            <a:r>
              <a:rPr lang="en-US" b="1" i="1" dirty="0">
                <a:solidFill>
                  <a:srgbClr val="FFFF00"/>
                </a:solidFill>
                <a:effectLst>
                  <a:outerShdw blurRad="38100" dist="38100" dir="2700000" algn="tl">
                    <a:srgbClr val="000000">
                      <a:alpha val="43137"/>
                    </a:srgbClr>
                  </a:outerShdw>
                </a:effectLst>
              </a:rPr>
              <a:t>more ACTIVE </a:t>
            </a:r>
            <a:r>
              <a:rPr lang="en-US" i="1" dirty="0"/>
              <a:t>element will displace a less active element that is already part of a compound.</a:t>
            </a:r>
            <a:endParaRPr lang="en-US" dirty="0"/>
          </a:p>
          <a:p>
            <a:pPr algn="l"/>
            <a:r>
              <a:rPr lang="en-US" dirty="0">
                <a:solidFill>
                  <a:schemeClr val="accent2">
                    <a:lumMod val="50000"/>
                  </a:schemeClr>
                </a:solidFill>
              </a:rPr>
              <a:t>	</a:t>
            </a:r>
          </a:p>
          <a:p>
            <a:pPr algn="l"/>
            <a:r>
              <a:rPr lang="en-US" dirty="0">
                <a:solidFill>
                  <a:schemeClr val="accent2">
                    <a:lumMod val="50000"/>
                  </a:schemeClr>
                </a:solidFill>
              </a:rPr>
              <a:t>	</a:t>
            </a:r>
          </a:p>
          <a:p>
            <a:pPr algn="l"/>
            <a:endParaRPr lang="en-US" dirty="0">
              <a:solidFill>
                <a:schemeClr val="accent2">
                  <a:lumMod val="50000"/>
                </a:schemeClr>
              </a:solidFill>
            </a:endParaRPr>
          </a:p>
          <a:p>
            <a:pPr algn="l"/>
            <a:r>
              <a:rPr lang="en-US" dirty="0">
                <a:solidFill>
                  <a:schemeClr val="accent2">
                    <a:lumMod val="50000"/>
                  </a:schemeClr>
                </a:solidFill>
              </a:rPr>
              <a:t> 	</a:t>
            </a:r>
            <a:r>
              <a:rPr lang="en-US" dirty="0">
                <a:solidFill>
                  <a:srgbClr val="C00000"/>
                </a:solidFill>
              </a:rPr>
              <a:t>   	 </a:t>
            </a:r>
            <a:r>
              <a:rPr lang="en-US" dirty="0">
                <a:solidFill>
                  <a:srgbClr val="0070C0"/>
                </a:solidFill>
              </a:rPr>
              <a:t>A </a:t>
            </a:r>
            <a:r>
              <a:rPr lang="en-US" dirty="0">
                <a:solidFill>
                  <a:srgbClr val="C00000"/>
                </a:solidFill>
              </a:rPr>
              <a:t>       +        BC            →                </a:t>
            </a:r>
            <a:r>
              <a:rPr lang="en-US" dirty="0">
                <a:solidFill>
                  <a:srgbClr val="0070C0"/>
                </a:solidFill>
              </a:rPr>
              <a:t>A</a:t>
            </a:r>
            <a:r>
              <a:rPr lang="en-US" dirty="0">
                <a:solidFill>
                  <a:srgbClr val="C00000"/>
                </a:solidFill>
              </a:rPr>
              <a:t>C        +       B</a:t>
            </a:r>
          </a:p>
          <a:p>
            <a:pPr algn="l"/>
            <a:endParaRPr lang="en-US" sz="800" dirty="0">
              <a:solidFill>
                <a:schemeClr val="tx1"/>
              </a:solidFill>
            </a:endParaRPr>
          </a:p>
          <a:p>
            <a:pPr algn="l"/>
            <a:r>
              <a:rPr lang="en-US" sz="2600" dirty="0">
                <a:solidFill>
                  <a:srgbClr val="FF0000"/>
                </a:solidFill>
              </a:rPr>
              <a:t>A </a:t>
            </a:r>
            <a:r>
              <a:rPr lang="en-US" sz="2600" b="1" dirty="0">
                <a:solidFill>
                  <a:srgbClr val="00B0F0"/>
                </a:solidFill>
              </a:rPr>
              <a:t>metal</a:t>
            </a:r>
            <a:r>
              <a:rPr lang="en-US" sz="2600" dirty="0">
                <a:solidFill>
                  <a:srgbClr val="FF0000"/>
                </a:solidFill>
              </a:rPr>
              <a:t> may displace another </a:t>
            </a:r>
            <a:r>
              <a:rPr lang="en-US" sz="2600" b="1" dirty="0">
                <a:solidFill>
                  <a:srgbClr val="00B0F0"/>
                </a:solidFill>
              </a:rPr>
              <a:t>metal</a:t>
            </a:r>
            <a:r>
              <a:rPr lang="en-US" sz="2600" dirty="0">
                <a:solidFill>
                  <a:srgbClr val="FF0000"/>
                </a:solidFill>
              </a:rPr>
              <a:t>:</a:t>
            </a:r>
          </a:p>
          <a:p>
            <a:r>
              <a:rPr lang="en-US" sz="2600" b="1" dirty="0">
                <a:solidFill>
                  <a:srgbClr val="FF0000"/>
                </a:solidFill>
              </a:rPr>
              <a:t>A</a:t>
            </a:r>
            <a:r>
              <a:rPr lang="en-US" sz="2600" dirty="0"/>
              <a:t>N   +   </a:t>
            </a:r>
            <a:r>
              <a:rPr lang="en-US" sz="2600" b="1" dirty="0">
                <a:solidFill>
                  <a:srgbClr val="0070C0"/>
                </a:solidFill>
              </a:rPr>
              <a:t>B</a:t>
            </a:r>
            <a:r>
              <a:rPr lang="en-US" sz="2600" dirty="0"/>
              <a:t>   </a:t>
            </a:r>
            <a:r>
              <a:rPr lang="en-US" sz="2600" dirty="0">
                <a:sym typeface="Wingdings"/>
              </a:rPr>
              <a:t></a:t>
            </a:r>
            <a:r>
              <a:rPr lang="en-US" sz="2600" dirty="0"/>
              <a:t>   </a:t>
            </a:r>
            <a:r>
              <a:rPr lang="en-US" sz="2600" b="1" dirty="0">
                <a:solidFill>
                  <a:srgbClr val="0070C0"/>
                </a:solidFill>
              </a:rPr>
              <a:t>B</a:t>
            </a:r>
            <a:r>
              <a:rPr lang="en-US" sz="2600" dirty="0"/>
              <a:t>N   +   </a:t>
            </a:r>
            <a:r>
              <a:rPr lang="en-US" sz="2600" dirty="0">
                <a:solidFill>
                  <a:srgbClr val="FF0000"/>
                </a:solidFill>
              </a:rPr>
              <a:t>A</a:t>
            </a:r>
          </a:p>
          <a:p>
            <a:pPr algn="l"/>
            <a:endParaRPr lang="en-US" dirty="0">
              <a:solidFill>
                <a:schemeClr val="accent2">
                  <a:lumMod val="50000"/>
                </a:schemeClr>
              </a:solidFill>
            </a:endParaRPr>
          </a:p>
          <a:p>
            <a:pPr algn="l"/>
            <a:r>
              <a:rPr lang="en-US" sz="2600" dirty="0">
                <a:solidFill>
                  <a:srgbClr val="0070C0"/>
                </a:solidFill>
              </a:rPr>
              <a:t>A </a:t>
            </a:r>
            <a:r>
              <a:rPr lang="en-US" sz="2600" b="1" dirty="0">
                <a:solidFill>
                  <a:srgbClr val="FF0000"/>
                </a:solidFill>
              </a:rPr>
              <a:t>non-metal</a:t>
            </a:r>
            <a:r>
              <a:rPr lang="en-US" sz="2600" dirty="0">
                <a:solidFill>
                  <a:srgbClr val="0070C0"/>
                </a:solidFill>
              </a:rPr>
              <a:t> may displace another </a:t>
            </a:r>
            <a:r>
              <a:rPr lang="en-US" sz="2600" b="1" dirty="0">
                <a:solidFill>
                  <a:srgbClr val="FF0000"/>
                </a:solidFill>
              </a:rPr>
              <a:t>non-metal</a:t>
            </a:r>
            <a:r>
              <a:rPr lang="en-US" sz="2600" dirty="0">
                <a:solidFill>
                  <a:srgbClr val="0070C0"/>
                </a:solidFill>
              </a:rPr>
              <a:t>:</a:t>
            </a:r>
          </a:p>
          <a:p>
            <a:r>
              <a:rPr lang="en-US" sz="2600" dirty="0"/>
              <a:t>M</a:t>
            </a:r>
            <a:r>
              <a:rPr lang="en-US" sz="2600" b="1" dirty="0">
                <a:solidFill>
                  <a:srgbClr val="00B050"/>
                </a:solidFill>
              </a:rPr>
              <a:t>X</a:t>
            </a:r>
            <a:r>
              <a:rPr lang="en-US" sz="2600" dirty="0"/>
              <a:t>   +   </a:t>
            </a:r>
            <a:r>
              <a:rPr lang="en-US" sz="2600" b="1" dirty="0">
                <a:solidFill>
                  <a:srgbClr val="FF0000"/>
                </a:solidFill>
              </a:rPr>
              <a:t>Y</a:t>
            </a:r>
            <a:r>
              <a:rPr lang="en-US" sz="2600" dirty="0"/>
              <a:t>   </a:t>
            </a:r>
            <a:r>
              <a:rPr lang="en-US" sz="2600" dirty="0">
                <a:sym typeface="Wingdings"/>
              </a:rPr>
              <a:t></a:t>
            </a:r>
            <a:r>
              <a:rPr lang="en-US" sz="2600" dirty="0"/>
              <a:t>   M</a:t>
            </a:r>
            <a:r>
              <a:rPr lang="en-US" sz="2600" b="1" dirty="0">
                <a:solidFill>
                  <a:srgbClr val="FF0000"/>
                </a:solidFill>
              </a:rPr>
              <a:t>Y</a:t>
            </a:r>
            <a:r>
              <a:rPr lang="en-US" sz="2600" dirty="0"/>
              <a:t>   +   </a:t>
            </a:r>
            <a:r>
              <a:rPr lang="en-US" sz="2600" b="1" dirty="0">
                <a:solidFill>
                  <a:srgbClr val="00B050"/>
                </a:solidFill>
              </a:rPr>
              <a:t>X</a:t>
            </a:r>
          </a:p>
          <a:p>
            <a:pPr algn="l"/>
            <a:endParaRPr lang="en-US" dirty="0">
              <a:solidFill>
                <a:schemeClr val="accent2">
                  <a:lumMod val="50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22414" y="2514600"/>
            <a:ext cx="7145500" cy="838200"/>
          </a:xfrm>
          <a:prstGeom prst="rect">
            <a:avLst/>
          </a:prstGeom>
          <a:noFill/>
          <a:ln w="952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spTree>
    <p:extLst>
      <p:ext uri="{BB962C8B-B14F-4D97-AF65-F5344CB8AC3E}">
        <p14:creationId xmlns:p14="http://schemas.microsoft.com/office/powerpoint/2010/main" val="13123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 y="857594"/>
            <a:ext cx="6819900" cy="531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6858000" y="685800"/>
            <a:ext cx="2286000" cy="5693866"/>
          </a:xfrm>
          <a:prstGeom prst="rect">
            <a:avLst/>
          </a:prstGeom>
        </p:spPr>
        <p:txBody>
          <a:bodyPr wrap="square">
            <a:spAutoFit/>
          </a:bodyPr>
          <a:lstStyle/>
          <a:p>
            <a:r>
              <a:rPr lang="en-US" sz="2800" dirty="0">
                <a:solidFill>
                  <a:srgbClr val="7030A0"/>
                </a:solidFill>
              </a:rPr>
              <a:t>Whether a certain </a:t>
            </a:r>
            <a:r>
              <a:rPr lang="en-US" sz="2800" b="1" dirty="0">
                <a:solidFill>
                  <a:srgbClr val="FF0000"/>
                </a:solidFill>
              </a:rPr>
              <a:t>metal</a:t>
            </a:r>
            <a:r>
              <a:rPr lang="en-US" sz="2800" dirty="0">
                <a:solidFill>
                  <a:srgbClr val="7030A0"/>
                </a:solidFill>
              </a:rPr>
              <a:t> replaces another </a:t>
            </a:r>
            <a:r>
              <a:rPr lang="en-US" sz="2800" b="1" dirty="0">
                <a:solidFill>
                  <a:srgbClr val="FF0000"/>
                </a:solidFill>
              </a:rPr>
              <a:t>metal</a:t>
            </a:r>
            <a:r>
              <a:rPr lang="en-US" sz="2800" dirty="0">
                <a:solidFill>
                  <a:srgbClr val="7030A0"/>
                </a:solidFill>
              </a:rPr>
              <a:t> or a </a:t>
            </a:r>
            <a:r>
              <a:rPr lang="en-US" sz="2800" b="1" dirty="0">
                <a:solidFill>
                  <a:srgbClr val="FFFF00"/>
                </a:solidFill>
                <a:effectLst>
                  <a:outerShdw blurRad="38100" dist="38100" dir="2700000" algn="tl">
                    <a:srgbClr val="000000">
                      <a:alpha val="43137"/>
                    </a:srgbClr>
                  </a:outerShdw>
                </a:effectLst>
              </a:rPr>
              <a:t>non-metal </a:t>
            </a:r>
            <a:r>
              <a:rPr lang="en-US" sz="2800" dirty="0">
                <a:solidFill>
                  <a:srgbClr val="7030A0"/>
                </a:solidFill>
              </a:rPr>
              <a:t>replaces another </a:t>
            </a:r>
            <a:r>
              <a:rPr lang="en-US" sz="2800" b="1" dirty="0">
                <a:solidFill>
                  <a:srgbClr val="FFFF00"/>
                </a:solidFill>
                <a:effectLst>
                  <a:outerShdw blurRad="38100" dist="38100" dir="2700000" algn="tl">
                    <a:srgbClr val="000000">
                      <a:alpha val="43137"/>
                    </a:srgbClr>
                  </a:outerShdw>
                </a:effectLst>
              </a:rPr>
              <a:t>non-metal</a:t>
            </a:r>
            <a:r>
              <a:rPr lang="en-US" sz="2800" dirty="0">
                <a:solidFill>
                  <a:srgbClr val="7030A0"/>
                </a:solidFill>
              </a:rPr>
              <a:t> is determined by the activity series.  </a:t>
            </a:r>
          </a:p>
        </p:txBody>
      </p:sp>
      <p:sp>
        <p:nvSpPr>
          <p:cNvPr id="3" name="Rectangle 2"/>
          <p:cNvSpPr/>
          <p:nvPr/>
        </p:nvSpPr>
        <p:spPr>
          <a:xfrm>
            <a:off x="3200400" y="3166646"/>
            <a:ext cx="3657599" cy="338554"/>
          </a:xfrm>
          <a:prstGeom prst="rect">
            <a:avLst/>
          </a:prstGeom>
        </p:spPr>
        <p:txBody>
          <a:bodyPr wrap="square">
            <a:spAutoFit/>
          </a:bodyPr>
          <a:lstStyle/>
          <a:p>
            <a:pPr algn="ctr"/>
            <a:r>
              <a:rPr lang="en-US" sz="1600" dirty="0">
                <a:solidFill>
                  <a:srgbClr val="0070C0"/>
                </a:solidFill>
              </a:rPr>
              <a:t>2 K</a:t>
            </a:r>
            <a:r>
              <a:rPr lang="en-US" sz="1600" baseline="30000" dirty="0">
                <a:solidFill>
                  <a:srgbClr val="0070C0"/>
                </a:solidFill>
              </a:rPr>
              <a:t>0</a:t>
            </a:r>
            <a:r>
              <a:rPr lang="en-US" sz="1600" baseline="-25000" dirty="0">
                <a:solidFill>
                  <a:srgbClr val="0070C0"/>
                </a:solidFill>
              </a:rPr>
              <a:t> </a:t>
            </a:r>
            <a:r>
              <a:rPr lang="en-US" sz="1600" dirty="0">
                <a:solidFill>
                  <a:srgbClr val="0070C0"/>
                </a:solidFill>
              </a:rPr>
              <a:t> +  </a:t>
            </a:r>
            <a:r>
              <a:rPr lang="en-US" sz="1600" dirty="0" err="1">
                <a:solidFill>
                  <a:srgbClr val="0070C0"/>
                </a:solidFill>
              </a:rPr>
              <a:t>LiCl</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Li  &gt; K</a:t>
            </a:r>
            <a:endParaRPr lang="en-US" sz="1600" dirty="0">
              <a:solidFill>
                <a:srgbClr val="0070C0"/>
              </a:solidFill>
            </a:endParaRPr>
          </a:p>
        </p:txBody>
      </p:sp>
      <p:sp>
        <p:nvSpPr>
          <p:cNvPr id="4" name="Rectangle 3"/>
          <p:cNvSpPr/>
          <p:nvPr/>
        </p:nvSpPr>
        <p:spPr>
          <a:xfrm>
            <a:off x="3200400" y="5833646"/>
            <a:ext cx="3657600" cy="338554"/>
          </a:xfrm>
          <a:prstGeom prst="rect">
            <a:avLst/>
          </a:prstGeom>
        </p:spPr>
        <p:txBody>
          <a:bodyPr wrap="square">
            <a:spAutoFit/>
          </a:bodyPr>
          <a:lstStyle/>
          <a:p>
            <a:pPr algn="ctr"/>
            <a:r>
              <a:rPr lang="en-US" sz="1600" dirty="0">
                <a:solidFill>
                  <a:srgbClr val="0070C0"/>
                </a:solidFill>
              </a:rPr>
              <a:t>2 </a:t>
            </a:r>
            <a:r>
              <a:rPr lang="en-US" sz="1600" dirty="0" err="1">
                <a:solidFill>
                  <a:srgbClr val="0070C0"/>
                </a:solidFill>
              </a:rPr>
              <a:t>NaF</a:t>
            </a:r>
            <a:r>
              <a:rPr lang="en-US" sz="1600" baseline="-25000" dirty="0">
                <a:solidFill>
                  <a:srgbClr val="0070C0"/>
                </a:solidFill>
              </a:rPr>
              <a:t> </a:t>
            </a:r>
            <a:r>
              <a:rPr lang="en-US" sz="1600" dirty="0">
                <a:solidFill>
                  <a:srgbClr val="0070C0"/>
                </a:solidFill>
              </a:rPr>
              <a:t> +  Cl</a:t>
            </a:r>
            <a:r>
              <a:rPr lang="en-US" sz="1600" baseline="-25000" dirty="0">
                <a:solidFill>
                  <a:srgbClr val="0070C0"/>
                </a:solidFill>
              </a:rPr>
              <a:t>2</a:t>
            </a:r>
            <a:r>
              <a:rPr lang="en-US" sz="1600" baseline="30000" dirty="0">
                <a:solidFill>
                  <a:srgbClr val="0070C0"/>
                </a:solidFill>
              </a:rPr>
              <a:t>0</a:t>
            </a:r>
            <a:r>
              <a:rPr lang="en-US" sz="1600" dirty="0">
                <a:solidFill>
                  <a:srgbClr val="0070C0"/>
                </a:solidFill>
              </a:rPr>
              <a:t>  </a:t>
            </a:r>
            <a:r>
              <a:rPr lang="en-US" sz="1600" dirty="0">
                <a:solidFill>
                  <a:srgbClr val="0070C0"/>
                </a:solidFill>
                <a:sym typeface="Wingdings"/>
              </a:rPr>
              <a:t></a:t>
            </a:r>
            <a:r>
              <a:rPr lang="en-US" sz="1600" dirty="0">
                <a:solidFill>
                  <a:srgbClr val="0070C0"/>
                </a:solidFill>
              </a:rPr>
              <a:t> </a:t>
            </a:r>
            <a:r>
              <a:rPr lang="en-US" sz="1600" b="1" dirty="0">
                <a:solidFill>
                  <a:srgbClr val="0070C0"/>
                </a:solidFill>
              </a:rPr>
              <a:t>no reaction   </a:t>
            </a:r>
            <a:r>
              <a:rPr lang="en-US" sz="1600" i="1" dirty="0">
                <a:solidFill>
                  <a:srgbClr val="0070C0"/>
                </a:solidFill>
              </a:rPr>
              <a:t>F  &gt; Cl</a:t>
            </a:r>
            <a:endParaRPr lang="en-US" sz="1600" dirty="0">
              <a:solidFill>
                <a:srgbClr val="0070C0"/>
              </a:solidFill>
            </a:endParaRPr>
          </a:p>
        </p:txBody>
      </p:sp>
    </p:spTree>
    <p:extLst>
      <p:ext uri="{BB962C8B-B14F-4D97-AF65-F5344CB8AC3E}">
        <p14:creationId xmlns:p14="http://schemas.microsoft.com/office/powerpoint/2010/main" val="137350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solidFill>
                  <a:srgbClr val="FF0000"/>
                </a:solidFill>
              </a:rPr>
              <a:t>Metals</a:t>
            </a:r>
            <a:r>
              <a:rPr lang="en-US" dirty="0"/>
              <a:t>:</a:t>
            </a:r>
          </a:p>
          <a:p>
            <a:endParaRPr lang="en-US" dirty="0"/>
          </a:p>
          <a:p>
            <a:endParaRPr lang="en-US" dirty="0"/>
          </a:p>
          <a:p>
            <a:r>
              <a:rPr lang="en-US" dirty="0">
                <a:solidFill>
                  <a:srgbClr val="0070C0"/>
                </a:solidFill>
              </a:rPr>
              <a:t>Non-Metals</a:t>
            </a:r>
            <a:r>
              <a:rPr lang="en-US" dirty="0"/>
              <a:t>: </a:t>
            </a:r>
            <a:r>
              <a:rPr lang="en-US" dirty="0">
                <a:solidFill>
                  <a:srgbClr val="00B050"/>
                </a:solidFill>
              </a:rPr>
              <a:t>(activity series for halogens)</a:t>
            </a:r>
          </a:p>
          <a:p>
            <a:endParaRPr lang="en-US" dirty="0"/>
          </a:p>
          <a:p>
            <a:endParaRPr lang="en-US" dirty="0"/>
          </a:p>
          <a:p>
            <a:endParaRPr lang="en-US" dirty="0"/>
          </a:p>
          <a:p>
            <a:pPr algn="ctr"/>
            <a:r>
              <a:rPr lang="en-US" dirty="0"/>
              <a:t>See REFERENCE TABLE N</a:t>
            </a:r>
          </a:p>
          <a:p>
            <a:endParaRPr lang="en-US" dirty="0"/>
          </a:p>
        </p:txBody>
      </p:sp>
      <p:sp>
        <p:nvSpPr>
          <p:cNvPr id="75779" name="Title 4"/>
          <p:cNvSpPr>
            <a:spLocks noGrp="1"/>
          </p:cNvSpPr>
          <p:nvPr>
            <p:ph type="title"/>
          </p:nvPr>
        </p:nvSpPr>
        <p:spPr>
          <a:xfrm>
            <a:off x="7" y="0"/>
            <a:ext cx="9143996" cy="1371600"/>
          </a:xfrm>
        </p:spPr>
        <p:txBody>
          <a:bodyPr anchor="b"/>
          <a:lstStyle/>
          <a:p>
            <a:pPr marL="0" indent="0"/>
            <a:r>
              <a:rPr lang="en-US" dirty="0">
                <a:solidFill>
                  <a:srgbClr val="5B8F22"/>
                </a:solidFill>
              </a:rPr>
              <a:t>Activity Series: </a:t>
            </a:r>
            <a:r>
              <a:rPr lang="en-US" sz="1800" dirty="0"/>
              <a:t>description of the relative reactivity of elements</a:t>
            </a:r>
          </a:p>
        </p:txBody>
      </p:sp>
      <p:sp>
        <p:nvSpPr>
          <p:cNvPr id="12" name="_s2055"/>
          <p:cNvSpPr>
            <a:spLocks noChangeArrowheads="1"/>
          </p:cNvSpPr>
          <p:nvPr/>
        </p:nvSpPr>
        <p:spPr bwMode="auto">
          <a:xfrm>
            <a:off x="192663" y="1938325"/>
            <a:ext cx="8758677" cy="895600"/>
          </a:xfrm>
          <a:prstGeom prst="roundRect">
            <a:avLst/>
          </a:prstGeom>
          <a:solidFill>
            <a:schemeClr val="accent1">
              <a:lumMod val="40000"/>
              <a:lumOff val="60000"/>
            </a:schemeClr>
          </a:solidFill>
          <a:ln w="28575" cmpd="sng">
            <a:solidFill>
              <a:schemeClr val="accent4"/>
            </a:solidFill>
            <a:miter lim="800000"/>
            <a:headEnd/>
            <a:tailEnd/>
          </a:ln>
        </p:spPr>
        <p:txBody>
          <a:bodyPr wrap="square" lIns="192053" tIns="96028" rIns="192053" bIns="96028" anchor="ctr">
            <a:spAutoFit/>
          </a:bodyPr>
          <a:lstStyle/>
          <a:p>
            <a:pPr algn="ctr" defTabSz="1920972" eaLnBrk="1" hangingPunct="1">
              <a:buClrTx/>
              <a:buSzTx/>
            </a:pPr>
            <a:r>
              <a:rPr lang="en-US" sz="2000" b="1" dirty="0">
                <a:latin typeface="Arial" charset="0"/>
                <a:cs typeface="Arial" charset="0"/>
              </a:rPr>
              <a:t>Li &gt; </a:t>
            </a:r>
            <a:r>
              <a:rPr lang="en-US" sz="2000" b="1" dirty="0" err="1">
                <a:latin typeface="Arial" charset="0"/>
                <a:cs typeface="Arial" charset="0"/>
              </a:rPr>
              <a:t>Rb</a:t>
            </a:r>
            <a:r>
              <a:rPr lang="en-US" sz="2000" b="1" dirty="0">
                <a:latin typeface="Arial" charset="0"/>
                <a:cs typeface="Arial" charset="0"/>
              </a:rPr>
              <a:t> &gt; K &gt; Cs &gt; Ba &gt; </a:t>
            </a:r>
            <a:r>
              <a:rPr lang="en-US" sz="2000" b="1" dirty="0" err="1">
                <a:latin typeface="Arial" charset="0"/>
                <a:cs typeface="Arial" charset="0"/>
              </a:rPr>
              <a:t>Sr</a:t>
            </a:r>
            <a:r>
              <a:rPr lang="en-US" sz="2000" b="1" dirty="0">
                <a:latin typeface="Arial" charset="0"/>
                <a:cs typeface="Arial" charset="0"/>
              </a:rPr>
              <a:t> &gt; Ca &gt; Na &gt; Mg &gt; Al &gt; Mn &gt; Zn &gt; Cr</a:t>
            </a:r>
          </a:p>
          <a:p>
            <a:pPr algn="ctr" defTabSz="1920972" eaLnBrk="1" hangingPunct="1">
              <a:buClrTx/>
              <a:buSzTx/>
            </a:pPr>
            <a:r>
              <a:rPr lang="en-US" sz="2000" b="1" dirty="0">
                <a:latin typeface="Arial" charset="0"/>
                <a:cs typeface="Arial" charset="0"/>
              </a:rPr>
              <a:t>&gt; Fe &gt; Cd &gt; Co &gt; Ni &gt; Sn &gt; Pb &gt; Sb &gt; Bi &gt; Cu &gt; Ag &gt; Hg &gt; Au &gt; Pt</a:t>
            </a:r>
          </a:p>
        </p:txBody>
      </p:sp>
      <p:sp>
        <p:nvSpPr>
          <p:cNvPr id="7" name="Left-Right Arrow 6"/>
          <p:cNvSpPr/>
          <p:nvPr/>
        </p:nvSpPr>
        <p:spPr bwMode="auto">
          <a:xfrm>
            <a:off x="192664" y="4656220"/>
            <a:ext cx="8758677" cy="1515980"/>
          </a:xfrm>
          <a:prstGeom prst="leftRightArrow">
            <a:avLst/>
          </a:prstGeom>
          <a:gradFill flip="none" rotWithShape="1">
            <a:gsLst>
              <a:gs pos="0">
                <a:schemeClr val="accent2"/>
              </a:gs>
              <a:gs pos="45000">
                <a:schemeClr val="accent2">
                  <a:lumMod val="60000"/>
                  <a:lumOff val="40000"/>
                </a:schemeClr>
              </a:gs>
              <a:gs pos="70000">
                <a:schemeClr val="accent3">
                  <a:lumMod val="60000"/>
                  <a:lumOff val="40000"/>
                </a:schemeClr>
              </a:gs>
              <a:gs pos="100000">
                <a:schemeClr val="accent3"/>
              </a:gs>
            </a:gsLst>
            <a:lin ang="10800000" scaled="1"/>
            <a:tileRect/>
          </a:gradFill>
          <a:ln>
            <a:noFill/>
          </a:ln>
          <a:effectLst/>
        </p:spPr>
        <p:txBody>
          <a:bodyPr vert="horz" wrap="square" lIns="576159" tIns="96028" rIns="576159" bIns="96028" numCol="1" rtlCol="0" anchor="t" anchorCtr="0" compatLnSpc="1">
            <a:prstTxWarp prst="textNoShape">
              <a:avLst/>
            </a:prstTxWarp>
          </a:bodyPr>
          <a:lstStyle/>
          <a:p>
            <a:pPr defTabSz="1920972" eaLnBrk="1" hangingPunct="1">
              <a:lnSpc>
                <a:spcPct val="115000"/>
              </a:lnSpc>
              <a:spcBef>
                <a:spcPct val="20000"/>
              </a:spcBef>
              <a:buClr>
                <a:srgbClr val="2877C4"/>
              </a:buClr>
              <a:buSzTx/>
              <a:tabLst>
                <a:tab pos="5486400" algn="l"/>
              </a:tabLst>
            </a:pPr>
            <a:r>
              <a:rPr lang="en-US" sz="1900" dirty="0">
                <a:latin typeface="Arial" charset="0"/>
                <a:cs typeface="Arial" charset="0"/>
              </a:rPr>
              <a:t>more reactive	less reactive</a:t>
            </a:r>
          </a:p>
        </p:txBody>
      </p:sp>
      <p:sp>
        <p:nvSpPr>
          <p:cNvPr id="18" name="_s2055"/>
          <p:cNvSpPr>
            <a:spLocks noChangeArrowheads="1"/>
          </p:cNvSpPr>
          <p:nvPr/>
        </p:nvSpPr>
        <p:spPr bwMode="auto">
          <a:xfrm>
            <a:off x="2590800" y="4038600"/>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
        <p:nvSpPr>
          <p:cNvPr id="8"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FFFF00"/>
                </a:solidFill>
                <a:effectLst>
                  <a:outerShdw blurRad="38100" dist="38100" dir="2700000" algn="tl">
                    <a:srgbClr val="000000">
                      <a:alpha val="43137"/>
                    </a:srgbClr>
                  </a:outerShdw>
                </a:effectLst>
              </a:rPr>
              <a:t>Single Replacement Reactions</a:t>
            </a:r>
          </a:p>
        </p:txBody>
      </p:sp>
    </p:spTree>
    <p:extLst>
      <p:ext uri="{BB962C8B-B14F-4D97-AF65-F5344CB8AC3E}">
        <p14:creationId xmlns:p14="http://schemas.microsoft.com/office/powerpoint/2010/main" val="7575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4876800" y="838200"/>
            <a:ext cx="4100284" cy="561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dirty="0"/>
              <a:t>The </a:t>
            </a:r>
            <a:r>
              <a:rPr lang="en-US" altLang="en-US" sz="3200" b="1" dirty="0">
                <a:solidFill>
                  <a:srgbClr val="FFFF00"/>
                </a:solidFill>
                <a:effectLst>
                  <a:outerShdw blurRad="38100" dist="38100" dir="2700000" algn="tl">
                    <a:srgbClr val="000000">
                      <a:alpha val="43137"/>
                    </a:srgbClr>
                  </a:outerShdw>
                </a:effectLst>
              </a:rPr>
              <a:t>activity series </a:t>
            </a:r>
            <a:r>
              <a:rPr lang="en-US" altLang="en-US" dirty="0"/>
              <a:t>of Metals &amp; Non-metals</a:t>
            </a:r>
          </a:p>
          <a:p>
            <a:pPr marL="0" indent="0">
              <a:spcBef>
                <a:spcPct val="50000"/>
              </a:spcBef>
            </a:pPr>
            <a:r>
              <a:rPr lang="en-US" altLang="en-US" sz="2300" dirty="0">
                <a:solidFill>
                  <a:srgbClr val="FF0000"/>
                </a:solidFill>
              </a:rPr>
              <a:t>As one proceeds DOWN the table, </a:t>
            </a:r>
            <a:r>
              <a:rPr lang="en-US" altLang="en-US" sz="2300" dirty="0">
                <a:solidFill>
                  <a:srgbClr val="002060"/>
                </a:solidFill>
              </a:rPr>
              <a:t>metals</a:t>
            </a:r>
            <a:r>
              <a:rPr lang="en-US" altLang="en-US" sz="2300" dirty="0">
                <a:solidFill>
                  <a:srgbClr val="FF0000"/>
                </a:solidFill>
              </a:rPr>
              <a:t> become more active, meaning a </a:t>
            </a:r>
            <a:r>
              <a:rPr lang="en-US" altLang="en-US" sz="2300" dirty="0">
                <a:solidFill>
                  <a:srgbClr val="002060"/>
                </a:solidFill>
              </a:rPr>
              <a:t>metal</a:t>
            </a:r>
            <a:r>
              <a:rPr lang="en-US" altLang="en-US" sz="2300" dirty="0">
                <a:solidFill>
                  <a:srgbClr val="FF0000"/>
                </a:solidFill>
              </a:rPr>
              <a:t> listed LOWER on the table will replace a </a:t>
            </a:r>
            <a:r>
              <a:rPr lang="en-US" altLang="en-US" sz="2300" dirty="0">
                <a:solidFill>
                  <a:srgbClr val="002060"/>
                </a:solidFill>
              </a:rPr>
              <a:t>metal</a:t>
            </a:r>
            <a:r>
              <a:rPr lang="en-US" altLang="en-US" sz="2300" dirty="0">
                <a:solidFill>
                  <a:srgbClr val="FF0000"/>
                </a:solidFill>
              </a:rPr>
              <a:t> listed higher on the table.</a:t>
            </a:r>
            <a:endParaRPr lang="en-US" altLang="en-US" sz="2300" dirty="0"/>
          </a:p>
          <a:p>
            <a:pPr marL="0" indent="0">
              <a:spcBef>
                <a:spcPct val="50000"/>
              </a:spcBef>
            </a:pPr>
            <a:r>
              <a:rPr lang="en-US" altLang="en-US" sz="2300" dirty="0">
                <a:solidFill>
                  <a:srgbClr val="7030A0"/>
                </a:solidFill>
              </a:rPr>
              <a:t>As one proceeds UP the table, </a:t>
            </a:r>
            <a:r>
              <a:rPr lang="en-US" altLang="en-US" sz="2300" dirty="0">
                <a:solidFill>
                  <a:srgbClr val="FF0000"/>
                </a:solidFill>
              </a:rPr>
              <a:t>non-metals</a:t>
            </a:r>
            <a:r>
              <a:rPr lang="en-US" altLang="en-US" sz="2300" dirty="0">
                <a:solidFill>
                  <a:srgbClr val="7030A0"/>
                </a:solidFill>
              </a:rPr>
              <a:t> become more active, meaning a </a:t>
            </a:r>
            <a:r>
              <a:rPr lang="en-US" altLang="en-US" sz="2300" dirty="0">
                <a:solidFill>
                  <a:srgbClr val="FF0000"/>
                </a:solidFill>
              </a:rPr>
              <a:t>non-metal</a:t>
            </a:r>
            <a:r>
              <a:rPr lang="en-US" altLang="en-US" sz="2300" dirty="0">
                <a:solidFill>
                  <a:srgbClr val="7030A0"/>
                </a:solidFill>
              </a:rPr>
              <a:t> listed HIGHER on the table will replace a </a:t>
            </a:r>
            <a:r>
              <a:rPr lang="en-US" altLang="en-US" sz="2300" dirty="0">
                <a:solidFill>
                  <a:srgbClr val="FF0000"/>
                </a:solidFill>
              </a:rPr>
              <a:t>non-metal</a:t>
            </a:r>
            <a:r>
              <a:rPr lang="en-US" altLang="en-US" sz="2300" dirty="0">
                <a:solidFill>
                  <a:srgbClr val="7030A0"/>
                </a:solidFill>
              </a:rPr>
              <a:t> listed lower on the table.</a:t>
            </a:r>
          </a:p>
        </p:txBody>
      </p:sp>
      <p:grpSp>
        <p:nvGrpSpPr>
          <p:cNvPr id="89143" name="Group 55"/>
          <p:cNvGrpSpPr>
            <a:grpSpLocks/>
          </p:cNvGrpSpPr>
          <p:nvPr/>
        </p:nvGrpSpPr>
        <p:grpSpPr bwMode="auto">
          <a:xfrm rot="10800000">
            <a:off x="3954462" y="1219200"/>
            <a:ext cx="769938" cy="4323360"/>
            <a:chOff x="2118" y="1636"/>
            <a:chExt cx="485" cy="2160"/>
          </a:xfrm>
        </p:grpSpPr>
        <p:sp>
          <p:nvSpPr>
            <p:cNvPr id="6" name="TextBox 5"/>
            <p:cNvSpPr txBox="1"/>
            <p:nvPr/>
          </p:nvSpPr>
          <p:spPr>
            <a:xfrm>
              <a:off x="2118" y="1636"/>
              <a:ext cx="485"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dirty="0">
                  <a:solidFill>
                    <a:srgbClr val="0070C0"/>
                  </a:solidFill>
                  <a:latin typeface="Arial" charset="0"/>
                </a:rPr>
                <a:t>non-</a:t>
              </a:r>
              <a:r>
                <a:rPr lang="en-US" sz="1900" b="1" dirty="0">
                  <a:solidFill>
                    <a:srgbClr val="0070C0"/>
                  </a:solidFill>
                  <a:latin typeface="Arial" charset="0"/>
                </a:rPr>
                <a:t>metallic</a:t>
              </a:r>
              <a:r>
                <a:rPr lang="en-US" sz="1900" dirty="0">
                  <a:latin typeface="Arial" charset="0"/>
                </a:rPr>
                <a:t>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2895600" cy="66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55"/>
          <p:cNvGrpSpPr>
            <a:grpSpLocks/>
          </p:cNvGrpSpPr>
          <p:nvPr/>
        </p:nvGrpSpPr>
        <p:grpSpPr bwMode="auto">
          <a:xfrm>
            <a:off x="543719" y="1854695"/>
            <a:ext cx="477838" cy="3429000"/>
            <a:chOff x="2210" y="1636"/>
            <a:chExt cx="301" cy="2160"/>
          </a:xfrm>
        </p:grpSpPr>
        <p:sp>
          <p:nvSpPr>
            <p:cNvPr id="12" name="TextBox 11"/>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Increasing </a:t>
              </a:r>
              <a:r>
                <a:rPr lang="en-US" sz="1900" b="1" dirty="0">
                  <a:solidFill>
                    <a:srgbClr val="FF0000"/>
                  </a:solidFill>
                  <a:latin typeface="Arial" charset="0"/>
                </a:rPr>
                <a:t>metallic</a:t>
              </a:r>
              <a:r>
                <a:rPr lang="en-US" sz="1900" dirty="0">
                  <a:latin typeface="Arial" charset="0"/>
                </a:rPr>
                <a:t>  reactivity</a:t>
              </a:r>
            </a:p>
          </p:txBody>
        </p:sp>
        <p:cxnSp>
          <p:nvCxnSpPr>
            <p:cNvPr id="13"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643439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fade">
                                      <p:cBhvr>
                                        <p:cTn id="7" dur="5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fade">
                                      <p:cBhvr>
                                        <p:cTn id="12" dur="500"/>
                                        <p:tgtEl>
                                          <p:spTgt spid="89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fade">
                                      <p:cBhvr>
                                        <p:cTn id="17" dur="500"/>
                                        <p:tgtEl>
                                          <p:spTgt spid="890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23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Will copper displace silver from a silver compound in solution?</a:t>
            </a:r>
          </a:p>
        </p:txBody>
      </p:sp>
      <p:graphicFrame>
        <p:nvGraphicFramePr>
          <p:cNvPr id="89153" name="Group 65"/>
          <p:cNvGraphicFramePr>
            <a:graphicFrameLocks noGrp="1"/>
          </p:cNvGraphicFramePr>
          <p:nvPr>
            <p:extLst>
              <p:ext uri="{D42A27DB-BD31-4B8C-83A1-F6EECF244321}">
                <p14:modId xmlns:p14="http://schemas.microsoft.com/office/powerpoint/2010/main" val="3546816785"/>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507831"/>
          </a:xfrm>
          <a:prstGeom prst="rect">
            <a:avLst/>
          </a:prstGeom>
        </p:spPr>
        <p:txBody>
          <a:bodyPr wrap="square">
            <a:spAutoFit/>
          </a:bodyPr>
          <a:lstStyle/>
          <a:p>
            <a:pPr algn="ctr"/>
            <a:r>
              <a:rPr lang="en-US" b="1" dirty="0">
                <a:solidFill>
                  <a:srgbClr val="0070C0"/>
                </a:solidFill>
              </a:rPr>
              <a:t>Cu</a:t>
            </a:r>
            <a:r>
              <a:rPr lang="en-US" b="1" baseline="30000" dirty="0"/>
              <a:t>0</a:t>
            </a:r>
            <a:r>
              <a:rPr lang="en-US" baseline="-25000" dirty="0"/>
              <a:t> (s)</a:t>
            </a:r>
            <a:r>
              <a:rPr lang="en-US" dirty="0"/>
              <a:t> +  </a:t>
            </a:r>
            <a:r>
              <a:rPr lang="en-US" b="1" dirty="0">
                <a:solidFill>
                  <a:srgbClr val="FF0000"/>
                </a:solidFill>
              </a:rPr>
              <a:t>Ag</a:t>
            </a:r>
            <a:r>
              <a:rPr lang="en-US" dirty="0"/>
              <a:t>NO</a:t>
            </a:r>
            <a:r>
              <a:rPr lang="en-US" baseline="-25000" dirty="0"/>
              <a:t>3 (</a:t>
            </a:r>
            <a:r>
              <a:rPr lang="en-US" baseline="-25000" dirty="0" err="1"/>
              <a:t>aq</a:t>
            </a:r>
            <a:r>
              <a:rPr lang="en-US" baseline="-25000" dirty="0"/>
              <a:t>)</a:t>
            </a:r>
            <a:r>
              <a:rPr lang="en-US" dirty="0"/>
              <a:t> </a:t>
            </a:r>
            <a:r>
              <a:rPr lang="en-US" dirty="0">
                <a:sym typeface="Wingdings"/>
              </a:rPr>
              <a:t></a:t>
            </a:r>
            <a:r>
              <a:rPr lang="en-US" dirty="0"/>
              <a:t> </a:t>
            </a:r>
            <a:r>
              <a:rPr lang="en-US" b="1" dirty="0">
                <a:solidFill>
                  <a:srgbClr val="0070C0"/>
                </a:solidFill>
              </a:rPr>
              <a:t>?</a:t>
            </a:r>
            <a:endParaRPr lang="en-US" dirty="0"/>
          </a:p>
        </p:txBody>
      </p:sp>
    </p:spTree>
    <p:extLst>
      <p:ext uri="{BB962C8B-B14F-4D97-AF65-F5344CB8AC3E}">
        <p14:creationId xmlns:p14="http://schemas.microsoft.com/office/powerpoint/2010/main" val="425235754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fade">
                                      <p:cBhvr>
                                        <p:cTn id="7" dur="5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2">
                                            <p:txEl>
                                              <p:pRg st="1" end="1"/>
                                            </p:txEl>
                                          </p:spTgt>
                                        </p:tgtEl>
                                        <p:attrNameLst>
                                          <p:attrName>style.visibility</p:attrName>
                                        </p:attrNameLst>
                                      </p:cBhvr>
                                      <p:to>
                                        <p:strVal val="visible"/>
                                      </p:to>
                                    </p:set>
                                    <p:animEffect transition="in" filter="fade">
                                      <p:cBhvr>
                                        <p:cTn id="12" dur="500"/>
                                        <p:tgtEl>
                                          <p:spTgt spid="89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2">
                                            <p:txEl>
                                              <p:pRg st="2" end="2"/>
                                            </p:txEl>
                                          </p:spTgt>
                                        </p:tgtEl>
                                        <p:attrNameLst>
                                          <p:attrName>style.visibility</p:attrName>
                                        </p:attrNameLst>
                                      </p:cBhvr>
                                      <p:to>
                                        <p:strVal val="visible"/>
                                      </p:to>
                                    </p:set>
                                    <p:animEffect transition="in" filter="fade">
                                      <p:cBhvr>
                                        <p:cTn id="17" dur="500"/>
                                        <p:tgtEl>
                                          <p:spTgt spid="890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3429000" y="838200"/>
            <a:ext cx="5548084" cy="30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7475" indent="-3175">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6588"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indent="0">
              <a:spcBef>
                <a:spcPct val="50000"/>
              </a:spcBef>
            </a:pPr>
            <a:r>
              <a:rPr lang="en-US" altLang="en-US" sz="3200" dirty="0"/>
              <a:t>The </a:t>
            </a:r>
            <a:r>
              <a:rPr lang="en-US" altLang="en-US" sz="3200" b="1" dirty="0">
                <a:solidFill>
                  <a:srgbClr val="AAE2CA">
                    <a:lumMod val="50000"/>
                  </a:srgbClr>
                </a:solidFill>
              </a:rPr>
              <a:t>activity series</a:t>
            </a:r>
            <a:r>
              <a:rPr lang="en-US" altLang="en-US" sz="3200" dirty="0">
                <a:solidFill>
                  <a:srgbClr val="AAE2CA">
                    <a:lumMod val="50000"/>
                  </a:srgbClr>
                </a:solidFill>
              </a:rPr>
              <a:t> </a:t>
            </a:r>
            <a:r>
              <a:rPr lang="en-US" altLang="en-US" sz="3200" dirty="0"/>
              <a:t>of Metals </a:t>
            </a:r>
          </a:p>
          <a:p>
            <a:pPr marL="0" indent="0">
              <a:spcBef>
                <a:spcPct val="50000"/>
              </a:spcBef>
            </a:pPr>
            <a:r>
              <a:rPr lang="en-US" altLang="en-US" sz="2300" dirty="0">
                <a:solidFill>
                  <a:srgbClr val="FF0000"/>
                </a:solidFill>
              </a:rPr>
              <a:t>A reactive metal will replace any metal listed below it in the activity series</a:t>
            </a:r>
            <a:r>
              <a:rPr lang="en-US" altLang="en-US" sz="2300" dirty="0"/>
              <a:t>.</a:t>
            </a:r>
          </a:p>
          <a:p>
            <a:pPr marL="0" indent="0">
              <a:spcBef>
                <a:spcPct val="50000"/>
              </a:spcBef>
            </a:pPr>
            <a:r>
              <a:rPr lang="en-US" altLang="en-US" sz="2300" dirty="0"/>
              <a:t>Copper will displace silver from a silver compound in solution, but copper will not displace zinc, calcium, or any other metal higher up on the activity series. </a:t>
            </a:r>
          </a:p>
        </p:txBody>
      </p:sp>
      <p:graphicFrame>
        <p:nvGraphicFramePr>
          <p:cNvPr id="89153" name="Group 65"/>
          <p:cNvGraphicFramePr>
            <a:graphicFrameLocks noGrp="1"/>
          </p:cNvGraphicFramePr>
          <p:nvPr>
            <p:extLst>
              <p:ext uri="{D42A27DB-BD31-4B8C-83A1-F6EECF244321}">
                <p14:modId xmlns:p14="http://schemas.microsoft.com/office/powerpoint/2010/main" val="2563633123"/>
              </p:ext>
            </p:extLst>
          </p:nvPr>
        </p:nvGraphicFramePr>
        <p:xfrm>
          <a:off x="112484" y="104904"/>
          <a:ext cx="3200400" cy="4754880"/>
        </p:xfrm>
        <a:graphic>
          <a:graphicData uri="http://schemas.openxmlformats.org/drawingml/2006/table">
            <a:tbl>
              <a:tblPr/>
              <a:tblGrid>
                <a:gridCol w="685800">
                  <a:extLst>
                    <a:ext uri="{9D8B030D-6E8A-4147-A177-3AD203B41FA5}">
                      <a16:colId xmlns:a16="http://schemas.microsoft.com/office/drawing/2014/main" val="20000"/>
                    </a:ext>
                  </a:extLst>
                </a:gridCol>
                <a:gridCol w="1447799">
                  <a:extLst>
                    <a:ext uri="{9D8B030D-6E8A-4147-A177-3AD203B41FA5}">
                      <a16:colId xmlns:a16="http://schemas.microsoft.com/office/drawing/2014/main" val="20001"/>
                    </a:ext>
                  </a:extLst>
                </a:gridCol>
                <a:gridCol w="1066801">
                  <a:extLst>
                    <a:ext uri="{9D8B030D-6E8A-4147-A177-3AD203B41FA5}">
                      <a16:colId xmlns:a16="http://schemas.microsoft.com/office/drawing/2014/main" val="20002"/>
                    </a:ext>
                  </a:extLst>
                </a:gridCol>
              </a:tblGrid>
              <a:tr h="365760">
                <a:tc gridSpan="3">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1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Name</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Symbol</a:t>
                      </a:r>
                      <a:endPar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Pb</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rgbClr val="0070C0"/>
                          </a:solidFill>
                          <a:effectLst/>
                          <a:latin typeface="Arial" panose="020B0604020202020204" pitchFamily="34" charset="0"/>
                          <a:ea typeface="MS PGothic" panose="020B0600070205080204" pitchFamily="34" charset="-128"/>
                        </a:rPr>
                        <a:t>CopperII</a:t>
                      </a:r>
                      <a:endPar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60">
                <a:tc vMerge="1">
                  <a:txBody>
                    <a:bodyPr/>
                    <a:lstStyle/>
                    <a:p>
                      <a:endParaRPr lang="en-US"/>
                    </a:p>
                  </a:txBody>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89143" name="Group 55"/>
          <p:cNvGrpSpPr>
            <a:grpSpLocks/>
          </p:cNvGrpSpPr>
          <p:nvPr/>
        </p:nvGrpSpPr>
        <p:grpSpPr bwMode="auto">
          <a:xfrm>
            <a:off x="152400" y="685800"/>
            <a:ext cx="477838" cy="3429000"/>
            <a:chOff x="2210" y="1636"/>
            <a:chExt cx="301" cy="2160"/>
          </a:xfrm>
        </p:grpSpPr>
        <p:sp>
          <p:nvSpPr>
            <p:cNvPr id="6" name="TextBox 5"/>
            <p:cNvSpPr txBox="1"/>
            <p:nvPr/>
          </p:nvSpPr>
          <p:spPr>
            <a:xfrm>
              <a:off x="2210" y="1636"/>
              <a:ext cx="301" cy="2160"/>
            </a:xfrm>
            <a:prstGeom prst="rect">
              <a:avLst/>
            </a:prstGeom>
            <a:noFill/>
          </p:spPr>
          <p:txBody>
            <a:bodyPr vert="vert270">
              <a:spAutoFit/>
            </a:bodyPr>
            <a:lstStyle/>
            <a:p>
              <a:pPr algn="ctr">
                <a:buFont typeface="Times New Roman" charset="0"/>
                <a:buNone/>
                <a:defRPr/>
              </a:pPr>
              <a:r>
                <a:rPr lang="en-US" sz="1900" dirty="0">
                  <a:latin typeface="Arial" charset="0"/>
                </a:rPr>
                <a:t>Decreasing reactivity</a:t>
              </a:r>
            </a:p>
          </p:txBody>
        </p:sp>
        <p:cxnSp>
          <p:nvCxnSpPr>
            <p:cNvPr id="89145" name="Straight Arrow Connector 8"/>
            <p:cNvCxnSpPr>
              <a:cxnSpLocks noChangeShapeType="1"/>
            </p:cNvCxnSpPr>
            <p:nvPr/>
          </p:nvCxnSpPr>
          <p:spPr bwMode="auto">
            <a:xfrm rot="5400000">
              <a:off x="1681" y="2735"/>
              <a:ext cx="1632" cy="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gr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sp>
        <p:nvSpPr>
          <p:cNvPr id="2" name="Rectangle 1"/>
          <p:cNvSpPr/>
          <p:nvPr/>
        </p:nvSpPr>
        <p:spPr>
          <a:xfrm>
            <a:off x="58059" y="5027474"/>
            <a:ext cx="9009741" cy="1538883"/>
          </a:xfrm>
          <a:prstGeom prst="rect">
            <a:avLst/>
          </a:prstGeom>
        </p:spPr>
        <p:txBody>
          <a:bodyPr wrap="square">
            <a:spAutoFit/>
          </a:bodyPr>
          <a:lstStyle/>
          <a:p>
            <a:pPr algn="ctr"/>
            <a:r>
              <a:rPr lang="en-US" sz="3200" b="1" dirty="0">
                <a:solidFill>
                  <a:srgbClr val="0070C0"/>
                </a:solidFill>
              </a:rPr>
              <a:t>Cu</a:t>
            </a:r>
            <a:r>
              <a:rPr lang="en-US" sz="3200" b="1" baseline="30000" dirty="0"/>
              <a:t>0</a:t>
            </a:r>
            <a:r>
              <a:rPr lang="en-US" sz="3200" baseline="-25000" dirty="0"/>
              <a:t> (s)</a:t>
            </a:r>
            <a:r>
              <a:rPr lang="en-US" sz="3200" dirty="0"/>
              <a:t> + 2 </a:t>
            </a:r>
            <a:r>
              <a:rPr lang="en-US" sz="3200" b="1" dirty="0">
                <a:solidFill>
                  <a:srgbClr val="FF0000"/>
                </a:solidFill>
              </a:rPr>
              <a:t>Ag</a:t>
            </a:r>
            <a:r>
              <a:rPr lang="en-US" sz="3200" dirty="0"/>
              <a:t>NO</a:t>
            </a:r>
            <a:r>
              <a:rPr lang="en-US" sz="3200" baseline="-25000" dirty="0"/>
              <a:t>3 (</a:t>
            </a:r>
            <a:r>
              <a:rPr lang="en-US" sz="3200" baseline="-25000" dirty="0" err="1"/>
              <a:t>aq</a:t>
            </a:r>
            <a:r>
              <a:rPr lang="en-US" sz="3200" baseline="-25000" dirty="0"/>
              <a:t>)</a:t>
            </a:r>
            <a:r>
              <a:rPr lang="en-US" sz="3200" dirty="0"/>
              <a:t> </a:t>
            </a:r>
            <a:r>
              <a:rPr lang="en-US" sz="3200" dirty="0">
                <a:sym typeface="Wingdings"/>
              </a:rPr>
              <a:t></a:t>
            </a:r>
            <a:r>
              <a:rPr lang="en-US" sz="3200" dirty="0"/>
              <a:t> </a:t>
            </a:r>
            <a:r>
              <a:rPr lang="en-US" sz="3200" b="1" dirty="0">
                <a:solidFill>
                  <a:srgbClr val="0070C0"/>
                </a:solidFill>
              </a:rPr>
              <a:t>Cu</a:t>
            </a:r>
            <a:r>
              <a:rPr lang="en-US" sz="3200" dirty="0"/>
              <a:t>(NO</a:t>
            </a:r>
            <a:r>
              <a:rPr lang="en-US" sz="3200" baseline="-25000" dirty="0"/>
              <a:t>3</a:t>
            </a:r>
            <a:r>
              <a:rPr lang="en-US" sz="3200" dirty="0"/>
              <a:t>)</a:t>
            </a:r>
            <a:r>
              <a:rPr lang="en-US" sz="3200" baseline="-25000" dirty="0"/>
              <a:t>2 (</a:t>
            </a:r>
            <a:r>
              <a:rPr lang="en-US" sz="3200" baseline="-25000" dirty="0" err="1"/>
              <a:t>aq</a:t>
            </a:r>
            <a:r>
              <a:rPr lang="en-US" sz="3200" baseline="-25000" dirty="0"/>
              <a:t>)</a:t>
            </a:r>
            <a:r>
              <a:rPr lang="en-US" sz="3200" dirty="0"/>
              <a:t> +  2 </a:t>
            </a:r>
            <a:r>
              <a:rPr lang="en-US" sz="3200" b="1" dirty="0">
                <a:solidFill>
                  <a:srgbClr val="FF0000"/>
                </a:solidFill>
              </a:rPr>
              <a:t>Ag</a:t>
            </a:r>
            <a:r>
              <a:rPr lang="en-US" sz="3200" baseline="30000" dirty="0"/>
              <a:t>0</a:t>
            </a:r>
            <a:r>
              <a:rPr lang="en-US" sz="3200" baseline="-25000" dirty="0"/>
              <a:t> (s)</a:t>
            </a:r>
            <a:r>
              <a:rPr lang="en-US" sz="3200" dirty="0"/>
              <a:t> </a:t>
            </a:r>
          </a:p>
          <a:p>
            <a:endParaRPr lang="en-US" sz="800" dirty="0"/>
          </a:p>
          <a:p>
            <a:pPr algn="ctr"/>
            <a:r>
              <a:rPr lang="en-US" sz="5400" i="1" dirty="0">
                <a:solidFill>
                  <a:srgbClr val="00B050"/>
                </a:solidFill>
              </a:rPr>
              <a:t>Cu  &gt;  Ag</a:t>
            </a:r>
            <a:endParaRPr lang="en-US" sz="5400" dirty="0">
              <a:solidFill>
                <a:srgbClr val="00B050"/>
              </a:solidFill>
            </a:endParaRPr>
          </a:p>
        </p:txBody>
      </p:sp>
    </p:spTree>
    <p:extLst>
      <p:ext uri="{BB962C8B-B14F-4D97-AF65-F5344CB8AC3E}">
        <p14:creationId xmlns:p14="http://schemas.microsoft.com/office/powerpoint/2010/main" val="3238732325"/>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400" y="838200"/>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1200"/>
              </a:spcBef>
            </a:pPr>
            <a:r>
              <a:rPr lang="en-US" dirty="0">
                <a:solidFill>
                  <a:srgbClr val="00B050"/>
                </a:solidFill>
              </a:rPr>
              <a:t> </a:t>
            </a:r>
          </a:p>
          <a:p>
            <a:pPr>
              <a:spcBef>
                <a:spcPts val="1200"/>
              </a:spcBef>
            </a:pPr>
            <a:endParaRPr lang="en-US" sz="800" dirty="0">
              <a:solidFill>
                <a:srgbClr val="0070C0"/>
              </a:solidFill>
            </a:endParaRPr>
          </a:p>
          <a:p>
            <a:pPr>
              <a:spcBef>
                <a:spcPts val="2400"/>
              </a:spcBef>
            </a:pPr>
            <a:r>
              <a:rPr lang="en-US" dirty="0"/>
              <a:t>Potassium added to </a:t>
            </a:r>
            <a:r>
              <a:rPr lang="en-US" dirty="0" err="1"/>
              <a:t>ZincII</a:t>
            </a:r>
            <a:r>
              <a:rPr lang="en-US" dirty="0"/>
              <a:t> Chloride</a:t>
            </a:r>
          </a:p>
          <a:p>
            <a:pPr>
              <a:spcBef>
                <a:spcPts val="1200"/>
              </a:spcBef>
            </a:pPr>
            <a:r>
              <a:rPr lang="en-US" dirty="0"/>
              <a:t> </a:t>
            </a:r>
            <a:endParaRPr lang="en-US" baseline="30000" dirty="0"/>
          </a:p>
          <a:p>
            <a:pPr>
              <a:spcBef>
                <a:spcPts val="1200"/>
              </a:spcBef>
              <a:tabLst>
                <a:tab pos="914400" algn="l"/>
              </a:tabLst>
            </a:pPr>
            <a:r>
              <a:rPr lang="en-US" dirty="0"/>
              <a:t>	 </a:t>
            </a:r>
            <a:endParaRPr lang="en-US" baseline="30000" dirty="0"/>
          </a:p>
          <a:p>
            <a:pPr>
              <a:spcBef>
                <a:spcPts val="2400"/>
              </a:spcBef>
            </a:pPr>
            <a:r>
              <a:rPr lang="en-US" dirty="0">
                <a:solidFill>
                  <a:srgbClr val="FF0000"/>
                </a:solidFill>
              </a:rPr>
              <a:t>Potassium added to Lithium Chloride</a:t>
            </a:r>
          </a:p>
          <a:p>
            <a:pPr>
              <a:spcBef>
                <a:spcPts val="1200"/>
              </a:spcBef>
            </a:pPr>
            <a:r>
              <a:rPr lang="en-US" dirty="0">
                <a:solidFill>
                  <a:srgbClr val="FF0000"/>
                </a:solidFill>
              </a:rPr>
              <a:t> </a:t>
            </a:r>
            <a:r>
              <a:rPr lang="en-US" b="1" dirty="0">
                <a:solidFill>
                  <a:srgbClr val="FF0000"/>
                </a:solidFill>
              </a:rPr>
              <a:t> </a:t>
            </a:r>
          </a:p>
          <a:p>
            <a:pPr>
              <a:spcBef>
                <a:spcPts val="1200"/>
              </a:spcBef>
              <a:tabLst>
                <a:tab pos="855663" algn="l"/>
              </a:tabLst>
            </a:pPr>
            <a:r>
              <a:rPr lang="en-US" b="1" dirty="0">
                <a:solidFill>
                  <a:srgbClr val="FF0000"/>
                </a:solidFill>
              </a:rPr>
              <a:t>	 </a:t>
            </a:r>
            <a:endParaRPr lang="en-US"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5"/>
            <a:ext cx="845321" cy="856615"/>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230802764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Rectangle 5">
            <a:extLst>
              <a:ext uri="{FF2B5EF4-FFF2-40B4-BE49-F238E27FC236}">
                <a16:creationId xmlns:a16="http://schemas.microsoft.com/office/drawing/2014/main" id="{E658B5D4-B7CF-4258-824B-F86CC98112C2}"/>
              </a:ext>
            </a:extLst>
          </p:cNvPr>
          <p:cNvSpPr/>
          <p:nvPr/>
        </p:nvSpPr>
        <p:spPr>
          <a:xfrm>
            <a:off x="1828800" y="308376"/>
            <a:ext cx="1391728" cy="507831"/>
          </a:xfrm>
          <a:prstGeom prst="rect">
            <a:avLst/>
          </a:prstGeom>
        </p:spPr>
        <p:txBody>
          <a:bodyPr wrap="none">
            <a:spAutoFit/>
          </a:bodyPr>
          <a:lstStyle/>
          <a:p>
            <a:r>
              <a:rPr lang="en-US" dirty="0"/>
              <a:t>(</a:t>
            </a:r>
            <a:r>
              <a:rPr lang="en-US" sz="2400"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363028030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7" end="7"/>
                                            </p:txEl>
                                          </p:spTgt>
                                        </p:tgtEl>
                                        <p:attrNameLst>
                                          <p:attrName>style.visibility</p:attrName>
                                        </p:attrNameLst>
                                      </p:cBhvr>
                                      <p:to>
                                        <p:strVal val="visible"/>
                                      </p:to>
                                    </p:set>
                                    <p:animEffect transition="in" filter="fade">
                                      <p:cBhvr>
                                        <p:cTn id="22" dur="500"/>
                                        <p:tgtEl>
                                          <p:spTgt spid="2150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2383" y="816207"/>
            <a:ext cx="8839233" cy="6093594"/>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50000"/>
              </a:spcBef>
            </a:pPr>
            <a:r>
              <a:rPr lang="en-US" sz="2400" dirty="0"/>
              <a:t>Consider the following and determine whether a reaction will occur. If so, write a balanced equation to show the reaction.</a:t>
            </a:r>
          </a:p>
          <a:p>
            <a:pPr>
              <a:spcBef>
                <a:spcPts val="1200"/>
              </a:spcBef>
            </a:pPr>
            <a:r>
              <a:rPr lang="en-US" dirty="0">
                <a:solidFill>
                  <a:srgbClr val="00B050"/>
                </a:solidFill>
              </a:rPr>
              <a:t>Aluminum added to </a:t>
            </a:r>
            <a:r>
              <a:rPr lang="en-US" dirty="0" err="1">
                <a:solidFill>
                  <a:srgbClr val="00B050"/>
                </a:solidFill>
              </a:rPr>
              <a:t>IronIII</a:t>
            </a:r>
            <a:r>
              <a:rPr lang="en-US" dirty="0">
                <a:solidFill>
                  <a:srgbClr val="00B050"/>
                </a:solidFill>
              </a:rPr>
              <a:t> Oxide</a:t>
            </a:r>
          </a:p>
          <a:p>
            <a:pPr>
              <a:spcBef>
                <a:spcPts val="600"/>
              </a:spcBef>
            </a:pPr>
            <a:r>
              <a:rPr lang="en-US" dirty="0">
                <a:solidFill>
                  <a:srgbClr val="00B050"/>
                </a:solidFill>
              </a:rPr>
              <a:t>2Al</a:t>
            </a:r>
            <a:r>
              <a:rPr lang="en-US" baseline="30000" dirty="0">
                <a:solidFill>
                  <a:srgbClr val="00B050"/>
                </a:solidFill>
              </a:rPr>
              <a:t>0</a:t>
            </a:r>
            <a:r>
              <a:rPr lang="en-US" dirty="0">
                <a:solidFill>
                  <a:srgbClr val="00B050"/>
                </a:solidFill>
              </a:rPr>
              <a:t> </a:t>
            </a:r>
            <a:r>
              <a:rPr lang="en-US" dirty="0">
                <a:solidFill>
                  <a:srgbClr val="C00000"/>
                </a:solidFill>
              </a:rPr>
              <a:t>+ </a:t>
            </a:r>
            <a:r>
              <a:rPr lang="en-US" dirty="0">
                <a:solidFill>
                  <a:srgbClr val="0070C0"/>
                </a:solidFill>
              </a:rPr>
              <a:t>Fe</a:t>
            </a:r>
            <a:r>
              <a:rPr lang="en-US" baseline="-25000" dirty="0">
                <a:solidFill>
                  <a:srgbClr val="0070C0"/>
                </a:solidFill>
              </a:rPr>
              <a:t>2</a:t>
            </a:r>
            <a:r>
              <a:rPr lang="en-US" baseline="30000" dirty="0">
                <a:solidFill>
                  <a:srgbClr val="0070C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C00000"/>
                </a:solidFill>
              </a:rPr>
              <a:t> → </a:t>
            </a:r>
            <a:r>
              <a:rPr lang="en-US" dirty="0">
                <a:solidFill>
                  <a:srgbClr val="00B050"/>
                </a:solidFill>
              </a:rPr>
              <a:t>Al</a:t>
            </a:r>
            <a:r>
              <a:rPr lang="en-US" baseline="-25000" dirty="0">
                <a:solidFill>
                  <a:srgbClr val="00B050"/>
                </a:solidFill>
              </a:rPr>
              <a:t>2</a:t>
            </a:r>
            <a:r>
              <a:rPr lang="en-US" baseline="30000" dirty="0">
                <a:solidFill>
                  <a:srgbClr val="00B050"/>
                </a:solidFill>
              </a:rPr>
              <a:t>+3</a:t>
            </a:r>
            <a:r>
              <a:rPr lang="en-US" dirty="0">
                <a:solidFill>
                  <a:srgbClr val="000000">
                    <a:lumMod val="50000"/>
                  </a:srgbClr>
                </a:solidFill>
              </a:rPr>
              <a:t>O</a:t>
            </a:r>
            <a:r>
              <a:rPr lang="en-US" baseline="-25000" dirty="0">
                <a:solidFill>
                  <a:srgbClr val="000000">
                    <a:lumMod val="50000"/>
                  </a:srgbClr>
                </a:solidFill>
              </a:rPr>
              <a:t>3</a:t>
            </a:r>
            <a:r>
              <a:rPr lang="en-US" baseline="30000" dirty="0"/>
              <a:t>-2</a:t>
            </a:r>
            <a:r>
              <a:rPr lang="en-US" dirty="0">
                <a:solidFill>
                  <a:srgbClr val="000000">
                    <a:lumMod val="50000"/>
                  </a:srgbClr>
                </a:solidFill>
              </a:rPr>
              <a:t> </a:t>
            </a:r>
            <a:r>
              <a:rPr lang="en-US" dirty="0">
                <a:solidFill>
                  <a:srgbClr val="C00000"/>
                </a:solidFill>
              </a:rPr>
              <a:t>+ </a:t>
            </a:r>
            <a:r>
              <a:rPr lang="en-US" dirty="0">
                <a:solidFill>
                  <a:srgbClr val="0070C0"/>
                </a:solidFill>
              </a:rPr>
              <a:t>2Fe</a:t>
            </a:r>
            <a:r>
              <a:rPr lang="en-US" baseline="30000" dirty="0">
                <a:solidFill>
                  <a:srgbClr val="0070C0"/>
                </a:solidFill>
              </a:rPr>
              <a:t>0</a:t>
            </a:r>
          </a:p>
          <a:p>
            <a:pPr indent="-39303325">
              <a:spcBef>
                <a:spcPts val="600"/>
              </a:spcBef>
              <a:tabLst>
                <a:tab pos="461963" algn="l"/>
              </a:tabLst>
            </a:pPr>
            <a:r>
              <a:rPr lang="en-US" dirty="0"/>
              <a:t>	</a:t>
            </a:r>
            <a:r>
              <a:rPr lang="en-US" sz="2000" dirty="0"/>
              <a:t>…</a:t>
            </a:r>
            <a:r>
              <a:rPr lang="en-US" sz="2000" baseline="30000" dirty="0"/>
              <a:t> </a:t>
            </a:r>
            <a:r>
              <a:rPr lang="en-US" sz="2000" b="1" i="1" dirty="0">
                <a:solidFill>
                  <a:srgbClr val="00B050"/>
                </a:solidFill>
              </a:rPr>
              <a:t>Al</a:t>
            </a:r>
            <a:r>
              <a:rPr lang="en-US" sz="2000" i="1" dirty="0">
                <a:solidFill>
                  <a:srgbClr val="00B050"/>
                </a:solidFill>
              </a:rPr>
              <a:t> </a:t>
            </a:r>
            <a:r>
              <a:rPr lang="en-US" sz="2000" i="1" dirty="0"/>
              <a:t> &gt;  </a:t>
            </a:r>
            <a:r>
              <a:rPr lang="en-US" sz="2000" i="1" dirty="0">
                <a:solidFill>
                  <a:srgbClr val="0070C0"/>
                </a:solidFill>
              </a:rPr>
              <a:t>Fe</a:t>
            </a:r>
            <a:endParaRPr lang="en-US" sz="2000" dirty="0">
              <a:solidFill>
                <a:srgbClr val="0070C0"/>
              </a:solidFill>
            </a:endParaRPr>
          </a:p>
          <a:p>
            <a:pPr>
              <a:spcBef>
                <a:spcPts val="2400"/>
              </a:spcBef>
            </a:pPr>
            <a:r>
              <a:rPr lang="en-US" dirty="0"/>
              <a:t>Potassium added to </a:t>
            </a:r>
            <a:r>
              <a:rPr lang="en-US" dirty="0" err="1"/>
              <a:t>ZincII</a:t>
            </a:r>
            <a:r>
              <a:rPr lang="en-US" dirty="0"/>
              <a:t> Chloride</a:t>
            </a:r>
          </a:p>
          <a:p>
            <a:pPr>
              <a:spcBef>
                <a:spcPts val="600"/>
              </a:spcBef>
            </a:pPr>
            <a:r>
              <a:rPr lang="en-US" dirty="0">
                <a:solidFill>
                  <a:srgbClr val="FF0000"/>
                </a:solidFill>
              </a:rPr>
              <a:t>2 K</a:t>
            </a:r>
            <a:r>
              <a:rPr lang="en-US" baseline="30000" dirty="0">
                <a:solidFill>
                  <a:srgbClr val="FF0000"/>
                </a:solidFill>
              </a:rPr>
              <a:t>0</a:t>
            </a:r>
            <a:r>
              <a:rPr lang="en-US" baseline="-25000" dirty="0">
                <a:solidFill>
                  <a:srgbClr val="FF0000"/>
                </a:solidFill>
              </a:rPr>
              <a:t> </a:t>
            </a:r>
            <a:r>
              <a:rPr lang="en-US" dirty="0">
                <a:solidFill>
                  <a:srgbClr val="FF0000"/>
                </a:solidFill>
              </a:rPr>
              <a:t> </a:t>
            </a:r>
            <a:r>
              <a:rPr lang="en-US" dirty="0"/>
              <a:t>+  </a:t>
            </a:r>
            <a:r>
              <a:rPr lang="en-US" dirty="0">
                <a:solidFill>
                  <a:srgbClr val="0070C0"/>
                </a:solidFill>
              </a:rPr>
              <a:t>Zn</a:t>
            </a:r>
            <a:r>
              <a:rPr lang="en-US" baseline="30000" dirty="0">
                <a:solidFill>
                  <a:srgbClr val="0070C0"/>
                </a:solidFill>
              </a:rPr>
              <a:t>+2</a:t>
            </a:r>
            <a:r>
              <a:rPr lang="en-US" dirty="0"/>
              <a:t>Cl</a:t>
            </a:r>
            <a:r>
              <a:rPr lang="en-US" baseline="-25000" dirty="0"/>
              <a:t>2</a:t>
            </a:r>
            <a:r>
              <a:rPr lang="en-US" baseline="30000" dirty="0"/>
              <a:t>-1</a:t>
            </a:r>
            <a:r>
              <a:rPr lang="en-US" dirty="0"/>
              <a:t> </a:t>
            </a:r>
            <a:r>
              <a:rPr lang="en-US" dirty="0">
                <a:sym typeface="Wingdings"/>
              </a:rPr>
              <a:t></a:t>
            </a:r>
            <a:r>
              <a:rPr lang="en-US" dirty="0"/>
              <a:t>  </a:t>
            </a:r>
            <a:r>
              <a:rPr lang="en-US" dirty="0">
                <a:solidFill>
                  <a:srgbClr val="FF0000"/>
                </a:solidFill>
              </a:rPr>
              <a:t>2 K</a:t>
            </a:r>
            <a:r>
              <a:rPr lang="en-US" baseline="30000" dirty="0">
                <a:solidFill>
                  <a:srgbClr val="FF0000"/>
                </a:solidFill>
              </a:rPr>
              <a:t>+1</a:t>
            </a:r>
            <a:r>
              <a:rPr lang="en-US" dirty="0"/>
              <a:t>Cl</a:t>
            </a:r>
            <a:r>
              <a:rPr lang="en-US" baseline="30000" dirty="0"/>
              <a:t>-1</a:t>
            </a:r>
            <a:r>
              <a:rPr lang="en-US" dirty="0"/>
              <a:t>  +  </a:t>
            </a:r>
            <a:r>
              <a:rPr lang="en-US" dirty="0">
                <a:solidFill>
                  <a:srgbClr val="0070C0"/>
                </a:solidFill>
              </a:rPr>
              <a:t>Zn</a:t>
            </a:r>
            <a:r>
              <a:rPr lang="en-US" baseline="30000" dirty="0">
                <a:solidFill>
                  <a:srgbClr val="0070C0"/>
                </a:solidFill>
              </a:rPr>
              <a:t>0</a:t>
            </a:r>
            <a:r>
              <a:rPr lang="en-US" baseline="30000" dirty="0"/>
              <a:t>     </a:t>
            </a:r>
          </a:p>
          <a:p>
            <a:pPr>
              <a:spcBef>
                <a:spcPts val="600"/>
              </a:spcBef>
              <a:tabLst>
                <a:tab pos="914400" algn="l"/>
              </a:tabLst>
            </a:pPr>
            <a:r>
              <a:rPr lang="en-US" dirty="0"/>
              <a:t>	</a:t>
            </a:r>
            <a:r>
              <a:rPr lang="en-US" sz="2000" dirty="0"/>
              <a:t>…</a:t>
            </a:r>
            <a:r>
              <a:rPr lang="en-US" sz="2000" baseline="30000" dirty="0"/>
              <a:t> </a:t>
            </a:r>
            <a:r>
              <a:rPr lang="en-US" sz="2000" b="1" i="1" dirty="0">
                <a:solidFill>
                  <a:srgbClr val="FF0000"/>
                </a:solidFill>
              </a:rPr>
              <a:t>K</a:t>
            </a:r>
            <a:r>
              <a:rPr lang="en-US" sz="2000" i="1" dirty="0"/>
              <a:t>  &gt;  </a:t>
            </a:r>
            <a:r>
              <a:rPr lang="en-US" sz="2000" i="1" dirty="0">
                <a:solidFill>
                  <a:srgbClr val="0070C0"/>
                </a:solidFill>
              </a:rPr>
              <a:t>Zn</a:t>
            </a:r>
            <a:endParaRPr lang="en-US" sz="2000" baseline="30000" dirty="0">
              <a:solidFill>
                <a:srgbClr val="0070C0"/>
              </a:solidFill>
            </a:endParaRPr>
          </a:p>
          <a:p>
            <a:pPr>
              <a:spcBef>
                <a:spcPts val="2400"/>
              </a:spcBef>
            </a:pPr>
            <a:r>
              <a:rPr lang="en-US" dirty="0">
                <a:solidFill>
                  <a:srgbClr val="FF0000"/>
                </a:solidFill>
              </a:rPr>
              <a:t>Potassium added to Lithium Chloride</a:t>
            </a:r>
          </a:p>
          <a:p>
            <a:pPr>
              <a:spcBef>
                <a:spcPts val="600"/>
              </a:spcBef>
            </a:pPr>
            <a:r>
              <a:rPr lang="en-US" dirty="0">
                <a:solidFill>
                  <a:srgbClr val="FF0000"/>
                </a:solidFill>
              </a:rPr>
              <a:t>K</a:t>
            </a:r>
            <a:r>
              <a:rPr lang="en-US" baseline="30000" dirty="0">
                <a:solidFill>
                  <a:srgbClr val="FF0000"/>
                </a:solidFill>
              </a:rPr>
              <a:t>0</a:t>
            </a:r>
            <a:r>
              <a:rPr lang="en-US" baseline="-25000" dirty="0">
                <a:solidFill>
                  <a:srgbClr val="FF0000"/>
                </a:solidFill>
              </a:rPr>
              <a:t> </a:t>
            </a:r>
            <a:r>
              <a:rPr lang="en-US" dirty="0">
                <a:solidFill>
                  <a:srgbClr val="FF0000"/>
                </a:solidFill>
              </a:rPr>
              <a:t> +  </a:t>
            </a:r>
            <a:r>
              <a:rPr lang="en-US" dirty="0">
                <a:solidFill>
                  <a:srgbClr val="00B050"/>
                </a:solidFill>
              </a:rPr>
              <a:t>Li</a:t>
            </a:r>
            <a:r>
              <a:rPr lang="en-US" baseline="30000" dirty="0">
                <a:solidFill>
                  <a:srgbClr val="00B050"/>
                </a:solidFill>
              </a:rPr>
              <a:t>+1</a:t>
            </a:r>
            <a:r>
              <a:rPr lang="en-US" dirty="0">
                <a:solidFill>
                  <a:srgbClr val="00B050"/>
                </a:solidFill>
              </a:rPr>
              <a:t>Cl</a:t>
            </a:r>
            <a:r>
              <a:rPr lang="en-US" baseline="30000" dirty="0">
                <a:solidFill>
                  <a:srgbClr val="00B050"/>
                </a:solidFill>
              </a:rPr>
              <a:t>-1</a:t>
            </a:r>
            <a:r>
              <a:rPr lang="en-US" dirty="0">
                <a:solidFill>
                  <a:srgbClr val="00B050"/>
                </a:solidFill>
              </a:rPr>
              <a:t> </a:t>
            </a:r>
            <a:r>
              <a:rPr lang="en-US" dirty="0">
                <a:solidFill>
                  <a:srgbClr val="FF0000"/>
                </a:solidFill>
              </a:rPr>
              <a:t> </a:t>
            </a:r>
            <a:r>
              <a:rPr lang="en-US" dirty="0">
                <a:solidFill>
                  <a:srgbClr val="FF0000"/>
                </a:solidFill>
                <a:sym typeface="Wingdings"/>
              </a:rPr>
              <a:t></a:t>
            </a:r>
            <a:r>
              <a:rPr lang="en-US" dirty="0">
                <a:solidFill>
                  <a:srgbClr val="FF0000"/>
                </a:solidFill>
              </a:rPr>
              <a:t> </a:t>
            </a:r>
            <a:r>
              <a:rPr lang="en-US" b="1" dirty="0">
                <a:solidFill>
                  <a:schemeClr val="tx1"/>
                </a:solidFill>
              </a:rPr>
              <a:t>no reaction </a:t>
            </a:r>
          </a:p>
          <a:p>
            <a:pPr>
              <a:spcBef>
                <a:spcPts val="600"/>
              </a:spcBef>
              <a:tabLst>
                <a:tab pos="855663" algn="l"/>
              </a:tabLst>
            </a:pPr>
            <a:r>
              <a:rPr lang="en-US" b="1" dirty="0">
                <a:solidFill>
                  <a:srgbClr val="FF0000"/>
                </a:solidFill>
              </a:rPr>
              <a:t>	</a:t>
            </a:r>
            <a:r>
              <a:rPr lang="en-US" sz="2000" b="1" dirty="0">
                <a:solidFill>
                  <a:srgbClr val="FF0000"/>
                </a:solidFill>
              </a:rPr>
              <a:t>… </a:t>
            </a:r>
            <a:r>
              <a:rPr lang="en-US" sz="2000" b="1" i="1" dirty="0">
                <a:solidFill>
                  <a:srgbClr val="00B050"/>
                </a:solidFill>
              </a:rPr>
              <a:t>Li </a:t>
            </a:r>
            <a:r>
              <a:rPr lang="en-US" sz="2000" i="1" dirty="0">
                <a:solidFill>
                  <a:srgbClr val="FF0000"/>
                </a:solidFill>
              </a:rPr>
              <a:t> &gt; K</a:t>
            </a:r>
            <a:endParaRPr lang="en-US" sz="2000" dirty="0">
              <a:solidFill>
                <a:srgbClr val="FF0000"/>
              </a:solidFill>
            </a:endParaRPr>
          </a:p>
        </p:txBody>
      </p:sp>
      <p:sp>
        <p:nvSpPr>
          <p:cNvPr id="11"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Single Replacement Reactions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9" y="57786"/>
            <a:ext cx="845321" cy="758422"/>
          </a:xfrm>
          <a:prstGeom prst="rect">
            <a:avLst/>
          </a:prstGeom>
          <a:noFill/>
          <a:ln>
            <a:noFill/>
          </a:ln>
          <a:effectLst/>
        </p:spPr>
      </p:pic>
      <p:graphicFrame>
        <p:nvGraphicFramePr>
          <p:cNvPr id="9" name="Group 65"/>
          <p:cNvGraphicFramePr>
            <a:graphicFrameLocks noGrp="1"/>
          </p:cNvGraphicFramePr>
          <p:nvPr>
            <p:extLst>
              <p:ext uri="{D42A27DB-BD31-4B8C-83A1-F6EECF244321}">
                <p14:modId xmlns:p14="http://schemas.microsoft.com/office/powerpoint/2010/main" val="1407768521"/>
              </p:ext>
            </p:extLst>
          </p:nvPr>
        </p:nvGraphicFramePr>
        <p:xfrm>
          <a:off x="6858000" y="2081846"/>
          <a:ext cx="1979614" cy="4389117"/>
        </p:xfrm>
        <a:graphic>
          <a:graphicData uri="http://schemas.openxmlformats.org/drawingml/2006/table">
            <a:tbl>
              <a:tblPr/>
              <a:tblGrid>
                <a:gridCol w="1207558">
                  <a:extLst>
                    <a:ext uri="{9D8B030D-6E8A-4147-A177-3AD203B41FA5}">
                      <a16:colId xmlns:a16="http://schemas.microsoft.com/office/drawing/2014/main" val="20000"/>
                    </a:ext>
                  </a:extLst>
                </a:gridCol>
                <a:gridCol w="772056">
                  <a:extLst>
                    <a:ext uri="{9D8B030D-6E8A-4147-A177-3AD203B41FA5}">
                      <a16:colId xmlns:a16="http://schemas.microsoft.com/office/drawing/2014/main" val="20001"/>
                    </a:ext>
                  </a:extLst>
                </a:gridCol>
              </a:tblGrid>
              <a:tr h="759717">
                <a:tc gridSpan="2">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Activity Series of Metals</a:t>
                      </a:r>
                    </a:p>
                  </a:txBody>
                  <a:tcP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Lithium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Potassium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Sodium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50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Magnesium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Aluminum</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Zinc</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Iron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Lead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Pb</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Copper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Mercury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5590">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Silver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ts val="700"/>
                        </a:spcBef>
                        <a:defRPr sz="2400">
                          <a:solidFill>
                            <a:srgbClr val="000000"/>
                          </a:solidFill>
                          <a:latin typeface="Arial" panose="020B0604020202020204" pitchFamily="34" charset="0"/>
                          <a:ea typeface="MS PGothic" panose="020B0600070205080204" pitchFamily="34" charset="-128"/>
                        </a:defRPr>
                      </a:lvl1pPr>
                      <a:lvl2pPr marL="37931725" indent="-37474525">
                        <a:spcBef>
                          <a:spcPts val="700"/>
                        </a:spcBef>
                        <a:defRPr sz="2400">
                          <a:solidFill>
                            <a:srgbClr val="000000"/>
                          </a:solidFill>
                          <a:latin typeface="Arial" panose="020B0604020202020204" pitchFamily="34" charset="0"/>
                          <a:ea typeface="MS PGothic" panose="020B0600070205080204" pitchFamily="34" charset="-128"/>
                        </a:defRPr>
                      </a:lvl2pPr>
                      <a:lvl3pPr>
                        <a:spcBef>
                          <a:spcPts val="700"/>
                        </a:spcBef>
                        <a:defRPr sz="2400">
                          <a:solidFill>
                            <a:srgbClr val="000000"/>
                          </a:solidFill>
                          <a:latin typeface="Arial" panose="020B0604020202020204" pitchFamily="34" charset="0"/>
                          <a:ea typeface="MS PGothic" panose="020B0600070205080204" pitchFamily="34" charset="-128"/>
                        </a:defRPr>
                      </a:lvl3pPr>
                      <a:lvl4pPr>
                        <a:spcBef>
                          <a:spcPts val="700"/>
                        </a:spcBef>
                        <a:defRPr sz="2400">
                          <a:solidFill>
                            <a:srgbClr val="000000"/>
                          </a:solidFill>
                          <a:latin typeface="Arial" panose="020B0604020202020204" pitchFamily="34" charset="0"/>
                          <a:ea typeface="MS PGothic" panose="020B0600070205080204" pitchFamily="34" charset="-128"/>
                        </a:defRPr>
                      </a:lvl4pPr>
                      <a:lvl5pPr>
                        <a:spcBef>
                          <a:spcPts val="700"/>
                        </a:spcBef>
                        <a:defRPr sz="2400">
                          <a:solidFill>
                            <a:srgbClr val="000000"/>
                          </a:solidFill>
                          <a:latin typeface="Arial" panose="020B0604020202020204" pitchFamily="34" charset="0"/>
                          <a:ea typeface="MS PGothic" panose="020B0600070205080204" pitchFamily="34" charset="-128"/>
                        </a:defRPr>
                      </a:lvl5pPr>
                      <a:lvl6pPr marL="4572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6pPr>
                      <a:lvl7pPr marL="9144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7pPr>
                      <a:lvl8pPr marL="13716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8pPr>
                      <a:lvl9pPr marL="1828800" eaLnBrk="0" fontAlgn="base" hangingPunct="0">
                        <a:spcBef>
                          <a:spcPts val="700"/>
                        </a:spcBef>
                        <a:spcAft>
                          <a:spcPct val="0"/>
                        </a:spcAft>
                        <a:defRPr sz="2400">
                          <a:solidFill>
                            <a:srgbClr val="000000"/>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32E81816-630F-4846-ACC0-FEF2A1996CF4}"/>
              </a:ext>
            </a:extLst>
          </p:cNvPr>
          <p:cNvSpPr/>
          <p:nvPr/>
        </p:nvSpPr>
        <p:spPr>
          <a:xfrm>
            <a:off x="1828800" y="308376"/>
            <a:ext cx="1511952" cy="507831"/>
          </a:xfrm>
          <a:prstGeom prst="rect">
            <a:avLst/>
          </a:prstGeom>
        </p:spPr>
        <p:txBody>
          <a:bodyPr wrap="none">
            <a:spAutoFit/>
          </a:bodyPr>
          <a:lstStyle/>
          <a:p>
            <a:r>
              <a:rPr lang="en-US" dirty="0"/>
              <a:t>(</a:t>
            </a:r>
            <a:r>
              <a:rPr lang="en-US" b="1" dirty="0">
                <a:solidFill>
                  <a:srgbClr val="0070C0"/>
                </a:solidFill>
                <a:effectLst>
                  <a:outerShdw blurRad="38100" dist="38100" dir="2700000" algn="tl">
                    <a:srgbClr val="000000">
                      <a:alpha val="43137"/>
                    </a:srgbClr>
                  </a:outerShdw>
                </a:effectLst>
              </a:rPr>
              <a:t>metals</a:t>
            </a:r>
            <a:r>
              <a:rPr lang="en-US" dirty="0"/>
              <a:t>)</a:t>
            </a:r>
          </a:p>
        </p:txBody>
      </p:sp>
    </p:spTree>
    <p:extLst>
      <p:ext uri="{BB962C8B-B14F-4D97-AF65-F5344CB8AC3E}">
        <p14:creationId xmlns:p14="http://schemas.microsoft.com/office/powerpoint/2010/main" val="99989281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animEffect transition="in" filter="fade">
                                      <p:cBhvr>
                                        <p:cTn id="7" dur="500"/>
                                        <p:tgtEl>
                                          <p:spTgt spid="2150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3" end="3"/>
                                            </p:txEl>
                                          </p:spTgt>
                                        </p:tgtEl>
                                        <p:attrNameLst>
                                          <p:attrName>style.visibility</p:attrName>
                                        </p:attrNameLst>
                                      </p:cBhvr>
                                      <p:to>
                                        <p:strVal val="visible"/>
                                      </p:to>
                                    </p:set>
                                    <p:animEffect transition="in" filter="fade">
                                      <p:cBhvr>
                                        <p:cTn id="12" dur="500"/>
                                        <p:tgtEl>
                                          <p:spTgt spid="215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Effect transition="in" filter="fade">
                                      <p:cBhvr>
                                        <p:cTn id="17" dur="500"/>
                                        <p:tgtEl>
                                          <p:spTgt spid="21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5" end="5"/>
                                            </p:txEl>
                                          </p:spTgt>
                                        </p:tgtEl>
                                        <p:attrNameLst>
                                          <p:attrName>style.visibility</p:attrName>
                                        </p:attrNameLst>
                                      </p:cBhvr>
                                      <p:to>
                                        <p:strVal val="visible"/>
                                      </p:to>
                                    </p:set>
                                    <p:animEffect transition="in" filter="fade">
                                      <p:cBhvr>
                                        <p:cTn id="22" dur="500"/>
                                        <p:tgtEl>
                                          <p:spTgt spid="215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animEffect transition="in" filter="fade">
                                      <p:cBhvr>
                                        <p:cTn id="27" dur="500"/>
                                        <p:tgtEl>
                                          <p:spTgt spid="215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8">
                                            <p:txEl>
                                              <p:pRg st="7" end="7"/>
                                            </p:txEl>
                                          </p:spTgt>
                                        </p:tgtEl>
                                        <p:attrNameLst>
                                          <p:attrName>style.visibility</p:attrName>
                                        </p:attrNameLst>
                                      </p:cBhvr>
                                      <p:to>
                                        <p:strVal val="visible"/>
                                      </p:to>
                                    </p:set>
                                    <p:animEffect transition="in" filter="fade">
                                      <p:cBhvr>
                                        <p:cTn id="32" dur="500"/>
                                        <p:tgtEl>
                                          <p:spTgt spid="2150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8">
                                            <p:txEl>
                                              <p:pRg st="8" end="8"/>
                                            </p:txEl>
                                          </p:spTgt>
                                        </p:tgtEl>
                                        <p:attrNameLst>
                                          <p:attrName>style.visibility</p:attrName>
                                        </p:attrNameLst>
                                      </p:cBhvr>
                                      <p:to>
                                        <p:strVal val="visible"/>
                                      </p:to>
                                    </p:set>
                                    <p:animEffect transition="in" filter="fade">
                                      <p:cBhvr>
                                        <p:cTn id="37" dur="500"/>
                                        <p:tgtEl>
                                          <p:spTgt spid="2150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08">
                                            <p:txEl>
                                              <p:pRg st="9" end="9"/>
                                            </p:txEl>
                                          </p:spTgt>
                                        </p:tgtEl>
                                        <p:attrNameLst>
                                          <p:attrName>style.visibility</p:attrName>
                                        </p:attrNameLst>
                                      </p:cBhvr>
                                      <p:to>
                                        <p:strVal val="visible"/>
                                      </p:to>
                                    </p:set>
                                    <p:animEffect transition="in" filter="fade">
                                      <p:cBhvr>
                                        <p:cTn id="42" dur="500"/>
                                        <p:tgtEl>
                                          <p:spTgt spid="2150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2"/>
                                        </p:tgtEl>
                                        <p:attrNameLst>
                                          <p:attrName>style.color</p:attrName>
                                        </p:attrNameLst>
                                      </p:cBhvr>
                                      <p:to>
                                        <a:schemeClr val="bg1"/>
                                      </p:to>
                                    </p:animClr>
                                    <p:animClr clrSpc="rgb" dir="cw">
                                      <p:cBhvr>
                                        <p:cTn id="47" dur="250" autoRev="1" fill="remove"/>
                                        <p:tgtEl>
                                          <p:spTgt spid="2"/>
                                        </p:tgtEl>
                                        <p:attrNameLst>
                                          <p:attrName>fillcolor</p:attrName>
                                        </p:attrNameLst>
                                      </p:cBhvr>
                                      <p:to>
                                        <a:schemeClr val="bg1"/>
                                      </p:to>
                                    </p:animClr>
                                    <p:set>
                                      <p:cBhvr>
                                        <p:cTn id="48" dur="250" autoRev="1" fill="remove"/>
                                        <p:tgtEl>
                                          <p:spTgt spid="2"/>
                                        </p:tgtEl>
                                        <p:attrNameLst>
                                          <p:attrName>fill.type</p:attrName>
                                        </p:attrNameLst>
                                      </p:cBhvr>
                                      <p:to>
                                        <p:strVal val="solid"/>
                                      </p:to>
                                    </p:set>
                                    <p:set>
                                      <p:cBhvr>
                                        <p:cTn id="4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a:lstStyle/>
          <a:p>
            <a:pPr lvl="1">
              <a:spcBef>
                <a:spcPts val="1200"/>
              </a:spcBef>
            </a:pPr>
            <a:r>
              <a:rPr lang="en-US" dirty="0">
                <a:solidFill>
                  <a:srgbClr val="0070C0"/>
                </a:solidFill>
              </a:rPr>
              <a:t>Write and balance a chemical equation based on a chemical reaction.</a:t>
            </a:r>
          </a:p>
          <a:p>
            <a:pPr lvl="1">
              <a:spcBef>
                <a:spcPts val="1200"/>
              </a:spcBef>
            </a:pPr>
            <a:r>
              <a:rPr lang="en-US" dirty="0">
                <a:solidFill>
                  <a:srgbClr val="FF0000"/>
                </a:solidFill>
              </a:rPr>
              <a:t>Identify and characterize the types of reactions, including synthesis, decomposition, single replacement, double replacement, and combustion.</a:t>
            </a:r>
          </a:p>
          <a:p>
            <a:pPr lvl="1">
              <a:spcBef>
                <a:spcPts val="1200"/>
              </a:spcBef>
            </a:pPr>
            <a:r>
              <a:rPr lang="en-US" dirty="0">
                <a:solidFill>
                  <a:srgbClr val="00B050"/>
                </a:solidFill>
              </a:rPr>
              <a:t>Classify a reaction as synthesis, decomposition, single replacement, double replacement, or combustion</a:t>
            </a:r>
          </a:p>
          <a:p>
            <a:pPr lvl="1">
              <a:spcBef>
                <a:spcPts val="1200"/>
              </a:spcBef>
            </a:pPr>
            <a:r>
              <a:rPr lang="en-US" dirty="0">
                <a:solidFill>
                  <a:srgbClr val="0070C0"/>
                </a:solidFill>
              </a:rPr>
              <a:t>Use the activity series to determine whether a single replacement reaction will occur.</a:t>
            </a:r>
          </a:p>
          <a:p>
            <a:pPr lvl="1">
              <a:spcBef>
                <a:spcPts val="1200"/>
              </a:spcBef>
            </a:pPr>
            <a:r>
              <a:rPr lang="en-US" dirty="0"/>
              <a:t>Write ionic equations, net ionic equations, and recognize spectator ions based on reactions with aqueous solutions.</a:t>
            </a:r>
            <a:endParaRPr lang="en-US" dirty="0">
              <a:solidFill>
                <a:srgbClr val="0070C0"/>
              </a:solidFill>
            </a:endParaRPr>
          </a:p>
          <a:p>
            <a:pPr marL="1586" lvl="1" indent="0">
              <a:buNone/>
            </a:pPr>
            <a:endParaRPr lang="en-US" dirty="0"/>
          </a:p>
          <a:p>
            <a:pPr lvl="1"/>
            <a:endParaRPr lang="en-US" dirty="0"/>
          </a:p>
          <a:p>
            <a:pPr lvl="1"/>
            <a:endParaRPr lang="en-US" dirty="0"/>
          </a:p>
        </p:txBody>
      </p:sp>
      <p:sp>
        <p:nvSpPr>
          <p:cNvPr id="6" name="Title 5"/>
          <p:cNvSpPr>
            <a:spLocks noGrp="1"/>
          </p:cNvSpPr>
          <p:nvPr>
            <p:ph type="title"/>
          </p:nvPr>
        </p:nvSpPr>
        <p:spPr>
          <a:xfrm>
            <a:off x="10" y="0"/>
            <a:ext cx="9143996" cy="1377165"/>
          </a:xfrm>
        </p:spPr>
        <p:txBody>
          <a:bodyPr/>
          <a:lstStyle/>
          <a:p>
            <a:r>
              <a:rPr lang="en-US" dirty="0"/>
              <a:t>	By the end of this lesson, you should be able to:</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872367" y="3540152"/>
            <a:ext cx="990600" cy="1641448"/>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3062" eaLnBrk="1" hangingPunct="1">
                <a:lnSpc>
                  <a:spcPct val="115000"/>
                </a:lnSpc>
                <a:spcBef>
                  <a:spcPct val="20000"/>
                </a:spcBef>
                <a:buClr>
                  <a:srgbClr val="2877C4"/>
                </a:buClr>
                <a:buSzTx/>
              </a:pPr>
              <a:endParaRPr lang="en-US" sz="6700" dirty="0">
                <a:latin typeface="Arial" charset="0"/>
                <a:cs typeface="Arial" charset="0"/>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913062" eaLnBrk="1" hangingPunct="1">
                  <a:lnSpc>
                    <a:spcPct val="115000"/>
                  </a:lnSpc>
                  <a:spcBef>
                    <a:spcPct val="20000"/>
                  </a:spcBef>
                  <a:buClr>
                    <a:srgbClr val="2877C4"/>
                  </a:buClr>
                  <a:buSzTx/>
                </a:pPr>
                <a:endParaRPr lang="en-US" sz="3200" dirty="0">
                  <a:latin typeface="Arial" charset="0"/>
                  <a:cs typeface="Arial" charset="0"/>
                </a:endParaRPr>
              </a:p>
            </p:txBody>
          </p:sp>
        </p:grpSp>
      </p:grpSp>
    </p:spTree>
    <p:extLst>
      <p:ext uri="{BB962C8B-B14F-4D97-AF65-F5344CB8AC3E}">
        <p14:creationId xmlns:p14="http://schemas.microsoft.com/office/powerpoint/2010/main" val="25820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8915400" cy="5301070"/>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a:spcBef>
                <a:spcPct val="50000"/>
              </a:spcBef>
            </a:pPr>
            <a:r>
              <a:rPr lang="en-US" altLang="en-US" sz="2300" dirty="0">
                <a:solidFill>
                  <a:srgbClr val="0070C0"/>
                </a:solidFill>
              </a:rPr>
              <a:t>A halogen can also replace another halogen from a compound. </a:t>
            </a:r>
          </a:p>
          <a:p>
            <a:pPr lvl="1">
              <a:spcBef>
                <a:spcPct val="50000"/>
              </a:spcBef>
              <a:tabLst>
                <a:tab pos="1828800" algn="l"/>
              </a:tabLst>
            </a:pPr>
            <a:r>
              <a:rPr lang="en-US" altLang="en-US" sz="2300" dirty="0">
                <a:solidFill>
                  <a:srgbClr val="7030A0"/>
                </a:solidFill>
              </a:rPr>
              <a:t>The activity of halogens </a:t>
            </a:r>
            <a:r>
              <a:rPr lang="en-US" altLang="en-US" sz="2300" i="1" dirty="0">
                <a:solidFill>
                  <a:srgbClr val="7030A0"/>
                </a:solidFill>
              </a:rPr>
              <a:t>decreases</a:t>
            </a:r>
            <a:r>
              <a:rPr lang="en-US" altLang="en-US" sz="2300" dirty="0">
                <a:solidFill>
                  <a:srgbClr val="7030A0"/>
                </a:solidFill>
              </a:rPr>
              <a:t> as you go down Group VIIA of the periodic table </a:t>
            </a:r>
            <a:r>
              <a:rPr lang="en-US" altLang="en-US" sz="2300" dirty="0">
                <a:solidFill>
                  <a:srgbClr val="7030A0"/>
                </a:solidFill>
                <a:cs typeface="Tahoma" panose="020B0604030504040204" pitchFamily="34" charset="0"/>
              </a:rPr>
              <a:t>— </a:t>
            </a:r>
            <a:r>
              <a:rPr lang="en-US" altLang="en-US" sz="2300" dirty="0">
                <a:solidFill>
                  <a:srgbClr val="7030A0"/>
                </a:solidFill>
              </a:rPr>
              <a:t>fluorine, chlorine, bromine, and iodine.</a:t>
            </a:r>
          </a:p>
          <a:p>
            <a:pPr lvl="1">
              <a:spcBef>
                <a:spcPct val="50000"/>
              </a:spcBef>
            </a:pPr>
            <a:r>
              <a:rPr lang="en-US" altLang="en-US" sz="2300" dirty="0">
                <a:solidFill>
                  <a:srgbClr val="00B050"/>
                </a:solidFill>
              </a:rPr>
              <a:t>Consider the following:</a:t>
            </a:r>
          </a:p>
          <a:p>
            <a:pPr lvl="1" indent="0">
              <a:spcBef>
                <a:spcPct val="50000"/>
              </a:spcBef>
              <a:tabLst>
                <a:tab pos="1828800" algn="l"/>
              </a:tabLst>
            </a:pPr>
            <a:r>
              <a:rPr lang="en-US" altLang="en-US" sz="2300" dirty="0"/>
              <a:t>	</a:t>
            </a:r>
            <a:r>
              <a:rPr lang="en-US" altLang="en-US" dirty="0"/>
              <a:t>Br</a:t>
            </a:r>
            <a:r>
              <a:rPr lang="en-US" altLang="en-US" baseline="-25000" dirty="0"/>
              <a:t>2</a:t>
            </a:r>
            <a:r>
              <a:rPr lang="en-US" baseline="30000" dirty="0"/>
              <a:t>0 </a:t>
            </a:r>
            <a:r>
              <a:rPr lang="en-US" altLang="en-US" dirty="0"/>
              <a:t>(</a:t>
            </a:r>
            <a:r>
              <a:rPr lang="en-US" altLang="en-US" i="1" dirty="0" err="1"/>
              <a:t>aq</a:t>
            </a:r>
            <a:r>
              <a:rPr lang="en-US" altLang="en-US" dirty="0"/>
              <a:t>) +  </a:t>
            </a:r>
            <a:r>
              <a:rPr lang="en-US" altLang="en-US" dirty="0" err="1"/>
              <a:t>Na</a:t>
            </a:r>
            <a:r>
              <a:rPr lang="en-US" altLang="en-US" baseline="30000" dirty="0" err="1"/>
              <a:t>+</a:t>
            </a:r>
            <a:r>
              <a:rPr lang="en-US" altLang="en-US" dirty="0" err="1"/>
              <a:t>I</a:t>
            </a:r>
            <a:r>
              <a:rPr lang="en-US" altLang="en-US" baseline="30000" dirty="0"/>
              <a:t>-</a:t>
            </a:r>
            <a:r>
              <a:rPr lang="en-US" altLang="en-US" dirty="0"/>
              <a:t>(</a:t>
            </a:r>
            <a:r>
              <a:rPr lang="en-US" altLang="en-US" i="1" dirty="0" err="1"/>
              <a:t>aq</a:t>
            </a:r>
            <a:r>
              <a:rPr lang="en-US" altLang="en-US" dirty="0"/>
              <a:t>) </a:t>
            </a:r>
            <a:r>
              <a:rPr lang="en-US" altLang="en-US" dirty="0">
                <a:cs typeface="Arial" panose="020B0604020202020204" pitchFamily="34" charset="0"/>
              </a:rPr>
              <a:t>→ </a:t>
            </a:r>
            <a:r>
              <a:rPr lang="en-US" altLang="en-US" dirty="0"/>
              <a:t> </a:t>
            </a:r>
          </a:p>
          <a:p>
            <a:pPr lvl="1" indent="0">
              <a:spcBef>
                <a:spcPts val="1200"/>
              </a:spcBef>
              <a:tabLst>
                <a:tab pos="2235200" algn="l"/>
              </a:tabLst>
            </a:pPr>
            <a:r>
              <a:rPr lang="en-US" altLang="en-US" dirty="0">
                <a:solidFill>
                  <a:srgbClr val="7030A0"/>
                </a:solidFill>
              </a:rPr>
              <a:t>	Br</a:t>
            </a:r>
            <a:r>
              <a:rPr lang="en-US" altLang="en-US" baseline="-25000" dirty="0">
                <a:solidFill>
                  <a:srgbClr val="7030A0"/>
                </a:solidFill>
              </a:rPr>
              <a:t>2</a:t>
            </a:r>
            <a:r>
              <a:rPr lang="en-US" baseline="30000" dirty="0">
                <a:solidFill>
                  <a:srgbClr val="7030A0"/>
                </a:solidFill>
              </a:rPr>
              <a:t>0</a:t>
            </a:r>
            <a:r>
              <a:rPr lang="en-US" baseline="30000" dirty="0"/>
              <a:t> </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 </a:t>
            </a:r>
            <a:r>
              <a:rPr lang="en-US" altLang="en-US" dirty="0" err="1">
                <a:solidFill>
                  <a:srgbClr val="7030A0"/>
                </a:solidFill>
              </a:rPr>
              <a:t>Na</a:t>
            </a:r>
            <a:r>
              <a:rPr lang="en-US" altLang="en-US" baseline="30000" dirty="0" err="1">
                <a:solidFill>
                  <a:srgbClr val="7030A0"/>
                </a:solidFill>
              </a:rPr>
              <a:t>+</a:t>
            </a:r>
            <a:r>
              <a:rPr lang="en-US" altLang="en-US" dirty="0" err="1">
                <a:solidFill>
                  <a:srgbClr val="7030A0"/>
                </a:solidFill>
              </a:rPr>
              <a:t>Cl</a:t>
            </a:r>
            <a:r>
              <a:rPr lang="en-US" altLang="en-US" baseline="30000" dirty="0">
                <a:solidFill>
                  <a:srgbClr val="7030A0"/>
                </a:solidFill>
              </a:rPr>
              <a:t>-</a:t>
            </a:r>
            <a:r>
              <a:rPr lang="en-US" altLang="en-US" dirty="0">
                <a:solidFill>
                  <a:srgbClr val="7030A0"/>
                </a:solidFill>
              </a:rPr>
              <a:t>(</a:t>
            </a:r>
            <a:r>
              <a:rPr lang="en-US" altLang="en-US" i="1" dirty="0" err="1">
                <a:solidFill>
                  <a:srgbClr val="7030A0"/>
                </a:solidFill>
              </a:rPr>
              <a:t>aq</a:t>
            </a:r>
            <a:r>
              <a:rPr lang="en-US" altLang="en-US" dirty="0">
                <a:solidFill>
                  <a:srgbClr val="7030A0"/>
                </a:solidFill>
              </a:rPr>
              <a:t>) →</a:t>
            </a:r>
          </a:p>
          <a:p>
            <a:pPr lvl="1" indent="0">
              <a:spcBef>
                <a:spcPts val="1200"/>
              </a:spcBef>
              <a:tabLst>
                <a:tab pos="1422400" algn="l"/>
              </a:tabLst>
            </a:pPr>
            <a:r>
              <a:rPr lang="en-US" dirty="0">
                <a:solidFill>
                  <a:srgbClr val="FF0000"/>
                </a:solidFill>
              </a:rPr>
              <a:t>	</a:t>
            </a:r>
            <a:r>
              <a:rPr lang="en-US" dirty="0" err="1">
                <a:solidFill>
                  <a:srgbClr val="FF0000"/>
                </a:solidFill>
              </a:rPr>
              <a:t>Na</a:t>
            </a:r>
            <a:r>
              <a:rPr lang="en-US" baseline="30000" dirty="0" err="1">
                <a:solidFill>
                  <a:srgbClr val="FF0000"/>
                </a:solidFill>
              </a:rPr>
              <a:t>+</a:t>
            </a:r>
            <a:r>
              <a:rPr lang="en-US" dirty="0" err="1">
                <a:solidFill>
                  <a:srgbClr val="FF0000"/>
                </a:solidFill>
              </a:rPr>
              <a:t>Br</a:t>
            </a:r>
            <a:r>
              <a:rPr lang="en-US" baseline="30000" dirty="0">
                <a:solidFill>
                  <a:srgbClr val="FF0000"/>
                </a:solidFill>
              </a:rPr>
              <a:t>-</a:t>
            </a:r>
            <a:r>
              <a:rPr lang="en-US" dirty="0">
                <a:solidFill>
                  <a:srgbClr val="FF0000"/>
                </a:solidFill>
              </a:rPr>
              <a:t>(</a:t>
            </a:r>
            <a:r>
              <a:rPr lang="en-US" i="1" dirty="0" err="1">
                <a:solidFill>
                  <a:srgbClr val="FF0000"/>
                </a:solidFill>
              </a:rPr>
              <a:t>aq</a:t>
            </a:r>
            <a:r>
              <a:rPr lang="en-US" dirty="0">
                <a:solidFill>
                  <a:srgbClr val="FF0000"/>
                </a:solidFill>
              </a:rPr>
              <a:t>)</a:t>
            </a:r>
            <a:r>
              <a:rPr lang="en-US" baseline="-25000" dirty="0">
                <a:solidFill>
                  <a:srgbClr val="FF0000"/>
                </a:solidFill>
              </a:rPr>
              <a:t> </a:t>
            </a:r>
            <a:r>
              <a:rPr lang="en-US" dirty="0">
                <a:solidFill>
                  <a:srgbClr val="FF0000"/>
                </a:solidFill>
              </a:rPr>
              <a:t> + Cl</a:t>
            </a:r>
            <a:r>
              <a:rPr lang="en-US" baseline="-25000" dirty="0">
                <a:solidFill>
                  <a:srgbClr val="FF0000"/>
                </a:solidFill>
              </a:rPr>
              <a:t>2</a:t>
            </a:r>
            <a:r>
              <a:rPr lang="en-US" baseline="30000" dirty="0">
                <a:solidFill>
                  <a:srgbClr val="FF0000"/>
                </a:solidFill>
              </a:rPr>
              <a:t>0 </a:t>
            </a:r>
            <a:r>
              <a:rPr lang="en-US" baseline="-25000" dirty="0">
                <a:solidFill>
                  <a:srgbClr val="FF0000"/>
                </a:solidFill>
              </a:rPr>
              <a:t>(g)</a:t>
            </a:r>
            <a:r>
              <a:rPr lang="en-US" dirty="0">
                <a:solidFill>
                  <a:srgbClr val="FF0000"/>
                </a:solidFill>
              </a:rPr>
              <a:t>  </a:t>
            </a:r>
            <a:r>
              <a:rPr lang="en-US" dirty="0">
                <a:solidFill>
                  <a:srgbClr val="FF0000"/>
                </a:solidFill>
                <a:sym typeface="Wingdings"/>
              </a:rPr>
              <a:t></a:t>
            </a:r>
            <a:r>
              <a:rPr lang="en-US" dirty="0">
                <a:solidFill>
                  <a:srgbClr val="FF0000"/>
                </a:solidFill>
              </a:rPr>
              <a:t> </a:t>
            </a:r>
          </a:p>
          <a:p>
            <a:pPr lvl="1" indent="0">
              <a:spcBef>
                <a:spcPts val="1200"/>
              </a:spcBef>
              <a:tabLst>
                <a:tab pos="2119313" algn="l"/>
              </a:tabLst>
            </a:pPr>
            <a:r>
              <a:rPr lang="en-US" dirty="0"/>
              <a:t>	</a:t>
            </a:r>
            <a:r>
              <a:rPr lang="en-US" dirty="0" err="1"/>
              <a:t>Na</a:t>
            </a:r>
            <a:r>
              <a:rPr lang="en-US" baseline="30000" dirty="0" err="1"/>
              <a:t>+</a:t>
            </a:r>
            <a:r>
              <a:rPr lang="en-US" dirty="0" err="1"/>
              <a:t>F</a:t>
            </a:r>
            <a:r>
              <a:rPr lang="en-US" baseline="30000" dirty="0"/>
              <a:t>-</a:t>
            </a:r>
            <a:r>
              <a:rPr lang="en-US" dirty="0"/>
              <a:t>(</a:t>
            </a:r>
            <a:r>
              <a:rPr lang="en-US" i="1" dirty="0" err="1"/>
              <a:t>aq</a:t>
            </a:r>
            <a:r>
              <a:rPr lang="en-US" dirty="0"/>
              <a:t>)</a:t>
            </a:r>
            <a:r>
              <a:rPr lang="en-US" baseline="-25000" dirty="0"/>
              <a:t> </a:t>
            </a:r>
            <a:r>
              <a:rPr lang="en-US" dirty="0"/>
              <a:t> +  Cl</a:t>
            </a:r>
            <a:r>
              <a:rPr lang="en-US" baseline="-25000" dirty="0"/>
              <a:t>2</a:t>
            </a:r>
            <a:r>
              <a:rPr lang="en-US" baseline="30000" dirty="0"/>
              <a:t>0</a:t>
            </a:r>
            <a:r>
              <a:rPr lang="en-US" dirty="0"/>
              <a:t>  </a:t>
            </a:r>
            <a:r>
              <a:rPr lang="en-US" dirty="0">
                <a:sym typeface="Wingdings"/>
              </a:rPr>
              <a:t></a:t>
            </a:r>
            <a:endParaRPr lang="en-US" dirty="0"/>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3" y="5664200"/>
            <a:ext cx="4076699" cy="11332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191" y="2370183"/>
            <a:ext cx="571500" cy="830217"/>
          </a:xfrm>
          <a:prstGeom prst="rect">
            <a:avLst/>
          </a:prstGeom>
          <a:noFill/>
          <a:ln>
            <a:noFill/>
          </a:ln>
          <a:effectLst/>
        </p:spPr>
      </p:pic>
    </p:spTree>
    <p:extLst>
      <p:ext uri="{BB962C8B-B14F-4D97-AF65-F5344CB8AC3E}">
        <p14:creationId xmlns:p14="http://schemas.microsoft.com/office/powerpoint/2010/main" val="3468575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fade">
                                      <p:cBhvr>
                                        <p:cTn id="7" dur="500"/>
                                        <p:tgtEl>
                                          <p:spTgt spid="70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Effect transition="in" filter="fade">
                                      <p:cBhvr>
                                        <p:cTn id="12" dur="500"/>
                                        <p:tgtEl>
                                          <p:spTgt spid="70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0">
                                            <p:txEl>
                                              <p:pRg st="2" end="2"/>
                                            </p:txEl>
                                          </p:spTgt>
                                        </p:tgtEl>
                                        <p:attrNameLst>
                                          <p:attrName>style.visibility</p:attrName>
                                        </p:attrNameLst>
                                      </p:cBhvr>
                                      <p:to>
                                        <p:strVal val="visible"/>
                                      </p:to>
                                    </p:set>
                                    <p:animEffect transition="in" filter="fade">
                                      <p:cBhvr>
                                        <p:cTn id="17" dur="500"/>
                                        <p:tgtEl>
                                          <p:spTgt spid="70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xEl>
                                              <p:pRg st="3" end="3"/>
                                            </p:txEl>
                                          </p:spTgt>
                                        </p:tgtEl>
                                        <p:attrNameLst>
                                          <p:attrName>style.visibility</p:attrName>
                                        </p:attrNameLst>
                                      </p:cBhvr>
                                      <p:to>
                                        <p:strVal val="visible"/>
                                      </p:to>
                                    </p:set>
                                    <p:animEffect transition="in" filter="fade">
                                      <p:cBhvr>
                                        <p:cTn id="22" dur="500"/>
                                        <p:tgtEl>
                                          <p:spTgt spid="70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60">
                                            <p:txEl>
                                              <p:pRg st="4" end="4"/>
                                            </p:txEl>
                                          </p:spTgt>
                                        </p:tgtEl>
                                        <p:attrNameLst>
                                          <p:attrName>style.visibility</p:attrName>
                                        </p:attrNameLst>
                                      </p:cBhvr>
                                      <p:to>
                                        <p:strVal val="visible"/>
                                      </p:to>
                                    </p:set>
                                    <p:animEffect transition="in" filter="fade">
                                      <p:cBhvr>
                                        <p:cTn id="27" dur="500"/>
                                        <p:tgtEl>
                                          <p:spTgt spid="706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60">
                                            <p:txEl>
                                              <p:pRg st="5" end="5"/>
                                            </p:txEl>
                                          </p:spTgt>
                                        </p:tgtEl>
                                        <p:attrNameLst>
                                          <p:attrName>style.visibility</p:attrName>
                                        </p:attrNameLst>
                                      </p:cBhvr>
                                      <p:to>
                                        <p:strVal val="visible"/>
                                      </p:to>
                                    </p:set>
                                    <p:animEffect transition="in" filter="fade">
                                      <p:cBhvr>
                                        <p:cTn id="32" dur="500"/>
                                        <p:tgtEl>
                                          <p:spTgt spid="706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660">
                                            <p:txEl>
                                              <p:pRg st="6" end="6"/>
                                            </p:txEl>
                                          </p:spTgt>
                                        </p:tgtEl>
                                        <p:attrNameLst>
                                          <p:attrName>style.visibility</p:attrName>
                                        </p:attrNameLst>
                                      </p:cBhvr>
                                      <p:to>
                                        <p:strVal val="visible"/>
                                      </p:to>
                                    </p:set>
                                    <p:animEffect transition="in" filter="fade">
                                      <p:cBhvr>
                                        <p:cTn id="37" dur="500"/>
                                        <p:tgtEl>
                                          <p:spTgt spid="706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60">
                                            <p:txEl>
                                              <p:pRg st="7" end="7"/>
                                            </p:txEl>
                                          </p:spTgt>
                                        </p:tgtEl>
                                        <p:attrNameLst>
                                          <p:attrName>style.visibility</p:attrName>
                                        </p:attrNameLst>
                                      </p:cBhvr>
                                      <p:to>
                                        <p:strVal val="visible"/>
                                      </p:to>
                                    </p:set>
                                    <p:animEffect transition="in" filter="fade">
                                      <p:cBhvr>
                                        <p:cTn id="42" dur="500"/>
                                        <p:tgtEl>
                                          <p:spTgt spid="706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 y="838200"/>
            <a:ext cx="9066214" cy="4154602"/>
          </a:xfrm>
          <a:prstGeom prst="rect">
            <a:avLst/>
          </a:prstGeom>
          <a:noFill/>
          <a:ln w="9525">
            <a:noFill/>
            <a:miter lim="800000"/>
            <a:headEnd/>
            <a:tailEnd/>
          </a:ln>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indent="7938">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a:spcBef>
                <a:spcPct val="50000"/>
              </a:spcBef>
            </a:pPr>
            <a:r>
              <a:rPr lang="en-US" altLang="en-US" sz="2300" dirty="0">
                <a:solidFill>
                  <a:srgbClr val="FF0000"/>
                </a:solidFill>
              </a:rPr>
              <a:t>Activity Series for Halogens (</a:t>
            </a:r>
            <a:r>
              <a:rPr lang="en-US" altLang="en-US" sz="2300" b="1" u="sng" dirty="0">
                <a:solidFill>
                  <a:srgbClr val="7030A0"/>
                </a:solidFill>
                <a:effectLst>
                  <a:outerShdw blurRad="38100" dist="38100" dir="2700000" algn="tl">
                    <a:srgbClr val="000000">
                      <a:alpha val="43137"/>
                    </a:srgbClr>
                  </a:outerShdw>
                </a:effectLst>
              </a:rPr>
              <a:t>non-metals</a:t>
            </a:r>
            <a:r>
              <a:rPr lang="en-US" altLang="en-US" sz="2300" dirty="0">
                <a:solidFill>
                  <a:srgbClr val="FF0000"/>
                </a:solidFill>
              </a:rPr>
              <a:t>)</a:t>
            </a:r>
          </a:p>
          <a:p>
            <a:pPr lvl="1" indent="0" algn="ctr">
              <a:spcBef>
                <a:spcPts val="2400"/>
              </a:spcBef>
            </a:pPr>
            <a:r>
              <a:rPr lang="en-US" altLang="en-US" sz="3200" dirty="0"/>
              <a:t>Br</a:t>
            </a:r>
            <a:r>
              <a:rPr lang="en-US" altLang="en-US" sz="3200" baseline="-25000" dirty="0"/>
              <a:t>2</a:t>
            </a:r>
            <a:r>
              <a:rPr lang="en-US" sz="3200" baseline="30000" dirty="0"/>
              <a:t>0 </a:t>
            </a:r>
            <a:r>
              <a:rPr lang="en-US" altLang="en-US" sz="3200" dirty="0"/>
              <a:t>(</a:t>
            </a:r>
            <a:r>
              <a:rPr lang="en-US" altLang="en-US" sz="3200" i="1" dirty="0" err="1"/>
              <a:t>aq</a:t>
            </a:r>
            <a:r>
              <a:rPr lang="en-US" altLang="en-US" sz="3200" dirty="0"/>
              <a:t>) +  2Na</a:t>
            </a:r>
            <a:r>
              <a:rPr lang="en-US" altLang="en-US" sz="3200" baseline="30000" dirty="0"/>
              <a:t>+</a:t>
            </a:r>
            <a:r>
              <a:rPr lang="en-US" altLang="en-US" sz="3200" dirty="0"/>
              <a:t>I</a:t>
            </a:r>
            <a:r>
              <a:rPr lang="en-US" altLang="en-US" sz="3200" baseline="30000" dirty="0"/>
              <a:t>-</a:t>
            </a:r>
            <a:r>
              <a:rPr lang="en-US" altLang="en-US" sz="3200" dirty="0"/>
              <a:t>(</a:t>
            </a:r>
            <a:r>
              <a:rPr lang="en-US" altLang="en-US" sz="3200" i="1" dirty="0" err="1"/>
              <a:t>aq</a:t>
            </a:r>
            <a:r>
              <a:rPr lang="en-US" altLang="en-US" sz="3200" dirty="0"/>
              <a:t>) </a:t>
            </a:r>
            <a:r>
              <a:rPr lang="en-US" altLang="en-US" sz="3200" dirty="0">
                <a:cs typeface="Arial" panose="020B0604020202020204" pitchFamily="34" charset="0"/>
              </a:rPr>
              <a:t>→ </a:t>
            </a:r>
            <a:r>
              <a:rPr lang="en-US" altLang="en-US" sz="3200" dirty="0"/>
              <a:t>2NaBr(</a:t>
            </a:r>
            <a:r>
              <a:rPr lang="en-US" altLang="en-US" sz="3200" i="1" dirty="0"/>
              <a:t>aq</a:t>
            </a:r>
            <a:r>
              <a:rPr lang="en-US" altLang="en-US" sz="3200" dirty="0"/>
              <a:t>) + I</a:t>
            </a:r>
            <a:r>
              <a:rPr lang="en-US" altLang="en-US" sz="3200" baseline="-25000" dirty="0"/>
              <a:t>2</a:t>
            </a:r>
            <a:r>
              <a:rPr lang="en-US" altLang="en-US" sz="3200" dirty="0"/>
              <a:t>(</a:t>
            </a:r>
            <a:r>
              <a:rPr lang="en-US" altLang="en-US" sz="3200" i="1" dirty="0" err="1"/>
              <a:t>aq</a:t>
            </a:r>
            <a:r>
              <a:rPr lang="en-US" altLang="en-US" sz="3200" dirty="0"/>
              <a:t>) </a:t>
            </a:r>
            <a:r>
              <a:rPr lang="en-US" sz="1200" b="1" dirty="0">
                <a:solidFill>
                  <a:srgbClr val="FF0000"/>
                </a:solidFill>
              </a:rPr>
              <a:t>… </a:t>
            </a:r>
            <a:r>
              <a:rPr lang="en-US" sz="1200" b="1" i="1" dirty="0">
                <a:solidFill>
                  <a:srgbClr val="FF0000"/>
                </a:solidFill>
              </a:rPr>
              <a:t>Br  &gt;  I</a:t>
            </a:r>
            <a:r>
              <a:rPr lang="en-US" altLang="en-US" sz="1200" b="1" dirty="0">
                <a:solidFill>
                  <a:srgbClr val="FF0000"/>
                </a:solidFill>
              </a:rPr>
              <a:t> </a:t>
            </a:r>
          </a:p>
          <a:p>
            <a:pPr lvl="1" indent="0" algn="ctr">
              <a:spcBef>
                <a:spcPts val="2400"/>
              </a:spcBef>
            </a:pPr>
            <a:r>
              <a:rPr lang="en-US" altLang="en-US" sz="3200" dirty="0">
                <a:solidFill>
                  <a:srgbClr val="7030A0"/>
                </a:solidFill>
              </a:rPr>
              <a:t>Br</a:t>
            </a:r>
            <a:r>
              <a:rPr lang="en-US" altLang="en-US" sz="3200" baseline="-25000" dirty="0">
                <a:solidFill>
                  <a:srgbClr val="7030A0"/>
                </a:solidFill>
              </a:rPr>
              <a:t>2</a:t>
            </a:r>
            <a:r>
              <a:rPr lang="en-US" sz="3200" baseline="30000" dirty="0">
                <a:solidFill>
                  <a:srgbClr val="7030A0"/>
                </a:solidFill>
              </a:rPr>
              <a:t>0</a:t>
            </a:r>
            <a:r>
              <a:rPr lang="en-US" sz="3200" baseline="30000" dirty="0"/>
              <a:t> </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a:t>
            </a:r>
            <a:r>
              <a:rPr lang="en-US" altLang="en-US" sz="3200" dirty="0" err="1">
                <a:solidFill>
                  <a:srgbClr val="7030A0"/>
                </a:solidFill>
              </a:rPr>
              <a:t>Na</a:t>
            </a:r>
            <a:r>
              <a:rPr lang="en-US" altLang="en-US" sz="3200" baseline="30000" dirty="0" err="1">
                <a:solidFill>
                  <a:srgbClr val="7030A0"/>
                </a:solidFill>
              </a:rPr>
              <a:t>+</a:t>
            </a:r>
            <a:r>
              <a:rPr lang="en-US" altLang="en-US" sz="3200" dirty="0" err="1">
                <a:solidFill>
                  <a:srgbClr val="7030A0"/>
                </a:solidFill>
              </a:rPr>
              <a:t>Cl</a:t>
            </a:r>
            <a:r>
              <a:rPr lang="en-US" altLang="en-US" sz="3200" baseline="30000" dirty="0">
                <a:solidFill>
                  <a:srgbClr val="7030A0"/>
                </a:solidFill>
              </a:rPr>
              <a:t>-</a:t>
            </a:r>
            <a:r>
              <a:rPr lang="en-US" altLang="en-US" sz="3200" dirty="0">
                <a:solidFill>
                  <a:srgbClr val="7030A0"/>
                </a:solidFill>
              </a:rPr>
              <a:t>(</a:t>
            </a:r>
            <a:r>
              <a:rPr lang="en-US" altLang="en-US" sz="3200" i="1" dirty="0" err="1">
                <a:solidFill>
                  <a:srgbClr val="7030A0"/>
                </a:solidFill>
              </a:rPr>
              <a:t>aq</a:t>
            </a:r>
            <a:r>
              <a:rPr lang="en-US" altLang="en-US" sz="3200" dirty="0">
                <a:solidFill>
                  <a:srgbClr val="7030A0"/>
                </a:solidFill>
              </a:rPr>
              <a:t>) → No reaction</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altLang="en-US" sz="1200" dirty="0">
              <a:solidFill>
                <a:schemeClr val="tx1"/>
              </a:solidFill>
            </a:endParaRPr>
          </a:p>
          <a:p>
            <a:pPr lvl="1" indent="0" algn="ctr">
              <a:spcBef>
                <a:spcPts val="2400"/>
              </a:spcBef>
            </a:pPr>
            <a:r>
              <a:rPr lang="en-US" sz="3200" dirty="0">
                <a:solidFill>
                  <a:srgbClr val="FF0000"/>
                </a:solidFill>
              </a:rPr>
              <a:t>2Na</a:t>
            </a:r>
            <a:r>
              <a:rPr lang="en-US" sz="3200" baseline="30000" dirty="0">
                <a:solidFill>
                  <a:srgbClr val="FF0000"/>
                </a:solidFill>
              </a:rPr>
              <a:t>+</a:t>
            </a:r>
            <a:r>
              <a:rPr lang="en-US" sz="3200" dirty="0">
                <a:solidFill>
                  <a:srgbClr val="FF0000"/>
                </a:solidFill>
              </a:rPr>
              <a:t>Br</a:t>
            </a:r>
            <a:r>
              <a:rPr lang="en-US" sz="3200" baseline="30000" dirty="0">
                <a:solidFill>
                  <a:srgbClr val="FF0000"/>
                </a:solidFill>
              </a:rPr>
              <a:t>-</a:t>
            </a:r>
            <a:r>
              <a:rPr lang="en-US" sz="3200" dirty="0">
                <a:solidFill>
                  <a:srgbClr val="FF0000"/>
                </a:solidFill>
              </a:rPr>
              <a:t>(</a:t>
            </a:r>
            <a:r>
              <a:rPr lang="en-US" sz="3200" i="1" dirty="0" err="1">
                <a:solidFill>
                  <a:srgbClr val="FF0000"/>
                </a:solidFill>
              </a:rPr>
              <a:t>aq</a:t>
            </a:r>
            <a:r>
              <a:rPr lang="en-US" sz="3200" dirty="0">
                <a:solidFill>
                  <a:srgbClr val="FF0000"/>
                </a:solidFill>
              </a:rPr>
              <a:t>)</a:t>
            </a:r>
            <a:r>
              <a:rPr lang="en-US" sz="3200" baseline="-25000" dirty="0">
                <a:solidFill>
                  <a:srgbClr val="FF0000"/>
                </a:solidFill>
              </a:rPr>
              <a:t> </a:t>
            </a:r>
            <a:r>
              <a:rPr lang="en-US" sz="3200" dirty="0">
                <a:solidFill>
                  <a:srgbClr val="FF0000"/>
                </a:solidFill>
              </a:rPr>
              <a:t> + Cl</a:t>
            </a:r>
            <a:r>
              <a:rPr lang="en-US" sz="3200" baseline="-25000" dirty="0">
                <a:solidFill>
                  <a:srgbClr val="FF0000"/>
                </a:solidFill>
              </a:rPr>
              <a:t>2</a:t>
            </a:r>
            <a:r>
              <a:rPr lang="en-US" sz="3200" baseline="30000" dirty="0">
                <a:solidFill>
                  <a:srgbClr val="FF0000"/>
                </a:solidFill>
              </a:rPr>
              <a:t>0 </a:t>
            </a:r>
            <a:r>
              <a:rPr lang="en-US" sz="3200" baseline="-25000" dirty="0">
                <a:solidFill>
                  <a:srgbClr val="FF0000"/>
                </a:solidFill>
              </a:rPr>
              <a:t>(g)</a:t>
            </a:r>
            <a:r>
              <a:rPr lang="en-US" sz="3200" dirty="0">
                <a:solidFill>
                  <a:srgbClr val="FF0000"/>
                </a:solidFill>
              </a:rPr>
              <a:t> </a:t>
            </a:r>
            <a:r>
              <a:rPr lang="en-US" sz="3200" dirty="0">
                <a:solidFill>
                  <a:srgbClr val="FF0000"/>
                </a:solidFill>
                <a:sym typeface="Wingdings"/>
              </a:rPr>
              <a:t></a:t>
            </a:r>
            <a:r>
              <a:rPr lang="en-US" sz="3200" dirty="0">
                <a:solidFill>
                  <a:srgbClr val="FF0000"/>
                </a:solidFill>
              </a:rPr>
              <a:t> 2NaCl(</a:t>
            </a:r>
            <a:r>
              <a:rPr lang="en-US" sz="3200" i="1" dirty="0" err="1">
                <a:solidFill>
                  <a:srgbClr val="FF0000"/>
                </a:solidFill>
              </a:rPr>
              <a:t>aq</a:t>
            </a:r>
            <a:r>
              <a:rPr lang="en-US" sz="3200" dirty="0">
                <a:solidFill>
                  <a:srgbClr val="FF0000"/>
                </a:solidFill>
              </a:rPr>
              <a:t>) +  Br</a:t>
            </a:r>
            <a:r>
              <a:rPr lang="en-US" sz="3200" baseline="-25000" dirty="0">
                <a:solidFill>
                  <a:srgbClr val="FF0000"/>
                </a:solidFill>
              </a:rPr>
              <a:t>2</a:t>
            </a:r>
            <a:r>
              <a:rPr lang="en-US" sz="3200" baseline="30000" dirty="0">
                <a:solidFill>
                  <a:srgbClr val="FF0000"/>
                </a:solidFill>
              </a:rPr>
              <a:t>0</a:t>
            </a:r>
            <a:r>
              <a:rPr lang="en-US" sz="3200" baseline="-25000" dirty="0">
                <a:solidFill>
                  <a:srgbClr val="FF0000"/>
                </a:solidFill>
              </a:rPr>
              <a:t> (s)</a:t>
            </a:r>
            <a:r>
              <a:rPr lang="en-US" sz="3200" b="1" dirty="0"/>
              <a:t> </a:t>
            </a:r>
            <a:r>
              <a:rPr lang="en-US" sz="1200" b="1" dirty="0">
                <a:solidFill>
                  <a:schemeClr val="tx1"/>
                </a:solidFill>
              </a:rPr>
              <a:t>… Cl &gt; </a:t>
            </a:r>
            <a:r>
              <a:rPr lang="en-US" sz="1200" b="1" i="1" dirty="0">
                <a:solidFill>
                  <a:schemeClr val="tx1"/>
                </a:solidFill>
              </a:rPr>
              <a:t>Br</a:t>
            </a:r>
            <a:r>
              <a:rPr lang="en-US" altLang="en-US" sz="1200" b="1" dirty="0">
                <a:solidFill>
                  <a:schemeClr val="tx1"/>
                </a:solidFill>
              </a:rPr>
              <a:t> </a:t>
            </a:r>
            <a:endParaRPr lang="en-US" sz="1200" baseline="30000" dirty="0">
              <a:solidFill>
                <a:schemeClr val="tx1"/>
              </a:solidFill>
            </a:endParaRPr>
          </a:p>
          <a:p>
            <a:pPr lvl="1" indent="0" algn="ctr">
              <a:spcBef>
                <a:spcPts val="2400"/>
              </a:spcBef>
            </a:pPr>
            <a:r>
              <a:rPr lang="en-US" sz="3200" dirty="0" err="1"/>
              <a:t>Na</a:t>
            </a:r>
            <a:r>
              <a:rPr lang="en-US" sz="3200" baseline="30000" dirty="0" err="1"/>
              <a:t>+</a:t>
            </a:r>
            <a:r>
              <a:rPr lang="en-US" sz="3200" dirty="0" err="1"/>
              <a:t>F</a:t>
            </a:r>
            <a:r>
              <a:rPr lang="en-US" sz="3200" baseline="30000" dirty="0"/>
              <a:t>-</a:t>
            </a:r>
            <a:r>
              <a:rPr lang="en-US" sz="3200" dirty="0"/>
              <a:t>(</a:t>
            </a:r>
            <a:r>
              <a:rPr lang="en-US" sz="3200" i="1" dirty="0" err="1"/>
              <a:t>aq</a:t>
            </a:r>
            <a:r>
              <a:rPr lang="en-US" sz="3200" dirty="0"/>
              <a:t>)</a:t>
            </a:r>
            <a:r>
              <a:rPr lang="en-US" sz="3200" baseline="-25000" dirty="0"/>
              <a:t> </a:t>
            </a:r>
            <a:r>
              <a:rPr lang="en-US" sz="3200" dirty="0"/>
              <a:t> +  Cl</a:t>
            </a:r>
            <a:r>
              <a:rPr lang="en-US" sz="3200" baseline="-25000" dirty="0"/>
              <a:t>2</a:t>
            </a:r>
            <a:r>
              <a:rPr lang="en-US" sz="3200" baseline="30000" dirty="0"/>
              <a:t>0</a:t>
            </a:r>
            <a:r>
              <a:rPr lang="en-US" sz="3200" dirty="0"/>
              <a:t> </a:t>
            </a:r>
            <a:r>
              <a:rPr lang="en-US" sz="3200" dirty="0">
                <a:sym typeface="Wingdings"/>
              </a:rPr>
              <a:t></a:t>
            </a:r>
            <a:r>
              <a:rPr lang="en-US" sz="3200" dirty="0"/>
              <a:t> </a:t>
            </a:r>
            <a:r>
              <a:rPr lang="en-US" sz="3200" b="1" dirty="0"/>
              <a:t>no reaction </a:t>
            </a:r>
            <a:r>
              <a:rPr lang="en-US" sz="1200" b="1" dirty="0">
                <a:solidFill>
                  <a:srgbClr val="FF0000"/>
                </a:solidFill>
              </a:rPr>
              <a:t>… F &gt; Cl</a:t>
            </a:r>
            <a:r>
              <a:rPr lang="en-US" altLang="en-US" sz="1200" b="1" dirty="0">
                <a:solidFill>
                  <a:srgbClr val="FF0000"/>
                </a:solidFill>
              </a:rPr>
              <a:t> </a:t>
            </a:r>
            <a:endParaRPr lang="en-US" sz="1200" dirty="0">
              <a:solidFill>
                <a:srgbClr val="FF0000"/>
              </a:solidFill>
            </a:endParaRPr>
          </a:p>
          <a:p>
            <a:pPr lvl="1" indent="0" algn="ctr">
              <a:spcBef>
                <a:spcPts val="1200"/>
              </a:spcBef>
            </a:pPr>
            <a:endParaRPr lang="en-US" altLang="en-US" sz="2300" dirty="0">
              <a:solidFill>
                <a:srgbClr val="7030A0"/>
              </a:solidFill>
            </a:endParaRPr>
          </a:p>
        </p:txBody>
      </p:sp>
      <p:sp>
        <p:nvSpPr>
          <p:cNvPr id="6"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992802"/>
            <a:ext cx="6400630" cy="1779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_s2055"/>
          <p:cNvSpPr>
            <a:spLocks noChangeArrowheads="1"/>
          </p:cNvSpPr>
          <p:nvPr/>
        </p:nvSpPr>
        <p:spPr bwMode="auto">
          <a:xfrm>
            <a:off x="685800" y="206641"/>
            <a:ext cx="2766306" cy="606159"/>
          </a:xfrm>
          <a:prstGeom prst="roundRect">
            <a:avLst/>
          </a:prstGeom>
          <a:solidFill>
            <a:schemeClr val="accent4">
              <a:lumMod val="40000"/>
              <a:lumOff val="60000"/>
            </a:schemeClr>
          </a:solidFill>
          <a:ln w="28575" cmpd="sng">
            <a:solidFill>
              <a:schemeClr val="accent4"/>
            </a:solidFill>
            <a:miter lim="800000"/>
            <a:headEnd/>
            <a:tailEnd/>
          </a:ln>
        </p:spPr>
        <p:txBody>
          <a:bodyPr wrap="none" lIns="192053" tIns="96028" rIns="192053" bIns="96028" anchor="ctr">
            <a:spAutoFit/>
          </a:bodyPr>
          <a:lstStyle/>
          <a:p>
            <a:pPr algn="ctr" defTabSz="1920972" eaLnBrk="1" hangingPunct="1">
              <a:buClrTx/>
              <a:buSzTx/>
            </a:pPr>
            <a:r>
              <a:rPr lang="en-US" sz="2300" b="1" dirty="0">
                <a:latin typeface="Arial" charset="0"/>
                <a:cs typeface="Arial" charset="0"/>
              </a:rPr>
              <a:t>F</a:t>
            </a:r>
            <a:r>
              <a:rPr lang="en-US" sz="2300" b="1" baseline="-25000" dirty="0">
                <a:latin typeface="Arial" charset="0"/>
                <a:cs typeface="Arial" charset="0"/>
              </a:rPr>
              <a:t>2</a:t>
            </a:r>
            <a:r>
              <a:rPr lang="en-US" sz="2300" b="1" dirty="0">
                <a:latin typeface="Arial" charset="0"/>
                <a:cs typeface="Arial" charset="0"/>
              </a:rPr>
              <a:t> &gt; Cl</a:t>
            </a:r>
            <a:r>
              <a:rPr lang="en-US" sz="2300" b="1" baseline="-25000" dirty="0">
                <a:latin typeface="Arial" charset="0"/>
                <a:cs typeface="Arial" charset="0"/>
              </a:rPr>
              <a:t>2</a:t>
            </a:r>
            <a:r>
              <a:rPr lang="en-US" sz="2300" b="1" dirty="0">
                <a:latin typeface="Arial" charset="0"/>
                <a:cs typeface="Arial" charset="0"/>
              </a:rPr>
              <a:t> &gt; Br</a:t>
            </a:r>
            <a:r>
              <a:rPr lang="en-US" sz="2300" b="1" baseline="-25000" dirty="0">
                <a:latin typeface="Arial" charset="0"/>
                <a:cs typeface="Arial" charset="0"/>
              </a:rPr>
              <a:t>2</a:t>
            </a:r>
            <a:r>
              <a:rPr lang="en-US" sz="2300" b="1" dirty="0">
                <a:latin typeface="Arial" charset="0"/>
                <a:cs typeface="Arial" charset="0"/>
              </a:rPr>
              <a:t> &gt; I</a:t>
            </a:r>
            <a:r>
              <a:rPr lang="en-US" sz="2300" b="1" baseline="-25000" dirty="0">
                <a:latin typeface="Arial" charset="0"/>
                <a:cs typeface="Arial" charset="0"/>
              </a:rPr>
              <a:t>2</a:t>
            </a:r>
            <a:endParaRPr lang="en-US" sz="2300" b="1" dirty="0">
              <a:latin typeface="Arial" charset="0"/>
              <a:cs typeface="Arial" charset="0"/>
            </a:endParaRPr>
          </a:p>
        </p:txBody>
      </p:sp>
    </p:spTree>
    <p:extLst>
      <p:ext uri="{BB962C8B-B14F-4D97-AF65-F5344CB8AC3E}">
        <p14:creationId xmlns:p14="http://schemas.microsoft.com/office/powerpoint/2010/main" val="591673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0">
                                            <p:txEl>
                                              <p:pRg st="1" end="1"/>
                                            </p:txEl>
                                          </p:spTgt>
                                        </p:tgtEl>
                                        <p:attrNameLst>
                                          <p:attrName>style.visibility</p:attrName>
                                        </p:attrNameLst>
                                      </p:cBhvr>
                                      <p:to>
                                        <p:strVal val="visible"/>
                                      </p:to>
                                    </p:set>
                                    <p:animEffect transition="in" filter="fade">
                                      <p:cBhvr>
                                        <p:cTn id="7" dur="500"/>
                                        <p:tgtEl>
                                          <p:spTgt spid="706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0">
                                            <p:txEl>
                                              <p:pRg st="2" end="2"/>
                                            </p:txEl>
                                          </p:spTgt>
                                        </p:tgtEl>
                                        <p:attrNameLst>
                                          <p:attrName>style.visibility</p:attrName>
                                        </p:attrNameLst>
                                      </p:cBhvr>
                                      <p:to>
                                        <p:strVal val="visible"/>
                                      </p:to>
                                    </p:set>
                                    <p:animEffect transition="in" filter="fade">
                                      <p:cBhvr>
                                        <p:cTn id="12" dur="500"/>
                                        <p:tgtEl>
                                          <p:spTgt spid="706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0">
                                            <p:txEl>
                                              <p:pRg st="3" end="3"/>
                                            </p:txEl>
                                          </p:spTgt>
                                        </p:tgtEl>
                                        <p:attrNameLst>
                                          <p:attrName>style.visibility</p:attrName>
                                        </p:attrNameLst>
                                      </p:cBhvr>
                                      <p:to>
                                        <p:strVal val="visible"/>
                                      </p:to>
                                    </p:set>
                                    <p:animEffect transition="in" filter="fade">
                                      <p:cBhvr>
                                        <p:cTn id="17" dur="500"/>
                                        <p:tgtEl>
                                          <p:spTgt spid="706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xEl>
                                              <p:pRg st="4" end="4"/>
                                            </p:txEl>
                                          </p:spTgt>
                                        </p:tgtEl>
                                        <p:attrNameLst>
                                          <p:attrName>style.visibility</p:attrName>
                                        </p:attrNameLst>
                                      </p:cBhvr>
                                      <p:to>
                                        <p:strVal val="visible"/>
                                      </p:to>
                                    </p:set>
                                    <p:animEffect transition="in" filter="fade">
                                      <p:cBhvr>
                                        <p:cTn id="22" dur="500"/>
                                        <p:tgtEl>
                                          <p:spTgt spid="7066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FF0000"/>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371600"/>
            <a:ext cx="571500" cy="830217"/>
          </a:xfrm>
          <a:prstGeom prst="rect">
            <a:avLst/>
          </a:prstGeom>
          <a:noFill/>
          <a:ln>
            <a:noFill/>
          </a:ln>
          <a:effectLst/>
        </p:spPr>
      </p:pic>
    </p:spTree>
    <p:extLst>
      <p:ext uri="{BB962C8B-B14F-4D97-AF65-F5344CB8AC3E}">
        <p14:creationId xmlns:p14="http://schemas.microsoft.com/office/powerpoint/2010/main" val="1814789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1"/>
          <p:cNvSpPr>
            <a:spLocks noGrp="1" noChangeArrowheads="1"/>
          </p:cNvSpPr>
          <p:nvPr>
            <p:ph type="body"/>
          </p:nvPr>
        </p:nvSpPr>
        <p:spPr>
          <a:xfrm>
            <a:off x="304799" y="762000"/>
            <a:ext cx="8610600" cy="5486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000" dirty="0">
                <a:solidFill>
                  <a:srgbClr val="000000"/>
                </a:solidFill>
                <a:effectLst/>
              </a:rPr>
              <a:t>A copper wire suspended in an aqueous solution of silver nitrate developed a deposit of silver crystals on it when the copper II reacted with the silver nitrate. Write a skeletal equation for this reaction:</a:t>
            </a:r>
          </a:p>
          <a:p>
            <a:pPr algn="ctr">
              <a:spcBef>
                <a:spcPts val="7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sz="2000" b="1" dirty="0">
                <a:solidFill>
                  <a:schemeClr val="tx1"/>
                </a:solidFill>
              </a:rPr>
              <a:t>… Cu &gt; Ag</a:t>
            </a:r>
            <a:endParaRPr lang="en-US" altLang="en-US" sz="2000" dirty="0">
              <a:solidFill>
                <a:srgbClr val="00000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chemeClr val="accent1">
                    <a:lumMod val="75000"/>
                  </a:schemeClr>
                </a:solidFill>
                <a:effectLst/>
              </a:rPr>
              <a:t> </a:t>
            </a:r>
            <a:r>
              <a:rPr lang="en-US" altLang="en-US" sz="2400" dirty="0">
                <a:solidFill>
                  <a:srgbClr val="0070C0"/>
                </a:solidFill>
                <a:effectLst/>
              </a:rPr>
              <a:t>Cu</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  +  Ag</a:t>
            </a:r>
            <a:r>
              <a:rPr lang="en-US" altLang="en-US" sz="2400" baseline="30000" dirty="0">
                <a:solidFill>
                  <a:srgbClr val="0070C0"/>
                </a:solidFill>
              </a:rPr>
              <a:t>+</a:t>
            </a:r>
            <a:r>
              <a:rPr lang="en-US" altLang="en-US" sz="2400" dirty="0">
                <a:solidFill>
                  <a:srgbClr val="0070C0"/>
                </a:solidFill>
                <a:effectLst/>
              </a:rPr>
              <a:t>NO</a:t>
            </a:r>
            <a:r>
              <a:rPr lang="en-US" altLang="en-US" sz="2400" baseline="-25000" dirty="0">
                <a:solidFill>
                  <a:srgbClr val="0070C0"/>
                </a:solidFill>
                <a:effectLst/>
              </a:rPr>
              <a:t>3</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a:t>
            </a:r>
            <a:r>
              <a:rPr lang="en-US" altLang="en-US" sz="2400" dirty="0">
                <a:solidFill>
                  <a:srgbClr val="0070C0"/>
                </a:solidFill>
                <a:effectLst/>
                <a:cs typeface="Arial" panose="020B0604020202020204" pitchFamily="34" charset="0"/>
              </a:rPr>
              <a:t>→  </a:t>
            </a:r>
            <a:r>
              <a:rPr lang="en-US" altLang="en-US" sz="2400" dirty="0">
                <a:solidFill>
                  <a:srgbClr val="0070C0"/>
                </a:solidFill>
                <a:effectLst/>
              </a:rPr>
              <a:t>Cu</a:t>
            </a:r>
            <a:r>
              <a:rPr lang="en-US" altLang="en-US" sz="2400" baseline="30000" dirty="0">
                <a:solidFill>
                  <a:srgbClr val="0070C0"/>
                </a:solidFill>
              </a:rPr>
              <a:t>+2</a:t>
            </a:r>
            <a:r>
              <a:rPr lang="en-US" altLang="en-US" sz="2400" dirty="0">
                <a:solidFill>
                  <a:srgbClr val="0070C0"/>
                </a:solidFill>
                <a:effectLst/>
              </a:rPr>
              <a:t>(NO</a:t>
            </a:r>
            <a:r>
              <a:rPr lang="en-US" altLang="en-US" sz="2400" baseline="-25000" dirty="0">
                <a:solidFill>
                  <a:srgbClr val="0070C0"/>
                </a:solidFill>
                <a:effectLst/>
              </a:rPr>
              <a:t>3</a:t>
            </a:r>
            <a:r>
              <a:rPr lang="en-US" altLang="en-US" sz="2400" dirty="0">
                <a:solidFill>
                  <a:srgbClr val="0070C0"/>
                </a:solidFill>
                <a:effectLst/>
              </a:rPr>
              <a:t>)</a:t>
            </a:r>
            <a:r>
              <a:rPr lang="en-US" altLang="en-US" sz="2400" baseline="-25000" dirty="0">
                <a:solidFill>
                  <a:srgbClr val="0070C0"/>
                </a:solidFill>
                <a:effectLst/>
              </a:rPr>
              <a:t>2</a:t>
            </a:r>
            <a:r>
              <a:rPr lang="en-US" altLang="en-US" sz="2400" baseline="30000" dirty="0">
                <a:solidFill>
                  <a:srgbClr val="0070C0"/>
                </a:solidFill>
              </a:rPr>
              <a:t>-</a:t>
            </a:r>
            <a:r>
              <a:rPr lang="en-US" altLang="en-US" sz="2400" dirty="0">
                <a:solidFill>
                  <a:srgbClr val="0070C0"/>
                </a:solidFill>
                <a:effectLst/>
              </a:rPr>
              <a:t>(</a:t>
            </a:r>
            <a:r>
              <a:rPr lang="en-US" altLang="en-US" sz="2400" i="1" dirty="0" err="1">
                <a:solidFill>
                  <a:srgbClr val="0070C0"/>
                </a:solidFill>
                <a:effectLst/>
              </a:rPr>
              <a:t>aq</a:t>
            </a:r>
            <a:r>
              <a:rPr lang="en-US" altLang="en-US" sz="2400" dirty="0">
                <a:solidFill>
                  <a:srgbClr val="0070C0"/>
                </a:solidFill>
                <a:effectLst/>
              </a:rPr>
              <a:t>)  +  Ag</a:t>
            </a:r>
            <a:r>
              <a:rPr lang="en-US" sz="2400" baseline="30000" dirty="0">
                <a:solidFill>
                  <a:srgbClr val="0070C0"/>
                </a:solidFill>
              </a:rPr>
              <a:t>0 </a:t>
            </a:r>
            <a:r>
              <a:rPr lang="en-US" altLang="en-US" sz="2400" dirty="0">
                <a:solidFill>
                  <a:srgbClr val="0070C0"/>
                </a:solidFill>
                <a:effectLst/>
              </a:rPr>
              <a:t>(</a:t>
            </a:r>
            <a:r>
              <a:rPr lang="en-US" altLang="en-US" sz="2400" i="1" dirty="0">
                <a:solidFill>
                  <a:srgbClr val="0070C0"/>
                </a:solidFill>
                <a:effectLst/>
              </a:rPr>
              <a:t>s</a:t>
            </a:r>
            <a:r>
              <a:rPr lang="en-US" altLang="en-US" sz="2400" dirty="0">
                <a:solidFill>
                  <a:srgbClr val="0070C0"/>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FF0000"/>
                </a:solidFill>
                <a:effectLst/>
              </a:rPr>
              <a:t>Because the nitrate polyatomic ion appears as a reactant and a product, this ion can be balanced as a unit. </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0070C0"/>
                </a:solidFill>
                <a:effectLst/>
              </a:rPr>
              <a:t>Balance the chemical equation as normal, treating the polyatomic ion as one unit. </a:t>
            </a:r>
            <a:r>
              <a:rPr lang="en-US" altLang="en-US" b="1" dirty="0">
                <a:solidFill>
                  <a:srgbClr val="0070C0"/>
                </a:solidFill>
                <a:effectLst/>
              </a:rPr>
              <a:t>	</a:t>
            </a:r>
            <a:endParaRPr lang="en-US" altLang="en-US" dirty="0">
              <a:solidFill>
                <a:srgbClr val="0070C0"/>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sz="2800" dirty="0">
                <a:solidFill>
                  <a:schemeClr val="accent1">
                    <a:lumMod val="75000"/>
                  </a:schemeClr>
                </a:solidFill>
                <a:effectLst/>
              </a:rPr>
              <a:t>Cu(</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i="1" dirty="0" err="1">
                <a:solidFill>
                  <a:schemeClr val="accent1">
                    <a:lumMod val="75000"/>
                  </a:schemeClr>
                </a:solidFill>
                <a:effectLst/>
              </a:rPr>
              <a:t>aq</a:t>
            </a:r>
            <a:r>
              <a:rPr lang="en-US" altLang="en-US" sz="2800" dirty="0">
                <a:solidFill>
                  <a:schemeClr val="accent1">
                    <a:lumMod val="75000"/>
                  </a:schemeClr>
                </a:solidFill>
                <a:effectLst/>
              </a:rPr>
              <a:t>) </a:t>
            </a:r>
            <a:r>
              <a:rPr lang="en-US" altLang="en-US" sz="2800" dirty="0">
                <a:solidFill>
                  <a:schemeClr val="accent1">
                    <a:lumMod val="75000"/>
                  </a:schemeClr>
                </a:solidFill>
                <a:effectLst/>
                <a:cs typeface="Arial" panose="020B0604020202020204" pitchFamily="34" charset="0"/>
              </a:rPr>
              <a:t>→  </a:t>
            </a:r>
            <a:r>
              <a:rPr lang="en-US" altLang="en-US" sz="2800" dirty="0">
                <a:solidFill>
                  <a:schemeClr val="accent1">
                    <a:lumMod val="75000"/>
                  </a:schemeClr>
                </a:solidFill>
                <a:effectLst/>
              </a:rPr>
              <a:t>Cu(NO</a:t>
            </a:r>
            <a:r>
              <a:rPr lang="en-US" altLang="en-US" sz="2800" baseline="-25000" dirty="0">
                <a:solidFill>
                  <a:schemeClr val="accent1">
                    <a:lumMod val="75000"/>
                  </a:schemeClr>
                </a:solidFill>
                <a:effectLst/>
              </a:rPr>
              <a:t>3</a:t>
            </a:r>
            <a:r>
              <a:rPr lang="en-US" altLang="en-US" sz="2800" dirty="0">
                <a:solidFill>
                  <a:schemeClr val="accent1">
                    <a:lumMod val="75000"/>
                  </a:schemeClr>
                </a:solidFill>
                <a:effectLst/>
              </a:rPr>
              <a:t>)</a:t>
            </a:r>
            <a:r>
              <a:rPr lang="en-US" altLang="en-US" sz="2800" baseline="-25000" dirty="0">
                <a:solidFill>
                  <a:schemeClr val="accent1">
                    <a:lumMod val="75000"/>
                  </a:schemeClr>
                </a:solidFill>
                <a:effectLst/>
              </a:rPr>
              <a:t>2</a:t>
            </a:r>
            <a:r>
              <a:rPr lang="en-US" altLang="en-US" sz="2800" dirty="0">
                <a:solidFill>
                  <a:schemeClr val="accent1">
                    <a:lumMod val="75000"/>
                  </a:schemeClr>
                </a:solidFill>
                <a:effectLst/>
              </a:rPr>
              <a:t>(</a:t>
            </a:r>
            <a:r>
              <a:rPr lang="en-US" altLang="en-US" sz="2800" i="1" dirty="0">
                <a:solidFill>
                  <a:schemeClr val="accent1">
                    <a:lumMod val="75000"/>
                  </a:schemeClr>
                </a:solidFill>
                <a:effectLst/>
              </a:rPr>
              <a:t>aq</a:t>
            </a:r>
            <a:r>
              <a:rPr lang="en-US" altLang="en-US" sz="2800" dirty="0">
                <a:solidFill>
                  <a:schemeClr val="accent1">
                    <a:lumMod val="75000"/>
                  </a:schemeClr>
                </a:solidFill>
                <a:effectLst/>
              </a:rPr>
              <a:t>) + </a:t>
            </a:r>
            <a:r>
              <a:rPr lang="en-US" altLang="en-US" sz="2800" dirty="0">
                <a:solidFill>
                  <a:schemeClr val="tx1"/>
                </a:solidFill>
                <a:effectLst/>
              </a:rPr>
              <a:t>2</a:t>
            </a:r>
            <a:r>
              <a:rPr lang="en-US" altLang="en-US" sz="2800" dirty="0">
                <a:solidFill>
                  <a:schemeClr val="accent1">
                    <a:lumMod val="75000"/>
                  </a:schemeClr>
                </a:solidFill>
                <a:effectLst/>
              </a:rPr>
              <a:t>Ag(</a:t>
            </a:r>
            <a:r>
              <a:rPr lang="en-US" altLang="en-US" sz="2800" i="1" dirty="0">
                <a:solidFill>
                  <a:schemeClr val="accent1">
                    <a:lumMod val="75000"/>
                  </a:schemeClr>
                </a:solidFill>
                <a:effectLst/>
              </a:rPr>
              <a:t>s</a:t>
            </a:r>
            <a:r>
              <a:rPr lang="en-US" altLang="en-US" sz="2800" dirty="0">
                <a:solidFill>
                  <a:schemeClr val="accent1">
                    <a:lumMod val="75000"/>
                  </a:schemeClr>
                </a:solidFill>
                <a:effectLst/>
              </a:rPr>
              <a:t>)</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lgn="ct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r>
              <a:rPr lang="en-US" altLang="en-US" dirty="0">
                <a:solidFill>
                  <a:srgbClr val="7030A0"/>
                </a:solidFill>
                <a:effectLst/>
              </a:rPr>
              <a:t>Inspect the equation for conservation of mass.</a:t>
            </a: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accent1">
                  <a:lumMod val="75000"/>
                </a:schemeClr>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chemeClr val="tx1"/>
              </a:solidFill>
              <a:effectLst/>
            </a:endParaRPr>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p>
          <a:p>
            <a:pPr>
              <a:spcBef>
                <a:spcPct val="50000"/>
              </a:spcBef>
              <a:buClrTx/>
              <a:tabLst>
                <a:tab pos="567569" algn="l"/>
                <a:tab pos="1478199" algn="l"/>
                <a:tab pos="2388832" algn="l"/>
                <a:tab pos="3299464" algn="l"/>
                <a:tab pos="4210098" algn="l"/>
                <a:tab pos="5120734" algn="l"/>
                <a:tab pos="6031365" algn="l"/>
                <a:tab pos="6941999" algn="l"/>
                <a:tab pos="7852635" algn="l"/>
                <a:tab pos="8763265" algn="l"/>
                <a:tab pos="9673902" algn="l"/>
              </a:tabLst>
            </a:pPr>
            <a:endParaRPr lang="en-US" altLang="en-US" dirty="0">
              <a:solidFill>
                <a:srgbClr val="000000"/>
              </a:solidFill>
              <a:effectLst/>
            </a:endParaRPr>
          </a:p>
        </p:txBody>
      </p:sp>
      <p:sp>
        <p:nvSpPr>
          <p:cNvPr id="3" name="Rectangle 3"/>
          <p:cNvSpPr>
            <a:spLocks noChangeArrowheads="1"/>
          </p:cNvSpPr>
          <p:nvPr/>
        </p:nvSpPr>
        <p:spPr bwMode="auto">
          <a:xfrm>
            <a:off x="4419601" y="0"/>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Single Replacement Reactions</a:t>
            </a:r>
          </a:p>
        </p:txBody>
      </p:sp>
      <p:sp>
        <p:nvSpPr>
          <p:cNvPr id="4" name="Rectangle 3"/>
          <p:cNvSpPr>
            <a:spLocks noChangeArrowheads="1"/>
          </p:cNvSpPr>
          <p:nvPr/>
        </p:nvSpPr>
        <p:spPr bwMode="auto">
          <a:xfrm>
            <a:off x="152831" y="76200"/>
            <a:ext cx="3504769" cy="609600"/>
          </a:xfrm>
          <a:prstGeom prst="rect">
            <a:avLst/>
          </a:prstGeom>
          <a:solidFill>
            <a:srgbClr val="FFFF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Polyatomic Ions</a:t>
            </a:r>
          </a:p>
        </p:txBody>
      </p:sp>
    </p:spTree>
    <p:extLst>
      <p:ext uri="{BB962C8B-B14F-4D97-AF65-F5344CB8AC3E}">
        <p14:creationId xmlns:p14="http://schemas.microsoft.com/office/powerpoint/2010/main" val="5774314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1">
                                            <p:txEl>
                                              <p:pRg st="3" end="3"/>
                                            </p:txEl>
                                          </p:spTgt>
                                        </p:tgtEl>
                                        <p:attrNameLst>
                                          <p:attrName>style.visibility</p:attrName>
                                        </p:attrNameLst>
                                      </p:cBhvr>
                                      <p:to>
                                        <p:strVal val="visible"/>
                                      </p:to>
                                    </p:set>
                                    <p:animEffect transition="in" filter="fade">
                                      <p:cBhvr>
                                        <p:cTn id="7" dur="500"/>
                                        <p:tgtEl>
                                          <p:spTgt spid="6656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1">
                                            <p:txEl>
                                              <p:pRg st="4" end="4"/>
                                            </p:txEl>
                                          </p:spTgt>
                                        </p:tgtEl>
                                        <p:attrNameLst>
                                          <p:attrName>style.visibility</p:attrName>
                                        </p:attrNameLst>
                                      </p:cBhvr>
                                      <p:to>
                                        <p:strVal val="visible"/>
                                      </p:to>
                                    </p:set>
                                    <p:animEffect transition="in" filter="fade">
                                      <p:cBhvr>
                                        <p:cTn id="12" dur="500"/>
                                        <p:tgtEl>
                                          <p:spTgt spid="6656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561">
                                            <p:txEl>
                                              <p:pRg st="5" end="5"/>
                                            </p:txEl>
                                          </p:spTgt>
                                        </p:tgtEl>
                                        <p:attrNameLst>
                                          <p:attrName>style.visibility</p:attrName>
                                        </p:attrNameLst>
                                      </p:cBhvr>
                                      <p:to>
                                        <p:strVal val="visible"/>
                                      </p:to>
                                    </p:set>
                                    <p:animEffect transition="in" filter="fade">
                                      <p:cBhvr>
                                        <p:cTn id="17" dur="500"/>
                                        <p:tgtEl>
                                          <p:spTgt spid="6656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561">
                                            <p:txEl>
                                              <p:pRg st="7" end="7"/>
                                            </p:txEl>
                                          </p:spTgt>
                                        </p:tgtEl>
                                        <p:attrNameLst>
                                          <p:attrName>style.visibility</p:attrName>
                                        </p:attrNameLst>
                                      </p:cBhvr>
                                      <p:to>
                                        <p:strVal val="visible"/>
                                      </p:to>
                                    </p:set>
                                    <p:animEffect transition="in" filter="fade">
                                      <p:cBhvr>
                                        <p:cTn id="22" dur="500"/>
                                        <p:tgtEl>
                                          <p:spTgt spid="665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9" name="Text Box 4"/>
          <p:cNvSpPr txBox="1">
            <a:spLocks noChangeArrowheads="1"/>
          </p:cNvSpPr>
          <p:nvPr/>
        </p:nvSpPr>
        <p:spPr bwMode="auto">
          <a:xfrm>
            <a:off x="111759" y="762000"/>
            <a:ext cx="8854441" cy="378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3600" b="1" dirty="0">
                <a:solidFill>
                  <a:srgbClr val="658B92"/>
                </a:solidFill>
                <a:effectLst>
                  <a:outerShdw blurRad="38100" dist="38100" dir="2700000" algn="tl">
                    <a:srgbClr val="000000">
                      <a:alpha val="43137"/>
                    </a:srgbClr>
                  </a:outerShdw>
                </a:effectLst>
              </a:rPr>
              <a:t>Double-Replacement Reactions</a:t>
            </a:r>
          </a:p>
          <a:p>
            <a:pPr lvl="1" indent="0">
              <a:spcBef>
                <a:spcPct val="30000"/>
              </a:spcBef>
            </a:pPr>
            <a:r>
              <a:rPr lang="en-US" sz="2400" dirty="0"/>
              <a:t>When two </a:t>
            </a:r>
            <a:r>
              <a:rPr lang="en-US" sz="2400" b="1" u="sng" dirty="0"/>
              <a:t>ionic compounds</a:t>
            </a:r>
            <a:r>
              <a:rPr lang="en-US" sz="2400" dirty="0"/>
              <a:t> are mixed </a:t>
            </a:r>
            <a:r>
              <a:rPr lang="en-US" sz="2400" b="1" u="sng" dirty="0"/>
              <a:t>and they react</a:t>
            </a:r>
            <a:r>
              <a:rPr lang="en-US" sz="2400" dirty="0"/>
              <a:t>, the positive and negative ions of the two compounds are interchanged</a:t>
            </a:r>
          </a:p>
          <a:p>
            <a:pPr algn="ctr"/>
            <a:r>
              <a:rPr lang="en-US" sz="3600" dirty="0"/>
              <a:t>AX   +   BY   </a:t>
            </a:r>
            <a:r>
              <a:rPr lang="en-US" sz="3600" dirty="0">
                <a:sym typeface="Wingdings"/>
              </a:rPr>
              <a:t></a:t>
            </a:r>
            <a:r>
              <a:rPr lang="en-US" sz="3600" dirty="0"/>
              <a:t>   AY   +   BX</a:t>
            </a:r>
          </a:p>
          <a:p>
            <a:pPr algn="ctr"/>
            <a:endParaRPr lang="en-US" sz="3600" dirty="0"/>
          </a:p>
          <a:p>
            <a:pPr lvl="1" indent="0">
              <a:spcBef>
                <a:spcPts val="0"/>
              </a:spcBef>
            </a:pPr>
            <a:endParaRPr lang="en-US" altLang="en-US" sz="2300" dirty="0"/>
          </a:p>
          <a:p>
            <a:pPr lvl="1" indent="0">
              <a:spcBef>
                <a:spcPct val="30000"/>
              </a:spcBef>
            </a:pPr>
            <a:endParaRPr lang="en-US" altLang="en-US" sz="2300" dirty="0"/>
          </a:p>
        </p:txBody>
      </p:sp>
      <p:sp>
        <p:nvSpPr>
          <p:cNvPr id="7" name="Rectangle 3"/>
          <p:cNvSpPr>
            <a:spLocks noChangeArrowheads="1"/>
          </p:cNvSpPr>
          <p:nvPr/>
        </p:nvSpPr>
        <p:spPr bwMode="auto">
          <a:xfrm>
            <a:off x="2438434" y="76200"/>
            <a:ext cx="4571205" cy="685800"/>
          </a:xfrm>
          <a:prstGeom prst="rect">
            <a:avLst/>
          </a:prstGeom>
          <a:solidFill>
            <a:srgbClr val="FFC000"/>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rgbClr val="00CC99">
                    <a:lumMod val="75000"/>
                  </a:srgbClr>
                </a:solidFill>
              </a:rPr>
              <a:t>Types of Chemical Reactions</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4903" b="10097"/>
          <a:stretch/>
        </p:blipFill>
        <p:spPr bwMode="auto">
          <a:xfrm>
            <a:off x="990600" y="4002314"/>
            <a:ext cx="6934200" cy="2627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3157727"/>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471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1" end="1"/>
                                            </p:txEl>
                                          </p:spTgt>
                                        </p:tgtEl>
                                        <p:attrNameLst>
                                          <p:attrName>style.visibility</p:attrName>
                                        </p:attrNameLst>
                                      </p:cBhvr>
                                      <p:to>
                                        <p:strVal val="visible"/>
                                      </p:to>
                                    </p:set>
                                    <p:animEffect transition="in" filter="fade">
                                      <p:cBhvr>
                                        <p:cTn id="7" dur="500"/>
                                        <p:tgtEl>
                                          <p:spTgt spid="1034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9">
                                            <p:txEl>
                                              <p:pRg st="2" end="2"/>
                                            </p:txEl>
                                          </p:spTgt>
                                        </p:tgtEl>
                                        <p:attrNameLst>
                                          <p:attrName>style.visibility</p:attrName>
                                        </p:attrNameLst>
                                      </p:cBhvr>
                                      <p:to>
                                        <p:strVal val="visible"/>
                                      </p:to>
                                    </p:set>
                                    <p:animEffect transition="in" filter="fade">
                                      <p:cBhvr>
                                        <p:cTn id="12" dur="500"/>
                                        <p:tgtEl>
                                          <p:spTgt spid="1034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l="47894"/>
          <a:stretch/>
        </p:blipFill>
        <p:spPr bwMode="auto">
          <a:xfrm>
            <a:off x="4040186" y="1905000"/>
            <a:ext cx="3732214"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19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sz="2300"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2" name="Picture 8" descr="lead nitrate reaction">
            <a:extLst>
              <a:ext uri="{FF2B5EF4-FFF2-40B4-BE49-F238E27FC236}">
                <a16:creationId xmlns:a16="http://schemas.microsoft.com/office/drawing/2014/main" id="{176A275F-A228-D660-2858-1EDF46ED6025}"/>
              </a:ext>
            </a:extLst>
          </p:cNvPr>
          <p:cNvPicPr>
            <a:picLocks noChangeAspect="1" noChangeArrowheads="1"/>
          </p:cNvPicPr>
          <p:nvPr/>
        </p:nvPicPr>
        <p:blipFill rotWithShape="1">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r="47894"/>
          <a:stretch/>
        </p:blipFill>
        <p:spPr bwMode="auto">
          <a:xfrm>
            <a:off x="609600" y="1905000"/>
            <a:ext cx="3732213" cy="483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11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32"/>
                                        </p:tgtEl>
                                        <p:attrNameLst>
                                          <p:attrName>style.visibility</p:attrName>
                                        </p:attrNameLst>
                                      </p:cBhvr>
                                      <p:to>
                                        <p:strVal val="visible"/>
                                      </p:to>
                                    </p:set>
                                    <p:animEffect transition="in" filter="fade">
                                      <p:cBhvr>
                                        <p:cTn id="12" dur="5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838200" y="1905000"/>
            <a:ext cx="7162800" cy="483925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92094" y="651271"/>
            <a:ext cx="8854441" cy="210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b="1" dirty="0">
                <a:solidFill>
                  <a:schemeClr val="tx1"/>
                </a:solidFill>
              </a:rPr>
              <a:t>AQUEOUS</a:t>
            </a:r>
            <a:r>
              <a:rPr lang="en-US" altLang="en-US" sz="2300" dirty="0">
                <a:solidFill>
                  <a:schemeClr val="tx1"/>
                </a:solidFill>
              </a:rPr>
              <a:t> (dissolved in water) means to “</a:t>
            </a:r>
            <a:r>
              <a:rPr lang="en-US" altLang="en-US" sz="3200" b="1" dirty="0">
                <a:solidFill>
                  <a:srgbClr val="FF0000"/>
                </a:solidFill>
              </a:rPr>
              <a:t>dissociate</a:t>
            </a:r>
            <a:r>
              <a:rPr lang="en-US" altLang="en-US" sz="2300" dirty="0">
                <a:solidFill>
                  <a:schemeClr val="tx1"/>
                </a:solidFill>
              </a:rPr>
              <a:t>” or </a:t>
            </a:r>
            <a:r>
              <a:rPr lang="en-US" altLang="en-US" sz="2300" b="1" dirty="0">
                <a:solidFill>
                  <a:srgbClr val="FF0000"/>
                </a:solidFill>
              </a:rPr>
              <a:t>split into ions</a:t>
            </a:r>
            <a:r>
              <a:rPr lang="en-US" altLang="en-US" sz="2300" dirty="0">
                <a:solidFill>
                  <a:schemeClr val="tx1"/>
                </a:solidFill>
              </a:rPr>
              <a:t>. Notice how both aqueous solutions became “free” ions that can rearrange to form a new product when mixed.</a:t>
            </a:r>
          </a:p>
          <a:p>
            <a:pPr lvl="1" indent="0">
              <a:spcBef>
                <a:spcPts val="0"/>
              </a:spcBef>
            </a:pPr>
            <a:endParaRPr lang="en-US" altLang="en-US" sz="2300" dirty="0"/>
          </a:p>
          <a:p>
            <a:pPr lvl="1" indent="0">
              <a:spcBef>
                <a:spcPct val="30000"/>
              </a:spcBef>
            </a:pPr>
            <a:endParaRPr lang="en-US" altLang="en-US" sz="2300" dirty="0"/>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
        <p:nvSpPr>
          <p:cNvPr id="2" name="Arrow: Down 1">
            <a:extLst>
              <a:ext uri="{FF2B5EF4-FFF2-40B4-BE49-F238E27FC236}">
                <a16:creationId xmlns:a16="http://schemas.microsoft.com/office/drawing/2014/main" id="{E4F43719-D7D3-4114-8657-C5219D17AA29}"/>
              </a:ext>
            </a:extLst>
          </p:cNvPr>
          <p:cNvSpPr/>
          <p:nvPr/>
        </p:nvSpPr>
        <p:spPr bwMode="auto">
          <a:xfrm rot="19949721">
            <a:off x="455441" y="4160575"/>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Arrow: Down 6">
            <a:extLst>
              <a:ext uri="{FF2B5EF4-FFF2-40B4-BE49-F238E27FC236}">
                <a16:creationId xmlns:a16="http://schemas.microsoft.com/office/drawing/2014/main" id="{CF861AE0-D8E7-4B2E-9367-5304E3C8B87B}"/>
              </a:ext>
            </a:extLst>
          </p:cNvPr>
          <p:cNvSpPr/>
          <p:nvPr/>
        </p:nvSpPr>
        <p:spPr bwMode="auto">
          <a:xfrm rot="19949721">
            <a:off x="2116515" y="4061374"/>
            <a:ext cx="304800" cy="9906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8" name="Arrow: Down 7">
            <a:extLst>
              <a:ext uri="{FF2B5EF4-FFF2-40B4-BE49-F238E27FC236}">
                <a16:creationId xmlns:a16="http://schemas.microsoft.com/office/drawing/2014/main" id="{DDF8F8F9-C6DE-42C6-9418-7DCE762B5CDE}"/>
              </a:ext>
            </a:extLst>
          </p:cNvPr>
          <p:cNvSpPr/>
          <p:nvPr/>
        </p:nvSpPr>
        <p:spPr bwMode="auto">
          <a:xfrm rot="13972856">
            <a:off x="340409" y="5952922"/>
            <a:ext cx="340487" cy="74282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Down 8">
            <a:extLst>
              <a:ext uri="{FF2B5EF4-FFF2-40B4-BE49-F238E27FC236}">
                <a16:creationId xmlns:a16="http://schemas.microsoft.com/office/drawing/2014/main" id="{4C2270FA-B9E2-4668-8D0B-7BC705D1D56A}"/>
              </a:ext>
            </a:extLst>
          </p:cNvPr>
          <p:cNvSpPr/>
          <p:nvPr/>
        </p:nvSpPr>
        <p:spPr bwMode="auto">
          <a:xfrm rot="1103159">
            <a:off x="4303877" y="4068715"/>
            <a:ext cx="283878" cy="902319"/>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92862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fade">
                                      <p:cBhvr>
                                        <p:cTn id="7" dur="500"/>
                                        <p:tgtEl>
                                          <p:spTgt spid="103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2" name="Picture 8" descr="lead nitrate reaction"/>
          <p:cNvPicPr>
            <a:picLocks noChangeAspect="1" noChangeArrowheads="1"/>
          </p:cNvPicPr>
          <p:nvPr/>
        </p:nvPicPr>
        <p:blipFill>
          <a:blip r:embed="rId3">
            <a:clrChange>
              <a:clrFrom>
                <a:srgbClr val="F1F9FB"/>
              </a:clrFrom>
              <a:clrTo>
                <a:srgbClr val="F1F9FB">
                  <a:alpha val="0"/>
                </a:srgbClr>
              </a:clrTo>
            </a:clrChange>
            <a:extLst>
              <a:ext uri="{28A0092B-C50C-407E-A947-70E740481C1C}">
                <a14:useLocalDpi xmlns:a14="http://schemas.microsoft.com/office/drawing/2010/main" val="0"/>
              </a:ext>
            </a:extLst>
          </a:blip>
          <a:srcRect/>
          <a:stretch>
            <a:fillRect/>
          </a:stretch>
        </p:blipFill>
        <p:spPr bwMode="auto">
          <a:xfrm>
            <a:off x="32503" y="2667000"/>
            <a:ext cx="4996696" cy="4038600"/>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4"/>
          <p:cNvSpPr txBox="1">
            <a:spLocks noChangeArrowheads="1"/>
          </p:cNvSpPr>
          <p:nvPr/>
        </p:nvSpPr>
        <p:spPr bwMode="auto">
          <a:xfrm>
            <a:off x="111759" y="762000"/>
            <a:ext cx="8854441" cy="260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marL="24161750" indent="-24161750">
              <a:defRPr sz="2800">
                <a:solidFill>
                  <a:srgbClr val="000000"/>
                </a:solidFill>
                <a:latin typeface="Arial" panose="020B0604020202020204" pitchFamily="34" charset="0"/>
                <a:ea typeface="MS PGothic" panose="020B0600070205080204" pitchFamily="34" charset="-128"/>
              </a:defRPr>
            </a:lvl1pPr>
            <a:lvl2pPr marL="114300">
              <a:defRPr sz="2800">
                <a:solidFill>
                  <a:srgbClr val="000000"/>
                </a:solidFill>
                <a:latin typeface="Arial" panose="020B0604020202020204" pitchFamily="34" charset="0"/>
                <a:ea typeface="MS PGothic" panose="020B0600070205080204" pitchFamily="34" charset="-128"/>
              </a:defRPr>
            </a:lvl2pPr>
            <a:lvl3pPr marL="749300" indent="-290513">
              <a:defRPr sz="2800">
                <a:solidFill>
                  <a:srgbClr val="000000"/>
                </a:solidFill>
                <a:latin typeface="Arial" panose="020B0604020202020204" pitchFamily="34" charset="0"/>
                <a:ea typeface="MS PGothic" panose="020B0600070205080204" pitchFamily="34" charset="-128"/>
              </a:defRPr>
            </a:lvl3pPr>
            <a:lvl4pPr marL="633413" indent="-50787300">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lvl="1" indent="0">
              <a:spcBef>
                <a:spcPct val="30000"/>
              </a:spcBef>
            </a:pPr>
            <a:r>
              <a:rPr lang="en-US" altLang="en-US" sz="2300" dirty="0">
                <a:solidFill>
                  <a:srgbClr val="FF0000"/>
                </a:solidFill>
              </a:rPr>
              <a:t>Mixing aqueous solutions of </a:t>
            </a:r>
            <a:r>
              <a:rPr lang="en-US" altLang="en-US" sz="2300" dirty="0">
                <a:solidFill>
                  <a:srgbClr val="002060"/>
                </a:solidFill>
              </a:rPr>
              <a:t>potassium iodide </a:t>
            </a:r>
            <a:r>
              <a:rPr lang="en-US" altLang="en-US" sz="2300" dirty="0">
                <a:solidFill>
                  <a:srgbClr val="FF0000"/>
                </a:solidFill>
              </a:rPr>
              <a:t>and lead(II) nitrate results in a chemical reaction in which a </a:t>
            </a:r>
            <a:r>
              <a:rPr lang="en-US" altLang="en-US" b="1" dirty="0">
                <a:solidFill>
                  <a:srgbClr val="FFFF00"/>
                </a:solidFill>
                <a:effectLst>
                  <a:outerShdw blurRad="38100" dist="38100" dir="2700000" algn="tl">
                    <a:srgbClr val="000000">
                      <a:alpha val="43137"/>
                    </a:srgbClr>
                  </a:outerShdw>
                </a:effectLst>
              </a:rPr>
              <a:t>yellow precipitate </a:t>
            </a:r>
            <a:r>
              <a:rPr lang="en-US" altLang="en-US" sz="2300" dirty="0">
                <a:solidFill>
                  <a:srgbClr val="FF0000"/>
                </a:solidFill>
              </a:rPr>
              <a:t>of solid lead(II) iodide is formed. </a:t>
            </a:r>
          </a:p>
          <a:p>
            <a:pPr lvl="1" indent="0" algn="ctr">
              <a:spcBef>
                <a:spcPct val="30000"/>
              </a:spcBef>
            </a:pPr>
            <a:r>
              <a:rPr lang="en-US" altLang="en-US" dirty="0">
                <a:solidFill>
                  <a:schemeClr val="accent1">
                    <a:lumMod val="75000"/>
                  </a:schemeClr>
                </a:solidFill>
              </a:rPr>
              <a:t>2K</a:t>
            </a:r>
            <a:r>
              <a:rPr lang="en-US" altLang="en-US" b="1" dirty="0">
                <a:solidFill>
                  <a:schemeClr val="tx1"/>
                </a:solidFill>
                <a:effectLst>
                  <a:outerShdw blurRad="38100" dist="38100" dir="2700000" algn="tl">
                    <a:srgbClr val="000000">
                      <a:alpha val="43137"/>
                    </a:srgbClr>
                  </a:outerShdw>
                </a:effectLst>
              </a:rPr>
              <a:t>I</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 </a:t>
            </a:r>
            <a:r>
              <a:rPr lang="en-US" altLang="en-US" b="1" dirty="0" err="1">
                <a:solidFill>
                  <a:srgbClr val="0070C0"/>
                </a:solidFill>
                <a:effectLst>
                  <a:outerShdw blurRad="38100" dist="38100" dir="2700000" algn="tl">
                    <a:srgbClr val="000000">
                      <a:alpha val="43137"/>
                    </a:srgbClr>
                  </a:outerShdw>
                </a:effectLst>
              </a:rPr>
              <a:t>Pb</a:t>
            </a:r>
            <a:r>
              <a:rPr lang="en-US" altLang="en-US" dirty="0">
                <a:solidFill>
                  <a:schemeClr val="accent1">
                    <a:lumMod val="75000"/>
                  </a:schemeClr>
                </a:solidFill>
              </a:rPr>
              <a:t>(NO</a:t>
            </a:r>
            <a:r>
              <a:rPr lang="en-US" altLang="en-US" baseline="-25000" dirty="0">
                <a:solidFill>
                  <a:schemeClr val="accent1">
                    <a:lumMod val="75000"/>
                  </a:schemeClr>
                </a:solidFill>
              </a:rPr>
              <a:t>3</a:t>
            </a:r>
            <a:r>
              <a:rPr lang="en-US" altLang="en-US" dirty="0">
                <a:solidFill>
                  <a:schemeClr val="accent1">
                    <a:lumMod val="75000"/>
                  </a:schemeClr>
                </a:solidFill>
              </a:rPr>
              <a:t>)</a:t>
            </a:r>
            <a:r>
              <a:rPr lang="en-US" altLang="en-US" baseline="-25000" dirty="0">
                <a:solidFill>
                  <a:schemeClr val="accent1">
                    <a:lumMod val="75000"/>
                  </a:schemeClr>
                </a:solidFill>
              </a:rPr>
              <a:t>2</a:t>
            </a:r>
            <a:r>
              <a:rPr lang="en-US" altLang="en-US" dirty="0">
                <a:solidFill>
                  <a:schemeClr val="accent1">
                    <a:lumMod val="75000"/>
                  </a:schemeClr>
                </a:solidFill>
              </a:rPr>
              <a:t>(</a:t>
            </a:r>
            <a:r>
              <a:rPr lang="en-US" altLang="en-US" i="1" dirty="0">
                <a:solidFill>
                  <a:schemeClr val="accent1">
                    <a:lumMod val="75000"/>
                  </a:schemeClr>
                </a:solidFill>
              </a:rPr>
              <a:t>aq</a:t>
            </a:r>
            <a:r>
              <a:rPr lang="en-US" altLang="en-US" dirty="0">
                <a:solidFill>
                  <a:schemeClr val="accent1">
                    <a:lumMod val="75000"/>
                  </a:schemeClr>
                </a:solidFill>
              </a:rPr>
              <a:t>) </a:t>
            </a:r>
            <a:r>
              <a:rPr lang="en-US" altLang="en-US" dirty="0">
                <a:solidFill>
                  <a:schemeClr val="accent1">
                    <a:lumMod val="75000"/>
                  </a:schemeClr>
                </a:solidFill>
                <a:cs typeface="Arial" panose="020B0604020202020204" pitchFamily="34" charset="0"/>
              </a:rPr>
              <a:t>→ </a:t>
            </a:r>
            <a:r>
              <a:rPr lang="en-US" altLang="en-US" b="1" dirty="0">
                <a:solidFill>
                  <a:srgbClr val="0070C0"/>
                </a:solidFill>
                <a:effectLst>
                  <a:outerShdw blurRad="38100" dist="38100" dir="2700000" algn="tl">
                    <a:srgbClr val="000000">
                      <a:alpha val="43137"/>
                    </a:srgbClr>
                  </a:outerShdw>
                </a:effectLst>
                <a:cs typeface="Arial" panose="020B0604020202020204" pitchFamily="34" charset="0"/>
              </a:rPr>
              <a:t>Pb</a:t>
            </a:r>
            <a:r>
              <a:rPr lang="en-US" altLang="en-US" b="1" dirty="0">
                <a:solidFill>
                  <a:schemeClr val="tx1"/>
                </a:solidFill>
                <a:effectLst>
                  <a:outerShdw blurRad="38100" dist="38100" dir="2700000" algn="tl">
                    <a:srgbClr val="000000">
                      <a:alpha val="43137"/>
                    </a:srgbClr>
                  </a:outerShdw>
                </a:effectLst>
                <a:cs typeface="Arial" panose="020B0604020202020204" pitchFamily="34" charset="0"/>
              </a:rPr>
              <a:t>I</a:t>
            </a:r>
            <a:r>
              <a:rPr lang="en-US" altLang="en-US" b="1" baseline="-25000" dirty="0">
                <a:solidFill>
                  <a:schemeClr val="tx1"/>
                </a:solidFill>
                <a:effectLst>
                  <a:outerShdw blurRad="38100" dist="38100" dir="2700000" algn="tl">
                    <a:srgbClr val="000000">
                      <a:alpha val="43137"/>
                    </a:srgbClr>
                  </a:outerShdw>
                </a:effectLst>
                <a:cs typeface="Arial" panose="020B0604020202020204" pitchFamily="34" charset="0"/>
              </a:rPr>
              <a:t>2</a:t>
            </a:r>
            <a:r>
              <a:rPr lang="en-US" altLang="en-US" dirty="0">
                <a:solidFill>
                  <a:schemeClr val="accent1">
                    <a:lumMod val="75000"/>
                  </a:schemeClr>
                </a:solidFill>
                <a:cs typeface="Arial" panose="020B0604020202020204" pitchFamily="34" charset="0"/>
              </a:rPr>
              <a:t>(s) + 2KNO</a:t>
            </a:r>
            <a:r>
              <a:rPr lang="en-US" altLang="en-US" baseline="-25000" dirty="0">
                <a:solidFill>
                  <a:schemeClr val="accent1">
                    <a:lumMod val="75000"/>
                  </a:schemeClr>
                </a:solidFill>
                <a:cs typeface="Arial" panose="020B0604020202020204" pitchFamily="34" charset="0"/>
              </a:rPr>
              <a:t>3</a:t>
            </a:r>
            <a:r>
              <a:rPr lang="en-US" altLang="en-US" dirty="0">
                <a:solidFill>
                  <a:schemeClr val="accent1">
                    <a:lumMod val="75000"/>
                  </a:schemeClr>
                </a:solidFill>
                <a:cs typeface="Arial" panose="020B0604020202020204" pitchFamily="34" charset="0"/>
              </a:rPr>
              <a:t>(</a:t>
            </a:r>
            <a:r>
              <a:rPr lang="en-US" altLang="en-US" i="1" dirty="0">
                <a:solidFill>
                  <a:schemeClr val="accent1">
                    <a:lumMod val="75000"/>
                  </a:schemeClr>
                </a:solidFill>
                <a:cs typeface="Arial" panose="020B0604020202020204" pitchFamily="34" charset="0"/>
              </a:rPr>
              <a:t>aq</a:t>
            </a:r>
            <a:r>
              <a:rPr lang="en-US" altLang="en-US" dirty="0">
                <a:solidFill>
                  <a:schemeClr val="accent1">
                    <a:lumMod val="75000"/>
                  </a:schemeClr>
                </a:solidFill>
                <a:cs typeface="Arial" panose="020B0604020202020204" pitchFamily="34" charset="0"/>
              </a:rPr>
              <a:t>)</a:t>
            </a:r>
          </a:p>
          <a:p>
            <a:pPr lvl="1" indent="0">
              <a:spcBef>
                <a:spcPts val="0"/>
              </a:spcBef>
            </a:pPr>
            <a:endParaRPr lang="en-US" altLang="en-US" sz="2300" dirty="0"/>
          </a:p>
          <a:p>
            <a:pPr lvl="1" indent="0">
              <a:spcBef>
                <a:spcPct val="30000"/>
              </a:spcBef>
            </a:pPr>
            <a:endParaRPr lang="en-US" altLang="en-US" sz="2300" dirty="0"/>
          </a:p>
        </p:txBody>
      </p:sp>
      <p:sp>
        <p:nvSpPr>
          <p:cNvPr id="2" name="Rectangle 1"/>
          <p:cNvSpPr/>
          <p:nvPr/>
        </p:nvSpPr>
        <p:spPr>
          <a:xfrm>
            <a:off x="5029199" y="2911257"/>
            <a:ext cx="4045493" cy="3108543"/>
          </a:xfrm>
          <a:prstGeom prst="rect">
            <a:avLst/>
          </a:prstGeom>
        </p:spPr>
        <p:txBody>
          <a:bodyPr wrap="square">
            <a:spAutoFit/>
          </a:bodyPr>
          <a:lstStyle/>
          <a:p>
            <a:pPr marL="0" lvl="1" indent="0">
              <a:spcBef>
                <a:spcPts val="0"/>
              </a:spcBef>
            </a:pPr>
            <a:r>
              <a:rPr lang="en-US" altLang="en-US" sz="2800" dirty="0"/>
              <a:t>This is an example of a </a:t>
            </a:r>
            <a:r>
              <a:rPr lang="en-US" altLang="en-US" sz="2800" dirty="0">
                <a:solidFill>
                  <a:schemeClr val="accent5">
                    <a:lumMod val="50000"/>
                  </a:schemeClr>
                </a:solidFill>
              </a:rPr>
              <a:t>double-replacement reaction</a:t>
            </a:r>
            <a:r>
              <a:rPr lang="en-US" altLang="en-US" sz="2800" dirty="0"/>
              <a:t>, </a:t>
            </a:r>
            <a:r>
              <a:rPr lang="en-US" altLang="en-US" sz="2800" dirty="0">
                <a:solidFill>
                  <a:srgbClr val="FF0000"/>
                </a:solidFill>
              </a:rPr>
              <a:t>which is a chemical change </a:t>
            </a:r>
            <a:r>
              <a:rPr lang="en-US" altLang="en-US" sz="2800" dirty="0">
                <a:solidFill>
                  <a:srgbClr val="0070C0"/>
                </a:solidFill>
              </a:rPr>
              <a:t>involving an exchange of positive ions between two compounds. </a:t>
            </a:r>
          </a:p>
        </p:txBody>
      </p:sp>
      <p:sp>
        <p:nvSpPr>
          <p:cNvPr id="6"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4042516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457" y="914400"/>
            <a:ext cx="8908143" cy="5170265"/>
          </a:xfrm>
          <a:prstGeom prst="rect">
            <a:avLst/>
          </a:prstGeom>
        </p:spPr>
        <p:txBody>
          <a:bodyPr wrap="square" lIns="91061" tIns="45531" rIns="91061" bIns="45531">
            <a:spAutoFit/>
          </a:bodyPr>
          <a:lstStyle/>
          <a:p>
            <a:r>
              <a:rPr lang="en-US" altLang="en-US" sz="2800" dirty="0">
                <a:solidFill>
                  <a:srgbClr val="FF0000"/>
                </a:solidFill>
              </a:rPr>
              <a:t>Double-replacement reactions are also referred to as </a:t>
            </a:r>
            <a:r>
              <a:rPr lang="en-US" altLang="en-US" sz="2800" b="1" u="sng" dirty="0">
                <a:solidFill>
                  <a:schemeClr val="tx1"/>
                </a:solidFill>
                <a:effectLst>
                  <a:outerShdw blurRad="38100" dist="38100" dir="2700000" algn="tl">
                    <a:srgbClr val="000000">
                      <a:alpha val="43137"/>
                    </a:srgbClr>
                  </a:outerShdw>
                </a:effectLst>
              </a:rPr>
              <a:t>ION exchange</a:t>
            </a:r>
            <a:r>
              <a:rPr lang="en-US" altLang="en-US" sz="2800" b="1" dirty="0">
                <a:solidFill>
                  <a:schemeClr val="tx1"/>
                </a:solidFill>
                <a:effectLst>
                  <a:outerShdw blurRad="38100" dist="38100" dir="2700000" algn="tl">
                    <a:srgbClr val="000000">
                      <a:alpha val="43137"/>
                    </a:srgbClr>
                  </a:outerShdw>
                </a:effectLst>
              </a:rPr>
              <a:t> </a:t>
            </a:r>
            <a:r>
              <a:rPr lang="en-US" altLang="en-US" sz="2800" dirty="0">
                <a:solidFill>
                  <a:srgbClr val="FF0000"/>
                </a:solidFill>
              </a:rPr>
              <a:t>or </a:t>
            </a:r>
            <a:r>
              <a:rPr lang="en-US" altLang="en-US" sz="2800" dirty="0">
                <a:solidFill>
                  <a:srgbClr val="7030A0"/>
                </a:solidFill>
              </a:rPr>
              <a:t>double-displacement</a:t>
            </a:r>
            <a:r>
              <a:rPr lang="en-US" altLang="en-US" sz="2800" dirty="0">
                <a:solidFill>
                  <a:srgbClr val="FF0000"/>
                </a:solidFill>
              </a:rPr>
              <a:t> reactions. </a:t>
            </a:r>
          </a:p>
          <a:p>
            <a:endParaRPr lang="en-US" sz="2800" dirty="0"/>
          </a:p>
          <a:p>
            <a:pPr lvl="0"/>
            <a:r>
              <a:rPr lang="en-US" sz="2800" dirty="0">
                <a:solidFill>
                  <a:srgbClr val="0070C0"/>
                </a:solidFill>
              </a:rPr>
              <a:t>To determine if a double displacement reaction has taken place, look at the PRODUCTS of the reaction.</a:t>
            </a:r>
          </a:p>
          <a:p>
            <a:endParaRPr lang="en-US" sz="2000" dirty="0"/>
          </a:p>
          <a:p>
            <a:pPr lvl="0"/>
            <a:r>
              <a:rPr lang="en-US" sz="2800" dirty="0"/>
              <a:t>One of the following products will have formed:</a:t>
            </a:r>
          </a:p>
          <a:p>
            <a:pPr marL="457200" lvl="0" indent="-225425">
              <a:spcBef>
                <a:spcPts val="1200"/>
              </a:spcBef>
              <a:buFont typeface="Arial" panose="020B0604020202020204" pitchFamily="34" charset="0"/>
              <a:buChar char="•"/>
            </a:pPr>
            <a:r>
              <a:rPr lang="en-US" sz="2800" dirty="0">
                <a:solidFill>
                  <a:srgbClr val="FF0000"/>
                </a:solidFill>
              </a:rPr>
              <a:t>a </a:t>
            </a:r>
            <a:r>
              <a:rPr lang="en-US" sz="2800" b="1" u="sng" dirty="0">
                <a:solidFill>
                  <a:srgbClr val="FF0000"/>
                </a:solidFill>
                <a:effectLst>
                  <a:outerShdw blurRad="38100" dist="38100" dir="2700000" algn="tl">
                    <a:srgbClr val="000000">
                      <a:alpha val="43137"/>
                    </a:srgbClr>
                  </a:outerShdw>
                </a:effectLst>
              </a:rPr>
              <a:t>gas</a:t>
            </a:r>
            <a:r>
              <a:rPr lang="en-US" sz="2800" dirty="0">
                <a:solidFill>
                  <a:srgbClr val="FF0000"/>
                </a:solidFill>
              </a:rPr>
              <a:t> is evolved in the reaction (g)  or  ↑</a:t>
            </a:r>
          </a:p>
          <a:p>
            <a:pPr marL="457200" lvl="0" indent="-225425">
              <a:spcBef>
                <a:spcPts val="1200"/>
              </a:spcBef>
              <a:buFont typeface="Arial" panose="020B0604020202020204" pitchFamily="34" charset="0"/>
              <a:buChar char="•"/>
            </a:pPr>
            <a:r>
              <a:rPr lang="en-US" sz="2800" b="1" u="sng" dirty="0">
                <a:solidFill>
                  <a:srgbClr val="7030A0"/>
                </a:solidFill>
                <a:effectLst>
                  <a:outerShdw blurRad="38100" dist="38100" dir="2700000" algn="tl">
                    <a:srgbClr val="000000">
                      <a:alpha val="43137"/>
                    </a:srgbClr>
                  </a:outerShdw>
                </a:effectLst>
              </a:rPr>
              <a:t>Precipitate</a:t>
            </a:r>
            <a:r>
              <a:rPr lang="en-US" sz="2800" dirty="0">
                <a:solidFill>
                  <a:srgbClr val="7030A0"/>
                </a:solidFill>
              </a:rPr>
              <a:t> formation  (s)  or  </a:t>
            </a:r>
            <a:r>
              <a:rPr lang="en-US" sz="2800" b="1" dirty="0">
                <a:solidFill>
                  <a:srgbClr val="7030A0"/>
                </a:solidFill>
                <a:effectLst>
                  <a:outerShdw blurRad="38100" dist="38100" dir="2700000" algn="tl">
                    <a:srgbClr val="000000">
                      <a:alpha val="43137"/>
                    </a:srgbClr>
                  </a:outerShdw>
                </a:effectLst>
              </a:rPr>
              <a:t>↓</a:t>
            </a:r>
          </a:p>
          <a:p>
            <a:pPr marL="457200" lvl="0" indent="-225425">
              <a:spcBef>
                <a:spcPts val="1200"/>
              </a:spcBef>
              <a:buFont typeface="Arial" panose="020B0604020202020204" pitchFamily="34" charset="0"/>
              <a:buChar char="•"/>
            </a:pPr>
            <a:r>
              <a:rPr lang="en-US" sz="2800" dirty="0">
                <a:solidFill>
                  <a:srgbClr val="0070C0"/>
                </a:solidFill>
              </a:rPr>
              <a:t>A molecular (covalently bonded) substance, </a:t>
            </a:r>
            <a:r>
              <a:rPr lang="en-US" sz="2800" b="1" u="sng" dirty="0">
                <a:solidFill>
                  <a:srgbClr val="0070C0"/>
                </a:solidFill>
                <a:effectLst>
                  <a:outerShdw blurRad="38100" dist="38100" dir="2700000" algn="tl">
                    <a:srgbClr val="000000">
                      <a:alpha val="43137"/>
                    </a:srgbClr>
                  </a:outerShdw>
                </a:effectLst>
              </a:rPr>
              <a:t>water</a:t>
            </a:r>
            <a:r>
              <a:rPr lang="en-US" sz="2800" dirty="0">
                <a:solidFill>
                  <a:srgbClr val="0070C0"/>
                </a:solidFill>
              </a:rPr>
              <a:t> is formed</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spTree>
    <p:extLst>
      <p:ext uri="{BB962C8B-B14F-4D97-AF65-F5344CB8AC3E}">
        <p14:creationId xmlns:p14="http://schemas.microsoft.com/office/powerpoint/2010/main" val="3787132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 </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 </a:t>
            </a: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 </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342202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chemeClr val="accent4"/>
          </a:solidFill>
        </p:spPr>
        <p:txBody>
          <a:bodyPr tIns="382694" bIns="0" anchor="ctr" anchorCtr="0"/>
          <a:lstStyle/>
          <a:p>
            <a:r>
              <a:rPr lang="en-US" dirty="0">
                <a:solidFill>
                  <a:schemeClr val="bg2"/>
                </a:solidFill>
              </a:rPr>
              <a:t>	</a:t>
            </a:r>
            <a:r>
              <a:rPr lang="en-US" dirty="0"/>
              <a:t>What Is the Proper Method for Writing and Balancing Chemical Equations? </a:t>
            </a:r>
            <a:br>
              <a:rPr lang="en-US" dirty="0">
                <a:solidFill>
                  <a:schemeClr val="bg2"/>
                </a:solidFill>
              </a:rPr>
            </a:br>
            <a:endParaRPr lang="en-US" dirty="0">
              <a:solidFill>
                <a:schemeClr val="bg2"/>
              </a:solidFill>
            </a:endParaRPr>
          </a:p>
        </p:txBody>
      </p:sp>
      <p:sp>
        <p:nvSpPr>
          <p:cNvPr id="5" name="Content Placeholder 4"/>
          <p:cNvSpPr>
            <a:spLocks noGrp="1"/>
          </p:cNvSpPr>
          <p:nvPr>
            <p:ph sz="quarter" idx="14"/>
          </p:nvPr>
        </p:nvSpPr>
        <p:spPr>
          <a:xfrm>
            <a:off x="3259672" y="1511571"/>
            <a:ext cx="2487645" cy="4693298"/>
          </a:xfrm>
        </p:spPr>
        <p:txBody>
          <a:bodyPr/>
          <a:lstStyle/>
          <a:p>
            <a:pPr>
              <a:lnSpc>
                <a:spcPct val="100000"/>
              </a:lnSpc>
              <a:spcBef>
                <a:spcPts val="1471"/>
              </a:spcBef>
            </a:pPr>
            <a:r>
              <a:rPr lang="en-US" sz="3400" b="1" dirty="0">
                <a:solidFill>
                  <a:schemeClr val="accent1"/>
                </a:solidFill>
              </a:rPr>
              <a:t>Writing Chemical Equations</a:t>
            </a:r>
          </a:p>
          <a:p>
            <a:pPr>
              <a:lnSpc>
                <a:spcPct val="100000"/>
              </a:lnSpc>
              <a:spcBef>
                <a:spcPts val="1471"/>
              </a:spcBef>
            </a:pPr>
            <a:br>
              <a:rPr lang="en-US" sz="1700" b="1" dirty="0">
                <a:solidFill>
                  <a:schemeClr val="tx1"/>
                </a:solidFill>
              </a:rPr>
            </a:br>
            <a:r>
              <a:rPr lang="en-US" sz="3400" b="1" dirty="0">
                <a:solidFill>
                  <a:schemeClr val="tx1"/>
                </a:solidFill>
              </a:rPr>
              <a:t>Balancing Chemical Equations</a:t>
            </a:r>
            <a:endParaRPr lang="en-US" sz="3400" dirty="0">
              <a:solidFill>
                <a:schemeClr val="accent1"/>
              </a:solidFill>
            </a:endParaRP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90114" name="Picture 2" descr="File:Yellow butter cupcakes, undecorated, April 2009.jpg"/>
          <p:cNvPicPr>
            <a:picLocks noGrp="1" noChangeAspect="1" noChangeArrowheads="1"/>
          </p:cNvPicPr>
          <p:nvPr>
            <p:ph sz="quarter" idx="13"/>
          </p:nvPr>
        </p:nvPicPr>
        <p:blipFill>
          <a:blip r:embed="rId4" cstate="print"/>
          <a:srcRect/>
          <a:stretch>
            <a:fillRect/>
          </a:stretch>
        </p:blipFill>
        <p:spPr bwMode="auto">
          <a:xfrm>
            <a:off x="321679" y="2438400"/>
            <a:ext cx="2487050" cy="2485430"/>
          </a:xfrm>
          <a:prstGeom prst="rect">
            <a:avLst/>
          </a:prstGeom>
          <a:noFill/>
        </p:spPr>
      </p:pic>
      <p:sp>
        <p:nvSpPr>
          <p:cNvPr id="2" name="Rectangle 1"/>
          <p:cNvSpPr/>
          <p:nvPr/>
        </p:nvSpPr>
        <p:spPr bwMode="auto">
          <a:xfrm>
            <a:off x="6144710" y="1371600"/>
            <a:ext cx="2999290" cy="5486400"/>
          </a:xfrm>
          <a:prstGeom prst="rect">
            <a:avLst/>
          </a:prstGeom>
          <a:solidFill>
            <a:schemeClr val="bg1"/>
          </a:solidFill>
          <a:ln>
            <a:noFill/>
          </a:ln>
          <a:effectLst/>
        </p:spPr>
        <p:txBody>
          <a:bodyPr vert="horz" wrap="square" lIns="574044" tIns="95683" rIns="574044" bIns="95683" numCol="1" spcCol="0" rtlCol="0" anchor="t" anchorCtr="0" compatLnSpc="1">
            <a:prstTxWarp prst="textNoShape">
              <a:avLst/>
            </a:prstTxWarp>
          </a:bodyPr>
          <a:lstStyle/>
          <a:p>
            <a:pPr defTabSz="1913501" eaLnBrk="1" hangingPunct="1">
              <a:lnSpc>
                <a:spcPct val="115000"/>
              </a:lnSpc>
              <a:spcBef>
                <a:spcPct val="20000"/>
              </a:spcBef>
              <a:buClr>
                <a:srgbClr val="2877C4"/>
              </a:buClr>
              <a:buSzTx/>
            </a:pPr>
            <a:endParaRPr lang="en-US" sz="6700">
              <a:latin typeface="Arial" charset="0"/>
            </a:endParaRPr>
          </a:p>
        </p:txBody>
      </p:sp>
      <p:pic>
        <p:nvPicPr>
          <p:cNvPr id="11" name="Picture 2"/>
          <p:cNvPicPr>
            <a:picLocks noChangeAspect="1" noChangeArrowheads="1"/>
          </p:cNvPicPr>
          <p:nvPr/>
        </p:nvPicPr>
        <p:blipFill>
          <a:blip r:embed="rId5" cstate="print"/>
          <a:srcRect r="11694"/>
          <a:stretch>
            <a:fillRect/>
          </a:stretch>
        </p:blipFill>
        <p:spPr bwMode="auto">
          <a:xfrm>
            <a:off x="6004993" y="2362231"/>
            <a:ext cx="2645425" cy="26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marL="0" marR="0" lvl="0" indent="0" algn="ctr" defTabSz="455311"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kumimoji="0" lang="en-US" sz="2300" b="1" i="0" u="none" strike="noStrike" kern="0" cap="none" spc="0" normalizeH="0" baseline="0" noProof="0" dirty="0">
                <a:ln>
                  <a:noFill/>
                </a:ln>
                <a:solidFill>
                  <a:srgbClr val="FF0000"/>
                </a:solidFill>
                <a:effectLst>
                  <a:outerShdw blurRad="38100" dist="38100" dir="2700000" algn="tl">
                    <a:srgbClr val="DDDDDD"/>
                  </a:outerShdw>
                </a:effectLst>
                <a:uLnTx/>
                <a:uFillTx/>
                <a:latin typeface="Arial"/>
                <a:ea typeface="+mn-ea"/>
                <a:cs typeface="+mn-cs"/>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marL="0" marR="0" lvl="0" indent="0" algn="ctr" defTabSz="455311"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precipitate forms</a:t>
            </a:r>
            <a:endParaRPr kumimoji="0" lang="en-US" sz="2700" b="0"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ight Arrow 6"/>
          <p:cNvSpPr/>
          <p:nvPr/>
        </p:nvSpPr>
        <p:spPr bwMode="auto">
          <a:xfrm>
            <a:off x="457200" y="20574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1273795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subTitle" idx="1"/>
          </p:nvPr>
        </p:nvSpPr>
        <p:spPr>
          <a:xfrm>
            <a:off x="152400" y="982980"/>
            <a:ext cx="8839199" cy="5570220"/>
          </a:xfrm>
        </p:spPr>
        <p:txBody>
          <a:bodyPr>
            <a:normAutofit lnSpcReduction="10000"/>
          </a:bodyPr>
          <a:lstStyle/>
          <a:p>
            <a:pPr algn="l"/>
            <a:r>
              <a:rPr lang="en-US" dirty="0">
                <a:solidFill>
                  <a:schemeClr val="tx1"/>
                </a:solidFill>
              </a:rPr>
              <a:t>Look at the following Double-Replacement Reactions. Write a balanced chemical equation based on the type of product formed:</a:t>
            </a:r>
            <a:endParaRPr lang="en-US" sz="800" dirty="0">
              <a:solidFill>
                <a:srgbClr val="C00000"/>
              </a:solidFill>
            </a:endParaRPr>
          </a:p>
          <a:p>
            <a:pPr algn="l"/>
            <a:r>
              <a:rPr lang="en-US" sz="2800" dirty="0">
                <a:solidFill>
                  <a:srgbClr val="7030A0"/>
                </a:solidFill>
              </a:rPr>
              <a:t>Barium Chloride + Potassium Carbonate </a:t>
            </a:r>
            <a:r>
              <a:rPr lang="en-US" sz="2800" dirty="0">
                <a:solidFill>
                  <a:srgbClr val="7030A0"/>
                </a:solidFill>
                <a:sym typeface="Wingdings" panose="05000000000000000000" pitchFamily="2" charset="2"/>
              </a:rPr>
              <a:t> precipitate</a:t>
            </a:r>
          </a:p>
          <a:p>
            <a:r>
              <a:rPr lang="en-US" sz="2800" dirty="0">
                <a:solidFill>
                  <a:srgbClr val="C00000"/>
                </a:solidFill>
              </a:rPr>
              <a:t>Ba</a:t>
            </a:r>
            <a:r>
              <a:rPr lang="en-US" sz="2800" baseline="30000" dirty="0">
                <a:solidFill>
                  <a:srgbClr val="FF0000"/>
                </a:solidFill>
              </a:rPr>
              <a:t>+2</a:t>
            </a:r>
            <a:r>
              <a:rPr lang="en-US" sz="2800" dirty="0">
                <a:solidFill>
                  <a:schemeClr val="accent1">
                    <a:lumMod val="75000"/>
                  </a:schemeClr>
                </a:solidFill>
              </a:rPr>
              <a:t>Cl</a:t>
            </a:r>
            <a:r>
              <a:rPr lang="en-US" sz="2800" baseline="-25000" dirty="0">
                <a:solidFill>
                  <a:schemeClr val="accent1">
                    <a:lumMod val="75000"/>
                  </a:schemeClr>
                </a:solidFill>
              </a:rPr>
              <a:t>2</a:t>
            </a:r>
            <a:r>
              <a:rPr lang="en-US" sz="2800" baseline="30000" dirty="0">
                <a:solidFill>
                  <a:srgbClr val="00B050"/>
                </a:solidFill>
              </a:rPr>
              <a:t>-</a:t>
            </a:r>
            <a:r>
              <a:rPr lang="en-US" sz="2800" baseline="-25000" dirty="0">
                <a:solidFill>
                  <a:schemeClr val="accent1">
                    <a:lumMod val="75000"/>
                  </a:schemeClr>
                </a:solidFill>
              </a:rPr>
              <a:t> (</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K</a:t>
            </a:r>
            <a:r>
              <a:rPr lang="en-US" sz="2800" baseline="-25000" dirty="0">
                <a:solidFill>
                  <a:schemeClr val="accent2">
                    <a:lumMod val="75000"/>
                  </a:schemeClr>
                </a:solidFill>
              </a:rPr>
              <a:t>2</a:t>
            </a:r>
            <a:r>
              <a:rPr lang="en-US" sz="2800" baseline="30000" dirty="0">
                <a:solidFill>
                  <a:srgbClr val="002060"/>
                </a:solidFill>
              </a:rPr>
              <a:t>+</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Ba</a:t>
            </a:r>
            <a:r>
              <a:rPr lang="en-US" sz="2800" baseline="30000" dirty="0">
                <a:solidFill>
                  <a:srgbClr val="FF0000"/>
                </a:solidFill>
              </a:rPr>
              <a:t>+2</a:t>
            </a:r>
            <a:r>
              <a:rPr lang="en-US" sz="2800" dirty="0">
                <a:solidFill>
                  <a:schemeClr val="accent3">
                    <a:lumMod val="50000"/>
                  </a:schemeClr>
                </a:solidFill>
              </a:rPr>
              <a:t>CO</a:t>
            </a:r>
            <a:r>
              <a:rPr lang="en-US" sz="2800" baseline="-25000" dirty="0">
                <a:solidFill>
                  <a:schemeClr val="accent3">
                    <a:lumMod val="50000"/>
                  </a:schemeClr>
                </a:solidFill>
              </a:rPr>
              <a:t>3</a:t>
            </a:r>
            <a:r>
              <a:rPr lang="en-US" sz="2800" baseline="30000" dirty="0">
                <a:solidFill>
                  <a:srgbClr val="00B050"/>
                </a:solidFill>
              </a:rPr>
              <a:t>-2</a:t>
            </a:r>
            <a:r>
              <a:rPr lang="en-US" sz="2800" dirty="0">
                <a:solidFill>
                  <a:schemeClr val="accent2">
                    <a:lumMod val="50000"/>
                  </a:schemeClr>
                </a:solidFill>
                <a:cs typeface="Calibri"/>
              </a:rPr>
              <a:t>↓</a:t>
            </a:r>
            <a:r>
              <a:rPr lang="en-US" sz="2800" dirty="0">
                <a:solidFill>
                  <a:schemeClr val="accent1">
                    <a:lumMod val="75000"/>
                  </a:schemeClr>
                </a:solidFill>
              </a:rPr>
              <a:t> + </a:t>
            </a:r>
            <a:r>
              <a:rPr lang="en-US" sz="2800" dirty="0">
                <a:solidFill>
                  <a:schemeClr val="accent2">
                    <a:lumMod val="75000"/>
                  </a:schemeClr>
                </a:solidFill>
              </a:rPr>
              <a:t>2 </a:t>
            </a:r>
            <a:r>
              <a:rPr lang="en-US" sz="2800" dirty="0" err="1">
                <a:solidFill>
                  <a:schemeClr val="accent2">
                    <a:lumMod val="75000"/>
                  </a:schemeClr>
                </a:solidFill>
              </a:rPr>
              <a:t>K</a:t>
            </a:r>
            <a:r>
              <a:rPr lang="en-US" sz="2800" baseline="30000" dirty="0" err="1">
                <a:solidFill>
                  <a:srgbClr val="002060"/>
                </a:solidFill>
              </a:rPr>
              <a:t>+</a:t>
            </a:r>
            <a:r>
              <a:rPr lang="en-US" sz="2800" dirty="0" err="1">
                <a:solidFill>
                  <a:schemeClr val="accent1">
                    <a:lumMod val="75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endParaRPr lang="en-US" sz="2800" dirty="0">
              <a:solidFill>
                <a:schemeClr val="accent1">
                  <a:lumMod val="75000"/>
                </a:schemeClr>
              </a:solidFill>
            </a:endParaRPr>
          </a:p>
          <a:p>
            <a:r>
              <a:rPr lang="en-US" sz="2800" dirty="0">
                <a:solidFill>
                  <a:schemeClr val="accent1">
                    <a:lumMod val="75000"/>
                  </a:schemeClr>
                </a:solidFill>
              </a:rPr>
              <a:t> 	</a:t>
            </a:r>
          </a:p>
          <a:p>
            <a:pPr algn="l"/>
            <a:r>
              <a:rPr lang="en-US" sz="2800" dirty="0" err="1">
                <a:solidFill>
                  <a:srgbClr val="7030A0"/>
                </a:solidFill>
              </a:rPr>
              <a:t>IronII</a:t>
            </a:r>
            <a:r>
              <a:rPr lang="en-US" sz="2800" dirty="0">
                <a:solidFill>
                  <a:srgbClr val="7030A0"/>
                </a:solidFill>
              </a:rPr>
              <a:t> Sulfide + Hydrochloric Acid </a:t>
            </a:r>
            <a:r>
              <a:rPr lang="en-US" sz="2800" dirty="0">
                <a:solidFill>
                  <a:srgbClr val="7030A0"/>
                </a:solidFill>
                <a:sym typeface="Wingdings" panose="05000000000000000000" pitchFamily="2" charset="2"/>
              </a:rPr>
              <a:t> gas</a:t>
            </a:r>
          </a:p>
          <a:p>
            <a:r>
              <a:rPr lang="en-US" sz="2800" dirty="0">
                <a:solidFill>
                  <a:srgbClr val="C00000"/>
                </a:solidFill>
              </a:rPr>
              <a:t>Fe</a:t>
            </a:r>
            <a:r>
              <a:rPr lang="en-US" sz="2800" baseline="30000" dirty="0">
                <a:solidFill>
                  <a:srgbClr val="FF0000"/>
                </a:solidFill>
              </a:rPr>
              <a:t>+2</a:t>
            </a:r>
            <a:r>
              <a:rPr lang="en-US" sz="2800" dirty="0">
                <a:solidFill>
                  <a:schemeClr val="accent1">
                    <a:lumMod val="75000"/>
                  </a:schemeClr>
                </a:solidFill>
              </a:rPr>
              <a:t>S</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3">
                    <a:lumMod val="50000"/>
                  </a:schemeClr>
                </a:solidFill>
              </a:rPr>
              <a:t>Cl</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3">
                    <a:lumMod val="50000"/>
                  </a:schemeClr>
                </a:solidFill>
              </a:rPr>
              <a:t> </a:t>
            </a:r>
            <a:r>
              <a:rPr lang="en-US" sz="2800" dirty="0">
                <a:solidFill>
                  <a:schemeClr val="accent1">
                    <a:lumMod val="75000"/>
                  </a:schemeClr>
                </a:solidFill>
              </a:rPr>
              <a:t>→  </a:t>
            </a:r>
            <a:r>
              <a:rPr lang="en-US" sz="2800" dirty="0">
                <a:solidFill>
                  <a:srgbClr val="C00000"/>
                </a:solidFill>
              </a:rPr>
              <a:t>Fe</a:t>
            </a:r>
            <a:r>
              <a:rPr lang="en-US" sz="2800" baseline="30000" dirty="0">
                <a:solidFill>
                  <a:srgbClr val="FF0000"/>
                </a:solidFill>
              </a:rPr>
              <a:t>+2</a:t>
            </a:r>
            <a:r>
              <a:rPr lang="en-US" sz="2800" dirty="0">
                <a:solidFill>
                  <a:schemeClr val="accent3">
                    <a:lumMod val="50000"/>
                  </a:schemeClr>
                </a:solidFill>
              </a:rPr>
              <a:t>Cl</a:t>
            </a:r>
            <a:r>
              <a:rPr lang="en-US" sz="2800" baseline="-25000" dirty="0">
                <a:solidFill>
                  <a:schemeClr val="accent3">
                    <a:lumMod val="50000"/>
                  </a:schemeClr>
                </a:solidFill>
              </a:rPr>
              <a:t>2</a:t>
            </a:r>
            <a:r>
              <a:rPr lang="en-US" sz="2800" baseline="30000" dirty="0">
                <a:solidFill>
                  <a:srgbClr val="00B050"/>
                </a:solidFill>
              </a:rPr>
              <a:t>-</a:t>
            </a:r>
            <a:r>
              <a:rPr lang="en-US" sz="2800" baseline="-25000" dirty="0">
                <a:solidFill>
                  <a:schemeClr val="accent3">
                    <a:lumMod val="50000"/>
                  </a:schemeClr>
                </a:solidFill>
              </a:rPr>
              <a:t> </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1">
                    <a:lumMod val="75000"/>
                  </a:schemeClr>
                </a:solidFill>
              </a:rPr>
              <a:t>+</a:t>
            </a:r>
            <a:r>
              <a:rPr lang="en-US" sz="2800" baseline="-25000" dirty="0">
                <a:solidFill>
                  <a:schemeClr val="accent3">
                    <a:lumMod val="50000"/>
                  </a:schemeClr>
                </a:solidFill>
              </a:rPr>
              <a:t>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1">
                    <a:lumMod val="75000"/>
                  </a:schemeClr>
                </a:solidFill>
              </a:rPr>
              <a:t>S</a:t>
            </a:r>
            <a:r>
              <a:rPr lang="en-US" sz="2800" baseline="30000" dirty="0">
                <a:solidFill>
                  <a:srgbClr val="00B050"/>
                </a:solidFill>
              </a:rPr>
              <a:t>-2</a:t>
            </a:r>
            <a:r>
              <a:rPr lang="en-US" sz="2800" dirty="0">
                <a:solidFill>
                  <a:schemeClr val="accent1">
                    <a:lumMod val="75000"/>
                  </a:schemeClr>
                </a:solidFill>
              </a:rPr>
              <a:t> </a:t>
            </a:r>
            <a:r>
              <a:rPr lang="en-US" sz="2800" dirty="0">
                <a:solidFill>
                  <a:schemeClr val="accent2">
                    <a:lumMod val="50000"/>
                  </a:schemeClr>
                </a:solidFill>
                <a:cs typeface="Calibri"/>
              </a:rPr>
              <a:t>↑</a:t>
            </a:r>
            <a:endParaRPr lang="en-US" sz="2800" dirty="0">
              <a:solidFill>
                <a:srgbClr val="C00000"/>
              </a:solidFill>
            </a:endParaRPr>
          </a:p>
          <a:p>
            <a:pPr algn="l"/>
            <a:r>
              <a:rPr lang="en-US" sz="2800" dirty="0">
                <a:solidFill>
                  <a:schemeClr val="accent1">
                    <a:lumMod val="75000"/>
                  </a:schemeClr>
                </a:solidFill>
              </a:rPr>
              <a:t>	</a:t>
            </a:r>
          </a:p>
          <a:p>
            <a:pPr algn="l"/>
            <a:r>
              <a:rPr lang="en-US" sz="2800" dirty="0">
                <a:solidFill>
                  <a:srgbClr val="7030A0"/>
                </a:solidFill>
              </a:rPr>
              <a:t>Sodium Hydroxide + Sulfuric Acid </a:t>
            </a:r>
            <a:r>
              <a:rPr lang="en-US" sz="2800" dirty="0">
                <a:solidFill>
                  <a:srgbClr val="7030A0"/>
                </a:solidFill>
                <a:sym typeface="Wingdings" panose="05000000000000000000" pitchFamily="2" charset="2"/>
              </a:rPr>
              <a:t>  water</a:t>
            </a:r>
          </a:p>
          <a:p>
            <a:r>
              <a:rPr lang="en-US" sz="2800" dirty="0">
                <a:solidFill>
                  <a:srgbClr val="C00000"/>
                </a:solidFill>
              </a:rPr>
              <a:t>2 </a:t>
            </a:r>
            <a:r>
              <a:rPr lang="en-US" sz="2800" dirty="0" err="1">
                <a:solidFill>
                  <a:srgbClr val="C00000"/>
                </a:solidFill>
              </a:rPr>
              <a:t>Na</a:t>
            </a:r>
            <a:r>
              <a:rPr lang="en-US" sz="2800" baseline="30000" dirty="0" err="1">
                <a:solidFill>
                  <a:srgbClr val="FF0000"/>
                </a:solidFill>
              </a:rPr>
              <a:t>+</a:t>
            </a:r>
            <a:r>
              <a:rPr lang="en-US" sz="2800" dirty="0" err="1">
                <a:solidFill>
                  <a:schemeClr val="accent1">
                    <a:lumMod val="75000"/>
                  </a:schemeClr>
                </a:solidFill>
              </a:rPr>
              <a:t>OH</a:t>
            </a:r>
            <a:r>
              <a:rPr lang="en-US" sz="2800" baseline="30000" dirty="0">
                <a:solidFill>
                  <a:srgbClr val="00B050"/>
                </a:solidFill>
              </a:rPr>
              <a:t>-</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H</a:t>
            </a:r>
            <a:r>
              <a:rPr lang="en-US" sz="2800" baseline="-25000" dirty="0">
                <a:solidFill>
                  <a:schemeClr val="accent2">
                    <a:lumMod val="75000"/>
                  </a:schemeClr>
                </a:solidFill>
              </a:rPr>
              <a:t>2</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rgbClr val="C00000"/>
                </a:solidFill>
              </a:rPr>
              <a:t>Na</a:t>
            </a:r>
            <a:r>
              <a:rPr lang="en-US" sz="2800" baseline="-25000" dirty="0">
                <a:solidFill>
                  <a:srgbClr val="C00000"/>
                </a:solidFill>
              </a:rPr>
              <a:t>2</a:t>
            </a:r>
            <a:r>
              <a:rPr lang="en-US" sz="2800" baseline="30000" dirty="0">
                <a:solidFill>
                  <a:srgbClr val="FF0000"/>
                </a:solidFill>
              </a:rPr>
              <a:t>+</a:t>
            </a:r>
            <a:r>
              <a:rPr lang="en-US" sz="2800" dirty="0">
                <a:solidFill>
                  <a:schemeClr val="accent3">
                    <a:lumMod val="50000"/>
                  </a:schemeClr>
                </a:solidFill>
              </a:rPr>
              <a:t>SO</a:t>
            </a:r>
            <a:r>
              <a:rPr lang="en-US" sz="2800" baseline="-25000" dirty="0">
                <a:solidFill>
                  <a:schemeClr val="accent3">
                    <a:lumMod val="50000"/>
                  </a:schemeClr>
                </a:solidFill>
              </a:rPr>
              <a:t>4</a:t>
            </a:r>
            <a:r>
              <a:rPr lang="en-US" sz="2800" baseline="30000" dirty="0">
                <a:solidFill>
                  <a:srgbClr val="00B050"/>
                </a:solidFill>
              </a:rPr>
              <a:t>-2</a:t>
            </a:r>
            <a:r>
              <a:rPr lang="en-US" sz="2800" baseline="-25000" dirty="0">
                <a:solidFill>
                  <a:schemeClr val="accent1">
                    <a:lumMod val="75000"/>
                  </a:schemeClr>
                </a:solidFill>
              </a:rPr>
              <a:t>(</a:t>
            </a:r>
            <a:r>
              <a:rPr lang="en-US" sz="2800" baseline="-25000" dirty="0" err="1">
                <a:solidFill>
                  <a:schemeClr val="accent1">
                    <a:lumMod val="75000"/>
                  </a:schemeClr>
                </a:solidFill>
              </a:rPr>
              <a:t>aq</a:t>
            </a:r>
            <a:r>
              <a:rPr lang="en-US" sz="2800" baseline="-25000" dirty="0">
                <a:solidFill>
                  <a:schemeClr val="accent1">
                    <a:lumMod val="75000"/>
                  </a:schemeClr>
                </a:solidFill>
              </a:rPr>
              <a:t>)</a:t>
            </a:r>
            <a:r>
              <a:rPr lang="en-US" sz="2800" dirty="0">
                <a:solidFill>
                  <a:schemeClr val="accent1">
                    <a:lumMod val="75000"/>
                  </a:schemeClr>
                </a:solidFill>
              </a:rPr>
              <a:t> + </a:t>
            </a:r>
            <a:r>
              <a:rPr lang="en-US" sz="2800" dirty="0">
                <a:solidFill>
                  <a:schemeClr val="accent2">
                    <a:lumMod val="75000"/>
                  </a:schemeClr>
                </a:solidFill>
              </a:rPr>
              <a:t>2 H</a:t>
            </a:r>
            <a:r>
              <a:rPr lang="en-US" sz="2800" dirty="0">
                <a:solidFill>
                  <a:schemeClr val="accent1">
                    <a:lumMod val="75000"/>
                  </a:schemeClr>
                </a:solidFill>
              </a:rPr>
              <a:t>OH</a:t>
            </a:r>
            <a:r>
              <a:rPr lang="en-US" sz="2800" baseline="30000" dirty="0">
                <a:solidFill>
                  <a:srgbClr val="00B050"/>
                </a:solidFill>
              </a:rPr>
              <a:t>-</a:t>
            </a:r>
            <a:endParaRPr lang="en-US" sz="2800" dirty="0">
              <a:solidFill>
                <a:schemeClr val="accent2">
                  <a:lumMod val="50000"/>
                </a:schemeClr>
              </a:solidFill>
            </a:endParaRPr>
          </a:p>
          <a:p>
            <a:endParaRPr lang="en-US" dirty="0">
              <a:solidFill>
                <a:schemeClr val="tx1"/>
              </a:solidFill>
            </a:endParaRPr>
          </a:p>
          <a:p>
            <a:r>
              <a:rPr lang="en-US" dirty="0">
                <a:solidFill>
                  <a:schemeClr val="tx1"/>
                </a:solidFill>
              </a:rPr>
              <a:t>Refer to REFERENCE TABLE E</a:t>
            </a:r>
          </a:p>
        </p:txBody>
      </p:sp>
      <p:sp>
        <p:nvSpPr>
          <p:cNvPr id="5" name="Rectangle 3"/>
          <p:cNvSpPr>
            <a:spLocks noChangeArrowheads="1"/>
          </p:cNvSpPr>
          <p:nvPr/>
        </p:nvSpPr>
        <p:spPr bwMode="auto">
          <a:xfrm>
            <a:off x="0" y="3629"/>
            <a:ext cx="4722813" cy="685800"/>
          </a:xfrm>
          <a:prstGeom prst="rect">
            <a:avLst/>
          </a:prstGeom>
          <a:solidFill>
            <a:schemeClr val="accent5">
              <a:lumMod val="60000"/>
              <a:lumOff val="40000"/>
            </a:schemeClr>
          </a:solidFill>
          <a:ln>
            <a:noFill/>
          </a:ln>
        </p:spPr>
        <p:txBody>
          <a:bodyPr lIns="89622" tIns="46610" rIns="89622" bIns="46610" anchor="ctr"/>
          <a:lstStyle>
            <a:lvl1pPr>
              <a:defRPr sz="2400">
                <a:solidFill>
                  <a:srgbClr val="D13426"/>
                </a:solidFill>
                <a:latin typeface="Arial" panose="020B0604020202020204" pitchFamily="34" charset="0"/>
                <a:ea typeface="MS PGothic" panose="020B0600070205080204" pitchFamily="34" charset="-128"/>
              </a:defRPr>
            </a:lvl1pPr>
            <a:lvl2pPr>
              <a:defRPr sz="2400">
                <a:solidFill>
                  <a:srgbClr val="D13426"/>
                </a:solidFill>
                <a:latin typeface="Arial" panose="020B0604020202020204" pitchFamily="34" charset="0"/>
                <a:ea typeface="MS PGothic" panose="020B0600070205080204" pitchFamily="34" charset="-128"/>
              </a:defRPr>
            </a:lvl2pPr>
            <a:lvl3pPr>
              <a:defRPr sz="2400">
                <a:solidFill>
                  <a:srgbClr val="D13426"/>
                </a:solidFill>
                <a:latin typeface="Arial" panose="020B0604020202020204" pitchFamily="34" charset="0"/>
                <a:ea typeface="MS PGothic" panose="020B0600070205080204" pitchFamily="34" charset="-128"/>
              </a:defRPr>
            </a:lvl3pPr>
            <a:lvl4pPr>
              <a:defRPr sz="2400">
                <a:solidFill>
                  <a:srgbClr val="D13426"/>
                </a:solidFill>
                <a:latin typeface="Arial" panose="020B0604020202020204" pitchFamily="34" charset="0"/>
                <a:ea typeface="MS PGothic" panose="020B0600070205080204" pitchFamily="34" charset="-128"/>
              </a:defRPr>
            </a:lvl4pPr>
            <a:lvl5pPr>
              <a:defRPr sz="2400">
                <a:solidFill>
                  <a:srgbClr val="D13426"/>
                </a:solidFill>
                <a:latin typeface="Arial" panose="020B0604020202020204" pitchFamily="34" charset="0"/>
                <a:ea typeface="MS PGothic" panose="020B0600070205080204" pitchFamily="34" charset="-128"/>
              </a:defRPr>
            </a:lvl5pPr>
            <a:lvl6pPr marL="4572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6pPr>
            <a:lvl7pPr marL="9144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7pPr>
            <a:lvl8pPr marL="13716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8pPr>
            <a:lvl9pPr marL="1828800" defTabSz="457200" eaLnBrk="0" fontAlgn="base" hangingPunct="0">
              <a:spcBef>
                <a:spcPct val="0"/>
              </a:spcBef>
              <a:spcAft>
                <a:spcPct val="0"/>
              </a:spcAft>
              <a:buClr>
                <a:srgbClr val="000000"/>
              </a:buClr>
              <a:buSzPct val="100000"/>
              <a:buFont typeface="Times New Roman" panose="02020603050405020304" pitchFamily="18" charset="0"/>
              <a:defRPr sz="2400">
                <a:solidFill>
                  <a:srgbClr val="D13426"/>
                </a:solidFill>
                <a:latin typeface="Arial" panose="020B0604020202020204" pitchFamily="34" charset="0"/>
                <a:ea typeface="MS PGothic" panose="020B0600070205080204" pitchFamily="34" charset="-128"/>
              </a:defRPr>
            </a:lvl9pPr>
          </a:lstStyle>
          <a:p>
            <a:pPr algn="ctr"/>
            <a:r>
              <a:rPr lang="en-GB" altLang="en-US" dirty="0">
                <a:solidFill>
                  <a:schemeClr val="accent1">
                    <a:lumMod val="75000"/>
                  </a:schemeClr>
                </a:solidFill>
              </a:rPr>
              <a:t>Double Replacement Reactions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29"/>
            <a:ext cx="1041400" cy="994229"/>
          </a:xfrm>
          <a:prstGeom prst="rect">
            <a:avLst/>
          </a:prstGeom>
          <a:noFill/>
          <a:ln>
            <a:noFill/>
          </a:ln>
          <a:effectLst/>
        </p:spPr>
      </p:pic>
    </p:spTree>
    <p:extLst>
      <p:ext uri="{BB962C8B-B14F-4D97-AF65-F5344CB8AC3E}">
        <p14:creationId xmlns:p14="http://schemas.microsoft.com/office/powerpoint/2010/main" val="1634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69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spcBef>
                <a:spcPts val="2400"/>
              </a:spcBef>
            </a:pPr>
            <a:endParaRPr lang="en-US" sz="2400" dirty="0">
              <a:solidFill>
                <a:srgbClr val="FF0000"/>
              </a:solidFill>
            </a:endParaRPr>
          </a:p>
          <a:p>
            <a:pPr>
              <a:spcBef>
                <a:spcPts val="2400"/>
              </a:spcBef>
            </a:pPr>
            <a:endParaRPr lang="en-US" sz="2400" dirty="0">
              <a:solidFill>
                <a:srgbClr val="FF0000"/>
              </a:solidFill>
            </a:endParaRPr>
          </a:p>
          <a:p>
            <a:pPr>
              <a:spcBef>
                <a:spcPts val="2400"/>
              </a:spcBef>
            </a:pPr>
            <a:r>
              <a:rPr lang="en-US" sz="2400" dirty="0">
                <a:solidFill>
                  <a:srgbClr val="FF0000"/>
                </a:solidFill>
              </a:rPr>
              <a:t>In aqueous solutions, ionic compounds </a:t>
            </a:r>
            <a:r>
              <a:rPr lang="en-US" sz="4000" b="1" dirty="0">
                <a:solidFill>
                  <a:schemeClr val="tx1"/>
                </a:solidFill>
              </a:rPr>
              <a:t>dissociate </a:t>
            </a:r>
            <a:r>
              <a:rPr lang="en-US" sz="2400" dirty="0">
                <a:solidFill>
                  <a:srgbClr val="FF0000"/>
                </a:solidFill>
              </a:rPr>
              <a:t>(ions break apart in water).</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8BCA1596-D152-4CC8-B73D-35EC05AA6B08}"/>
              </a:ext>
            </a:extLst>
          </p:cNvPr>
          <p:cNvCxnSpPr>
            <a:cxnSpLocks/>
          </p:cNvCxnSpPr>
          <p:nvPr/>
        </p:nvCxnSpPr>
        <p:spPr bwMode="auto">
          <a:xfrm>
            <a:off x="7575755"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1BF239B7-0D41-48F6-A510-3DD16A56C2D4}"/>
              </a:ext>
            </a:extLst>
          </p:cNvPr>
          <p:cNvCxnSpPr/>
          <p:nvPr/>
        </p:nvCxnSpPr>
        <p:spPr bwMode="auto">
          <a:xfrm flipH="1">
            <a:off x="6737555"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172952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fade">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580">
                                            <p:txEl>
                                              <p:pRg st="5" end="5"/>
                                            </p:txEl>
                                          </p:spTgt>
                                        </p:tgtEl>
                                        <p:attrNameLst>
                                          <p:attrName>style.visibility</p:attrName>
                                        </p:attrNameLst>
                                      </p:cBhvr>
                                      <p:to>
                                        <p:strVal val="visible"/>
                                      </p:to>
                                    </p:set>
                                    <p:animEffect transition="in" filter="fade">
                                      <p:cBhvr>
                                        <p:cTn id="41" dur="500"/>
                                        <p:tgtEl>
                                          <p:spTgt spid="2458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6146"/>
                                        </p:tgtEl>
                                      </p:cBhvr>
                                    </p:animEffect>
                                    <p:animScale>
                                      <p:cBhvr>
                                        <p:cTn id="46"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0" lvl="1" indent="0">
              <a:spcBef>
                <a:spcPts val="1200"/>
              </a:spcBef>
            </a:pPr>
            <a:r>
              <a:rPr lang="en-US" dirty="0"/>
              <a:t>Since double displacement reactions involve ONLY ionic compounds, we use ionic equations to represent the </a:t>
            </a:r>
            <a:r>
              <a:rPr lang="en-US" b="1" dirty="0">
                <a:solidFill>
                  <a:srgbClr val="FF0000"/>
                </a:solidFill>
                <a:effectLst>
                  <a:outerShdw blurRad="38100" dist="38100" dir="2700000" algn="tl">
                    <a:srgbClr val="000000">
                      <a:alpha val="43137"/>
                    </a:srgbClr>
                  </a:outerShdw>
                </a:effectLst>
              </a:rPr>
              <a:t>ion exchange</a:t>
            </a:r>
            <a:r>
              <a:rPr lang="en-US" dirty="0"/>
              <a:t>.</a:t>
            </a:r>
          </a:p>
          <a:p>
            <a:pPr algn="ctr">
              <a:spcBef>
                <a:spcPts val="24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b="1" dirty="0" err="1"/>
              <a:t>Ag</a:t>
            </a:r>
            <a:r>
              <a:rPr lang="en-US" sz="2400" b="1" baseline="30000" dirty="0" err="1"/>
              <a:t>+</a:t>
            </a:r>
            <a:r>
              <a:rPr lang="en-US" sz="2400" b="1" dirty="0" err="1"/>
              <a:t>Br</a:t>
            </a:r>
            <a:r>
              <a:rPr lang="en-US" sz="2400" b="1" baseline="30000" dirty="0"/>
              <a:t>-</a:t>
            </a:r>
            <a:r>
              <a:rPr lang="en-US" sz="2400" b="1" dirty="0"/>
              <a:t> ↓</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2400"/>
              </a:spcBef>
            </a:pPr>
            <a:endParaRPr lang="en-US" sz="1000" dirty="0">
              <a:solidFill>
                <a:srgbClr val="0070C0"/>
              </a:solidFill>
            </a:endParaRPr>
          </a:p>
          <a:p>
            <a:pPr algn="ctr">
              <a:spcBef>
                <a:spcPts val="24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effectLst>
                  <a:outerShdw blurRad="38100" dist="38100" dir="2700000" algn="tl">
                    <a:srgbClr val="000000">
                      <a:alpha val="43137"/>
                    </a:srgbClr>
                  </a:outerShdw>
                </a:effectLst>
              </a:rPr>
              <a:t>2Br</a:t>
            </a:r>
            <a:r>
              <a:rPr lang="en-US" sz="2400" b="1" baseline="30000" dirty="0">
                <a:effectLst>
                  <a:outerShdw blurRad="38100" dist="38100" dir="2700000" algn="tl">
                    <a:srgbClr val="000000">
                      <a:alpha val="43137"/>
                    </a:srgbClr>
                  </a:outerShdw>
                </a:effectLst>
              </a:rPr>
              <a:t>-1</a:t>
            </a:r>
            <a:r>
              <a:rPr lang="en-US" sz="1200" baseline="-25000" dirty="0"/>
              <a:t>(</a:t>
            </a:r>
            <a:r>
              <a:rPr lang="en-US" sz="1200" baseline="-25000" dirty="0" err="1"/>
              <a:t>aq</a:t>
            </a:r>
            <a:r>
              <a:rPr lang="en-US" sz="1200" baseline="-25000" dirty="0"/>
              <a:t>) </a:t>
            </a:r>
            <a:r>
              <a:rPr lang="en-US" sz="2400" dirty="0"/>
              <a:t>+ </a:t>
            </a:r>
            <a:r>
              <a:rPr lang="en-US" sz="2400" b="1" dirty="0">
                <a:effectLst>
                  <a:outerShdw blurRad="38100" dist="38100" dir="2700000" algn="tl">
                    <a:srgbClr val="000000">
                      <a:alpha val="43137"/>
                    </a:srgbClr>
                  </a:outerShdw>
                </a:effectLst>
              </a:rPr>
              <a:t>2Ag</a:t>
            </a:r>
            <a:r>
              <a:rPr lang="en-US" sz="2400" b="1" baseline="30000" dirty="0">
                <a:effectLst>
                  <a:outerShdw blurRad="38100" dist="38100" dir="2700000" algn="tl">
                    <a:srgbClr val="000000">
                      <a:alpha val="43137"/>
                    </a:srgbClr>
                  </a:outerShdw>
                </a:effectLst>
              </a:rPr>
              <a:t>+1</a:t>
            </a:r>
            <a:r>
              <a:rPr lang="en-US" sz="1200" baseline="-25000" dirty="0">
                <a:ea typeface="+mn-ea"/>
              </a:rPr>
              <a:t>(</a:t>
            </a:r>
            <a:r>
              <a:rPr lang="en-US" sz="1200" baseline="-25000" dirty="0" err="1">
                <a:ea typeface="+mn-ea"/>
              </a:rPr>
              <a:t>aq</a:t>
            </a:r>
            <a:r>
              <a:rPr lang="en-US" sz="1200" baseline="-25000" dirty="0">
                <a:ea typeface="+mn-ea"/>
              </a:rPr>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b="1" dirty="0">
                <a:solidFill>
                  <a:srgbClr val="FF0000"/>
                </a:solidFill>
              </a:rPr>
              <a:t>2AgBr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ea typeface="+mn-ea"/>
              </a:rPr>
              <a:t>(</a:t>
            </a:r>
            <a:r>
              <a:rPr lang="en-US" sz="1200" baseline="-25000" dirty="0" err="1">
                <a:ea typeface="+mn-ea"/>
              </a:rPr>
              <a:t>aq</a:t>
            </a:r>
            <a:r>
              <a:rPr lang="en-US" sz="1200" baseline="-25000" dirty="0">
                <a:ea typeface="+mn-ea"/>
              </a:rPr>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ea typeface="+mn-ea"/>
              </a:rPr>
              <a:t>(</a:t>
            </a:r>
            <a:r>
              <a:rPr lang="en-US" sz="1200" baseline="-25000" dirty="0" err="1">
                <a:ea typeface="+mn-ea"/>
              </a:rPr>
              <a:t>aq</a:t>
            </a:r>
            <a:r>
              <a:rPr lang="en-US" sz="1200" baseline="-25000" dirty="0">
                <a:ea typeface="+mn-ea"/>
              </a:rPr>
              <a:t>)</a:t>
            </a:r>
            <a:r>
              <a:rPr lang="en-US" sz="2400" baseline="-25000" dirty="0">
                <a:solidFill>
                  <a:srgbClr val="0070C0"/>
                </a:solidFill>
              </a:rPr>
              <a:t> </a:t>
            </a:r>
            <a:r>
              <a:rPr lang="en-US" sz="2400" dirty="0">
                <a:solidFill>
                  <a:srgbClr val="0070C0"/>
                </a:solidFill>
              </a:rPr>
              <a:t>    </a:t>
            </a:r>
          </a:p>
          <a:p>
            <a:pPr>
              <a:spcBef>
                <a:spcPts val="2400"/>
              </a:spcBef>
            </a:pPr>
            <a:r>
              <a:rPr lang="en-US" sz="2400" dirty="0">
                <a:solidFill>
                  <a:srgbClr val="FF0000"/>
                </a:solidFill>
              </a:rPr>
              <a:t>In aqueous solutions, ionic compounds </a:t>
            </a:r>
            <a:r>
              <a:rPr lang="en-US" b="1" dirty="0">
                <a:solidFill>
                  <a:schemeClr val="tx1"/>
                </a:solidFill>
              </a:rPr>
              <a:t>dissociate</a:t>
            </a:r>
            <a:r>
              <a:rPr lang="en-US" sz="4000" b="1" dirty="0">
                <a:solidFill>
                  <a:schemeClr val="tx1"/>
                </a:solidFill>
              </a:rPr>
              <a:t> </a:t>
            </a:r>
            <a:r>
              <a:rPr lang="en-US" sz="2400" dirty="0">
                <a:solidFill>
                  <a:srgbClr val="FF0000"/>
                </a:solidFill>
              </a:rPr>
              <a:t>(ions break apart in water).</a:t>
            </a:r>
          </a:p>
          <a:p>
            <a:pPr>
              <a:spcBef>
                <a:spcPts val="1200"/>
              </a:spcBef>
            </a:pPr>
            <a:r>
              <a:rPr lang="en-US" sz="4000" dirty="0">
                <a:solidFill>
                  <a:srgbClr val="0070C0"/>
                </a:solidFill>
              </a:rPr>
              <a:t>What produced the “</a:t>
            </a:r>
            <a:r>
              <a:rPr lang="en-US" sz="4000" b="1" dirty="0">
                <a:solidFill>
                  <a:schemeClr val="tx1"/>
                </a:solidFill>
                <a:effectLst>
                  <a:outerShdw blurRad="38100" dist="38100" dir="2700000" algn="tl">
                    <a:srgbClr val="000000">
                      <a:alpha val="43137"/>
                    </a:srgbClr>
                  </a:outerShdw>
                </a:effectLst>
              </a:rPr>
              <a:t>precipitate</a:t>
            </a:r>
            <a:r>
              <a:rPr lang="en-US" sz="4000" dirty="0">
                <a:solidFill>
                  <a:srgbClr val="0070C0"/>
                </a:solidFill>
              </a:rPr>
              <a:t>”?</a:t>
            </a:r>
          </a:p>
          <a:p>
            <a:pPr algn="ctr">
              <a:spcBef>
                <a:spcPts val="1200"/>
              </a:spcBef>
            </a:pPr>
            <a:endParaRPr lang="en-US" sz="24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cxnSp>
        <p:nvCxnSpPr>
          <p:cNvPr id="3" name="Straight Arrow Connector 2">
            <a:extLst>
              <a:ext uri="{FF2B5EF4-FFF2-40B4-BE49-F238E27FC236}">
                <a16:creationId xmlns:a16="http://schemas.microsoft.com/office/drawing/2014/main" id="{42F89E40-5510-4CA1-82EA-5985A11FF758}"/>
              </a:ext>
            </a:extLst>
          </p:cNvPr>
          <p:cNvCxnSpPr/>
          <p:nvPr/>
        </p:nvCxnSpPr>
        <p:spPr bwMode="auto">
          <a:xfrm flipH="1">
            <a:off x="4572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97B34C1-56EE-4B4A-8995-7A05EB28AC62}"/>
              </a:ext>
            </a:extLst>
          </p:cNvPr>
          <p:cNvCxnSpPr>
            <a:cxnSpLocks/>
          </p:cNvCxnSpPr>
          <p:nvPr/>
        </p:nvCxnSpPr>
        <p:spPr bwMode="auto">
          <a:xfrm>
            <a:off x="1111045" y="2971800"/>
            <a:ext cx="260555"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EDEEEFDB-3B29-4880-AFA2-B20CEAADA574}"/>
              </a:ext>
            </a:extLst>
          </p:cNvPr>
          <p:cNvCxnSpPr>
            <a:cxnSpLocks/>
          </p:cNvCxnSpPr>
          <p:nvPr/>
        </p:nvCxnSpPr>
        <p:spPr bwMode="auto">
          <a:xfrm>
            <a:off x="3429000" y="2971800"/>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3809A47C-F2DD-4C77-ACA8-9DBF85F40E23}"/>
              </a:ext>
            </a:extLst>
          </p:cNvPr>
          <p:cNvCxnSpPr/>
          <p:nvPr/>
        </p:nvCxnSpPr>
        <p:spPr bwMode="auto">
          <a:xfrm flipH="1">
            <a:off x="2590800" y="2971800"/>
            <a:ext cx="2286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2398C402-D5A7-4F03-BFEB-381AD6D9385E}"/>
              </a:ext>
            </a:extLst>
          </p:cNvPr>
          <p:cNvCxnSpPr>
            <a:cxnSpLocks/>
          </p:cNvCxnSpPr>
          <p:nvPr/>
        </p:nvCxnSpPr>
        <p:spPr bwMode="auto">
          <a:xfrm>
            <a:off x="7696200" y="2954594"/>
            <a:ext cx="457200" cy="60960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036E8B69-F3BA-4E49-B8D7-E68CBE5A0240}"/>
              </a:ext>
            </a:extLst>
          </p:cNvPr>
          <p:cNvCxnSpPr/>
          <p:nvPr/>
        </p:nvCxnSpPr>
        <p:spPr bwMode="auto">
          <a:xfrm flipH="1">
            <a:off x="7010400" y="2954594"/>
            <a:ext cx="76200" cy="62680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1457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5" end="5"/>
                                            </p:txEl>
                                          </p:spTgt>
                                        </p:tgtEl>
                                        <p:attrNameLst>
                                          <p:attrName>style.visibility</p:attrName>
                                        </p:attrNameLst>
                                      </p:cBhvr>
                                      <p:to>
                                        <p:strVal val="visible"/>
                                      </p:to>
                                    </p:set>
                                    <p:animEffect transition="in" filter="fade">
                                      <p:cBhvr>
                                        <p:cTn id="1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0" y="914400"/>
            <a:ext cx="9144000" cy="597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algn="ctr">
              <a:spcBef>
                <a:spcPts val="1200"/>
              </a:spcBef>
            </a:pPr>
            <a:r>
              <a:rPr lang="en-US" sz="2400" dirty="0"/>
              <a:t>Zn</a:t>
            </a:r>
            <a:r>
              <a:rPr lang="en-US" sz="2400" baseline="30000" dirty="0"/>
              <a:t>+2</a:t>
            </a:r>
            <a:r>
              <a:rPr lang="en-US" sz="2400" dirty="0"/>
              <a:t>Br</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+ 2 Ag</a:t>
            </a:r>
            <a:r>
              <a:rPr lang="en-US" sz="2400" baseline="30000" dirty="0"/>
              <a:t>+1</a:t>
            </a:r>
            <a:r>
              <a:rPr lang="en-US" sz="2400" dirty="0"/>
              <a:t>NO</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2 </a:t>
            </a:r>
            <a:r>
              <a:rPr lang="en-US" sz="2400" dirty="0" err="1"/>
              <a:t>Ag</a:t>
            </a:r>
            <a:r>
              <a:rPr lang="en-US" sz="2400" baseline="30000" dirty="0" err="1"/>
              <a:t>+</a:t>
            </a:r>
            <a:r>
              <a:rPr lang="en-US" sz="2400" dirty="0" err="1"/>
              <a:t>Br</a:t>
            </a:r>
            <a:r>
              <a:rPr lang="en-US" sz="2400" baseline="30000" dirty="0"/>
              <a:t>-</a:t>
            </a:r>
            <a:r>
              <a:rPr lang="en-US" sz="2400" dirty="0"/>
              <a:t> </a:t>
            </a:r>
            <a:r>
              <a:rPr lang="en-US" sz="2400" b="1" dirty="0"/>
              <a:t>↓</a:t>
            </a:r>
            <a:r>
              <a:rPr lang="en-US" sz="2400" dirty="0"/>
              <a:t> + Zn</a:t>
            </a:r>
            <a:r>
              <a:rPr lang="en-US" sz="2400" baseline="30000" dirty="0"/>
              <a:t>+2</a:t>
            </a:r>
            <a:r>
              <a:rPr lang="en-US" sz="2400" dirty="0"/>
              <a:t>(NO</a:t>
            </a:r>
            <a:r>
              <a:rPr lang="en-US" sz="2400" baseline="-25000" dirty="0"/>
              <a:t>3</a:t>
            </a:r>
            <a:r>
              <a:rPr lang="en-US" sz="2400" dirty="0"/>
              <a:t>)</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200"/>
              </a:spcBef>
            </a:pP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1200" dirty="0"/>
              <a:t> </a:t>
            </a:r>
            <a:r>
              <a:rPr lang="en-US" sz="2400" dirty="0"/>
              <a:t>+ </a:t>
            </a:r>
            <a:r>
              <a:rPr lang="en-US" sz="2400" b="1" dirty="0"/>
              <a:t>2Br</a:t>
            </a:r>
            <a:r>
              <a:rPr lang="en-US" sz="2400" b="1" baseline="30000" dirty="0"/>
              <a:t>-1</a:t>
            </a:r>
            <a:r>
              <a:rPr lang="en-US" sz="1200" baseline="-25000" dirty="0"/>
              <a:t>(</a:t>
            </a:r>
            <a:r>
              <a:rPr lang="en-US" sz="1200" baseline="-25000" dirty="0" err="1"/>
              <a:t>aq</a:t>
            </a:r>
            <a:r>
              <a:rPr lang="en-US" sz="1200" baseline="-25000" dirty="0"/>
              <a:t>) </a:t>
            </a:r>
            <a:r>
              <a:rPr lang="en-US" sz="2400" dirty="0"/>
              <a:t>+ </a:t>
            </a:r>
            <a:r>
              <a:rPr lang="en-US" sz="2400" b="1" dirty="0"/>
              <a:t>2Ag</a:t>
            </a:r>
            <a:r>
              <a:rPr lang="en-US" sz="2400" b="1" baseline="30000" dirty="0"/>
              <a:t>+1</a:t>
            </a:r>
            <a:r>
              <a:rPr lang="en-US" sz="1200" baseline="-25000" dirty="0"/>
              <a:t>(</a:t>
            </a:r>
            <a:r>
              <a:rPr lang="en-US" sz="1200" baseline="-25000" dirty="0" err="1"/>
              <a:t>aq</a:t>
            </a:r>
            <a:r>
              <a:rPr lang="en-US" sz="1200" baseline="-25000" dirty="0"/>
              <a:t>)</a:t>
            </a:r>
            <a:r>
              <a:rPr lang="en-US" sz="2400" dirty="0"/>
              <a:t> +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r>
              <a:rPr lang="en-US" sz="2400" dirty="0">
                <a:solidFill>
                  <a:srgbClr val="0070C0"/>
                </a:solidFill>
              </a:rPr>
              <a:t> </a:t>
            </a:r>
            <a:r>
              <a:rPr lang="en-US" sz="2400" dirty="0">
                <a:sym typeface="Wingdings"/>
              </a:rPr>
              <a:t></a:t>
            </a:r>
            <a:r>
              <a:rPr lang="en-US" sz="2400" dirty="0"/>
              <a:t> </a:t>
            </a:r>
            <a:r>
              <a:rPr lang="en-US" sz="2400" dirty="0">
                <a:solidFill>
                  <a:schemeClr val="tx1"/>
                </a:solidFill>
                <a:effectLst>
                  <a:outerShdw blurRad="38100" dist="38100" dir="2700000" algn="tl">
                    <a:srgbClr val="000000">
                      <a:alpha val="43137"/>
                    </a:srgbClr>
                  </a:outerShdw>
                </a:effectLst>
              </a:rPr>
              <a:t>2</a:t>
            </a:r>
            <a:r>
              <a:rPr lang="en-US" sz="2400" b="1" dirty="0">
                <a:solidFill>
                  <a:schemeClr val="tx1"/>
                </a:solidFill>
                <a:effectLst>
                  <a:outerShdw blurRad="38100" dist="38100" dir="2700000" algn="tl">
                    <a:srgbClr val="000000">
                      <a:alpha val="43137"/>
                    </a:srgbClr>
                  </a:outerShdw>
                </a:effectLst>
              </a:rPr>
              <a:t>AgBr</a:t>
            </a:r>
            <a:r>
              <a:rPr lang="en-US" sz="2400" b="1" dirty="0"/>
              <a:t> ↓</a:t>
            </a:r>
            <a:r>
              <a:rPr lang="en-US" sz="2400" dirty="0"/>
              <a:t> + </a:t>
            </a:r>
            <a:r>
              <a:rPr lang="en-US" sz="2400" dirty="0">
                <a:solidFill>
                  <a:srgbClr val="0070C0"/>
                </a:solidFill>
              </a:rPr>
              <a:t>Zn</a:t>
            </a:r>
            <a:r>
              <a:rPr lang="en-US" sz="2400" baseline="30000" dirty="0">
                <a:solidFill>
                  <a:srgbClr val="0070C0"/>
                </a:solidFill>
              </a:rPr>
              <a:t>+2</a:t>
            </a:r>
            <a:r>
              <a:rPr lang="en-US" sz="1200" baseline="-25000" dirty="0"/>
              <a:t>(</a:t>
            </a:r>
            <a:r>
              <a:rPr lang="en-US" sz="1200" baseline="-25000" dirty="0" err="1"/>
              <a:t>aq</a:t>
            </a:r>
            <a:r>
              <a:rPr lang="en-US" sz="1200" baseline="-25000" dirty="0"/>
              <a:t>)</a:t>
            </a:r>
            <a:r>
              <a:rPr lang="en-US" sz="2400" dirty="0">
                <a:solidFill>
                  <a:srgbClr val="0070C0"/>
                </a:solidFill>
              </a:rPr>
              <a:t> </a:t>
            </a:r>
            <a:r>
              <a:rPr lang="en-US" sz="2400" dirty="0"/>
              <a:t>+ </a:t>
            </a:r>
            <a:r>
              <a:rPr lang="en-US" sz="2400" dirty="0">
                <a:solidFill>
                  <a:srgbClr val="0070C0"/>
                </a:solidFill>
              </a:rPr>
              <a:t>2NO</a:t>
            </a:r>
            <a:r>
              <a:rPr lang="en-US" sz="2400" baseline="-25000" dirty="0">
                <a:solidFill>
                  <a:srgbClr val="0070C0"/>
                </a:solidFill>
              </a:rPr>
              <a:t>3</a:t>
            </a:r>
            <a:r>
              <a:rPr lang="en-US" sz="2400" baseline="30000" dirty="0">
                <a:solidFill>
                  <a:srgbClr val="0070C0"/>
                </a:solidFill>
              </a:rPr>
              <a:t>-1</a:t>
            </a:r>
            <a:r>
              <a:rPr lang="en-US" sz="1200" baseline="-25000" dirty="0"/>
              <a:t>(</a:t>
            </a:r>
            <a:r>
              <a:rPr lang="en-US" sz="1200" baseline="-25000" dirty="0" err="1"/>
              <a:t>aq</a:t>
            </a:r>
            <a:r>
              <a:rPr lang="en-US" sz="1200" baseline="-25000" dirty="0"/>
              <a:t>)</a:t>
            </a:r>
            <a:r>
              <a:rPr lang="en-US" sz="2400" baseline="-25000" dirty="0">
                <a:solidFill>
                  <a:srgbClr val="0070C0"/>
                </a:solidFill>
              </a:rPr>
              <a:t> </a:t>
            </a:r>
          </a:p>
          <a:p>
            <a:pPr>
              <a:spcBef>
                <a:spcPts val="1800"/>
              </a:spcBef>
            </a:pPr>
            <a:endParaRPr lang="en-US" sz="1000" dirty="0">
              <a:solidFill>
                <a:srgbClr val="FF0000"/>
              </a:solidFill>
            </a:endParaRPr>
          </a:p>
          <a:p>
            <a:pPr>
              <a:spcBef>
                <a:spcPts val="1800"/>
              </a:spcBef>
            </a:pPr>
            <a:r>
              <a:rPr lang="en-US" sz="2400" dirty="0">
                <a:solidFill>
                  <a:srgbClr val="FF0000"/>
                </a:solidFill>
              </a:rPr>
              <a:t>Since only certain ions are actually involved in the recognizable reaction, we can write a </a:t>
            </a:r>
            <a:r>
              <a:rPr lang="en-US" sz="4000" b="1" u="sng" dirty="0">
                <a:solidFill>
                  <a:srgbClr val="0070C0"/>
                </a:solidFill>
                <a:effectLst>
                  <a:outerShdw blurRad="38100" dist="38100" dir="2700000" algn="tl">
                    <a:srgbClr val="000000">
                      <a:alpha val="43137"/>
                    </a:srgbClr>
                  </a:outerShdw>
                </a:effectLst>
              </a:rPr>
              <a:t>NET ionic equation</a:t>
            </a:r>
            <a:r>
              <a:rPr lang="en-US" sz="4000" b="1" dirty="0">
                <a:solidFill>
                  <a:srgbClr val="0070C0"/>
                </a:solidFill>
                <a:effectLst>
                  <a:outerShdw blurRad="38100" dist="38100" dir="2700000" algn="tl">
                    <a:srgbClr val="000000">
                      <a:alpha val="43137"/>
                    </a:srgbClr>
                  </a:outerShdw>
                </a:effectLst>
              </a:rPr>
              <a:t> </a:t>
            </a:r>
            <a:r>
              <a:rPr lang="en-US" sz="2400" dirty="0">
                <a:solidFill>
                  <a:srgbClr val="FF0000"/>
                </a:solidFill>
              </a:rPr>
              <a:t>to show what actually took place:</a:t>
            </a:r>
          </a:p>
          <a:p>
            <a:pPr algn="ctr">
              <a:spcBef>
                <a:spcPts val="1200"/>
              </a:spcBef>
            </a:pPr>
            <a:r>
              <a:rPr lang="en-US" sz="4000" dirty="0"/>
              <a:t>Ag</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dirty="0"/>
              <a:t>  </a:t>
            </a:r>
            <a:r>
              <a:rPr lang="en-US" sz="4000" dirty="0"/>
              <a:t>+   Br</a:t>
            </a:r>
            <a:r>
              <a:rPr lang="en-US" sz="4000" baseline="30000" dirty="0"/>
              <a:t>-1</a:t>
            </a:r>
            <a:r>
              <a:rPr lang="en-US" sz="1600" baseline="-25000" dirty="0">
                <a:ea typeface="+mn-ea"/>
              </a:rPr>
              <a:t> </a:t>
            </a:r>
            <a:r>
              <a:rPr lang="en-US" sz="2400" baseline="-25000" dirty="0">
                <a:ea typeface="+mn-ea"/>
              </a:rPr>
              <a:t>(</a:t>
            </a:r>
            <a:r>
              <a:rPr lang="en-US" sz="2400" baseline="-25000" dirty="0" err="1">
                <a:ea typeface="+mn-ea"/>
              </a:rPr>
              <a:t>aq</a:t>
            </a:r>
            <a:r>
              <a:rPr lang="en-US" sz="2400" baseline="-25000" dirty="0">
                <a:ea typeface="+mn-ea"/>
              </a:rPr>
              <a:t>)</a:t>
            </a:r>
            <a:r>
              <a:rPr lang="en-US" sz="2400" baseline="-25000" dirty="0"/>
              <a:t> </a:t>
            </a:r>
            <a:r>
              <a:rPr lang="en-US" sz="2400" dirty="0"/>
              <a:t> </a:t>
            </a:r>
            <a:r>
              <a:rPr lang="en-US" sz="4000" dirty="0">
                <a:sym typeface="Wingdings"/>
              </a:rPr>
              <a:t></a:t>
            </a:r>
            <a:r>
              <a:rPr lang="en-US" sz="4000" dirty="0"/>
              <a:t>  </a:t>
            </a:r>
            <a:r>
              <a:rPr lang="en-US" sz="4000" b="1" dirty="0" err="1"/>
              <a:t>AgBr</a:t>
            </a:r>
            <a:r>
              <a:rPr lang="en-US" sz="4000" b="1" dirty="0"/>
              <a:t> ↓</a:t>
            </a:r>
            <a:r>
              <a:rPr lang="en-US" sz="4000" dirty="0"/>
              <a:t> </a:t>
            </a:r>
          </a:p>
          <a:p>
            <a:pPr>
              <a:spcBef>
                <a:spcPts val="1200"/>
              </a:spcBef>
            </a:pPr>
            <a:endParaRPr lang="en-US" sz="1200" dirty="0">
              <a:solidFill>
                <a:srgbClr val="0070C0"/>
              </a:solidFill>
            </a:endParaRPr>
          </a:p>
          <a:p>
            <a:pPr>
              <a:spcBef>
                <a:spcPts val="1200"/>
              </a:spcBef>
            </a:pPr>
            <a:r>
              <a:rPr lang="en-US" sz="2400" dirty="0">
                <a:solidFill>
                  <a:srgbClr val="0070C0"/>
                </a:solidFill>
              </a:rPr>
              <a:t>The other ions in the reaction were not involved in the reaction, therefore, we call these </a:t>
            </a:r>
            <a:r>
              <a:rPr lang="en-US" sz="3600" b="1" dirty="0">
                <a:solidFill>
                  <a:srgbClr val="FF0000"/>
                </a:solidFill>
                <a:effectLst>
                  <a:outerShdw blurRad="38100" dist="38100" dir="2700000" algn="tl">
                    <a:srgbClr val="000000">
                      <a:alpha val="43137"/>
                    </a:srgbClr>
                  </a:outerShdw>
                </a:effectLst>
              </a:rPr>
              <a:t>spectator ions</a:t>
            </a:r>
            <a:r>
              <a:rPr lang="en-US" sz="2400" dirty="0">
                <a:solidFill>
                  <a:srgbClr val="0070C0"/>
                </a:solidFill>
              </a:rPr>
              <a:t>.</a:t>
            </a:r>
          </a:p>
          <a:p>
            <a:pPr algn="ctr">
              <a:spcBef>
                <a:spcPts val="1200"/>
              </a:spcBef>
            </a:pPr>
            <a:r>
              <a:rPr lang="en-US" sz="3200" dirty="0"/>
              <a:t>Zn</a:t>
            </a:r>
            <a:r>
              <a:rPr lang="en-US" sz="3200" baseline="30000" dirty="0"/>
              <a:t>+2</a:t>
            </a:r>
            <a:r>
              <a:rPr lang="en-US" sz="3200" dirty="0"/>
              <a:t>,  NO</a:t>
            </a:r>
            <a:r>
              <a:rPr lang="en-US" sz="3200" baseline="-25000" dirty="0"/>
              <a:t>3</a:t>
            </a:r>
            <a:r>
              <a:rPr lang="en-US" sz="3200" baseline="30000" dirty="0"/>
              <a:t>-1</a:t>
            </a:r>
            <a:endParaRPr lang="en-US" sz="3200" dirty="0"/>
          </a:p>
        </p:txBody>
      </p:sp>
      <p:pic>
        <p:nvPicPr>
          <p:cNvPr id="4" name="Picture 3"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67128"/>
            <a:ext cx="1066800" cy="847272"/>
          </a:xfrm>
          <a:prstGeom prst="rect">
            <a:avLst/>
          </a:prstGeom>
        </p:spPr>
      </p:pic>
    </p:spTree>
    <p:extLst>
      <p:ext uri="{BB962C8B-B14F-4D97-AF65-F5344CB8AC3E}">
        <p14:creationId xmlns:p14="http://schemas.microsoft.com/office/powerpoint/2010/main" val="592294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3" end="3"/>
                                            </p:txEl>
                                          </p:spTgt>
                                        </p:tgtEl>
                                        <p:attrNameLst>
                                          <p:attrName>style.visibility</p:attrName>
                                        </p:attrNameLst>
                                      </p:cBhvr>
                                      <p:to>
                                        <p:strVal val="visible"/>
                                      </p:to>
                                    </p:set>
                                    <p:animEffect transition="in" filter="fade">
                                      <p:cBhvr>
                                        <p:cTn id="7" dur="500"/>
                                        <p:tgtEl>
                                          <p:spTgt spid="2458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4" end="4"/>
                                            </p:txEl>
                                          </p:spTgt>
                                        </p:tgtEl>
                                        <p:attrNameLst>
                                          <p:attrName>style.visibility</p:attrName>
                                        </p:attrNameLst>
                                      </p:cBhvr>
                                      <p:to>
                                        <p:strVal val="visible"/>
                                      </p:to>
                                    </p:set>
                                    <p:animEffect transition="in" filter="fade">
                                      <p:cBhvr>
                                        <p:cTn id="12" dur="500"/>
                                        <p:tgtEl>
                                          <p:spTgt spid="2458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6" end="6"/>
                                            </p:txEl>
                                          </p:spTgt>
                                        </p:tgtEl>
                                        <p:attrNameLst>
                                          <p:attrName>style.visibility</p:attrName>
                                        </p:attrNameLst>
                                      </p:cBhvr>
                                      <p:to>
                                        <p:strVal val="visible"/>
                                      </p:to>
                                    </p:set>
                                    <p:animEffect transition="in" filter="fade">
                                      <p:cBhvr>
                                        <p:cTn id="17" dur="500"/>
                                        <p:tgtEl>
                                          <p:spTgt spid="2458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7" end="7"/>
                                            </p:txEl>
                                          </p:spTgt>
                                        </p:tgtEl>
                                        <p:attrNameLst>
                                          <p:attrName>style.visibility</p:attrName>
                                        </p:attrNameLst>
                                      </p:cBhvr>
                                      <p:to>
                                        <p:strVal val="visible"/>
                                      </p:to>
                                    </p:set>
                                    <p:animEffect transition="in" filter="fade">
                                      <p:cBhvr>
                                        <p:cTn id="22" dur="500"/>
                                        <p:tgtEl>
                                          <p:spTgt spid="245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87086" y="914400"/>
            <a:ext cx="8991600" cy="57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t>Get out an 8.5 x 11” sheet of paper.</a:t>
            </a:r>
          </a:p>
          <a:p>
            <a:pPr marL="354013" lvl="1" indent="-341313">
              <a:spcBef>
                <a:spcPts val="1200"/>
              </a:spcBef>
              <a:buFont typeface="Arial" panose="020B0604020202020204" pitchFamily="34" charset="0"/>
              <a:buChar char="•"/>
            </a:pPr>
            <a:r>
              <a:rPr lang="en-US" dirty="0">
                <a:solidFill>
                  <a:srgbClr val="FF0000"/>
                </a:solidFill>
              </a:rPr>
              <a:t>Fold it down the middle and tear it in half (8.5 x 5.5”).</a:t>
            </a:r>
          </a:p>
          <a:p>
            <a:pPr marL="354013" lvl="1" indent="-341313">
              <a:spcBef>
                <a:spcPts val="1200"/>
              </a:spcBef>
              <a:buFont typeface="Arial" panose="020B0604020202020204" pitchFamily="34" charset="0"/>
              <a:buChar char="•"/>
            </a:pPr>
            <a:r>
              <a:rPr lang="en-US" dirty="0"/>
              <a:t>On one half write the formula for Barium chloride</a:t>
            </a:r>
          </a:p>
          <a:p>
            <a:pPr marL="354013" lvl="1" indent="-341313">
              <a:spcBef>
                <a:spcPts val="1200"/>
              </a:spcBef>
              <a:buFont typeface="Arial" panose="020B0604020202020204" pitchFamily="34" charset="0"/>
              <a:buChar char="•"/>
            </a:pPr>
            <a:r>
              <a:rPr lang="en-US" dirty="0">
                <a:solidFill>
                  <a:srgbClr val="FF0000"/>
                </a:solidFill>
              </a:rPr>
              <a:t>On the other half write the formula for Aluminum sulfate (assume aqueous solutions)</a:t>
            </a:r>
          </a:p>
          <a:p>
            <a:pPr marL="354013" lvl="1" indent="-341313">
              <a:spcBef>
                <a:spcPts val="1200"/>
              </a:spcBef>
              <a:buFont typeface="Arial" panose="020B0604020202020204" pitchFamily="34" charset="0"/>
              <a:buChar char="•"/>
            </a:pPr>
            <a:r>
              <a:rPr lang="en-US" dirty="0"/>
              <a:t>Include oxidation states and write BIG (fill each half).</a:t>
            </a:r>
          </a:p>
          <a:p>
            <a:pPr marL="12700" lvl="1" indent="0">
              <a:spcBef>
                <a:spcPts val="1200"/>
              </a:spcBef>
              <a:tabLst>
                <a:tab pos="566738" algn="l"/>
                <a:tab pos="4978400" algn="l"/>
              </a:tabLst>
            </a:pPr>
            <a:r>
              <a:rPr lang="en-US" sz="900" dirty="0"/>
              <a:t>	</a:t>
            </a:r>
          </a:p>
          <a:p>
            <a:pPr marL="12700" lvl="1" indent="0">
              <a:spcBef>
                <a:spcPts val="1200"/>
              </a:spcBef>
              <a:tabLst>
                <a:tab pos="855663" algn="l"/>
                <a:tab pos="5370513" algn="l"/>
              </a:tabLst>
            </a:pPr>
            <a:r>
              <a:rPr lang="en-US" dirty="0">
                <a:solidFill>
                  <a:srgbClr val="0070C0"/>
                </a:solidFill>
              </a:rPr>
              <a:t>	half sheet	half sheet</a:t>
            </a:r>
          </a:p>
          <a:p>
            <a:pPr marL="12700" lvl="1" indent="0">
              <a:spcBef>
                <a:spcPts val="1200"/>
              </a:spcBef>
            </a:pPr>
            <a:r>
              <a:rPr lang="en-US" sz="5400" dirty="0"/>
              <a:t>  Ba</a:t>
            </a:r>
            <a:r>
              <a:rPr lang="en-US" sz="5400" baseline="30000" dirty="0"/>
              <a:t>+2</a:t>
            </a:r>
            <a:r>
              <a:rPr lang="en-US" sz="5400" dirty="0"/>
              <a:t>Cl</a:t>
            </a:r>
            <a:r>
              <a:rPr lang="en-US" sz="5400" baseline="-25000" dirty="0"/>
              <a:t>2</a:t>
            </a:r>
            <a:r>
              <a:rPr lang="en-US" sz="5400" baseline="30000" dirty="0"/>
              <a:t>-1</a:t>
            </a:r>
            <a:r>
              <a:rPr lang="en-US" sz="3200" baseline="-25000" dirty="0"/>
              <a:t>(</a:t>
            </a:r>
            <a:r>
              <a:rPr lang="en-US" sz="3200" baseline="-25000" dirty="0" err="1"/>
              <a:t>aq</a:t>
            </a:r>
            <a:r>
              <a:rPr lang="en-US" sz="3200" baseline="-25000" dirty="0"/>
              <a:t>)</a:t>
            </a:r>
            <a:r>
              <a:rPr lang="en-US" sz="3200" dirty="0"/>
              <a:t>        </a:t>
            </a:r>
            <a:r>
              <a:rPr lang="en-US" sz="5400" dirty="0"/>
              <a:t>Al</a:t>
            </a:r>
            <a:r>
              <a:rPr lang="en-US" sz="5400" baseline="-25000" dirty="0"/>
              <a:t>2</a:t>
            </a:r>
            <a:r>
              <a:rPr lang="en-US" sz="5400" baseline="30000" dirty="0"/>
              <a:t>+3</a:t>
            </a:r>
            <a:r>
              <a:rPr lang="en-US" sz="5400" dirty="0"/>
              <a:t>(SO</a:t>
            </a:r>
            <a:r>
              <a:rPr lang="en-US" sz="5400" baseline="-25000" dirty="0"/>
              <a:t>4</a:t>
            </a:r>
            <a:r>
              <a:rPr lang="en-US" sz="5400" dirty="0"/>
              <a:t>)</a:t>
            </a:r>
            <a:r>
              <a:rPr lang="en-US" sz="5400" baseline="-25000" dirty="0"/>
              <a:t>3</a:t>
            </a:r>
            <a:r>
              <a:rPr lang="en-US" sz="5400" baseline="30000" dirty="0"/>
              <a:t>-2</a:t>
            </a:r>
            <a:r>
              <a:rPr lang="en-US" sz="3200" baseline="-25000" dirty="0"/>
              <a:t>(</a:t>
            </a:r>
            <a:r>
              <a:rPr lang="en-US" sz="3200" baseline="-25000" dirty="0" err="1"/>
              <a:t>aq</a:t>
            </a:r>
            <a:r>
              <a:rPr lang="en-US" sz="3200" baseline="-25000" dirty="0"/>
              <a:t>)</a:t>
            </a:r>
            <a:endParaRPr lang="en-US" sz="3200" dirty="0"/>
          </a:p>
          <a:p>
            <a:pPr marL="12700" lvl="1" indent="0">
              <a:spcBef>
                <a:spcPts val="1200"/>
              </a:spcBef>
            </a:pPr>
            <a:endParaRPr lang="en-US" dirty="0"/>
          </a:p>
        </p:txBody>
      </p:sp>
      <p:cxnSp>
        <p:nvCxnSpPr>
          <p:cNvPr id="3" name="Straight Connector 2"/>
          <p:cNvCxnSpPr/>
          <p:nvPr/>
        </p:nvCxnSpPr>
        <p:spPr bwMode="auto">
          <a:xfrm>
            <a:off x="4267200" y="4343400"/>
            <a:ext cx="0" cy="231065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Tree>
    <p:extLst>
      <p:ext uri="{BB962C8B-B14F-4D97-AF65-F5344CB8AC3E}">
        <p14:creationId xmlns:p14="http://schemas.microsoft.com/office/powerpoint/2010/main" val="249115954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500"/>
                                        <p:tgtEl>
                                          <p:spTgt spid="245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fade">
                                      <p:cBhvr>
                                        <p:cTn id="12" dur="500"/>
                                        <p:tgtEl>
                                          <p:spTgt spid="245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animEffect transition="in" filter="fade">
                                      <p:cBhvr>
                                        <p:cTn id="17" dur="500"/>
                                        <p:tgtEl>
                                          <p:spTgt spid="2458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0">
                                            <p:txEl>
                                              <p:pRg st="4" end="4"/>
                                            </p:txEl>
                                          </p:spTgt>
                                        </p:tgtEl>
                                        <p:attrNameLst>
                                          <p:attrName>style.visibility</p:attrName>
                                        </p:attrNameLst>
                                      </p:cBhvr>
                                      <p:to>
                                        <p:strVal val="visible"/>
                                      </p:to>
                                    </p:set>
                                    <p:animEffect transition="in" filter="fade">
                                      <p:cBhvr>
                                        <p:cTn id="22" dur="500"/>
                                        <p:tgtEl>
                                          <p:spTgt spid="2458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0">
                                            <p:txEl>
                                              <p:pRg st="6" end="6"/>
                                            </p:txEl>
                                          </p:spTgt>
                                        </p:tgtEl>
                                        <p:attrNameLst>
                                          <p:attrName>style.visibility</p:attrName>
                                        </p:attrNameLst>
                                      </p:cBhvr>
                                      <p:to>
                                        <p:strVal val="visible"/>
                                      </p:to>
                                    </p:set>
                                    <p:animEffect transition="in" filter="fade">
                                      <p:cBhvr>
                                        <p:cTn id="27" dur="500"/>
                                        <p:tgtEl>
                                          <p:spTgt spid="2458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80">
                                            <p:txEl>
                                              <p:pRg st="7" end="7"/>
                                            </p:txEl>
                                          </p:spTgt>
                                        </p:tgtEl>
                                        <p:attrNameLst>
                                          <p:attrName>style.visibility</p:attrName>
                                        </p:attrNameLst>
                                      </p:cBhvr>
                                      <p:to>
                                        <p:strVal val="visible"/>
                                      </p:to>
                                    </p:set>
                                    <p:animEffect transition="in" filter="fade">
                                      <p:cBhvr>
                                        <p:cTn id="37" dur="500"/>
                                        <p:tgtEl>
                                          <p:spTgt spid="2458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6146"/>
                                        </p:tgtEl>
                                      </p:cBhvr>
                                    </p:animEffect>
                                    <p:animScale>
                                      <p:cBhvr>
                                        <p:cTn id="42"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1"/>
          </p:nvPr>
        </p:nvSpPr>
        <p:spPr>
          <a:xfrm>
            <a:off x="2362200" y="152400"/>
            <a:ext cx="4343400" cy="609600"/>
          </a:xfrm>
          <a:solidFill>
            <a:srgbClr val="FFFF00"/>
          </a:solidFill>
          <a:ln>
            <a:round/>
            <a:headEnd/>
            <a:tailEnd/>
          </a:ln>
        </p:spPr>
        <p:txBody>
          <a:bodyPr anchor="ctr"/>
          <a:lstStyle/>
          <a:p>
            <a:pPr marL="0" indent="0" algn="ctr">
              <a:spcBef>
                <a:spcPct val="0"/>
              </a:spcBef>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3200" dirty="0">
                <a:solidFill>
                  <a:schemeClr val="accent1">
                    <a:lumMod val="75000"/>
                  </a:schemeClr>
                </a:solidFill>
                <a:effectLst>
                  <a:outerShdw blurRad="38100" dist="38100" dir="2700000" algn="tl">
                    <a:srgbClr val="DDDDDD"/>
                  </a:outerShdw>
                </a:effectLst>
              </a:rPr>
              <a:t>Net Ionic Equations</a:t>
            </a:r>
          </a:p>
        </p:txBody>
      </p:sp>
      <p:sp>
        <p:nvSpPr>
          <p:cNvPr id="24580" name="Text Box 4"/>
          <p:cNvSpPr txBox="1">
            <a:spLocks noChangeArrowheads="1"/>
          </p:cNvSpPr>
          <p:nvPr/>
        </p:nvSpPr>
        <p:spPr bwMode="auto">
          <a:xfrm>
            <a:off x="152400" y="914400"/>
            <a:ext cx="8991600" cy="295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354013" lvl="1" indent="-341313">
              <a:spcBef>
                <a:spcPts val="1200"/>
              </a:spcBef>
              <a:buFont typeface="Arial" panose="020B0604020202020204" pitchFamily="34" charset="0"/>
              <a:buChar char="•"/>
            </a:pPr>
            <a:r>
              <a:rPr lang="en-US" dirty="0">
                <a:solidFill>
                  <a:srgbClr val="FF0000"/>
                </a:solidFill>
              </a:rPr>
              <a:t>Fold each paper again to SPLIT up the ions.</a:t>
            </a:r>
          </a:p>
          <a:p>
            <a:pPr marL="354013" lvl="1" indent="-341313">
              <a:spcBef>
                <a:spcPts val="1200"/>
              </a:spcBef>
              <a:buFont typeface="Arial" panose="020B0604020202020204" pitchFamily="34" charset="0"/>
              <a:buChar char="•"/>
            </a:pPr>
            <a:r>
              <a:rPr lang="en-US" dirty="0">
                <a:solidFill>
                  <a:srgbClr val="FF0000"/>
                </a:solidFill>
              </a:rPr>
              <a:t>You will have 4 separate ions (</a:t>
            </a:r>
            <a:r>
              <a:rPr lang="en-US" b="1" dirty="0">
                <a:solidFill>
                  <a:srgbClr val="0070C0"/>
                </a:solidFill>
                <a:effectLst>
                  <a:outerShdw blurRad="38100" dist="38100" dir="2700000" algn="tl">
                    <a:srgbClr val="000000">
                      <a:alpha val="43137"/>
                    </a:srgbClr>
                  </a:outerShdw>
                </a:effectLst>
              </a:rPr>
              <a:t>dissociated</a:t>
            </a:r>
            <a:r>
              <a:rPr lang="en-US" dirty="0">
                <a:solidFill>
                  <a:srgbClr val="FF0000"/>
                </a:solidFill>
              </a:rPr>
              <a:t> in water)</a:t>
            </a:r>
          </a:p>
          <a:p>
            <a:pPr marL="12700" lvl="1" indent="0">
              <a:spcBef>
                <a:spcPts val="1200"/>
              </a:spcBef>
            </a:pPr>
            <a:endParaRPr lang="en-US" sz="800" dirty="0"/>
          </a:p>
          <a:p>
            <a:pPr marL="12700" lvl="1" indent="0">
              <a:spcBef>
                <a:spcPts val="1200"/>
              </a:spcBef>
            </a:pPr>
            <a:r>
              <a:rPr lang="en-US" sz="5400" dirty="0"/>
              <a:t>Ba</a:t>
            </a:r>
            <a:r>
              <a:rPr lang="en-US" sz="5400" baseline="30000" dirty="0"/>
              <a:t>+2 </a:t>
            </a:r>
            <a:r>
              <a:rPr lang="en-US" sz="5400" dirty="0"/>
              <a:t> </a:t>
            </a:r>
            <a:r>
              <a:rPr lang="en-US" sz="5400" baseline="30000" dirty="0"/>
              <a:t>   </a:t>
            </a:r>
            <a:r>
              <a:rPr lang="en-US" sz="5400" dirty="0"/>
              <a:t>Cl</a:t>
            </a:r>
            <a:r>
              <a:rPr lang="en-US" sz="5400" baseline="-25000" dirty="0"/>
              <a:t>2</a:t>
            </a:r>
            <a:r>
              <a:rPr lang="en-US" sz="5400" baseline="30000" dirty="0"/>
              <a:t>-1</a:t>
            </a:r>
            <a:r>
              <a:rPr lang="en-US" sz="5400" baseline="-25000" dirty="0"/>
              <a:t> </a:t>
            </a:r>
            <a:r>
              <a:rPr lang="en-US" sz="5400" dirty="0"/>
              <a:t>    Al</a:t>
            </a:r>
            <a:r>
              <a:rPr lang="en-US" sz="5400" baseline="-25000" dirty="0"/>
              <a:t>2</a:t>
            </a:r>
            <a:r>
              <a:rPr lang="en-US" sz="5400" baseline="30000" dirty="0"/>
              <a:t>+3     </a:t>
            </a:r>
            <a:r>
              <a:rPr lang="en-US" sz="5400" dirty="0"/>
              <a:t>(SO</a:t>
            </a:r>
            <a:r>
              <a:rPr lang="en-US" sz="5400" baseline="-25000" dirty="0"/>
              <a:t>4</a:t>
            </a:r>
            <a:r>
              <a:rPr lang="en-US" sz="5400" dirty="0"/>
              <a:t>)</a:t>
            </a:r>
            <a:r>
              <a:rPr lang="en-US" sz="5400" baseline="-25000" dirty="0"/>
              <a:t>3</a:t>
            </a:r>
            <a:r>
              <a:rPr lang="en-US" sz="5400" baseline="30000" dirty="0"/>
              <a:t>-2</a:t>
            </a:r>
            <a:endParaRPr lang="en-US" sz="5400" dirty="0"/>
          </a:p>
          <a:p>
            <a:pPr marL="12700" lvl="1" indent="0">
              <a:spcBef>
                <a:spcPts val="1200"/>
              </a:spcBef>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74357"/>
            <a:ext cx="28765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6486" y="3474357"/>
            <a:ext cx="4953000" cy="3154710"/>
          </a:xfrm>
          <a:prstGeom prst="rect">
            <a:avLst/>
          </a:prstGeom>
        </p:spPr>
        <p:txBody>
          <a:bodyPr wrap="square">
            <a:spAutoFit/>
          </a:bodyPr>
          <a:lstStyle/>
          <a:p>
            <a:pPr marL="12700" lvl="1" indent="0">
              <a:spcBef>
                <a:spcPts val="1200"/>
              </a:spcBef>
            </a:pPr>
            <a:r>
              <a:rPr lang="en-US" dirty="0">
                <a:solidFill>
                  <a:srgbClr val="0070C0"/>
                </a:solidFill>
              </a:rPr>
              <a:t>The picture shows the reaction of barium chloride added to aluminum sulfate. </a:t>
            </a:r>
            <a:r>
              <a:rPr lang="en-US" dirty="0">
                <a:solidFill>
                  <a:srgbClr val="FF0000"/>
                </a:solidFill>
              </a:rPr>
              <a:t>Notice a precipitate forms </a:t>
            </a:r>
            <a:r>
              <a:rPr lang="en-US" dirty="0">
                <a:solidFill>
                  <a:srgbClr val="0070C0"/>
                </a:solidFill>
              </a:rPr>
              <a:t>meaning the reaction took place.</a:t>
            </a:r>
          </a:p>
          <a:p>
            <a:pPr marL="12700" lvl="1" indent="0">
              <a:spcBef>
                <a:spcPts val="1200"/>
              </a:spcBef>
            </a:pPr>
            <a:r>
              <a:rPr lang="en-US" dirty="0">
                <a:solidFill>
                  <a:srgbClr val="FF0000"/>
                </a:solidFill>
              </a:rPr>
              <a:t>Rearrange the ions to show the products.</a:t>
            </a: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4" name="Straight Connector 3">
            <a:extLst>
              <a:ext uri="{FF2B5EF4-FFF2-40B4-BE49-F238E27FC236}">
                <a16:creationId xmlns:a16="http://schemas.microsoft.com/office/drawing/2014/main" id="{3075D59D-39C1-4C49-998F-B4ADF076FDB3}"/>
              </a:ext>
            </a:extLst>
          </p:cNvPr>
          <p:cNvCxnSpPr/>
          <p:nvPr/>
        </p:nvCxnSpPr>
        <p:spPr bwMode="auto">
          <a:xfrm flipH="1">
            <a:off x="175260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4D8734B1-361F-4AEB-941C-E3D7754C9335}"/>
              </a:ext>
            </a:extLst>
          </p:cNvPr>
          <p:cNvCxnSpPr/>
          <p:nvPr/>
        </p:nvCxnSpPr>
        <p:spPr bwMode="auto">
          <a:xfrm flipH="1">
            <a:off x="5924550"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B0283E6D-8C83-4F1E-941E-7DDEDADFA564}"/>
              </a:ext>
            </a:extLst>
          </p:cNvPr>
          <p:cNvCxnSpPr/>
          <p:nvPr/>
        </p:nvCxnSpPr>
        <p:spPr bwMode="auto">
          <a:xfrm flipH="1">
            <a:off x="3838575" y="2209800"/>
            <a:ext cx="5334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8510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fade">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3" end="3"/>
                                            </p:txEl>
                                          </p:spTgt>
                                        </p:tgtEl>
                                        <p:attrNameLst>
                                          <p:attrName>style.visibility</p:attrName>
                                        </p:attrNameLst>
                                      </p:cBhvr>
                                      <p:to>
                                        <p:strVal val="visible"/>
                                      </p:to>
                                    </p:set>
                                    <p:animEffect transition="in" filter="fade">
                                      <p:cBhvr>
                                        <p:cTn id="17" dur="500"/>
                                        <p:tgtEl>
                                          <p:spTgt spid="2458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fade">
                                      <p:cBhvr>
                                        <p:cTn id="4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9657" y="1371600"/>
            <a:ext cx="8991600" cy="28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12700" lvl="1" indent="0">
              <a:spcBef>
                <a:spcPts val="1200"/>
              </a:spcBef>
            </a:pPr>
            <a:endParaRPr lang="en-US" sz="200" dirty="0"/>
          </a:p>
          <a:p>
            <a:pPr marL="12700" lvl="1" indent="0">
              <a:spcBef>
                <a:spcPts val="1200"/>
              </a:spcBef>
            </a:pPr>
            <a:r>
              <a:rPr lang="en-US" sz="6000" dirty="0"/>
              <a:t>Ba</a:t>
            </a:r>
            <a:r>
              <a:rPr lang="en-US" sz="6000" baseline="30000" dirty="0"/>
              <a:t>+2    </a:t>
            </a:r>
            <a:r>
              <a:rPr lang="en-US" sz="6000" dirty="0"/>
              <a:t>SO</a:t>
            </a:r>
            <a:r>
              <a:rPr lang="en-US" sz="6000" baseline="-25000" dirty="0"/>
              <a:t>4</a:t>
            </a:r>
            <a:r>
              <a:rPr lang="en-US" sz="6000" baseline="30000" dirty="0"/>
              <a:t>-2</a:t>
            </a:r>
            <a:r>
              <a:rPr lang="en-US" sz="6000" baseline="-25000" dirty="0"/>
              <a:t>    </a:t>
            </a:r>
            <a:r>
              <a:rPr lang="en-US" sz="6000" baseline="30000" dirty="0"/>
              <a:t>   </a:t>
            </a:r>
            <a:r>
              <a:rPr lang="en-US" sz="6000" dirty="0"/>
              <a:t>Al</a:t>
            </a:r>
            <a:r>
              <a:rPr lang="en-US" sz="6000" baseline="30000" dirty="0"/>
              <a:t>+3    </a:t>
            </a:r>
            <a:r>
              <a:rPr lang="en-US" sz="6000" dirty="0"/>
              <a:t> Cl</a:t>
            </a:r>
            <a:r>
              <a:rPr lang="en-US" sz="6000" baseline="30000" dirty="0"/>
              <a:t>-1</a:t>
            </a:r>
            <a:endParaRPr lang="en-US" sz="6000" dirty="0">
              <a:solidFill>
                <a:srgbClr val="FF0000"/>
              </a:solidFill>
            </a:endParaRPr>
          </a:p>
          <a:p>
            <a:pPr marL="12700" lvl="1" indent="0">
              <a:spcBef>
                <a:spcPts val="1200"/>
              </a:spcBef>
            </a:pPr>
            <a:r>
              <a:rPr lang="en-US" dirty="0">
                <a:solidFill>
                  <a:srgbClr val="FF0000"/>
                </a:solidFill>
              </a:rPr>
              <a:t>Notice the TWO possible precipitates.</a:t>
            </a:r>
          </a:p>
          <a:p>
            <a:pPr marL="12700" lvl="1" indent="0">
              <a:spcBef>
                <a:spcPts val="1200"/>
              </a:spcBef>
            </a:pPr>
            <a:r>
              <a:rPr lang="en-US" dirty="0">
                <a:solidFill>
                  <a:srgbClr val="00B050"/>
                </a:solidFill>
              </a:rPr>
              <a:t>Use Reference Table E to determine which is the actual precipitate in the reaction.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857" y="76200"/>
            <a:ext cx="1219200" cy="143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5" name="Straight Connector 4">
            <a:extLst>
              <a:ext uri="{FF2B5EF4-FFF2-40B4-BE49-F238E27FC236}">
                <a16:creationId xmlns:a16="http://schemas.microsoft.com/office/drawing/2014/main" id="{92B0414A-A3B2-4F74-B1A6-13646A0A2E47}"/>
              </a:ext>
            </a:extLst>
          </p:cNvPr>
          <p:cNvCxnSpPr>
            <a:cxnSpLocks/>
          </p:cNvCxnSpPr>
          <p:nvPr/>
        </p:nvCxnSpPr>
        <p:spPr bwMode="auto">
          <a:xfrm>
            <a:off x="4606413" y="1676400"/>
            <a:ext cx="0" cy="7725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91810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fade">
                                      <p:cBhvr>
                                        <p:cTn id="7" dur="500"/>
                                        <p:tgtEl>
                                          <p:spTgt spid="2458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fade">
                                      <p:cBhvr>
                                        <p:cTn id="1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7620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610" rIns="89622" bIns="46610" anchor="ctr"/>
          <a:lstStyle/>
          <a:p>
            <a:pPr algn="ctr" eaLnBrk="1" hangingPunct="1">
              <a:buClrTx/>
              <a:tabLst>
                <a:tab pos="0" algn="l"/>
                <a:tab pos="910638" algn="l"/>
                <a:tab pos="1821274" algn="l"/>
                <a:tab pos="2731906" algn="l"/>
                <a:tab pos="3642535" algn="l"/>
                <a:tab pos="4553171" algn="l"/>
                <a:tab pos="5463805" algn="l"/>
                <a:tab pos="6374439" algn="l"/>
                <a:tab pos="7285068" algn="l"/>
                <a:tab pos="8195702" algn="l"/>
                <a:tab pos="9106338" algn="l"/>
                <a:tab pos="10016972" algn="l"/>
              </a:tabLst>
              <a:defRPr/>
            </a:pPr>
            <a:r>
              <a:rPr lang="en-US" sz="2300" b="1" kern="0" dirty="0">
                <a:solidFill>
                  <a:srgbClr val="FF0000"/>
                </a:solidFill>
                <a:effectLst>
                  <a:outerShdw blurRad="38100" dist="38100" dir="2700000" algn="tl">
                    <a:srgbClr val="DDDDDD"/>
                  </a:outerShdw>
                </a:effectLst>
                <a:latin typeface="+mn-lt"/>
              </a:rPr>
              <a:t>Refer to REFERENCE TABLE E</a:t>
            </a:r>
          </a:p>
        </p:txBody>
      </p:sp>
      <p:pic>
        <p:nvPicPr>
          <p:cNvPr id="4098" name="Picture 2" descr="Solubility Polyatomic Ions Dens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21" r="46551" b="9119"/>
          <a:stretch/>
        </p:blipFill>
        <p:spPr bwMode="auto">
          <a:xfrm>
            <a:off x="762000" y="762000"/>
            <a:ext cx="7467600" cy="60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838200"/>
            <a:ext cx="4191000" cy="507831"/>
          </a:xfrm>
          <a:prstGeom prst="rect">
            <a:avLst/>
          </a:prstGeom>
          <a:noFill/>
        </p:spPr>
        <p:txBody>
          <a:bodyPr wrap="square" rtlCol="0">
            <a:spAutoFit/>
          </a:bodyPr>
          <a:lstStyle/>
          <a:p>
            <a:pPr algn="ctr"/>
            <a:r>
              <a:rPr lang="en-US" i="1" dirty="0">
                <a:solidFill>
                  <a:srgbClr val="0070C0"/>
                </a:solidFill>
                <a:latin typeface="Times New Roman" panose="02020603050405020304" pitchFamily="18" charset="0"/>
                <a:cs typeface="Times New Roman" panose="02020603050405020304" pitchFamily="18" charset="0"/>
              </a:rPr>
              <a:t>i </a:t>
            </a:r>
            <a:r>
              <a:rPr lang="en-US"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precipitate forms</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4" name="Right Arrow 3"/>
          <p:cNvSpPr/>
          <p:nvPr/>
        </p:nvSpPr>
        <p:spPr bwMode="auto">
          <a:xfrm>
            <a:off x="457200" y="1752600"/>
            <a:ext cx="7620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7" name="Right Arrow 6"/>
          <p:cNvSpPr/>
          <p:nvPr/>
        </p:nvSpPr>
        <p:spPr bwMode="auto">
          <a:xfrm>
            <a:off x="457200" y="2286000"/>
            <a:ext cx="762000" cy="2286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sp>
        <p:nvSpPr>
          <p:cNvPr id="5" name="Arrow: Right 4">
            <a:extLst>
              <a:ext uri="{FF2B5EF4-FFF2-40B4-BE49-F238E27FC236}">
                <a16:creationId xmlns:a16="http://schemas.microsoft.com/office/drawing/2014/main" id="{600B82D7-9BE0-4B66-A759-4BFFF754D367}"/>
              </a:ext>
            </a:extLst>
          </p:cNvPr>
          <p:cNvSpPr/>
          <p:nvPr/>
        </p:nvSpPr>
        <p:spPr bwMode="auto">
          <a:xfrm>
            <a:off x="2895600" y="3200400"/>
            <a:ext cx="1828800" cy="1524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6" name="Arrow: Down 5">
            <a:extLst>
              <a:ext uri="{FF2B5EF4-FFF2-40B4-BE49-F238E27FC236}">
                <a16:creationId xmlns:a16="http://schemas.microsoft.com/office/drawing/2014/main" id="{760A6813-50F7-4D1B-9B13-A1D30A65784B}"/>
              </a:ext>
            </a:extLst>
          </p:cNvPr>
          <p:cNvSpPr/>
          <p:nvPr/>
        </p:nvSpPr>
        <p:spPr bwMode="auto">
          <a:xfrm>
            <a:off x="4953000" y="1866900"/>
            <a:ext cx="152400" cy="507831"/>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E30856F5-491F-4757-9D28-F3FEB36D3025}"/>
              </a:ext>
            </a:extLst>
          </p:cNvPr>
          <p:cNvSpPr/>
          <p:nvPr/>
        </p:nvSpPr>
        <p:spPr bwMode="auto">
          <a:xfrm>
            <a:off x="2438400" y="3657600"/>
            <a:ext cx="4876800" cy="2286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6453B754-66DF-4326-9B4C-B3766BBB69B4}"/>
              </a:ext>
            </a:extLst>
          </p:cNvPr>
          <p:cNvSpPr/>
          <p:nvPr/>
        </p:nvSpPr>
        <p:spPr bwMode="auto">
          <a:xfrm>
            <a:off x="7467600" y="3124200"/>
            <a:ext cx="152400" cy="457200"/>
          </a:xfrm>
          <a:prstGeom prst="down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1" name="Oval 10">
            <a:extLst>
              <a:ext uri="{FF2B5EF4-FFF2-40B4-BE49-F238E27FC236}">
                <a16:creationId xmlns:a16="http://schemas.microsoft.com/office/drawing/2014/main" id="{22B7AE1E-C55E-4355-BB66-3ADF0E36ACFF}"/>
              </a:ext>
            </a:extLst>
          </p:cNvPr>
          <p:cNvSpPr/>
          <p:nvPr/>
        </p:nvSpPr>
        <p:spPr bwMode="auto">
          <a:xfrm>
            <a:off x="4876800" y="3124200"/>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
        <p:nvSpPr>
          <p:cNvPr id="13" name="Oval 12">
            <a:extLst>
              <a:ext uri="{FF2B5EF4-FFF2-40B4-BE49-F238E27FC236}">
                <a16:creationId xmlns:a16="http://schemas.microsoft.com/office/drawing/2014/main" id="{0095D2EE-8654-4D00-AD3A-85EF74525EEE}"/>
              </a:ext>
            </a:extLst>
          </p:cNvPr>
          <p:cNvSpPr/>
          <p:nvPr/>
        </p:nvSpPr>
        <p:spPr bwMode="auto">
          <a:xfrm>
            <a:off x="7391400" y="3618271"/>
            <a:ext cx="3048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2800" b="0" i="0" u="none" strike="noStrike" cap="none" normalizeH="0" baseline="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53698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9" grpId="0" animBg="1"/>
      <p:bldP spid="10" grpId="0" animBg="1"/>
      <p:bldP spid="11"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3F0C-2FAB-5D13-CBCD-D4F1AFC3DF90}"/>
            </a:ext>
          </a:extLst>
        </p:cNvPr>
        <p:cNvGrpSpPr/>
        <p:nvPr/>
      </p:nvGrpSpPr>
      <p:grpSpPr>
        <a:xfrm>
          <a:off x="0" y="0"/>
          <a:ext cx="0" cy="0"/>
          <a:chOff x="0" y="0"/>
          <a:chExt cx="0" cy="0"/>
        </a:xfrm>
      </p:grpSpPr>
      <p:sp>
        <p:nvSpPr>
          <p:cNvPr id="24580" name="Text Box 4">
            <a:extLst>
              <a:ext uri="{FF2B5EF4-FFF2-40B4-BE49-F238E27FC236}">
                <a16:creationId xmlns:a16="http://schemas.microsoft.com/office/drawing/2014/main" id="{74230FC9-92BC-61F6-D680-9C98C52AF39A}"/>
              </a:ext>
            </a:extLst>
          </p:cNvPr>
          <p:cNvSpPr txBox="1">
            <a:spLocks noChangeArrowheads="1"/>
          </p:cNvSpPr>
          <p:nvPr/>
        </p:nvSpPr>
        <p:spPr bwMode="auto">
          <a:xfrm>
            <a:off x="159657" y="1371600"/>
            <a:ext cx="8991600" cy="396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61" tIns="45531" rIns="91061" bIns="45531">
            <a:spAutoFit/>
          </a:bodyPr>
          <a:lstStyle>
            <a:lvl1pPr>
              <a:defRPr sz="2800">
                <a:solidFill>
                  <a:srgbClr val="000000"/>
                </a:solidFill>
                <a:latin typeface="Arial" panose="020B0604020202020204" pitchFamily="34" charset="0"/>
                <a:ea typeface="MS PGothic" panose="020B0600070205080204" pitchFamily="34" charset="-128"/>
              </a:defRPr>
            </a:lvl1pPr>
            <a:lvl2pPr marL="37931725" indent="-37474525">
              <a:defRPr sz="2800">
                <a:solidFill>
                  <a:srgbClr val="000000"/>
                </a:solidFill>
                <a:latin typeface="Arial" panose="020B0604020202020204" pitchFamily="34" charset="0"/>
                <a:ea typeface="MS PGothic" panose="020B0600070205080204" pitchFamily="34" charset="-128"/>
              </a:defRPr>
            </a:lvl2pPr>
            <a:lvl3pPr>
              <a:defRPr sz="2800">
                <a:solidFill>
                  <a:srgbClr val="000000"/>
                </a:solidFill>
                <a:latin typeface="Arial" panose="020B0604020202020204" pitchFamily="34" charset="0"/>
                <a:ea typeface="MS PGothic" panose="020B0600070205080204" pitchFamily="34" charset="-128"/>
              </a:defRPr>
            </a:lvl3pPr>
            <a:lvl4pPr>
              <a:defRPr sz="2800">
                <a:solidFill>
                  <a:srgbClr val="000000"/>
                </a:solidFill>
                <a:latin typeface="Arial" panose="020B0604020202020204" pitchFamily="34" charset="0"/>
                <a:ea typeface="MS PGothic" panose="020B0600070205080204" pitchFamily="34" charset="-128"/>
              </a:defRPr>
            </a:lvl4pPr>
            <a:lvl5pPr>
              <a:defRPr sz="2800">
                <a:solidFill>
                  <a:srgbClr val="000000"/>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800">
                <a:solidFill>
                  <a:srgbClr val="000000"/>
                </a:solidFill>
                <a:latin typeface="Arial" panose="020B0604020202020204" pitchFamily="34" charset="0"/>
                <a:ea typeface="MS PGothic" panose="020B0600070205080204" pitchFamily="34" charset="-128"/>
              </a:defRPr>
            </a:lvl9pPr>
          </a:lstStyle>
          <a:p>
            <a:pPr marL="12700" lvl="1" indent="0">
              <a:spcBef>
                <a:spcPts val="1200"/>
              </a:spcBef>
            </a:pPr>
            <a:endParaRPr lang="en-US" sz="200" dirty="0"/>
          </a:p>
          <a:p>
            <a:pPr marL="12700" lvl="1" indent="0">
              <a:spcBef>
                <a:spcPts val="1200"/>
              </a:spcBef>
            </a:pPr>
            <a:r>
              <a:rPr lang="en-US" sz="6000" dirty="0"/>
              <a:t>Ba</a:t>
            </a:r>
            <a:r>
              <a:rPr lang="en-US" sz="6000" baseline="30000" dirty="0"/>
              <a:t>+2    </a:t>
            </a:r>
            <a:r>
              <a:rPr lang="en-US" sz="6000" dirty="0"/>
              <a:t>SO</a:t>
            </a:r>
            <a:r>
              <a:rPr lang="en-US" sz="6000" baseline="-25000" dirty="0"/>
              <a:t>4</a:t>
            </a:r>
            <a:r>
              <a:rPr lang="en-US" sz="6000" baseline="30000" dirty="0"/>
              <a:t>-2</a:t>
            </a:r>
            <a:r>
              <a:rPr lang="en-US" sz="6000" baseline="-25000" dirty="0"/>
              <a:t>    </a:t>
            </a:r>
            <a:r>
              <a:rPr lang="en-US" sz="6000" baseline="30000" dirty="0"/>
              <a:t>   </a:t>
            </a:r>
            <a:r>
              <a:rPr lang="en-US" sz="6000" dirty="0"/>
              <a:t>Al</a:t>
            </a:r>
            <a:r>
              <a:rPr lang="en-US" sz="6000" baseline="30000" dirty="0"/>
              <a:t>+3    </a:t>
            </a:r>
            <a:r>
              <a:rPr lang="en-US" sz="6000" dirty="0"/>
              <a:t> Cl</a:t>
            </a:r>
            <a:r>
              <a:rPr lang="en-US" sz="6000" baseline="30000" dirty="0"/>
              <a:t>-1</a:t>
            </a:r>
            <a:endParaRPr lang="en-US" sz="6000" dirty="0">
              <a:solidFill>
                <a:srgbClr val="FF0000"/>
              </a:solidFill>
            </a:endParaRPr>
          </a:p>
          <a:p>
            <a:pPr marL="12700" lvl="1" indent="0">
              <a:spcBef>
                <a:spcPts val="1200"/>
              </a:spcBef>
            </a:pPr>
            <a:r>
              <a:rPr lang="en-US" dirty="0">
                <a:solidFill>
                  <a:srgbClr val="FF0000"/>
                </a:solidFill>
              </a:rPr>
              <a:t>Notice the TWO possible precipitates.</a:t>
            </a:r>
          </a:p>
          <a:p>
            <a:pPr marL="12700" lvl="1" indent="0">
              <a:spcBef>
                <a:spcPts val="1200"/>
              </a:spcBef>
            </a:pPr>
            <a:r>
              <a:rPr lang="en-US" dirty="0">
                <a:solidFill>
                  <a:srgbClr val="00B050"/>
                </a:solidFill>
              </a:rPr>
              <a:t>Use Reference Table E to determine which is the actual precipitate in the reaction.</a:t>
            </a:r>
          </a:p>
          <a:p>
            <a:pPr marL="354013" lvl="1" indent="-341313">
              <a:spcBef>
                <a:spcPts val="1200"/>
              </a:spcBef>
              <a:buFont typeface="Arial" panose="020B0604020202020204" pitchFamily="34" charset="0"/>
              <a:buChar char="•"/>
            </a:pPr>
            <a:r>
              <a:rPr lang="en-US" dirty="0">
                <a:solidFill>
                  <a:srgbClr val="0070C0"/>
                </a:solidFill>
              </a:rPr>
              <a:t>Barium sulfate is INSOLUBLE </a:t>
            </a:r>
            <a:r>
              <a:rPr lang="en-US" dirty="0">
                <a:solidFill>
                  <a:srgbClr val="0070C0"/>
                </a:solidFill>
                <a:sym typeface="Wingdings" panose="05000000000000000000" pitchFamily="2" charset="2"/>
              </a:rPr>
              <a:t> precipitate </a:t>
            </a:r>
            <a:r>
              <a:rPr lang="en-US" b="1" dirty="0"/>
              <a:t>↓</a:t>
            </a:r>
            <a:endParaRPr lang="en-US" dirty="0">
              <a:solidFill>
                <a:srgbClr val="0070C0"/>
              </a:solidFill>
              <a:sym typeface="Wingdings" panose="05000000000000000000" pitchFamily="2" charset="2"/>
            </a:endParaRPr>
          </a:p>
          <a:p>
            <a:pPr marL="354013" lvl="1" indent="-341313">
              <a:spcBef>
                <a:spcPts val="1200"/>
              </a:spcBef>
              <a:buFont typeface="Arial" panose="020B0604020202020204" pitchFamily="34" charset="0"/>
              <a:buChar char="•"/>
            </a:pPr>
            <a:r>
              <a:rPr lang="en-US" dirty="0">
                <a:solidFill>
                  <a:srgbClr val="FF0000"/>
                </a:solidFill>
                <a:sym typeface="Wingdings" panose="05000000000000000000" pitchFamily="2" charset="2"/>
              </a:rPr>
              <a:t>Aluminum Chloride is SOLUBLE  aqueous.</a:t>
            </a:r>
            <a:endParaRPr lang="en-US" dirty="0">
              <a:solidFill>
                <a:srgbClr val="FF0000"/>
              </a:solidFill>
            </a:endParaRPr>
          </a:p>
        </p:txBody>
      </p:sp>
      <p:pic>
        <p:nvPicPr>
          <p:cNvPr id="5122" name="Picture 2">
            <a:extLst>
              <a:ext uri="{FF2B5EF4-FFF2-40B4-BE49-F238E27FC236}">
                <a16:creationId xmlns:a16="http://schemas.microsoft.com/office/drawing/2014/main" id="{F57CAC59-8BB1-14F2-28A3-666B731EF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857" y="76200"/>
            <a:ext cx="1219200" cy="143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E6F425D-22C8-0724-25C0-FFC0DA680A0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5400"/>
            <a:ext cx="1143000" cy="1256030"/>
          </a:xfrm>
          <a:prstGeom prst="rect">
            <a:avLst/>
          </a:prstGeom>
          <a:noFill/>
          <a:ln>
            <a:noFill/>
          </a:ln>
          <a:effectLst/>
        </p:spPr>
      </p:pic>
      <p:cxnSp>
        <p:nvCxnSpPr>
          <p:cNvPr id="5" name="Straight Connector 4">
            <a:extLst>
              <a:ext uri="{FF2B5EF4-FFF2-40B4-BE49-F238E27FC236}">
                <a16:creationId xmlns:a16="http://schemas.microsoft.com/office/drawing/2014/main" id="{79ECEF6B-F6FE-619F-8782-763DB358EAAC}"/>
              </a:ext>
            </a:extLst>
          </p:cNvPr>
          <p:cNvCxnSpPr>
            <a:cxnSpLocks/>
          </p:cNvCxnSpPr>
          <p:nvPr/>
        </p:nvCxnSpPr>
        <p:spPr bwMode="auto">
          <a:xfrm>
            <a:off x="4606413" y="1676400"/>
            <a:ext cx="0" cy="77259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8579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animEffect transition="in" filter="fade">
                                      <p:cBhvr>
                                        <p:cTn id="7" dur="500"/>
                                        <p:tgtEl>
                                          <p:spTgt spid="2458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5" end="5"/>
                                            </p:txEl>
                                          </p:spTgt>
                                        </p:tgtEl>
                                        <p:attrNameLst>
                                          <p:attrName>style.visibility</p:attrName>
                                        </p:attrNameLst>
                                      </p:cBhvr>
                                      <p:to>
                                        <p:strVal val="visible"/>
                                      </p:to>
                                    </p:set>
                                    <p:animEffect transition="in" filter="fade">
                                      <p:cBhvr>
                                        <p:cTn id="12" dur="500"/>
                                        <p:tgtEl>
                                          <p:spTgt spid="245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lIns="191612"/>
          <a:lstStyle/>
          <a:p>
            <a:r>
              <a:rPr lang="en-US" b="1" dirty="0">
                <a:solidFill>
                  <a:srgbClr val="FF0000"/>
                </a:solidFill>
                <a:effectLst>
                  <a:outerShdw blurRad="38100" dist="38100" dir="2700000" algn="tl">
                    <a:srgbClr val="000000">
                      <a:alpha val="43137"/>
                    </a:srgbClr>
                  </a:outerShdw>
                </a:effectLst>
              </a:rPr>
              <a:t>Reactants</a:t>
            </a:r>
            <a:r>
              <a:rPr lang="en-US" b="1" dirty="0">
                <a:solidFill>
                  <a:srgbClr val="FF0000"/>
                </a:solidFill>
              </a:rPr>
              <a:t> </a:t>
            </a:r>
            <a:r>
              <a:rPr lang="en-US" dirty="0"/>
              <a:t>are the substances that enter into a chemical reaction.</a:t>
            </a:r>
          </a:p>
          <a:p>
            <a:r>
              <a:rPr lang="en-US" b="1" dirty="0">
                <a:solidFill>
                  <a:srgbClr val="0070C0"/>
                </a:solidFill>
                <a:effectLst>
                  <a:outerShdw blurRad="38100" dist="38100" dir="2700000" algn="tl">
                    <a:srgbClr val="000000">
                      <a:alpha val="43137"/>
                    </a:srgbClr>
                  </a:outerShdw>
                </a:effectLst>
              </a:rPr>
              <a:t>Products</a:t>
            </a:r>
            <a:r>
              <a:rPr lang="en-US" b="1" dirty="0">
                <a:solidFill>
                  <a:srgbClr val="0070C0"/>
                </a:solidFill>
              </a:rPr>
              <a:t> </a:t>
            </a:r>
            <a:r>
              <a:rPr lang="en-US" dirty="0"/>
              <a:t>are the substances that form.</a:t>
            </a:r>
          </a:p>
          <a:p>
            <a:r>
              <a:rPr lang="en-US" dirty="0">
                <a:solidFill>
                  <a:schemeClr val="tx1"/>
                </a:solidFill>
              </a:rPr>
              <a:t>A </a:t>
            </a:r>
            <a:r>
              <a:rPr lang="en-US" b="1" dirty="0">
                <a:solidFill>
                  <a:schemeClr val="accent3"/>
                </a:solidFill>
              </a:rPr>
              <a:t>chemical equation </a:t>
            </a:r>
            <a:r>
              <a:rPr lang="en-US" dirty="0"/>
              <a:t>is a group of chemical formulas &amp; symbols that represent the reactants &amp; products in a chemical reaction, expressed in words or formulas.</a:t>
            </a:r>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Word &amp; Formula Equations</a:t>
            </a:r>
          </a:p>
        </p:txBody>
      </p:sp>
      <p:sp>
        <p:nvSpPr>
          <p:cNvPr id="19" name="_s2055"/>
          <p:cNvSpPr>
            <a:spLocks noChangeArrowheads="1"/>
          </p:cNvSpPr>
          <p:nvPr/>
        </p:nvSpPr>
        <p:spPr bwMode="auto">
          <a:xfrm>
            <a:off x="4419619" y="4419600"/>
            <a:ext cx="4539265" cy="685800"/>
          </a:xfrm>
          <a:prstGeom prst="roundRect">
            <a:avLst/>
          </a:prstGeom>
          <a:solidFill>
            <a:srgbClr val="2877C4">
              <a:alpha val="40000"/>
            </a:srgbClr>
          </a:solidFill>
          <a:ln w="28575">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defTabSz="1916575" eaLnBrk="1" hangingPunct="1">
              <a:buClrTx/>
              <a:buSzTx/>
            </a:pPr>
            <a:r>
              <a:rPr lang="en-US" sz="2100" dirty="0">
                <a:solidFill>
                  <a:srgbClr val="000000"/>
                </a:solidFill>
              </a:rPr>
              <a:t>Hydrogen + Nitrogen → Ammonia</a:t>
            </a:r>
          </a:p>
        </p:txBody>
      </p:sp>
      <p:grpSp>
        <p:nvGrpSpPr>
          <p:cNvPr id="17" name="Group 16"/>
          <p:cNvGrpSpPr/>
          <p:nvPr/>
        </p:nvGrpSpPr>
        <p:grpSpPr>
          <a:xfrm>
            <a:off x="4419619" y="2200671"/>
            <a:ext cx="4397625" cy="2066553"/>
            <a:chOff x="2628547" y="671892"/>
            <a:chExt cx="2070912" cy="826621"/>
          </a:xfrm>
        </p:grpSpPr>
        <p:grpSp>
          <p:nvGrpSpPr>
            <p:cNvPr id="18" name="Group 17"/>
            <p:cNvGrpSpPr/>
            <p:nvPr/>
          </p:nvGrpSpPr>
          <p:grpSpPr>
            <a:xfrm>
              <a:off x="2813645" y="671892"/>
              <a:ext cx="1846920" cy="529201"/>
              <a:chOff x="2813645" y="640845"/>
              <a:chExt cx="1846920" cy="529201"/>
            </a:xfrm>
          </p:grpSpPr>
          <p:pic>
            <p:nvPicPr>
              <p:cNvPr id="88066" name="Picture 2" descr="File:Ammoniakkmolekyl.png"/>
              <p:cNvPicPr>
                <a:picLocks noChangeAspect="1" noChangeArrowheads="1"/>
              </p:cNvPicPr>
              <p:nvPr/>
            </p:nvPicPr>
            <p:blipFill>
              <a:blip r:embed="rId3" cstate="print"/>
              <a:srcRect/>
              <a:stretch>
                <a:fillRect/>
              </a:stretch>
            </p:blipFill>
            <p:spPr bwMode="auto">
              <a:xfrm>
                <a:off x="4257267" y="669071"/>
                <a:ext cx="403298" cy="335220"/>
              </a:xfrm>
              <a:prstGeom prst="rect">
                <a:avLst/>
              </a:prstGeom>
              <a:noFill/>
            </p:spPr>
          </p:pic>
          <p:pic>
            <p:nvPicPr>
              <p:cNvPr id="88068" name="Picture 4" descr="File:Nitrogen2.svg"/>
              <p:cNvPicPr>
                <a:picLocks noChangeAspect="1" noChangeArrowheads="1"/>
              </p:cNvPicPr>
              <p:nvPr/>
            </p:nvPicPr>
            <p:blipFill>
              <a:blip r:embed="rId4" cstate="print"/>
              <a:srcRect/>
              <a:stretch>
                <a:fillRect/>
              </a:stretch>
            </p:blipFill>
            <p:spPr bwMode="auto">
              <a:xfrm>
                <a:off x="3348418" y="774226"/>
                <a:ext cx="395820" cy="395820"/>
              </a:xfrm>
              <a:prstGeom prst="rect">
                <a:avLst/>
              </a:prstGeom>
              <a:noFill/>
            </p:spPr>
          </p:pic>
          <p:pic>
            <p:nvPicPr>
              <p:cNvPr id="88070" name="Picture 6" descr="File:Hydrogengassmolekyl.png"/>
              <p:cNvPicPr>
                <a:picLocks noChangeAspect="1" noChangeArrowheads="1"/>
              </p:cNvPicPr>
              <p:nvPr/>
            </p:nvPicPr>
            <p:blipFill>
              <a:blip r:embed="rId5" cstate="print"/>
              <a:srcRect/>
              <a:stretch>
                <a:fillRect/>
              </a:stretch>
            </p:blipFill>
            <p:spPr bwMode="auto">
              <a:xfrm rot="3639940">
                <a:off x="2735433" y="719057"/>
                <a:ext cx="372012" cy="215587"/>
              </a:xfrm>
              <a:prstGeom prst="rect">
                <a:avLst/>
              </a:prstGeom>
              <a:noFill/>
            </p:spPr>
          </p:pic>
          <p:sp>
            <p:nvSpPr>
              <p:cNvPr id="13" name="TextBox 12"/>
              <p:cNvSpPr txBox="1"/>
              <p:nvPr/>
            </p:nvSpPr>
            <p:spPr>
              <a:xfrm>
                <a:off x="3127243" y="836681"/>
                <a:ext cx="200194" cy="263457"/>
              </a:xfrm>
              <a:prstGeom prst="rect">
                <a:avLst/>
              </a:prstGeom>
              <a:noFill/>
            </p:spPr>
            <p:txBody>
              <a:bodyPr wrap="none" rtlCol="0">
                <a:spAutoFit/>
              </a:bodyPr>
              <a:lstStyle/>
              <a:p>
                <a:pPr defTabSz="1916575" eaLnBrk="1" hangingPunct="1">
                  <a:lnSpc>
                    <a:spcPct val="115000"/>
                  </a:lnSpc>
                  <a:spcBef>
                    <a:spcPct val="20000"/>
                  </a:spcBef>
                  <a:buClr>
                    <a:srgbClr val="2877C4"/>
                  </a:buClr>
                  <a:buSzTx/>
                </a:pPr>
                <a:r>
                  <a:rPr lang="en-US" sz="3200" b="1" dirty="0">
                    <a:latin typeface="Arial" charset="0"/>
                  </a:rPr>
                  <a:t>+</a:t>
                </a:r>
              </a:p>
            </p:txBody>
          </p:sp>
          <p:cxnSp>
            <p:nvCxnSpPr>
              <p:cNvPr id="15" name="Straight Arrow Connector 14"/>
              <p:cNvCxnSpPr/>
              <p:nvPr/>
            </p:nvCxnSpPr>
            <p:spPr bwMode="auto">
              <a:xfrm>
                <a:off x="3831856" y="962805"/>
                <a:ext cx="358591"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2" descr="File:Ammoniakkmolekyl.png"/>
            <p:cNvPicPr>
              <a:picLocks noChangeAspect="1" noChangeArrowheads="1"/>
            </p:cNvPicPr>
            <p:nvPr/>
          </p:nvPicPr>
          <p:blipFill>
            <a:blip r:embed="rId3" cstate="print"/>
            <a:srcRect/>
            <a:stretch>
              <a:fillRect/>
            </a:stretch>
          </p:blipFill>
          <p:spPr bwMode="auto">
            <a:xfrm rot="2646840">
              <a:off x="4257267" y="1038896"/>
              <a:ext cx="442192" cy="367548"/>
            </a:xfrm>
            <a:prstGeom prst="rect">
              <a:avLst/>
            </a:prstGeom>
            <a:noFill/>
          </p:spPr>
        </p:pic>
        <p:pic>
          <p:nvPicPr>
            <p:cNvPr id="14" name="Picture 6" descr="File:Hydrogengassmolekyl.png"/>
            <p:cNvPicPr>
              <a:picLocks noChangeAspect="1" noChangeArrowheads="1"/>
            </p:cNvPicPr>
            <p:nvPr/>
          </p:nvPicPr>
          <p:blipFill>
            <a:blip r:embed="rId5" cstate="print"/>
            <a:srcRect/>
            <a:stretch>
              <a:fillRect/>
            </a:stretch>
          </p:blipFill>
          <p:spPr bwMode="auto">
            <a:xfrm rot="3639940">
              <a:off x="2550335" y="1043996"/>
              <a:ext cx="372012" cy="215587"/>
            </a:xfrm>
            <a:prstGeom prst="rect">
              <a:avLst/>
            </a:prstGeom>
            <a:noFill/>
          </p:spPr>
        </p:pic>
        <p:pic>
          <p:nvPicPr>
            <p:cNvPr id="16" name="Picture 6" descr="File:Hydrogengassmolekyl.png"/>
            <p:cNvPicPr>
              <a:picLocks noChangeAspect="1" noChangeArrowheads="1"/>
            </p:cNvPicPr>
            <p:nvPr/>
          </p:nvPicPr>
          <p:blipFill>
            <a:blip r:embed="rId5" cstate="print"/>
            <a:srcRect/>
            <a:stretch>
              <a:fillRect/>
            </a:stretch>
          </p:blipFill>
          <p:spPr bwMode="auto">
            <a:xfrm rot="3639940">
              <a:off x="2920530" y="1204713"/>
              <a:ext cx="372012" cy="215587"/>
            </a:xfrm>
            <a:prstGeom prst="rect">
              <a:avLst/>
            </a:prstGeom>
            <a:noFill/>
          </p:spPr>
        </p:pic>
      </p:grpSp>
      <p:sp>
        <p:nvSpPr>
          <p:cNvPr id="20" name="_s2055"/>
          <p:cNvSpPr>
            <a:spLocks noChangeArrowheads="1"/>
          </p:cNvSpPr>
          <p:nvPr/>
        </p:nvSpPr>
        <p:spPr bwMode="auto">
          <a:xfrm>
            <a:off x="5482221" y="1824703"/>
            <a:ext cx="1885468" cy="428468"/>
          </a:xfrm>
          <a:prstGeom prst="roundRect">
            <a:avLst/>
          </a:prstGeom>
          <a:solidFill>
            <a:schemeClr val="accent1">
              <a:lumMod val="40000"/>
              <a:lumOff val="60000"/>
            </a:schemeClr>
          </a:solidFill>
          <a:ln w="28575" cmpd="sng">
            <a:solidFill>
              <a:schemeClr val="accent1"/>
            </a:solidFill>
            <a:miter lim="800000"/>
            <a:headEnd/>
            <a:tailEnd/>
          </a:ln>
        </p:spPr>
        <p:txBody>
          <a:bodyPr wrap="none" lIns="0" tIns="0" rIns="0" bIns="0" anchor="ctr"/>
          <a:lstStyle/>
          <a:p>
            <a:pPr algn="ctr">
              <a:lnSpc>
                <a:spcPct val="100000"/>
              </a:lnSpc>
              <a:spcBef>
                <a:spcPct val="0"/>
              </a:spcBef>
              <a:buClrTx/>
              <a:buFontTx/>
              <a:buNone/>
            </a:pPr>
            <a:r>
              <a:rPr lang="en-US" sz="2100" b="1" dirty="0"/>
              <a:t>Model</a:t>
            </a:r>
          </a:p>
        </p:txBody>
      </p:sp>
      <p:sp>
        <p:nvSpPr>
          <p:cNvPr id="21" name="_s2055"/>
          <p:cNvSpPr>
            <a:spLocks noChangeArrowheads="1"/>
          </p:cNvSpPr>
          <p:nvPr/>
        </p:nvSpPr>
        <p:spPr bwMode="auto">
          <a:xfrm>
            <a:off x="4659776" y="5638800"/>
            <a:ext cx="3703245" cy="685800"/>
          </a:xfrm>
          <a:prstGeom prst="roundRect">
            <a:avLst/>
          </a:prstGeom>
          <a:solidFill>
            <a:schemeClr val="accent3">
              <a:lumMod val="60000"/>
              <a:lumOff val="40000"/>
              <a:alpha val="40000"/>
            </a:schemeClr>
          </a:solidFill>
          <a:ln w="28575">
            <a:solidFill>
              <a:schemeClr val="accent3">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lstStyle/>
          <a:p>
            <a:pPr algn="ctr">
              <a:buClrTx/>
            </a:pPr>
            <a:r>
              <a:rPr lang="en-US" sz="2100" b="1" dirty="0">
                <a:solidFill>
                  <a:srgbClr val="000000"/>
                </a:solidFill>
              </a:rPr>
              <a:t>3H</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 N</a:t>
            </a:r>
            <a:r>
              <a:rPr lang="en-US" sz="2100" b="1" baseline="-25000" dirty="0">
                <a:solidFill>
                  <a:srgbClr val="000000"/>
                </a:solidFill>
              </a:rPr>
              <a:t>2 (</a:t>
            </a:r>
            <a:r>
              <a:rPr lang="en-US" sz="2100" b="1" i="1" baseline="-25000" dirty="0">
                <a:solidFill>
                  <a:srgbClr val="000000"/>
                </a:solidFill>
              </a:rPr>
              <a:t>g</a:t>
            </a:r>
            <a:r>
              <a:rPr lang="en-US" sz="2100" b="1" baseline="-25000" dirty="0">
                <a:solidFill>
                  <a:srgbClr val="000000"/>
                </a:solidFill>
              </a:rPr>
              <a:t>)</a:t>
            </a:r>
            <a:r>
              <a:rPr lang="en-US" sz="2100" b="1" dirty="0">
                <a:solidFill>
                  <a:srgbClr val="000000"/>
                </a:solidFill>
              </a:rPr>
              <a:t> </a:t>
            </a:r>
            <a:r>
              <a:rPr lang="en-US" sz="2100" dirty="0">
                <a:solidFill>
                  <a:srgbClr val="000000"/>
                </a:solidFill>
              </a:rPr>
              <a:t>→</a:t>
            </a:r>
            <a:r>
              <a:rPr lang="en-US" sz="2100" b="1" dirty="0">
                <a:solidFill>
                  <a:srgbClr val="000000"/>
                </a:solidFill>
                <a:sym typeface="Symbol"/>
              </a:rPr>
              <a:t> 2NH</a:t>
            </a:r>
            <a:r>
              <a:rPr lang="en-US" sz="2100" b="1" baseline="-25000" dirty="0">
                <a:solidFill>
                  <a:srgbClr val="000000"/>
                </a:solidFill>
                <a:sym typeface="Symbol"/>
              </a:rPr>
              <a:t>3 </a:t>
            </a:r>
            <a:r>
              <a:rPr lang="en-US" sz="2100" b="1" baseline="-25000" dirty="0">
                <a:solidFill>
                  <a:srgbClr val="000000"/>
                </a:solidFill>
              </a:rPr>
              <a:t>(</a:t>
            </a:r>
            <a:r>
              <a:rPr lang="en-US" sz="2100" b="1" i="1" baseline="-25000" dirty="0">
                <a:solidFill>
                  <a:srgbClr val="000000"/>
                </a:solidFill>
              </a:rPr>
              <a:t>g</a:t>
            </a:r>
            <a:r>
              <a:rPr lang="en-US" sz="2100" b="1" baseline="-25000" dirty="0">
                <a:solidFill>
                  <a:srgbClr val="000000"/>
                </a:solidFill>
              </a:rPr>
              <a:t>)</a:t>
            </a:r>
            <a:endParaRPr lang="en-US" sz="1100" b="1" dirty="0">
              <a:solidFill>
                <a:srgbClr val="000000"/>
              </a:solidFill>
            </a:endParaRPr>
          </a:p>
        </p:txBody>
      </p:sp>
    </p:spTree>
    <p:extLst>
      <p:ext uri="{BB962C8B-B14F-4D97-AF65-F5344CB8AC3E}">
        <p14:creationId xmlns:p14="http://schemas.microsoft.com/office/powerpoint/2010/main" val="38413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1210131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970210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  </a:t>
            </a:r>
          </a:p>
          <a:p>
            <a:pPr>
              <a:spcBef>
                <a:spcPts val="1800"/>
              </a:spcBef>
            </a:pPr>
            <a:r>
              <a:rPr lang="en-US" sz="2600" b="1" dirty="0">
                <a:solidFill>
                  <a:srgbClr val="00B050"/>
                </a:solidFill>
              </a:rPr>
              <a:t>Ionic Equation:</a:t>
            </a:r>
          </a:p>
          <a:p>
            <a:pPr algn="ctr">
              <a:spcBef>
                <a:spcPts val="600"/>
              </a:spcBef>
            </a:pPr>
            <a:r>
              <a:rPr lang="en-US" sz="2600" b="1" dirty="0">
                <a:solidFill>
                  <a:schemeClr val="tx1"/>
                </a:solidFill>
              </a:rPr>
              <a:t> </a:t>
            </a:r>
            <a:endParaRPr lang="en-US" sz="26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
        <p:nvSpPr>
          <p:cNvPr id="2" name="Rectangle 1">
            <a:extLst>
              <a:ext uri="{FF2B5EF4-FFF2-40B4-BE49-F238E27FC236}">
                <a16:creationId xmlns:a16="http://schemas.microsoft.com/office/drawing/2014/main" id="{595E1227-F347-4193-8244-B60732F084EB}"/>
              </a:ext>
            </a:extLst>
          </p:cNvPr>
          <p:cNvSpPr/>
          <p:nvPr/>
        </p:nvSpPr>
        <p:spPr>
          <a:xfrm>
            <a:off x="76200" y="782116"/>
            <a:ext cx="8153400" cy="461665"/>
          </a:xfrm>
          <a:prstGeom prst="rect">
            <a:avLst/>
          </a:prstGeom>
        </p:spPr>
        <p:txBody>
          <a:bodyPr wrap="square">
            <a:spAutoFit/>
          </a:bodyPr>
          <a:lstStyle/>
          <a:p>
            <a:pPr algn="ctr">
              <a:spcBef>
                <a:spcPts val="6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p:txBody>
      </p:sp>
    </p:spTree>
    <p:extLst>
      <p:ext uri="{BB962C8B-B14F-4D97-AF65-F5344CB8AC3E}">
        <p14:creationId xmlns:p14="http://schemas.microsoft.com/office/powerpoint/2010/main" val="430853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b="1" dirty="0">
                <a:solidFill>
                  <a:srgbClr val="0070C0"/>
                </a:solidFill>
              </a:rPr>
              <a:t>2Cl</a:t>
            </a:r>
            <a:r>
              <a:rPr lang="en-US" sz="2600" b="1"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b="1" dirty="0">
                <a:solidFill>
                  <a:srgbClr val="0070C0"/>
                </a:solidFill>
              </a:rPr>
              <a:t>2Al</a:t>
            </a:r>
            <a:r>
              <a:rPr lang="en-US" sz="2400" b="1"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5052882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lvl="0">
              <a:spcBef>
                <a:spcPts val="600"/>
              </a:spcBef>
            </a:pPr>
            <a:r>
              <a:rPr lang="en-US" sz="2400" dirty="0"/>
              <a:t> 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rPr>
              <a:t>NET Ionic Equation:</a:t>
            </a:r>
          </a:p>
          <a:p>
            <a:pPr>
              <a:spcBef>
                <a:spcPts val="600"/>
              </a:spcBef>
            </a:pPr>
            <a:r>
              <a:rPr lang="en-US" sz="2800" b="1" dirty="0">
                <a:solidFill>
                  <a:schemeClr val="tx1"/>
                </a:solidFill>
              </a:rPr>
              <a:t>	 </a:t>
            </a:r>
            <a:r>
              <a:rPr lang="en-US" sz="2800" dirty="0"/>
              <a:t> </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7186836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a:t>
            </a:r>
            <a:r>
              <a:rPr lang="en-US" sz="2600" b="1" dirty="0">
                <a:solidFill>
                  <a:schemeClr val="tx1"/>
                </a:solidFill>
              </a:rPr>
              <a:t>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1807133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lvl="0">
              <a:spcBef>
                <a:spcPts val="1200"/>
              </a:spcBef>
            </a:pPr>
            <a:r>
              <a:rPr lang="en-US" sz="2600" b="1" dirty="0">
                <a:solidFill>
                  <a:srgbClr val="00B050"/>
                </a:solidFill>
              </a:rPr>
              <a:t>Skeletal Equation:</a:t>
            </a:r>
          </a:p>
          <a:p>
            <a:pPr lvl="0">
              <a:spcBef>
                <a:spcPts val="1200"/>
              </a:spcBef>
            </a:pPr>
            <a:r>
              <a:rPr lang="en-US" sz="2600" b="1" dirty="0">
                <a:solidFill>
                  <a:srgbClr val="00B050"/>
                </a:solidFill>
              </a:rPr>
              <a:t> </a:t>
            </a: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lvl="0">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lvl="0" algn="ctr">
              <a:spcBef>
                <a:spcPts val="600"/>
              </a:spcBef>
            </a:pPr>
            <a:r>
              <a:rPr lang="en-US" sz="2600" b="1" dirty="0"/>
              <a:t>Ba</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t>3SO</a:t>
            </a:r>
            <a:r>
              <a:rPr lang="en-US" sz="2600" b="1" baseline="-25000" dirty="0"/>
              <a:t>4</a:t>
            </a:r>
            <a:r>
              <a:rPr lang="en-US" sz="2600" b="1" baseline="30000" dirty="0"/>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t> </a:t>
            </a:r>
            <a:r>
              <a:rPr lang="en-US" sz="2600" b="1" dirty="0"/>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lvl="0">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lvl="0">
              <a:spcBef>
                <a:spcPts val="600"/>
              </a:spcBef>
            </a:pPr>
            <a:r>
              <a:rPr lang="en-US" sz="2800" b="1" dirty="0"/>
              <a:t>	Ba</a:t>
            </a:r>
            <a:r>
              <a:rPr lang="en-US" sz="2800" b="1" baseline="30000" dirty="0"/>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t>SO</a:t>
            </a:r>
            <a:r>
              <a:rPr lang="en-US" sz="2800" b="1" baseline="-25000" dirty="0"/>
              <a:t>4</a:t>
            </a:r>
            <a:r>
              <a:rPr lang="en-US" sz="2800" b="1" baseline="30000" dirty="0"/>
              <a:t>-2</a:t>
            </a:r>
            <a:r>
              <a:rPr lang="en-US" sz="2800" baseline="-25000" dirty="0"/>
              <a:t> (</a:t>
            </a:r>
            <a:r>
              <a:rPr lang="en-US" sz="2800" baseline="-25000" dirty="0" err="1"/>
              <a:t>aq</a:t>
            </a:r>
            <a:r>
              <a:rPr lang="en-US" sz="2800" baseline="-25000" dirty="0"/>
              <a:t>)</a:t>
            </a:r>
            <a:r>
              <a:rPr lang="en-US" sz="2800" b="1" baseline="-25000" dirty="0"/>
              <a:t> </a:t>
            </a:r>
            <a:r>
              <a:rPr lang="en-US" sz="2800" b="1" dirty="0"/>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a:t>
            </a:r>
          </a:p>
          <a:p>
            <a:pPr>
              <a:spcBef>
                <a:spcPts val="600"/>
              </a:spcBef>
            </a:pPr>
            <a:r>
              <a:rPr lang="en-US" sz="2800" dirty="0">
                <a:solidFill>
                  <a:srgbClr val="0070C0"/>
                </a:solidFill>
              </a:rPr>
              <a:t>	 </a:t>
            </a:r>
            <a:endParaRPr lang="en-US" sz="2800" baseline="-25000" dirty="0">
              <a:solidFill>
                <a:srgbClr val="0070C0"/>
              </a:solidFill>
            </a:endParaRP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35702567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b="1" dirty="0">
                <a:solidFill>
                  <a:srgbClr val="0070C0"/>
                </a:solidFill>
              </a:rPr>
              <a:t>Al</a:t>
            </a:r>
            <a:r>
              <a:rPr lang="en-US" sz="2400" b="1" baseline="30000" dirty="0">
                <a:solidFill>
                  <a:srgbClr val="0070C0"/>
                </a:solidFill>
              </a:rPr>
              <a:t>+3</a:t>
            </a:r>
            <a:r>
              <a:rPr lang="en-US" sz="1200" b="1"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b="1" dirty="0">
                <a:solidFill>
                  <a:srgbClr val="0070C0"/>
                </a:solidFill>
              </a:rPr>
              <a:t>3Cl</a:t>
            </a:r>
            <a:r>
              <a:rPr lang="en-US" sz="2400" b="1"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t>
            </a:r>
            <a:r>
              <a:rPr lang="en-US" sz="2800" b="1" dirty="0">
                <a:solidFill>
                  <a:srgbClr val="0070C0"/>
                </a:solidFill>
              </a:rPr>
              <a:t>Al</a:t>
            </a:r>
            <a:r>
              <a:rPr lang="en-US" sz="2800" b="1" baseline="30000" dirty="0">
                <a:solidFill>
                  <a:srgbClr val="0070C0"/>
                </a:solidFill>
              </a:rPr>
              <a:t>+3</a:t>
            </a:r>
            <a:r>
              <a:rPr lang="en-US" sz="2800" b="1" dirty="0"/>
              <a:t>, </a:t>
            </a:r>
            <a:r>
              <a:rPr lang="en-US" sz="2800" b="1" dirty="0">
                <a:solidFill>
                  <a:srgbClr val="0070C0"/>
                </a:solidFill>
              </a:rPr>
              <a:t>3Cl</a:t>
            </a:r>
            <a:r>
              <a:rPr lang="en-US" sz="2800" b="1" baseline="30000" dirty="0">
                <a:solidFill>
                  <a:srgbClr val="0070C0"/>
                </a:solidFill>
              </a:rPr>
              <a:t>-1</a:t>
            </a:r>
            <a:r>
              <a:rPr lang="en-US" sz="2800" b="1" baseline="-25000" dirty="0">
                <a:solidFill>
                  <a:srgbClr val="0070C0"/>
                </a:solidFill>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40303720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800" b="1" dirty="0">
                <a:solidFill>
                  <a:srgbClr val="00B050"/>
                </a:solidFill>
              </a:rPr>
              <a:t>Skeletal Equation:</a:t>
            </a:r>
          </a:p>
          <a:p>
            <a:pPr marL="341313" indent="-223838">
              <a:spcBef>
                <a:spcPts val="1200"/>
              </a:spcBef>
            </a:pPr>
            <a:r>
              <a:rPr lang="en-US" sz="2400" dirty="0"/>
              <a:t>Ba</a:t>
            </a:r>
            <a:r>
              <a:rPr lang="en-US" sz="2400" baseline="30000" dirty="0"/>
              <a:t>+2</a:t>
            </a:r>
            <a:r>
              <a:rPr lang="en-US" sz="2400" dirty="0"/>
              <a:t>Cl</a:t>
            </a:r>
            <a:r>
              <a:rPr lang="en-US" sz="2400" baseline="-25000" dirty="0"/>
              <a:t>2</a:t>
            </a:r>
            <a:r>
              <a:rPr lang="en-US" sz="2400" baseline="30000" dirty="0"/>
              <a:t>-1</a:t>
            </a:r>
            <a:r>
              <a:rPr lang="en-US" sz="2400" baseline="-25000" dirty="0"/>
              <a:t> (</a:t>
            </a:r>
            <a:r>
              <a:rPr lang="en-US" sz="2400" baseline="-25000" dirty="0" err="1"/>
              <a:t>aq</a:t>
            </a:r>
            <a:r>
              <a:rPr lang="en-US" sz="2400" baseline="-25000" dirty="0"/>
              <a:t>)</a:t>
            </a:r>
            <a:r>
              <a:rPr lang="en-US" sz="2400" dirty="0"/>
              <a:t> + Al</a:t>
            </a:r>
            <a:r>
              <a:rPr lang="en-US" sz="2400" baseline="-25000" dirty="0"/>
              <a:t>2</a:t>
            </a:r>
            <a:r>
              <a:rPr lang="en-US" sz="2400" baseline="30000" dirty="0"/>
              <a:t>+3</a:t>
            </a:r>
            <a:r>
              <a:rPr lang="en-US" sz="2400" dirty="0"/>
              <a:t>(SO</a:t>
            </a:r>
            <a:r>
              <a:rPr lang="en-US" sz="2400" baseline="-25000" dirty="0"/>
              <a:t>4</a:t>
            </a:r>
            <a:r>
              <a:rPr lang="en-US" sz="2400" dirty="0"/>
              <a:t>)</a:t>
            </a:r>
            <a:r>
              <a:rPr lang="en-US" sz="2400" baseline="-25000" dirty="0"/>
              <a:t>3</a:t>
            </a:r>
            <a:r>
              <a:rPr lang="en-US" sz="2400" baseline="30000" dirty="0"/>
              <a:t>-2</a:t>
            </a:r>
            <a:r>
              <a:rPr lang="en-US" sz="2400" baseline="-25000" dirty="0"/>
              <a:t> (</a:t>
            </a:r>
            <a:r>
              <a:rPr lang="en-US" sz="2400" baseline="-25000" dirty="0" err="1"/>
              <a:t>aq</a:t>
            </a:r>
            <a:r>
              <a:rPr lang="en-US" sz="2400" baseline="-25000" dirty="0"/>
              <a:t>)</a:t>
            </a:r>
            <a:r>
              <a:rPr lang="en-US" sz="2400" dirty="0"/>
              <a:t>  </a:t>
            </a:r>
            <a:r>
              <a:rPr lang="en-US" sz="2400" dirty="0">
                <a:sym typeface="Wingdings"/>
              </a:rPr>
              <a:t></a:t>
            </a:r>
            <a:r>
              <a:rPr lang="en-US" sz="2400" dirty="0"/>
              <a:t>  BaSO</a:t>
            </a:r>
            <a:r>
              <a:rPr lang="en-US" sz="2400" baseline="-25000" dirty="0"/>
              <a:t>4</a:t>
            </a:r>
            <a:r>
              <a:rPr lang="en-US" sz="2400" b="1" dirty="0"/>
              <a:t> ↓</a:t>
            </a:r>
            <a:r>
              <a:rPr lang="en-US" sz="2400" dirty="0"/>
              <a:t> +  Al</a:t>
            </a:r>
            <a:r>
              <a:rPr lang="en-US" sz="2400" baseline="30000" dirty="0"/>
              <a:t>+3</a:t>
            </a:r>
            <a:r>
              <a:rPr lang="en-US" sz="2400" dirty="0"/>
              <a:t>Cl</a:t>
            </a:r>
            <a:r>
              <a:rPr lang="en-US" sz="2400" baseline="-25000" dirty="0"/>
              <a:t>3</a:t>
            </a:r>
            <a:r>
              <a:rPr lang="en-US" sz="2400" baseline="30000" dirty="0"/>
              <a:t>-1</a:t>
            </a:r>
            <a:r>
              <a:rPr lang="en-US" sz="2400" baseline="-25000" dirty="0"/>
              <a:t> (</a:t>
            </a:r>
            <a:r>
              <a:rPr lang="en-US" sz="2400" baseline="-25000" dirty="0" err="1"/>
              <a:t>aq</a:t>
            </a:r>
            <a:r>
              <a:rPr lang="en-US" sz="2400" baseline="-25000" dirty="0"/>
              <a:t>)</a:t>
            </a:r>
            <a:r>
              <a:rPr lang="en-US" sz="2400" dirty="0"/>
              <a:t>  </a:t>
            </a:r>
          </a:p>
          <a:p>
            <a:pPr>
              <a:spcBef>
                <a:spcPts val="1800"/>
              </a:spcBef>
            </a:pPr>
            <a:r>
              <a:rPr lang="en-US" sz="28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200" b="1" dirty="0">
                <a:solidFill>
                  <a:schemeClr val="tx1"/>
                </a:solidFill>
              </a:rPr>
              <a:t>Ba</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t> + </a:t>
            </a:r>
            <a:r>
              <a:rPr lang="en-US" sz="2200" dirty="0">
                <a:solidFill>
                  <a:srgbClr val="0070C0"/>
                </a:solidFill>
              </a:rPr>
              <a:t>2Cl</a:t>
            </a:r>
            <a:r>
              <a:rPr lang="en-US" sz="2200" baseline="30000" dirty="0">
                <a:solidFill>
                  <a:srgbClr val="0070C0"/>
                </a:solidFill>
              </a:rPr>
              <a:t>-1</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r>
              <a:rPr lang="en-US" sz="2200" dirty="0"/>
              <a:t>+ </a:t>
            </a:r>
            <a:r>
              <a:rPr lang="en-US" sz="2200" dirty="0">
                <a:solidFill>
                  <a:srgbClr val="0070C0"/>
                </a:solidFill>
              </a:rPr>
              <a:t>2Al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b="1" dirty="0">
                <a:solidFill>
                  <a:schemeClr val="tx1"/>
                </a:solidFill>
              </a:rPr>
              <a:t>3SO</a:t>
            </a:r>
            <a:r>
              <a:rPr lang="en-US" sz="2200" b="1" baseline="-25000" dirty="0">
                <a:solidFill>
                  <a:schemeClr val="tx1"/>
                </a:solidFill>
              </a:rPr>
              <a:t>4</a:t>
            </a:r>
            <a:r>
              <a:rPr lang="en-US" sz="2200" b="1" baseline="30000" dirty="0">
                <a:solidFill>
                  <a:schemeClr val="tx1"/>
                </a:solidFill>
              </a:rPr>
              <a:t>-2</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1" baseline="-25000" dirty="0">
                <a:solidFill>
                  <a:schemeClr val="tx1"/>
                </a:solidFill>
              </a:rPr>
              <a:t> </a:t>
            </a:r>
            <a:r>
              <a:rPr lang="en-US" sz="2200" b="1" dirty="0">
                <a:solidFill>
                  <a:schemeClr val="tx1"/>
                </a:solidFill>
              </a:rPr>
              <a:t> </a:t>
            </a:r>
            <a:r>
              <a:rPr lang="en-US" sz="2200" dirty="0">
                <a:sym typeface="Wingdings"/>
              </a:rPr>
              <a:t></a:t>
            </a:r>
            <a:r>
              <a:rPr lang="en-US" sz="2200" dirty="0"/>
              <a:t> </a:t>
            </a:r>
            <a:r>
              <a:rPr lang="en-US" sz="2200" b="1" dirty="0"/>
              <a:t>BaSO</a:t>
            </a:r>
            <a:r>
              <a:rPr lang="en-US" sz="2200" b="1" baseline="-25000" dirty="0"/>
              <a:t>4</a:t>
            </a:r>
            <a:r>
              <a:rPr lang="en-US" sz="2200" b="1" dirty="0"/>
              <a:t>↓</a:t>
            </a:r>
            <a:r>
              <a:rPr lang="en-US" sz="2200" dirty="0"/>
              <a:t> + </a:t>
            </a:r>
            <a:r>
              <a:rPr lang="en-US" sz="2200" dirty="0">
                <a:solidFill>
                  <a:srgbClr val="0070C0"/>
                </a:solidFill>
              </a:rPr>
              <a:t>Al</a:t>
            </a:r>
            <a:r>
              <a:rPr lang="en-US" sz="2200" baseline="30000" dirty="0">
                <a:solidFill>
                  <a:srgbClr val="0070C0"/>
                </a:solidFill>
              </a:rPr>
              <a:t>+3</a:t>
            </a:r>
            <a:r>
              <a:rPr lang="en-US" sz="2200" baseline="-25000" dirty="0">
                <a:latin typeface="Arial" panose="020B0604020202020204" pitchFamily="34" charset="0"/>
              </a:rPr>
              <a:t>(</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dirty="0">
                <a:solidFill>
                  <a:srgbClr val="0070C0"/>
                </a:solidFill>
              </a:rPr>
              <a:t> </a:t>
            </a:r>
            <a:r>
              <a:rPr lang="en-US" sz="2200" dirty="0"/>
              <a:t>+ </a:t>
            </a:r>
            <a:r>
              <a:rPr lang="en-US" sz="2200" dirty="0">
                <a:solidFill>
                  <a:srgbClr val="0070C0"/>
                </a:solidFill>
              </a:rPr>
              <a:t>3Cl</a:t>
            </a:r>
            <a:r>
              <a:rPr lang="en-US" sz="2200" baseline="30000" dirty="0">
                <a:solidFill>
                  <a:srgbClr val="0070C0"/>
                </a:solidFill>
              </a:rPr>
              <a:t>-1</a:t>
            </a:r>
            <a:r>
              <a:rPr lang="en-US" sz="2200" baseline="-25000" dirty="0">
                <a:latin typeface="Arial" panose="020B0604020202020204" pitchFamily="34" charset="0"/>
              </a:rPr>
              <a:t> (</a:t>
            </a:r>
            <a:r>
              <a:rPr lang="en-US" sz="2200" baseline="-25000" dirty="0" err="1">
                <a:latin typeface="Arial" panose="020B0604020202020204" pitchFamily="34" charset="0"/>
              </a:rPr>
              <a:t>aq</a:t>
            </a:r>
            <a:r>
              <a:rPr lang="en-US" sz="2200" baseline="-25000" dirty="0">
                <a:latin typeface="Arial" panose="020B0604020202020204" pitchFamily="34" charset="0"/>
              </a:rPr>
              <a:t>)</a:t>
            </a:r>
            <a:r>
              <a:rPr lang="en-US" sz="2200" baseline="-25000" dirty="0">
                <a:solidFill>
                  <a:srgbClr val="0070C0"/>
                </a:solidFill>
              </a:rPr>
              <a:t> </a:t>
            </a:r>
            <a:endParaRPr lang="en-US" sz="2200" dirty="0">
              <a:solidFill>
                <a:srgbClr val="0070C0"/>
              </a:solidFill>
            </a:endParaRPr>
          </a:p>
          <a:p>
            <a:pPr>
              <a:spcBef>
                <a:spcPts val="1800"/>
              </a:spcBef>
            </a:pPr>
            <a:r>
              <a:rPr lang="en-US" sz="3200" b="1" dirty="0">
                <a:solidFill>
                  <a:srgbClr val="FF0000"/>
                </a:solidFill>
                <a:effectLst>
                  <a:outerShdw blurRad="38100" dist="38100" dir="2700000" algn="tl">
                    <a:srgbClr val="000000">
                      <a:alpha val="43137"/>
                    </a:srgbClr>
                  </a:outerShdw>
                </a:effectLst>
              </a:rPr>
              <a:t>NET Ionic Equation</a:t>
            </a:r>
            <a:r>
              <a:rPr lang="en-US" sz="3200" b="1" dirty="0">
                <a:solidFill>
                  <a:srgbClr val="FF0000"/>
                </a:solidFill>
              </a:rPr>
              <a:t>:</a:t>
            </a:r>
          </a:p>
          <a:p>
            <a:pPr>
              <a:spcBef>
                <a:spcPts val="600"/>
              </a:spcBef>
            </a:pPr>
            <a:r>
              <a:rPr lang="en-US" sz="3200" b="1" dirty="0">
                <a:solidFill>
                  <a:schemeClr val="tx1"/>
                </a:solidFill>
              </a:rPr>
              <a:t>	Ba</a:t>
            </a:r>
            <a:r>
              <a:rPr lang="en-US" sz="3200" b="1" baseline="30000" dirty="0">
                <a:solidFill>
                  <a:schemeClr val="tx1"/>
                </a:solidFill>
              </a:rPr>
              <a:t>+2</a:t>
            </a:r>
            <a:r>
              <a:rPr lang="en-US" sz="3200" dirty="0"/>
              <a:t> </a:t>
            </a:r>
            <a:r>
              <a:rPr lang="en-US" sz="3200" baseline="-25000" dirty="0"/>
              <a:t>(</a:t>
            </a:r>
            <a:r>
              <a:rPr lang="en-US" sz="3200" baseline="-25000" dirty="0" err="1"/>
              <a:t>aq</a:t>
            </a:r>
            <a:r>
              <a:rPr lang="en-US" sz="3200" baseline="-25000" dirty="0"/>
              <a:t>)</a:t>
            </a:r>
            <a:r>
              <a:rPr lang="en-US" sz="3200" dirty="0"/>
              <a:t> + </a:t>
            </a:r>
            <a:r>
              <a:rPr lang="en-US" sz="3200" b="1" dirty="0">
                <a:solidFill>
                  <a:schemeClr val="tx1"/>
                </a:solidFill>
              </a:rPr>
              <a:t>SO</a:t>
            </a:r>
            <a:r>
              <a:rPr lang="en-US" sz="3200" b="1" baseline="-25000" dirty="0">
                <a:solidFill>
                  <a:schemeClr val="tx1"/>
                </a:solidFill>
              </a:rPr>
              <a:t>4</a:t>
            </a:r>
            <a:r>
              <a:rPr lang="en-US" sz="3200" b="1" baseline="30000" dirty="0">
                <a:solidFill>
                  <a:schemeClr val="tx1"/>
                </a:solidFill>
              </a:rPr>
              <a:t>-2</a:t>
            </a:r>
            <a:r>
              <a:rPr lang="en-US" sz="3200" baseline="-25000" dirty="0"/>
              <a:t> (</a:t>
            </a:r>
            <a:r>
              <a:rPr lang="en-US" sz="3200" baseline="-25000" dirty="0" err="1"/>
              <a:t>aq</a:t>
            </a:r>
            <a:r>
              <a:rPr lang="en-US" sz="3200" baseline="-25000" dirty="0"/>
              <a:t>)</a:t>
            </a:r>
            <a:r>
              <a:rPr lang="en-US" sz="3200" b="1" baseline="-25000" dirty="0">
                <a:solidFill>
                  <a:schemeClr val="tx1"/>
                </a:solidFill>
              </a:rPr>
              <a:t> </a:t>
            </a:r>
            <a:r>
              <a:rPr lang="en-US" sz="3200" b="1" dirty="0">
                <a:solidFill>
                  <a:schemeClr val="tx1"/>
                </a:solidFill>
              </a:rPr>
              <a:t> </a:t>
            </a:r>
            <a:r>
              <a:rPr lang="en-US" sz="3200" dirty="0">
                <a:sym typeface="Wingdings"/>
              </a:rPr>
              <a:t></a:t>
            </a:r>
            <a:r>
              <a:rPr lang="en-US" sz="3200" dirty="0"/>
              <a:t> </a:t>
            </a:r>
            <a:r>
              <a:rPr lang="en-US" sz="3200" b="1" dirty="0"/>
              <a:t>BaSO</a:t>
            </a:r>
            <a:r>
              <a:rPr lang="en-US" sz="3200" b="1" baseline="-25000" dirty="0"/>
              <a:t>4</a:t>
            </a:r>
            <a:r>
              <a:rPr lang="en-US" sz="3200" b="1" dirty="0"/>
              <a:t> ↓</a:t>
            </a:r>
            <a:r>
              <a:rPr lang="en-US" sz="3200" dirty="0"/>
              <a:t> </a:t>
            </a:r>
          </a:p>
          <a:p>
            <a:pPr>
              <a:spcBef>
                <a:spcPts val="1800"/>
              </a:spcBef>
            </a:pPr>
            <a:r>
              <a:rPr lang="en-US" sz="3200" b="1" dirty="0">
                <a:solidFill>
                  <a:srgbClr val="00B050"/>
                </a:solidFill>
              </a:rPr>
              <a:t>Spectator Ions:   </a:t>
            </a:r>
            <a:r>
              <a:rPr lang="en-US" sz="2400" b="1" i="1" dirty="0">
                <a:solidFill>
                  <a:srgbClr val="0070C0"/>
                </a:solidFill>
                <a:latin typeface="Times New Roman" panose="02020603050405020304" pitchFamily="18" charset="0"/>
                <a:cs typeface="Times New Roman" panose="02020603050405020304" pitchFamily="18" charset="0"/>
              </a:rPr>
              <a:t>Al</a:t>
            </a:r>
            <a:r>
              <a:rPr lang="en-US" sz="2400" b="1" i="1" baseline="30000" dirty="0">
                <a:solidFill>
                  <a:srgbClr val="0070C0"/>
                </a:solidFill>
                <a:latin typeface="Times New Roman" panose="02020603050405020304" pitchFamily="18" charset="0"/>
                <a:cs typeface="Times New Roman" panose="02020603050405020304" pitchFamily="18" charset="0"/>
              </a:rPr>
              <a:t>+3</a:t>
            </a:r>
            <a:r>
              <a:rPr lang="en-US" sz="2400" b="1" i="1" dirty="0">
                <a:solidFill>
                  <a:srgbClr val="0070C0"/>
                </a:solidFill>
                <a:latin typeface="Times New Roman" panose="02020603050405020304" pitchFamily="18" charset="0"/>
                <a:cs typeface="Times New Roman" panose="02020603050405020304" pitchFamily="18" charset="0"/>
              </a:rPr>
              <a:t>Cl</a:t>
            </a:r>
            <a:r>
              <a:rPr lang="en-US" sz="2400" b="1" i="1" baseline="-25000" dirty="0">
                <a:solidFill>
                  <a:srgbClr val="0070C0"/>
                </a:solidFill>
                <a:latin typeface="Times New Roman" panose="02020603050405020304" pitchFamily="18" charset="0"/>
                <a:cs typeface="Times New Roman" panose="02020603050405020304" pitchFamily="18" charset="0"/>
              </a:rPr>
              <a:t>3</a:t>
            </a:r>
            <a:r>
              <a:rPr lang="en-US" sz="2400" b="1" i="1" baseline="30000" dirty="0">
                <a:solidFill>
                  <a:srgbClr val="0070C0"/>
                </a:solidFill>
                <a:latin typeface="Times New Roman" panose="02020603050405020304" pitchFamily="18" charset="0"/>
                <a:cs typeface="Times New Roman" panose="02020603050405020304" pitchFamily="18" charset="0"/>
              </a:rPr>
              <a:t>-1</a:t>
            </a:r>
            <a:r>
              <a:rPr lang="en-US" altLang="en-US" sz="2400" b="1" i="1" dirty="0">
                <a:solidFill>
                  <a:srgbClr val="0070C0"/>
                </a:solidFill>
                <a:latin typeface="Times New Roman" panose="02020603050405020304" pitchFamily="18" charset="0"/>
                <a:cs typeface="Times New Roman" panose="02020603050405020304" pitchFamily="18" charset="0"/>
              </a:rPr>
              <a:t>(</a:t>
            </a:r>
            <a:r>
              <a:rPr lang="en-US" altLang="en-US" sz="2400" b="1" i="1" dirty="0" err="1">
                <a:solidFill>
                  <a:srgbClr val="0070C0"/>
                </a:solidFill>
                <a:latin typeface="Times New Roman" panose="02020603050405020304" pitchFamily="18" charset="0"/>
                <a:cs typeface="Times New Roman" panose="02020603050405020304" pitchFamily="18" charset="0"/>
              </a:rPr>
              <a:t>aq</a:t>
            </a:r>
            <a:r>
              <a:rPr lang="en-US" altLang="en-US" sz="2400" b="1" i="1" dirty="0">
                <a:solidFill>
                  <a:srgbClr val="0070C0"/>
                </a:solidFill>
                <a:latin typeface="Times New Roman" panose="02020603050405020304" pitchFamily="18" charset="0"/>
                <a:cs typeface="Times New Roman" panose="02020603050405020304" pitchFamily="18" charset="0"/>
              </a:rPr>
              <a:t>) is soluble in water</a:t>
            </a:r>
            <a:endParaRPr lang="en-US" sz="24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3200" dirty="0">
                <a:solidFill>
                  <a:srgbClr val="0070C0"/>
                </a:solidFill>
              </a:rPr>
              <a:t>	Al</a:t>
            </a:r>
            <a:r>
              <a:rPr lang="en-US" sz="3200" baseline="30000" dirty="0">
                <a:solidFill>
                  <a:srgbClr val="0070C0"/>
                </a:solidFill>
              </a:rPr>
              <a:t>+3</a:t>
            </a:r>
            <a:r>
              <a:rPr lang="en-US" sz="3200" dirty="0"/>
              <a:t>, </a:t>
            </a:r>
            <a:r>
              <a:rPr lang="en-US" sz="3200" dirty="0">
                <a:solidFill>
                  <a:srgbClr val="0070C0"/>
                </a:solidFill>
              </a:rPr>
              <a:t>3Cl</a:t>
            </a:r>
            <a:r>
              <a:rPr lang="en-US" sz="3200" baseline="30000" dirty="0">
                <a:solidFill>
                  <a:srgbClr val="0070C0"/>
                </a:solidFill>
              </a:rPr>
              <a:t>-1</a:t>
            </a:r>
            <a:r>
              <a:rPr lang="en-US" sz="3200" baseline="-25000" dirty="0">
                <a:solidFill>
                  <a:srgbClr val="0070C0"/>
                </a:solidFill>
              </a:rPr>
              <a:t> </a:t>
            </a:r>
          </a:p>
          <a:p>
            <a:pPr>
              <a:spcBef>
                <a:spcPts val="600"/>
              </a:spcBef>
            </a:pPr>
            <a:r>
              <a:rPr lang="en-US" sz="2800" b="1" dirty="0">
                <a:solidFill>
                  <a:srgbClr val="FF0000"/>
                </a:solidFill>
              </a:rPr>
              <a:t>Balanced Equation:</a:t>
            </a:r>
          </a:p>
          <a:p>
            <a:pPr algn="ctr">
              <a:spcBef>
                <a:spcPts val="1200"/>
              </a:spcBef>
            </a:pPr>
            <a:r>
              <a:rPr lang="en-US" sz="2600"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734" y="0"/>
            <a:ext cx="103426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57" y="5601970"/>
            <a:ext cx="1143000" cy="1256030"/>
          </a:xfrm>
          <a:prstGeom prst="rect">
            <a:avLst/>
          </a:prstGeom>
          <a:noFill/>
          <a:ln>
            <a:noFill/>
          </a:ln>
          <a:effectLst/>
        </p:spPr>
      </p:pic>
    </p:spTree>
    <p:extLst>
      <p:ext uri="{BB962C8B-B14F-4D97-AF65-F5344CB8AC3E}">
        <p14:creationId xmlns:p14="http://schemas.microsoft.com/office/powerpoint/2010/main" val="2715837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9144000" cy="5638800"/>
          </a:xfrm>
        </p:spPr>
        <p:txBody>
          <a:bodyPr/>
          <a:lstStyle/>
          <a:p>
            <a:pPr>
              <a:spcBef>
                <a:spcPts val="1200"/>
              </a:spcBef>
            </a:pPr>
            <a:r>
              <a:rPr lang="en-US" sz="2600" b="1" dirty="0">
                <a:solidFill>
                  <a:srgbClr val="00B050"/>
                </a:solidFill>
              </a:rPr>
              <a:t>Skeletal Equation:</a:t>
            </a:r>
          </a:p>
          <a:p>
            <a:pPr algn="ctr">
              <a:spcBef>
                <a:spcPts val="600"/>
              </a:spcBef>
            </a:pP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 (</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 (</a:t>
            </a:r>
            <a:r>
              <a:rPr lang="en-US" sz="2600" baseline="-25000" dirty="0" err="1"/>
              <a:t>aq</a:t>
            </a:r>
            <a:r>
              <a:rPr lang="en-US" sz="2600" baseline="-25000" dirty="0"/>
              <a:t>)</a:t>
            </a:r>
            <a:r>
              <a:rPr lang="en-US" sz="2600" dirty="0"/>
              <a:t>  </a:t>
            </a:r>
            <a:r>
              <a:rPr lang="en-US" sz="2600" dirty="0">
                <a:sym typeface="Wingdings"/>
              </a:rPr>
              <a:t></a:t>
            </a:r>
            <a:r>
              <a:rPr lang="en-US" sz="2600" dirty="0"/>
              <a:t>  BaSO</a:t>
            </a:r>
            <a:r>
              <a:rPr lang="en-US" sz="2600" baseline="-25000" dirty="0"/>
              <a:t>4</a:t>
            </a:r>
            <a:r>
              <a:rPr lang="en-US" sz="2600" b="1" dirty="0"/>
              <a:t> ↓</a:t>
            </a:r>
            <a:r>
              <a:rPr lang="en-US" sz="2600" dirty="0"/>
              <a:t> +  Al</a:t>
            </a:r>
            <a:r>
              <a:rPr lang="en-US" sz="2600" baseline="30000" dirty="0"/>
              <a:t>+3</a:t>
            </a:r>
            <a:r>
              <a:rPr lang="en-US" sz="2600" dirty="0"/>
              <a:t>Cl</a:t>
            </a:r>
            <a:r>
              <a:rPr lang="en-US" sz="2600" baseline="-25000" dirty="0"/>
              <a:t>3</a:t>
            </a:r>
            <a:r>
              <a:rPr lang="en-US" sz="2600" baseline="30000" dirty="0"/>
              <a:t>-1</a:t>
            </a:r>
            <a:r>
              <a:rPr lang="en-US" sz="2600" baseline="-25000" dirty="0"/>
              <a:t> (</a:t>
            </a:r>
            <a:r>
              <a:rPr lang="en-US" sz="2600" baseline="-25000" dirty="0" err="1"/>
              <a:t>aq</a:t>
            </a:r>
            <a:r>
              <a:rPr lang="en-US" sz="2600" baseline="-25000" dirty="0"/>
              <a:t>)</a:t>
            </a:r>
            <a:r>
              <a:rPr lang="en-US" sz="2600" dirty="0"/>
              <a:t>  </a:t>
            </a:r>
          </a:p>
          <a:p>
            <a:pPr>
              <a:spcBef>
                <a:spcPts val="1800"/>
              </a:spcBef>
            </a:pPr>
            <a:r>
              <a:rPr lang="en-US" sz="2600" b="1" dirty="0">
                <a:solidFill>
                  <a:srgbClr val="00B050"/>
                </a:solidFill>
              </a:rPr>
              <a:t>Ionic Equation: </a:t>
            </a:r>
            <a:r>
              <a:rPr lang="en-US" sz="2000" b="1" i="1" dirty="0">
                <a:solidFill>
                  <a:srgbClr val="FF0000"/>
                </a:solidFill>
                <a:latin typeface="Times New Roman" panose="02020603050405020304" pitchFamily="18" charset="0"/>
                <a:cs typeface="Times New Roman" panose="02020603050405020304" pitchFamily="18" charset="0"/>
              </a:rPr>
              <a:t>(assume all ions are aqueous, dissociated free ions)</a:t>
            </a:r>
          </a:p>
          <a:p>
            <a:pPr algn="ctr">
              <a:spcBef>
                <a:spcPts val="600"/>
              </a:spcBef>
            </a:pPr>
            <a:r>
              <a:rPr lang="en-US" sz="2600" b="1" dirty="0">
                <a:solidFill>
                  <a:schemeClr val="tx1"/>
                </a:solidFill>
              </a:rPr>
              <a:t>Ba</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t> + </a:t>
            </a:r>
            <a:r>
              <a:rPr lang="en-US" sz="2600" dirty="0">
                <a:solidFill>
                  <a:srgbClr val="0070C0"/>
                </a:solidFill>
              </a:rPr>
              <a:t>2Cl</a:t>
            </a:r>
            <a:r>
              <a:rPr lang="en-US" sz="2600" baseline="30000" dirty="0">
                <a:solidFill>
                  <a:srgbClr val="0070C0"/>
                </a:solidFill>
              </a:rPr>
              <a:t>-1</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r>
              <a:rPr lang="en-US" sz="2600" dirty="0"/>
              <a:t>+ </a:t>
            </a:r>
            <a:r>
              <a:rPr lang="en-US" sz="2400" dirty="0">
                <a:solidFill>
                  <a:srgbClr val="0070C0"/>
                </a:solidFill>
              </a:rPr>
              <a:t>2Al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600" b="1" dirty="0">
                <a:solidFill>
                  <a:schemeClr val="tx1"/>
                </a:solidFill>
              </a:rPr>
              <a:t>3SO</a:t>
            </a:r>
            <a:r>
              <a:rPr lang="en-US" sz="2600" b="1" baseline="-25000" dirty="0">
                <a:solidFill>
                  <a:schemeClr val="tx1"/>
                </a:solidFill>
              </a:rPr>
              <a:t>4</a:t>
            </a:r>
            <a:r>
              <a:rPr lang="en-US" sz="2600" b="1" baseline="30000" dirty="0">
                <a:solidFill>
                  <a:schemeClr val="tx1"/>
                </a:solidFill>
              </a:rPr>
              <a:t>-2</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1" baseline="-25000" dirty="0">
                <a:solidFill>
                  <a:schemeClr val="tx1"/>
                </a:solidFill>
              </a:rPr>
              <a:t> </a:t>
            </a:r>
            <a:r>
              <a:rPr lang="en-US" sz="2600" b="1" dirty="0">
                <a:solidFill>
                  <a:schemeClr val="tx1"/>
                </a:solidFill>
              </a:rPr>
              <a:t> </a:t>
            </a:r>
            <a:r>
              <a:rPr lang="en-US" sz="2600" dirty="0">
                <a:sym typeface="Wingdings"/>
              </a:rPr>
              <a:t></a:t>
            </a:r>
            <a:r>
              <a:rPr lang="en-US" sz="2600" dirty="0"/>
              <a:t> </a:t>
            </a:r>
            <a:r>
              <a:rPr lang="en-US" sz="2600" b="1" dirty="0"/>
              <a:t>BaSO</a:t>
            </a:r>
            <a:r>
              <a:rPr lang="en-US" sz="2600" b="1" baseline="-25000" dirty="0"/>
              <a:t>4</a:t>
            </a:r>
            <a:r>
              <a:rPr lang="en-US" sz="2600" b="1" dirty="0"/>
              <a:t>↓</a:t>
            </a:r>
            <a:r>
              <a:rPr lang="en-US" sz="2600" dirty="0"/>
              <a:t> + </a:t>
            </a:r>
            <a:r>
              <a:rPr lang="en-US" sz="2400" dirty="0">
                <a:solidFill>
                  <a:srgbClr val="0070C0"/>
                </a:solidFill>
              </a:rPr>
              <a:t>Al</a:t>
            </a:r>
            <a:r>
              <a:rPr lang="en-US" sz="2400" baseline="30000" dirty="0">
                <a:solidFill>
                  <a:srgbClr val="0070C0"/>
                </a:solidFill>
              </a:rPr>
              <a:t>+3</a:t>
            </a:r>
            <a:r>
              <a:rPr lang="en-US" sz="1200" baseline="-25000" dirty="0">
                <a:latin typeface="Arial" panose="020B0604020202020204" pitchFamily="34" charset="0"/>
              </a:rPr>
              <a:t>(</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dirty="0">
                <a:solidFill>
                  <a:srgbClr val="0070C0"/>
                </a:solidFill>
              </a:rPr>
              <a:t> </a:t>
            </a:r>
            <a:r>
              <a:rPr lang="en-US" sz="2600" dirty="0"/>
              <a:t>+ </a:t>
            </a:r>
            <a:r>
              <a:rPr lang="en-US" sz="2400" dirty="0">
                <a:solidFill>
                  <a:srgbClr val="0070C0"/>
                </a:solidFill>
              </a:rPr>
              <a:t>3Cl</a:t>
            </a:r>
            <a:r>
              <a:rPr lang="en-US" sz="2400" baseline="30000" dirty="0">
                <a:solidFill>
                  <a:srgbClr val="0070C0"/>
                </a:solidFill>
              </a:rPr>
              <a:t>-1</a:t>
            </a:r>
            <a:r>
              <a:rPr lang="en-US" sz="1200" baseline="-25000" dirty="0">
                <a:latin typeface="Arial" panose="020B0604020202020204" pitchFamily="34" charset="0"/>
              </a:rPr>
              <a:t> (</a:t>
            </a:r>
            <a:r>
              <a:rPr lang="en-US" sz="1200" baseline="-25000" dirty="0" err="1">
                <a:latin typeface="Arial" panose="020B0604020202020204" pitchFamily="34" charset="0"/>
              </a:rPr>
              <a:t>aq</a:t>
            </a:r>
            <a:r>
              <a:rPr lang="en-US" sz="1200" baseline="-25000" dirty="0">
                <a:latin typeface="Arial" panose="020B0604020202020204" pitchFamily="34" charset="0"/>
              </a:rPr>
              <a:t>)</a:t>
            </a:r>
            <a:r>
              <a:rPr lang="en-US" sz="2600" baseline="-25000" dirty="0">
                <a:solidFill>
                  <a:srgbClr val="0070C0"/>
                </a:solidFill>
              </a:rPr>
              <a:t> </a:t>
            </a:r>
            <a:endParaRPr lang="en-US" sz="2600" dirty="0">
              <a:solidFill>
                <a:srgbClr val="0070C0"/>
              </a:solidFill>
            </a:endParaRPr>
          </a:p>
          <a:p>
            <a:pPr>
              <a:spcBef>
                <a:spcPts val="1800"/>
              </a:spcBef>
            </a:pPr>
            <a:r>
              <a:rPr lang="en-US" sz="2800" b="1" dirty="0">
                <a:solidFill>
                  <a:srgbClr val="FF0000"/>
                </a:solidFill>
                <a:effectLst>
                  <a:outerShdw blurRad="38100" dist="38100" dir="2700000" algn="tl">
                    <a:srgbClr val="000000">
                      <a:alpha val="43137"/>
                    </a:srgbClr>
                  </a:outerShdw>
                </a:effectLst>
              </a:rPr>
              <a:t>NET Ionic Equation</a:t>
            </a:r>
            <a:r>
              <a:rPr lang="en-US" sz="2800" b="1" dirty="0">
                <a:solidFill>
                  <a:srgbClr val="FF0000"/>
                </a:solidFill>
              </a:rPr>
              <a:t>:</a:t>
            </a:r>
          </a:p>
          <a:p>
            <a:pPr>
              <a:spcBef>
                <a:spcPts val="600"/>
              </a:spcBef>
            </a:pPr>
            <a:r>
              <a:rPr lang="en-US" sz="2800" b="1" dirty="0">
                <a:solidFill>
                  <a:schemeClr val="tx1"/>
                </a:solidFill>
              </a:rPr>
              <a:t>	Ba</a:t>
            </a:r>
            <a:r>
              <a:rPr lang="en-US" sz="2800" b="1" baseline="30000" dirty="0">
                <a:solidFill>
                  <a:schemeClr val="tx1"/>
                </a:solidFill>
              </a:rPr>
              <a:t>+2</a:t>
            </a:r>
            <a:r>
              <a:rPr lang="en-US" sz="2800" dirty="0"/>
              <a:t> </a:t>
            </a:r>
            <a:r>
              <a:rPr lang="en-US" sz="2800" baseline="-25000" dirty="0"/>
              <a:t>(</a:t>
            </a:r>
            <a:r>
              <a:rPr lang="en-US" sz="2800" baseline="-25000" dirty="0" err="1"/>
              <a:t>aq</a:t>
            </a:r>
            <a:r>
              <a:rPr lang="en-US" sz="2800" baseline="-25000" dirty="0"/>
              <a:t>)</a:t>
            </a:r>
            <a:r>
              <a:rPr lang="en-US" sz="2800" dirty="0"/>
              <a:t> + </a:t>
            </a:r>
            <a:r>
              <a:rPr lang="en-US" sz="2800" b="1" dirty="0">
                <a:solidFill>
                  <a:schemeClr val="tx1"/>
                </a:solidFill>
              </a:rPr>
              <a:t>SO</a:t>
            </a:r>
            <a:r>
              <a:rPr lang="en-US" sz="2800" b="1" baseline="-25000" dirty="0">
                <a:solidFill>
                  <a:schemeClr val="tx1"/>
                </a:solidFill>
              </a:rPr>
              <a:t>4</a:t>
            </a:r>
            <a:r>
              <a:rPr lang="en-US" sz="2800" b="1" baseline="30000" dirty="0">
                <a:solidFill>
                  <a:schemeClr val="tx1"/>
                </a:solidFill>
              </a:rPr>
              <a:t>-2</a:t>
            </a:r>
            <a:r>
              <a:rPr lang="en-US" sz="2800" baseline="-25000" dirty="0"/>
              <a:t> (</a:t>
            </a:r>
            <a:r>
              <a:rPr lang="en-US" sz="2800" baseline="-25000" dirty="0" err="1"/>
              <a:t>aq</a:t>
            </a:r>
            <a:r>
              <a:rPr lang="en-US" sz="2800" baseline="-25000" dirty="0"/>
              <a:t>)</a:t>
            </a:r>
            <a:r>
              <a:rPr lang="en-US" sz="2800" b="1" baseline="-25000" dirty="0">
                <a:solidFill>
                  <a:schemeClr val="tx1"/>
                </a:solidFill>
              </a:rPr>
              <a:t> </a:t>
            </a:r>
            <a:r>
              <a:rPr lang="en-US" sz="2800" b="1" dirty="0">
                <a:solidFill>
                  <a:schemeClr val="tx1"/>
                </a:solidFill>
              </a:rPr>
              <a:t> </a:t>
            </a:r>
            <a:r>
              <a:rPr lang="en-US" sz="2800" dirty="0">
                <a:sym typeface="Wingdings"/>
              </a:rPr>
              <a:t></a:t>
            </a:r>
            <a:r>
              <a:rPr lang="en-US" sz="2800" dirty="0"/>
              <a:t> </a:t>
            </a:r>
            <a:r>
              <a:rPr lang="en-US" sz="2800" b="1" dirty="0"/>
              <a:t>BaSO</a:t>
            </a:r>
            <a:r>
              <a:rPr lang="en-US" sz="2800" b="1" baseline="-25000" dirty="0"/>
              <a:t>4</a:t>
            </a:r>
            <a:r>
              <a:rPr lang="en-US" sz="2800" b="1" dirty="0"/>
              <a:t> ↓</a:t>
            </a:r>
            <a:r>
              <a:rPr lang="en-US" sz="2800" dirty="0"/>
              <a:t> </a:t>
            </a:r>
          </a:p>
          <a:p>
            <a:pPr>
              <a:spcBef>
                <a:spcPts val="1800"/>
              </a:spcBef>
            </a:pPr>
            <a:r>
              <a:rPr lang="en-US" sz="2800" b="1" dirty="0">
                <a:solidFill>
                  <a:srgbClr val="00B050"/>
                </a:solidFill>
              </a:rPr>
              <a:t>Spectator Ions:   </a:t>
            </a:r>
            <a:r>
              <a:rPr lang="en-US" sz="2000" b="1" i="1" dirty="0">
                <a:solidFill>
                  <a:srgbClr val="0070C0"/>
                </a:solidFill>
                <a:latin typeface="Times New Roman" panose="02020603050405020304" pitchFamily="18" charset="0"/>
                <a:cs typeface="Times New Roman" panose="02020603050405020304" pitchFamily="18" charset="0"/>
              </a:rPr>
              <a:t>Al</a:t>
            </a:r>
            <a:r>
              <a:rPr lang="en-US" sz="2000" b="1" i="1" baseline="30000" dirty="0">
                <a:solidFill>
                  <a:srgbClr val="0070C0"/>
                </a:solidFill>
                <a:latin typeface="Times New Roman" panose="02020603050405020304" pitchFamily="18" charset="0"/>
                <a:cs typeface="Times New Roman" panose="02020603050405020304" pitchFamily="18" charset="0"/>
              </a:rPr>
              <a:t>+3</a:t>
            </a:r>
            <a:r>
              <a:rPr lang="en-US" sz="2000" b="1" i="1" dirty="0">
                <a:solidFill>
                  <a:srgbClr val="0070C0"/>
                </a:solidFill>
                <a:latin typeface="Times New Roman" panose="02020603050405020304" pitchFamily="18" charset="0"/>
                <a:cs typeface="Times New Roman" panose="02020603050405020304" pitchFamily="18" charset="0"/>
              </a:rPr>
              <a:t>Cl</a:t>
            </a:r>
            <a:r>
              <a:rPr lang="en-US" sz="2000" b="1" i="1" baseline="-25000" dirty="0">
                <a:solidFill>
                  <a:srgbClr val="0070C0"/>
                </a:solidFill>
                <a:latin typeface="Times New Roman" panose="02020603050405020304" pitchFamily="18" charset="0"/>
                <a:cs typeface="Times New Roman" panose="02020603050405020304" pitchFamily="18" charset="0"/>
              </a:rPr>
              <a:t>3</a:t>
            </a:r>
            <a:r>
              <a:rPr lang="en-US" sz="2000" b="1" i="1" baseline="30000" dirty="0">
                <a:solidFill>
                  <a:srgbClr val="0070C0"/>
                </a:solidFill>
                <a:latin typeface="Times New Roman" panose="02020603050405020304" pitchFamily="18" charset="0"/>
                <a:cs typeface="Times New Roman" panose="02020603050405020304" pitchFamily="18" charset="0"/>
              </a:rPr>
              <a:t>-1</a:t>
            </a:r>
            <a:r>
              <a:rPr lang="en-US" altLang="en-US" sz="2000" b="1" i="1" dirty="0">
                <a:solidFill>
                  <a:srgbClr val="0070C0"/>
                </a:solidFill>
                <a:latin typeface="Times New Roman" panose="02020603050405020304" pitchFamily="18" charset="0"/>
                <a:cs typeface="Times New Roman" panose="02020603050405020304" pitchFamily="18" charset="0"/>
              </a:rPr>
              <a:t>(</a:t>
            </a:r>
            <a:r>
              <a:rPr lang="en-US" altLang="en-US" sz="2000" b="1" i="1" dirty="0" err="1">
                <a:solidFill>
                  <a:srgbClr val="0070C0"/>
                </a:solidFill>
                <a:latin typeface="Times New Roman" panose="02020603050405020304" pitchFamily="18" charset="0"/>
                <a:cs typeface="Times New Roman" panose="02020603050405020304" pitchFamily="18" charset="0"/>
              </a:rPr>
              <a:t>aq</a:t>
            </a:r>
            <a:r>
              <a:rPr lang="en-US" altLang="en-US" sz="2000" b="1" i="1" dirty="0">
                <a:solidFill>
                  <a:srgbClr val="0070C0"/>
                </a:solidFill>
                <a:latin typeface="Times New Roman" panose="02020603050405020304" pitchFamily="18" charset="0"/>
                <a:cs typeface="Times New Roman" panose="02020603050405020304" pitchFamily="18" charset="0"/>
              </a:rPr>
              <a:t>) is soluble in water</a:t>
            </a:r>
            <a:endParaRPr lang="en-US" sz="2000" b="1" i="1" dirty="0">
              <a:solidFill>
                <a:srgbClr val="0070C0"/>
              </a:solidFill>
              <a:latin typeface="Times New Roman" panose="02020603050405020304" pitchFamily="18" charset="0"/>
              <a:cs typeface="Times New Roman" panose="02020603050405020304" pitchFamily="18" charset="0"/>
            </a:endParaRPr>
          </a:p>
          <a:p>
            <a:pPr>
              <a:spcBef>
                <a:spcPts val="600"/>
              </a:spcBef>
            </a:pPr>
            <a:r>
              <a:rPr lang="en-US" sz="2800" dirty="0">
                <a:solidFill>
                  <a:srgbClr val="0070C0"/>
                </a:solidFill>
              </a:rPr>
              <a:t>	Al</a:t>
            </a:r>
            <a:r>
              <a:rPr lang="en-US" sz="2800" baseline="30000" dirty="0">
                <a:solidFill>
                  <a:srgbClr val="0070C0"/>
                </a:solidFill>
              </a:rPr>
              <a:t>+3</a:t>
            </a:r>
            <a:r>
              <a:rPr lang="en-US" sz="2800" dirty="0"/>
              <a:t>, </a:t>
            </a:r>
            <a:r>
              <a:rPr lang="en-US" sz="2800" dirty="0">
                <a:solidFill>
                  <a:srgbClr val="0070C0"/>
                </a:solidFill>
              </a:rPr>
              <a:t>3Cl</a:t>
            </a:r>
            <a:r>
              <a:rPr lang="en-US" sz="2800" baseline="30000" dirty="0">
                <a:solidFill>
                  <a:srgbClr val="0070C0"/>
                </a:solidFill>
              </a:rPr>
              <a:t>-1</a:t>
            </a:r>
            <a:r>
              <a:rPr lang="en-US" sz="2800" baseline="-25000" dirty="0">
                <a:solidFill>
                  <a:srgbClr val="0070C0"/>
                </a:solidFill>
              </a:rPr>
              <a:t> </a:t>
            </a:r>
          </a:p>
          <a:p>
            <a:pPr>
              <a:spcBef>
                <a:spcPts val="1800"/>
              </a:spcBef>
            </a:pPr>
            <a:r>
              <a:rPr lang="en-US" sz="2800" b="1" dirty="0">
                <a:solidFill>
                  <a:srgbClr val="FF0000"/>
                </a:solidFill>
              </a:rPr>
              <a:t>Balanced Equation:</a:t>
            </a:r>
          </a:p>
          <a:p>
            <a:pPr algn="ctr">
              <a:spcBef>
                <a:spcPts val="1200"/>
              </a:spcBef>
            </a:pPr>
            <a:r>
              <a:rPr lang="en-US" sz="2600" b="1" dirty="0"/>
              <a:t>3</a:t>
            </a:r>
            <a:r>
              <a:rPr lang="en-US" sz="2600" dirty="0"/>
              <a:t>Ba</a:t>
            </a:r>
            <a:r>
              <a:rPr lang="en-US" sz="2600" baseline="30000" dirty="0"/>
              <a:t>+2</a:t>
            </a:r>
            <a:r>
              <a:rPr lang="en-US" sz="2600" dirty="0"/>
              <a:t>Cl</a:t>
            </a:r>
            <a:r>
              <a:rPr lang="en-US" sz="2600" baseline="-25000" dirty="0"/>
              <a:t>2</a:t>
            </a:r>
            <a:r>
              <a:rPr lang="en-US" sz="2600" baseline="30000" dirty="0"/>
              <a:t>-1</a:t>
            </a:r>
            <a:r>
              <a:rPr lang="en-US" sz="2600" baseline="-25000" dirty="0"/>
              <a:t>(</a:t>
            </a:r>
            <a:r>
              <a:rPr lang="en-US" sz="2600" baseline="-25000" dirty="0" err="1"/>
              <a:t>aq</a:t>
            </a:r>
            <a:r>
              <a:rPr lang="en-US" sz="2600" baseline="-25000" dirty="0"/>
              <a:t>)</a:t>
            </a:r>
            <a:r>
              <a:rPr lang="en-US" sz="2600" dirty="0"/>
              <a:t> + Al</a:t>
            </a:r>
            <a:r>
              <a:rPr lang="en-US" sz="2600" baseline="-25000" dirty="0"/>
              <a:t>2</a:t>
            </a:r>
            <a:r>
              <a:rPr lang="en-US" sz="2600" baseline="30000" dirty="0"/>
              <a:t>+3</a:t>
            </a:r>
            <a:r>
              <a:rPr lang="en-US" sz="2600" dirty="0"/>
              <a:t>(SO</a:t>
            </a:r>
            <a:r>
              <a:rPr lang="en-US" sz="2600" baseline="-25000" dirty="0"/>
              <a:t>4</a:t>
            </a:r>
            <a:r>
              <a:rPr lang="en-US" sz="2600" dirty="0"/>
              <a:t>)</a:t>
            </a:r>
            <a:r>
              <a:rPr lang="en-US" sz="2600" baseline="-25000" dirty="0"/>
              <a:t>3</a:t>
            </a:r>
            <a:r>
              <a:rPr lang="en-US" sz="2600" baseline="30000" dirty="0"/>
              <a:t>-2</a:t>
            </a:r>
            <a:r>
              <a:rPr lang="en-US" sz="2600" baseline="-25000" dirty="0"/>
              <a:t>(</a:t>
            </a:r>
            <a:r>
              <a:rPr lang="en-US" sz="2600" baseline="-25000" dirty="0" err="1"/>
              <a:t>aq</a:t>
            </a:r>
            <a:r>
              <a:rPr lang="en-US" sz="2600" baseline="-25000" dirty="0"/>
              <a:t>)</a:t>
            </a:r>
            <a:r>
              <a:rPr lang="en-US" sz="2600" dirty="0"/>
              <a:t> </a:t>
            </a:r>
            <a:r>
              <a:rPr lang="en-US" sz="2600" dirty="0">
                <a:sym typeface="Wingdings"/>
              </a:rPr>
              <a:t></a:t>
            </a:r>
            <a:r>
              <a:rPr lang="en-US" sz="2600" dirty="0"/>
              <a:t>  </a:t>
            </a:r>
            <a:r>
              <a:rPr lang="en-US" sz="2600" b="1" dirty="0"/>
              <a:t>3</a:t>
            </a:r>
            <a:r>
              <a:rPr lang="en-US" sz="2600" dirty="0"/>
              <a:t>BaSO</a:t>
            </a:r>
            <a:r>
              <a:rPr lang="en-US" sz="2600" baseline="-25000" dirty="0"/>
              <a:t>4</a:t>
            </a:r>
            <a:r>
              <a:rPr lang="en-US" sz="2600" b="1" dirty="0"/>
              <a:t> ↓</a:t>
            </a:r>
            <a:r>
              <a:rPr lang="en-US" sz="2600" dirty="0"/>
              <a:t> +  </a:t>
            </a:r>
            <a:r>
              <a:rPr lang="en-US" sz="2600" b="1" dirty="0"/>
              <a:t>2</a:t>
            </a:r>
            <a:r>
              <a:rPr lang="en-US" sz="2600" dirty="0"/>
              <a:t>Al</a:t>
            </a:r>
            <a:r>
              <a:rPr lang="en-US" sz="2600" baseline="30000" dirty="0"/>
              <a:t>+3</a:t>
            </a:r>
            <a:r>
              <a:rPr lang="en-US" sz="2600" dirty="0"/>
              <a:t>Cl</a:t>
            </a:r>
            <a:r>
              <a:rPr lang="en-US" sz="2600" baseline="-25000" dirty="0"/>
              <a:t>3</a:t>
            </a:r>
            <a:r>
              <a:rPr lang="en-US" sz="2600" baseline="30000" dirty="0"/>
              <a:t>-1</a:t>
            </a:r>
            <a:r>
              <a:rPr lang="en-US" sz="2600" baseline="-25000" dirty="0"/>
              <a:t>(</a:t>
            </a:r>
            <a:r>
              <a:rPr lang="en-US" sz="2600" baseline="-25000" dirty="0" err="1"/>
              <a:t>aq</a:t>
            </a:r>
            <a:r>
              <a:rPr lang="en-US" sz="2600" baseline="-25000" dirty="0"/>
              <a:t>)</a:t>
            </a:r>
            <a:r>
              <a:rPr lang="en-US" sz="26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25400"/>
            <a:ext cx="762000" cy="628015"/>
          </a:xfrm>
          <a:prstGeom prst="rect">
            <a:avLst/>
          </a:prstGeom>
          <a:noFill/>
          <a:ln>
            <a:noFill/>
          </a:ln>
          <a:effectLst/>
        </p:spPr>
      </p:pic>
    </p:spTree>
    <p:extLst>
      <p:ext uri="{BB962C8B-B14F-4D97-AF65-F5344CB8AC3E}">
        <p14:creationId xmlns:p14="http://schemas.microsoft.com/office/powerpoint/2010/main" val="2628408432"/>
      </p:ext>
    </p:extLst>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8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19811</TotalTime>
  <Words>12326</Words>
  <Application>Microsoft Office PowerPoint</Application>
  <PresentationFormat>On-screen Show (4:3)</PresentationFormat>
  <Paragraphs>1306</Paragraphs>
  <Slides>133</Slides>
  <Notes>102</Notes>
  <HiddenSlides>0</HiddenSlides>
  <MMClips>0</MMClips>
  <ScaleCrop>false</ScaleCrop>
  <HeadingPairs>
    <vt:vector size="8" baseType="variant">
      <vt:variant>
        <vt:lpstr>Fonts Used</vt:lpstr>
      </vt:variant>
      <vt:variant>
        <vt:i4>9</vt:i4>
      </vt:variant>
      <vt:variant>
        <vt:lpstr>Theme</vt:lpstr>
      </vt:variant>
      <vt:variant>
        <vt:i4>14</vt:i4>
      </vt:variant>
      <vt:variant>
        <vt:lpstr>Embedded OLE Servers</vt:lpstr>
      </vt:variant>
      <vt:variant>
        <vt:i4>1</vt:i4>
      </vt:variant>
      <vt:variant>
        <vt:lpstr>Slide Titles</vt:lpstr>
      </vt:variant>
      <vt:variant>
        <vt:i4>133</vt:i4>
      </vt:variant>
    </vt:vector>
  </HeadingPairs>
  <TitlesOfParts>
    <vt:vector size="157" baseType="lpstr">
      <vt:lpstr>MS PGothic</vt:lpstr>
      <vt:lpstr>Arial</vt:lpstr>
      <vt:lpstr>Arial Unicode MS</vt:lpstr>
      <vt:lpstr>Book Antiqua</vt:lpstr>
      <vt:lpstr>Calibri</vt:lpstr>
      <vt:lpstr>Symbol</vt:lpstr>
      <vt:lpstr>Tahoma</vt:lpstr>
      <vt:lpstr>Times New Roman</vt:lpstr>
      <vt:lpstr>Wingdings</vt:lpstr>
      <vt:lpstr>Default Design</vt:lpstr>
      <vt:lpstr>Custom Design</vt:lpstr>
      <vt:lpstr>1_VIDEO TEMPLATES</vt:lpstr>
      <vt:lpstr>1_TASK TEMPLATES</vt:lpstr>
      <vt:lpstr>TITLE AND ANCHOR TEMPLATES</vt:lpstr>
      <vt:lpstr>VIDEO TEMPLATES</vt:lpstr>
      <vt:lpstr>1_TITLE AND ANCHOR TEMPLATES</vt:lpstr>
      <vt:lpstr>2_VIDEO TEMPLATES</vt:lpstr>
      <vt:lpstr>TASK TEMPLATES</vt:lpstr>
      <vt:lpstr>1_Default Design</vt:lpstr>
      <vt:lpstr>3_VIDEO TEMPLATES</vt:lpstr>
      <vt:lpstr>2_TASK TEMPLATES</vt:lpstr>
      <vt:lpstr>4_VIDEO TEMPLATES</vt:lpstr>
      <vt:lpstr>7_Blank Presentation</vt:lpstr>
      <vt:lpstr>Equation</vt:lpstr>
      <vt:lpstr>Click on “Slide Show”</vt:lpstr>
      <vt:lpstr>PowerPoint Presentation</vt:lpstr>
      <vt:lpstr>PowerPoint Presentation</vt:lpstr>
      <vt:lpstr>PowerPoint Presentation</vt:lpstr>
      <vt:lpstr> Describe the chemical reaction here.</vt:lpstr>
      <vt:lpstr> Describe Evidence of Reactions</vt:lpstr>
      <vt:lpstr> By the end of this lesson, you should be able to:</vt:lpstr>
      <vt:lpstr> What Is the Proper Method for Writing and Balancing Chemical Equations?  </vt:lpstr>
      <vt:lpstr>Word &amp; Formula Equations</vt:lpstr>
      <vt:lpstr>Word &amp; Formula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Writing a Formula Equation &amp; Identify Symbols</vt:lpstr>
      <vt:lpstr>Balanced Chemical Equations</vt:lpstr>
      <vt:lpstr>Balanced Chemical Equations</vt:lpstr>
      <vt:lpstr>PowerPoint Presentation</vt:lpstr>
      <vt:lpstr>PowerPoint Presentation</vt:lpstr>
      <vt:lpstr>PowerPoint Presentation</vt:lpstr>
      <vt:lpstr>How to Balance Equations  </vt:lpstr>
      <vt:lpstr> How to Balance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the Law of Conservation of Mass</vt:lpstr>
      <vt:lpstr>Working the Law of Conservation of Mass</vt:lpstr>
      <vt:lpstr> What are the Types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Series: description of the relative reactivity of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Ionic Equations</vt:lpstr>
      <vt:lpstr>Net Ionic Equations</vt:lpstr>
      <vt:lpstr>Net Ionic Equations</vt:lpstr>
      <vt:lpstr>Net Ionic Equations</vt:lpstr>
      <vt:lpstr>Net Ionic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Name the type of Chemical Reactions.</vt:lpstr>
      <vt:lpstr> Name the type of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577</cp:revision>
  <cp:lastPrinted>1601-01-01T00:00:00Z</cp:lastPrinted>
  <dcterms:created xsi:type="dcterms:W3CDTF">2009-07-10T02:57:27Z</dcterms:created>
  <dcterms:modified xsi:type="dcterms:W3CDTF">2026-01-07T19:32:04Z</dcterms:modified>
</cp:coreProperties>
</file>