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66" r:id="rId3"/>
    <p:sldMasterId id="2147483675" r:id="rId4"/>
    <p:sldMasterId id="2147483683" r:id="rId5"/>
    <p:sldMasterId id="2147483691" r:id="rId6"/>
    <p:sldMasterId id="2147483699" r:id="rId7"/>
    <p:sldMasterId id="2147483735" r:id="rId8"/>
    <p:sldMasterId id="2147483743" r:id="rId9"/>
    <p:sldMasterId id="2147483752" r:id="rId10"/>
    <p:sldMasterId id="2147483785" r:id="rId11"/>
    <p:sldMasterId id="2147483793" r:id="rId12"/>
    <p:sldMasterId id="2147483801" r:id="rId13"/>
    <p:sldMasterId id="2147483849" r:id="rId14"/>
  </p:sldMasterIdLst>
  <p:notesMasterIdLst>
    <p:notesMasterId r:id="rId35"/>
  </p:notesMasterIdLst>
  <p:sldIdLst>
    <p:sldId id="256" r:id="rId15"/>
    <p:sldId id="447" r:id="rId16"/>
    <p:sldId id="393" r:id="rId17"/>
    <p:sldId id="526" r:id="rId18"/>
    <p:sldId id="413" r:id="rId19"/>
    <p:sldId id="525" r:id="rId20"/>
    <p:sldId id="531" r:id="rId21"/>
    <p:sldId id="530" r:id="rId22"/>
    <p:sldId id="520" r:id="rId23"/>
    <p:sldId id="532" r:id="rId24"/>
    <p:sldId id="533" r:id="rId25"/>
    <p:sldId id="534" r:id="rId26"/>
    <p:sldId id="528" r:id="rId27"/>
    <p:sldId id="537" r:id="rId28"/>
    <p:sldId id="536" r:id="rId29"/>
    <p:sldId id="529" r:id="rId30"/>
    <p:sldId id="535" r:id="rId31"/>
    <p:sldId id="524" r:id="rId32"/>
    <p:sldId id="416" r:id="rId33"/>
    <p:sldId id="51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3962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07934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618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1586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69816" algn="l" defTabSz="907934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23771" algn="l" defTabSz="907934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177733" algn="l" defTabSz="907934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31695" algn="l" defTabSz="907934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na Edwards" initials="DE" lastIdx="1" clrIdx="0"/>
  <p:cmAuthor id="1" name="Janette Rickels" initials="JR" lastIdx="3" clrIdx="1"/>
  <p:cmAuthor id="2" name="Words &amp; Numbers" initials="W&amp;N" lastIdx="2" clrIdx="2"/>
  <p:cmAuthor id="3" name="Katherine Porter" initials="KA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F1E"/>
    <a:srgbClr val="874B98"/>
    <a:srgbClr val="B54C8C"/>
    <a:srgbClr val="D13426"/>
    <a:srgbClr val="FFFFFF"/>
    <a:srgbClr val="A3B53D"/>
    <a:srgbClr val="FFB732"/>
    <a:srgbClr val="A35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1639" autoAdjust="0"/>
  </p:normalViewPr>
  <p:slideViewPr>
    <p:cSldViewPr>
      <p:cViewPr varScale="1">
        <p:scale>
          <a:sx n="94" d="100"/>
          <a:sy n="94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BD1D8A-FB87-4709-B815-3F6101765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8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396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0793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6188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1586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69816" algn="l" defTabSz="9079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23771" algn="l" defTabSz="9079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77733" algn="l" defTabSz="9079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31695" algn="l" defTabSz="9079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52EA9-FCA5-4FAE-90F5-15B14B5E24B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09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50ABC-C1AE-476E-AAA3-39B3EB6CA9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41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50C7A-117E-4FA1-9B03-40B5BB1E46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4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50C7A-117E-4FA1-9B03-40B5BB1E464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03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50ABC-C1AE-476E-AAA3-39B3EB6CA9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770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50C7A-117E-4FA1-9B03-40B5BB1E46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699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50C7A-117E-4FA1-9B03-40B5BB1E46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027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50ABC-C1AE-476E-AAA3-39B3EB6CA9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69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50C7A-117E-4FA1-9B03-40B5BB1E46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774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75F2F-5146-454E-8702-6A1C42934C9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867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50ABC-C1AE-476E-AAA3-39B3EB6CA936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45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B051E-041E-42BE-8DE8-D52BED37A3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6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B051E-041E-42BE-8DE8-D52BED37A3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4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8F240-5BA8-43DA-8CF0-2094BAEDBB0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76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8F240-5BA8-43DA-8CF0-2094BAEDBB0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50C7A-117E-4FA1-9B03-40B5BB1E464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84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50ABC-C1AE-476E-AAA3-39B3EB6CA936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10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50C7A-117E-4FA1-9B03-40B5BB1E464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2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50C7A-117E-4FA1-9B03-40B5BB1E46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55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8" y="1122363"/>
            <a:ext cx="6858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8" y="3602114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3962" indent="0" algn="ctr">
              <a:buNone/>
              <a:defRPr sz="2100"/>
            </a:lvl2pPr>
            <a:lvl3pPr marL="907934" indent="0" algn="ctr">
              <a:buNone/>
              <a:defRPr sz="1900"/>
            </a:lvl3pPr>
            <a:lvl4pPr marL="1361888" indent="0" algn="ctr">
              <a:buNone/>
              <a:defRPr sz="1700"/>
            </a:lvl4pPr>
            <a:lvl5pPr marL="1815860" indent="0" algn="ctr">
              <a:buNone/>
              <a:defRPr sz="1700"/>
            </a:lvl5pPr>
            <a:lvl6pPr marL="2269816" indent="0" algn="ctr">
              <a:buNone/>
              <a:defRPr sz="1700"/>
            </a:lvl6pPr>
            <a:lvl7pPr marL="2723771" indent="0" algn="ctr">
              <a:buNone/>
              <a:defRPr sz="1700"/>
            </a:lvl7pPr>
            <a:lvl8pPr marL="3177733" indent="0" algn="ctr">
              <a:buNone/>
              <a:defRPr sz="1700"/>
            </a:lvl8pPr>
            <a:lvl9pPr marL="3631695" indent="0" algn="ctr">
              <a:buNone/>
              <a:defRPr sz="17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8374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2270917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76" rIns="9137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1048" indent="-11104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4670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76" rIns="9137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1048" indent="-11104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44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76" rIns="9137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1048" indent="-11104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32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76" rIns="9137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1048" indent="-11104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7387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76" rIns="9137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1048" indent="-11104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7883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76" rIns="9137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1048" indent="-11104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5686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76" rIns="9137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1048" indent="-11104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345775" rIns="345775" bIns="192097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23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1" y="76200"/>
            <a:ext cx="20764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0769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421573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8" y="76200"/>
            <a:ext cx="3886201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14800" y="6553200"/>
            <a:ext cx="4267199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396234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678" y="5157225"/>
            <a:ext cx="8512560" cy="1700800"/>
          </a:xfrm>
        </p:spPr>
        <p:txBody>
          <a:bodyPr tIns="38159" anchor="ctr" anchorCtr="0"/>
          <a:lstStyle>
            <a:lvl1pPr marL="1069585" indent="-1069585" algn="l">
              <a:defRPr sz="2300" b="1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25" rIns="90725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67" indent="-11026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" y="4000500"/>
            <a:ext cx="9144000" cy="1371600"/>
          </a:xfrm>
          <a:prstGeom prst="rect">
            <a:avLst/>
          </a:prstGeom>
          <a:solidFill>
            <a:srgbClr val="4D4F58"/>
          </a:solidFill>
        </p:spPr>
        <p:txBody>
          <a:bodyPr lIns="343317" tIns="45356" rIns="343317" bIns="45356" anchor="ctr" anchorCtr="0"/>
          <a:lstStyle>
            <a:lvl1pPr algn="l">
              <a:lnSpc>
                <a:spcPct val="100000"/>
              </a:lnSpc>
              <a:spcBef>
                <a:spcPts val="0"/>
              </a:spcBef>
              <a:defRPr sz="2900" b="1">
                <a:solidFill>
                  <a:schemeClr val="bg1"/>
                </a:solidFill>
              </a:defRPr>
            </a:lvl1pPr>
          </a:lstStyle>
          <a:p>
            <a:pPr eaLnBrk="1" hangingPunct="1">
              <a:buClr>
                <a:srgbClr val="2877C4"/>
              </a:buClr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  <a:latin typeface="Arial" charset="0"/>
                <a:ea typeface="+mn-ea"/>
              </a:rPr>
              <a:t>Chapter 18B Ksp &amp; Spontaneity</a:t>
            </a:r>
            <a:endParaRPr lang="en-US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9374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" y="0"/>
            <a:ext cx="9143996" cy="1371600"/>
          </a:xfrm>
          <a:prstGeom prst="rect">
            <a:avLst/>
          </a:prstGeom>
          <a:solidFill>
            <a:schemeClr val="accent4"/>
          </a:solidFill>
        </p:spPr>
        <p:txBody>
          <a:bodyPr anchor="ctr" anchorCtr="0"/>
          <a:lstStyle>
            <a:lvl1pPr marL="1135812" indent="-1135812">
              <a:defRPr sz="2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25" rIns="90725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67" indent="-11026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141670" y="5372176"/>
            <a:ext cx="3002330" cy="14859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572203" tIns="95389" rIns="572203" bIns="95389" numCol="1" rtlCol="0" anchor="t" anchorCtr="0" compatLnSpc="1">
            <a:prstTxWarp prst="textNoShape">
              <a:avLst/>
            </a:prstTxWarp>
          </a:bodyPr>
          <a:lstStyle/>
          <a:p>
            <a:pPr defTabSz="1907373"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endParaRPr lang="en-US" sz="67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1679" y="1373188"/>
            <a:ext cx="5819992" cy="5127625"/>
          </a:xfrm>
        </p:spPr>
        <p:txBody>
          <a:bodyPr rIns="343317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670" y="1371600"/>
            <a:ext cx="3002330" cy="40005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764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" y="0"/>
            <a:ext cx="9143996" cy="13716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1135812" indent="-1135812">
              <a:defRPr sz="2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25" rIns="90725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67" indent="-11026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141670" y="5372176"/>
            <a:ext cx="3002330" cy="14859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572203" tIns="95389" rIns="572203" bIns="95389" numCol="1" rtlCol="0" anchor="t" anchorCtr="0" compatLnSpc="1">
            <a:prstTxWarp prst="textNoShape">
              <a:avLst/>
            </a:prstTxWarp>
          </a:bodyPr>
          <a:lstStyle/>
          <a:p>
            <a:pPr defTabSz="1907373"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endParaRPr lang="en-US" sz="67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1678" y="1632855"/>
            <a:ext cx="2487645" cy="4867960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PICTURE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3259672" y="1371600"/>
            <a:ext cx="2487645" cy="51292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670" y="1371600"/>
            <a:ext cx="3002330" cy="40005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96488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" y="0"/>
            <a:ext cx="9143996" cy="13716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1135812" indent="-1135812">
              <a:defRPr sz="2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25" rIns="90725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67" indent="-11026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67" indent="-11026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141670" y="5372176"/>
            <a:ext cx="3002330" cy="14859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572203" tIns="95389" rIns="572203" bIns="95389" numCol="1" rtlCol="0" anchor="t" anchorCtr="0" compatLnSpc="1">
            <a:prstTxWarp prst="textNoShape">
              <a:avLst/>
            </a:prstTxWarp>
          </a:bodyPr>
          <a:lstStyle/>
          <a:p>
            <a:pPr defTabSz="1907373"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endParaRPr lang="en-US" sz="67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1678" y="1377158"/>
            <a:ext cx="2487645" cy="5123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3255640" y="1371600"/>
            <a:ext cx="2487645" cy="51292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670" y="1371600"/>
            <a:ext cx="3002330" cy="40005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40136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04" rIns="90704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42" indent="-11024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239" tIns="190685" rIns="343239" bIns="19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4466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04" rIns="90704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42" indent="-11024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343239" rIns="343239" bIns="19068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1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185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04" rIns="90704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42" indent="-11024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" y="1377160"/>
            <a:ext cx="4250323" cy="5480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718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914190">
              <a:defRPr/>
            </a:lvl1pPr>
          </a:lstStyle>
          <a:p>
            <a:pPr algn="ctr" defTabSz="435163"/>
            <a:r>
              <a:rPr lang="en-US" sz="2100" dirty="0"/>
              <a:t>Figure, Image, or </a:t>
            </a:r>
            <a:r>
              <a:rPr lang="en-US" sz="2100" dirty="0" err="1"/>
              <a:t>JavaSketchpad</a:t>
            </a:r>
            <a:endParaRPr lang="en-US" sz="2100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8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171864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3771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7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301"/>
            <a:ext cx="3928643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720" y="5286301"/>
            <a:ext cx="3937575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04" rIns="90704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42" indent="-11024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51"/>
            <a:ext cx="8512556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35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04" rIns="90704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42" indent="-11024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14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6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6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6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04" rIns="90704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42" indent="-11024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6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65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831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86" y="1377155"/>
            <a:ext cx="8512558" cy="754380"/>
          </a:xfrm>
        </p:spPr>
        <p:txBody>
          <a:bodyPr lIns="0" rIns="0"/>
          <a:lstStyle>
            <a:lvl1pPr algn="l">
              <a:defRPr sz="17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739" y="2131535"/>
            <a:ext cx="3928645" cy="4369275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90704" rIns="90704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42" indent="-11024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716" y="2131299"/>
            <a:ext cx="3937579" cy="4369593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8654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" y="4800600"/>
            <a:ext cx="9143996" cy="2057400"/>
          </a:xfrm>
        </p:spPr>
        <p:txBody>
          <a:bodyPr anchor="ctr" anchorCtr="0"/>
          <a:lstStyle>
            <a:lvl1pPr marL="1355915" indent="-1355915" algn="l">
              <a:defRPr sz="2500" b="1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04" rIns="90704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42" indent="-11024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42" indent="-11024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381373" tIns="45352" rIns="381373" bIns="45352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="1">
                <a:solidFill>
                  <a:schemeClr val="bg1"/>
                </a:solidFill>
              </a:defRPr>
            </a:lvl1pPr>
          </a:lstStyle>
          <a:p>
            <a:pPr algn="l" eaLnBrk="1" hangingPunct="1">
              <a:buClr>
                <a:srgbClr val="2877C4"/>
              </a:buClr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  <a:latin typeface="Arial" charset="0"/>
                <a:ea typeface="+mn-ea"/>
              </a:rPr>
              <a:t>Chapter 18B Ksp &amp; Spontaneity</a:t>
            </a:r>
            <a:endParaRPr lang="en-US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743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683" rIns="9068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16" indent="-11021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159" tIns="190641" rIns="343159" bIns="190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532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" y="1377153"/>
            <a:ext cx="4250323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683" rIns="9068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16" indent="-11021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799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7" y="1377153"/>
            <a:ext cx="4250319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683" rIns="9068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16" indent="-11021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722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314"/>
            <a:ext cx="3928643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720" y="2235314"/>
            <a:ext cx="3937579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683" rIns="9068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16" indent="-11021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559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683" rIns="9068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16" indent="-11021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7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304"/>
            <a:ext cx="3928643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722" y="5286304"/>
            <a:ext cx="3937575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51"/>
            <a:ext cx="8512556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6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814"/>
            <a:ext cx="7886701" cy="285273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539"/>
            <a:ext cx="7886701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3962" indent="0">
              <a:buNone/>
              <a:defRPr sz="2100"/>
            </a:lvl2pPr>
            <a:lvl3pPr marL="907934" indent="0">
              <a:buNone/>
              <a:defRPr sz="1900"/>
            </a:lvl3pPr>
            <a:lvl4pPr marL="1361888" indent="0">
              <a:buNone/>
              <a:defRPr sz="1700"/>
            </a:lvl4pPr>
            <a:lvl5pPr marL="1815860" indent="0">
              <a:buNone/>
              <a:defRPr sz="1700"/>
            </a:lvl5pPr>
            <a:lvl6pPr marL="2269816" indent="0">
              <a:buNone/>
              <a:defRPr sz="1700"/>
            </a:lvl6pPr>
            <a:lvl7pPr marL="2723771" indent="0">
              <a:buNone/>
              <a:defRPr sz="1700"/>
            </a:lvl7pPr>
            <a:lvl8pPr marL="3177733" indent="0">
              <a:buNone/>
              <a:defRPr sz="1700"/>
            </a:lvl8pPr>
            <a:lvl9pPr marL="363169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554168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683" rIns="9068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16" indent="-11021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167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683" rIns="9068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216" indent="-11021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216" indent="-11021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71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71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71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71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651"/>
            <a:ext cx="8512560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633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67" rIns="90767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17" indent="-11031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474" tIns="190818" rIns="343474" bIns="19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949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5" y="1377153"/>
            <a:ext cx="4250323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67" rIns="90767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17" indent="-11031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664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9" y="1377153"/>
            <a:ext cx="4250319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67" rIns="90767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17" indent="-11031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04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304"/>
            <a:ext cx="3928643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712" y="2235304"/>
            <a:ext cx="3937579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67" rIns="90767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17" indent="-11031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7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67" rIns="90767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17" indent="-11031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7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94"/>
            <a:ext cx="3928643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714" y="5286294"/>
            <a:ext cx="3937575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51"/>
            <a:ext cx="8512556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458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67" rIns="90767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17" indent="-11031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659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767" rIns="90767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17" indent="-110317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17" indent="-110317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61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61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61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61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651"/>
            <a:ext cx="8512560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828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634" tIns="190906" rIns="343634" bIns="19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9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276978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1" y="1377153"/>
            <a:ext cx="4250323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240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5" y="1377153"/>
            <a:ext cx="4250319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700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99"/>
            <a:ext cx="3928643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708" y="2235299"/>
            <a:ext cx="3937579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855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7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89"/>
            <a:ext cx="3928643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710" y="5286289"/>
            <a:ext cx="3937575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51"/>
            <a:ext cx="8512556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97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3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651"/>
            <a:ext cx="8512560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193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634" tIns="190906" rIns="343634" bIns="19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5072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343634" rIns="343634" bIns="190906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1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734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" y="1377160"/>
            <a:ext cx="4250323" cy="5480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708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914190">
              <a:defRPr/>
            </a:lvl1pPr>
          </a:lstStyle>
          <a:p>
            <a:pPr algn="ctr" defTabSz="435163"/>
            <a:r>
              <a:rPr lang="en-US" sz="2100" dirty="0"/>
              <a:t>Figure, Image, or </a:t>
            </a:r>
            <a:r>
              <a:rPr lang="en-US" sz="2100" dirty="0" err="1"/>
              <a:t>JavaSketchpad</a:t>
            </a:r>
            <a:endParaRPr lang="en-US" sz="2100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16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3771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7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89"/>
            <a:ext cx="3928643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710" y="5286289"/>
            <a:ext cx="3937575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51"/>
            <a:ext cx="8512556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1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83"/>
            <a:ext cx="78867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95" y="1681239"/>
            <a:ext cx="386873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3962" indent="0">
              <a:buNone/>
              <a:defRPr sz="2100" b="1"/>
            </a:lvl2pPr>
            <a:lvl3pPr marL="907934" indent="0">
              <a:buNone/>
              <a:defRPr sz="1900" b="1"/>
            </a:lvl3pPr>
            <a:lvl4pPr marL="1361888" indent="0">
              <a:buNone/>
              <a:defRPr sz="1700" b="1"/>
            </a:lvl4pPr>
            <a:lvl5pPr marL="1815860" indent="0">
              <a:buNone/>
              <a:defRPr sz="1700" b="1"/>
            </a:lvl5pPr>
            <a:lvl6pPr marL="2269816" indent="0">
              <a:buNone/>
              <a:defRPr sz="1700" b="1"/>
            </a:lvl6pPr>
            <a:lvl7pPr marL="2723771" indent="0">
              <a:buNone/>
              <a:defRPr sz="1700" b="1"/>
            </a:lvl7pPr>
            <a:lvl8pPr marL="3177733" indent="0">
              <a:buNone/>
              <a:defRPr sz="1700" b="1"/>
            </a:lvl8pPr>
            <a:lvl9pPr marL="363169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95" y="2505151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239"/>
            <a:ext cx="38877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3962" indent="0">
              <a:buNone/>
              <a:defRPr sz="2100" b="1"/>
            </a:lvl2pPr>
            <a:lvl3pPr marL="907934" indent="0">
              <a:buNone/>
              <a:defRPr sz="1900" b="1"/>
            </a:lvl3pPr>
            <a:lvl4pPr marL="1361888" indent="0">
              <a:buNone/>
              <a:defRPr sz="1700" b="1"/>
            </a:lvl4pPr>
            <a:lvl5pPr marL="1815860" indent="0">
              <a:buNone/>
              <a:defRPr sz="1700" b="1"/>
            </a:lvl5pPr>
            <a:lvl6pPr marL="2269816" indent="0">
              <a:buNone/>
              <a:defRPr sz="1700" b="1"/>
            </a:lvl6pPr>
            <a:lvl7pPr marL="2723771" indent="0">
              <a:buNone/>
              <a:defRPr sz="1700" b="1"/>
            </a:lvl7pPr>
            <a:lvl8pPr marL="3177733" indent="0">
              <a:buNone/>
              <a:defRPr sz="1700" b="1"/>
            </a:lvl8pPr>
            <a:lvl9pPr marL="363169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151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276260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627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65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522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86" y="1377155"/>
            <a:ext cx="8512558" cy="754380"/>
          </a:xfrm>
        </p:spPr>
        <p:txBody>
          <a:bodyPr lIns="0" rIns="0"/>
          <a:lstStyle>
            <a:lvl1pPr algn="l">
              <a:defRPr sz="17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730" y="2131535"/>
            <a:ext cx="3928645" cy="4369275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706" y="2131286"/>
            <a:ext cx="3937579" cy="4369593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6212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" y="4800600"/>
            <a:ext cx="9143996" cy="2057400"/>
          </a:xfrm>
        </p:spPr>
        <p:txBody>
          <a:bodyPr anchor="ctr" anchorCtr="0"/>
          <a:lstStyle>
            <a:lvl1pPr marL="1357470" indent="-1357470" algn="l">
              <a:defRPr sz="2500" b="1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381812" tIns="45405" rIns="381812" bIns="45405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="1">
                <a:solidFill>
                  <a:schemeClr val="bg1"/>
                </a:solidFill>
              </a:defRPr>
            </a:lvl1pPr>
          </a:lstStyle>
          <a:p>
            <a:pPr algn="l" eaLnBrk="1" hangingPunct="1">
              <a:buClr>
                <a:srgbClr val="2877C4"/>
              </a:buClr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  <a:latin typeface="Arial" charset="0"/>
                <a:ea typeface="+mn-ea"/>
              </a:rPr>
              <a:t>Chapter 18B Ksp &amp; Spontaneity</a:t>
            </a:r>
            <a:endParaRPr lang="en-US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12194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93" rIns="9089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468" indent="-1104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949" tIns="191082" rIns="343949" bIns="191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850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" y="1377153"/>
            <a:ext cx="4250323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93" rIns="9089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468" indent="-1104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670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8" y="1377153"/>
            <a:ext cx="4250319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93" rIns="9089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468" indent="-1104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750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89"/>
            <a:ext cx="3928643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701" y="2235289"/>
            <a:ext cx="3937579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93" rIns="9089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468" indent="-1104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585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93" rIns="9089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468" indent="-1104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7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79"/>
            <a:ext cx="3928643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703" y="5286279"/>
            <a:ext cx="3937575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51"/>
            <a:ext cx="8512556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228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93" rIns="9089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468" indent="-1104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30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798426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93" rIns="90893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468" indent="-1104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468" indent="-1104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4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4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4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4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651"/>
            <a:ext cx="8512560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604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634" tIns="190906" rIns="343634" bIns="19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2175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343634" rIns="343634" bIns="190906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1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8635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" y="1377160"/>
            <a:ext cx="4250323" cy="5480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708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914190">
              <a:defRPr/>
            </a:lvl1pPr>
          </a:lstStyle>
          <a:p>
            <a:pPr algn="ctr" defTabSz="435163"/>
            <a:r>
              <a:rPr lang="en-US" sz="2100" dirty="0"/>
              <a:t>Figure, Image, or </a:t>
            </a:r>
            <a:r>
              <a:rPr lang="en-US" sz="2100" dirty="0" err="1"/>
              <a:t>JavaSketchpad</a:t>
            </a:r>
            <a:endParaRPr lang="en-US" sz="2100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25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3771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7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89"/>
            <a:ext cx="3928643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710" y="5286289"/>
            <a:ext cx="3937575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51"/>
            <a:ext cx="8512556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908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5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142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5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65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84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86" y="1377155"/>
            <a:ext cx="8512558" cy="754380"/>
          </a:xfrm>
        </p:spPr>
        <p:txBody>
          <a:bodyPr lIns="0" rIns="0"/>
          <a:lstStyle>
            <a:lvl1pPr algn="l">
              <a:defRPr sz="17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730" y="2131535"/>
            <a:ext cx="3928645" cy="4369275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706" y="2131286"/>
            <a:ext cx="3937579" cy="4369593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8140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" y="4800600"/>
            <a:ext cx="9143996" cy="2057400"/>
          </a:xfrm>
        </p:spPr>
        <p:txBody>
          <a:bodyPr anchor="ctr" anchorCtr="0"/>
          <a:lstStyle>
            <a:lvl1pPr marL="1357470" indent="-1357470" algn="l">
              <a:defRPr sz="2500" b="1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809" rIns="9080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368" indent="-11036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368" indent="-11036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381812" tIns="45405" rIns="381812" bIns="45405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="1">
                <a:solidFill>
                  <a:schemeClr val="bg1"/>
                </a:solidFill>
              </a:defRPr>
            </a:lvl1pPr>
          </a:lstStyle>
          <a:p>
            <a:pPr algn="l" eaLnBrk="1" hangingPunct="1">
              <a:buClr>
                <a:srgbClr val="2877C4"/>
              </a:buClr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Chapter 18B Ksp &amp; Spontaneity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263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4185" tIns="191215" rIns="344185" bIns="191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742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834725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344185" rIns="344185" bIns="19121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8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7966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" y="1377160"/>
            <a:ext cx="4250323" cy="5480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695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914190">
              <a:defRPr/>
            </a:lvl1pPr>
          </a:lstStyle>
          <a:p>
            <a:pPr algn="ctr" defTabSz="435163"/>
            <a:r>
              <a:rPr lang="en-US" sz="2100" dirty="0"/>
              <a:t>Figure, Image, or </a:t>
            </a:r>
            <a:r>
              <a:rPr lang="en-US" sz="2100" dirty="0" err="1"/>
              <a:t>JavaSketchpad</a:t>
            </a:r>
            <a:endParaRPr lang="en-US" sz="2100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466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3771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7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71"/>
            <a:ext cx="3928643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97" y="5286271"/>
            <a:ext cx="3937575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44"/>
            <a:ext cx="8512556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944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44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266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3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3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3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3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644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839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86" y="1377155"/>
            <a:ext cx="8512558" cy="754380"/>
          </a:xfrm>
        </p:spPr>
        <p:txBody>
          <a:bodyPr lIns="0" rIns="0"/>
          <a:lstStyle>
            <a:lvl1pPr algn="l">
              <a:defRPr sz="17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716" y="2131535"/>
            <a:ext cx="3928645" cy="4369275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693" y="2131269"/>
            <a:ext cx="3937579" cy="4369593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94304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" y="4800600"/>
            <a:ext cx="9143996" cy="2057400"/>
          </a:xfrm>
        </p:spPr>
        <p:txBody>
          <a:bodyPr anchor="ctr" anchorCtr="0"/>
          <a:lstStyle>
            <a:lvl1pPr marL="1359646" indent="-1359646" algn="l">
              <a:defRPr sz="2500" b="1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382430" tIns="45478" rIns="382430" bIns="45478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="1">
                <a:solidFill>
                  <a:schemeClr val="bg1"/>
                </a:solidFill>
              </a:defRPr>
            </a:lvl1pPr>
          </a:lstStyle>
          <a:p>
            <a:pPr algn="l" eaLnBrk="1" hangingPunct="1">
              <a:buClr>
                <a:srgbClr val="2877C4"/>
              </a:buClr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  <a:latin typeface="Arial" charset="0"/>
                <a:ea typeface="+mn-ea"/>
              </a:rPr>
              <a:t>Chapter 18B Ksp &amp; Spontaneity</a:t>
            </a:r>
            <a:endParaRPr lang="en-US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916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040" rIns="91040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645" indent="-110645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4504" tIns="191391" rIns="344504" bIns="191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979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1" y="1377153"/>
            <a:ext cx="4250323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040" rIns="91040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645" indent="-110645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0635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5" y="1377153"/>
            <a:ext cx="4250319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040" rIns="91040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645" indent="-110645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5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845" y="98742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61"/>
            <a:ext cx="294957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3962" indent="0">
              <a:buNone/>
              <a:defRPr sz="1500"/>
            </a:lvl2pPr>
            <a:lvl3pPr marL="907934" indent="0">
              <a:buNone/>
              <a:defRPr sz="1300"/>
            </a:lvl3pPr>
            <a:lvl4pPr marL="1361888" indent="0">
              <a:buNone/>
              <a:defRPr sz="1100"/>
            </a:lvl4pPr>
            <a:lvl5pPr marL="1815860" indent="0">
              <a:buNone/>
              <a:defRPr sz="1100"/>
            </a:lvl5pPr>
            <a:lvl6pPr marL="2269816" indent="0">
              <a:buNone/>
              <a:defRPr sz="1100"/>
            </a:lvl6pPr>
            <a:lvl7pPr marL="2723771" indent="0">
              <a:buNone/>
              <a:defRPr sz="1100"/>
            </a:lvl7pPr>
            <a:lvl8pPr marL="3177733" indent="0">
              <a:buNone/>
              <a:defRPr sz="1100"/>
            </a:lvl8pPr>
            <a:lvl9pPr marL="36316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6929130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71"/>
            <a:ext cx="3928643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88" y="2235271"/>
            <a:ext cx="3937579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040" rIns="91040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645" indent="-110645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6" y="1371634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952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040" rIns="91040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645" indent="-110645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6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61"/>
            <a:ext cx="3928643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90" y="5286261"/>
            <a:ext cx="3937575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34"/>
            <a:ext cx="8512556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036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040" rIns="91040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645" indent="-110645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34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3776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040" rIns="91040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645" indent="-110645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645" indent="-110645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2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2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2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2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634"/>
            <a:ext cx="8512560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8934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166" rIns="9116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796" indent="-11079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4981" tIns="191656" rIns="344981" bIns="191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3191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" y="1377153"/>
            <a:ext cx="4250323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166" rIns="9116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796" indent="-11079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544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3" y="1377153"/>
            <a:ext cx="4250319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166" rIns="9116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796" indent="-11079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84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56"/>
            <a:ext cx="3928643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76" y="2235256"/>
            <a:ext cx="3937579" cy="4265583"/>
          </a:xfrm>
        </p:spPr>
        <p:txBody>
          <a:bodyPr lIns="0" rIns="0"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166" rIns="9116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796" indent="-11079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6" y="1371619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887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166" rIns="9116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796" indent="-11079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54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46"/>
            <a:ext cx="3928643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78" y="5286246"/>
            <a:ext cx="3937575" cy="1214593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19"/>
            <a:ext cx="8512556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2423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166" rIns="9116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796" indent="-11079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21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19"/>
            <a:ext cx="8512558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5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845" y="987425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3962" indent="0">
              <a:buNone/>
              <a:defRPr sz="2700"/>
            </a:lvl2pPr>
            <a:lvl3pPr marL="907934" indent="0">
              <a:buNone/>
              <a:defRPr sz="2300"/>
            </a:lvl3pPr>
            <a:lvl4pPr marL="1361888" indent="0">
              <a:buNone/>
              <a:defRPr sz="2100"/>
            </a:lvl4pPr>
            <a:lvl5pPr marL="1815860" indent="0">
              <a:buNone/>
              <a:defRPr sz="2100"/>
            </a:lvl5pPr>
            <a:lvl6pPr marL="2269816" indent="0">
              <a:buNone/>
              <a:defRPr sz="2100"/>
            </a:lvl6pPr>
            <a:lvl7pPr marL="2723771" indent="0">
              <a:buNone/>
              <a:defRPr sz="2100"/>
            </a:lvl7pPr>
            <a:lvl8pPr marL="3177733" indent="0">
              <a:buNone/>
              <a:defRPr sz="2100"/>
            </a:lvl8pPr>
            <a:lvl9pPr marL="363169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61"/>
            <a:ext cx="294957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3962" indent="0">
              <a:buNone/>
              <a:defRPr sz="1500"/>
            </a:lvl2pPr>
            <a:lvl3pPr marL="907934" indent="0">
              <a:buNone/>
              <a:defRPr sz="1300"/>
            </a:lvl3pPr>
            <a:lvl4pPr marL="1361888" indent="0">
              <a:buNone/>
              <a:defRPr sz="1100"/>
            </a:lvl4pPr>
            <a:lvl5pPr marL="1815860" indent="0">
              <a:buNone/>
              <a:defRPr sz="1100"/>
            </a:lvl5pPr>
            <a:lvl6pPr marL="2269816" indent="0">
              <a:buNone/>
              <a:defRPr sz="1100"/>
            </a:lvl6pPr>
            <a:lvl7pPr marL="2723771" indent="0">
              <a:buNone/>
              <a:defRPr sz="1100"/>
            </a:lvl7pPr>
            <a:lvl8pPr marL="3177733" indent="0">
              <a:buNone/>
              <a:defRPr sz="1100"/>
            </a:lvl8pPr>
            <a:lvl9pPr marL="36316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801201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166" rIns="9116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796" indent="-110796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796" indent="-110796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14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14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14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14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619"/>
            <a:ext cx="8512560" cy="863638"/>
          </a:xfrm>
        </p:spPr>
        <p:txBody>
          <a:bodyPr lIns="0" rIns="0"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4015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5218" tIns="191788" rIns="345218" bIns="191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04087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345218" rIns="345218" bIns="19178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4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4342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" y="1377160"/>
            <a:ext cx="4250323" cy="5480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671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914190">
              <a:defRPr/>
            </a:lvl1pPr>
          </a:lstStyle>
          <a:p>
            <a:pPr algn="ctr" defTabSz="435163"/>
            <a:r>
              <a:rPr lang="en-US" sz="2100" dirty="0"/>
              <a:t>Figure, Image, or </a:t>
            </a:r>
            <a:r>
              <a:rPr lang="en-US" sz="2100" dirty="0" err="1"/>
              <a:t>JavaSketchpad</a:t>
            </a:r>
            <a:endParaRPr lang="en-US" sz="2100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283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" y="-10"/>
            <a:ext cx="9143996" cy="13771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46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39"/>
            <a:ext cx="3928643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73" y="5286239"/>
            <a:ext cx="3937575" cy="1214593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611"/>
            <a:ext cx="8512556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2260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68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68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1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1" y="5253238"/>
            <a:ext cx="2424114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24" y="5265438"/>
            <a:ext cx="2419018" cy="1228725"/>
          </a:xfrm>
        </p:spPr>
        <p:txBody>
          <a:bodyPr lIns="0" tIns="0" rIns="0" bIns="0"/>
          <a:lstStyle>
            <a:lvl1pPr algn="l">
              <a:defRPr sz="1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86" y="137161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6278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60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60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60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606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7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611"/>
            <a:ext cx="8512558" cy="863638"/>
          </a:xfrm>
        </p:spPr>
        <p:txBody>
          <a:bodyPr l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284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86" y="1377155"/>
            <a:ext cx="8512558" cy="754380"/>
          </a:xfrm>
        </p:spPr>
        <p:txBody>
          <a:bodyPr lIns="0" rIns="0"/>
          <a:lstStyle>
            <a:lvl1pPr algn="l">
              <a:defRPr sz="17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692" y="2131535"/>
            <a:ext cx="3928645" cy="4369275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669" y="2131236"/>
            <a:ext cx="3937579" cy="4369593"/>
          </a:xfrm>
        </p:spPr>
        <p:txBody>
          <a:bodyPr lIns="0" tIns="0" rIns="0"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5163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" y="4800600"/>
            <a:ext cx="9143996" cy="2057400"/>
          </a:xfrm>
        </p:spPr>
        <p:txBody>
          <a:bodyPr anchor="ctr" anchorCtr="0"/>
          <a:lstStyle>
            <a:lvl1pPr marL="1363707" indent="-1363707" algn="l">
              <a:defRPr sz="2500" b="1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229" rIns="91229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872" indent="-110872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872" indent="-110872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383577" tIns="45615" rIns="383577" bIns="45615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="1">
                <a:solidFill>
                  <a:schemeClr val="bg1"/>
                </a:solidFill>
              </a:defRPr>
            </a:lvl1pPr>
          </a:lstStyle>
          <a:p>
            <a:pPr algn="l" eaLnBrk="1" hangingPunct="1">
              <a:buClr>
                <a:srgbClr val="2877C4"/>
              </a:buClr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  <a:latin typeface="Arial" charset="0"/>
                <a:ea typeface="+mn-ea"/>
              </a:rPr>
              <a:t>Chapter 18B Ksp &amp; Spontaneity</a:t>
            </a:r>
            <a:endParaRPr lang="en-US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938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1376" rIns="9137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1048" indent="-111048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1048" indent="-111048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5775" tIns="192097" rIns="345775" bIns="192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731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2.xml"/><Relationship Id="rId9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hemPPointcr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" y="53"/>
            <a:ext cx="7991475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88" tIns="45394" rIns="90788" bIns="45394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762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88" tIns="45394" rIns="90788" bIns="453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8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88" tIns="45394" rIns="90788" bIns="45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4" name="Picture 10" descr="PEA_RGB_bluebg-sm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06" y="6607175"/>
            <a:ext cx="806451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76199" y="76226"/>
            <a:ext cx="4343400" cy="50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 lIns="90788" tIns="45394" rIns="90788" bIns="4539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18.1 Rates of Reaction</a:t>
            </a:r>
            <a:r>
              <a:rPr lang="en-US" altLang="en-US" sz="2700" b="1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 &gt;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400816"/>
            <a:ext cx="1371600" cy="44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788" tIns="45394" rIns="90788" bIns="45394"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76200" y="6521476"/>
            <a:ext cx="1524000" cy="3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788" tIns="45394" rIns="90788" bIns="45394">
            <a:spAutoFit/>
          </a:bodyPr>
          <a:lstStyle/>
          <a:p>
            <a:pPr>
              <a:spcBef>
                <a:spcPct val="50000"/>
              </a:spcBef>
            </a:pPr>
            <a:fld id="{043B3132-E9DC-45C5-BC08-4E51C8343E7C}" type="slidenum">
              <a:rPr lang="en-US" altLang="en-US" sz="1700"/>
              <a:pPr>
                <a:spcBef>
                  <a:spcPct val="50000"/>
                </a:spcBef>
              </a:pPr>
              <a:t>‹#›</a:t>
            </a:fld>
            <a:endParaRPr lang="en-US" altLang="en-US" sz="170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553200"/>
            <a:ext cx="42671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88" tIns="45394" rIns="90788" bIns="45394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US" altLang="en-US"/>
              <a:t>Chapter 18B Ksp &amp; Spontaneity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88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3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3962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07934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61888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15860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0483" indent="-340483"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683" indent="-283730" algn="l" rtl="0" fontAlgn="base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905" indent="-226973" algn="l" rtl="0" fontAlgn="base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864" indent="-22697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835" indent="-226973" algn="l" rtl="0" fontAlgn="base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792" indent="-226973" algn="l" defTabSz="9079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0750" indent="-226973" algn="l" defTabSz="9079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4708" indent="-226973" algn="l" defTabSz="9079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8674" indent="-226973" algn="l" defTabSz="9079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962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934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888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860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816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3771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7733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1695" algn="l" defTabSz="9079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5071" tIns="133838" rIns="325071" bIns="13383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4185" tIns="191215" rIns="344185" bIns="191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97747" y="-702342"/>
            <a:ext cx="495842" cy="1077965"/>
          </a:xfrm>
          <a:prstGeom prst="rect">
            <a:avLst/>
          </a:prstGeom>
          <a:noFill/>
        </p:spPr>
        <p:txBody>
          <a:bodyPr wrap="square" lIns="191215" tIns="95620" rIns="191215" bIns="95620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r>
              <a:rPr lang="en-US" sz="5000" dirty="0">
                <a:solidFill>
                  <a:srgbClr val="4D4F58"/>
                </a:solidFill>
                <a:latin typeface="Arial" charset="0"/>
                <a:ea typeface="+mn-e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4771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hf hdr="0" dt="0"/>
  <p:txStyles>
    <p:titleStyle>
      <a:lvl1pPr marL="1138678" indent="-1138678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479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959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439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918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rgbClr val="2877C4"/>
        </a:buClr>
        <a:buFont typeface="Arial Unicode MS" pitchFamily="34" charset="-128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235695" indent="-235695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Char char="§"/>
        <a:defRPr sz="1700">
          <a:solidFill>
            <a:srgbClr val="000000"/>
          </a:solidFill>
          <a:latin typeface="+mn-lt"/>
        </a:defRPr>
      </a:lvl2pPr>
      <a:lvl3pPr marL="365172" indent="-365172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None/>
        <a:defRPr sz="1700">
          <a:solidFill>
            <a:srgbClr val="000000"/>
          </a:solidFill>
          <a:latin typeface="+mn-lt"/>
        </a:defRPr>
      </a:lvl3pPr>
      <a:lvl4pPr marL="1485980" indent="-233710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45001" indent="-22580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9794" indent="-22580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54586" indent="-22580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09384" indent="-22580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64178" indent="-22580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92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98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92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88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84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75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65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363" algn="l" defTabSz="9095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5368" tIns="133964" rIns="325368" bIns="133964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" y="137731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4504" tIns="191391" rIns="344504" bIns="191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2" descr="\\Storage\content_dev\Team_Folders\charliep\Templates-cs5\e2020\Templates-cs5\images\on-screen-bg_smaller-00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5" y="0"/>
            <a:ext cx="1441595" cy="1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6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</p:sldLayoutIdLst>
  <p:hf hdr="0" dt="0"/>
  <p:txStyles>
    <p:titleStyle>
      <a:lvl1pPr marL="1139720" indent="-1139720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520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1043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564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2085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2101"/>
        </a:spcBef>
        <a:spcAft>
          <a:spcPts val="0"/>
        </a:spcAft>
        <a:buClr>
          <a:srgbClr val="2877C4"/>
        </a:buClr>
        <a:buFont typeface="Arial Unicode MS" pitchFamily="34" charset="-128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229189" indent="-227603" algn="l" rtl="0" eaLnBrk="1" fontAlgn="base" hangingPunct="1">
        <a:lnSpc>
          <a:spcPct val="113000"/>
        </a:lnSpc>
        <a:spcBef>
          <a:spcPts val="10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300">
          <a:solidFill>
            <a:srgbClr val="000000"/>
          </a:solidFill>
          <a:latin typeface="+mn-lt"/>
        </a:defRPr>
      </a:lvl2pPr>
      <a:lvl3pPr marL="682813" indent="-226017" algn="l" rtl="0" eaLnBrk="1" fontAlgn="base" hangingPunct="1">
        <a:lnSpc>
          <a:spcPct val="113000"/>
        </a:lnSpc>
        <a:spcBef>
          <a:spcPts val="630"/>
        </a:spcBef>
        <a:spcAft>
          <a:spcPts val="0"/>
        </a:spcAft>
        <a:buClr>
          <a:schemeClr val="accent3"/>
        </a:buClr>
        <a:buChar char="•"/>
        <a:defRPr sz="2300">
          <a:solidFill>
            <a:srgbClr val="000000"/>
          </a:solidFill>
          <a:latin typeface="+mn-lt"/>
        </a:defRPr>
      </a:lvl3pPr>
      <a:lvl4pPr marL="1487341" indent="-23392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46875" indent="-22601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502089" indent="-22601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57298" indent="-22601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12512" indent="-22601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67724" indent="-22601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08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30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44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56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68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79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87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699" algn="l" defTabSz="9104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5817" tIns="134153" rIns="325817" bIns="134153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" y="1377296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4981" tIns="191656" rIns="344981" bIns="191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2" descr="\\Storage\content_dev\Team_Folders\charliep\Templates-cs5\e2020\Templates-cs5\images\on-screen-bg_smaller-00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5" y="0"/>
            <a:ext cx="1441595" cy="1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4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</p:sldLayoutIdLst>
  <p:hf hdr="0" dt="0"/>
  <p:txStyles>
    <p:titleStyle>
      <a:lvl1pPr marL="1141291" indent="-1141291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583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116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752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2336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2101"/>
        </a:spcBef>
        <a:spcAft>
          <a:spcPts val="0"/>
        </a:spcAft>
        <a:buClr>
          <a:srgbClr val="2877C4"/>
        </a:buClr>
        <a:buFont typeface="Arial Unicode MS" pitchFamily="34" charset="-128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229504" indent="-227918" algn="l" rtl="0" eaLnBrk="1" fontAlgn="base" hangingPunct="1">
        <a:lnSpc>
          <a:spcPct val="113000"/>
        </a:lnSpc>
        <a:spcBef>
          <a:spcPts val="10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300">
          <a:solidFill>
            <a:srgbClr val="000000"/>
          </a:solidFill>
          <a:latin typeface="+mn-lt"/>
        </a:defRPr>
      </a:lvl2pPr>
      <a:lvl3pPr marL="683752" indent="-226330" algn="l" rtl="0" eaLnBrk="1" fontAlgn="base" hangingPunct="1">
        <a:lnSpc>
          <a:spcPct val="113000"/>
        </a:lnSpc>
        <a:spcBef>
          <a:spcPts val="630"/>
        </a:spcBef>
        <a:spcAft>
          <a:spcPts val="0"/>
        </a:spcAft>
        <a:buClr>
          <a:schemeClr val="accent3"/>
        </a:buClr>
        <a:buChar char="•"/>
        <a:defRPr sz="2300">
          <a:solidFill>
            <a:srgbClr val="000000"/>
          </a:solidFill>
          <a:latin typeface="+mn-lt"/>
        </a:defRPr>
      </a:lvl3pPr>
      <a:lvl4pPr marL="1489389" indent="-234248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49694" indent="-22633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505530" indent="-22633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61370" indent="-22633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17212" indent="-22633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73050" indent="-22633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34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78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22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64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98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036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4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716" algn="l" defTabSz="9116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6042" tIns="134247" rIns="326042" bIns="134247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5218" tIns="191788" rIns="345218" bIns="191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97747" y="-702344"/>
            <a:ext cx="495842" cy="1078535"/>
          </a:xfrm>
          <a:prstGeom prst="rect">
            <a:avLst/>
          </a:prstGeom>
          <a:noFill/>
        </p:spPr>
        <p:txBody>
          <a:bodyPr wrap="square" lIns="191788" tIns="95902" rIns="191788" bIns="95902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r>
              <a:rPr lang="en-US" sz="5000" dirty="0">
                <a:solidFill>
                  <a:srgbClr val="4D4F58"/>
                </a:solidFill>
                <a:latin typeface="Arial" charset="0"/>
                <a:ea typeface="+mn-e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284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hf hdr="0" dt="0"/>
  <p:txStyles>
    <p:titleStyle>
      <a:lvl1pPr marL="1142077" indent="-1142077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614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1230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846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2461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rgbClr val="2877C4"/>
        </a:buClr>
        <a:buFont typeface="Arial Unicode MS" pitchFamily="34" charset="-128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236405" indent="-236405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Char char="§"/>
        <a:defRPr sz="1700">
          <a:solidFill>
            <a:srgbClr val="000000"/>
          </a:solidFill>
          <a:latin typeface="+mn-lt"/>
        </a:defRPr>
      </a:lvl2pPr>
      <a:lvl3pPr marL="366264" indent="-366264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None/>
        <a:defRPr sz="1700">
          <a:solidFill>
            <a:srgbClr val="000000"/>
          </a:solidFill>
          <a:latin typeface="+mn-lt"/>
        </a:defRPr>
      </a:lvl3pPr>
      <a:lvl4pPr marL="1490415" indent="-234411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51106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507256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63407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19562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75716" indent="-2264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9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02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61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8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67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18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67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24" algn="l" defTabSz="912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6565" tIns="134468" rIns="326565" bIns="13446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5775" tIns="192097" rIns="345775" bIns="192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2" descr="\\Storage\content_dev\Team_Folders\charliep\Templates-cs5\e2020\Templates-cs5\images\on-screen-bg_smaller-003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5" y="0"/>
            <a:ext cx="1441595" cy="1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hf hdr="0" dt="0"/>
  <p:txStyles>
    <p:titleStyle>
      <a:lvl1pPr marL="1143913" indent="-1143913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688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137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7065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275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2101"/>
        </a:spcBef>
        <a:spcAft>
          <a:spcPts val="0"/>
        </a:spcAft>
        <a:buClr>
          <a:srgbClr val="2877C4"/>
        </a:buClr>
        <a:buFont typeface="Arial Unicode MS" pitchFamily="34" charset="-128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230029" indent="-228443" algn="l" rtl="0" eaLnBrk="1" fontAlgn="base" hangingPunct="1">
        <a:lnSpc>
          <a:spcPct val="113000"/>
        </a:lnSpc>
        <a:spcBef>
          <a:spcPts val="10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300">
          <a:solidFill>
            <a:srgbClr val="000000"/>
          </a:solidFill>
          <a:latin typeface="+mn-lt"/>
        </a:defRPr>
      </a:lvl2pPr>
      <a:lvl3pPr marL="685327" indent="-226855" algn="l" rtl="0" eaLnBrk="1" fontAlgn="base" hangingPunct="1">
        <a:lnSpc>
          <a:spcPct val="113000"/>
        </a:lnSpc>
        <a:spcBef>
          <a:spcPts val="630"/>
        </a:spcBef>
        <a:spcAft>
          <a:spcPts val="0"/>
        </a:spcAft>
        <a:buClr>
          <a:schemeClr val="accent3"/>
        </a:buClr>
        <a:buChar char="•"/>
        <a:defRPr sz="2300">
          <a:solidFill>
            <a:srgbClr val="000000"/>
          </a:solidFill>
          <a:latin typeface="+mn-lt"/>
        </a:defRPr>
      </a:lvl3pPr>
      <a:lvl4pPr marL="1492812" indent="-234788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54400" indent="-22685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511286" indent="-22685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68170" indent="-22685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25056" indent="-22685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81940" indent="-22685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4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0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4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1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4252" tIns="133495" rIns="324252" bIns="133495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686" y="1377208"/>
            <a:ext cx="8512558" cy="487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0730" rIns="0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674" y="-5"/>
            <a:ext cx="3002330" cy="40005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1587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dt="0"/>
  <p:txStyles>
    <p:titleStyle>
      <a:lvl1pPr marL="1135812" indent="-1135812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365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731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095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461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2101"/>
        </a:spcBef>
        <a:spcAft>
          <a:spcPts val="0"/>
        </a:spcAft>
        <a:buClr>
          <a:srgbClr val="2877C4"/>
        </a:buClr>
        <a:buFont typeface="Arial Unicode MS" pitchFamily="34" charset="-128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228401" indent="-226815" algn="l" rtl="0" eaLnBrk="1" fontAlgn="base" hangingPunct="1">
        <a:lnSpc>
          <a:spcPct val="113000"/>
        </a:lnSpc>
        <a:spcBef>
          <a:spcPts val="10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100">
          <a:solidFill>
            <a:srgbClr val="000000"/>
          </a:solidFill>
          <a:latin typeface="+mn-lt"/>
        </a:defRPr>
      </a:lvl2pPr>
      <a:lvl3pPr marL="680476" indent="-225239" algn="l" rtl="0" eaLnBrk="1" fontAlgn="base" hangingPunct="1">
        <a:lnSpc>
          <a:spcPct val="113000"/>
        </a:lnSpc>
        <a:spcBef>
          <a:spcPts val="630"/>
        </a:spcBef>
        <a:spcAft>
          <a:spcPts val="0"/>
        </a:spcAft>
        <a:buClr>
          <a:schemeClr val="accent3"/>
        </a:buClr>
        <a:buChar char="•"/>
        <a:defRPr sz="2100">
          <a:solidFill>
            <a:srgbClr val="000000"/>
          </a:solidFill>
          <a:latin typeface="+mn-lt"/>
        </a:defRPr>
      </a:lvl3pPr>
      <a:lvl4pPr marL="1482236" indent="-233122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39847" indent="-22523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3494" indent="-22523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47143" indent="-22523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00796" indent="-22523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54443" indent="-225239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51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310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953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612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255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899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546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199" algn="l" defTabSz="9073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4179" tIns="133464" rIns="324179" bIns="133464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239" tIns="190685" rIns="343239" bIns="19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97747" y="-702335"/>
            <a:ext cx="495842" cy="1077456"/>
          </a:xfrm>
          <a:prstGeom prst="rect">
            <a:avLst/>
          </a:prstGeom>
          <a:noFill/>
        </p:spPr>
        <p:txBody>
          <a:bodyPr wrap="square" lIns="190685" tIns="95368" rIns="190685" bIns="95368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r>
              <a:rPr lang="en-US" sz="5000" dirty="0">
                <a:solidFill>
                  <a:srgbClr val="4D4F58"/>
                </a:solidFill>
                <a:latin typeface="Arial" charset="0"/>
                <a:ea typeface="+mn-e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280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dt="0"/>
  <p:txStyles>
    <p:titleStyle>
      <a:lvl1pPr marL="1135552" indent="-1135552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354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710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06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419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rgbClr val="2877C4"/>
        </a:buClr>
        <a:buFont typeface="Arial Unicode MS" pitchFamily="34" charset="-128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235044" indent="-235044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Char char="§"/>
        <a:defRPr sz="1700">
          <a:solidFill>
            <a:srgbClr val="000000"/>
          </a:solidFill>
          <a:latin typeface="+mn-lt"/>
        </a:defRPr>
      </a:lvl2pPr>
      <a:lvl3pPr marL="364163" indent="-364163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None/>
        <a:defRPr sz="1700">
          <a:solidFill>
            <a:srgbClr val="000000"/>
          </a:solidFill>
          <a:latin typeface="+mn-lt"/>
        </a:defRPr>
      </a:lvl3pPr>
      <a:lvl4pPr marL="1481896" indent="-233069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39379" indent="-2251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2923" indent="-2251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46467" indent="-2251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00017" indent="-2251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53558" indent="-225187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48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02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642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196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736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275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817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367" algn="l" defTabSz="9071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4105" tIns="133434" rIns="324105" bIns="133434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" y="137731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159" tIns="190641" rIns="343159" bIns="190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2" descr="\\Storage\content_dev\Team_Folders\charliep\Templates-cs5\e2020\Templates-cs5\images\on-screen-bg_smaller-00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5" y="0"/>
            <a:ext cx="1441595" cy="1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7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dt="0"/>
  <p:txStyles>
    <p:titleStyle>
      <a:lvl1pPr marL="1135291" indent="-1135291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344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689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033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378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2101"/>
        </a:spcBef>
        <a:spcAft>
          <a:spcPts val="0"/>
        </a:spcAft>
        <a:buClr>
          <a:srgbClr val="2877C4"/>
        </a:buClr>
        <a:buFont typeface="Arial Unicode MS" pitchFamily="34" charset="-128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228296" indent="-226710" algn="l" rtl="0" eaLnBrk="1" fontAlgn="base" hangingPunct="1">
        <a:lnSpc>
          <a:spcPct val="113000"/>
        </a:lnSpc>
        <a:spcBef>
          <a:spcPts val="10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300">
          <a:solidFill>
            <a:srgbClr val="000000"/>
          </a:solidFill>
          <a:latin typeface="+mn-lt"/>
        </a:defRPr>
      </a:lvl2pPr>
      <a:lvl3pPr marL="680166" indent="-225134" algn="l" rtl="0" eaLnBrk="1" fontAlgn="base" hangingPunct="1">
        <a:lnSpc>
          <a:spcPct val="113000"/>
        </a:lnSpc>
        <a:spcBef>
          <a:spcPts val="630"/>
        </a:spcBef>
        <a:spcAft>
          <a:spcPts val="0"/>
        </a:spcAft>
        <a:buClr>
          <a:schemeClr val="accent3"/>
        </a:buClr>
        <a:buChar char="•"/>
        <a:defRPr sz="2300">
          <a:solidFill>
            <a:srgbClr val="000000"/>
          </a:solidFill>
          <a:latin typeface="+mn-lt"/>
        </a:defRPr>
      </a:lvl3pPr>
      <a:lvl4pPr marL="1481556" indent="-233017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38910" indent="-225134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2351" indent="-225134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45792" indent="-225134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399237" indent="-225134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52674" indent="-225134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43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94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331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780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217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652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088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535" algn="l" defTabSz="906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4401" tIns="133558" rIns="324401" bIns="13355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" y="137731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474" tIns="190818" rIns="343474" bIns="19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2" descr="\\Storage\content_dev\Team_Folders\charliep\Templates-cs5\e2020\Templates-cs5\images\on-screen-bg_smaller-00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5" y="0"/>
            <a:ext cx="1441595" cy="1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dt="0"/>
  <p:txStyles>
    <p:titleStyle>
      <a:lvl1pPr marL="1136333" indent="-1136333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385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772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157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544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2101"/>
        </a:spcBef>
        <a:spcAft>
          <a:spcPts val="0"/>
        </a:spcAft>
        <a:buClr>
          <a:srgbClr val="2877C4"/>
        </a:buClr>
        <a:buFont typeface="Arial Unicode MS" pitchFamily="34" charset="-128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228506" indent="-226920" algn="l" rtl="0" eaLnBrk="1" fontAlgn="base" hangingPunct="1">
        <a:lnSpc>
          <a:spcPct val="113000"/>
        </a:lnSpc>
        <a:spcBef>
          <a:spcPts val="10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300">
          <a:solidFill>
            <a:srgbClr val="000000"/>
          </a:solidFill>
          <a:latin typeface="+mn-lt"/>
        </a:defRPr>
      </a:lvl2pPr>
      <a:lvl3pPr marL="680787" indent="-225342" algn="l" rtl="0" eaLnBrk="1" fontAlgn="base" hangingPunct="1">
        <a:lnSpc>
          <a:spcPct val="113000"/>
        </a:lnSpc>
        <a:spcBef>
          <a:spcPts val="630"/>
        </a:spcBef>
        <a:spcAft>
          <a:spcPts val="0"/>
        </a:spcAft>
        <a:buClr>
          <a:schemeClr val="accent3"/>
        </a:buClr>
        <a:buChar char="•"/>
        <a:defRPr sz="2300">
          <a:solidFill>
            <a:srgbClr val="000000"/>
          </a:solidFill>
          <a:latin typeface="+mn-lt"/>
        </a:defRPr>
      </a:lvl3pPr>
      <a:lvl4pPr marL="1482917" indent="-233229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40784" indent="-225342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4637" indent="-225342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48496" indent="-225342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02355" indent="-225342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56212" indent="-225342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859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726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575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444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295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3147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7004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0863" algn="l" defTabSz="9077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4550" tIns="133621" rIns="324550" bIns="133621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" y="137731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634" tIns="190906" rIns="343634" bIns="19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2" descr="\\Storage\content_dev\Team_Folders\charliep\Templates-cs5\e2020\Templates-cs5\images\on-screen-bg_smaller-00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5" y="0"/>
            <a:ext cx="1441595" cy="1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8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dt="0"/>
  <p:txStyles>
    <p:titleStyle>
      <a:lvl1pPr marL="1136854" indent="-1136854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4067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81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220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627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2101"/>
        </a:spcBef>
        <a:spcAft>
          <a:spcPts val="0"/>
        </a:spcAft>
        <a:buClr>
          <a:srgbClr val="2877C4"/>
        </a:buClr>
        <a:buFont typeface="Arial Unicode MS" pitchFamily="34" charset="-128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228611" indent="-227025" algn="l" rtl="0" eaLnBrk="1" fontAlgn="base" hangingPunct="1">
        <a:lnSpc>
          <a:spcPct val="113000"/>
        </a:lnSpc>
        <a:spcBef>
          <a:spcPts val="10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300">
          <a:solidFill>
            <a:srgbClr val="000000"/>
          </a:solidFill>
          <a:latin typeface="+mn-lt"/>
        </a:defRPr>
      </a:lvl2pPr>
      <a:lvl3pPr marL="681098" indent="-225445" algn="l" rtl="0" eaLnBrk="1" fontAlgn="base" hangingPunct="1">
        <a:lnSpc>
          <a:spcPct val="113000"/>
        </a:lnSpc>
        <a:spcBef>
          <a:spcPts val="630"/>
        </a:spcBef>
        <a:spcAft>
          <a:spcPts val="0"/>
        </a:spcAft>
        <a:buClr>
          <a:schemeClr val="accent3"/>
        </a:buClr>
        <a:buChar char="•"/>
        <a:defRPr sz="2300">
          <a:solidFill>
            <a:srgbClr val="000000"/>
          </a:solidFill>
          <a:latin typeface="+mn-lt"/>
        </a:defRPr>
      </a:lvl3pPr>
      <a:lvl4pPr marL="1483598" indent="-23333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41721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5782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49849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03916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57981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6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42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201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276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33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395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462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52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4550" tIns="133621" rIns="324550" bIns="133621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634" tIns="190906" rIns="343634" bIns="19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97747" y="-702339"/>
            <a:ext cx="495842" cy="1077668"/>
          </a:xfrm>
          <a:prstGeom prst="rect">
            <a:avLst/>
          </a:prstGeom>
          <a:noFill/>
        </p:spPr>
        <p:txBody>
          <a:bodyPr wrap="square" lIns="190906" tIns="95473" rIns="190906" bIns="95473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r>
              <a:rPr lang="en-US" sz="5000" dirty="0">
                <a:solidFill>
                  <a:srgbClr val="4D4F58"/>
                </a:solidFill>
                <a:latin typeface="Arial" charset="0"/>
                <a:ea typeface="+mn-ea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869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hf hdr="0" dt="0"/>
  <p:txStyles>
    <p:titleStyle>
      <a:lvl1pPr marL="1136854" indent="-1136854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4067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81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220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627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rgbClr val="2877C4"/>
        </a:buClr>
        <a:buFont typeface="Arial Unicode MS" pitchFamily="34" charset="-128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235315" indent="-235315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Char char="§"/>
        <a:defRPr sz="1700">
          <a:solidFill>
            <a:srgbClr val="000000"/>
          </a:solidFill>
          <a:latin typeface="+mn-lt"/>
        </a:defRPr>
      </a:lvl2pPr>
      <a:lvl3pPr marL="364583" indent="-364583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None/>
        <a:defRPr sz="1700">
          <a:solidFill>
            <a:srgbClr val="000000"/>
          </a:solidFill>
          <a:latin typeface="+mn-lt"/>
        </a:defRPr>
      </a:lvl3pPr>
      <a:lvl4pPr marL="1483598" indent="-23333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41721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5782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49849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03916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57981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6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42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201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276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33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395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462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52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4847" tIns="133745" rIns="324847" bIns="133745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" y="137731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949" tIns="191082" rIns="343949" bIns="191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2" descr="\\Storage\content_dev\Team_Folders\charliep\Templates-cs5\e2020\Templates-cs5\images\on-screen-bg_smaller-00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5" y="0"/>
            <a:ext cx="1441595" cy="1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4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hf hdr="0" dt="0"/>
  <p:txStyles>
    <p:titleStyle>
      <a:lvl1pPr marL="1137896" indent="-1137896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448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897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345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794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2101"/>
        </a:spcBef>
        <a:spcAft>
          <a:spcPts val="0"/>
        </a:spcAft>
        <a:buClr>
          <a:srgbClr val="2877C4"/>
        </a:buClr>
        <a:buFont typeface="Arial Unicode MS" pitchFamily="34" charset="-128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228821" indent="-227235" algn="l" rtl="0" eaLnBrk="1" fontAlgn="base" hangingPunct="1">
        <a:lnSpc>
          <a:spcPct val="113000"/>
        </a:lnSpc>
        <a:spcBef>
          <a:spcPts val="10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300">
          <a:solidFill>
            <a:srgbClr val="000000"/>
          </a:solidFill>
          <a:latin typeface="+mn-lt"/>
        </a:defRPr>
      </a:lvl2pPr>
      <a:lvl3pPr marL="681722" indent="-225653" algn="l" rtl="0" eaLnBrk="1" fontAlgn="base" hangingPunct="1">
        <a:lnSpc>
          <a:spcPct val="113000"/>
        </a:lnSpc>
        <a:spcBef>
          <a:spcPts val="630"/>
        </a:spcBef>
        <a:spcAft>
          <a:spcPts val="0"/>
        </a:spcAft>
        <a:buClr>
          <a:schemeClr val="accent3"/>
        </a:buClr>
        <a:buChar char="•"/>
        <a:defRPr sz="2300">
          <a:solidFill>
            <a:srgbClr val="000000"/>
          </a:solidFill>
          <a:latin typeface="+mn-lt"/>
        </a:defRPr>
      </a:lvl3pPr>
      <a:lvl4pPr marL="1484959" indent="-233550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43595" indent="-225653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8074" indent="-225653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52555" indent="-225653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07040" indent="-225653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61520" indent="-225653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81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8974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453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940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421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897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378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861" algn="l" defTabSz="9089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24550" tIns="133621" rIns="324550" bIns="133621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3634" tIns="190906" rIns="343634" bIns="19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97747" y="-702339"/>
            <a:ext cx="495842" cy="1077668"/>
          </a:xfrm>
          <a:prstGeom prst="rect">
            <a:avLst/>
          </a:prstGeom>
          <a:noFill/>
        </p:spPr>
        <p:txBody>
          <a:bodyPr wrap="square" lIns="190906" tIns="95473" rIns="190906" bIns="95473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2877C4"/>
              </a:buClr>
              <a:buFont typeface="Wingdings" pitchFamily="2" charset="2"/>
              <a:buNone/>
            </a:pPr>
            <a:r>
              <a:rPr lang="en-US" sz="5000" dirty="0">
                <a:solidFill>
                  <a:srgbClr val="4D4F58"/>
                </a:solidFill>
                <a:latin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1384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hdr="0" dt="0"/>
  <p:txStyles>
    <p:titleStyle>
      <a:lvl1pPr marL="1136854" indent="-1136854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5pPr>
      <a:lvl6pPr marL="454067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6pPr>
      <a:lvl7pPr marL="9081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7pPr>
      <a:lvl8pPr marL="136220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8pPr>
      <a:lvl9pPr marL="181627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rgbClr val="2877C4"/>
        </a:buClr>
        <a:buFont typeface="Arial Unicode MS" pitchFamily="34" charset="-128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235315" indent="-235315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Char char="§"/>
        <a:defRPr sz="1700">
          <a:solidFill>
            <a:srgbClr val="000000"/>
          </a:solidFill>
          <a:latin typeface="+mn-lt"/>
        </a:defRPr>
      </a:lvl2pPr>
      <a:lvl3pPr marL="364583" indent="-364583" algn="l" rtl="0" eaLnBrk="1" fontAlgn="base" hangingPunct="1">
        <a:lnSpc>
          <a:spcPct val="113000"/>
        </a:lnSpc>
        <a:spcBef>
          <a:spcPts val="945"/>
        </a:spcBef>
        <a:spcAft>
          <a:spcPts val="0"/>
        </a:spcAft>
        <a:buClr>
          <a:schemeClr val="accent1"/>
        </a:buClr>
        <a:buFont typeface="Wingdings" charset="2"/>
        <a:buNone/>
        <a:defRPr sz="1700">
          <a:solidFill>
            <a:srgbClr val="000000"/>
          </a:solidFill>
          <a:latin typeface="+mn-lt"/>
        </a:defRPr>
      </a:lvl3pPr>
      <a:lvl4pPr marL="1483598" indent="-23333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700">
          <a:solidFill>
            <a:srgbClr val="000000"/>
          </a:solidFill>
          <a:latin typeface="+mn-lt"/>
        </a:defRPr>
      </a:lvl4pPr>
      <a:lvl5pPr marL="2041721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5pPr>
      <a:lvl6pPr marL="2495782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6pPr>
      <a:lvl7pPr marL="2949849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7pPr>
      <a:lvl8pPr marL="3403916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8pPr>
      <a:lvl9pPr marL="3857981" indent="-22544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6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42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201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276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33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395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462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527" algn="l" defTabSz="908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0132525763_R54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4" y="19812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4648204" y="1981200"/>
            <a:ext cx="4114800" cy="36576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0788" tIns="45394" rIns="90788" bIns="45394"/>
          <a:lstStyle/>
          <a:p>
            <a:r>
              <a:rPr lang="en-US" altLang="en-US" sz="2700" dirty="0">
                <a:solidFill>
                  <a:srgbClr val="0070C0"/>
                </a:solidFill>
                <a:ea typeface="ヒラギノ角ゴ Pro W3" pitchFamily="28" charset="-128"/>
              </a:rPr>
              <a:t>Chapter 18</a:t>
            </a:r>
            <a:endParaRPr lang="en-US" altLang="en-US" dirty="0">
              <a:solidFill>
                <a:srgbClr val="0070C0"/>
              </a:solidFill>
              <a:ea typeface="ヒラギノ角ゴ Pro W3" pitchFamily="28" charset="-128"/>
            </a:endParaRPr>
          </a:p>
          <a:p>
            <a:r>
              <a:rPr lang="en-US" altLang="en-US" sz="2100" dirty="0">
                <a:solidFill>
                  <a:srgbClr val="0070C0"/>
                </a:solidFill>
                <a:ea typeface="ヒラギノ角ゴ Pro W3" pitchFamily="28" charset="-128"/>
              </a:rPr>
              <a:t>Reaction Rates and Equilibrium</a:t>
            </a:r>
          </a:p>
          <a:p>
            <a:endParaRPr lang="en-US" altLang="en-US" sz="1300" dirty="0">
              <a:solidFill>
                <a:srgbClr val="FFFF00"/>
              </a:solidFill>
              <a:ea typeface="ヒラギノ角ゴ Pro W3" pitchFamily="28" charset="-128"/>
            </a:endParaRPr>
          </a:p>
          <a:p>
            <a:r>
              <a:rPr lang="en-US" altLang="en-US" sz="1200" dirty="0">
                <a:solidFill>
                  <a:srgbClr val="FFFF00"/>
                </a:solidFill>
                <a:ea typeface="ヒラギノ角ゴ Pro W3" pitchFamily="28" charset="-128"/>
              </a:rPr>
              <a:t>Rates of Reaction</a:t>
            </a:r>
            <a:endParaRPr lang="en-US" altLang="en-US" sz="1200" b="1" dirty="0">
              <a:solidFill>
                <a:srgbClr val="FFFF00"/>
              </a:solidFill>
              <a:ea typeface="ヒラギノ角ゴ Pro W3" pitchFamily="28" charset="-128"/>
            </a:endParaRPr>
          </a:p>
          <a:p>
            <a:r>
              <a:rPr lang="en-US" altLang="en-US" sz="1200" dirty="0">
                <a:solidFill>
                  <a:srgbClr val="FFFF00"/>
                </a:solidFill>
                <a:ea typeface="ヒラギノ角ゴ Pro W3" pitchFamily="28" charset="-128"/>
              </a:rPr>
              <a:t>The Progress of Chemical </a:t>
            </a:r>
          </a:p>
          <a:p>
            <a:r>
              <a:rPr lang="en-US" altLang="en-US" sz="1200" dirty="0">
                <a:solidFill>
                  <a:srgbClr val="FFFF00"/>
                </a:solidFill>
                <a:ea typeface="ヒラギノ角ゴ Pro W3" pitchFamily="28" charset="-128"/>
              </a:rPr>
              <a:t>        Reactions</a:t>
            </a:r>
          </a:p>
          <a:p>
            <a:r>
              <a:rPr lang="en-US" altLang="en-US" sz="1200" dirty="0">
                <a:solidFill>
                  <a:srgbClr val="FFFF00"/>
                </a:solidFill>
                <a:ea typeface="ヒラギノ角ゴ Pro W3" pitchFamily="28" charset="-128"/>
              </a:rPr>
              <a:t>Reversible Reactions</a:t>
            </a:r>
          </a:p>
          <a:p>
            <a:r>
              <a:rPr lang="en-US" altLang="en-US" sz="1200" dirty="0">
                <a:solidFill>
                  <a:srgbClr val="FFFF00"/>
                </a:solidFill>
                <a:ea typeface="ヒラギノ角ゴ Pro W3" pitchFamily="28" charset="-128"/>
              </a:rPr>
              <a:t>        and Equilibrium</a:t>
            </a:r>
          </a:p>
          <a:p>
            <a:r>
              <a:rPr lang="en-US" altLang="en-US" sz="1200" dirty="0">
                <a:solidFill>
                  <a:srgbClr val="FFFF00"/>
                </a:solidFill>
                <a:ea typeface="ヒラギノ角ゴ Pro W3" pitchFamily="28" charset="-128"/>
              </a:rPr>
              <a:t>Solubility Equilibrium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Free Energy and Entropy</a:t>
            </a:r>
            <a:endParaRPr lang="en-US" altLang="en-US" sz="2700" b="1" dirty="0">
              <a:solidFill>
                <a:srgbClr val="FFFF00"/>
              </a:solidFill>
              <a:ea typeface="ヒラギノ角ゴ Pro W3" pitchFamily="28" charset="-128"/>
            </a:endParaRPr>
          </a:p>
        </p:txBody>
      </p:sp>
      <p:pic>
        <p:nvPicPr>
          <p:cNvPr id="14347" name="Picture 11" descr="CHEM12_cust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6" y="152400"/>
            <a:ext cx="7173911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HEM12_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58" y="76"/>
            <a:ext cx="1279525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18B Ksp &amp; Spontaneity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334000"/>
          </a:xfrm>
        </p:spPr>
        <p:txBody>
          <a:bodyPr/>
          <a:lstStyle/>
          <a:p>
            <a:pPr marL="0" indent="0"/>
            <a:r>
              <a:rPr lang="en-US" altLang="en-US" sz="2400" dirty="0"/>
              <a:t>Determine whether the following reaction is spontaneous.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sz="2400" dirty="0"/>
              <a:t>The entropy change, </a:t>
            </a:r>
            <a:r>
              <a:rPr lang="el-GR" altLang="en-US" sz="2400" dirty="0">
                <a:solidFill>
                  <a:srgbClr val="00B0F0"/>
                </a:solidFill>
              </a:rPr>
              <a:t>Δ</a:t>
            </a:r>
            <a:r>
              <a:rPr lang="en-US" altLang="en-US" sz="2400" i="1" dirty="0">
                <a:solidFill>
                  <a:srgbClr val="00B0F0"/>
                </a:solidFill>
              </a:rPr>
              <a:t>S</a:t>
            </a:r>
            <a:r>
              <a:rPr lang="en-US" altLang="en-US" sz="2400" dirty="0">
                <a:solidFill>
                  <a:srgbClr val="00B0F0"/>
                </a:solidFill>
              </a:rPr>
              <a:t>, is -55.2 J/</a:t>
            </a:r>
            <a:r>
              <a:rPr lang="en-US" altLang="en-US" sz="2400" dirty="0" err="1">
                <a:solidFill>
                  <a:srgbClr val="00B0F0"/>
                </a:solidFill>
              </a:rPr>
              <a:t>mol·K</a:t>
            </a:r>
            <a:r>
              <a:rPr lang="en-US" altLang="en-US" sz="2400" dirty="0"/>
              <a:t>. The enthalpy change, </a:t>
            </a:r>
            <a:r>
              <a:rPr lang="el-GR" altLang="en-US" sz="2400" dirty="0">
                <a:solidFill>
                  <a:srgbClr val="FF0000"/>
                </a:solidFill>
              </a:rPr>
              <a:t>Δ</a:t>
            </a:r>
            <a:r>
              <a:rPr lang="en-US" altLang="en-US" sz="2400" i="1" dirty="0">
                <a:solidFill>
                  <a:srgbClr val="FF0000"/>
                </a:solidFill>
              </a:rPr>
              <a:t>H,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solidFill>
                  <a:srgbClr val="FF0000"/>
                </a:solidFill>
              </a:rPr>
              <a:t>27.6 kJ/</a:t>
            </a:r>
            <a:r>
              <a:rPr lang="en-US" altLang="en-US" sz="2400" dirty="0" err="1">
                <a:solidFill>
                  <a:srgbClr val="FF0000"/>
                </a:solidFill>
              </a:rPr>
              <a:t>mol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the system being at </a:t>
            </a:r>
            <a:r>
              <a:rPr lang="en-US" altLang="en-US" sz="2400" dirty="0">
                <a:solidFill>
                  <a:srgbClr val="7030A0"/>
                </a:solidFill>
              </a:rPr>
              <a:t>535 K</a:t>
            </a:r>
            <a:r>
              <a:rPr lang="en-US" altLang="en-US" sz="2400" dirty="0"/>
              <a:t>. </a:t>
            </a:r>
          </a:p>
          <a:p>
            <a:pPr marL="0" indent="0"/>
            <a:endParaRPr lang="en-US" alt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" cy="1066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61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8D514-1CC3-42EA-9BB2-77C756A92A79}"/>
              </a:ext>
            </a:extLst>
          </p:cNvPr>
          <p:cNvSpPr/>
          <p:nvPr/>
        </p:nvSpPr>
        <p:spPr>
          <a:xfrm>
            <a:off x="98809" y="351502"/>
            <a:ext cx="90678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400" dirty="0">
                <a:solidFill>
                  <a:srgbClr val="00B050"/>
                </a:solidFill>
              </a:rPr>
              <a:t>PREDICT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Reaction Spontaneity: ∆G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∆ H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[T in K = C + 273]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48363" algn="l"/>
              </a:tabLst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 H (system)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∆S (system)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∆G (system)	Reaction Spontaneity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27.6 kJ/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-55.2 J/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mol·K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Notice the need to convert “j/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mol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 to “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kj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mol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negative	negative	</a:t>
            </a:r>
            <a:r>
              <a:rPr lang="en-US" sz="2000" b="1" dirty="0">
                <a:solidFill>
                  <a:srgbClr val="874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or +	spontaneous (low 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exothermic	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orderly		535 K (808 C) is high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4572000" algn="l"/>
              </a:tabLst>
              <a:defRPr/>
            </a:pPr>
            <a:r>
              <a:rPr lang="en-US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NON-spontaneous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7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791200"/>
          </a:xfrm>
        </p:spPr>
        <p:txBody>
          <a:bodyPr/>
          <a:lstStyle/>
          <a:p>
            <a:pPr marL="0" indent="0"/>
            <a:r>
              <a:rPr lang="en-US" altLang="en-US" sz="2400" dirty="0"/>
              <a:t>Determine whether the following reaction is spontaneous.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sz="2400" dirty="0"/>
              <a:t>The entropy change, </a:t>
            </a:r>
            <a:r>
              <a:rPr lang="el-GR" altLang="en-US" sz="2400" dirty="0">
                <a:solidFill>
                  <a:srgbClr val="00B0F0"/>
                </a:solidFill>
              </a:rPr>
              <a:t>Δ</a:t>
            </a:r>
            <a:r>
              <a:rPr lang="en-US" altLang="en-US" sz="2400" i="1" dirty="0">
                <a:solidFill>
                  <a:srgbClr val="00B0F0"/>
                </a:solidFill>
              </a:rPr>
              <a:t>S</a:t>
            </a:r>
            <a:r>
              <a:rPr lang="en-US" altLang="en-US" sz="2400" dirty="0">
                <a:solidFill>
                  <a:srgbClr val="00B0F0"/>
                </a:solidFill>
              </a:rPr>
              <a:t>, is -55.2 J/</a:t>
            </a:r>
            <a:r>
              <a:rPr lang="en-US" altLang="en-US" sz="2400" dirty="0" err="1">
                <a:solidFill>
                  <a:srgbClr val="00B0F0"/>
                </a:solidFill>
              </a:rPr>
              <a:t>mol·K</a:t>
            </a:r>
            <a:r>
              <a:rPr lang="en-US" altLang="en-US" sz="2400" dirty="0"/>
              <a:t>. The enthalpy change, </a:t>
            </a:r>
            <a:r>
              <a:rPr lang="el-GR" altLang="en-US" sz="2400" dirty="0">
                <a:solidFill>
                  <a:srgbClr val="FF0000"/>
                </a:solidFill>
              </a:rPr>
              <a:t>Δ</a:t>
            </a:r>
            <a:r>
              <a:rPr lang="en-US" altLang="en-US" sz="2400" i="1" dirty="0">
                <a:solidFill>
                  <a:srgbClr val="FF0000"/>
                </a:solidFill>
              </a:rPr>
              <a:t>H,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solidFill>
                  <a:srgbClr val="FF0000"/>
                </a:solidFill>
              </a:rPr>
              <a:t>27.6 kJ/</a:t>
            </a:r>
            <a:r>
              <a:rPr lang="en-US" altLang="en-US" sz="2400" dirty="0" err="1">
                <a:solidFill>
                  <a:srgbClr val="FF0000"/>
                </a:solidFill>
              </a:rPr>
              <a:t>mol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the system being at </a:t>
            </a:r>
            <a:r>
              <a:rPr lang="en-US" altLang="en-US" sz="2400" dirty="0">
                <a:solidFill>
                  <a:srgbClr val="7030A0"/>
                </a:solidFill>
              </a:rPr>
              <a:t>535 K</a:t>
            </a:r>
            <a:r>
              <a:rPr lang="en-US" altLang="en-US" sz="2400" dirty="0"/>
              <a:t>.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</a:rPr>
              <a:t>∆G</a:t>
            </a:r>
            <a:r>
              <a:rPr lang="en-US" dirty="0">
                <a:solidFill>
                  <a:srgbClr val="FF0000"/>
                </a:solidFill>
              </a:rPr>
              <a:t> = ∆ H - </a:t>
            </a:r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∆S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dirty="0">
                <a:cs typeface="Arial" panose="020B0604020202020204" pitchFamily="34" charset="0"/>
              </a:rPr>
              <a:t> =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–27.6 kJ/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mol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– (</a:t>
            </a:r>
            <a:r>
              <a:rPr lang="en-US" altLang="en-US" sz="28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535 K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)(</a:t>
            </a:r>
            <a:r>
              <a:rPr lang="en-US" altLang="en-US" sz="2800" dirty="0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-0.0552 kJ/</a:t>
            </a:r>
            <a:r>
              <a:rPr lang="en-US" altLang="en-US" sz="2800" dirty="0" err="1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mol</a:t>
            </a:r>
            <a:r>
              <a:rPr lang="en-US" altLang="en-US" sz="2800" dirty="0" err="1">
                <a:solidFill>
                  <a:srgbClr val="00B0F0"/>
                </a:solidFill>
              </a:rPr>
              <a:t>·K</a:t>
            </a:r>
            <a:r>
              <a:rPr lang="en-US" altLang="en-US" sz="2800" dirty="0"/>
              <a:t>)</a:t>
            </a:r>
          </a:p>
          <a:p>
            <a:pPr algn="ctr">
              <a:spcBef>
                <a:spcPct val="50000"/>
              </a:spcBef>
            </a:pP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dirty="0">
                <a:solidFill>
                  <a:srgbClr val="00B050"/>
                </a:solidFill>
              </a:rPr>
              <a:t>  = </a:t>
            </a:r>
            <a:r>
              <a:rPr lang="en-US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+1.93 </a:t>
            </a:r>
            <a:r>
              <a:rPr lang="en-US" altLang="en-US" sz="2800" dirty="0">
                <a:solidFill>
                  <a:srgbClr val="00B050"/>
                </a:solidFill>
              </a:rPr>
              <a:t>kJ/</a:t>
            </a:r>
            <a:r>
              <a:rPr lang="en-US" altLang="en-US" sz="2800" dirty="0" err="1">
                <a:solidFill>
                  <a:srgbClr val="00B050"/>
                </a:solidFill>
              </a:rPr>
              <a:t>mol</a:t>
            </a:r>
            <a:r>
              <a:rPr lang="en-US" altLang="en-US" sz="2800" dirty="0">
                <a:solidFill>
                  <a:srgbClr val="00B050"/>
                </a:solidFill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/>
              <a:t>The reaction is NON-spontaneous (</a:t>
            </a:r>
            <a:r>
              <a:rPr lang="en-US" altLang="en-US" sz="2000" i="1" dirty="0"/>
              <a:t>as indicated by the </a:t>
            </a:r>
            <a:r>
              <a:rPr lang="en-US" altLang="en-US" sz="2800" i="1" dirty="0">
                <a:solidFill>
                  <a:srgbClr val="00B050"/>
                </a:solidFill>
              </a:rPr>
              <a:t>+</a:t>
            </a: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i="1" dirty="0"/>
              <a:t>).</a:t>
            </a:r>
          </a:p>
          <a:p>
            <a:pPr marL="339725" indent="11113">
              <a:spcBef>
                <a:spcPct val="50000"/>
              </a:spcBef>
            </a:pPr>
            <a:r>
              <a:rPr lang="en-US" altLang="en-US" sz="2800" i="1" dirty="0">
                <a:solidFill>
                  <a:srgbClr val="FF0000"/>
                </a:solidFill>
              </a:rPr>
              <a:t>Exothermic</a:t>
            </a:r>
            <a:r>
              <a:rPr lang="en-US" altLang="en-US" sz="2800" i="1" dirty="0"/>
              <a:t>, </a:t>
            </a:r>
            <a:r>
              <a:rPr lang="en-US" altLang="en-US" sz="2800" i="1" dirty="0">
                <a:solidFill>
                  <a:srgbClr val="7030A0"/>
                </a:solidFill>
              </a:rPr>
              <a:t>increased temperature</a:t>
            </a:r>
            <a:r>
              <a:rPr lang="en-US" altLang="en-US" sz="2800" i="1" dirty="0"/>
              <a:t>, </a:t>
            </a:r>
            <a:r>
              <a:rPr lang="en-US" altLang="en-US" sz="2800" i="1" dirty="0" err="1">
                <a:solidFill>
                  <a:srgbClr val="00B0F0"/>
                </a:solidFill>
              </a:rPr>
              <a:t>DEcreased</a:t>
            </a:r>
            <a:r>
              <a:rPr lang="en-US" altLang="en-US" sz="2800" i="1" dirty="0">
                <a:solidFill>
                  <a:srgbClr val="00B0F0"/>
                </a:solidFill>
              </a:rPr>
              <a:t> entropy (more order / less random)</a:t>
            </a:r>
          </a:p>
          <a:p>
            <a:pPr marL="339725" indent="11113" algn="r">
              <a:spcBef>
                <a:spcPct val="50000"/>
              </a:spcBef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need to convert “j/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“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endParaRPr lang="en-US" alt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" cy="1066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87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334000"/>
          </a:xfrm>
        </p:spPr>
        <p:txBody>
          <a:bodyPr/>
          <a:lstStyle/>
          <a:p>
            <a:pPr marL="0" indent="0"/>
            <a:r>
              <a:rPr lang="en-US" altLang="en-US" sz="2400" dirty="0"/>
              <a:t>Determine whether the following reaction is spontaneous.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sz="2400" dirty="0"/>
              <a:t>The entropy change, </a:t>
            </a:r>
            <a:r>
              <a:rPr lang="el-GR" altLang="en-US" sz="2400" dirty="0">
                <a:solidFill>
                  <a:srgbClr val="00B0F0"/>
                </a:solidFill>
              </a:rPr>
              <a:t>Δ</a:t>
            </a:r>
            <a:r>
              <a:rPr lang="en-US" altLang="en-US" sz="2400" i="1" dirty="0">
                <a:solidFill>
                  <a:srgbClr val="00B0F0"/>
                </a:solidFill>
              </a:rPr>
              <a:t>S</a:t>
            </a:r>
            <a:r>
              <a:rPr lang="en-US" altLang="en-US" sz="2400" dirty="0">
                <a:solidFill>
                  <a:srgbClr val="00B0F0"/>
                </a:solidFill>
              </a:rPr>
              <a:t>, is +55.7  J/</a:t>
            </a:r>
            <a:r>
              <a:rPr lang="en-US" altLang="en-US" sz="2400" dirty="0" err="1">
                <a:solidFill>
                  <a:srgbClr val="00B0F0"/>
                </a:solidFill>
              </a:rPr>
              <a:t>mol·K</a:t>
            </a:r>
            <a:r>
              <a:rPr lang="en-US" altLang="en-US" sz="2400" dirty="0"/>
              <a:t>. The enthalpy change, </a:t>
            </a:r>
            <a:r>
              <a:rPr lang="el-GR" altLang="en-US" sz="2400" dirty="0">
                <a:solidFill>
                  <a:srgbClr val="FF0000"/>
                </a:solidFill>
              </a:rPr>
              <a:t>Δ</a:t>
            </a:r>
            <a:r>
              <a:rPr lang="en-US" altLang="en-US" sz="2400" i="1" dirty="0">
                <a:solidFill>
                  <a:srgbClr val="FF0000"/>
                </a:solidFill>
              </a:rPr>
              <a:t>H,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452 </a:t>
            </a:r>
            <a:r>
              <a:rPr lang="en-US" altLang="en-US" sz="2400" dirty="0">
                <a:solidFill>
                  <a:srgbClr val="FF0000"/>
                </a:solidFill>
              </a:rPr>
              <a:t>kJ/</a:t>
            </a:r>
            <a:r>
              <a:rPr lang="en-US" altLang="en-US" sz="2400" dirty="0" err="1">
                <a:solidFill>
                  <a:srgbClr val="FF0000"/>
                </a:solidFill>
              </a:rPr>
              <a:t>mol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the system being at </a:t>
            </a:r>
            <a:r>
              <a:rPr lang="en-US" altLang="en-US" sz="2400" dirty="0">
                <a:solidFill>
                  <a:srgbClr val="7030A0"/>
                </a:solidFill>
              </a:rPr>
              <a:t>165 K</a:t>
            </a:r>
            <a:r>
              <a:rPr lang="en-US" altLang="en-US" sz="2400" dirty="0"/>
              <a:t>. </a:t>
            </a:r>
          </a:p>
          <a:p>
            <a:pPr marL="0" indent="0"/>
            <a:endParaRPr lang="en-US" alt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18B Ksp &amp; Spontaneity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" cy="1066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829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8D514-1CC3-42EA-9BB2-77C756A92A79}"/>
              </a:ext>
            </a:extLst>
          </p:cNvPr>
          <p:cNvSpPr/>
          <p:nvPr/>
        </p:nvSpPr>
        <p:spPr>
          <a:xfrm>
            <a:off x="0" y="351502"/>
            <a:ext cx="90678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400" dirty="0">
                <a:solidFill>
                  <a:srgbClr val="00B050"/>
                </a:solidFill>
              </a:rPr>
              <a:t>PREDICT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Reaction Spontaneity: ∆G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∆ H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[T in K = C + 273]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48363" algn="l"/>
              </a:tabLst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 H (system)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∆S (system)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∆G (system)	Reaction Spontaneity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452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kJ/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+55.7 J/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mol·K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Notice the need to convert “j/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mol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 to “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kj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mol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positive	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tive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74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 or +	spontaneous (high 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endothermic	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disorderly		165 K (-108 C) is lower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4572000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NON-spontaneous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791200"/>
          </a:xfrm>
        </p:spPr>
        <p:txBody>
          <a:bodyPr/>
          <a:lstStyle/>
          <a:p>
            <a:pPr marL="0" indent="0"/>
            <a:r>
              <a:rPr lang="en-US" altLang="en-US" sz="2400" dirty="0"/>
              <a:t>Determine whether the following reaction is spontaneous.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sz="2400" dirty="0"/>
              <a:t>The entropy change, </a:t>
            </a:r>
            <a:r>
              <a:rPr lang="el-GR" altLang="en-US" sz="2400" dirty="0">
                <a:solidFill>
                  <a:srgbClr val="00B0F0"/>
                </a:solidFill>
              </a:rPr>
              <a:t>Δ</a:t>
            </a:r>
            <a:r>
              <a:rPr lang="en-US" altLang="en-US" sz="2400" i="1" dirty="0">
                <a:solidFill>
                  <a:srgbClr val="00B0F0"/>
                </a:solidFill>
              </a:rPr>
              <a:t>S</a:t>
            </a:r>
            <a:r>
              <a:rPr lang="en-US" altLang="en-US" sz="2400" dirty="0">
                <a:solidFill>
                  <a:srgbClr val="00B0F0"/>
                </a:solidFill>
              </a:rPr>
              <a:t>, is +55.7  J/</a:t>
            </a:r>
            <a:r>
              <a:rPr lang="en-US" altLang="en-US" sz="2400" dirty="0" err="1">
                <a:solidFill>
                  <a:srgbClr val="00B0F0"/>
                </a:solidFill>
              </a:rPr>
              <a:t>mol·K</a:t>
            </a:r>
            <a:r>
              <a:rPr lang="en-US" altLang="en-US" sz="2400" dirty="0"/>
              <a:t>. The enthalpy change, </a:t>
            </a:r>
            <a:r>
              <a:rPr lang="el-GR" altLang="en-US" sz="2400" dirty="0">
                <a:solidFill>
                  <a:srgbClr val="FF0000"/>
                </a:solidFill>
              </a:rPr>
              <a:t>Δ</a:t>
            </a:r>
            <a:r>
              <a:rPr lang="en-US" altLang="en-US" sz="2400" i="1" dirty="0">
                <a:solidFill>
                  <a:srgbClr val="FF0000"/>
                </a:solidFill>
              </a:rPr>
              <a:t>H,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452 </a:t>
            </a:r>
            <a:r>
              <a:rPr lang="en-US" altLang="en-US" sz="2400" dirty="0">
                <a:solidFill>
                  <a:srgbClr val="FF0000"/>
                </a:solidFill>
              </a:rPr>
              <a:t>kJ/</a:t>
            </a:r>
            <a:r>
              <a:rPr lang="en-US" altLang="en-US" sz="2400" dirty="0" err="1">
                <a:solidFill>
                  <a:srgbClr val="FF0000"/>
                </a:solidFill>
              </a:rPr>
              <a:t>mol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the system being at </a:t>
            </a:r>
            <a:r>
              <a:rPr lang="en-US" altLang="en-US" sz="2400" dirty="0">
                <a:solidFill>
                  <a:srgbClr val="7030A0"/>
                </a:solidFill>
              </a:rPr>
              <a:t>165 K</a:t>
            </a:r>
            <a:r>
              <a:rPr lang="en-US" altLang="en-US" sz="2400" dirty="0"/>
              <a:t>.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</a:rPr>
              <a:t>∆G</a:t>
            </a:r>
            <a:r>
              <a:rPr lang="en-US" dirty="0">
                <a:solidFill>
                  <a:srgbClr val="FF0000"/>
                </a:solidFill>
              </a:rPr>
              <a:t> = ∆ H - </a:t>
            </a:r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∆S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dirty="0">
                <a:cs typeface="Arial" panose="020B0604020202020204" pitchFamily="34" charset="0"/>
              </a:rPr>
              <a:t> =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452 kJ/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mol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– (</a:t>
            </a:r>
            <a:r>
              <a:rPr lang="en-US" altLang="en-US" sz="28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165 K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)(</a:t>
            </a:r>
            <a:r>
              <a:rPr lang="en-US" altLang="en-US" sz="2800" dirty="0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+0.0557 kJ/</a:t>
            </a:r>
            <a:r>
              <a:rPr lang="en-US" altLang="en-US" sz="2800" dirty="0" err="1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mol</a:t>
            </a:r>
            <a:r>
              <a:rPr lang="en-US" altLang="en-US" sz="2800" dirty="0" err="1">
                <a:solidFill>
                  <a:srgbClr val="00B0F0"/>
                </a:solidFill>
              </a:rPr>
              <a:t>·K</a:t>
            </a:r>
            <a:r>
              <a:rPr lang="en-US" altLang="en-US" sz="2800" dirty="0"/>
              <a:t>)</a:t>
            </a:r>
          </a:p>
          <a:p>
            <a:pPr algn="ctr">
              <a:spcBef>
                <a:spcPct val="50000"/>
              </a:spcBef>
            </a:pP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dirty="0">
                <a:solidFill>
                  <a:srgbClr val="00B050"/>
                </a:solidFill>
              </a:rPr>
              <a:t>  = </a:t>
            </a:r>
            <a:r>
              <a:rPr lang="en-US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+443 </a:t>
            </a:r>
            <a:r>
              <a:rPr lang="en-US" altLang="en-US" sz="2800" dirty="0">
                <a:solidFill>
                  <a:srgbClr val="00B050"/>
                </a:solidFill>
              </a:rPr>
              <a:t>kJ/</a:t>
            </a:r>
            <a:r>
              <a:rPr lang="en-US" altLang="en-US" sz="2800" dirty="0" err="1">
                <a:solidFill>
                  <a:srgbClr val="00B050"/>
                </a:solidFill>
              </a:rPr>
              <a:t>mol</a:t>
            </a:r>
            <a:r>
              <a:rPr lang="en-US" altLang="en-US" sz="2800" dirty="0">
                <a:solidFill>
                  <a:srgbClr val="00B050"/>
                </a:solidFill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/>
              <a:t>The reaction is </a:t>
            </a:r>
            <a:r>
              <a:rPr lang="en-US" altLang="en-US" sz="2800" i="1" dirty="0">
                <a:solidFill>
                  <a:srgbClr val="EA6F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NON-spontaneous</a:t>
            </a:r>
            <a:r>
              <a:rPr lang="en-US" altLang="en-US" sz="2800" i="1" dirty="0"/>
              <a:t> (</a:t>
            </a:r>
            <a:r>
              <a:rPr lang="en-US" altLang="en-US" sz="2000" i="1" dirty="0"/>
              <a:t>as indicated by the </a:t>
            </a:r>
            <a:r>
              <a:rPr lang="en-US" altLang="en-US" sz="2800" i="1" dirty="0">
                <a:solidFill>
                  <a:srgbClr val="00B050"/>
                </a:solidFill>
              </a:rPr>
              <a:t>+</a:t>
            </a: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i="1" dirty="0"/>
              <a:t>).</a:t>
            </a:r>
          </a:p>
          <a:p>
            <a:pPr marL="339725" indent="11113">
              <a:spcBef>
                <a:spcPct val="50000"/>
              </a:spcBef>
            </a:pPr>
            <a:r>
              <a:rPr lang="en-US" altLang="en-US" sz="2800" i="1" dirty="0">
                <a:solidFill>
                  <a:srgbClr val="FF0000"/>
                </a:solidFill>
              </a:rPr>
              <a:t>Endothermic</a:t>
            </a:r>
            <a:r>
              <a:rPr lang="en-US" altLang="en-US" sz="2800" i="1" dirty="0"/>
              <a:t>, </a:t>
            </a:r>
            <a:r>
              <a:rPr lang="en-US" altLang="en-US" sz="2800" i="1" dirty="0" err="1">
                <a:solidFill>
                  <a:srgbClr val="00B0F0"/>
                </a:solidFill>
              </a:rPr>
              <a:t>INcreased</a:t>
            </a:r>
            <a:r>
              <a:rPr lang="en-US" altLang="en-US" sz="2800" i="1" dirty="0">
                <a:solidFill>
                  <a:srgbClr val="00B0F0"/>
                </a:solidFill>
              </a:rPr>
              <a:t> entropy (more disorder / more random)</a:t>
            </a:r>
          </a:p>
          <a:p>
            <a:pPr marL="339725" indent="11113" algn="r">
              <a:spcBef>
                <a:spcPct val="50000"/>
              </a:spcBef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need to convert “j/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“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endParaRPr lang="en-US" alt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8898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334000"/>
          </a:xfrm>
        </p:spPr>
        <p:txBody>
          <a:bodyPr/>
          <a:lstStyle/>
          <a:p>
            <a:pPr marL="0" indent="0"/>
            <a:r>
              <a:rPr lang="en-US" altLang="en-US" sz="2400" dirty="0"/>
              <a:t>Determine whether the following reaction is spontaneous.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sz="2400" dirty="0"/>
              <a:t>The entropy change, </a:t>
            </a:r>
            <a:r>
              <a:rPr lang="el-GR" altLang="en-US" sz="2400" dirty="0">
                <a:solidFill>
                  <a:srgbClr val="00B0F0"/>
                </a:solidFill>
              </a:rPr>
              <a:t>Δ</a:t>
            </a:r>
            <a:r>
              <a:rPr lang="en-US" altLang="en-US" sz="2400" i="1" dirty="0">
                <a:solidFill>
                  <a:srgbClr val="00B0F0"/>
                </a:solidFill>
              </a:rPr>
              <a:t>S</a:t>
            </a:r>
            <a:r>
              <a:rPr lang="en-US" altLang="en-US" sz="2400" dirty="0">
                <a:solidFill>
                  <a:srgbClr val="00B0F0"/>
                </a:solidFill>
              </a:rPr>
              <a:t>, is -55.2 J/</a:t>
            </a:r>
            <a:r>
              <a:rPr lang="en-US" altLang="en-US" sz="2400" dirty="0" err="1">
                <a:solidFill>
                  <a:srgbClr val="00B0F0"/>
                </a:solidFill>
              </a:rPr>
              <a:t>mol·K</a:t>
            </a:r>
            <a:r>
              <a:rPr lang="en-US" altLang="en-US" sz="2400" dirty="0"/>
              <a:t>. The enthalpy change, </a:t>
            </a:r>
            <a:r>
              <a:rPr lang="el-GR" altLang="en-US" sz="2400" dirty="0">
                <a:solidFill>
                  <a:srgbClr val="FF0000"/>
                </a:solidFill>
              </a:rPr>
              <a:t>Δ</a:t>
            </a:r>
            <a:r>
              <a:rPr lang="en-US" altLang="en-US" sz="2400" i="1" dirty="0">
                <a:solidFill>
                  <a:srgbClr val="FF0000"/>
                </a:solidFill>
              </a:rPr>
              <a:t>H,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365 </a:t>
            </a:r>
            <a:r>
              <a:rPr lang="en-US" altLang="en-US" sz="2400" dirty="0">
                <a:solidFill>
                  <a:srgbClr val="FF0000"/>
                </a:solidFill>
              </a:rPr>
              <a:t>kJ/</a:t>
            </a:r>
            <a:r>
              <a:rPr lang="en-US" altLang="en-US" sz="2400" dirty="0" err="1">
                <a:solidFill>
                  <a:srgbClr val="FF0000"/>
                </a:solidFill>
              </a:rPr>
              <a:t>mol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the system being at </a:t>
            </a:r>
            <a:r>
              <a:rPr lang="en-US" altLang="en-US" sz="2400" dirty="0">
                <a:solidFill>
                  <a:srgbClr val="7030A0"/>
                </a:solidFill>
              </a:rPr>
              <a:t>115 C</a:t>
            </a:r>
            <a:r>
              <a:rPr lang="en-US" altLang="en-US" sz="2400" dirty="0"/>
              <a:t>. </a:t>
            </a:r>
          </a:p>
          <a:p>
            <a:pPr marL="0" indent="0"/>
            <a:endParaRPr lang="en-US" alt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" cy="1066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6172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8D514-1CC3-42EA-9BB2-77C756A92A79}"/>
              </a:ext>
            </a:extLst>
          </p:cNvPr>
          <p:cNvSpPr/>
          <p:nvPr/>
        </p:nvSpPr>
        <p:spPr>
          <a:xfrm>
            <a:off x="38100" y="609600"/>
            <a:ext cx="90678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400" dirty="0">
                <a:solidFill>
                  <a:srgbClr val="00B050"/>
                </a:solidFill>
              </a:rPr>
              <a:t>PREDICT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Reaction Spontaneity: ∆G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∆ H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[T in K = C + 273]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48363" algn="l"/>
              </a:tabLst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 H (system)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∆S (system)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∆G (system)	Reaction Spontaneity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365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kJ/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-55.2 J/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mol·K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Notice the need to convert “j/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mol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 to “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kj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mol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positive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negative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74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always positive	never spontaneous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endothermic	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orderly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9991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228600"/>
            <a:ext cx="9067800" cy="6324600"/>
          </a:xfrm>
        </p:spPr>
        <p:txBody>
          <a:bodyPr/>
          <a:lstStyle/>
          <a:p>
            <a:pPr marL="0" indent="0"/>
            <a:r>
              <a:rPr lang="en-US" altLang="en-US" sz="2400" dirty="0"/>
              <a:t>Determine whether the following reaction is spontaneous.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sz="2400" dirty="0"/>
              <a:t>The entropy change, </a:t>
            </a:r>
            <a:r>
              <a:rPr lang="el-GR" altLang="en-US" sz="2400" dirty="0">
                <a:solidFill>
                  <a:srgbClr val="00B0F0"/>
                </a:solidFill>
              </a:rPr>
              <a:t>Δ</a:t>
            </a:r>
            <a:r>
              <a:rPr lang="en-US" altLang="en-US" sz="2400" i="1" dirty="0">
                <a:solidFill>
                  <a:srgbClr val="00B0F0"/>
                </a:solidFill>
              </a:rPr>
              <a:t>S</a:t>
            </a:r>
            <a:r>
              <a:rPr lang="en-US" altLang="en-US" sz="2400" dirty="0">
                <a:solidFill>
                  <a:srgbClr val="00B0F0"/>
                </a:solidFill>
              </a:rPr>
              <a:t>, is -55.2 J/</a:t>
            </a:r>
            <a:r>
              <a:rPr lang="en-US" altLang="en-US" sz="2400" dirty="0" err="1">
                <a:solidFill>
                  <a:srgbClr val="00B0F0"/>
                </a:solidFill>
              </a:rPr>
              <a:t>mol·K</a:t>
            </a:r>
            <a:r>
              <a:rPr lang="en-US" altLang="en-US" sz="2400" dirty="0"/>
              <a:t>. The enthalpy change, </a:t>
            </a:r>
            <a:r>
              <a:rPr lang="el-GR" altLang="en-US" sz="2400" dirty="0">
                <a:solidFill>
                  <a:srgbClr val="FF0000"/>
                </a:solidFill>
              </a:rPr>
              <a:t>Δ</a:t>
            </a:r>
            <a:r>
              <a:rPr lang="en-US" altLang="en-US" sz="2400" i="1" dirty="0">
                <a:solidFill>
                  <a:srgbClr val="FF0000"/>
                </a:solidFill>
              </a:rPr>
              <a:t>H,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365 </a:t>
            </a:r>
            <a:r>
              <a:rPr lang="en-US" altLang="en-US" sz="2400" dirty="0">
                <a:solidFill>
                  <a:srgbClr val="FF0000"/>
                </a:solidFill>
              </a:rPr>
              <a:t>kJ/</a:t>
            </a:r>
            <a:r>
              <a:rPr lang="en-US" altLang="en-US" sz="2400" dirty="0" err="1">
                <a:solidFill>
                  <a:srgbClr val="FF0000"/>
                </a:solidFill>
              </a:rPr>
              <a:t>mol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the system being at </a:t>
            </a:r>
            <a:r>
              <a:rPr lang="en-US" altLang="en-US" sz="2400" dirty="0">
                <a:solidFill>
                  <a:srgbClr val="7030A0"/>
                </a:solidFill>
              </a:rPr>
              <a:t>115 C</a:t>
            </a:r>
            <a:r>
              <a:rPr lang="en-US" altLang="en-US" sz="2400" dirty="0"/>
              <a:t>. </a:t>
            </a:r>
          </a:p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B050"/>
                </a:solidFill>
              </a:rPr>
              <a:t>∆G</a:t>
            </a:r>
            <a:r>
              <a:rPr lang="en-US" sz="4000" dirty="0">
                <a:solidFill>
                  <a:srgbClr val="FF0000"/>
                </a:solidFill>
              </a:rPr>
              <a:t> = ∆ H - </a:t>
            </a:r>
            <a:r>
              <a:rPr lang="en-US" sz="4000" dirty="0">
                <a:solidFill>
                  <a:srgbClr val="7030A0"/>
                </a:solidFill>
              </a:rPr>
              <a:t>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∆S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l-GR" altLang="en-US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 =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365 kJ/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mol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– (</a:t>
            </a:r>
            <a:r>
              <a:rPr lang="en-US" altLang="en-US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388 K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)(</a:t>
            </a:r>
            <a:r>
              <a:rPr lang="en-US" dirty="0">
                <a:solidFill>
                  <a:srgbClr val="00B0F0"/>
                </a:solidFill>
                <a:cs typeface="Calibri"/>
              </a:rPr>
              <a:t>-0.0552 kJ/</a:t>
            </a:r>
            <a:r>
              <a:rPr lang="en-US" dirty="0" err="1">
                <a:solidFill>
                  <a:srgbClr val="00B0F0"/>
                </a:solidFill>
                <a:cs typeface="Calibri"/>
              </a:rPr>
              <a:t>mol</a:t>
            </a:r>
            <a:r>
              <a:rPr lang="en-US" dirty="0">
                <a:solidFill>
                  <a:srgbClr val="00B0F0"/>
                </a:solidFill>
                <a:cs typeface="Calibri"/>
              </a:rPr>
              <a:t> K</a:t>
            </a:r>
            <a:r>
              <a:rPr lang="en-US" altLang="en-US" dirty="0"/>
              <a:t>)</a:t>
            </a:r>
          </a:p>
          <a:p>
            <a:pPr algn="ctr">
              <a:spcBef>
                <a:spcPct val="50000"/>
              </a:spcBef>
            </a:pPr>
            <a:r>
              <a:rPr lang="el-GR" altLang="en-US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>
                <a:solidFill>
                  <a:srgbClr val="00B050"/>
                </a:solidFill>
              </a:rPr>
              <a:t>  = </a:t>
            </a:r>
            <a:r>
              <a:rPr lang="en-US" altLang="en-US" dirty="0">
                <a:solidFill>
                  <a:srgbClr val="00B050"/>
                </a:solidFill>
                <a:cs typeface="Arial" panose="020B0604020202020204" pitchFamily="34" charset="0"/>
              </a:rPr>
              <a:t>+386 </a:t>
            </a:r>
            <a:r>
              <a:rPr lang="en-US" altLang="en-US" dirty="0">
                <a:solidFill>
                  <a:srgbClr val="00B050"/>
                </a:solidFill>
              </a:rPr>
              <a:t>kJ/</a:t>
            </a:r>
            <a:r>
              <a:rPr lang="en-US" altLang="en-US" dirty="0" err="1">
                <a:solidFill>
                  <a:srgbClr val="00B050"/>
                </a:solidFill>
              </a:rPr>
              <a:t>mol</a:t>
            </a:r>
            <a:r>
              <a:rPr lang="en-US" altLang="en-US" dirty="0">
                <a:solidFill>
                  <a:srgbClr val="00B050"/>
                </a:solidFill>
              </a:rPr>
              <a:t>     </a:t>
            </a:r>
          </a:p>
          <a:p>
            <a:pPr marL="0" indent="0">
              <a:spcBef>
                <a:spcPct val="50000"/>
              </a:spcBef>
            </a:pPr>
            <a:r>
              <a:rPr lang="en-US" altLang="en-US" i="1" dirty="0"/>
              <a:t>The reaction is </a:t>
            </a:r>
            <a:r>
              <a:rPr lang="en-US" altLang="en-US" i="1" dirty="0" err="1">
                <a:solidFill>
                  <a:srgbClr val="EA6F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NONspontaneous</a:t>
            </a:r>
            <a:r>
              <a:rPr lang="en-US" altLang="en-US" i="1" dirty="0"/>
              <a:t> (as indicated by </a:t>
            </a:r>
            <a:r>
              <a:rPr lang="en-US" altLang="en-US" i="1" dirty="0">
                <a:solidFill>
                  <a:srgbClr val="00B050"/>
                </a:solidFill>
              </a:rPr>
              <a:t>+</a:t>
            </a:r>
            <a:r>
              <a:rPr lang="el-GR" altLang="en-US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i="1" dirty="0"/>
              <a:t>).</a:t>
            </a:r>
          </a:p>
          <a:p>
            <a:pPr marL="339725" indent="11113">
              <a:spcBef>
                <a:spcPct val="50000"/>
              </a:spcBef>
            </a:pPr>
            <a:r>
              <a:rPr lang="en-US" altLang="en-US" i="1" dirty="0">
                <a:solidFill>
                  <a:srgbClr val="FF0000"/>
                </a:solidFill>
              </a:rPr>
              <a:t>Endothermic</a:t>
            </a:r>
            <a:r>
              <a:rPr lang="en-US" altLang="en-US" i="1" dirty="0"/>
              <a:t>, </a:t>
            </a:r>
            <a:r>
              <a:rPr lang="en-US" altLang="en-US" i="1" dirty="0">
                <a:solidFill>
                  <a:srgbClr val="00B0F0"/>
                </a:solidFill>
              </a:rPr>
              <a:t>Decreased entropy (less random)</a:t>
            </a:r>
            <a:endParaRPr lang="en-US" altLang="en-US" dirty="0">
              <a:solidFill>
                <a:srgbClr val="7030A0"/>
              </a:solidFill>
            </a:endParaRPr>
          </a:p>
          <a:p>
            <a:pPr marL="0" indent="0" algn="ctr"/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Notice the need to convert “j/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mol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 to “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kj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mol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 </a:t>
            </a:r>
          </a:p>
          <a:p>
            <a:pPr marL="0" indent="0" algn="ctr"/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to convert “115 C” to “388 K”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/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/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endParaRPr lang="en-US" alt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34818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0"/>
            <a:ext cx="4267199" cy="6858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Key Concepts 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 marL="0" indent="0" algn="ctr">
              <a:spcBef>
                <a:spcPct val="50000"/>
              </a:spcBef>
            </a:pPr>
            <a:r>
              <a:rPr lang="el-GR" dirty="0">
                <a:ea typeface="Cambria Math" pitchFamily="18" charset="0"/>
              </a:rPr>
              <a:t>Δ</a:t>
            </a:r>
            <a:r>
              <a:rPr lang="en-US" dirty="0">
                <a:ea typeface="Cambria Math" pitchFamily="18" charset="0"/>
              </a:rPr>
              <a:t>G = </a:t>
            </a:r>
            <a:r>
              <a:rPr lang="el-GR" dirty="0">
                <a:ea typeface="Cambria Math" pitchFamily="18" charset="0"/>
              </a:rPr>
              <a:t>Δ</a:t>
            </a:r>
            <a:r>
              <a:rPr lang="en-US" dirty="0">
                <a:ea typeface="Cambria Math" pitchFamily="18" charset="0"/>
              </a:rPr>
              <a:t>H – T</a:t>
            </a:r>
            <a:r>
              <a:rPr lang="el-GR" dirty="0">
                <a:ea typeface="Cambria Math" pitchFamily="18" charset="0"/>
              </a:rPr>
              <a:t>Δ</a:t>
            </a:r>
            <a:r>
              <a:rPr lang="en-US" dirty="0">
                <a:ea typeface="Cambria Math" pitchFamily="18" charset="0"/>
              </a:rPr>
              <a:t>S</a:t>
            </a:r>
          </a:p>
          <a:p>
            <a:pPr marL="0" indent="0">
              <a:spcBef>
                <a:spcPct val="50000"/>
              </a:spcBef>
            </a:pPr>
            <a:r>
              <a:rPr lang="en-US" sz="2400" dirty="0">
                <a:ea typeface="Cambria Math" pitchFamily="18" charset="0"/>
                <a:cs typeface="Calibri"/>
              </a:rPr>
              <a:t>When a reaction is </a:t>
            </a:r>
            <a:r>
              <a:rPr lang="en-US" sz="2400" dirty="0">
                <a:solidFill>
                  <a:srgbClr val="FF0000"/>
                </a:solidFill>
                <a:ea typeface="Cambria Math" pitchFamily="18" charset="0"/>
                <a:cs typeface="Calibri"/>
              </a:rPr>
              <a:t>exothermic (-</a:t>
            </a:r>
            <a:r>
              <a:rPr lang="el-GR" sz="2400" dirty="0">
                <a:solidFill>
                  <a:srgbClr val="FF0000"/>
                </a:solidFill>
                <a:ea typeface="Cambria Math" pitchFamily="18" charset="0"/>
              </a:rPr>
              <a:t> Δ </a:t>
            </a:r>
            <a:r>
              <a:rPr lang="en-US" sz="2400" dirty="0">
                <a:solidFill>
                  <a:srgbClr val="FF0000"/>
                </a:solidFill>
                <a:ea typeface="Cambria Math" pitchFamily="18" charset="0"/>
                <a:cs typeface="Calibri"/>
              </a:rPr>
              <a:t>H)</a:t>
            </a:r>
            <a:r>
              <a:rPr lang="en-US" sz="2400" dirty="0">
                <a:ea typeface="Cambria Math" pitchFamily="18" charset="0"/>
                <a:cs typeface="Calibri"/>
              </a:rPr>
              <a:t>, and </a:t>
            </a:r>
            <a:r>
              <a:rPr lang="en-US" sz="2400" dirty="0">
                <a:solidFill>
                  <a:srgbClr val="00B0F0"/>
                </a:solidFill>
                <a:ea typeface="Cambria Math" pitchFamily="18" charset="0"/>
                <a:cs typeface="Calibri"/>
              </a:rPr>
              <a:t>entropy increases </a:t>
            </a:r>
            <a:r>
              <a:rPr lang="en-US" sz="2400" dirty="0">
                <a:ea typeface="Cambria Math" pitchFamily="18" charset="0"/>
                <a:cs typeface="Calibri"/>
              </a:rPr>
              <a:t>(phases goes to disorder, e.g. l </a:t>
            </a:r>
            <a:r>
              <a:rPr lang="en-US" sz="2400" dirty="0">
                <a:ea typeface="Cambria Math" pitchFamily="18" charset="0"/>
                <a:cs typeface="Calibri"/>
                <a:sym typeface="Wingdings" panose="05000000000000000000" pitchFamily="2" charset="2"/>
              </a:rPr>
              <a:t> g; </a:t>
            </a:r>
            <a:r>
              <a:rPr lang="en-US" sz="2400" dirty="0">
                <a:solidFill>
                  <a:srgbClr val="00B0F0"/>
                </a:solidFill>
                <a:ea typeface="Cambria Math" pitchFamily="18" charset="0"/>
                <a:cs typeface="Calibri"/>
                <a:sym typeface="Wingdings" panose="05000000000000000000" pitchFamily="2" charset="2"/>
              </a:rPr>
              <a:t>+</a:t>
            </a:r>
            <a:r>
              <a:rPr lang="el-GR" sz="2400" dirty="0">
                <a:solidFill>
                  <a:srgbClr val="00B0F0"/>
                </a:solidFill>
                <a:ea typeface="Cambria Math" pitchFamily="18" charset="0"/>
              </a:rPr>
              <a:t>Δ</a:t>
            </a:r>
            <a:r>
              <a:rPr lang="en-US" sz="2400" dirty="0">
                <a:solidFill>
                  <a:srgbClr val="00B0F0"/>
                </a:solidFill>
                <a:ea typeface="Cambria Math" pitchFamily="18" charset="0"/>
              </a:rPr>
              <a:t>S</a:t>
            </a:r>
            <a:r>
              <a:rPr lang="en-US" sz="2400" dirty="0">
                <a:ea typeface="Cambria Math" pitchFamily="18" charset="0"/>
                <a:cs typeface="Calibri"/>
                <a:sym typeface="Wingdings" panose="05000000000000000000" pitchFamily="2" charset="2"/>
              </a:rPr>
              <a:t>), the reaction is </a:t>
            </a:r>
            <a:r>
              <a:rPr lang="en-US" sz="2400" dirty="0">
                <a:solidFill>
                  <a:srgbClr val="00B050"/>
                </a:solidFill>
                <a:ea typeface="Cambria Math" pitchFamily="18" charset="0"/>
                <a:cs typeface="Calibri"/>
                <a:sym typeface="Wingdings" panose="05000000000000000000" pitchFamily="2" charset="2"/>
              </a:rPr>
              <a:t>spontaneous (-</a:t>
            </a:r>
            <a:r>
              <a:rPr lang="el-GR" sz="2400" dirty="0">
                <a:solidFill>
                  <a:srgbClr val="00B050"/>
                </a:solidFill>
                <a:ea typeface="Cambria Math" pitchFamily="18" charset="0"/>
              </a:rPr>
              <a:t> Δ </a:t>
            </a:r>
            <a:r>
              <a:rPr lang="en-US" sz="2400" dirty="0">
                <a:solidFill>
                  <a:srgbClr val="00B050"/>
                </a:solidFill>
                <a:ea typeface="Cambria Math" pitchFamily="18" charset="0"/>
                <a:cs typeface="Calibri"/>
                <a:sym typeface="Wingdings" panose="05000000000000000000" pitchFamily="2" charset="2"/>
              </a:rPr>
              <a:t>G)</a:t>
            </a:r>
            <a:r>
              <a:rPr lang="en-US" sz="2400" dirty="0">
                <a:ea typeface="Cambria Math" pitchFamily="18" charset="0"/>
                <a:cs typeface="Calibri"/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00B050"/>
              </a:solidFill>
              <a:ea typeface="Cambria Math" pitchFamily="18" charset="0"/>
              <a:cs typeface="Calibri"/>
            </a:endParaRPr>
          </a:p>
          <a:p>
            <a:pPr marL="0" indent="0">
              <a:spcBef>
                <a:spcPct val="50000"/>
              </a:spcBef>
            </a:pPr>
            <a:endParaRPr lang="en-US" altLang="en-US" sz="2300" dirty="0"/>
          </a:p>
          <a:p>
            <a:pPr marL="0" indent="0">
              <a:spcBef>
                <a:spcPct val="50000"/>
              </a:spcBef>
            </a:pPr>
            <a:endParaRPr lang="en-US" altLang="en-US" sz="2300" dirty="0">
              <a:cs typeface="Arial" panose="020B060402020202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692046" y="1987445"/>
            <a:ext cx="814715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788" tIns="45394" rIns="90788" bIns="45394"/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0" dirty="0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685801" y="3054245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788" tIns="45394" rIns="90788" bIns="45394"/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18B Ksp &amp; Spontaneity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6356F-AEF7-402A-AA09-A81F728EB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" y="2895600"/>
            <a:ext cx="895763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1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8" y="2050024"/>
            <a:ext cx="8387012" cy="396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708" y="76200"/>
            <a:ext cx="7848600" cy="507173"/>
          </a:xfrm>
          <a:prstGeom prst="rect">
            <a:avLst/>
          </a:prstGeom>
          <a:solidFill>
            <a:srgbClr val="FFC000"/>
          </a:solidFill>
        </p:spPr>
        <p:txBody>
          <a:bodyPr wrap="square" lIns="90788" tIns="45394" rIns="90788" bIns="45394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Spontaneous vs Nonspontaneous Processes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3383" y="762000"/>
            <a:ext cx="9428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13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Chapter 18B Ksp &amp; Spontaneity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8D514-1CC3-42EA-9BB2-77C756A92A79}"/>
              </a:ext>
            </a:extLst>
          </p:cNvPr>
          <p:cNvSpPr/>
          <p:nvPr/>
        </p:nvSpPr>
        <p:spPr>
          <a:xfrm>
            <a:off x="76200" y="964747"/>
            <a:ext cx="90678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rgbClr val="00B050"/>
                </a:solidFill>
              </a:rPr>
              <a:t>Reaction Spontaneity: ∆G</a:t>
            </a:r>
            <a:r>
              <a:rPr lang="en-US" sz="2400" dirty="0">
                <a:solidFill>
                  <a:srgbClr val="FF0000"/>
                </a:solidFill>
              </a:rPr>
              <a:t> = ∆ H - </a:t>
            </a:r>
            <a:r>
              <a:rPr lang="en-US" sz="2400" dirty="0">
                <a:solidFill>
                  <a:srgbClr val="7030A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∆S</a:t>
            </a:r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1600" dirty="0">
                <a:solidFill>
                  <a:srgbClr val="FFC000"/>
                </a:solidFill>
              </a:rPr>
              <a:t>[T in K = C + 273]</a:t>
            </a:r>
          </a:p>
          <a:p>
            <a:pPr>
              <a:spcBef>
                <a:spcPts val="1800"/>
              </a:spcBef>
              <a:tabLst>
                <a:tab pos="1828800" algn="l"/>
                <a:tab pos="3657600" algn="l"/>
                <a:tab pos="5948363" algn="l"/>
              </a:tabLst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 H (system)	</a:t>
            </a:r>
            <a:r>
              <a:rPr lang="en-US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∆S (system)	</a:t>
            </a:r>
            <a:r>
              <a:rPr 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∆G (system)	Reaction Spontaneity</a:t>
            </a:r>
          </a:p>
          <a:p>
            <a:pPr>
              <a:spcBef>
                <a:spcPts val="18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	positive	always negative	always spontaneous</a:t>
            </a: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exothermic	</a:t>
            </a:r>
            <a:r>
              <a:rPr lang="en-US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disorderly</a:t>
            </a:r>
          </a:p>
          <a:p>
            <a:pPr>
              <a:spcBef>
                <a:spcPts val="1800"/>
              </a:spcBef>
              <a:tabLst>
                <a:tab pos="1828800" algn="l"/>
                <a:tab pos="4170363" algn="l"/>
                <a:tab pos="5999163" algn="l"/>
              </a:tabLst>
            </a:pPr>
            <a:r>
              <a:rPr lang="en-US" sz="2000" b="1" dirty="0">
                <a:solidFill>
                  <a:srgbClr val="874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	negative	- or +	spontaneous (low T)</a:t>
            </a: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exothermic	</a:t>
            </a:r>
            <a:r>
              <a:rPr lang="en-US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orderly</a:t>
            </a:r>
          </a:p>
          <a:p>
            <a:pPr>
              <a:spcBef>
                <a:spcPts val="3000"/>
              </a:spcBef>
              <a:tabLst>
                <a:tab pos="1828800" algn="l"/>
                <a:tab pos="4119563" algn="l"/>
                <a:tab pos="5999163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	positive	</a:t>
            </a:r>
            <a:r>
              <a:rPr lang="en-US" sz="2000" b="1" dirty="0">
                <a:solidFill>
                  <a:srgbClr val="874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or +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spontaneous (high T)</a:t>
            </a: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endothermic	</a:t>
            </a:r>
            <a:r>
              <a:rPr lang="en-US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disorderly</a:t>
            </a:r>
          </a:p>
          <a:p>
            <a:pPr>
              <a:spcBef>
                <a:spcPts val="18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sz="2000" b="1" dirty="0">
                <a:solidFill>
                  <a:srgbClr val="874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	negative	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874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positive 	never spontaneous </a:t>
            </a: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endothermic	</a:t>
            </a:r>
            <a:r>
              <a:rPr lang="en-US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orderly</a:t>
            </a: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tabLst>
                <a:tab pos="1828800" algn="l"/>
                <a:tab pos="3657600" algn="l"/>
                <a:tab pos="5999163" algn="l"/>
              </a:tabLst>
            </a:pP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929BC9-F36D-497C-AF4E-9AEB38FD6756}"/>
              </a:ext>
            </a:extLst>
          </p:cNvPr>
          <p:cNvCxnSpPr>
            <a:cxnSpLocks/>
          </p:cNvCxnSpPr>
          <p:nvPr/>
        </p:nvCxnSpPr>
        <p:spPr bwMode="auto">
          <a:xfrm>
            <a:off x="228600" y="2971800"/>
            <a:ext cx="8610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710C04-A427-4F0E-B6A7-1F2A45CE96F2}"/>
              </a:ext>
            </a:extLst>
          </p:cNvPr>
          <p:cNvCxnSpPr>
            <a:cxnSpLocks/>
          </p:cNvCxnSpPr>
          <p:nvPr/>
        </p:nvCxnSpPr>
        <p:spPr bwMode="auto">
          <a:xfrm>
            <a:off x="228600" y="4953000"/>
            <a:ext cx="8610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D0F989-7F04-4ADC-9F49-D80372DAD375}"/>
              </a:ext>
            </a:extLst>
          </p:cNvPr>
          <p:cNvCxnSpPr>
            <a:cxnSpLocks/>
          </p:cNvCxnSpPr>
          <p:nvPr/>
        </p:nvCxnSpPr>
        <p:spPr bwMode="auto">
          <a:xfrm>
            <a:off x="152400" y="3962400"/>
            <a:ext cx="8686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465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8762999" cy="473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788" tIns="45394" rIns="90788" bIns="45394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03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Spontaneity (Free Energy):  ∆G</a:t>
            </a:r>
          </a:p>
          <a:p>
            <a:pPr marL="4492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can one predict whether a reaction will occur under certain conditions in a given amount of time?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492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can one decide whether a reaction at certain temperature and pressure will be spontaneous?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Spontaneous Reactions</a:t>
            </a:r>
          </a:p>
          <a:p>
            <a:pPr marL="4492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Reactions that take place without exertion of outside forces.</a:t>
            </a:r>
          </a:p>
          <a:p>
            <a:pPr marL="1030288" marR="0" lvl="0" indent="-344488" algn="l" defTabSz="10366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Ice melts when placed on a table (room temperature)</a:t>
            </a:r>
          </a:p>
          <a:p>
            <a:pPr marL="1030288" marR="0" lvl="0" indent="-344488" algn="l" defTabSz="10366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Iron III Hydroxide (rust) forms on metals in the outdoors</a:t>
            </a:r>
          </a:p>
          <a:p>
            <a:pPr marL="449263" marR="0" lvl="0" indent="-220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Spontaneity does NOT relate to RATE of Reaction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8" y="102427"/>
            <a:ext cx="7848600" cy="507173"/>
          </a:xfrm>
          <a:prstGeom prst="rect">
            <a:avLst/>
          </a:prstGeom>
          <a:solidFill>
            <a:srgbClr val="FFC000"/>
          </a:solidFill>
        </p:spPr>
        <p:txBody>
          <a:bodyPr wrap="square" lIns="90788" tIns="45394" rIns="90788" bIns="45394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Spontaneous vs Nonspontaneous Processes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77301"/>
            <a:ext cx="482536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31148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52400" y="685800"/>
            <a:ext cx="8915400" cy="606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788" tIns="45394" rIns="90788" bIns="45394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03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Spontaneity (Free Energy):  ∆G</a:t>
            </a:r>
          </a:p>
          <a:p>
            <a:pPr marL="803275" marR="0" lvl="0" indent="-220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free energy of a system is a measure of the amount of usable energy (energy that can do work) in that system.</a:t>
            </a:r>
          </a:p>
          <a:p>
            <a:pPr marL="803275" marR="0" lvl="0" indent="-220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54C8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concept of Free Energy provides a measure of how much usable energy is released (or consumed) when that reaction takes place. </a:t>
            </a:r>
          </a:p>
          <a:p>
            <a:pPr marL="22860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Free energy depends on three main factors:</a:t>
            </a:r>
          </a:p>
          <a:p>
            <a:pPr marL="803275" marR="0" lvl="1" indent="-2301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Enthalpy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74B9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 chemistry refers to energy stored in bonds, and the change in enthalpy is the difference in bond energies between the products and the reactants. </a:t>
            </a:r>
          </a:p>
          <a:p>
            <a:pPr marL="803275" marR="0" lvl="1" indent="-2301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Entropy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 the change of the system during a reaction (becoming more or less orderly).</a:t>
            </a:r>
          </a:p>
          <a:p>
            <a:pPr marL="803275" marR="0" lvl="1" indent="-2301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Temperature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6F1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(KE of the molecules in the system).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8" y="102427"/>
            <a:ext cx="7848600" cy="507173"/>
          </a:xfrm>
          <a:prstGeom prst="rect">
            <a:avLst/>
          </a:prstGeom>
          <a:solidFill>
            <a:srgbClr val="FFC000"/>
          </a:solidFill>
        </p:spPr>
        <p:txBody>
          <a:bodyPr wrap="square" lIns="90788" tIns="45394" rIns="90788" bIns="45394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Spontaneous vs Nonspontaneous Processes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Chapter 18B Ksp &amp; Spontaneity</a:t>
            </a:r>
          </a:p>
        </p:txBody>
      </p:sp>
    </p:spTree>
    <p:extLst>
      <p:ext uri="{BB962C8B-B14F-4D97-AF65-F5344CB8AC3E}">
        <p14:creationId xmlns:p14="http://schemas.microsoft.com/office/powerpoint/2010/main" val="22334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52400" y="990635"/>
            <a:ext cx="8839200" cy="547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788" tIns="45394" rIns="90788" bIns="45394"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/>
              <a:t>Gibbs Free Energy Equation  </a:t>
            </a:r>
          </a:p>
          <a:p>
            <a:pPr algn="ctr">
              <a:spcBef>
                <a:spcPts val="600"/>
              </a:spcBef>
            </a:pPr>
            <a:r>
              <a:rPr lang="en-US" sz="3600" dirty="0">
                <a:solidFill>
                  <a:srgbClr val="00B050"/>
                </a:solidFill>
              </a:rPr>
              <a:t>∆G</a:t>
            </a:r>
            <a:r>
              <a:rPr lang="en-US" sz="3600" dirty="0">
                <a:solidFill>
                  <a:srgbClr val="FF0000"/>
                </a:solidFill>
              </a:rPr>
              <a:t> = ∆ H - </a:t>
            </a:r>
            <a:r>
              <a:rPr lang="en-US" sz="3600" dirty="0">
                <a:solidFill>
                  <a:srgbClr val="7030A0"/>
                </a:solidFill>
              </a:rPr>
              <a:t>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B0F0"/>
                </a:solidFill>
              </a:rPr>
              <a:t>∆S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</a:rPr>
              <a:t>Free Energy   </a:t>
            </a:r>
            <a:r>
              <a:rPr lang="en-US" dirty="0"/>
              <a:t>=  </a:t>
            </a:r>
            <a:r>
              <a:rPr lang="en-US" dirty="0">
                <a:solidFill>
                  <a:srgbClr val="FF0000"/>
                </a:solidFill>
              </a:rPr>
              <a:t>Enthalpy</a:t>
            </a:r>
            <a:r>
              <a:rPr lang="en-US" dirty="0"/>
              <a:t>  -  (</a:t>
            </a:r>
            <a:r>
              <a:rPr lang="en-US" dirty="0">
                <a:solidFill>
                  <a:srgbClr val="7030A0"/>
                </a:solidFill>
              </a:rPr>
              <a:t>Temperature</a:t>
            </a:r>
            <a:r>
              <a:rPr lang="en-US" dirty="0"/>
              <a:t>)(</a:t>
            </a:r>
            <a:r>
              <a:rPr lang="en-US" dirty="0">
                <a:solidFill>
                  <a:srgbClr val="00B0F0"/>
                </a:solidFill>
              </a:rPr>
              <a:t>Entropy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</a:pPr>
            <a:r>
              <a:rPr lang="en-US" dirty="0"/>
              <a:t>The energy change for a chemical reaction (∆G) depends on:  </a:t>
            </a:r>
          </a:p>
          <a:p>
            <a:pPr marL="908050" indent="6350">
              <a:spcBef>
                <a:spcPts val="600"/>
              </a:spcBef>
            </a:pPr>
            <a:r>
              <a:rPr lang="en-US" dirty="0"/>
              <a:t>a.  </a:t>
            </a:r>
            <a:r>
              <a:rPr lang="en-US" dirty="0">
                <a:solidFill>
                  <a:srgbClr val="FF0000"/>
                </a:solidFill>
              </a:rPr>
              <a:t>breaking bonds and making bonds (∆H)</a:t>
            </a:r>
          </a:p>
          <a:p>
            <a:pPr marL="908050" indent="6350">
              <a:spcBef>
                <a:spcPts val="600"/>
              </a:spcBef>
            </a:pPr>
            <a:r>
              <a:rPr lang="en-US" dirty="0"/>
              <a:t>b.  </a:t>
            </a:r>
            <a:r>
              <a:rPr lang="en-US" dirty="0">
                <a:solidFill>
                  <a:srgbClr val="00B0F0"/>
                </a:solidFill>
              </a:rPr>
              <a:t>randomness (∆S)</a:t>
            </a:r>
          </a:p>
          <a:p>
            <a:pPr marL="908050" indent="6350">
              <a:spcBef>
                <a:spcPts val="600"/>
              </a:spcBef>
            </a:pPr>
            <a:r>
              <a:rPr lang="en-US" dirty="0"/>
              <a:t>c.  </a:t>
            </a:r>
            <a:r>
              <a:rPr lang="en-US" dirty="0">
                <a:solidFill>
                  <a:srgbClr val="7030A0"/>
                </a:solidFill>
              </a:rPr>
              <a:t>absolute temperature (K)</a:t>
            </a:r>
          </a:p>
          <a:p>
            <a:pPr marL="0" indent="0">
              <a:spcBef>
                <a:spcPts val="600"/>
              </a:spcBef>
            </a:pPr>
            <a:r>
              <a:rPr lang="en-US" altLang="en-US" dirty="0"/>
              <a:t>The equation:  </a:t>
            </a:r>
            <a:r>
              <a:rPr lang="el-GR" alt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Δ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 = </a:t>
            </a:r>
            <a:r>
              <a:rPr lang="el-GR" altLang="en-US" dirty="0">
                <a:solidFill>
                  <a:schemeClr val="accent1">
                    <a:lumMod val="50000"/>
                  </a:schemeClr>
                </a:solidFill>
              </a:rPr>
              <a:t>Δ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- T</a:t>
            </a:r>
            <a:r>
              <a:rPr lang="el-GR" alt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Δ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en-US" dirty="0"/>
              <a:t>is used to calculate the change in </a:t>
            </a:r>
            <a:r>
              <a:rPr lang="en-US" altLang="en-US" dirty="0">
                <a:solidFill>
                  <a:srgbClr val="00B050"/>
                </a:solidFill>
              </a:rPr>
              <a:t>Gibbs free energy (</a:t>
            </a:r>
            <a:r>
              <a:rPr lang="el-GR" altLang="en-US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>
                <a:solidFill>
                  <a:srgbClr val="00B050"/>
                </a:solidFill>
                <a:cs typeface="Arial" panose="020B0604020202020204" pitchFamily="34" charset="0"/>
              </a:rPr>
              <a:t>).</a:t>
            </a:r>
          </a:p>
          <a:p>
            <a:pPr marL="1828800" indent="0">
              <a:spcBef>
                <a:spcPts val="600"/>
              </a:spcBef>
            </a:pPr>
            <a:r>
              <a:rPr lang="el-GR" altLang="en-US" dirty="0">
                <a:solidFill>
                  <a:srgbClr val="FF0000"/>
                </a:solidFill>
              </a:rPr>
              <a:t>Δ</a:t>
            </a:r>
            <a:r>
              <a:rPr lang="en-US" altLang="en-US" i="1" dirty="0">
                <a:solidFill>
                  <a:srgbClr val="FF0000"/>
                </a:solidFill>
              </a:rPr>
              <a:t>H</a:t>
            </a:r>
            <a:r>
              <a:rPr lang="en-US" altLang="en-US" dirty="0">
                <a:solidFill>
                  <a:srgbClr val="FF0000"/>
                </a:solidFill>
              </a:rPr>
              <a:t> is the change in enthalpy</a:t>
            </a:r>
          </a:p>
          <a:p>
            <a:pPr marL="1828800" indent="0">
              <a:spcBef>
                <a:spcPts val="600"/>
              </a:spcBef>
            </a:pPr>
            <a:r>
              <a:rPr lang="el-GR" altLang="en-US" dirty="0">
                <a:solidFill>
                  <a:srgbClr val="00B0F0"/>
                </a:solidFill>
                <a:cs typeface="Arial" panose="020B0604020202020204" pitchFamily="34" charset="0"/>
              </a:rPr>
              <a:t>Δ</a:t>
            </a:r>
            <a:r>
              <a:rPr lang="en-US" altLang="en-US" i="1" dirty="0">
                <a:solidFill>
                  <a:srgbClr val="00B0F0"/>
                </a:solidFill>
                <a:cs typeface="Arial" panose="020B0604020202020204" pitchFamily="34" charset="0"/>
              </a:rPr>
              <a:t>S</a:t>
            </a:r>
            <a:r>
              <a:rPr lang="en-US" altLang="en-US" dirty="0">
                <a:solidFill>
                  <a:srgbClr val="00B0F0"/>
                </a:solidFill>
                <a:cs typeface="Arial" panose="020B0604020202020204" pitchFamily="34" charset="0"/>
              </a:rPr>
              <a:t> is the change in entropy</a:t>
            </a:r>
          </a:p>
          <a:p>
            <a:pPr marL="1828800" indent="0">
              <a:spcBef>
                <a:spcPts val="600"/>
              </a:spcBef>
            </a:pPr>
            <a:r>
              <a:rPr lang="en-US" altLang="en-US" i="1" dirty="0">
                <a:solidFill>
                  <a:srgbClr val="7030A0"/>
                </a:solidFill>
              </a:rPr>
              <a:t>T</a:t>
            </a:r>
            <a:r>
              <a:rPr lang="en-US" altLang="en-US" dirty="0">
                <a:solidFill>
                  <a:srgbClr val="7030A0"/>
                </a:solidFill>
              </a:rPr>
              <a:t> is the temperature in Kelvins</a:t>
            </a:r>
            <a:r>
              <a:rPr lang="en-US" altLang="en-US" dirty="0"/>
              <a:t>.</a:t>
            </a:r>
            <a:endParaRPr lang="en-US" altLang="en-US" sz="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18B Ksp &amp; Spontaneity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152400"/>
            <a:ext cx="62484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Free Energy Change</a:t>
            </a:r>
          </a:p>
        </p:txBody>
      </p:sp>
    </p:spTree>
    <p:extLst>
      <p:ext uri="{BB962C8B-B14F-4D97-AF65-F5344CB8AC3E}">
        <p14:creationId xmlns:p14="http://schemas.microsoft.com/office/powerpoint/2010/main" val="15129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18B Ksp &amp; Spontaneity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FD8A8-2610-4764-B18C-684F93E34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32" y="61546"/>
            <a:ext cx="4242620" cy="25292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50800" dir="5400000" algn="ctr" rotWithShape="0">
              <a:srgbClr val="000000"/>
            </a:outerShdw>
            <a:reflection stA="0" endPos="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04800" y="283378"/>
            <a:ext cx="32766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Free Energy </a:t>
            </a:r>
            <a:r>
              <a:rPr lang="en-US" sz="3200" dirty="0">
                <a:solidFill>
                  <a:srgbClr val="00B050"/>
                </a:solidFill>
              </a:rPr>
              <a:t>∆G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FF7599-38AC-47A8-9863-2103C7F09990}"/>
              </a:ext>
            </a:extLst>
          </p:cNvPr>
          <p:cNvSpPr/>
          <p:nvPr/>
        </p:nvSpPr>
        <p:spPr>
          <a:xfrm>
            <a:off x="152400" y="9647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Free Energy combines </a:t>
            </a:r>
            <a:r>
              <a:rPr lang="en-US" sz="2400" dirty="0">
                <a:solidFill>
                  <a:srgbClr val="FF0000"/>
                </a:solidFill>
              </a:rPr>
              <a:t>ENTHALPY</a:t>
            </a:r>
            <a:r>
              <a:rPr lang="en-US" sz="2400" dirty="0">
                <a:solidFill>
                  <a:srgbClr val="00B050"/>
                </a:solidFill>
              </a:rPr>
              <a:t> and </a:t>
            </a:r>
            <a:r>
              <a:rPr lang="en-US" sz="2400" dirty="0">
                <a:solidFill>
                  <a:srgbClr val="FFFF00"/>
                </a:solidFill>
              </a:rPr>
              <a:t>ENTROPY</a:t>
            </a:r>
            <a:r>
              <a:rPr lang="en-US" sz="2400" dirty="0">
                <a:solidFill>
                  <a:srgbClr val="00B050"/>
                </a:solidFill>
              </a:rPr>
              <a:t> to measure the spontaneity of a reaction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52400" y="4719611"/>
            <a:ext cx="8839200" cy="21383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270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88" tIns="45394" rIns="90788" bIns="45394"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∆G is positive (+), the reaction is NOT spontaneous </a:t>
            </a:r>
            <a:r>
              <a:rPr lang="en-US" sz="4000" dirty="0">
                <a:solidFill>
                  <a:srgbClr val="EA6F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the reverse reaction would be spontaneous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C38ABA1-D45F-4D00-82F4-7069C8EA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83038"/>
            <a:ext cx="8839200" cy="10303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270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88" tIns="45394" rIns="90788" bIns="45394"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∆G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∆ H - </a:t>
            </a:r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∆S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 in K = C + 273]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72259AFB-DB44-45E7-99A5-DEF684E1B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41214"/>
            <a:ext cx="8839200" cy="15228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1270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88" tIns="45394" rIns="90788" bIns="45394"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191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B54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∆G is negative (-), the reaction is spontaneous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19D440-58C6-4354-8756-99880D6BCE29}"/>
              </a:ext>
            </a:extLst>
          </p:cNvPr>
          <p:cNvSpPr/>
          <p:nvPr/>
        </p:nvSpPr>
        <p:spPr bwMode="auto">
          <a:xfrm>
            <a:off x="152400" y="4800600"/>
            <a:ext cx="8839200" cy="199585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7A96FC-25E6-4C7F-B7DA-DC67568B7C08}"/>
              </a:ext>
            </a:extLst>
          </p:cNvPr>
          <p:cNvSpPr/>
          <p:nvPr/>
        </p:nvSpPr>
        <p:spPr bwMode="auto">
          <a:xfrm>
            <a:off x="0" y="3526654"/>
            <a:ext cx="8991600" cy="199585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E429A-46C2-4139-B879-2F4E7574A36A}"/>
              </a:ext>
            </a:extLst>
          </p:cNvPr>
          <p:cNvSpPr/>
          <p:nvPr/>
        </p:nvSpPr>
        <p:spPr bwMode="auto">
          <a:xfrm>
            <a:off x="76200" y="2607242"/>
            <a:ext cx="8991600" cy="199585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5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334000"/>
          </a:xfrm>
        </p:spPr>
        <p:txBody>
          <a:bodyPr/>
          <a:lstStyle/>
          <a:p>
            <a:pPr marL="0" indent="0"/>
            <a:r>
              <a:rPr lang="en-US" altLang="en-US" sz="2400" dirty="0"/>
              <a:t>Determine whether the following reaction is spontaneous.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sz="2400" dirty="0"/>
              <a:t>The entropy change, </a:t>
            </a:r>
            <a:r>
              <a:rPr lang="el-GR" altLang="en-US" sz="2400" dirty="0">
                <a:solidFill>
                  <a:srgbClr val="00B0F0"/>
                </a:solidFill>
              </a:rPr>
              <a:t>Δ</a:t>
            </a:r>
            <a:r>
              <a:rPr lang="en-US" altLang="en-US" sz="2400" i="1" dirty="0">
                <a:solidFill>
                  <a:srgbClr val="00B0F0"/>
                </a:solidFill>
              </a:rPr>
              <a:t>S</a:t>
            </a:r>
            <a:r>
              <a:rPr lang="en-US" altLang="en-US" sz="2400" dirty="0">
                <a:solidFill>
                  <a:srgbClr val="00B0F0"/>
                </a:solidFill>
              </a:rPr>
              <a:t>, is 138 J/</a:t>
            </a:r>
            <a:r>
              <a:rPr lang="en-US" altLang="en-US" sz="2400" dirty="0" err="1">
                <a:solidFill>
                  <a:srgbClr val="00B0F0"/>
                </a:solidFill>
              </a:rPr>
              <a:t>mol·K</a:t>
            </a:r>
            <a:r>
              <a:rPr lang="en-US" altLang="en-US" sz="2400" dirty="0"/>
              <a:t>. The enthalpy change, </a:t>
            </a:r>
            <a:r>
              <a:rPr lang="el-GR" altLang="en-US" sz="2400" dirty="0">
                <a:solidFill>
                  <a:srgbClr val="FF0000"/>
                </a:solidFill>
              </a:rPr>
              <a:t>Δ</a:t>
            </a:r>
            <a:r>
              <a:rPr lang="en-US" altLang="en-US" sz="2400" i="1" dirty="0">
                <a:solidFill>
                  <a:srgbClr val="FF0000"/>
                </a:solidFill>
              </a:rPr>
              <a:t>H,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solidFill>
                  <a:srgbClr val="FF0000"/>
                </a:solidFill>
              </a:rPr>
              <a:t>75.9 kJ/</a:t>
            </a:r>
            <a:r>
              <a:rPr lang="en-US" altLang="en-US" sz="2400" dirty="0" err="1">
                <a:solidFill>
                  <a:srgbClr val="FF0000"/>
                </a:solidFill>
              </a:rPr>
              <a:t>mol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the system being at </a:t>
            </a:r>
            <a:r>
              <a:rPr lang="en-US" altLang="en-US" sz="2400" dirty="0">
                <a:solidFill>
                  <a:srgbClr val="7030A0"/>
                </a:solidFill>
              </a:rPr>
              <a:t>273 K</a:t>
            </a:r>
            <a:r>
              <a:rPr lang="en-US" altLang="en-US" sz="2400" dirty="0"/>
              <a:t>. </a:t>
            </a:r>
          </a:p>
          <a:p>
            <a:pPr marL="0" indent="0"/>
            <a:endParaRPr lang="en-US" alt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18B Ksp &amp; Spontaneity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" cy="1066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40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Chapter 18B Ksp &amp; Spontaneity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8D514-1CC3-42EA-9BB2-77C756A92A79}"/>
              </a:ext>
            </a:extLst>
          </p:cNvPr>
          <p:cNvSpPr/>
          <p:nvPr/>
        </p:nvSpPr>
        <p:spPr>
          <a:xfrm>
            <a:off x="76200" y="36007"/>
            <a:ext cx="90678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400" dirty="0">
                <a:solidFill>
                  <a:srgbClr val="00B050"/>
                </a:solidFill>
              </a:rPr>
              <a:t>PREDICT</a:t>
            </a:r>
          </a:p>
          <a:p>
            <a:pPr algn="ctr">
              <a:spcBef>
                <a:spcPts val="1800"/>
              </a:spcBef>
            </a:pPr>
            <a:endParaRPr lang="en-US" sz="2400" dirty="0">
              <a:solidFill>
                <a:srgbClr val="00B05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2400" dirty="0">
                <a:solidFill>
                  <a:srgbClr val="00B050"/>
                </a:solidFill>
              </a:rPr>
              <a:t>Reaction Spontaneity: ∆G</a:t>
            </a:r>
            <a:r>
              <a:rPr lang="en-US" sz="2400" dirty="0">
                <a:solidFill>
                  <a:srgbClr val="FF0000"/>
                </a:solidFill>
              </a:rPr>
              <a:t> = ∆ H - </a:t>
            </a:r>
            <a:r>
              <a:rPr lang="en-US" sz="2400" dirty="0">
                <a:solidFill>
                  <a:srgbClr val="7030A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∆S</a:t>
            </a:r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1600" dirty="0">
                <a:solidFill>
                  <a:srgbClr val="FFC000"/>
                </a:solidFill>
              </a:rPr>
              <a:t>[T in K = C + 273]</a:t>
            </a:r>
          </a:p>
          <a:p>
            <a:pPr>
              <a:spcBef>
                <a:spcPts val="1800"/>
              </a:spcBef>
              <a:tabLst>
                <a:tab pos="1828800" algn="l"/>
                <a:tab pos="3657600" algn="l"/>
                <a:tab pos="5948363" algn="l"/>
              </a:tabLst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 H (system)	</a:t>
            </a:r>
            <a:r>
              <a:rPr lang="en-US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∆S (system)	</a:t>
            </a:r>
            <a:r>
              <a:rPr 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∆G (system)	Reaction Spontaneity</a:t>
            </a: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  <a:r>
              <a:rPr lang="en-US" altLang="en-US" sz="2000" dirty="0">
                <a:solidFill>
                  <a:srgbClr val="FF0000"/>
                </a:solidFill>
              </a:rPr>
              <a:t>75.9 kJ/</a:t>
            </a:r>
            <a:r>
              <a:rPr lang="en-US" altLang="en-US" sz="2000" dirty="0" err="1">
                <a:solidFill>
                  <a:srgbClr val="FF0000"/>
                </a:solidFill>
              </a:rPr>
              <a:t>mol</a:t>
            </a:r>
            <a:r>
              <a:rPr lang="en-US" altLang="en-US" sz="2000" dirty="0">
                <a:solidFill>
                  <a:srgbClr val="FF0000"/>
                </a:solidFill>
              </a:rPr>
              <a:t>	</a:t>
            </a:r>
            <a:r>
              <a:rPr lang="en-US" altLang="en-US" sz="2000" dirty="0">
                <a:solidFill>
                  <a:srgbClr val="00B0F0"/>
                </a:solidFill>
              </a:rPr>
              <a:t> 138 J/</a:t>
            </a:r>
            <a:r>
              <a:rPr lang="en-US" altLang="en-US" sz="2000" dirty="0" err="1">
                <a:solidFill>
                  <a:srgbClr val="00B0F0"/>
                </a:solidFill>
              </a:rPr>
              <a:t>mol·K</a:t>
            </a:r>
            <a:endParaRPr lang="en-US" altLang="en-US" sz="2000" dirty="0">
              <a:solidFill>
                <a:srgbClr val="00B0F0"/>
              </a:solidFill>
            </a:endParaRP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Notice the need to convert “j/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“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	positive	always negative	always spontaneous</a:t>
            </a: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exothermic	</a:t>
            </a:r>
            <a:r>
              <a:rPr lang="en-US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disorderly</a:t>
            </a: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tabLst>
                <a:tab pos="1828800" algn="l"/>
                <a:tab pos="3657600" algn="l"/>
                <a:tab pos="5999163" algn="l"/>
              </a:tabLst>
            </a:pP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tabLst>
                <a:tab pos="1828800" algn="l"/>
                <a:tab pos="3657600" algn="l"/>
                <a:tab pos="5999163" algn="l"/>
              </a:tabLst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791200"/>
          </a:xfrm>
        </p:spPr>
        <p:txBody>
          <a:bodyPr/>
          <a:lstStyle/>
          <a:p>
            <a:pPr marL="0" indent="0"/>
            <a:r>
              <a:rPr lang="en-US" altLang="en-US" sz="2400" dirty="0"/>
              <a:t>Determine whether the following reaction is spontaneous.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altLang="en-US" sz="2400" dirty="0"/>
              <a:t>The entropy change, </a:t>
            </a:r>
            <a:r>
              <a:rPr lang="el-GR" altLang="en-US" sz="2400" dirty="0">
                <a:solidFill>
                  <a:srgbClr val="00B0F0"/>
                </a:solidFill>
              </a:rPr>
              <a:t>Δ</a:t>
            </a:r>
            <a:r>
              <a:rPr lang="en-US" altLang="en-US" sz="2400" i="1" dirty="0">
                <a:solidFill>
                  <a:srgbClr val="00B0F0"/>
                </a:solidFill>
              </a:rPr>
              <a:t>S</a:t>
            </a:r>
            <a:r>
              <a:rPr lang="en-US" altLang="en-US" sz="2400" dirty="0">
                <a:solidFill>
                  <a:srgbClr val="00B0F0"/>
                </a:solidFill>
              </a:rPr>
              <a:t>, is 138 J/</a:t>
            </a:r>
            <a:r>
              <a:rPr lang="en-US" altLang="en-US" sz="2400" dirty="0" err="1">
                <a:solidFill>
                  <a:srgbClr val="00B0F0"/>
                </a:solidFill>
              </a:rPr>
              <a:t>mol·K</a:t>
            </a:r>
            <a:r>
              <a:rPr lang="en-US" altLang="en-US" sz="2400" dirty="0"/>
              <a:t>. The enthalpy change, </a:t>
            </a:r>
            <a:r>
              <a:rPr lang="el-GR" altLang="en-US" sz="2400" dirty="0">
                <a:solidFill>
                  <a:srgbClr val="FF0000"/>
                </a:solidFill>
              </a:rPr>
              <a:t>Δ</a:t>
            </a:r>
            <a:r>
              <a:rPr lang="en-US" altLang="en-US" sz="2400" i="1" dirty="0">
                <a:solidFill>
                  <a:srgbClr val="FF0000"/>
                </a:solidFill>
              </a:rPr>
              <a:t>H,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–</a:t>
            </a:r>
            <a:r>
              <a:rPr lang="en-US" altLang="en-US" sz="2400" dirty="0">
                <a:solidFill>
                  <a:srgbClr val="FF0000"/>
                </a:solidFill>
              </a:rPr>
              <a:t>75.9 kJ/</a:t>
            </a:r>
            <a:r>
              <a:rPr lang="en-US" altLang="en-US" sz="2400" dirty="0" err="1">
                <a:solidFill>
                  <a:srgbClr val="FF0000"/>
                </a:solidFill>
              </a:rPr>
              <a:t>mol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the system being at </a:t>
            </a:r>
            <a:r>
              <a:rPr lang="en-US" altLang="en-US" sz="2400" dirty="0">
                <a:solidFill>
                  <a:srgbClr val="7030A0"/>
                </a:solidFill>
              </a:rPr>
              <a:t>273 K</a:t>
            </a:r>
            <a:r>
              <a:rPr lang="en-US" altLang="en-US" sz="2400" dirty="0"/>
              <a:t>.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</a:rPr>
              <a:t>∆G</a:t>
            </a:r>
            <a:r>
              <a:rPr lang="en-US" dirty="0">
                <a:solidFill>
                  <a:srgbClr val="FF0000"/>
                </a:solidFill>
              </a:rPr>
              <a:t> = ∆ H - </a:t>
            </a:r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∆S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dirty="0">
                <a:cs typeface="Arial" panose="020B0604020202020204" pitchFamily="34" charset="0"/>
              </a:rPr>
              <a:t> =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–75.9 kJ/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mol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– (</a:t>
            </a:r>
            <a:r>
              <a:rPr lang="en-US" altLang="en-US" sz="2800" dirty="0">
                <a:solidFill>
                  <a:srgbClr val="7030A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273 K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)(</a:t>
            </a:r>
            <a:r>
              <a:rPr lang="en-US" altLang="en-US" sz="2800" dirty="0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0.138 kJ/</a:t>
            </a:r>
            <a:r>
              <a:rPr lang="en-US" altLang="en-US" sz="2800" dirty="0" err="1">
                <a:solidFill>
                  <a:srgbClr val="00B0F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mol</a:t>
            </a:r>
            <a:r>
              <a:rPr lang="en-US" altLang="en-US" sz="2800" dirty="0" err="1">
                <a:solidFill>
                  <a:srgbClr val="00B0F0"/>
                </a:solidFill>
              </a:rPr>
              <a:t>·K</a:t>
            </a:r>
            <a:r>
              <a:rPr lang="en-US" altLang="en-US" sz="2800" dirty="0"/>
              <a:t>)</a:t>
            </a:r>
          </a:p>
          <a:p>
            <a:pPr algn="ctr">
              <a:spcBef>
                <a:spcPct val="50000"/>
              </a:spcBef>
            </a:pP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dirty="0">
                <a:solidFill>
                  <a:srgbClr val="00B050"/>
                </a:solidFill>
              </a:rPr>
              <a:t>  = </a:t>
            </a:r>
            <a:r>
              <a:rPr lang="en-US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–</a:t>
            </a:r>
            <a:r>
              <a:rPr lang="en-US" altLang="en-US" sz="2800" dirty="0">
                <a:solidFill>
                  <a:srgbClr val="00B050"/>
                </a:solidFill>
              </a:rPr>
              <a:t>114 kJ/</a:t>
            </a:r>
            <a:r>
              <a:rPr lang="en-US" altLang="en-US" sz="2800" dirty="0" err="1">
                <a:solidFill>
                  <a:srgbClr val="00B050"/>
                </a:solidFill>
              </a:rPr>
              <a:t>mol</a:t>
            </a:r>
            <a:r>
              <a:rPr lang="en-US" altLang="en-US" sz="2800" dirty="0">
                <a:solidFill>
                  <a:srgbClr val="00B050"/>
                </a:solidFill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/>
              <a:t>The reaction is </a:t>
            </a:r>
            <a:r>
              <a:rPr lang="en-US" altLang="en-US" sz="2800" i="1" dirty="0">
                <a:solidFill>
                  <a:srgbClr val="EA6F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</a:t>
            </a:r>
            <a:r>
              <a:rPr lang="en-US" altLang="en-US" sz="2800" i="1" dirty="0"/>
              <a:t> (as indicated by the </a:t>
            </a:r>
            <a:r>
              <a:rPr lang="en-US" altLang="en-US" sz="2800" i="1" dirty="0">
                <a:solidFill>
                  <a:srgbClr val="00B050"/>
                </a:solidFill>
              </a:rPr>
              <a:t>–</a:t>
            </a:r>
            <a:r>
              <a:rPr lang="el-GR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solidFill>
                  <a:srgbClr val="00B050"/>
                </a:solidFill>
                <a:cs typeface="Arial" panose="020B0604020202020204" pitchFamily="34" charset="0"/>
              </a:rPr>
              <a:t>G</a:t>
            </a:r>
            <a:r>
              <a:rPr lang="en-US" altLang="en-US" sz="2800" i="1" dirty="0"/>
              <a:t>).</a:t>
            </a:r>
          </a:p>
          <a:p>
            <a:pPr marL="339725" indent="11113">
              <a:spcBef>
                <a:spcPct val="50000"/>
              </a:spcBef>
            </a:pPr>
            <a:r>
              <a:rPr lang="en-US" altLang="en-US" sz="2800" i="1" dirty="0">
                <a:solidFill>
                  <a:srgbClr val="FF0000"/>
                </a:solidFill>
              </a:rPr>
              <a:t>Exothermic</a:t>
            </a:r>
            <a:r>
              <a:rPr lang="en-US" altLang="en-US" sz="2800" i="1" dirty="0"/>
              <a:t>, </a:t>
            </a:r>
            <a:r>
              <a:rPr lang="en-US" altLang="en-US" sz="2800" i="1" dirty="0">
                <a:solidFill>
                  <a:srgbClr val="7030A0"/>
                </a:solidFill>
              </a:rPr>
              <a:t>standard temperature</a:t>
            </a:r>
            <a:r>
              <a:rPr lang="en-US" altLang="en-US" sz="2800" i="1" dirty="0"/>
              <a:t>, </a:t>
            </a:r>
            <a:r>
              <a:rPr lang="en-US" altLang="en-US" sz="2800" i="1" dirty="0">
                <a:solidFill>
                  <a:srgbClr val="00B0F0"/>
                </a:solidFill>
              </a:rPr>
              <a:t>increased entropy (more disorder)</a:t>
            </a:r>
          </a:p>
          <a:p>
            <a:pPr marL="339725" indent="11113" algn="r">
              <a:spcBef>
                <a:spcPct val="50000"/>
              </a:spcBef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need to convert “j/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“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endParaRPr lang="en-US" alt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18B Ksp &amp; Spontaneity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" cy="1066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01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TASK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TASK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ND ANCHOR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ASK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ASK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ASK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1742</Words>
  <Application>Microsoft Office PowerPoint</Application>
  <PresentationFormat>On-screen Show (4:3)</PresentationFormat>
  <Paragraphs>181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Arial Unicode MS</vt:lpstr>
      <vt:lpstr>Courier New</vt:lpstr>
      <vt:lpstr>Times New Roman</vt:lpstr>
      <vt:lpstr>Wingdings</vt:lpstr>
      <vt:lpstr>Blank Presentation</vt:lpstr>
      <vt:lpstr>TITLE AND ANCHOR TEMPLATES</vt:lpstr>
      <vt:lpstr>TASK TEMPLATES</vt:lpstr>
      <vt:lpstr>VIDEO TEMPLATES</vt:lpstr>
      <vt:lpstr>1_VIDEO TEMPLATES</vt:lpstr>
      <vt:lpstr>2_VIDEO TEMPLATES</vt:lpstr>
      <vt:lpstr>1_TASK TEMPLATES</vt:lpstr>
      <vt:lpstr>3_VIDEO TEMPLATES</vt:lpstr>
      <vt:lpstr>2_TASK TEMPLATES</vt:lpstr>
      <vt:lpstr>3_TASK TEMPLATES</vt:lpstr>
      <vt:lpstr>4_VIDEO TEMPLATES</vt:lpstr>
      <vt:lpstr>5_VIDEO TEMPLATES</vt:lpstr>
      <vt:lpstr>4_TASK TEMPLATES</vt:lpstr>
      <vt:lpstr>6_VIDEO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Concepts  </vt:lpstr>
      <vt:lpstr>PowerPoint Presentation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Munson</dc:creator>
  <cp:lastModifiedBy>Craig Riesen</cp:lastModifiedBy>
  <cp:revision>261</cp:revision>
  <dcterms:created xsi:type="dcterms:W3CDTF">2009-07-10T02:57:27Z</dcterms:created>
  <dcterms:modified xsi:type="dcterms:W3CDTF">2022-04-01T13:51:20Z</dcterms:modified>
</cp:coreProperties>
</file>