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685" r:id="rId3"/>
    <p:sldMasterId id="2147483686" r:id="rId4"/>
    <p:sldMasterId id="2147483687" r:id="rId5"/>
    <p:sldMasterId id="2147483688" r:id="rId6"/>
    <p:sldMasterId id="2147483693" r:id="rId7"/>
    <p:sldMasterId id="2147483701" r:id="rId8"/>
    <p:sldMasterId id="2147483710" r:id="rId9"/>
    <p:sldMasterId id="2147483722" r:id="rId10"/>
    <p:sldMasterId id="2147483730" r:id="rId11"/>
  </p:sldMasterIdLst>
  <p:notesMasterIdLst>
    <p:notesMasterId r:id="rId84"/>
  </p:notesMasterIdLst>
  <p:sldIdLst>
    <p:sldId id="355" r:id="rId12"/>
    <p:sldId id="256" r:id="rId13"/>
    <p:sldId id="359" r:id="rId14"/>
    <p:sldId id="360" r:id="rId15"/>
    <p:sldId id="361" r:id="rId16"/>
    <p:sldId id="356" r:id="rId17"/>
    <p:sldId id="257" r:id="rId18"/>
    <p:sldId id="258" r:id="rId19"/>
    <p:sldId id="362" r:id="rId20"/>
    <p:sldId id="259" r:id="rId21"/>
    <p:sldId id="260" r:id="rId22"/>
    <p:sldId id="262" r:id="rId23"/>
    <p:sldId id="363" r:id="rId24"/>
    <p:sldId id="261" r:id="rId25"/>
    <p:sldId id="264" r:id="rId26"/>
    <p:sldId id="263"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366" r:id="rId42"/>
    <p:sldId id="343" r:id="rId43"/>
    <p:sldId id="279" r:id="rId44"/>
    <p:sldId id="280" r:id="rId45"/>
    <p:sldId id="281" r:id="rId46"/>
    <p:sldId id="282" r:id="rId47"/>
    <p:sldId id="283" r:id="rId48"/>
    <p:sldId id="284" r:id="rId49"/>
    <p:sldId id="285" r:id="rId50"/>
    <p:sldId id="286" r:id="rId51"/>
    <p:sldId id="344" r:id="rId52"/>
    <p:sldId id="367" r:id="rId53"/>
    <p:sldId id="287" r:id="rId54"/>
    <p:sldId id="368" r:id="rId55"/>
    <p:sldId id="288" r:id="rId56"/>
    <p:sldId id="289" r:id="rId57"/>
    <p:sldId id="290" r:id="rId58"/>
    <p:sldId id="294" r:id="rId59"/>
    <p:sldId id="364" r:id="rId60"/>
    <p:sldId id="365" r:id="rId61"/>
    <p:sldId id="295" r:id="rId62"/>
    <p:sldId id="312" r:id="rId63"/>
    <p:sldId id="308" r:id="rId64"/>
    <p:sldId id="317" r:id="rId65"/>
    <p:sldId id="319" r:id="rId66"/>
    <p:sldId id="331" r:id="rId67"/>
    <p:sldId id="342" r:id="rId68"/>
    <p:sldId id="332" r:id="rId69"/>
    <p:sldId id="334" r:id="rId70"/>
    <p:sldId id="340" r:id="rId71"/>
    <p:sldId id="304" r:id="rId72"/>
    <p:sldId id="322" r:id="rId73"/>
    <p:sldId id="313" r:id="rId74"/>
    <p:sldId id="372" r:id="rId75"/>
    <p:sldId id="318" r:id="rId76"/>
    <p:sldId id="369" r:id="rId77"/>
    <p:sldId id="329" r:id="rId78"/>
    <p:sldId id="305" r:id="rId79"/>
    <p:sldId id="370" r:id="rId80"/>
    <p:sldId id="371" r:id="rId81"/>
    <p:sldId id="373" r:id="rId82"/>
    <p:sldId id="307" r:id="rId8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0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200" name="Google Shape;20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
        <p:nvSpPr>
          <p:cNvPr id="226" name="Google Shape;226;p5:notes"/>
          <p:cNvSpPr>
            <a:spLocks noGrp="1" noRot="1" noChangeAspect="1"/>
          </p:cNvSpPr>
          <p:nvPr>
            <p:ph type="sldImg" idx="2"/>
          </p:nvPr>
        </p:nvSpPr>
        <p:spPr>
          <a:xfrm>
            <a:off x="1588" y="0"/>
            <a:ext cx="1587" cy="15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 name="Google Shape;227;p5:notes"/>
          <p:cNvSpPr txBox="1">
            <a:spLocks noGrp="1"/>
          </p:cNvSpPr>
          <p:nvPr>
            <p:ph type="body" idx="1"/>
          </p:nvPr>
        </p:nvSpPr>
        <p:spPr>
          <a:xfrm>
            <a:off x="685800" y="4343400"/>
            <a:ext cx="5486400" cy="40243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
        <p:nvSpPr>
          <p:cNvPr id="241" name="Google Shape;241;p7:notes"/>
          <p:cNvSpPr>
            <a:spLocks noGrp="1" noRot="1" noChangeAspect="1"/>
          </p:cNvSpPr>
          <p:nvPr>
            <p:ph type="sldImg" idx="2"/>
          </p:nvPr>
        </p:nvSpPr>
        <p:spPr>
          <a:xfrm>
            <a:off x="1588" y="0"/>
            <a:ext cx="1587" cy="15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7:notes"/>
          <p:cNvSpPr txBox="1">
            <a:spLocks noGrp="1"/>
          </p:cNvSpPr>
          <p:nvPr>
            <p:ph type="body" idx="1"/>
          </p:nvPr>
        </p:nvSpPr>
        <p:spPr>
          <a:xfrm>
            <a:off x="685800" y="4343400"/>
            <a:ext cx="5486400" cy="40243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13</a:t>
            </a:fld>
            <a:endParaRPr>
              <a:solidFill>
                <a:srgbClr val="000000"/>
              </a:solidFill>
            </a:endParaRPr>
          </a:p>
        </p:txBody>
      </p:sp>
    </p:spTree>
    <p:extLst>
      <p:ext uri="{BB962C8B-B14F-4D97-AF65-F5344CB8AC3E}">
        <p14:creationId xmlns:p14="http://schemas.microsoft.com/office/powerpoint/2010/main" val="1904707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14</a:t>
            </a:fld>
            <a:endParaRPr>
              <a:solidFill>
                <a:srgbClr val="000000"/>
              </a:solidFill>
            </a:endParaRPr>
          </a:p>
        </p:txBody>
      </p:sp>
      <p:sp>
        <p:nvSpPr>
          <p:cNvPr id="234" name="Google Shape;234;p6:notes"/>
          <p:cNvSpPr>
            <a:spLocks noGrp="1" noRot="1" noChangeAspect="1"/>
          </p:cNvSpPr>
          <p:nvPr>
            <p:ph type="sldImg" idx="2"/>
          </p:nvPr>
        </p:nvSpPr>
        <p:spPr>
          <a:xfrm>
            <a:off x="1588" y="0"/>
            <a:ext cx="1587" cy="15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6:notes"/>
          <p:cNvSpPr txBox="1">
            <a:spLocks noGrp="1"/>
          </p:cNvSpPr>
          <p:nvPr>
            <p:ph type="body" idx="1"/>
          </p:nvPr>
        </p:nvSpPr>
        <p:spPr>
          <a:xfrm>
            <a:off x="685800" y="4343400"/>
            <a:ext cx="5486400" cy="40243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
        <p:nvSpPr>
          <p:cNvPr id="255" name="Google Shape;25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16</a:t>
            </a:fld>
            <a:endParaRPr>
              <a:solidFill>
                <a:srgbClr val="000000"/>
              </a:solidFill>
            </a:endParaRPr>
          </a:p>
        </p:txBody>
      </p:sp>
      <p:sp>
        <p:nvSpPr>
          <p:cNvPr id="248" name="Google Shape;248;p8:notes"/>
          <p:cNvSpPr>
            <a:spLocks noGrp="1" noRot="1" noChangeAspect="1"/>
          </p:cNvSpPr>
          <p:nvPr>
            <p:ph type="sldImg" idx="2"/>
          </p:nvPr>
        </p:nvSpPr>
        <p:spPr>
          <a:xfrm>
            <a:off x="1588" y="0"/>
            <a:ext cx="1587" cy="15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8:notes"/>
          <p:cNvSpPr txBox="1">
            <a:spLocks noGrp="1"/>
          </p:cNvSpPr>
          <p:nvPr>
            <p:ph type="body" idx="1"/>
          </p:nvPr>
        </p:nvSpPr>
        <p:spPr>
          <a:xfrm>
            <a:off x="685800" y="4343400"/>
            <a:ext cx="5486400" cy="40243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17</a:t>
            </a:fld>
            <a:endParaRP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18</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19</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2" name="Google Shape;28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20</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1582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21</a:t>
            </a:fld>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22</a:t>
            </a:fld>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3" name="Google Shape;3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1" name="Google Shape;3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9" name="Google Shape;31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25</a:t>
            </a:fld>
            <a:endParaRPr>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6" name="Google Shape;32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26</a:t>
            </a:fld>
            <a:endParaRPr>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27</a:t>
            </a:fld>
            <a:endParaRPr>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0" name="Google Shape;34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28</a:t>
            </a:fld>
            <a:endParaRPr>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7" name="Google Shape;34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29</a:t>
            </a:fld>
            <a:endParaRPr>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4" name="Google Shape;35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30</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9786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1" name="Google Shape;36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33</a:t>
            </a:fld>
            <a:endParaRPr>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34</a:t>
            </a:fld>
            <a:endParaRPr>
              <a:solidFill>
                <a:srgbClr val="000000"/>
              </a:solidFill>
            </a:endParaRPr>
          </a:p>
        </p:txBody>
      </p:sp>
      <p:sp>
        <p:nvSpPr>
          <p:cNvPr id="372" name="Google Shape;37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3" name="Google Shape;37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35</a:t>
            </a:fld>
            <a:endParaRPr>
              <a:solidFill>
                <a:srgbClr val="000000"/>
              </a:solidFill>
            </a:endParaRPr>
          </a:p>
        </p:txBody>
      </p:sp>
      <p:sp>
        <p:nvSpPr>
          <p:cNvPr id="380" name="Google Shape;38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1" name="Google Shape;381;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36</a:t>
            </a:fld>
            <a:endParaRPr>
              <a:solidFill>
                <a:srgbClr val="000000"/>
              </a:solidFill>
            </a:endParaRPr>
          </a:p>
        </p:txBody>
      </p:sp>
      <p:sp>
        <p:nvSpPr>
          <p:cNvPr id="387" name="Google Shape;38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8" name="Google Shape;388;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37</a:t>
            </a:fld>
            <a:endParaRPr>
              <a:solidFill>
                <a:srgbClr val="000000"/>
              </a:solidFill>
            </a:endParaRPr>
          </a:p>
        </p:txBody>
      </p:sp>
      <p:sp>
        <p:nvSpPr>
          <p:cNvPr id="395" name="Google Shape;39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6" name="Google Shape;39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3" name="Google Shape;40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38</a:t>
            </a:fld>
            <a:endParaRPr>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1" name="Google Shape;411;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39</a:t>
            </a:fld>
            <a:endParaRPr>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9" name="Google Shape;41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40</a:t>
            </a:fld>
            <a:endParaRPr>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43</a:t>
            </a:fld>
            <a:endParaRPr>
              <a:solidFill>
                <a:srgbClr val="000000"/>
              </a:solidFill>
            </a:endParaRPr>
          </a:p>
        </p:txBody>
      </p:sp>
      <p:sp>
        <p:nvSpPr>
          <p:cNvPr id="426" name="Google Shape;42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7" name="Google Shape;42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44</a:t>
            </a:fld>
            <a:endParaRPr>
              <a:solidFill>
                <a:srgbClr val="000000"/>
              </a:solidFill>
            </a:endParaRPr>
          </a:p>
        </p:txBody>
      </p:sp>
      <p:sp>
        <p:nvSpPr>
          <p:cNvPr id="426" name="Google Shape;42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7" name="Google Shape;42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38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01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45</a:t>
            </a:fld>
            <a:endParaRPr>
              <a:solidFill>
                <a:srgbClr val="000000"/>
              </a:solidFill>
            </a:endParaRPr>
          </a:p>
        </p:txBody>
      </p:sp>
      <p:sp>
        <p:nvSpPr>
          <p:cNvPr id="432" name="Google Shape;43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3" name="Google Shape;43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9" name="Google Shape;439;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46</a:t>
            </a:fld>
            <a:endParaRPr>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446" name="Google Shape;446;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47</a:t>
            </a:fld>
            <a:endParaRPr>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8" name="Google Shape;498;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48</a:t>
            </a:fld>
            <a:endParaRPr>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78753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780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p:spPr>
        <p:txBody>
          <a:bodyPr/>
          <a:lstStyle/>
          <a:p>
            <a:pPr marL="0" marR="0" indent="0" algn="l" defTabSz="914400" rtl="0" eaLnBrk="1" fontAlgn="base" latinLnBrk="0" hangingPunct="1">
              <a:lnSpc>
                <a:spcPct val="100000"/>
              </a:lnSpc>
              <a:spcBef>
                <a:spcPts val="575"/>
              </a:spcBef>
              <a:spcAft>
                <a:spcPct val="0"/>
              </a:spcAft>
              <a:buClrTx/>
              <a:buSzTx/>
              <a:buFontTx/>
              <a:buNone/>
              <a:tabLst/>
              <a:defRPr/>
            </a:pPr>
            <a:r>
              <a:rPr lang="en-US" b="1" dirty="0">
                <a:latin typeface="Book Antiqua" pitchFamily="18" charset="0"/>
                <a:cs typeface="Book Antiqua" pitchFamily="18" charset="0"/>
              </a:rPr>
              <a:t>#</a:t>
            </a:r>
            <a:r>
              <a:rPr lang="en-US" b="1" dirty="0" err="1">
                <a:latin typeface="Book Antiqua" pitchFamily="18" charset="0"/>
                <a:cs typeface="Book Antiqua" pitchFamily="18" charset="0"/>
              </a:rPr>
              <a:t>framechain</a:t>
            </a:r>
            <a:endParaRPr lang="en-US" b="1" dirty="0">
              <a:latin typeface="Book Antiqua" pitchFamily="18" charset="0"/>
              <a:cs typeface="Book Antiqua" pitchFamily="18" charset="0"/>
            </a:endParaRPr>
          </a:p>
          <a:p>
            <a:pPr marL="0" marR="0" indent="0" algn="l" defTabSz="914400" rtl="0" eaLnBrk="1" fontAlgn="base" latinLnBrk="0" hangingPunct="1">
              <a:lnSpc>
                <a:spcPct val="100000"/>
              </a:lnSpc>
              <a:spcBef>
                <a:spcPts val="575"/>
              </a:spcBef>
              <a:spcAft>
                <a:spcPct val="0"/>
              </a:spcAft>
              <a:buClrTx/>
              <a:buSzTx/>
              <a:buFontTx/>
              <a:buNone/>
              <a:tabLst/>
              <a:defRPr/>
            </a:pPr>
            <a:r>
              <a:rPr lang="en-US" b="1" dirty="0">
                <a:latin typeface="Book Antiqua" pitchFamily="18" charset="0"/>
                <a:cs typeface="Book Antiqua" pitchFamily="18" charset="0"/>
              </a:rPr>
              <a:t>anchor video</a:t>
            </a:r>
          </a:p>
          <a:p>
            <a:pPr eaLnBrk="1" hangingPunct="1"/>
            <a:endParaRPr lang="en-US" b="1" dirty="0">
              <a:latin typeface="Book Antiqua" pitchFamily="18" charset="0"/>
              <a:cs typeface="Book Antiqua" pitchFamily="18" charset="0"/>
            </a:endParaRP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0.5 minutes</a:t>
            </a:r>
          </a:p>
          <a:p>
            <a:pPr eaLnBrk="1" hangingPunct="1">
              <a:buFontTx/>
              <a:buChar char="•"/>
            </a:pPr>
            <a:r>
              <a:rPr lang="en-US" b="1" dirty="0">
                <a:latin typeface="Book Antiqua" pitchFamily="18" charset="0"/>
                <a:cs typeface="Book Antiqua" pitchFamily="18" charset="0"/>
              </a:rPr>
              <a:t> Recap: </a:t>
            </a:r>
            <a:r>
              <a:rPr lang="en-US" dirty="0">
                <a:latin typeface="Book Antiqua" pitchFamily="18" charset="0"/>
                <a:cs typeface="Book Antiqua" pitchFamily="18" charset="0"/>
              </a:rPr>
              <a:t>“In this lesson, you will consider how genetics is used to produce desired traits in an organism. You just saw that people have bred specific traits in</a:t>
            </a:r>
            <a:r>
              <a:rPr lang="en-US" baseline="0" dirty="0">
                <a:latin typeface="Book Antiqua" pitchFamily="18" charset="0"/>
                <a:cs typeface="Book Antiqua" pitchFamily="18" charset="0"/>
              </a:rPr>
              <a:t> dogs in order </a:t>
            </a:r>
            <a:r>
              <a:rPr lang="en-US" dirty="0">
                <a:latin typeface="Book Antiqua" pitchFamily="18" charset="0"/>
                <a:cs typeface="Book Antiqua" pitchFamily="18" charset="0"/>
              </a:rPr>
              <a:t>to develop dogs of many shapes and sizes.”</a:t>
            </a:r>
            <a:endParaRPr lang="en-US" b="1" dirty="0">
              <a:latin typeface="Book Antiqua" pitchFamily="18" charset="0"/>
              <a:cs typeface="Book Antiqua" pitchFamily="18" charset="0"/>
            </a:endParaRPr>
          </a:p>
          <a:p>
            <a:pPr eaLnBrk="1" hangingPunct="1">
              <a:buFontTx/>
              <a:buChar char="•"/>
            </a:pPr>
            <a:r>
              <a:rPr lang="en-US" b="1" dirty="0">
                <a:latin typeface="Book Antiqua" pitchFamily="18" charset="0"/>
                <a:cs typeface="Book Antiqua" pitchFamily="18" charset="0"/>
              </a:rPr>
              <a:t> </a:t>
            </a:r>
            <a:r>
              <a:rPr lang="en-US" b="0" dirty="0">
                <a:latin typeface="Book Antiqua" pitchFamily="18" charset="0"/>
                <a:cs typeface="Book Antiqua" pitchFamily="18" charset="0"/>
              </a:rPr>
              <a:t>[animate text on slide] </a:t>
            </a:r>
            <a:r>
              <a:rPr lang="en-US" b="1" dirty="0">
                <a:latin typeface="Book Antiqua" pitchFamily="18" charset="0"/>
                <a:cs typeface="Book Antiqua" pitchFamily="18" charset="0"/>
              </a:rPr>
              <a:t>Connect: </a:t>
            </a:r>
            <a:r>
              <a:rPr lang="en-US" dirty="0">
                <a:latin typeface="Book Antiqua" pitchFamily="18" charset="0"/>
                <a:cs typeface="Book Antiqua" pitchFamily="18" charset="0"/>
              </a:rPr>
              <a:t>“Here you can see the result of breeding specific characteristics in a plant. Selection for nutritional value led to carrots having colors other than the familiar orange. Dogs and carrots are just two examples of how people have manipulated the genes of organisms to make those organisms more useful.” </a:t>
            </a:r>
            <a:endParaRPr lang="en-US" b="1" dirty="0">
              <a:latin typeface="Book Antiqua" pitchFamily="18" charset="0"/>
              <a:cs typeface="Book Antiqua" pitchFamily="18" charset="0"/>
            </a:endParaRPr>
          </a:p>
          <a:p>
            <a:pPr eaLnBrk="1" hangingPunct="1">
              <a:buFontTx/>
              <a:buChar char="•"/>
            </a:pPr>
            <a:r>
              <a:rPr lang="en-US" b="1" dirty="0">
                <a:latin typeface="Book Antiqua" pitchFamily="18" charset="0"/>
                <a:cs typeface="Book Antiqua" pitchFamily="18" charset="0"/>
              </a:rPr>
              <a:t> Preview: </a:t>
            </a:r>
            <a:r>
              <a:rPr lang="en-US" dirty="0">
                <a:latin typeface="Book Antiqua" pitchFamily="18" charset="0"/>
                <a:cs typeface="Book Antiqua" pitchFamily="18" charset="0"/>
              </a:rPr>
              <a:t>“Now you will learn just what selective breeding is, and how it has helped increase food production and made foods more diverse.” </a:t>
            </a:r>
          </a:p>
          <a:p>
            <a:pPr eaLnBrk="1" hangingPunct="1"/>
            <a:endParaRPr lang="en-US" b="1" u="sng"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SOURCES:</a:t>
            </a:r>
            <a:endParaRPr lang="en-US"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a:p>
            <a:pPr eaLnBrk="1" hangingPunct="1"/>
            <a:r>
              <a:rPr lang="en-US" dirty="0">
                <a:latin typeface="Book Antiqua" pitchFamily="18" charset="0"/>
                <a:cs typeface="Book Antiqua" pitchFamily="18" charset="0"/>
              </a:rPr>
              <a:t>Carrots of Many Colors. “Carrots of many colors,” Stephen</a:t>
            </a:r>
            <a:r>
              <a:rPr lang="en-US" baseline="0" dirty="0">
                <a:latin typeface="Book Antiqua" pitchFamily="18" charset="0"/>
                <a:cs typeface="Book Antiqua" pitchFamily="18" charset="0"/>
              </a:rPr>
              <a:t> </a:t>
            </a:r>
            <a:r>
              <a:rPr lang="en-US" baseline="0" dirty="0" err="1">
                <a:latin typeface="Book Antiqua" pitchFamily="18" charset="0"/>
                <a:cs typeface="Book Antiqua" pitchFamily="18" charset="0"/>
              </a:rPr>
              <a:t>Ausmus</a:t>
            </a:r>
            <a:r>
              <a:rPr lang="en-US" baseline="0" dirty="0">
                <a:latin typeface="Book Antiqua" pitchFamily="18" charset="0"/>
                <a:cs typeface="Book Antiqua" pitchFamily="18" charset="0"/>
              </a:rPr>
              <a:t>. 2006 as </a:t>
            </a:r>
            <a:r>
              <a:rPr lang="en-US" dirty="0">
                <a:latin typeface="Book Antiqua" pitchFamily="18" charset="0"/>
                <a:cs typeface="Book Antiqua" pitchFamily="18" charset="0"/>
              </a:rPr>
              <a:t>PD,</a:t>
            </a:r>
            <a:r>
              <a:rPr lang="en-US" baseline="0" dirty="0">
                <a:latin typeface="Book Antiqua" pitchFamily="18" charset="0"/>
                <a:cs typeface="Book Antiqua" pitchFamily="18" charset="0"/>
              </a:rPr>
              <a:t> digital image. </a:t>
            </a:r>
            <a:r>
              <a:rPr lang="en-US" dirty="0">
                <a:latin typeface="Book Antiqua" pitchFamily="18" charset="0"/>
                <a:cs typeface="Book Antiqua" pitchFamily="18" charset="0"/>
              </a:rPr>
              <a:t>http://commons.wikimedia.org/wiki/File:Carrots_of_many_colors.jpg</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accessed 5/9/12)</a:t>
            </a:r>
          </a:p>
        </p:txBody>
      </p:sp>
      <p:sp>
        <p:nvSpPr>
          <p:cNvPr id="52227"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4C1210-6D34-4C25-9FE0-19783EF0FDF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0.5 minutes</a:t>
            </a:r>
          </a:p>
          <a:p>
            <a:pPr eaLnBrk="1" hangingPunct="1"/>
            <a:r>
              <a:rPr lang="en-US" dirty="0">
                <a:latin typeface="Book Antiqua" pitchFamily="18" charset="0"/>
                <a:cs typeface="Book Antiqua" pitchFamily="18" charset="0"/>
              </a:rPr>
              <a:t>[Teacher reads bullet points, expanding or providing examples.]</a:t>
            </a:r>
          </a:p>
          <a:p>
            <a:pPr eaLnBrk="1" hangingPunct="1"/>
            <a:endParaRPr lang="en-US" dirty="0">
              <a:latin typeface="Book Antiqua" pitchFamily="18" charset="0"/>
              <a:cs typeface="Book Antiqua" pitchFamily="18" charset="0"/>
            </a:endParaRPr>
          </a:p>
        </p:txBody>
      </p:sp>
      <p:sp>
        <p:nvSpPr>
          <p:cNvPr id="107523"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58E19F-A08D-4D47-A0F1-01E2373D7FB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#frame</a:t>
            </a:r>
          </a:p>
          <a:p>
            <a:pPr marL="0" marR="0" indent="0" algn="l" defTabSz="914400" rtl="0" eaLnBrk="1" fontAlgn="base" latinLnBrk="0" hangingPunct="1">
              <a:lnSpc>
                <a:spcPct val="100000"/>
              </a:lnSpc>
              <a:spcBef>
                <a:spcPts val="575"/>
              </a:spcBef>
              <a:spcAft>
                <a:spcPct val="0"/>
              </a:spcAft>
              <a:buClrTx/>
              <a:buSzTx/>
              <a:buFontTx/>
              <a:buNone/>
              <a:tabLst/>
              <a:defRPr/>
            </a:pPr>
            <a:r>
              <a:rPr lang="en-US" b="1" dirty="0">
                <a:latin typeface="Book Antiqua" pitchFamily="18" charset="0"/>
                <a:cs typeface="Book Antiqua" pitchFamily="18" charset="0"/>
              </a:rPr>
              <a:t>Instructional video</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0.5 minutes</a:t>
            </a:r>
          </a:p>
          <a:p>
            <a:pPr eaLnBrk="1" hangingPunct="1">
              <a:buFontTx/>
              <a:buChar char="•"/>
            </a:pPr>
            <a:r>
              <a:rPr lang="en-US" b="1" dirty="0">
                <a:solidFill>
                  <a:srgbClr val="FFFFFF"/>
                </a:solidFill>
                <a:latin typeface="Book Antiqua" pitchFamily="18" charset="0"/>
                <a:cs typeface="Book Antiqua" pitchFamily="18" charset="0"/>
              </a:rPr>
              <a:t> </a:t>
            </a:r>
            <a:r>
              <a:rPr lang="en-US" b="0" dirty="0">
                <a:solidFill>
                  <a:srgbClr val="FFFFFF"/>
                </a:solidFill>
                <a:latin typeface="Book Antiqua" pitchFamily="18" charset="0"/>
                <a:cs typeface="Book Antiqua" pitchFamily="18" charset="0"/>
              </a:rPr>
              <a:t>Let’s begin</a:t>
            </a:r>
            <a:r>
              <a:rPr lang="en-US" b="0" baseline="0" dirty="0">
                <a:solidFill>
                  <a:srgbClr val="FFFFFF"/>
                </a:solidFill>
                <a:latin typeface="Book Antiqua" pitchFamily="18" charset="0"/>
                <a:cs typeface="Book Antiqua" pitchFamily="18" charset="0"/>
              </a:rPr>
              <a:t> by defining selective breeding.  Selective breeding is artificial selection.</a:t>
            </a:r>
            <a:endParaRPr lang="en-US" b="1" dirty="0">
              <a:solidFill>
                <a:srgbClr val="FFFFFF"/>
              </a:solidFill>
              <a:latin typeface="Book Antiqua" pitchFamily="18" charset="0"/>
              <a:cs typeface="Book Antiqua" pitchFamily="18" charset="0"/>
            </a:endParaRPr>
          </a:p>
          <a:p>
            <a:pPr eaLnBrk="1" hangingPunct="1">
              <a:buFontTx/>
              <a:buChar char="•"/>
            </a:pPr>
            <a:r>
              <a:rPr lang="en-US" b="1" dirty="0">
                <a:solidFill>
                  <a:srgbClr val="FFFFFF"/>
                </a:solidFill>
                <a:latin typeface="Book Antiqua" pitchFamily="18" charset="0"/>
                <a:cs typeface="Book Antiqua" pitchFamily="18" charset="0"/>
              </a:rPr>
              <a:t> </a:t>
            </a:r>
            <a:r>
              <a:rPr lang="en-US" b="0" dirty="0">
                <a:solidFill>
                  <a:srgbClr val="FFFFFF"/>
                </a:solidFill>
                <a:latin typeface="Book Antiqua" pitchFamily="18" charset="0"/>
                <a:cs typeface="Book Antiqua" pitchFamily="18" charset="0"/>
              </a:rPr>
              <a:t>[animate] </a:t>
            </a:r>
            <a:r>
              <a:rPr lang="en-US" b="1" dirty="0">
                <a:solidFill>
                  <a:srgbClr val="FFFFFF"/>
                </a:solidFill>
                <a:latin typeface="Book Antiqua" pitchFamily="18" charset="0"/>
                <a:cs typeface="Book Antiqua" pitchFamily="18" charset="0"/>
              </a:rPr>
              <a:t>Artificial selection is </a:t>
            </a:r>
            <a:r>
              <a:rPr lang="en-US" b="1" dirty="0">
                <a:latin typeface="Book Antiqua" pitchFamily="18" charset="0"/>
                <a:cs typeface="Book Antiqua" pitchFamily="18" charset="0"/>
              </a:rPr>
              <a:t>human intervention in animal or plant reproduction to ensure that certain desirable traits or combinations of traits are passed on to future generations.</a:t>
            </a:r>
          </a:p>
          <a:p>
            <a:pPr eaLnBrk="1" hangingPunct="1">
              <a:spcBef>
                <a:spcPts val="588"/>
              </a:spcBef>
              <a:buFontTx/>
              <a:buChar char="•"/>
            </a:pPr>
            <a:r>
              <a:rPr lang="en-US" dirty="0">
                <a:latin typeface="Book Antiqua" pitchFamily="18" charset="0"/>
                <a:cs typeface="Book Antiqua" pitchFamily="18" charset="0"/>
              </a:rPr>
              <a:t>[animate] Selective breeding refers to humans selecting the parents of the next generation of a plant or animal – same as the term ‘artificial selection.’</a:t>
            </a:r>
            <a:endParaRPr lang="en-US" b="1" dirty="0">
              <a:latin typeface="Book Antiqua" pitchFamily="18" charset="0"/>
              <a:cs typeface="Book Antiqua" pitchFamily="18" charset="0"/>
            </a:endParaRPr>
          </a:p>
          <a:p>
            <a:pPr eaLnBrk="1" hangingPunct="1">
              <a:buFontTx/>
              <a:buChar char="•"/>
            </a:pPr>
            <a:r>
              <a:rPr lang="en-US" dirty="0">
                <a:latin typeface="Book Antiqua" pitchFamily="18" charset="0"/>
                <a:cs typeface="Book Antiqua" pitchFamily="18" charset="0"/>
              </a:rPr>
              <a:t> In both natural and artificial selection, the genetic make-up of a population is changed from generation to generation. In other words, the species continues to adapt and evolve through genetic mutation. </a:t>
            </a:r>
          </a:p>
          <a:p>
            <a:pPr eaLnBrk="1" hangingPunct="1">
              <a:buFontTx/>
              <a:buChar char="•"/>
            </a:pPr>
            <a:r>
              <a:rPr lang="en-US" dirty="0">
                <a:latin typeface="Book Antiqua" pitchFamily="18" charset="0"/>
                <a:cs typeface="Book Antiqua" pitchFamily="18" charset="0"/>
              </a:rPr>
              <a:t> [animate] In artificial selection, humans choose the individuals who have the most desired genetic mutations/characteristics. The goal could be improving crop yield, improving milk production, making plants more resistant to disease, etc.</a:t>
            </a:r>
          </a:p>
          <a:p>
            <a:pPr eaLnBrk="1" hangingPunct="1">
              <a:buFontTx/>
              <a:buChar char="•"/>
            </a:pPr>
            <a:r>
              <a:rPr lang="en-US" dirty="0">
                <a:latin typeface="Book Antiqua" pitchFamily="18" charset="0"/>
                <a:cs typeface="Book Antiqua" pitchFamily="18" charset="0"/>
              </a:rPr>
              <a:t>[animate] In natural selection, changes occur randomly through natural genetic mutations. The individuals that are most adapted and able to thrive in their environments are also the most likely to have offspring that carry on the mutations.</a:t>
            </a:r>
            <a:endParaRPr lang="en-US" b="1" dirty="0">
              <a:latin typeface="Book Antiqua" pitchFamily="18" charset="0"/>
              <a:cs typeface="Book Antiqua" pitchFamily="18" charset="0"/>
            </a:endParaRPr>
          </a:p>
          <a:p>
            <a:pPr eaLnBrk="1" hangingPunct="1"/>
            <a:endParaRPr lang="en-US" b="1" u="sng"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p:txBody>
      </p:sp>
      <p:sp>
        <p:nvSpPr>
          <p:cNvPr id="54275"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22133E-C072-455D-B859-B9EDDF5F006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457200"/>
            <a:ext cx="4398962" cy="32988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#frame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instructional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a:t>
            </a:r>
            <a:r>
              <a:rPr lang="en-US" sz="1100" b="1" dirty="0"/>
              <a:t>iming ≈ 0.5 minutes</a:t>
            </a:r>
          </a:p>
          <a:p>
            <a:pPr marL="171450" indent="-171450">
              <a:buFont typeface="Arial" pitchFamily="34" charset="0"/>
              <a:buChar char="•"/>
            </a:pPr>
            <a:r>
              <a:rPr lang="en-US" baseline="0" dirty="0"/>
              <a:t>Living organisms need energy to accomplish the wide variety of tasks they attempt each day.</a:t>
            </a:r>
          </a:p>
          <a:p>
            <a:pPr marL="171450" indent="-171450">
              <a:buFont typeface="Arial" pitchFamily="34" charset="0"/>
              <a:buChar char="•"/>
            </a:pPr>
            <a:r>
              <a:rPr lang="en-US" dirty="0"/>
              <a:t>You</a:t>
            </a:r>
            <a:r>
              <a:rPr lang="en-US" baseline="0" dirty="0"/>
              <a:t> will begin learning about how energy is captured from the Sun and stored in organic molecules.</a:t>
            </a:r>
            <a:endParaRPr lang="en-US" dirty="0"/>
          </a:p>
          <a:p>
            <a:pPr marL="388931" lvl="1" indent="-171450">
              <a:buFont typeface="Arial" pitchFamily="34" charset="0"/>
              <a:buChar char="•"/>
            </a:pPr>
            <a:r>
              <a:rPr lang="en-US" dirty="0"/>
              <a:t>[read</a:t>
            </a:r>
            <a:r>
              <a:rPr lang="en-US" baseline="0" dirty="0"/>
              <a:t> objectives]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Tree>
    <p:extLst>
      <p:ext uri="{BB962C8B-B14F-4D97-AF65-F5344CB8AC3E}">
        <p14:creationId xmlns:p14="http://schemas.microsoft.com/office/powerpoint/2010/main" val="21101586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#frame</a:t>
            </a:r>
          </a:p>
          <a:p>
            <a:pPr marL="0" marR="0" indent="0" algn="l" defTabSz="914400" rtl="0" eaLnBrk="1" fontAlgn="base" latinLnBrk="0" hangingPunct="1">
              <a:lnSpc>
                <a:spcPct val="100000"/>
              </a:lnSpc>
              <a:spcBef>
                <a:spcPts val="575"/>
              </a:spcBef>
              <a:spcAft>
                <a:spcPct val="0"/>
              </a:spcAft>
              <a:buClrTx/>
              <a:buSzTx/>
              <a:buFontTx/>
              <a:buNone/>
              <a:tabLst/>
              <a:defRPr/>
            </a:pPr>
            <a:r>
              <a:rPr lang="en-US" b="1" dirty="0">
                <a:latin typeface="Book Antiqua" pitchFamily="18" charset="0"/>
                <a:cs typeface="Book Antiqua" pitchFamily="18" charset="0"/>
              </a:rPr>
              <a:t>Instructional video</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1.0 minute</a:t>
            </a:r>
          </a:p>
          <a:p>
            <a:pPr eaLnBrk="1" hangingPunct="1">
              <a:buFontTx/>
              <a:buChar char="•"/>
            </a:pPr>
            <a:r>
              <a:rPr lang="en-US" dirty="0">
                <a:latin typeface="Book Antiqua" pitchFamily="18" charset="0"/>
                <a:cs typeface="Book Antiqua" pitchFamily="18" charset="0"/>
              </a:rPr>
              <a:t> Explain there are many reasons for carrying out selective breeding. In plants and animals, selective breeding often involves increasing the amount of food produced. In plants, this is done several ways:</a:t>
            </a:r>
          </a:p>
          <a:p>
            <a:pPr eaLnBrk="1" hangingPunct="1">
              <a:spcBef>
                <a:spcPts val="588"/>
              </a:spcBef>
            </a:pPr>
            <a:r>
              <a:rPr lang="en-US" dirty="0">
                <a:latin typeface="Book Antiqua" pitchFamily="18" charset="0"/>
                <a:cs typeface="Book Antiqua" pitchFamily="18" charset="0"/>
              </a:rPr>
              <a:t>[animate each bullet]</a:t>
            </a:r>
          </a:p>
          <a:p>
            <a:pPr eaLnBrk="1" hangingPunct="1">
              <a:buFontTx/>
              <a:buChar char="•"/>
            </a:pPr>
            <a:r>
              <a:rPr lang="en-US" dirty="0">
                <a:latin typeface="Book Antiqua" pitchFamily="18" charset="0"/>
                <a:cs typeface="Book Antiqua" pitchFamily="18" charset="0"/>
              </a:rPr>
              <a:t> [animate Plants and first 2 bullets]</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Developing plants that grow faster, and plants that have higher yield. This often involves changes in the size and/or shape of plant, such as shorter stalks, larger seed heads, etc.</a:t>
            </a:r>
          </a:p>
          <a:p>
            <a:pPr eaLnBrk="1" hangingPunct="1">
              <a:buFontTx/>
              <a:buChar char="•"/>
            </a:pPr>
            <a:r>
              <a:rPr lang="en-US" dirty="0">
                <a:latin typeface="Book Antiqua" pitchFamily="18" charset="0"/>
                <a:cs typeface="Book Antiqua" pitchFamily="18" charset="0"/>
              </a:rPr>
              <a:t> [animate third bullet] More recently, genetic engineering is used to specifically target certain genes. For example, disease resistance.</a:t>
            </a:r>
          </a:p>
          <a:p>
            <a:pPr eaLnBrk="1" hangingPunct="1">
              <a:buFontTx/>
              <a:buChar char="•"/>
            </a:pPr>
            <a:r>
              <a:rPr lang="en-US" dirty="0">
                <a:latin typeface="Book Antiqua" pitchFamily="18" charset="0"/>
                <a:cs typeface="Book Antiqua" pitchFamily="18" charset="0"/>
              </a:rPr>
              <a:t> [animate fourth</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bullet] Genetic engineering also targets higher nutritional value – greater levels of vitamins in vegetables, etc.</a:t>
            </a:r>
          </a:p>
          <a:p>
            <a:pPr eaLnBrk="1" hangingPunct="1">
              <a:buFontTx/>
              <a:buChar char="•"/>
            </a:pPr>
            <a:r>
              <a:rPr lang="en-US" dirty="0">
                <a:latin typeface="Book Antiqua" pitchFamily="18" charset="0"/>
                <a:cs typeface="Book Antiqua" pitchFamily="18" charset="0"/>
              </a:rPr>
              <a:t> [animate animals heading] Genetic engineering is also used with animals.</a:t>
            </a:r>
          </a:p>
          <a:p>
            <a:pPr eaLnBrk="1" hangingPunct="1">
              <a:buFontTx/>
              <a:buChar char="•"/>
            </a:pPr>
            <a:r>
              <a:rPr lang="en-US" dirty="0">
                <a:latin typeface="Book Antiqua" pitchFamily="18" charset="0"/>
                <a:cs typeface="Book Antiqua" pitchFamily="18" charset="0"/>
              </a:rPr>
              <a:t> [animate first</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bullet] The goal may be faster growth from birth to market.</a:t>
            </a:r>
          </a:p>
          <a:p>
            <a:pPr eaLnBrk="1" hangingPunct="1">
              <a:buFontTx/>
              <a:buChar char="•"/>
            </a:pPr>
            <a:r>
              <a:rPr lang="en-US" dirty="0">
                <a:latin typeface="Book Antiqua" pitchFamily="18" charset="0"/>
                <a:cs typeface="Book Antiqua" pitchFamily="18" charset="0"/>
              </a:rPr>
              <a:t> [animate second bullet] The breeder may want a more docile, less aggressive, and easier to handle animal. This can be done not only with bigger animals such as cattle, but also with smaller ones, such as honeybees.</a:t>
            </a:r>
          </a:p>
          <a:p>
            <a:pPr eaLnBrk="1" hangingPunct="1">
              <a:buFontTx/>
              <a:buChar char="•"/>
            </a:pPr>
            <a:r>
              <a:rPr lang="en-US" dirty="0">
                <a:latin typeface="Book Antiqua" pitchFamily="18" charset="0"/>
                <a:cs typeface="Book Antiqua" pitchFamily="18" charset="0"/>
              </a:rPr>
              <a:t> [animate third bullet] Another goal may be greater production of a food product, such as milk, eggs, honey, or meat.</a:t>
            </a:r>
          </a:p>
          <a:p>
            <a:pPr eaLnBrk="1" hangingPunct="1">
              <a:buFontTx/>
              <a:buChar char="•"/>
            </a:pPr>
            <a:r>
              <a:rPr lang="en-US" dirty="0">
                <a:latin typeface="Book Antiqua" pitchFamily="18" charset="0"/>
                <a:cs typeface="Book Antiqua" pitchFamily="18" charset="0"/>
              </a:rPr>
              <a:t> [animate last line] Again, genetic engineering has allowed breeders to become more specific. Golden rice was engineered by adding a carrot gene that produces beta-carotene. Beta-carotene is needed for vitamin A production, and golden rice was intended to be grown in countries where people’s diets have too little vitamin A.</a:t>
            </a:r>
          </a:p>
          <a:p>
            <a:pPr eaLnBrk="1" hangingPunct="1"/>
            <a:endParaRPr lang="en-US" dirty="0">
              <a:latin typeface="Book Antiqua" pitchFamily="18" charset="0"/>
              <a:cs typeface="Book Antiqua" pitchFamily="18" charset="0"/>
            </a:endParaRPr>
          </a:p>
        </p:txBody>
      </p:sp>
      <p:sp>
        <p:nvSpPr>
          <p:cNvPr id="58371"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C910DB-C072-4CB7-ABC0-FCE87EBFE1B4}"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0.5 minutes</a:t>
            </a:r>
          </a:p>
          <a:p>
            <a:pPr eaLnBrk="1" hangingPunct="1">
              <a:spcBef>
                <a:spcPts val="588"/>
              </a:spcBef>
              <a:buFontTx/>
              <a:buChar char="•"/>
            </a:pPr>
            <a:r>
              <a:rPr lang="en-US" dirty="0">
                <a:latin typeface="Book Antiqua" pitchFamily="18" charset="0"/>
                <a:cs typeface="Book Antiqua" pitchFamily="18" charset="0"/>
              </a:rPr>
              <a:t> Explain that selective breeding requires several simple steps repeated over and over; then list and describe the steps shown. [Teacher points out and animates each step as discussed, follows flow of chart] [animate each orange</a:t>
            </a:r>
            <a:r>
              <a:rPr lang="en-US" baseline="0" dirty="0">
                <a:latin typeface="Book Antiqua" pitchFamily="18" charset="0"/>
                <a:cs typeface="Book Antiqua" pitchFamily="18" charset="0"/>
              </a:rPr>
              <a:t> box/step as teacher talks about it]</a:t>
            </a:r>
            <a:endParaRPr lang="en-US" dirty="0">
              <a:latin typeface="Book Antiqua" pitchFamily="18" charset="0"/>
              <a:cs typeface="Book Antiqua" pitchFamily="18" charset="0"/>
            </a:endParaRPr>
          </a:p>
          <a:p>
            <a:pPr eaLnBrk="1" hangingPunct="1">
              <a:buFontTx/>
              <a:buChar char="•"/>
            </a:pPr>
            <a:r>
              <a:rPr lang="en-US" dirty="0">
                <a:latin typeface="Book Antiqua" pitchFamily="18" charset="0"/>
                <a:cs typeface="Book Antiqua" pitchFamily="18" charset="0"/>
              </a:rPr>
              <a:t> Explain that these steps are done over and over. Breeders keep careful records to track which individuals show the traits in each generation. </a:t>
            </a:r>
          </a:p>
          <a:p>
            <a:pPr eaLnBrk="1" hangingPunct="1">
              <a:buFontTx/>
              <a:buChar char="•"/>
            </a:pPr>
            <a:r>
              <a:rPr lang="en-US" dirty="0">
                <a:latin typeface="Book Antiqua" pitchFamily="18" charset="0"/>
                <a:cs typeface="Book Antiqua" pitchFamily="18" charset="0"/>
              </a:rPr>
              <a:t> Desired traits should become more common in each generation.</a:t>
            </a:r>
          </a:p>
          <a:p>
            <a:pPr eaLnBrk="1" hangingPunct="1">
              <a:buFontTx/>
              <a:buChar char="•"/>
            </a:pPr>
            <a:r>
              <a:rPr lang="en-US" dirty="0">
                <a:latin typeface="Book Antiqua" pitchFamily="18" charset="0"/>
                <a:cs typeface="Book Antiqua" pitchFamily="18" charset="0"/>
              </a:rPr>
              <a:t> Also, sometimes traits are combined – one parent has rapid growth, other has high yield. The goal is to have offspring with both traits.</a:t>
            </a:r>
          </a:p>
          <a:p>
            <a:endParaRPr lang="en-US" b="1" dirty="0">
              <a:latin typeface="Book Antiqua" pitchFamily="18" charset="0"/>
              <a:cs typeface="Book Antiqua" pitchFamily="18" charset="0"/>
            </a:endParaRPr>
          </a:p>
        </p:txBody>
      </p:sp>
      <p:sp>
        <p:nvSpPr>
          <p:cNvPr id="60419"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861B44-3CD2-4CFA-AC3C-889B1A8E1A1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#frame</a:t>
            </a:r>
          </a:p>
          <a:p>
            <a:pPr eaLnBrk="1" hangingPunct="1"/>
            <a:r>
              <a:rPr lang="en-US" b="1" dirty="0">
                <a:latin typeface="Book Antiqua" pitchFamily="18" charset="0"/>
                <a:cs typeface="Book Antiqua" pitchFamily="18" charset="0"/>
              </a:rPr>
              <a:t>Instructional video</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0.5 minutes</a:t>
            </a:r>
          </a:p>
          <a:p>
            <a:pPr eaLnBrk="1" hangingPunct="1">
              <a:spcBef>
                <a:spcPct val="0"/>
              </a:spcBef>
            </a:pPr>
            <a:r>
              <a:rPr lang="en-US" dirty="0">
                <a:latin typeface="Book Antiqua" pitchFamily="18" charset="0"/>
                <a:cs typeface="Book Antiqua" pitchFamily="18" charset="0"/>
              </a:rPr>
              <a:t>[Teacher reads bullet points, expanding or providing examples.]</a:t>
            </a:r>
          </a:p>
          <a:p>
            <a:pPr eaLnBrk="1" hangingPunct="1"/>
            <a:endParaRPr lang="en-US" dirty="0">
              <a:latin typeface="Book Antiqua" pitchFamily="18" charset="0"/>
              <a:cs typeface="Book Antiqua" pitchFamily="18" charset="0"/>
            </a:endParaRPr>
          </a:p>
        </p:txBody>
      </p:sp>
      <p:sp>
        <p:nvSpPr>
          <p:cNvPr id="103427"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490A24-1A83-4E41-8C65-F86A27F1692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miter lim="800000"/>
            <a:headEnd/>
            <a:tailEnd/>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43E8BF-C9E8-4663-BFB0-BAA1FC8004F1}"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a:cs typeface="ＭＳ Ｐゴシック"/>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a:cs typeface="ＭＳ Ｐゴシック"/>
            </a:endParaRPr>
          </a:p>
        </p:txBody>
      </p:sp>
      <p:sp>
        <p:nvSpPr>
          <p:cNvPr id="68610" name="Rectangle 3"/>
          <p:cNvSpPr>
            <a:spLocks noGrp="1" noChangeArrowheads="1"/>
          </p:cNvSpPr>
          <p:nvPr>
            <p:ph type="body" idx="1"/>
          </p:nvPr>
        </p:nvSpPr>
        <p:spPr>
          <a:noFill/>
        </p:spPr>
        <p:txBody>
          <a:bodyPr/>
          <a:lstStyle/>
          <a:p>
            <a:r>
              <a:rPr lang="en-US" sz="1100" b="1" dirty="0">
                <a:latin typeface="Book Antiqua" pitchFamily="18" charset="0"/>
                <a:cs typeface="Book Antiqua" pitchFamily="18" charset="0"/>
              </a:rPr>
              <a:t>#frame</a:t>
            </a:r>
          </a:p>
          <a:p>
            <a:pPr marL="0" marR="0" indent="0" algn="l" defTabSz="914400" rtl="0" eaLnBrk="0" fontAlgn="base" latinLnBrk="0" hangingPunct="0">
              <a:lnSpc>
                <a:spcPct val="100000"/>
              </a:lnSpc>
              <a:spcBef>
                <a:spcPts val="575"/>
              </a:spcBef>
              <a:spcAft>
                <a:spcPct val="0"/>
              </a:spcAft>
              <a:buClrTx/>
              <a:buSzTx/>
              <a:buFontTx/>
              <a:buNone/>
              <a:tabLst/>
              <a:defRPr/>
            </a:pPr>
            <a:r>
              <a:rPr lang="en-US" sz="1100" b="1" dirty="0">
                <a:latin typeface="Book Antiqua" pitchFamily="18" charset="0"/>
                <a:cs typeface="Book Antiqua" pitchFamily="18" charset="0"/>
              </a:rPr>
              <a:t>Instructional video</a:t>
            </a:r>
          </a:p>
          <a:p>
            <a:endParaRPr lang="en-US" sz="1100" b="1" dirty="0">
              <a:latin typeface="Book Antiqua" pitchFamily="18" charset="0"/>
              <a:cs typeface="Book Antiqua" pitchFamily="18" charset="0"/>
            </a:endParaRPr>
          </a:p>
          <a:p>
            <a:r>
              <a:rPr lang="en-US" sz="1100" b="1" dirty="0">
                <a:latin typeface="Book Antiqua" pitchFamily="18" charset="0"/>
                <a:cs typeface="Book Antiqua" pitchFamily="18" charset="0"/>
              </a:rPr>
              <a:t>Timing ≈ 1 minute</a:t>
            </a:r>
          </a:p>
          <a:p>
            <a:pPr marL="171450" indent="-171450" eaLnBrk="1" hangingPunct="1">
              <a:buFont typeface="Arial" pitchFamily="34" charset="0"/>
              <a:buChar char="•"/>
            </a:pPr>
            <a:r>
              <a:rPr lang="en-US" sz="1100" dirty="0">
                <a:latin typeface="Book Antiqua" pitchFamily="18" charset="0"/>
                <a:cs typeface="Book Antiqua" pitchFamily="18" charset="0"/>
              </a:rPr>
              <a:t>“Let’s look at some</a:t>
            </a:r>
            <a:r>
              <a:rPr lang="en-US" sz="1100" baseline="0" dirty="0">
                <a:latin typeface="Book Antiqua" pitchFamily="18" charset="0"/>
                <a:cs typeface="Book Antiqua" pitchFamily="18" charset="0"/>
              </a:rPr>
              <a:t> examples of selective breeding.”</a:t>
            </a:r>
            <a:endParaRPr lang="en-US" sz="1100" dirty="0">
              <a:latin typeface="Book Antiqua" pitchFamily="18" charset="0"/>
              <a:cs typeface="Book Antiqua" pitchFamily="18" charset="0"/>
            </a:endParaRPr>
          </a:p>
          <a:p>
            <a:pPr eaLnBrk="1" hangingPunct="1"/>
            <a:r>
              <a:rPr lang="en-US" sz="1100" dirty="0">
                <a:latin typeface="Book Antiqua" pitchFamily="18" charset="0"/>
                <a:cs typeface="Book Antiqua" pitchFamily="18" charset="0"/>
              </a:rPr>
              <a:t>[Teacher points to, or circles, specific vegetable as each is discussed.]</a:t>
            </a:r>
          </a:p>
          <a:p>
            <a:pPr eaLnBrk="1" hangingPunct="1">
              <a:buFontTx/>
              <a:buChar char="•"/>
            </a:pPr>
            <a:r>
              <a:rPr lang="en-US" sz="1100" dirty="0">
                <a:latin typeface="Book Antiqua" pitchFamily="18" charset="0"/>
                <a:cs typeface="Book Antiqua" pitchFamily="18" charset="0"/>
              </a:rPr>
              <a:t> Explain that many vegetable varieties are actually all the same species. They were made different by selective breeding for specific traits. </a:t>
            </a:r>
          </a:p>
          <a:p>
            <a:pPr eaLnBrk="1" hangingPunct="1">
              <a:buFontTx/>
              <a:buChar char="•"/>
            </a:pPr>
            <a:r>
              <a:rPr lang="en-US" sz="1100" dirty="0">
                <a:latin typeface="Book Antiqua" pitchFamily="18" charset="0"/>
                <a:cs typeface="Book Antiqua" pitchFamily="18" charset="0"/>
              </a:rPr>
              <a:t> Members of the wild mustard family include those shown here.</a:t>
            </a:r>
          </a:p>
          <a:p>
            <a:pPr eaLnBrk="1" hangingPunct="1">
              <a:spcBef>
                <a:spcPts val="588"/>
              </a:spcBef>
              <a:buFontTx/>
              <a:buChar char="•"/>
            </a:pPr>
            <a:r>
              <a:rPr lang="en-US" sz="1100" dirty="0">
                <a:latin typeface="Book Antiqua" pitchFamily="18" charset="0"/>
                <a:cs typeface="Book Antiqua" pitchFamily="18" charset="0"/>
              </a:rPr>
              <a:t> Broccoli and cauliflower resulted from selection for specific flower characteristics. </a:t>
            </a:r>
          </a:p>
          <a:p>
            <a:pPr eaLnBrk="1" hangingPunct="1">
              <a:spcBef>
                <a:spcPts val="588"/>
              </a:spcBef>
              <a:buFontTx/>
              <a:buChar char="•"/>
            </a:pPr>
            <a:r>
              <a:rPr lang="en-US" sz="1100" dirty="0">
                <a:latin typeface="Book Antiqua" pitchFamily="18" charset="0"/>
                <a:cs typeface="Book Antiqua" pitchFamily="18" charset="0"/>
              </a:rPr>
              <a:t> For broccoli it was suppression of flower development. </a:t>
            </a:r>
          </a:p>
          <a:p>
            <a:pPr eaLnBrk="1" hangingPunct="1">
              <a:spcBef>
                <a:spcPts val="588"/>
              </a:spcBef>
              <a:buFontTx/>
              <a:buChar char="•"/>
            </a:pPr>
            <a:r>
              <a:rPr lang="en-US" sz="1100" dirty="0">
                <a:latin typeface="Book Antiqua" pitchFamily="18" charset="0"/>
                <a:cs typeface="Book Antiqua" pitchFamily="18" charset="0"/>
              </a:rPr>
              <a:t> For cauliflower, it was sterility of flowers.</a:t>
            </a:r>
          </a:p>
          <a:p>
            <a:pPr eaLnBrk="1" hangingPunct="1">
              <a:buFontTx/>
              <a:buChar char="•"/>
            </a:pPr>
            <a:r>
              <a:rPr lang="en-US" sz="1100" dirty="0">
                <a:latin typeface="Book Antiqua" pitchFamily="18" charset="0"/>
                <a:cs typeface="Book Antiqua" pitchFamily="18" charset="0"/>
              </a:rPr>
              <a:t> To produce cabbage, the distance between branches - the internode length - was reduced and size of leaves increased.</a:t>
            </a:r>
          </a:p>
          <a:p>
            <a:pPr eaLnBrk="1" hangingPunct="1">
              <a:buFontTx/>
              <a:buChar char="•"/>
            </a:pPr>
            <a:r>
              <a:rPr lang="en-US" sz="1100" dirty="0">
                <a:latin typeface="Book Antiqua" pitchFamily="18" charset="0"/>
                <a:cs typeface="Book Antiqua" pitchFamily="18" charset="0"/>
              </a:rPr>
              <a:t> To produce kale, leaf size was enlarged.</a:t>
            </a:r>
          </a:p>
          <a:p>
            <a:pPr eaLnBrk="1" hangingPunct="1">
              <a:buFontTx/>
              <a:buChar char="•"/>
            </a:pPr>
            <a:r>
              <a:rPr lang="en-US" sz="1100" dirty="0">
                <a:latin typeface="Book Antiqua" pitchFamily="18" charset="0"/>
                <a:cs typeface="Book Antiqua" pitchFamily="18" charset="0"/>
              </a:rPr>
              <a:t> Other vegetables produced from wild mustard were kohlrabi and Brussels sprouts. To produce kohlrabi, enlarged lateral meristems – regions of growth along stem – were selected. Brussels sprouts resulted from selection for large bud size.</a:t>
            </a:r>
          </a:p>
          <a:p>
            <a:pPr eaLnBrk="1" hangingPunct="1"/>
            <a:endParaRPr lang="en-US" sz="1100" b="1" u="sng" dirty="0">
              <a:latin typeface="Book Antiqua" pitchFamily="18" charset="0"/>
              <a:cs typeface="Book Antiqua" pitchFamily="18" charset="0"/>
            </a:endParaRPr>
          </a:p>
          <a:p>
            <a:pPr eaLnBrk="1" hangingPunct="1"/>
            <a:r>
              <a:rPr lang="en-US" sz="1100" b="1" u="sng" dirty="0">
                <a:latin typeface="Book Antiqua" pitchFamily="18" charset="0"/>
                <a:cs typeface="Book Antiqua" pitchFamily="18" charset="0"/>
              </a:rPr>
              <a:t>SOURCES:</a:t>
            </a:r>
            <a:endParaRPr lang="en-US" sz="1100" dirty="0">
              <a:latin typeface="Book Antiqua" pitchFamily="18" charset="0"/>
              <a:cs typeface="Book Antiqua" pitchFamily="18" charset="0"/>
            </a:endParaRPr>
          </a:p>
          <a:p>
            <a:r>
              <a:rPr lang="en-US" dirty="0">
                <a:latin typeface="Book Antiqua" pitchFamily="18" charset="0"/>
                <a:cs typeface="Book Antiqua" pitchFamily="18" charset="0"/>
              </a:rPr>
              <a:t>Content Information  http://labho.com/wp-content/uploads/2011/05/Salective-Breeding.jpg</a:t>
            </a:r>
          </a:p>
          <a:p>
            <a:endParaRPr lang="en-US" dirty="0">
              <a:latin typeface="Book Antiqua" pitchFamily="18" charset="0"/>
              <a:cs typeface="Book Antiqua" pitchFamily="18" charset="0"/>
            </a:endParaRPr>
          </a:p>
          <a:p>
            <a:r>
              <a:rPr lang="en-US" dirty="0">
                <a:latin typeface="Book Antiqua" pitchFamily="18" charset="0"/>
                <a:cs typeface="Book Antiqua" pitchFamily="18" charset="0"/>
              </a:rPr>
              <a:t>Cabbage.</a:t>
            </a:r>
            <a:r>
              <a:rPr lang="en-US" baseline="0" dirty="0">
                <a:latin typeface="Book Antiqua" pitchFamily="18" charset="0"/>
                <a:cs typeface="Book Antiqua" pitchFamily="18" charset="0"/>
              </a:rPr>
              <a:t> “Cabbage Estonia.jpg,” </a:t>
            </a:r>
            <a:r>
              <a:rPr lang="en-US" baseline="0" dirty="0" err="1">
                <a:latin typeface="Book Antiqua" pitchFamily="18" charset="0"/>
                <a:cs typeface="Book Antiqua" pitchFamily="18" charset="0"/>
              </a:rPr>
              <a:t>Epukas</a:t>
            </a:r>
            <a:r>
              <a:rPr lang="en-US" baseline="0" dirty="0">
                <a:latin typeface="Book Antiqua" pitchFamily="18" charset="0"/>
                <a:cs typeface="Book Antiqua" pitchFamily="18" charset="0"/>
              </a:rPr>
              <a:t>. 2007 as</a:t>
            </a:r>
            <a:r>
              <a:rPr lang="en-US" dirty="0">
                <a:latin typeface="Book Antiqua" pitchFamily="18" charset="0"/>
                <a:cs typeface="Book Antiqua" pitchFamily="18" charset="0"/>
              </a:rPr>
              <a:t> PD,</a:t>
            </a:r>
            <a:r>
              <a:rPr lang="en-US" baseline="0" dirty="0">
                <a:latin typeface="Book Antiqua" pitchFamily="18" charset="0"/>
                <a:cs typeface="Book Antiqua" pitchFamily="18" charset="0"/>
              </a:rPr>
              <a:t> digital image.</a:t>
            </a:r>
            <a:r>
              <a:rPr lang="en-US" dirty="0">
                <a:latin typeface="Book Antiqua" pitchFamily="18" charset="0"/>
                <a:cs typeface="Book Antiqua" pitchFamily="18" charset="0"/>
              </a:rPr>
              <a:t> http://commons.wikimedia.org/wiki/File:Cabbage_Estonia.jpg</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accessed 5/10/12)</a:t>
            </a:r>
          </a:p>
          <a:p>
            <a:r>
              <a:rPr lang="en-US" dirty="0">
                <a:latin typeface="Book Antiqua" pitchFamily="18" charset="0"/>
                <a:cs typeface="Book Antiqua" pitchFamily="18" charset="0"/>
              </a:rPr>
              <a:t>Kale.</a:t>
            </a:r>
            <a:r>
              <a:rPr lang="en-US" baseline="0" dirty="0">
                <a:latin typeface="Book Antiqua" pitchFamily="18" charset="0"/>
                <a:cs typeface="Book Antiqua" pitchFamily="18" charset="0"/>
              </a:rPr>
              <a:t> “Kale.png,” </a:t>
            </a:r>
            <a:r>
              <a:rPr lang="en-US" dirty="0" err="1"/>
              <a:t>Josiedraus</a:t>
            </a:r>
            <a:r>
              <a:rPr lang="en-US" dirty="0"/>
              <a:t>. 2010 as</a:t>
            </a:r>
            <a:r>
              <a:rPr lang="en-US" dirty="0">
                <a:latin typeface="Book Antiqua" pitchFamily="18" charset="0"/>
                <a:cs typeface="Book Antiqua" pitchFamily="18" charset="0"/>
              </a:rPr>
              <a:t> PD, PNG.</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http://commons.wikimedia.org/wiki/File:Kale.png</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accessed 5/10/12)</a:t>
            </a:r>
          </a:p>
          <a:p>
            <a:r>
              <a:rPr lang="en-US" dirty="0">
                <a:latin typeface="Book Antiqua" pitchFamily="18" charset="0"/>
                <a:cs typeface="Book Antiqua" pitchFamily="18" charset="0"/>
              </a:rPr>
              <a:t>Wild Mustard.</a:t>
            </a:r>
            <a:r>
              <a:rPr lang="en-US" baseline="0" dirty="0">
                <a:latin typeface="Book Antiqua" pitchFamily="18" charset="0"/>
                <a:cs typeface="Book Antiqua" pitchFamily="18" charset="0"/>
              </a:rPr>
              <a:t> “Brassica.campestris1.jpg,” NPS.</a:t>
            </a:r>
            <a:r>
              <a:rPr lang="en-US" dirty="0">
                <a:latin typeface="Book Antiqua" pitchFamily="18" charset="0"/>
                <a:cs typeface="Book Antiqua" pitchFamily="18" charset="0"/>
              </a:rPr>
              <a:t> 2004 as</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PD,</a:t>
            </a:r>
            <a:r>
              <a:rPr lang="en-US" baseline="0" dirty="0">
                <a:latin typeface="Book Antiqua" pitchFamily="18" charset="0"/>
                <a:cs typeface="Book Antiqua" pitchFamily="18" charset="0"/>
              </a:rPr>
              <a:t> Digital Image. </a:t>
            </a:r>
            <a:r>
              <a:rPr lang="en-US" dirty="0">
                <a:latin typeface="Book Antiqua" pitchFamily="18" charset="0"/>
                <a:cs typeface="Book Antiqua" pitchFamily="18" charset="0"/>
              </a:rPr>
              <a:t>http://commons.wikimedia.org/wiki/File:Brassica.campestris1.jpg</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accessed 5/10/12)</a:t>
            </a:r>
          </a:p>
          <a:p>
            <a:r>
              <a:rPr lang="en-US" dirty="0">
                <a:latin typeface="Book Antiqua" pitchFamily="18" charset="0"/>
                <a:cs typeface="Book Antiqua" pitchFamily="18" charset="0"/>
              </a:rPr>
              <a:t>Broccoli. “Broccoli666.jpg,” </a:t>
            </a:r>
            <a:r>
              <a:rPr lang="en-US" dirty="0"/>
              <a:t>Chadwick Moyer. 2010</a:t>
            </a:r>
            <a:r>
              <a:rPr lang="en-US" dirty="0">
                <a:latin typeface="Book Antiqua" pitchFamily="18" charset="0"/>
                <a:cs typeface="Book Antiqua" pitchFamily="18" charset="0"/>
              </a:rPr>
              <a:t>  as</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PD,</a:t>
            </a:r>
            <a:r>
              <a:rPr lang="en-US" baseline="0" dirty="0">
                <a:latin typeface="Book Antiqua" pitchFamily="18" charset="0"/>
                <a:cs typeface="Book Antiqua" pitchFamily="18" charset="0"/>
              </a:rPr>
              <a:t> digital image.</a:t>
            </a:r>
            <a:r>
              <a:rPr lang="en-US" dirty="0">
                <a:latin typeface="Book Antiqua" pitchFamily="18" charset="0"/>
                <a:cs typeface="Book Antiqua" pitchFamily="18" charset="0"/>
              </a:rPr>
              <a:t> http://commons.wikimedia.org/wiki/File:Broccoli666.jpg </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accessed 5/10/12)</a:t>
            </a:r>
          </a:p>
          <a:p>
            <a:r>
              <a:rPr lang="en-US" dirty="0">
                <a:latin typeface="Book Antiqua" pitchFamily="18" charset="0"/>
                <a:cs typeface="Book Antiqua" pitchFamily="18" charset="0"/>
              </a:rPr>
              <a:t>Cauliflower.</a:t>
            </a:r>
            <a:r>
              <a:rPr lang="en-US" baseline="0" dirty="0">
                <a:latin typeface="Book Antiqua" pitchFamily="18" charset="0"/>
                <a:cs typeface="Book Antiqua" pitchFamily="18" charset="0"/>
              </a:rPr>
              <a:t> “Cauliflower.jpg,” Anthony </a:t>
            </a:r>
            <a:r>
              <a:rPr lang="en-US" baseline="0" dirty="0" err="1">
                <a:latin typeface="Book Antiqua" pitchFamily="18" charset="0"/>
                <a:cs typeface="Book Antiqua" pitchFamily="18" charset="0"/>
              </a:rPr>
              <a:t>diPierro</a:t>
            </a:r>
            <a:r>
              <a:rPr lang="en-US" baseline="0" dirty="0">
                <a:latin typeface="Book Antiqua" pitchFamily="18" charset="0"/>
                <a:cs typeface="Book Antiqua" pitchFamily="18" charset="0"/>
              </a:rPr>
              <a:t> for CDC. 2004 as</a:t>
            </a:r>
            <a:r>
              <a:rPr lang="en-US" dirty="0">
                <a:latin typeface="Book Antiqua" pitchFamily="18" charset="0"/>
                <a:cs typeface="Book Antiqua" pitchFamily="18" charset="0"/>
              </a:rPr>
              <a:t> PD, digital image.  http://commons.wikimedia.org/wiki/File:Cauliflower.JPG</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accessed 5/10/12)</a:t>
            </a:r>
          </a:p>
          <a:p>
            <a:endParaRPr lang="en-US" dirty="0">
              <a:latin typeface="Book Antiqua" pitchFamily="18" charset="0"/>
              <a:cs typeface="Book Antiqua" pitchFamily="18" charset="0"/>
            </a:endParaRPr>
          </a:p>
        </p:txBody>
      </p:sp>
      <p:sp>
        <p:nvSpPr>
          <p:cNvPr id="68611" name="Slide Image Placeholder 6"/>
          <p:cNvSpPr>
            <a:spLocks noGrp="1" noRot="1" noChangeAspect="1"/>
          </p:cNvSpPr>
          <p:nvPr>
            <p:ph type="sldImg"/>
          </p:nvPr>
        </p:nvSpPr>
        <p:spPr>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1.0 minute</a:t>
            </a:r>
          </a:p>
          <a:p>
            <a:pPr eaLnBrk="1" hangingPunct="1">
              <a:buFontTx/>
              <a:buChar char="•"/>
            </a:pPr>
            <a:r>
              <a:rPr lang="en-US" dirty="0">
                <a:latin typeface="Book Antiqua" pitchFamily="18" charset="0"/>
                <a:cs typeface="Book Antiqua" pitchFamily="18" charset="0"/>
              </a:rPr>
              <a:t>An example of selective breeding in animals is found in cattle. Describe early domestication of cattle during hunter-gatherer times. [animate “Traits for domestication:”] List traits that make cattle suitable for domestication:</a:t>
            </a:r>
          </a:p>
          <a:p>
            <a:pPr lvl="1" eaLnBrk="1" hangingPunct="1">
              <a:buFontTx/>
              <a:buChar char="•"/>
            </a:pPr>
            <a:r>
              <a:rPr lang="en-US" dirty="0">
                <a:latin typeface="Book Antiqua" pitchFamily="18" charset="0"/>
                <a:cs typeface="Book Antiqua" pitchFamily="18" charset="0"/>
              </a:rPr>
              <a:t>[animate first bullet and image] herbivores – don’t compete with humans for scarce meat</a:t>
            </a:r>
          </a:p>
          <a:p>
            <a:pPr lvl="1" eaLnBrk="1" hangingPunct="1">
              <a:buFontTx/>
              <a:buChar char="•"/>
            </a:pPr>
            <a:r>
              <a:rPr lang="en-US" dirty="0">
                <a:latin typeface="Book Antiqua" pitchFamily="18" charset="0"/>
                <a:cs typeface="Book Antiqua" pitchFamily="18" charset="0"/>
              </a:rPr>
              <a:t> [animate second</a:t>
            </a:r>
            <a:r>
              <a:rPr lang="en-US" baseline="0" dirty="0">
                <a:latin typeface="Book Antiqua" pitchFamily="18" charset="0"/>
                <a:cs typeface="Book Antiqua" pitchFamily="18" charset="0"/>
              </a:rPr>
              <a:t> bullet</a:t>
            </a:r>
            <a:r>
              <a:rPr lang="en-US" dirty="0">
                <a:latin typeface="Book Antiqua" pitchFamily="18" charset="0"/>
                <a:cs typeface="Book Antiqua" pitchFamily="18" charset="0"/>
              </a:rPr>
              <a:t>] large (provide a lot of meat), relatively inactive (not difficult to catch or control)</a:t>
            </a:r>
          </a:p>
          <a:p>
            <a:pPr lvl="1" eaLnBrk="1" hangingPunct="1">
              <a:buFontTx/>
              <a:buChar char="•"/>
            </a:pPr>
            <a:r>
              <a:rPr lang="en-US" dirty="0">
                <a:latin typeface="Book Antiqua" pitchFamily="18" charset="0"/>
                <a:cs typeface="Book Antiqua" pitchFamily="18" charset="0"/>
              </a:rPr>
              <a:t>[animate third bullet] can be herded (important for keeping large numbers and for keeping available for use)</a:t>
            </a:r>
          </a:p>
          <a:p>
            <a:pPr lvl="1" eaLnBrk="1" hangingPunct="1">
              <a:buFontTx/>
              <a:buChar char="•"/>
            </a:pPr>
            <a:r>
              <a:rPr lang="en-US" dirty="0">
                <a:latin typeface="Book Antiqua" pitchFamily="18" charset="0"/>
                <a:cs typeface="Book Antiqua" pitchFamily="18" charset="0"/>
              </a:rPr>
              <a:t> [animate fourth bullet] provide milk as well as meat (can get food without killing animal; more efficient)</a:t>
            </a:r>
          </a:p>
          <a:p>
            <a:pPr eaLnBrk="1" hangingPunct="1">
              <a:buFontTx/>
              <a:buChar char="•"/>
            </a:pPr>
            <a:r>
              <a:rPr lang="en-US" dirty="0">
                <a:latin typeface="Book Antiqua" pitchFamily="18" charset="0"/>
                <a:cs typeface="Book Antiqua" pitchFamily="18" charset="0"/>
              </a:rPr>
              <a:t>[animate “Traits</a:t>
            </a:r>
            <a:r>
              <a:rPr lang="en-US" baseline="0" dirty="0">
                <a:latin typeface="Book Antiqua" pitchFamily="18" charset="0"/>
                <a:cs typeface="Book Antiqua" pitchFamily="18" charset="0"/>
              </a:rPr>
              <a:t> for beef or dairy production:”] </a:t>
            </a:r>
            <a:r>
              <a:rPr lang="en-US" dirty="0">
                <a:latin typeface="Book Antiqua" pitchFamily="18" charset="0"/>
                <a:cs typeface="Book Antiqua" pitchFamily="18" charset="0"/>
              </a:rPr>
              <a:t>Later in the history of domestication, cattle were selectively bred for either meat (beef cattle) or milk (dairy cattle). There are now a wide range of breeds for each purpose.</a:t>
            </a:r>
          </a:p>
          <a:p>
            <a:pPr eaLnBrk="1" hangingPunct="1">
              <a:buFontTx/>
              <a:buChar char="•"/>
            </a:pPr>
            <a:r>
              <a:rPr lang="en-US" dirty="0">
                <a:latin typeface="Book Antiqua" pitchFamily="18" charset="0"/>
                <a:cs typeface="Book Antiqua" pitchFamily="18" charset="0"/>
              </a:rPr>
              <a:t>[animate first</a:t>
            </a:r>
            <a:r>
              <a:rPr lang="en-US" baseline="0" dirty="0">
                <a:latin typeface="Book Antiqua" pitchFamily="18" charset="0"/>
                <a:cs typeface="Book Antiqua" pitchFamily="18" charset="0"/>
              </a:rPr>
              <a:t> bullet</a:t>
            </a:r>
            <a:r>
              <a:rPr lang="en-US" dirty="0">
                <a:latin typeface="Book Antiqua" pitchFamily="18" charset="0"/>
                <a:cs typeface="Book Antiqua" pitchFamily="18" charset="0"/>
              </a:rPr>
              <a:t>] Beef cattle tend to be stocky, with short legs and lots of muscle to provide large amounts of meat. Some, such as Belgian blues, are perhaps ‘over bred.’ They have ‘double muscling’ (twice the size of regular muscles in back) providing a large amount of meat. However they have trouble giving birth and calves are usually born by Caesarean.</a:t>
            </a:r>
          </a:p>
          <a:p>
            <a:pPr eaLnBrk="1" hangingPunct="1">
              <a:buFontTx/>
              <a:buChar char="•"/>
            </a:pPr>
            <a:r>
              <a:rPr lang="en-US" dirty="0">
                <a:latin typeface="Book Antiqua" pitchFamily="18" charset="0"/>
                <a:cs typeface="Book Antiqua" pitchFamily="18" charset="0"/>
              </a:rPr>
              <a:t>[animate second</a:t>
            </a:r>
            <a:r>
              <a:rPr lang="en-US" baseline="0" dirty="0">
                <a:latin typeface="Book Antiqua" pitchFamily="18" charset="0"/>
                <a:cs typeface="Book Antiqua" pitchFamily="18" charset="0"/>
              </a:rPr>
              <a:t> bullet</a:t>
            </a:r>
            <a:r>
              <a:rPr lang="en-US" dirty="0">
                <a:latin typeface="Book Antiqua" pitchFamily="18" charset="0"/>
                <a:cs typeface="Book Antiqua" pitchFamily="18" charset="0"/>
              </a:rPr>
              <a:t>] Dairy cattle have rangier builds, with longer legs and more slender bodies, as well as very large udders. Dairy cattle are bred to produce large amounts of milk. Holsteins, a major dairy breed, have doubled milk production since 1960s, but genetic changes have also made them less fertile. The average Holstein now produces more than 23,000 pounds of milk per year.</a:t>
            </a:r>
          </a:p>
          <a:p>
            <a:pPr eaLnBrk="1" hangingPunct="1"/>
            <a:endParaRPr lang="en-US"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SOURCES:</a:t>
            </a:r>
            <a:endParaRPr lang="en-US" dirty="0">
              <a:latin typeface="Book Antiqua" pitchFamily="18" charset="0"/>
              <a:cs typeface="Book Antiqua" pitchFamily="18" charset="0"/>
            </a:endParaRPr>
          </a:p>
          <a:p>
            <a:pPr eaLnBrk="1" hangingPunct="1"/>
            <a:r>
              <a:rPr lang="en-US" dirty="0">
                <a:latin typeface="Book Antiqua" pitchFamily="18" charset="0"/>
                <a:cs typeface="Book Antiqua" pitchFamily="18" charset="0"/>
              </a:rPr>
              <a:t>Cow Female Black and White. “Cow female black white.jpg,” USDA. 2002 as</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PD.</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http://commons.wikimedia.org/wiki/File:Cow_female_black_white.jpg (accessed 5/10/12)</a:t>
            </a:r>
          </a:p>
          <a:p>
            <a:pPr eaLnBrk="1" hangingPunct="1"/>
            <a:endParaRPr lang="en-US" dirty="0">
              <a:latin typeface="Book Antiqua" pitchFamily="18" charset="0"/>
              <a:cs typeface="Book Antiqua" pitchFamily="18" charset="0"/>
            </a:endParaRPr>
          </a:p>
        </p:txBody>
      </p:sp>
      <p:sp>
        <p:nvSpPr>
          <p:cNvPr id="70659"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E9FC41-75BD-4F0D-AE54-DB5719B07CC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#frame</a:t>
            </a:r>
          </a:p>
          <a:p>
            <a:pPr marL="0" marR="0" indent="0" algn="l" defTabSz="914400" rtl="0" eaLnBrk="1" fontAlgn="base" latinLnBrk="0" hangingPunct="1">
              <a:lnSpc>
                <a:spcPct val="100000"/>
              </a:lnSpc>
              <a:spcBef>
                <a:spcPts val="575"/>
              </a:spcBef>
              <a:spcAft>
                <a:spcPct val="0"/>
              </a:spcAft>
              <a:buClrTx/>
              <a:buSzTx/>
              <a:buFontTx/>
              <a:buNone/>
              <a:tabLst/>
              <a:defRPr/>
            </a:pPr>
            <a:r>
              <a:rPr lang="en-US" b="1" dirty="0">
                <a:latin typeface="Book Antiqua" pitchFamily="18" charset="0"/>
                <a:cs typeface="Book Antiqua" pitchFamily="18" charset="0"/>
              </a:rPr>
              <a:t>Instructional video</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1.0 minute</a:t>
            </a:r>
          </a:p>
          <a:p>
            <a:pPr eaLnBrk="1" hangingPunct="1">
              <a:buFontTx/>
              <a:buChar char="•"/>
            </a:pPr>
            <a:r>
              <a:rPr lang="en-US" dirty="0">
                <a:latin typeface="Book Antiqua" pitchFamily="18" charset="0"/>
                <a:cs typeface="Book Antiqua" pitchFamily="18" charset="0"/>
              </a:rPr>
              <a:t>You have learned about the impact of selective breeding on food production from both plants and animals. [animate first bullet and picture] Luther Burbank was one person who made this happen in plants. Burbank was born in Massachusetts. </a:t>
            </a:r>
          </a:p>
          <a:p>
            <a:pPr eaLnBrk="1" hangingPunct="1">
              <a:buFontTx/>
              <a:buChar char="•"/>
            </a:pPr>
            <a:r>
              <a:rPr lang="en-US" dirty="0">
                <a:latin typeface="Book Antiqua" pitchFamily="18" charset="0"/>
                <a:cs typeface="Book Antiqua" pitchFamily="18" charset="0"/>
              </a:rPr>
              <a:t>[animate second bullet] He developed the Burbank potato, a variety now know as the ‘Idaho potato.’ The Burbank potato is still very popular with consumers and farmers. The Idaho is what many people think of when they think of a baked potato. Burbank moved to California in 1871 after selling the rights to his famous ‘Burbank potato.’ He started a huge experimental nursery with greenhouses in Santa Rosa, CA. The nursery is still famous around the world.</a:t>
            </a:r>
          </a:p>
          <a:p>
            <a:pPr eaLnBrk="1" hangingPunct="1">
              <a:buFontTx/>
              <a:buChar char="•"/>
            </a:pPr>
            <a:r>
              <a:rPr lang="en-US" dirty="0">
                <a:latin typeface="Book Antiqua" pitchFamily="18" charset="0"/>
                <a:cs typeface="Book Antiqua" pitchFamily="18" charset="0"/>
              </a:rPr>
              <a:t>[animate third</a:t>
            </a:r>
            <a:r>
              <a:rPr lang="en-US" baseline="0" dirty="0">
                <a:latin typeface="Book Antiqua" pitchFamily="18" charset="0"/>
                <a:cs typeface="Book Antiqua" pitchFamily="18" charset="0"/>
              </a:rPr>
              <a:t> bullet</a:t>
            </a:r>
            <a:r>
              <a:rPr lang="en-US" dirty="0">
                <a:latin typeface="Book Antiqua" pitchFamily="18" charset="0"/>
                <a:cs typeface="Book Antiqua" pitchFamily="18" charset="0"/>
              </a:rPr>
              <a:t>] He developed more than 800 new strains and varieties of plants. He did thousands of crosses with native and foreign varieties, produced seedlings, and grafted them. He tested over 30,000 plum varieties. He maintained about 3,000 experiments at a time.</a:t>
            </a:r>
          </a:p>
          <a:p>
            <a:pPr eaLnBrk="1" hangingPunct="1">
              <a:buFontTx/>
              <a:buChar char="•"/>
            </a:pPr>
            <a:r>
              <a:rPr lang="en-US" dirty="0">
                <a:latin typeface="Book Antiqua" pitchFamily="18" charset="0"/>
                <a:cs typeface="Book Antiqua" pitchFamily="18" charset="0"/>
              </a:rPr>
              <a:t>[animate fourth bullet] Burbank’s work had a major effect on increasing the food supply around the world. This is one way society has been changed by selective breeding. </a:t>
            </a:r>
          </a:p>
          <a:p>
            <a:pPr eaLnBrk="1" hangingPunct="1"/>
            <a:endParaRPr lang="en-US" b="1" u="sng"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SOURCES:</a:t>
            </a:r>
          </a:p>
          <a:p>
            <a:pPr eaLnBrk="1" hangingPunct="1"/>
            <a:r>
              <a:rPr lang="en-US" dirty="0">
                <a:latin typeface="Book Antiqua" pitchFamily="18" charset="0"/>
                <a:cs typeface="Book Antiqua" pitchFamily="18" charset="0"/>
              </a:rPr>
              <a:t>Information: http://www.invent.org/hall_of_fame/21.html (Hall of Fame, Inventor Profile)</a:t>
            </a:r>
          </a:p>
          <a:p>
            <a:pPr marL="0" marR="0" indent="0" algn="l" defTabSz="914400" rtl="0" eaLnBrk="1" fontAlgn="base" latinLnBrk="0" hangingPunct="1">
              <a:lnSpc>
                <a:spcPct val="100000"/>
              </a:lnSpc>
              <a:spcBef>
                <a:spcPts val="575"/>
              </a:spcBef>
              <a:spcAft>
                <a:spcPct val="0"/>
              </a:spcAft>
              <a:buClrTx/>
              <a:buSzTx/>
              <a:buFontTx/>
              <a:buNone/>
              <a:tabLst/>
              <a:defRPr/>
            </a:pPr>
            <a:r>
              <a:rPr lang="en-US" dirty="0">
                <a:latin typeface="Book Antiqua" pitchFamily="18" charset="0"/>
                <a:cs typeface="Book Antiqua" pitchFamily="18" charset="0"/>
              </a:rPr>
              <a:t>Information: http://web.mit.edu/invent/iow/burbank.html</a:t>
            </a:r>
          </a:p>
          <a:p>
            <a:pPr eaLnBrk="1" hangingPunct="1"/>
            <a:endParaRPr lang="en-US" dirty="0">
              <a:latin typeface="Book Antiqua" pitchFamily="18" charset="0"/>
              <a:cs typeface="Book Antiqua" pitchFamily="18" charset="0"/>
            </a:endParaRPr>
          </a:p>
          <a:p>
            <a:pPr eaLnBrk="1" hangingPunct="1"/>
            <a:r>
              <a:rPr lang="en-US" dirty="0">
                <a:latin typeface="Book Antiqua" pitchFamily="18" charset="0"/>
                <a:cs typeface="Book Antiqua" pitchFamily="18" charset="0"/>
              </a:rPr>
              <a:t>Luther Burbank. “Luther Burbank.jpg,” </a:t>
            </a:r>
            <a:r>
              <a:rPr lang="en-US" dirty="0"/>
              <a:t>Bain News Service, publisher. Cited and sources in the Library of Congress.</a:t>
            </a:r>
            <a:r>
              <a:rPr lang="en-US" baseline="0" dirty="0"/>
              <a:t> 1909, uploaded 2007 as</a:t>
            </a:r>
            <a:r>
              <a:rPr lang="en-US" baseline="0" dirty="0">
                <a:latin typeface="Book Antiqua" pitchFamily="18" charset="0"/>
              </a:rPr>
              <a:t> </a:t>
            </a:r>
            <a:r>
              <a:rPr lang="en-US" dirty="0">
                <a:latin typeface="Book Antiqua" pitchFamily="18" charset="0"/>
                <a:cs typeface="Book Antiqua" pitchFamily="18" charset="0"/>
              </a:rPr>
              <a:t>PD,</a:t>
            </a:r>
            <a:r>
              <a:rPr lang="en-US" baseline="0" dirty="0">
                <a:latin typeface="Book Antiqua" pitchFamily="18" charset="0"/>
                <a:cs typeface="Book Antiqua" pitchFamily="18" charset="0"/>
              </a:rPr>
              <a:t> digital image.</a:t>
            </a:r>
            <a:r>
              <a:rPr lang="en-US" dirty="0">
                <a:latin typeface="Book Antiqua" pitchFamily="18" charset="0"/>
                <a:cs typeface="Book Antiqua" pitchFamily="18" charset="0"/>
              </a:rPr>
              <a:t>    http://commons.wikimedia.org/wiki/File:Luther_Burbank.jpg</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accessed 5/10/12)</a:t>
            </a:r>
          </a:p>
        </p:txBody>
      </p:sp>
      <p:sp>
        <p:nvSpPr>
          <p:cNvPr id="91139"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4E9DA2-40CA-4974-B3C3-CEFC2408656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1.0 minute</a:t>
            </a:r>
          </a:p>
          <a:p>
            <a:pPr eaLnBrk="1" hangingPunct="1">
              <a:buFontTx/>
              <a:buChar char="•"/>
            </a:pPr>
            <a:r>
              <a:rPr lang="en-US" dirty="0">
                <a:latin typeface="Book Antiqua" pitchFamily="18" charset="0"/>
                <a:cs typeface="Book Antiqua" pitchFamily="18" charset="0"/>
              </a:rPr>
              <a:t>[animate</a:t>
            </a:r>
            <a:r>
              <a:rPr lang="en-US" baseline="0" dirty="0">
                <a:latin typeface="Book Antiqua" pitchFamily="18" charset="0"/>
                <a:cs typeface="Book Antiqua" pitchFamily="18" charset="0"/>
              </a:rPr>
              <a:t> first sentence] </a:t>
            </a:r>
            <a:r>
              <a:rPr lang="en-US" dirty="0">
                <a:latin typeface="Book Antiqua" pitchFamily="18" charset="0"/>
                <a:cs typeface="Book Antiqua" pitchFamily="18" charset="0"/>
              </a:rPr>
              <a:t>Explain that food production is not the only area where selective breeding has been important. Whole industries have grown up around selective breeding. </a:t>
            </a:r>
          </a:p>
          <a:p>
            <a:pPr eaLnBrk="1" hangingPunct="1">
              <a:buFontTx/>
              <a:buChar char="•"/>
            </a:pPr>
            <a:r>
              <a:rPr lang="en-US" dirty="0">
                <a:latin typeface="Book Antiqua" pitchFamily="18" charset="0"/>
                <a:cs typeface="Book Antiqua" pitchFamily="18" charset="0"/>
              </a:rPr>
              <a:t>[animate rose picture and wording underneath]</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Horticulture is the breeding of flowers, such as roses, orchids, many others, development of houseplants, and landscaping plants, etc. The wild rose is the ancestor of the roses you see in gardens. </a:t>
            </a:r>
          </a:p>
          <a:p>
            <a:pPr eaLnBrk="1" hangingPunct="1">
              <a:buFontTx/>
              <a:buChar char="•"/>
            </a:pPr>
            <a:r>
              <a:rPr lang="en-US" dirty="0">
                <a:latin typeface="Book Antiqua" pitchFamily="18" charset="0"/>
                <a:cs typeface="Book Antiqua" pitchFamily="18" charset="0"/>
              </a:rPr>
              <a:t> [animate wolf</a:t>
            </a:r>
            <a:r>
              <a:rPr lang="en-US" baseline="0" dirty="0">
                <a:latin typeface="Book Antiqua" pitchFamily="18" charset="0"/>
                <a:cs typeface="Book Antiqua" pitchFamily="18" charset="0"/>
              </a:rPr>
              <a:t> picture and wording underneath] </a:t>
            </a:r>
            <a:r>
              <a:rPr lang="en-US" dirty="0">
                <a:latin typeface="Book Antiqua" pitchFamily="18" charset="0"/>
                <a:cs typeface="Book Antiqua" pitchFamily="18" charset="0"/>
              </a:rPr>
              <a:t>Pets, such as dogs and [animate wild cat picture and wording underneath]</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cats, are important for individuals. Pets provide companionship, hobbies, and a huge industry breeding, feeding, and taking care of them. The ancestors of dogs and cats are shown here. </a:t>
            </a:r>
          </a:p>
          <a:p>
            <a:pPr eaLnBrk="1" hangingPunct="1">
              <a:buFontTx/>
              <a:buChar char="•"/>
            </a:pPr>
            <a:r>
              <a:rPr lang="en-US" dirty="0">
                <a:latin typeface="Book Antiqua" pitchFamily="18" charset="0"/>
                <a:cs typeface="Book Antiqua" pitchFamily="18" charset="0"/>
              </a:rPr>
              <a:t> Another example is racehorses. Horseracing is an ancient sport, dating back to at least 4500 BCE. After the Industrial Revolution, horses were much less important for heavy labor and transportation. Horses began to be bred more for racing.</a:t>
            </a:r>
          </a:p>
          <a:p>
            <a:pPr eaLnBrk="1" hangingPunct="1">
              <a:spcBef>
                <a:spcPct val="0"/>
              </a:spcBef>
            </a:pPr>
            <a:endParaRPr lang="en-US" b="1" u="sng" dirty="0">
              <a:latin typeface="Book Antiqua" pitchFamily="18" charset="0"/>
              <a:cs typeface="Book Antiqua" pitchFamily="18" charset="0"/>
            </a:endParaRPr>
          </a:p>
          <a:p>
            <a:pPr eaLnBrk="1" hangingPunct="1">
              <a:spcBef>
                <a:spcPct val="0"/>
              </a:spcBef>
            </a:pPr>
            <a:r>
              <a:rPr lang="en-US" b="1" u="sng" dirty="0">
                <a:latin typeface="Book Antiqua" pitchFamily="18" charset="0"/>
                <a:cs typeface="Book Antiqua" pitchFamily="18" charset="0"/>
              </a:rPr>
              <a:t>SOURCES: </a:t>
            </a:r>
            <a:endParaRPr lang="en-US" dirty="0">
              <a:latin typeface="Book Antiqua" pitchFamily="18" charset="0"/>
              <a:cs typeface="Book Antiqua" pitchFamily="18" charset="0"/>
            </a:endParaRPr>
          </a:p>
          <a:p>
            <a:pPr eaLnBrk="1" hangingPunct="1">
              <a:spcBef>
                <a:spcPct val="0"/>
              </a:spcBef>
            </a:pPr>
            <a:r>
              <a:rPr lang="en-US" dirty="0">
                <a:latin typeface="Book Antiqua" pitchFamily="18" charset="0"/>
                <a:cs typeface="Book Antiqua" pitchFamily="18" charset="0"/>
              </a:rPr>
              <a:t>Wild rose. “Wild Rose Flower on </a:t>
            </a:r>
            <a:r>
              <a:rPr lang="en-US" dirty="0" err="1">
                <a:latin typeface="Book Antiqua" pitchFamily="18" charset="0"/>
                <a:cs typeface="Book Antiqua" pitchFamily="18" charset="0"/>
              </a:rPr>
              <a:t>Hedon</a:t>
            </a:r>
            <a:r>
              <a:rPr lang="en-US" dirty="0">
                <a:latin typeface="Book Antiqua" pitchFamily="18" charset="0"/>
                <a:cs typeface="Book Antiqua" pitchFamily="18" charset="0"/>
              </a:rPr>
              <a:t> Flyover - geograph.org.uk - 1360886.jpg,”  Andy </a:t>
            </a:r>
            <a:r>
              <a:rPr lang="en-US" dirty="0" err="1">
                <a:latin typeface="Book Antiqua" pitchFamily="18" charset="0"/>
                <a:cs typeface="Book Antiqua" pitchFamily="18" charset="0"/>
              </a:rPr>
              <a:t>Beecroft</a:t>
            </a:r>
            <a:r>
              <a:rPr lang="en-US" dirty="0">
                <a:latin typeface="Book Antiqua" pitchFamily="18" charset="0"/>
                <a:cs typeface="Book Antiqua" pitchFamily="18" charset="0"/>
              </a:rPr>
              <a:t>. 2009 </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CC Attribution Share-Alike, digital image.</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http://commons.wikimedia.org/wiki/File:Wild_Rose_Flower_on_Hedon_Flyover_-_geograph.org.uk_-_1360886.jpg (accessed 5/10/12)</a:t>
            </a:r>
          </a:p>
          <a:p>
            <a:pPr eaLnBrk="1" hangingPunct="1">
              <a:spcBef>
                <a:spcPct val="0"/>
              </a:spcBef>
            </a:pPr>
            <a:r>
              <a:rPr lang="en-US" dirty="0" err="1">
                <a:latin typeface="Book Antiqua" pitchFamily="18" charset="0"/>
                <a:cs typeface="Book Antiqua" pitchFamily="18" charset="0"/>
              </a:rPr>
              <a:t>Grauwolf</a:t>
            </a:r>
            <a:r>
              <a:rPr lang="en-US" dirty="0">
                <a:latin typeface="Book Antiqua" pitchFamily="18" charset="0"/>
                <a:cs typeface="Book Antiqua" pitchFamily="18" charset="0"/>
              </a:rPr>
              <a:t>. “</a:t>
            </a:r>
            <a:r>
              <a:rPr lang="en-US" dirty="0" err="1">
                <a:latin typeface="Book Antiqua" pitchFamily="18" charset="0"/>
                <a:cs typeface="Book Antiqua" pitchFamily="18" charset="0"/>
              </a:rPr>
              <a:t>Grauwolf</a:t>
            </a:r>
            <a:r>
              <a:rPr lang="en-US" dirty="0">
                <a:latin typeface="Book Antiqua" pitchFamily="18" charset="0"/>
                <a:cs typeface="Book Antiqua" pitchFamily="18" charset="0"/>
              </a:rPr>
              <a:t> P1130275.jpg,” </a:t>
            </a:r>
            <a:r>
              <a:rPr lang="en-US" dirty="0"/>
              <a:t>Gunnar </a:t>
            </a:r>
            <a:r>
              <a:rPr lang="en-US" dirty="0" err="1"/>
              <a:t>Ries</a:t>
            </a:r>
            <a:r>
              <a:rPr lang="en-US" dirty="0"/>
              <a:t>. 2009 as CC-share</a:t>
            </a:r>
            <a:r>
              <a:rPr lang="en-US" baseline="0" dirty="0"/>
              <a:t> alike, digital image. http://commons.wikimedia.org/wiki/File:Grauwolf_P1130275.jpg (accessed May 22</a:t>
            </a:r>
            <a:r>
              <a:rPr lang="en-US" baseline="30000" dirty="0"/>
              <a:t>nd</a:t>
            </a:r>
            <a:r>
              <a:rPr lang="en-US" baseline="0" dirty="0"/>
              <a:t> 2012)</a:t>
            </a:r>
            <a:endParaRPr lang="en-US" dirty="0">
              <a:latin typeface="Book Antiqua" pitchFamily="18" charset="0"/>
              <a:cs typeface="Book Antiqua" pitchFamily="18" charset="0"/>
            </a:endParaRPr>
          </a:p>
          <a:p>
            <a:pPr eaLnBrk="1" hangingPunct="1">
              <a:spcBef>
                <a:spcPct val="0"/>
              </a:spcBef>
            </a:pPr>
            <a:r>
              <a:rPr lang="en-US" dirty="0">
                <a:latin typeface="Book Antiqua" pitchFamily="18" charset="0"/>
                <a:cs typeface="Book Antiqua" pitchFamily="18" charset="0"/>
              </a:rPr>
              <a:t>Wild Cat. “AfricanWildCat.jpg,”  </a:t>
            </a:r>
            <a:r>
              <a:rPr lang="en-US" dirty="0" err="1">
                <a:latin typeface="Book Antiqua" pitchFamily="18" charset="0"/>
                <a:cs typeface="Book Antiqua" pitchFamily="18" charset="0"/>
              </a:rPr>
              <a:t>catSonelle</a:t>
            </a:r>
            <a:r>
              <a:rPr lang="en-US" dirty="0">
                <a:latin typeface="Book Antiqua" pitchFamily="18" charset="0"/>
                <a:cs typeface="Book Antiqua" pitchFamily="18" charset="0"/>
              </a:rPr>
              <a:t>. 2005 as CC/GNU,</a:t>
            </a:r>
            <a:r>
              <a:rPr lang="en-US" baseline="0" dirty="0">
                <a:latin typeface="Book Antiqua" pitchFamily="18" charset="0"/>
                <a:cs typeface="Book Antiqua" pitchFamily="18" charset="0"/>
              </a:rPr>
              <a:t> digital image. </a:t>
            </a:r>
            <a:r>
              <a:rPr lang="en-US" dirty="0">
                <a:latin typeface="Book Antiqua" pitchFamily="18" charset="0"/>
                <a:cs typeface="Book Antiqua" pitchFamily="18" charset="0"/>
              </a:rPr>
              <a:t> http://commons.wikimedia.org/wiki/File:AfricanWildCat.jpg </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accessed 5/10/12)</a:t>
            </a:r>
          </a:p>
          <a:p>
            <a:pPr eaLnBrk="1" hangingPunct="1"/>
            <a:endParaRPr lang="en-US" dirty="0">
              <a:latin typeface="Book Antiqua" pitchFamily="18" charset="0"/>
              <a:cs typeface="Book Antiqua" pitchFamily="18" charset="0"/>
            </a:endParaRPr>
          </a:p>
          <a:p>
            <a:pPr eaLnBrk="1" hangingPunct="1"/>
            <a:r>
              <a:rPr lang="en-US" dirty="0">
                <a:latin typeface="Book Antiqua" pitchFamily="18" charset="0"/>
                <a:cs typeface="Book Antiqua" pitchFamily="18" charset="0"/>
              </a:rPr>
              <a:t>Approx. date for horseracing</a:t>
            </a:r>
          </a:p>
          <a:p>
            <a:pPr eaLnBrk="1" hangingPunct="1"/>
            <a:r>
              <a:rPr lang="en-US" dirty="0">
                <a:latin typeface="Book Antiqua" pitchFamily="18" charset="0"/>
                <a:cs typeface="Book Antiqua" pitchFamily="18" charset="0"/>
              </a:rPr>
              <a:t>http://www.mrmike.com/explore/hrhist.htm</a:t>
            </a:r>
          </a:p>
        </p:txBody>
      </p:sp>
      <p:sp>
        <p:nvSpPr>
          <p:cNvPr id="95235"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72A2D6-0115-45B0-B4A4-F999B39EC41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1.0 minute</a:t>
            </a:r>
          </a:p>
          <a:p>
            <a:pPr eaLnBrk="1" hangingPunct="1">
              <a:buFontTx/>
              <a:buChar char="•"/>
            </a:pPr>
            <a:r>
              <a:rPr lang="en-US" dirty="0">
                <a:latin typeface="Book Antiqua" pitchFamily="18" charset="0"/>
                <a:cs typeface="Book Antiqua" pitchFamily="18" charset="0"/>
              </a:rPr>
              <a:t>A more advanced technique in selective breeding is hybridization. </a:t>
            </a:r>
          </a:p>
          <a:p>
            <a:pPr eaLnBrk="1" hangingPunct="1">
              <a:buFontTx/>
              <a:buChar char="•"/>
            </a:pPr>
            <a:r>
              <a:rPr lang="en-US" dirty="0">
                <a:latin typeface="Book Antiqua" pitchFamily="18" charset="0"/>
                <a:cs typeface="Book Antiqua" pitchFamily="18" charset="0"/>
              </a:rPr>
              <a:t>[animate definition] </a:t>
            </a:r>
            <a:r>
              <a:rPr lang="en-US" b="1" dirty="0">
                <a:latin typeface="Book Antiqua" pitchFamily="18" charset="0"/>
                <a:cs typeface="Book Antiqua" pitchFamily="18" charset="0"/>
              </a:rPr>
              <a:t>H</a:t>
            </a:r>
            <a:r>
              <a:rPr lang="en-US" b="1" dirty="0">
                <a:solidFill>
                  <a:srgbClr val="FFFFFF"/>
                </a:solidFill>
                <a:latin typeface="Book Antiqua" pitchFamily="18" charset="0"/>
                <a:cs typeface="Book Antiqua" pitchFamily="18" charset="0"/>
              </a:rPr>
              <a:t>ybridization is </a:t>
            </a:r>
            <a:r>
              <a:rPr lang="en-US" b="1" dirty="0">
                <a:latin typeface="Book Antiqua" pitchFamily="18" charset="0"/>
                <a:cs typeface="Book Antiqua" pitchFamily="18" charset="0"/>
              </a:rPr>
              <a:t>breeding between individual organisms with different parentage; reproduction between organisms that are distantly related. </a:t>
            </a:r>
            <a:r>
              <a:rPr lang="en-US" dirty="0">
                <a:latin typeface="Book Antiqua" pitchFamily="18" charset="0"/>
                <a:cs typeface="Book Antiqua" pitchFamily="18" charset="0"/>
              </a:rPr>
              <a:t>The Burbank potato is one of many kinds of potatoes that have been developed for food through selective breeding. Other crop varieties have resulted from work creating hybrid organisms.</a:t>
            </a:r>
            <a:endParaRPr lang="en-US" b="1" dirty="0">
              <a:latin typeface="Book Antiqua" pitchFamily="18" charset="0"/>
              <a:cs typeface="Book Antiqua" pitchFamily="18" charset="0"/>
            </a:endParaRPr>
          </a:p>
          <a:p>
            <a:pPr eaLnBrk="1" hangingPunct="1">
              <a:buFontTx/>
              <a:buChar char="•"/>
            </a:pPr>
            <a:r>
              <a:rPr lang="en-US" dirty="0">
                <a:latin typeface="Book Antiqua" pitchFamily="18" charset="0"/>
                <a:cs typeface="Book Antiqua" pitchFamily="18" charset="0"/>
              </a:rPr>
              <a:t>[animate first bullet] Mendel’s early work on genetics showed the significance of hybrids in plant genetics. Plants are easy to hybridize – the pollen from one plant can be hand-transferred to another. </a:t>
            </a:r>
          </a:p>
          <a:p>
            <a:pPr eaLnBrk="1" hangingPunct="1">
              <a:buFontTx/>
              <a:buChar char="•"/>
            </a:pPr>
            <a:r>
              <a:rPr lang="en-US" dirty="0">
                <a:latin typeface="Book Antiqua" pitchFamily="18" charset="0"/>
                <a:cs typeface="Book Antiqua" pitchFamily="18" charset="0"/>
              </a:rPr>
              <a:t>[animate second bullet and image] Explain that many of today’s plants, including food crops such as corn and flowers grown in gardens, are hybrids. They combine good traits from different sources, such as different plant varieties or even different species. Ninety-five percent of today’s corn is hybrid. Hybrids give new generations ‘hybrid vigor’ – that is, restore health and productivity of the particular plant line by adding new genes that dilute the bad effects of inbreeding. </a:t>
            </a:r>
          </a:p>
          <a:p>
            <a:pPr eaLnBrk="1" hangingPunct="1">
              <a:buFontTx/>
              <a:buChar char="•"/>
            </a:pPr>
            <a:r>
              <a:rPr lang="en-US" dirty="0">
                <a:latin typeface="Book Antiqua" pitchFamily="18" charset="0"/>
                <a:cs typeface="Book Antiqua" pitchFamily="18" charset="0"/>
              </a:rPr>
              <a:t>Genetic engineering, in which specific genes are transferred from one organism to another, is even more advanced than hybridization. Genetic engineering means that hybridizers can zero in on specific traits and change them. How do you think society in the future might be different as selective breeding, including genetic engineering, continues?</a:t>
            </a:r>
          </a:p>
          <a:p>
            <a:pPr eaLnBrk="1" hangingPunct="1"/>
            <a:endParaRPr lang="en-US" b="1" u="sng"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SOURCES:</a:t>
            </a:r>
          </a:p>
          <a:p>
            <a:pPr eaLnBrk="1" hangingPunct="1"/>
            <a:r>
              <a:rPr lang="en-US" dirty="0">
                <a:latin typeface="Book Antiqua" pitchFamily="18" charset="0"/>
                <a:cs typeface="Book Antiqua" pitchFamily="18" charset="0"/>
              </a:rPr>
              <a:t>Modified corn	Keith Weller from USDA	PD	http://commons.wikimedia.org/wiki/File:GEM_corn.jpg	9/30/2011</a:t>
            </a:r>
          </a:p>
        </p:txBody>
      </p:sp>
      <p:sp>
        <p:nvSpPr>
          <p:cNvPr id="93187"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6A2B2F-6F99-421D-9849-C7192DDBECD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#frame</a:t>
            </a:r>
          </a:p>
          <a:p>
            <a:pPr marL="0" marR="0" indent="0" algn="l" defTabSz="914400" rtl="0" eaLnBrk="1" fontAlgn="base" latinLnBrk="0" hangingPunct="1">
              <a:lnSpc>
                <a:spcPct val="100000"/>
              </a:lnSpc>
              <a:spcBef>
                <a:spcPts val="575"/>
              </a:spcBef>
              <a:spcAft>
                <a:spcPct val="0"/>
              </a:spcAft>
              <a:buClrTx/>
              <a:buSzTx/>
              <a:buFontTx/>
              <a:buNone/>
              <a:tabLst/>
              <a:defRPr/>
            </a:pPr>
            <a:r>
              <a:rPr lang="en-US" b="1" dirty="0">
                <a:latin typeface="Book Antiqua" pitchFamily="18" charset="0"/>
                <a:cs typeface="Book Antiqua" pitchFamily="18" charset="0"/>
              </a:rPr>
              <a:t>anchor video</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0.5 minutes</a:t>
            </a:r>
          </a:p>
          <a:p>
            <a:pPr eaLnBrk="1" hangingPunct="1">
              <a:buFontTx/>
              <a:buChar char="•"/>
            </a:pPr>
            <a:r>
              <a:rPr lang="en-US" b="1" dirty="0">
                <a:latin typeface="Book Antiqua" pitchFamily="18" charset="0"/>
                <a:cs typeface="Book Antiqua" pitchFamily="18" charset="0"/>
              </a:rPr>
              <a:t>Recap: </a:t>
            </a:r>
            <a:r>
              <a:rPr lang="en-US" dirty="0">
                <a:latin typeface="Book Antiqua" pitchFamily="18" charset="0"/>
                <a:cs typeface="Book Antiqua" pitchFamily="18" charset="0"/>
              </a:rPr>
              <a:t>“In this lesson, you are learning how genetics is used to produce desired traits in an organism. In the last segment, you considered the selective breeding of organisms produced for food.”</a:t>
            </a:r>
            <a:endParaRPr lang="en-US" b="1" dirty="0">
              <a:latin typeface="Book Antiqua" pitchFamily="18" charset="0"/>
              <a:cs typeface="Book Antiqua" pitchFamily="18" charset="0"/>
            </a:endParaRPr>
          </a:p>
          <a:p>
            <a:pPr eaLnBrk="1" hangingPunct="1">
              <a:buFontTx/>
              <a:buChar char="•"/>
            </a:pPr>
            <a:r>
              <a:rPr lang="en-US" b="1" dirty="0">
                <a:latin typeface="Book Antiqua" pitchFamily="18" charset="0"/>
                <a:cs typeface="Book Antiqua" pitchFamily="18" charset="0"/>
              </a:rPr>
              <a:t>Connect: </a:t>
            </a:r>
            <a:r>
              <a:rPr lang="en-US" dirty="0">
                <a:latin typeface="Book Antiqua" pitchFamily="18" charset="0"/>
                <a:cs typeface="Book Antiqua" pitchFamily="18" charset="0"/>
              </a:rPr>
              <a:t>“But how does selective breeding relate to genetics? What genetic principles are involved and how does the breeder take advantage of these principles?”</a:t>
            </a:r>
            <a:endParaRPr lang="en-US" b="1" dirty="0">
              <a:latin typeface="Book Antiqua" pitchFamily="18" charset="0"/>
              <a:cs typeface="Book Antiqua" pitchFamily="18" charset="0"/>
            </a:endParaRPr>
          </a:p>
          <a:p>
            <a:pPr eaLnBrk="1" hangingPunct="1">
              <a:buFontTx/>
              <a:buChar char="•"/>
            </a:pPr>
            <a:r>
              <a:rPr lang="en-US" b="1" dirty="0">
                <a:latin typeface="Book Antiqua" pitchFamily="18" charset="0"/>
                <a:cs typeface="Book Antiqua" pitchFamily="18" charset="0"/>
              </a:rPr>
              <a:t>Preview: </a:t>
            </a:r>
            <a:r>
              <a:rPr lang="en-US" dirty="0">
                <a:latin typeface="Book Antiqua" pitchFamily="18" charset="0"/>
                <a:cs typeface="Book Antiqua" pitchFamily="18" charset="0"/>
              </a:rPr>
              <a:t>“In this section, you will use Punnett squares and pedigrees to look at the results of selectively breeding organisms.”</a:t>
            </a:r>
          </a:p>
          <a:p>
            <a:pPr eaLnBrk="1" hangingPunct="1"/>
            <a:endParaRPr lang="en-US" b="1" u="sng"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SOURCES:</a:t>
            </a:r>
            <a:endParaRPr lang="en-US"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p:txBody>
      </p:sp>
      <p:sp>
        <p:nvSpPr>
          <p:cNvPr id="74755"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77210A-6901-4149-80C1-1442398A097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#frame</a:t>
            </a:r>
          </a:p>
          <a:p>
            <a:pPr marL="0" marR="0" indent="0" algn="l" defTabSz="914400" rtl="0" eaLnBrk="1" fontAlgn="base" latinLnBrk="0" hangingPunct="1">
              <a:lnSpc>
                <a:spcPct val="100000"/>
              </a:lnSpc>
              <a:spcBef>
                <a:spcPts val="575"/>
              </a:spcBef>
              <a:spcAft>
                <a:spcPct val="0"/>
              </a:spcAft>
              <a:buClrTx/>
              <a:buSzTx/>
              <a:buFontTx/>
              <a:buNone/>
              <a:tabLst/>
              <a:defRPr/>
            </a:pPr>
            <a:r>
              <a:rPr lang="en-US" b="1" dirty="0">
                <a:latin typeface="Book Antiqua" pitchFamily="18" charset="0"/>
                <a:cs typeface="Book Antiqua" pitchFamily="18" charset="0"/>
              </a:rPr>
              <a:t>anchor video</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0.5 minutes</a:t>
            </a:r>
          </a:p>
          <a:p>
            <a:pPr eaLnBrk="1" hangingPunct="1">
              <a:buFontTx/>
              <a:buChar char="•"/>
            </a:pPr>
            <a:r>
              <a:rPr lang="en-US" b="1" dirty="0">
                <a:latin typeface="Book Antiqua" pitchFamily="18" charset="0"/>
                <a:cs typeface="Book Antiqua" pitchFamily="18" charset="0"/>
              </a:rPr>
              <a:t>Recap: </a:t>
            </a:r>
            <a:r>
              <a:rPr lang="en-US" dirty="0">
                <a:latin typeface="Book Antiqua" pitchFamily="18" charset="0"/>
                <a:cs typeface="Book Antiqua" pitchFamily="18" charset="0"/>
              </a:rPr>
              <a:t>“In this lesson, you are learning how genetics is used to produce desired traits in an organism. In the last segment, you considered the selective breeding of organisms produced for food.”</a:t>
            </a:r>
            <a:endParaRPr lang="en-US" b="1" dirty="0">
              <a:latin typeface="Book Antiqua" pitchFamily="18" charset="0"/>
              <a:cs typeface="Book Antiqua" pitchFamily="18" charset="0"/>
            </a:endParaRPr>
          </a:p>
          <a:p>
            <a:pPr eaLnBrk="1" hangingPunct="1">
              <a:buFontTx/>
              <a:buChar char="•"/>
            </a:pPr>
            <a:r>
              <a:rPr lang="en-US" b="1" dirty="0">
                <a:latin typeface="Book Antiqua" pitchFamily="18" charset="0"/>
                <a:cs typeface="Book Antiqua" pitchFamily="18" charset="0"/>
              </a:rPr>
              <a:t>Connect: </a:t>
            </a:r>
            <a:r>
              <a:rPr lang="en-US" dirty="0">
                <a:latin typeface="Book Antiqua" pitchFamily="18" charset="0"/>
                <a:cs typeface="Book Antiqua" pitchFamily="18" charset="0"/>
              </a:rPr>
              <a:t>“But how does selective breeding relate to genetics? What genetic principles are involved and how does the breeder take advantage of these principles?”</a:t>
            </a:r>
            <a:endParaRPr lang="en-US" b="1" dirty="0">
              <a:latin typeface="Book Antiqua" pitchFamily="18" charset="0"/>
              <a:cs typeface="Book Antiqua" pitchFamily="18" charset="0"/>
            </a:endParaRPr>
          </a:p>
          <a:p>
            <a:pPr eaLnBrk="1" hangingPunct="1">
              <a:buFontTx/>
              <a:buChar char="•"/>
            </a:pPr>
            <a:r>
              <a:rPr lang="en-US" b="1" dirty="0">
                <a:latin typeface="Book Antiqua" pitchFamily="18" charset="0"/>
                <a:cs typeface="Book Antiqua" pitchFamily="18" charset="0"/>
              </a:rPr>
              <a:t>Preview: </a:t>
            </a:r>
            <a:r>
              <a:rPr lang="en-US" dirty="0">
                <a:latin typeface="Book Antiqua" pitchFamily="18" charset="0"/>
                <a:cs typeface="Book Antiqua" pitchFamily="18" charset="0"/>
              </a:rPr>
              <a:t>“In this section, you will use Punnett squares and pedigrees to look at the results of selectively breeding organisms.”</a:t>
            </a:r>
          </a:p>
          <a:p>
            <a:pPr eaLnBrk="1" hangingPunct="1"/>
            <a:endParaRPr lang="en-US" b="1" u="sng"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SOURCES:</a:t>
            </a:r>
            <a:endParaRPr lang="en-US"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p:txBody>
      </p:sp>
      <p:sp>
        <p:nvSpPr>
          <p:cNvPr id="74755"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77210A-6901-4149-80C1-1442398A097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8724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#frame</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1 minute</a:t>
            </a:r>
          </a:p>
          <a:p>
            <a:pPr eaLnBrk="1" hangingPunct="1">
              <a:buFontTx/>
              <a:buNone/>
            </a:pPr>
            <a:r>
              <a:rPr lang="en-US" b="1" dirty="0">
                <a:latin typeface="Book Antiqua" pitchFamily="18" charset="0"/>
                <a:cs typeface="Book Antiqua" pitchFamily="18" charset="0"/>
              </a:rPr>
              <a:t>Entry Audio: </a:t>
            </a:r>
            <a:r>
              <a:rPr lang="en-US" dirty="0">
                <a:latin typeface="Book Antiqua" pitchFamily="18" charset="0"/>
                <a:cs typeface="Book Antiqua" pitchFamily="18" charset="0"/>
              </a:rPr>
              <a:t>“You have learned the definition of artificial selection, also known as selective breeding. Now, see if you understand how it compares with natural selection. Read the question and study the Venn diagram. Then select your answer to each question from its drop-down list.” </a:t>
            </a:r>
            <a:endParaRPr lang="en-US" b="1"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Hint1 Audio: </a:t>
            </a:r>
            <a:r>
              <a:rPr lang="en-US" dirty="0">
                <a:latin typeface="Book Antiqua" pitchFamily="18" charset="0"/>
                <a:cs typeface="Book Antiqua" pitchFamily="18" charset="0"/>
              </a:rPr>
              <a:t>“Think about the result of each selection process. Are the results the same or different?”</a:t>
            </a:r>
            <a:endParaRPr lang="en-US" b="1"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Hint2 Audio: </a:t>
            </a:r>
            <a:r>
              <a:rPr lang="en-US" dirty="0">
                <a:latin typeface="Book Antiqua" pitchFamily="18" charset="0"/>
                <a:cs typeface="Book Antiqua" pitchFamily="18" charset="0"/>
              </a:rPr>
              <a:t>“Do either or both selection processes have a specific goal or desired outcome?”</a:t>
            </a:r>
            <a:endParaRPr lang="en-US" b="1"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Hint3 Audio: </a:t>
            </a:r>
            <a:r>
              <a:rPr lang="en-US" dirty="0">
                <a:latin typeface="Book Antiqua" pitchFamily="18" charset="0"/>
                <a:cs typeface="Book Antiqua" pitchFamily="18" charset="0"/>
              </a:rPr>
              <a:t>“Parents who are best adapted to their environment often lead to offspring who are adapted to the environment.”</a:t>
            </a:r>
            <a:endParaRPr lang="en-US" b="1"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Exit Audio: </a:t>
            </a:r>
            <a:r>
              <a:rPr lang="en-US" dirty="0">
                <a:latin typeface="Book Antiqua" pitchFamily="18" charset="0"/>
                <a:cs typeface="Book Antiqua" pitchFamily="18" charset="0"/>
              </a:rPr>
              <a:t>“Both processes</a:t>
            </a:r>
            <a:r>
              <a:rPr lang="en-US" baseline="0" dirty="0">
                <a:latin typeface="Book Antiqua" pitchFamily="18" charset="0"/>
                <a:cs typeface="Book Antiqua" pitchFamily="18" charset="0"/>
              </a:rPr>
              <a:t> result in genetic change in the next generation</a:t>
            </a:r>
            <a:r>
              <a:rPr lang="en-US" dirty="0">
                <a:latin typeface="Book Antiqua" pitchFamily="18" charset="0"/>
                <a:cs typeface="Book Antiqua" pitchFamily="18" charset="0"/>
              </a:rPr>
              <a:t>.  Artificial selection</a:t>
            </a:r>
            <a:r>
              <a:rPr lang="en-US" baseline="0" dirty="0">
                <a:latin typeface="Book Antiqua" pitchFamily="18" charset="0"/>
                <a:cs typeface="Book Antiqua" pitchFamily="18" charset="0"/>
              </a:rPr>
              <a:t> is goal-directed and purposeful, while natural selection is directed by survival in the environment.</a:t>
            </a:r>
            <a:r>
              <a:rPr lang="en-US" dirty="0">
                <a:latin typeface="Book Antiqua" pitchFamily="18" charset="0"/>
                <a:cs typeface="Book Antiqua" pitchFamily="18" charset="0"/>
              </a:rPr>
              <a:t>”</a:t>
            </a:r>
            <a:endParaRPr lang="en-US" b="1"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p:txBody>
      </p:sp>
      <p:sp>
        <p:nvSpPr>
          <p:cNvPr id="56323"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6F333E-2B65-4E7C-8730-72084D0EBA1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#frame</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1 minute</a:t>
            </a:r>
          </a:p>
          <a:p>
            <a:pPr eaLnBrk="1" hangingPunct="1">
              <a:buFontTx/>
              <a:buNone/>
            </a:pPr>
            <a:r>
              <a:rPr lang="en-US" b="1" dirty="0">
                <a:latin typeface="Book Antiqua" pitchFamily="18" charset="0"/>
                <a:cs typeface="Book Antiqua" pitchFamily="18" charset="0"/>
              </a:rPr>
              <a:t>Entry Audio: </a:t>
            </a:r>
            <a:r>
              <a:rPr lang="en-US" dirty="0">
                <a:latin typeface="Book Antiqua" pitchFamily="18" charset="0"/>
                <a:cs typeface="Book Antiqua" pitchFamily="18" charset="0"/>
              </a:rPr>
              <a:t>“You have learned the definition of artificial selection, also known as selective breeding. Now, see if you understand how it compares with natural selection. Read the question and study the Venn diagram. Then select your answer to each question from its drop-down list.” </a:t>
            </a:r>
            <a:endParaRPr lang="en-US" b="1"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Hint1 Audio: </a:t>
            </a:r>
            <a:r>
              <a:rPr lang="en-US" dirty="0">
                <a:latin typeface="Book Antiqua" pitchFamily="18" charset="0"/>
                <a:cs typeface="Book Antiqua" pitchFamily="18" charset="0"/>
              </a:rPr>
              <a:t>“Think about the result of each selection process. Are the results the same or different?”</a:t>
            </a:r>
            <a:endParaRPr lang="en-US" b="1"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Hint2 Audio: </a:t>
            </a:r>
            <a:r>
              <a:rPr lang="en-US" dirty="0">
                <a:latin typeface="Book Antiqua" pitchFamily="18" charset="0"/>
                <a:cs typeface="Book Antiqua" pitchFamily="18" charset="0"/>
              </a:rPr>
              <a:t>“Do either or both selection processes have a specific goal or desired outcome?”</a:t>
            </a:r>
            <a:endParaRPr lang="en-US" b="1"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Hint3 Audio: </a:t>
            </a:r>
            <a:r>
              <a:rPr lang="en-US" dirty="0">
                <a:latin typeface="Book Antiqua" pitchFamily="18" charset="0"/>
                <a:cs typeface="Book Antiqua" pitchFamily="18" charset="0"/>
              </a:rPr>
              <a:t>“Parents who are best adapted to their environment often lead to offspring who are adapted to the environment.”</a:t>
            </a:r>
            <a:endParaRPr lang="en-US" b="1"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Exit Audio: </a:t>
            </a:r>
            <a:r>
              <a:rPr lang="en-US" dirty="0">
                <a:latin typeface="Book Antiqua" pitchFamily="18" charset="0"/>
                <a:cs typeface="Book Antiqua" pitchFamily="18" charset="0"/>
              </a:rPr>
              <a:t>“Both processes</a:t>
            </a:r>
            <a:r>
              <a:rPr lang="en-US" baseline="0" dirty="0">
                <a:latin typeface="Book Antiqua" pitchFamily="18" charset="0"/>
                <a:cs typeface="Book Antiqua" pitchFamily="18" charset="0"/>
              </a:rPr>
              <a:t> result in genetic change in the next generation</a:t>
            </a:r>
            <a:r>
              <a:rPr lang="en-US" dirty="0">
                <a:latin typeface="Book Antiqua" pitchFamily="18" charset="0"/>
                <a:cs typeface="Book Antiqua" pitchFamily="18" charset="0"/>
              </a:rPr>
              <a:t>.  Artificial selection</a:t>
            </a:r>
            <a:r>
              <a:rPr lang="en-US" baseline="0" dirty="0">
                <a:latin typeface="Book Antiqua" pitchFamily="18" charset="0"/>
                <a:cs typeface="Book Antiqua" pitchFamily="18" charset="0"/>
              </a:rPr>
              <a:t> is goal-directed and purposeful, while natural selection is directed by survival in the environment.</a:t>
            </a:r>
            <a:r>
              <a:rPr lang="en-US" dirty="0">
                <a:latin typeface="Book Antiqua" pitchFamily="18" charset="0"/>
                <a:cs typeface="Book Antiqua" pitchFamily="18" charset="0"/>
              </a:rPr>
              <a:t>”</a:t>
            </a:r>
            <a:endParaRPr lang="en-US" b="1"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p:txBody>
      </p:sp>
      <p:sp>
        <p:nvSpPr>
          <p:cNvPr id="56323"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6F333E-2B65-4E7C-8730-72084D0EBA1F}"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313192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p:spPr>
        <p:txBody>
          <a:bodyPr/>
          <a:lstStyle/>
          <a:p>
            <a:pPr defTabSz="930275">
              <a:spcBef>
                <a:spcPts val="588"/>
              </a:spcBef>
            </a:pPr>
            <a:r>
              <a:rPr lang="en-US" b="1" dirty="0">
                <a:latin typeface="Book Antiqua" pitchFamily="18" charset="0"/>
                <a:cs typeface="Book Antiqua" pitchFamily="18" charset="0"/>
              </a:rPr>
              <a:t>Timing ≈ 0.5 minutes</a:t>
            </a:r>
          </a:p>
          <a:p>
            <a:pPr marL="171450" indent="-171450" defTabSz="930275">
              <a:spcBef>
                <a:spcPts val="588"/>
              </a:spcBef>
              <a:buFont typeface="Arial" pitchFamily="34" charset="0"/>
              <a:buChar char="•"/>
            </a:pPr>
            <a:r>
              <a:rPr lang="en-US" dirty="0">
                <a:latin typeface="Book Antiqua" pitchFamily="18" charset="0"/>
                <a:cs typeface="Book Antiqua" pitchFamily="18" charset="0"/>
              </a:rPr>
              <a:t>You’ve learned that selective breeding can produce desired traits in organisms such as dogs. However, sometimes selective breeding can produce negative outcomes and result in inbreeding. </a:t>
            </a:r>
          </a:p>
          <a:p>
            <a:pPr marL="171450" indent="-171450" defTabSz="930275">
              <a:spcBef>
                <a:spcPts val="588"/>
              </a:spcBef>
              <a:buFont typeface="Arial" pitchFamily="34" charset="0"/>
              <a:buChar char="•"/>
            </a:pPr>
            <a:r>
              <a:rPr lang="en-US" b="0" dirty="0">
                <a:latin typeface="Book Antiqua" pitchFamily="18" charset="0"/>
                <a:cs typeface="Book Antiqua" pitchFamily="18" charset="0"/>
              </a:rPr>
              <a:t>[animate] </a:t>
            </a:r>
            <a:r>
              <a:rPr lang="en-US" b="1" dirty="0">
                <a:latin typeface="Book Antiqua" pitchFamily="18" charset="0"/>
                <a:cs typeface="Book Antiqua" pitchFamily="18" charset="0"/>
              </a:rPr>
              <a:t>Inbreeding is breeding between individual organisms who share similar parentage; reproduction between organisms that are closely related. </a:t>
            </a:r>
          </a:p>
          <a:p>
            <a:pPr marL="171450" indent="-171450" defTabSz="930275">
              <a:spcBef>
                <a:spcPts val="588"/>
              </a:spcBef>
              <a:buFont typeface="Arial" pitchFamily="34" charset="0"/>
              <a:buChar char="•"/>
            </a:pPr>
            <a:r>
              <a:rPr lang="en-US" b="0" dirty="0">
                <a:latin typeface="Book Antiqua" pitchFamily="18" charset="0"/>
                <a:cs typeface="Book Antiqua" pitchFamily="18" charset="0"/>
              </a:rPr>
              <a:t>[animate]</a:t>
            </a:r>
            <a:r>
              <a:rPr lang="en-US" b="0" baseline="0" dirty="0">
                <a:latin typeface="Book Antiqua" pitchFamily="18" charset="0"/>
                <a:cs typeface="Book Antiqua" pitchFamily="18" charset="0"/>
              </a:rPr>
              <a:t> </a:t>
            </a:r>
            <a:r>
              <a:rPr lang="en-US" dirty="0">
                <a:latin typeface="Book Antiqua" pitchFamily="18" charset="0"/>
                <a:cs typeface="Book Antiqua" pitchFamily="18" charset="0"/>
              </a:rPr>
              <a:t>Inbreeding often causes unintended or undesired consequences in populations.</a:t>
            </a:r>
          </a:p>
          <a:p>
            <a:pPr defTabSz="930275" eaLnBrk="1" hangingPunct="1">
              <a:buFontTx/>
              <a:buChar char="•"/>
            </a:pPr>
            <a:r>
              <a:rPr lang="en-US" dirty="0">
                <a:latin typeface="Book Antiqua" pitchFamily="18" charset="0"/>
                <a:cs typeface="Book Antiqua" pitchFamily="18" charset="0"/>
              </a:rPr>
              <a:t>[animate first bullet] If too much inbreeding occurs, negative traits, such as diseases and weaknesses, may build up in the selected population. These are often recessive traits – retained in the population but not often genetically expressed. When closely-related organisms are bred to each other, recessive traits are expressed more often.</a:t>
            </a:r>
          </a:p>
          <a:p>
            <a:pPr defTabSz="930275" eaLnBrk="1" hangingPunct="1">
              <a:buFontTx/>
              <a:buChar char="•"/>
            </a:pPr>
            <a:r>
              <a:rPr lang="en-US" dirty="0">
                <a:latin typeface="Book Antiqua" pitchFamily="18" charset="0"/>
                <a:cs typeface="Book Antiqua" pitchFamily="18" charset="0"/>
              </a:rPr>
              <a:t>[animate second bullet] Inbred populations tend to become weaker and less resilient in the face of stresses. Some inbred dogs have joint problems, such as hip dysplasia. Others that inbred showed higher proportions of stillborn and deformed offspring. This is also called ‘inbreeding depression’ and is often counteracted by deliberately cross-breeding with outside populations to make populations stronger, or restore ‘hybrid vigor.’</a:t>
            </a:r>
          </a:p>
          <a:p>
            <a:pPr defTabSz="930275" eaLnBrk="1" hangingPunct="1">
              <a:buFontTx/>
              <a:buChar char="•"/>
            </a:pPr>
            <a:r>
              <a:rPr lang="en-US" dirty="0">
                <a:latin typeface="Book Antiqua" pitchFamily="18" charset="0"/>
                <a:cs typeface="Book Antiqua" pitchFamily="18" charset="0"/>
              </a:rPr>
              <a:t>[animate third bullet] Also, selective breeding tends to decrease genetic diversity in the population. There are fewer genes to choose from because some are ‘bred out.’ This might be a problem for the future because genetic diversity is an important factor for the health of populations and for finding new genes for further breeding.</a:t>
            </a:r>
            <a:endParaRPr lang="en-US" b="1" dirty="0">
              <a:latin typeface="Book Antiqua" pitchFamily="18" charset="0"/>
              <a:cs typeface="Book Antiqua" pitchFamily="18" charset="0"/>
            </a:endParaRPr>
          </a:p>
          <a:p>
            <a:pPr defTabSz="930275">
              <a:spcBef>
                <a:spcPts val="588"/>
              </a:spcBef>
            </a:pPr>
            <a:endParaRPr lang="en-US" b="1" dirty="0">
              <a:latin typeface="Book Antiqua" pitchFamily="18" charset="0"/>
              <a:cs typeface="Book Antiqua" pitchFamily="18" charset="0"/>
            </a:endParaRPr>
          </a:p>
          <a:p>
            <a:pPr defTabSz="930275">
              <a:spcBef>
                <a:spcPts val="588"/>
              </a:spcBef>
            </a:pPr>
            <a:r>
              <a:rPr lang="en-US" b="1" dirty="0">
                <a:latin typeface="Book Antiqua" pitchFamily="18" charset="0"/>
                <a:cs typeface="Book Antiqua" pitchFamily="18" charset="0"/>
              </a:rPr>
              <a:t>SOURCES:</a:t>
            </a:r>
          </a:p>
          <a:p>
            <a:pPr defTabSz="930275">
              <a:spcBef>
                <a:spcPts val="588"/>
              </a:spcBef>
            </a:pPr>
            <a:r>
              <a:rPr lang="en-US" dirty="0">
                <a:latin typeface="Book Antiqua" pitchFamily="18" charset="0"/>
                <a:cs typeface="Book Antiqua" pitchFamily="18" charset="0"/>
              </a:rPr>
              <a:t>http://evolution.berkeley.edu/evosite/relevance/IIIA1Inbreeding.shtml [snakes]</a:t>
            </a:r>
          </a:p>
          <a:p>
            <a:pPr defTabSz="930275"/>
            <a:endParaRPr lang="en-US" dirty="0">
              <a:latin typeface="Book Antiqua" pitchFamily="18" charset="0"/>
              <a:cs typeface="Book Antiqua" pitchFamily="18" charset="0"/>
            </a:endParaRPr>
          </a:p>
        </p:txBody>
      </p:sp>
      <p:sp>
        <p:nvSpPr>
          <p:cNvPr id="62467"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1CA1EC-DAB0-4D15-94AE-AA7A662450F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1.0 minute</a:t>
            </a:r>
          </a:p>
          <a:p>
            <a:pPr eaLnBrk="1" hangingPunct="1">
              <a:buFontTx/>
              <a:buChar char="•"/>
            </a:pPr>
            <a:r>
              <a:rPr lang="en-US" dirty="0">
                <a:latin typeface="Book Antiqua" pitchFamily="18" charset="0"/>
                <a:cs typeface="Book Antiqua" pitchFamily="18" charset="0"/>
              </a:rPr>
              <a:t> Explain that one consequence of inbreeding – mating of individuals that are closely related – is that recessive genes tend to be expressed more. The reason for that is both members of the mating pair are more likely to have the recessive gene if they are closely related.</a:t>
            </a:r>
          </a:p>
          <a:p>
            <a:pPr eaLnBrk="1" hangingPunct="1">
              <a:buFontTx/>
              <a:buChar char="•"/>
            </a:pPr>
            <a:r>
              <a:rPr lang="en-US" dirty="0">
                <a:latin typeface="Book Antiqua" pitchFamily="18" charset="0"/>
                <a:cs typeface="Book Antiqua" pitchFamily="18" charset="0"/>
              </a:rPr>
              <a:t> An example of this is the occurrence of the hemophilia gene in the royal families of Europe, who tend to marry cousins and other close relatives. </a:t>
            </a:r>
          </a:p>
          <a:p>
            <a:pPr eaLnBrk="1" hangingPunct="1">
              <a:spcBef>
                <a:spcPts val="588"/>
              </a:spcBef>
              <a:buFontTx/>
              <a:buChar char="•"/>
            </a:pPr>
            <a:r>
              <a:rPr lang="en-US" dirty="0">
                <a:latin typeface="Book Antiqua" pitchFamily="18" charset="0"/>
                <a:cs typeface="Book Antiqua" pitchFamily="18" charset="0"/>
              </a:rPr>
              <a:t> Explain that hemophilia is a blood disorder in which the blood fails to clot properly. Explain that it is sex-linked (on X chromosome), so females tend to be carriers (not affected), but males have the disease (and tend to die young).</a:t>
            </a:r>
          </a:p>
          <a:p>
            <a:pPr eaLnBrk="1" hangingPunct="1">
              <a:spcBef>
                <a:spcPts val="588"/>
              </a:spcBef>
              <a:buFontTx/>
              <a:buChar char="•"/>
            </a:pPr>
            <a:r>
              <a:rPr lang="en-US" dirty="0">
                <a:latin typeface="Book Antiqua" pitchFamily="18" charset="0"/>
                <a:cs typeface="Book Antiqua" pitchFamily="18" charset="0"/>
              </a:rPr>
              <a:t> In the British Royal family, it first appeared, apparently as a spontaneous mutation, in Queen Victoria of England. [Show affected X Chromosome (small x) on the pedigree for Queen Victoria.]</a:t>
            </a:r>
          </a:p>
          <a:p>
            <a:pPr eaLnBrk="1" hangingPunct="1">
              <a:buFontTx/>
              <a:buChar char="•"/>
            </a:pPr>
            <a:r>
              <a:rPr lang="en-US" dirty="0">
                <a:latin typeface="Book Antiqua" pitchFamily="18" charset="0"/>
                <a:cs typeface="Book Antiqua" pitchFamily="18" charset="0"/>
              </a:rPr>
              <a:t> Explain that this chart is a pedigree showing the royal family and the occurrence of hemophilia. A pedigree shows how individuals are related and allows the tracing of some genetic traits. Follow the progression of genes through generations, starting with Queen Victoria to show the increase in the recessive gene as inbreeding occurs.</a:t>
            </a:r>
          </a:p>
          <a:p>
            <a:pPr eaLnBrk="1" hangingPunct="1">
              <a:spcBef>
                <a:spcPts val="588"/>
              </a:spcBef>
              <a:buFontTx/>
              <a:buChar char="•"/>
            </a:pPr>
            <a:r>
              <a:rPr lang="en-US" dirty="0">
                <a:latin typeface="Book Antiqua" pitchFamily="18" charset="0"/>
                <a:cs typeface="Book Antiqua" pitchFamily="18" charset="0"/>
              </a:rPr>
              <a:t> Use the chart to follow hemophilia’s progression through the families of Europe and Russia as they intermarried. [Teacher points out occurrence of hemophilia beginning with Queen Victoria and follows it through pedigree. Teacher should circle in bright color each incidence of the recessive gene.]</a:t>
            </a:r>
          </a:p>
          <a:p>
            <a:pPr eaLnBrk="1" hangingPunct="1">
              <a:spcBef>
                <a:spcPts val="588"/>
              </a:spcBef>
            </a:pPr>
            <a:endParaRPr lang="en-US"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SOURCES:</a:t>
            </a:r>
          </a:p>
          <a:p>
            <a:pPr eaLnBrk="1" hangingPunct="1"/>
            <a:r>
              <a:rPr lang="en-US" dirty="0">
                <a:latin typeface="Book Antiqua" pitchFamily="18" charset="0"/>
                <a:cs typeface="Book Antiqua" pitchFamily="18" charset="0"/>
              </a:rPr>
              <a:t>BritishHaemophilia Family Tree. “</a:t>
            </a:r>
            <a:r>
              <a:rPr lang="en-US" dirty="0" err="1">
                <a:latin typeface="Book Antiqua" pitchFamily="18" charset="0"/>
                <a:cs typeface="Book Antiqua" pitchFamily="18" charset="0"/>
              </a:rPr>
              <a:t>Haemophilia</a:t>
            </a:r>
            <a:r>
              <a:rPr lang="en-US" baseline="0" dirty="0">
                <a:latin typeface="Book Antiqua" pitchFamily="18" charset="0"/>
                <a:cs typeface="Book Antiqua" pitchFamily="18" charset="0"/>
              </a:rPr>
              <a:t> family tree.GIF,” </a:t>
            </a:r>
            <a:r>
              <a:rPr lang="en-US" dirty="0" err="1"/>
              <a:t>Matjlav</a:t>
            </a:r>
            <a:r>
              <a:rPr lang="en-US" dirty="0"/>
              <a:t>. 2005 as</a:t>
            </a:r>
            <a:r>
              <a:rPr lang="en-US" baseline="0" dirty="0">
                <a:latin typeface="Book Antiqua" pitchFamily="18" charset="0"/>
              </a:rPr>
              <a:t> </a:t>
            </a:r>
            <a:r>
              <a:rPr lang="en-US" dirty="0">
                <a:latin typeface="Book Antiqua" pitchFamily="18" charset="0"/>
                <a:cs typeface="Book Antiqua" pitchFamily="18" charset="0"/>
              </a:rPr>
              <a:t>PD, gif image.	http://en.wikipedia.org/wiki/File:Haemophilia_family_tree.GIF</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accessed 5/10/12)</a:t>
            </a:r>
          </a:p>
          <a:p>
            <a:pPr eaLnBrk="1" hangingPunct="1"/>
            <a:endParaRPr lang="en-US" dirty="0">
              <a:latin typeface="Book Antiqua" pitchFamily="18" charset="0"/>
              <a:cs typeface="Book Antiqua" pitchFamily="18" charset="0"/>
            </a:endParaRPr>
          </a:p>
        </p:txBody>
      </p:sp>
      <p:sp>
        <p:nvSpPr>
          <p:cNvPr id="64515"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1BFD2B-67EF-488C-8DC9-34DE99B4569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#frame</a:t>
            </a:r>
          </a:p>
          <a:p>
            <a:pPr marL="0" marR="0" indent="0" algn="l" defTabSz="914400" rtl="0" eaLnBrk="1" fontAlgn="base" latinLnBrk="0" hangingPunct="1">
              <a:lnSpc>
                <a:spcPct val="100000"/>
              </a:lnSpc>
              <a:spcBef>
                <a:spcPts val="575"/>
              </a:spcBef>
              <a:spcAft>
                <a:spcPct val="0"/>
              </a:spcAft>
              <a:buClrTx/>
              <a:buSzTx/>
              <a:buFontTx/>
              <a:buNone/>
              <a:tabLst/>
              <a:defRPr/>
            </a:pPr>
            <a:r>
              <a:rPr lang="en-US" b="1" dirty="0">
                <a:latin typeface="Book Antiqua" pitchFamily="18" charset="0"/>
                <a:cs typeface="Book Antiqua" pitchFamily="18" charset="0"/>
              </a:rPr>
              <a:t>anchor video</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0.5 minutes</a:t>
            </a:r>
          </a:p>
          <a:p>
            <a:pPr eaLnBrk="1" hangingPunct="1">
              <a:buFontTx/>
              <a:buChar char="•"/>
            </a:pPr>
            <a:r>
              <a:rPr lang="en-US" b="1" dirty="0">
                <a:latin typeface="Book Antiqua" pitchFamily="18" charset="0"/>
                <a:cs typeface="Book Antiqua" pitchFamily="18" charset="0"/>
              </a:rPr>
              <a:t>Recap: </a:t>
            </a:r>
            <a:r>
              <a:rPr lang="en-US" dirty="0">
                <a:latin typeface="Book Antiqua" pitchFamily="18" charset="0"/>
                <a:cs typeface="Book Antiqua" pitchFamily="18" charset="0"/>
              </a:rPr>
              <a:t>“In this lesson, you are learning how genetics is used to produce desired traits in an organism. In the last segment, you considered the selective breeding of organisms produced for food.”</a:t>
            </a:r>
            <a:endParaRPr lang="en-US" b="1" dirty="0">
              <a:latin typeface="Book Antiqua" pitchFamily="18" charset="0"/>
              <a:cs typeface="Book Antiqua" pitchFamily="18" charset="0"/>
            </a:endParaRPr>
          </a:p>
          <a:p>
            <a:pPr eaLnBrk="1" hangingPunct="1">
              <a:buFontTx/>
              <a:buChar char="•"/>
            </a:pPr>
            <a:r>
              <a:rPr lang="en-US" b="1" dirty="0">
                <a:latin typeface="Book Antiqua" pitchFamily="18" charset="0"/>
                <a:cs typeface="Book Antiqua" pitchFamily="18" charset="0"/>
              </a:rPr>
              <a:t>Connect: </a:t>
            </a:r>
            <a:r>
              <a:rPr lang="en-US" dirty="0">
                <a:latin typeface="Book Antiqua" pitchFamily="18" charset="0"/>
                <a:cs typeface="Book Antiqua" pitchFamily="18" charset="0"/>
              </a:rPr>
              <a:t>“But how does selective breeding relate to genetics? What genetic principles are involved and how does the breeder take advantage of these principles?”</a:t>
            </a:r>
            <a:endParaRPr lang="en-US" b="1" dirty="0">
              <a:latin typeface="Book Antiqua" pitchFamily="18" charset="0"/>
              <a:cs typeface="Book Antiqua" pitchFamily="18" charset="0"/>
            </a:endParaRPr>
          </a:p>
          <a:p>
            <a:pPr eaLnBrk="1" hangingPunct="1">
              <a:buFontTx/>
              <a:buChar char="•"/>
            </a:pPr>
            <a:r>
              <a:rPr lang="en-US" b="1" dirty="0">
                <a:latin typeface="Book Antiqua" pitchFamily="18" charset="0"/>
                <a:cs typeface="Book Antiqua" pitchFamily="18" charset="0"/>
              </a:rPr>
              <a:t>Preview: </a:t>
            </a:r>
            <a:r>
              <a:rPr lang="en-US" dirty="0">
                <a:latin typeface="Book Antiqua" pitchFamily="18" charset="0"/>
                <a:cs typeface="Book Antiqua" pitchFamily="18" charset="0"/>
              </a:rPr>
              <a:t>“In this section, you will use Punnett squares and pedigrees to look at the results of selectively breeding organisms.”</a:t>
            </a:r>
          </a:p>
          <a:p>
            <a:pPr eaLnBrk="1" hangingPunct="1"/>
            <a:endParaRPr lang="en-US" b="1" u="sng"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SOURCES:</a:t>
            </a:r>
            <a:endParaRPr lang="en-US"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p:txBody>
      </p:sp>
      <p:sp>
        <p:nvSpPr>
          <p:cNvPr id="74755"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77210A-6901-4149-80C1-1442398A097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932872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#frame</a:t>
            </a:r>
          </a:p>
          <a:p>
            <a:pPr marL="0" marR="0" indent="0" algn="l" defTabSz="914400" rtl="0" eaLnBrk="1" fontAlgn="base" latinLnBrk="0" hangingPunct="1">
              <a:lnSpc>
                <a:spcPct val="100000"/>
              </a:lnSpc>
              <a:spcBef>
                <a:spcPts val="575"/>
              </a:spcBef>
              <a:spcAft>
                <a:spcPct val="0"/>
              </a:spcAft>
              <a:buClrTx/>
              <a:buSzTx/>
              <a:buFontTx/>
              <a:buNone/>
              <a:tabLst/>
              <a:defRPr/>
            </a:pPr>
            <a:r>
              <a:rPr lang="en-US" b="1" dirty="0">
                <a:latin typeface="Book Antiqua" pitchFamily="18" charset="0"/>
                <a:cs typeface="Book Antiqua" pitchFamily="18" charset="0"/>
              </a:rPr>
              <a:t>anchor video</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0.5 minutes</a:t>
            </a:r>
          </a:p>
          <a:p>
            <a:pPr eaLnBrk="1" hangingPunct="1">
              <a:buFontTx/>
              <a:buChar char="•"/>
            </a:pPr>
            <a:r>
              <a:rPr lang="en-US" b="1" dirty="0">
                <a:latin typeface="Book Antiqua" pitchFamily="18" charset="0"/>
                <a:cs typeface="Book Antiqua" pitchFamily="18" charset="0"/>
              </a:rPr>
              <a:t>Recap: </a:t>
            </a:r>
            <a:r>
              <a:rPr lang="en-US" dirty="0">
                <a:latin typeface="Book Antiqua" pitchFamily="18" charset="0"/>
                <a:cs typeface="Book Antiqua" pitchFamily="18" charset="0"/>
              </a:rPr>
              <a:t>“In this lesson, you are learning how genetics is used to produce desired traits in an organism. In the last segment, you considered the selective breeding of organisms produced for food.”</a:t>
            </a:r>
            <a:endParaRPr lang="en-US" b="1" dirty="0">
              <a:latin typeface="Book Antiqua" pitchFamily="18" charset="0"/>
              <a:cs typeface="Book Antiqua" pitchFamily="18" charset="0"/>
            </a:endParaRPr>
          </a:p>
          <a:p>
            <a:pPr eaLnBrk="1" hangingPunct="1">
              <a:buFontTx/>
              <a:buChar char="•"/>
            </a:pPr>
            <a:r>
              <a:rPr lang="en-US" b="1" dirty="0">
                <a:latin typeface="Book Antiqua" pitchFamily="18" charset="0"/>
                <a:cs typeface="Book Antiqua" pitchFamily="18" charset="0"/>
              </a:rPr>
              <a:t>Connect: </a:t>
            </a:r>
            <a:r>
              <a:rPr lang="en-US" dirty="0">
                <a:latin typeface="Book Antiqua" pitchFamily="18" charset="0"/>
                <a:cs typeface="Book Antiqua" pitchFamily="18" charset="0"/>
              </a:rPr>
              <a:t>“But how does selective breeding relate to genetics? What genetic principles are involved and how does the breeder take advantage of these principles?”</a:t>
            </a:r>
            <a:endParaRPr lang="en-US" b="1" dirty="0">
              <a:latin typeface="Book Antiqua" pitchFamily="18" charset="0"/>
              <a:cs typeface="Book Antiqua" pitchFamily="18" charset="0"/>
            </a:endParaRPr>
          </a:p>
          <a:p>
            <a:pPr eaLnBrk="1" hangingPunct="1">
              <a:buFontTx/>
              <a:buChar char="•"/>
            </a:pPr>
            <a:r>
              <a:rPr lang="en-US" b="1" dirty="0">
                <a:latin typeface="Book Antiqua" pitchFamily="18" charset="0"/>
                <a:cs typeface="Book Antiqua" pitchFamily="18" charset="0"/>
              </a:rPr>
              <a:t>Preview: </a:t>
            </a:r>
            <a:r>
              <a:rPr lang="en-US" dirty="0">
                <a:latin typeface="Book Antiqua" pitchFamily="18" charset="0"/>
                <a:cs typeface="Book Antiqua" pitchFamily="18" charset="0"/>
              </a:rPr>
              <a:t>“In this section, you will use Punnett squares and pedigrees to look at the results of selectively breeding organisms.”</a:t>
            </a:r>
          </a:p>
          <a:p>
            <a:pPr eaLnBrk="1" hangingPunct="1"/>
            <a:endParaRPr lang="en-US" b="1" u="sng"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SOURCES:</a:t>
            </a:r>
            <a:endParaRPr lang="en-US"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p:txBody>
      </p:sp>
      <p:sp>
        <p:nvSpPr>
          <p:cNvPr id="74755"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77210A-6901-4149-80C1-1442398A097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629825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#frame</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1.0 minute</a:t>
            </a:r>
          </a:p>
          <a:p>
            <a:pPr eaLnBrk="1" hangingPunct="1">
              <a:buFontTx/>
              <a:buNone/>
            </a:pPr>
            <a:r>
              <a:rPr lang="en-US" b="1" dirty="0">
                <a:latin typeface="Book Antiqua" pitchFamily="18" charset="0"/>
                <a:cs typeface="Book Antiqua" pitchFamily="18" charset="0"/>
              </a:rPr>
              <a:t>Entry Audio: </a:t>
            </a:r>
            <a:r>
              <a:rPr lang="en-US" dirty="0">
                <a:latin typeface="Book Antiqua" pitchFamily="18" charset="0"/>
                <a:cs typeface="Book Antiqua" pitchFamily="18" charset="0"/>
              </a:rPr>
              <a:t>“Imagine that you are a geneticist who can make any changes to food crops. What traits do you think would be most important to change? Which would be most useful from a nutritional viewpoint? Are some simply unnecessary or a waste of time? Check all that you think would be useful.”</a:t>
            </a:r>
            <a:endParaRPr lang="en-US" b="1"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Hint Audio: </a:t>
            </a:r>
            <a:r>
              <a:rPr lang="en-US" dirty="0">
                <a:latin typeface="Book Antiqua" pitchFamily="18" charset="0"/>
                <a:cs typeface="Book Antiqua" pitchFamily="18" charset="0"/>
              </a:rPr>
              <a:t>“Some of these changes have already been made to some foods. Other foods could be improved in the same way. Or new changes could be made.”</a:t>
            </a:r>
            <a:endParaRPr lang="en-US" b="1"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Exit Audio: </a:t>
            </a:r>
            <a:r>
              <a:rPr lang="en-US" dirty="0">
                <a:latin typeface="Book Antiqua" pitchFamily="18" charset="0"/>
                <a:cs typeface="Book Antiqua" pitchFamily="18" charset="0"/>
              </a:rPr>
              <a:t>“Of this list, only ‘modifications for extremely large or small size of fruit of vegetable’ is not likely to be considered. Some people do compete to grow the largest tomato, pumpkin, etc., but standard sizes are more practical for selling. Some unusual genetic modifications have been made to foods as a result of genetic engineering. For example, an ‘antifreeze’ gene found in a fish, the Arctic char which lives in very cold water, has been added to strawberries and tomatoes, making these plants more resistant to cold temperatures. Many changes can be made using simple selective breeding, but genetic engineering can produce more specific changes.”</a:t>
            </a:r>
            <a:endParaRPr lang="en-US" b="1"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p:txBody>
      </p:sp>
      <p:sp>
        <p:nvSpPr>
          <p:cNvPr id="97283"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218AF5-3E0E-45BF-87A1-5C223EC7581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Tree>
    <p:extLst>
      <p:ext uri="{BB962C8B-B14F-4D97-AF65-F5344CB8AC3E}">
        <p14:creationId xmlns:p14="http://schemas.microsoft.com/office/powerpoint/2010/main" val="821942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
        <p:nvSpPr>
          <p:cNvPr id="219" name="Google Shape;219;p4:notes"/>
          <p:cNvSpPr>
            <a:spLocks noGrp="1" noRot="1" noChangeAspect="1"/>
          </p:cNvSpPr>
          <p:nvPr>
            <p:ph type="sldImg" idx="2"/>
          </p:nvPr>
        </p:nvSpPr>
        <p:spPr>
          <a:xfrm>
            <a:off x="1588" y="0"/>
            <a:ext cx="1587" cy="15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p4:notes"/>
          <p:cNvSpPr txBox="1">
            <a:spLocks noGrp="1"/>
          </p:cNvSpPr>
          <p:nvPr>
            <p:ph type="body" idx="1"/>
          </p:nvPr>
        </p:nvSpPr>
        <p:spPr>
          <a:xfrm>
            <a:off x="685800" y="4343400"/>
            <a:ext cx="5486400" cy="40243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304800" y="2209800"/>
            <a:ext cx="320040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304800" y="4114800"/>
            <a:ext cx="3200400" cy="609600"/>
          </a:xfrm>
          <a:prstGeom prst="rect">
            <a:avLst/>
          </a:prstGeom>
          <a:noFill/>
          <a:ln>
            <a:noFill/>
          </a:ln>
        </p:spPr>
        <p:txBody>
          <a:bodyPr spcFirstLastPara="1" wrap="square" lIns="91425" tIns="45700" rIns="91425" bIns="45700" anchor="t" anchorCtr="0">
            <a:noAutofit/>
          </a:bodyPr>
          <a:lstStyle>
            <a:lvl1pPr lvl="0" algn="l">
              <a:spcBef>
                <a:spcPts val="400"/>
              </a:spcBef>
              <a:spcAft>
                <a:spcPts val="0"/>
              </a:spcAft>
              <a:buClr>
                <a:schemeClr val="lt2"/>
              </a:buClr>
              <a:buSzPts val="2000"/>
              <a:buFont typeface="Arimo"/>
              <a:buNone/>
              <a:defRPr>
                <a:solidFill>
                  <a:schemeClr val="lt2"/>
                </a:solidFill>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1066800" y="914400"/>
            <a:ext cx="5943600" cy="838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body" idx="1"/>
          </p:nvPr>
        </p:nvSpPr>
        <p:spPr>
          <a:xfrm rot="5400000">
            <a:off x="1219200" y="1828800"/>
            <a:ext cx="4419600" cy="4572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rot="5400000">
            <a:off x="3562350" y="2876550"/>
            <a:ext cx="5410200" cy="1485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body" idx="1"/>
          </p:nvPr>
        </p:nvSpPr>
        <p:spPr>
          <a:xfrm rot="5400000">
            <a:off x="514350" y="1466850"/>
            <a:ext cx="5410200" cy="43053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1" name="Google Shape;6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 name="Google Shape;66;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3" name="Google Shape;73;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 name="Google Shape;78;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9" name="Google Shape;79;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6" name="Google Shape;86;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7" name="Google Shape;87;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8" name="Google Shape;88;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9" name="Google Shape;8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4" name="Google Shape;9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9" name="Google Shape;9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0" name="Google Shape;10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1" name="Google Shape;10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1066800" y="914400"/>
            <a:ext cx="5943600" cy="838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1143000" y="1905000"/>
            <a:ext cx="4572000" cy="441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6" name="Google Shape;106;p22"/>
          <p:cNvSpPr>
            <a:spLocks noGrp="1"/>
          </p:cNvSpPr>
          <p:nvPr>
            <p:ph type="pic" idx="2"/>
          </p:nvPr>
        </p:nvSpPr>
        <p:spPr>
          <a:xfrm>
            <a:off x="1792288" y="612775"/>
            <a:ext cx="5486400" cy="4114800"/>
          </a:xfrm>
          <a:prstGeom prst="rect">
            <a:avLst/>
          </a:prstGeom>
          <a:noFill/>
          <a:ln>
            <a:noFill/>
          </a:ln>
        </p:spPr>
      </p:sp>
      <p:sp>
        <p:nvSpPr>
          <p:cNvPr id="107" name="Google Shape;10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8" name="Google Shape;10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3" name="Google Shape;113;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9" name="Google Shape;119;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0" name="Google Shape;12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27"/>
        <p:cNvGrpSpPr/>
        <p:nvPr/>
      </p:nvGrpSpPr>
      <p:grpSpPr>
        <a:xfrm>
          <a:off x="0" y="0"/>
          <a:ext cx="0" cy="0"/>
          <a:chOff x="0" y="0"/>
          <a:chExt cx="0" cy="0"/>
        </a:xfrm>
      </p:grpSpPr>
      <p:sp>
        <p:nvSpPr>
          <p:cNvPr id="128" name="Google Shape;128;p2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6"/>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0" name="Google Shape;130;p26"/>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131" name="Google Shape;131;p26"/>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32"/>
        <p:cNvGrpSpPr/>
        <p:nvPr/>
      </p:nvGrpSpPr>
      <p:grpSpPr>
        <a:xfrm>
          <a:off x="0" y="0"/>
          <a:ext cx="0" cy="0"/>
          <a:chOff x="0" y="0"/>
          <a:chExt cx="0" cy="0"/>
        </a:xfrm>
      </p:grpSpPr>
      <p:pic>
        <p:nvPicPr>
          <p:cNvPr id="133" name="Google Shape;133;p27"/>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134" name="Google Shape;134;p27"/>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135" name="Google Shape;135;p27"/>
          <p:cNvSpPr txBox="1"/>
          <p:nvPr/>
        </p:nvSpPr>
        <p:spPr>
          <a:xfrm>
            <a:off x="67733" y="3878298"/>
            <a:ext cx="336612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10 </a:t>
            </a:r>
            <a:endParaRPr sz="4800" b="1">
              <a:solidFill>
                <a:srgbClr val="F2C552"/>
              </a:solidFill>
              <a:latin typeface="Arial"/>
              <a:ea typeface="Arial"/>
              <a:cs typeface="Arial"/>
              <a:sym typeface="Arial"/>
            </a:endParaRPr>
          </a:p>
        </p:txBody>
      </p:sp>
      <p:sp>
        <p:nvSpPr>
          <p:cNvPr id="136" name="Google Shape;136;p27"/>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137" name="Google Shape;137;p27"/>
          <p:cNvSpPr txBox="1"/>
          <p:nvPr/>
        </p:nvSpPr>
        <p:spPr>
          <a:xfrm>
            <a:off x="67733" y="4606307"/>
            <a:ext cx="572103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Molecular Biology of the Gene</a:t>
            </a:r>
            <a:endParaRPr sz="3000" b="1">
              <a:solidFill>
                <a:srgbClr val="F2C55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138"/>
        <p:cNvGrpSpPr/>
        <p:nvPr/>
      </p:nvGrpSpPr>
      <p:grpSpPr>
        <a:xfrm>
          <a:off x="0" y="0"/>
          <a:ext cx="0" cy="0"/>
          <a:chOff x="0" y="0"/>
          <a:chExt cx="0" cy="0"/>
        </a:xfrm>
      </p:grpSpPr>
      <p:sp>
        <p:nvSpPr>
          <p:cNvPr id="139" name="Google Shape;139;p28"/>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2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5" name="Google Shape;14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9" name="Google Shape;149;p3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1" name="Google Shape;151;p3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3" name="Google Shape;153;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54"/>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59"/>
        <p:cNvGrpSpPr/>
        <p:nvPr/>
      </p:nvGrpSpPr>
      <p:grpSpPr>
        <a:xfrm>
          <a:off x="0" y="0"/>
          <a:ext cx="0" cy="0"/>
          <a:chOff x="0" y="0"/>
          <a:chExt cx="0" cy="0"/>
        </a:xfrm>
      </p:grpSpPr>
      <p:sp>
        <p:nvSpPr>
          <p:cNvPr id="160" name="Google Shape;160;p33"/>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33"/>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3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63" name="Google Shape;163;p33"/>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164" name="Google Shape;164;p33"/>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1066800" y="914400"/>
            <a:ext cx="5943600" cy="838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65"/>
        <p:cNvGrpSpPr/>
        <p:nvPr/>
      </p:nvGrpSpPr>
      <p:grpSpPr>
        <a:xfrm>
          <a:off x="0" y="0"/>
          <a:ext cx="0" cy="0"/>
          <a:chOff x="0" y="0"/>
          <a:chExt cx="0" cy="0"/>
        </a:xfrm>
      </p:grpSpPr>
      <p:pic>
        <p:nvPicPr>
          <p:cNvPr id="166" name="Google Shape;166;p34"/>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167" name="Google Shape;167;p3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4"/>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169" name="Google Shape;169;p34"/>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8 </a:t>
            </a:r>
            <a:endParaRPr sz="4800" b="1">
              <a:solidFill>
                <a:srgbClr val="F2C552"/>
              </a:solidFill>
              <a:latin typeface="Arial"/>
              <a:ea typeface="Arial"/>
              <a:cs typeface="Arial"/>
              <a:sym typeface="Arial"/>
            </a:endParaRPr>
          </a:p>
        </p:txBody>
      </p:sp>
      <p:sp>
        <p:nvSpPr>
          <p:cNvPr id="170" name="Google Shape;170;p34"/>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171" name="Google Shape;171;p34"/>
          <p:cNvSpPr txBox="1"/>
          <p:nvPr/>
        </p:nvSpPr>
        <p:spPr>
          <a:xfrm>
            <a:off x="67733" y="4606307"/>
            <a:ext cx="89338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2C552"/>
                </a:solidFill>
                <a:latin typeface="Arial"/>
                <a:ea typeface="Arial"/>
                <a:cs typeface="Arial"/>
                <a:sym typeface="Arial"/>
              </a:rPr>
              <a:t>The Cellular Basis of Reproduction and Inheritance</a:t>
            </a:r>
            <a:endParaRPr sz="2800" b="1">
              <a:solidFill>
                <a:srgbClr val="F2C552"/>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172"/>
        <p:cNvGrpSpPr/>
        <p:nvPr/>
      </p:nvGrpSpPr>
      <p:grpSpPr>
        <a:xfrm>
          <a:off x="0" y="0"/>
          <a:ext cx="0" cy="0"/>
          <a:chOff x="0" y="0"/>
          <a:chExt cx="0" cy="0"/>
        </a:xfrm>
      </p:grpSpPr>
      <p:sp>
        <p:nvSpPr>
          <p:cNvPr id="173" name="Google Shape;173;p3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35"/>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75"/>
        <p:cNvGrpSpPr/>
        <p:nvPr/>
      </p:nvGrpSpPr>
      <p:grpSpPr>
        <a:xfrm>
          <a:off x="0" y="0"/>
          <a:ext cx="0" cy="0"/>
          <a:chOff x="0" y="0"/>
          <a:chExt cx="0" cy="0"/>
        </a:xfrm>
      </p:grpSpPr>
      <p:sp>
        <p:nvSpPr>
          <p:cNvPr id="176" name="Google Shape;176;p3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36"/>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36"/>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0" name="Google Shape;180;p3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82"/>
        <p:cNvGrpSpPr/>
        <p:nvPr/>
      </p:nvGrpSpPr>
      <p:grpSpPr>
        <a:xfrm>
          <a:off x="0" y="0"/>
          <a:ext cx="0" cy="0"/>
          <a:chOff x="0" y="0"/>
          <a:chExt cx="0" cy="0"/>
        </a:xfrm>
      </p:grpSpPr>
      <p:sp>
        <p:nvSpPr>
          <p:cNvPr id="183" name="Google Shape;183;p3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37"/>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5" name="Google Shape;185;p37"/>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7"/>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7" name="Google Shape;187;p37"/>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9" name="Google Shape;189;p3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91"/>
        <p:cNvGrpSpPr/>
        <p:nvPr/>
      </p:nvGrpSpPr>
      <p:grpSpPr>
        <a:xfrm>
          <a:off x="0" y="0"/>
          <a:ext cx="0" cy="0"/>
          <a:chOff x="0" y="0"/>
          <a:chExt cx="0" cy="0"/>
        </a:xfrm>
      </p:grpSpPr>
      <p:sp>
        <p:nvSpPr>
          <p:cNvPr id="192" name="Google Shape;192;p3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5"/>
        <p:cNvGrpSpPr/>
        <p:nvPr/>
      </p:nvGrpSpPr>
      <p:grpSpPr>
        <a:xfrm>
          <a:off x="0" y="0"/>
          <a:ext cx="0" cy="0"/>
          <a:chOff x="0" y="0"/>
          <a:chExt cx="0" cy="0"/>
        </a:xfrm>
      </p:grpSpPr>
      <p:sp>
        <p:nvSpPr>
          <p:cNvPr id="196" name="Google Shape;196;p4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R="0" lvl="1"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R="0" lvl="2"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R="0" lvl="3"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R="0" lvl="4"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R="0" lvl="5"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R="0" lvl="6"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R="0" lvl="7"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R="0" lvl="8"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97" name="Google Shape;197;p4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Times"/>
              <a:buNone/>
              <a:defRPr sz="3200" b="0" i="0" u="none" strike="noStrike" cap="none">
                <a:solidFill>
                  <a:schemeClr val="dk1"/>
                </a:solidFill>
                <a:latin typeface="Times"/>
                <a:ea typeface="Times"/>
                <a:cs typeface="Times"/>
                <a:sym typeface="Times"/>
              </a:defRPr>
            </a:lvl1pPr>
            <a:lvl2pPr marR="0" lvl="1" algn="ctr" rtl="0">
              <a:spcBef>
                <a:spcPts val="560"/>
              </a:spcBef>
              <a:spcAft>
                <a:spcPts val="0"/>
              </a:spcAft>
              <a:buClr>
                <a:schemeClr val="dk1"/>
              </a:buClr>
              <a:buSzPts val="2800"/>
              <a:buFont typeface="Times"/>
              <a:buNone/>
              <a:defRPr sz="2800" b="0" i="0" u="none" strike="noStrike" cap="none">
                <a:solidFill>
                  <a:schemeClr val="dk1"/>
                </a:solidFill>
                <a:latin typeface="Times"/>
                <a:ea typeface="Times"/>
                <a:cs typeface="Times"/>
                <a:sym typeface="Times"/>
              </a:defRPr>
            </a:lvl2pPr>
            <a:lvl3pPr marR="0" lvl="2" algn="ctr" rtl="0">
              <a:spcBef>
                <a:spcPts val="48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R="0" lvl="3"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4pPr>
            <a:lvl5pPr marR="0" lvl="4"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5pPr>
            <a:lvl6pPr marR="0" lvl="5"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6pPr>
            <a:lvl7pPr marR="0" lvl="6"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7pPr>
            <a:lvl8pPr marR="0" lvl="7"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8pPr>
            <a:lvl9pPr marR="0" lvl="8"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18288" anchor="ctr"/>
          <a:lstStyle>
            <a:lvl1pPr marL="962046" indent="-962046" algn="l">
              <a:defRPr sz="2064"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1" y="4000501"/>
            <a:ext cx="9144000" cy="1373188"/>
          </a:xfrm>
          <a:prstGeom prst="rect">
            <a:avLst/>
          </a:prstGeom>
          <a:solidFill>
            <a:srgbClr val="4D4F58"/>
          </a:solidFill>
        </p:spPr>
        <p:txBody>
          <a:bodyPr lIns="164592" tIns="21745" rIns="164592" bIns="21745" anchor="ctr" anchorCtr="0"/>
          <a:lstStyle>
            <a:lvl1pPr algn="l">
              <a:lnSpc>
                <a:spcPct val="100000"/>
              </a:lnSpc>
              <a:spcBef>
                <a:spcPts val="0"/>
              </a:spcBef>
              <a:buClr>
                <a:srgbClr val="2877C4"/>
              </a:buClr>
              <a:buFont typeface="Wingdings" pitchFamily="2" charset="2"/>
              <a:buNone/>
              <a:defRPr sz="2627" b="1">
                <a:solidFill>
                  <a:schemeClr val="bg1"/>
                </a:solidFill>
              </a:defRPr>
            </a:lvl1pPr>
          </a:lstStyle>
          <a:p>
            <a:pPr>
              <a:defRPr/>
            </a:pPr>
            <a:r>
              <a:rPr lang="en-US" dirty="0"/>
              <a:t>Applied Genetics</a:t>
            </a:r>
          </a:p>
        </p:txBody>
      </p:sp>
    </p:spTree>
    <p:extLst>
      <p:ext uri="{BB962C8B-B14F-4D97-AF65-F5344CB8AC3E}">
        <p14:creationId xmlns:p14="http://schemas.microsoft.com/office/powerpoint/2010/main" val="73127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6" name="Rectangle 5"/>
          <p:cNvSpPr/>
          <p:nvPr userDrawn="1"/>
        </p:nvSpPr>
        <p:spPr bwMode="auto">
          <a:xfrm>
            <a:off x="6141670" y="5373689"/>
            <a:ext cx="3002330" cy="1484313"/>
          </a:xfrm>
          <a:prstGeom prst="rect">
            <a:avLst/>
          </a:prstGeom>
          <a:solidFill>
            <a:schemeClr val="accent4"/>
          </a:solidFill>
          <a:ln>
            <a:noFill/>
          </a:ln>
          <a:effectLst/>
        </p:spPr>
        <p:txBody>
          <a:bodyPr lIns="514685" rIns="514685"/>
          <a:lstStyle/>
          <a:p>
            <a:pPr>
              <a:lnSpc>
                <a:spcPct val="115000"/>
              </a:lnSpc>
              <a:spcBef>
                <a:spcPct val="20000"/>
              </a:spcBef>
              <a:buClr>
                <a:srgbClr val="2877C4"/>
              </a:buClr>
              <a:buFont typeface="Wingdings" pitchFamily="2" charset="2"/>
              <a:buNone/>
              <a:defRPr/>
            </a:pPr>
            <a:endParaRPr lang="en-US" sz="6004" dirty="0"/>
          </a:p>
        </p:txBody>
      </p:sp>
      <p:pic>
        <p:nvPicPr>
          <p:cNvPr id="7" name="Picture 7"/>
          <p:cNvPicPr>
            <a:picLocks noChangeAspect="1"/>
          </p:cNvPicPr>
          <p:nvPr userDrawn="1"/>
        </p:nvPicPr>
        <p:blipFill>
          <a:blip r:embed="rId2"/>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5" y="0"/>
            <a:ext cx="9143996" cy="1371600"/>
          </a:xfrm>
          <a:prstGeom prst="rect">
            <a:avLst/>
          </a:prstGeom>
          <a:solidFill>
            <a:schemeClr val="accent4"/>
          </a:solidFill>
        </p:spPr>
        <p:txBody>
          <a:bodyPr/>
          <a:lstStyle>
            <a:lvl1pPr marL="1021615" indent="-1021615">
              <a:defRPr sz="2627">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9" y="1373188"/>
            <a:ext cx="5819992" cy="5127625"/>
          </a:xfrm>
        </p:spPr>
        <p:txBody>
          <a:bodyPr rIns="164592"/>
          <a:lstStyle/>
          <a:p>
            <a:pPr lvl="0"/>
            <a:r>
              <a:rPr lang="en-US" dirty="0"/>
              <a:t>Click to edit Master text styles</a:t>
            </a:r>
          </a:p>
          <a:p>
            <a:pPr lvl="1"/>
            <a:r>
              <a:rPr lang="en-US" dirty="0"/>
              <a:t>Second level</a:t>
            </a:r>
          </a:p>
          <a:p>
            <a:pPr lvl="2"/>
            <a:r>
              <a:rPr lang="en-US" dirty="0"/>
              <a:t>Third level</a:t>
            </a:r>
          </a:p>
        </p:txBody>
      </p:sp>
      <p:sp>
        <p:nvSpPr>
          <p:cNvPr id="8" name="Rectangle 7"/>
          <p:cNvSpPr/>
          <p:nvPr userDrawn="1"/>
        </p:nvSpPr>
        <p:spPr bwMode="auto">
          <a:xfrm>
            <a:off x="6141908" y="1371600"/>
            <a:ext cx="3002330" cy="4000500"/>
          </a:xfrm>
          <a:prstGeom prst="rect">
            <a:avLst/>
          </a:prstGeom>
          <a:solidFill>
            <a:schemeClr val="accent4">
              <a:lumMod val="40000"/>
              <a:lumOff val="60000"/>
            </a:schemeClr>
          </a:solidFill>
          <a:ln>
            <a:noFill/>
          </a:ln>
          <a:effectLst/>
        </p:spPr>
        <p:txBody>
          <a:bodyPr vert="horz" wrap="square" lIns="514685" tIns="85781" rIns="514685" bIns="85781" numCol="1" rtlCol="0" anchor="t" anchorCtr="0" compatLnSpc="1">
            <a:prstTxWarp prst="textNoShape">
              <a:avLst/>
            </a:prstTxWarp>
          </a:bodyPr>
          <a:lstStyle/>
          <a:p>
            <a:pPr marL="0" marR="0" indent="0" algn="l"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6004"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6619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age + List">
    <p:spTree>
      <p:nvGrpSpPr>
        <p:cNvPr id="1" name=""/>
        <p:cNvGrpSpPr/>
        <p:nvPr/>
      </p:nvGrpSpPr>
      <p:grpSpPr>
        <a:xfrm>
          <a:off x="0" y="0"/>
          <a:ext cx="0" cy="0"/>
          <a:chOff x="0" y="0"/>
          <a:chExt cx="0" cy="0"/>
        </a:xfrm>
      </p:grpSpPr>
      <p:sp>
        <p:nvSpPr>
          <p:cNvPr id="6" name="Rectangle 5"/>
          <p:cNvSpPr/>
          <p:nvPr userDrawn="1"/>
        </p:nvSpPr>
        <p:spPr bwMode="auto">
          <a:xfrm>
            <a:off x="6141670" y="5373689"/>
            <a:ext cx="3002330" cy="1484313"/>
          </a:xfrm>
          <a:prstGeom prst="rect">
            <a:avLst/>
          </a:prstGeom>
          <a:solidFill>
            <a:schemeClr val="accent4"/>
          </a:solidFill>
          <a:ln>
            <a:noFill/>
          </a:ln>
          <a:effectLst/>
        </p:spPr>
        <p:txBody>
          <a:bodyPr lIns="514685" rIns="514685"/>
          <a:lstStyle/>
          <a:p>
            <a:pPr>
              <a:lnSpc>
                <a:spcPct val="115000"/>
              </a:lnSpc>
              <a:spcBef>
                <a:spcPct val="20000"/>
              </a:spcBef>
              <a:buClr>
                <a:srgbClr val="2877C4"/>
              </a:buClr>
              <a:buFont typeface="Wingdings" pitchFamily="2" charset="2"/>
              <a:buNone/>
              <a:defRPr/>
            </a:pPr>
            <a:endParaRPr lang="en-US" sz="6004" dirty="0"/>
          </a:p>
        </p:txBody>
      </p:sp>
      <p:pic>
        <p:nvPicPr>
          <p:cNvPr id="7" name="Picture 8"/>
          <p:cNvPicPr>
            <a:picLocks noChangeAspect="1"/>
          </p:cNvPicPr>
          <p:nvPr userDrawn="1"/>
        </p:nvPicPr>
        <p:blipFill>
          <a:blip r:embed="rId2"/>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5" y="0"/>
            <a:ext cx="9143996" cy="1371600"/>
          </a:xfrm>
          <a:prstGeom prst="rect">
            <a:avLst/>
          </a:prstGeom>
          <a:solidFill>
            <a:schemeClr val="accent4"/>
          </a:solidFill>
        </p:spPr>
        <p:txBody>
          <a:bodyPr/>
          <a:lstStyle>
            <a:lvl1pPr marL="1021615" indent="-1021615">
              <a:defRPr sz="2627">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dirty="0"/>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
        <p:nvSpPr>
          <p:cNvPr id="9" name="Rectangle 8"/>
          <p:cNvSpPr/>
          <p:nvPr userDrawn="1"/>
        </p:nvSpPr>
        <p:spPr bwMode="auto">
          <a:xfrm>
            <a:off x="6141908" y="1371600"/>
            <a:ext cx="3002330" cy="4000500"/>
          </a:xfrm>
          <a:prstGeom prst="rect">
            <a:avLst/>
          </a:prstGeom>
          <a:solidFill>
            <a:schemeClr val="accent4">
              <a:lumMod val="40000"/>
              <a:lumOff val="60000"/>
            </a:schemeClr>
          </a:solidFill>
          <a:ln>
            <a:noFill/>
          </a:ln>
          <a:effectLst/>
        </p:spPr>
        <p:txBody>
          <a:bodyPr vert="horz" wrap="square" lIns="514685" tIns="85781" rIns="514685" bIns="85781" numCol="1" rtlCol="0" anchor="t" anchorCtr="0" compatLnSpc="1">
            <a:prstTxWarp prst="textNoShape">
              <a:avLst/>
            </a:prstTxWarp>
          </a:bodyPr>
          <a:lstStyle/>
          <a:p>
            <a:pPr marL="0" marR="0" indent="0" algn="l"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6004"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4274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 Columns">
    <p:spTree>
      <p:nvGrpSpPr>
        <p:cNvPr id="1" name=""/>
        <p:cNvGrpSpPr/>
        <p:nvPr/>
      </p:nvGrpSpPr>
      <p:grpSpPr>
        <a:xfrm>
          <a:off x="0" y="0"/>
          <a:ext cx="0" cy="0"/>
          <a:chOff x="0" y="0"/>
          <a:chExt cx="0" cy="0"/>
        </a:xfrm>
      </p:grpSpPr>
      <p:sp>
        <p:nvSpPr>
          <p:cNvPr id="6" name="Rectangle 5"/>
          <p:cNvSpPr/>
          <p:nvPr userDrawn="1"/>
        </p:nvSpPr>
        <p:spPr bwMode="auto">
          <a:xfrm>
            <a:off x="6141670" y="5373689"/>
            <a:ext cx="3002330" cy="1484313"/>
          </a:xfrm>
          <a:prstGeom prst="rect">
            <a:avLst/>
          </a:prstGeom>
          <a:solidFill>
            <a:schemeClr val="accent4"/>
          </a:solidFill>
          <a:ln>
            <a:noFill/>
          </a:ln>
          <a:effectLst/>
        </p:spPr>
        <p:txBody>
          <a:bodyPr lIns="514685" rIns="514685"/>
          <a:lstStyle/>
          <a:p>
            <a:pPr>
              <a:lnSpc>
                <a:spcPct val="115000"/>
              </a:lnSpc>
              <a:spcBef>
                <a:spcPct val="20000"/>
              </a:spcBef>
              <a:buClr>
                <a:srgbClr val="2877C4"/>
              </a:buClr>
              <a:buFont typeface="Wingdings" pitchFamily="2" charset="2"/>
              <a:buNone/>
              <a:defRPr/>
            </a:pPr>
            <a:endParaRPr lang="en-US" sz="6004" dirty="0"/>
          </a:p>
        </p:txBody>
      </p:sp>
      <p:pic>
        <p:nvPicPr>
          <p:cNvPr id="7" name="Picture 6"/>
          <p:cNvPicPr>
            <a:picLocks noChangeAspect="1"/>
          </p:cNvPicPr>
          <p:nvPr userDrawn="1"/>
        </p:nvPicPr>
        <p:blipFill>
          <a:blip r:embed="rId2"/>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5" y="0"/>
            <a:ext cx="9143996" cy="1371600"/>
          </a:xfrm>
          <a:prstGeom prst="rect">
            <a:avLst/>
          </a:prstGeom>
          <a:solidFill>
            <a:schemeClr val="accent4"/>
          </a:solidFill>
        </p:spPr>
        <p:txBody>
          <a:bodyPr/>
          <a:lstStyle>
            <a:lvl1pPr marL="1021615" indent="-1021615">
              <a:defRPr sz="2627">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
        <p:nvSpPr>
          <p:cNvPr id="9" name="Rectangle 8"/>
          <p:cNvSpPr/>
          <p:nvPr userDrawn="1"/>
        </p:nvSpPr>
        <p:spPr bwMode="auto">
          <a:xfrm>
            <a:off x="6141908" y="1371600"/>
            <a:ext cx="3002330" cy="4000500"/>
          </a:xfrm>
          <a:prstGeom prst="rect">
            <a:avLst/>
          </a:prstGeom>
          <a:solidFill>
            <a:schemeClr val="accent4">
              <a:lumMod val="40000"/>
              <a:lumOff val="60000"/>
            </a:schemeClr>
          </a:solidFill>
          <a:ln>
            <a:noFill/>
          </a:ln>
          <a:effectLst/>
        </p:spPr>
        <p:txBody>
          <a:bodyPr vert="horz" wrap="square" lIns="514685" tIns="85781" rIns="514685" bIns="85781" numCol="1" rtlCol="0" anchor="t" anchorCtr="0" compatLnSpc="1">
            <a:prstTxWarp prst="textNoShape">
              <a:avLst/>
            </a:prstTxWarp>
          </a:bodyPr>
          <a:lstStyle/>
          <a:p>
            <a:pPr marL="0" marR="0" indent="0" algn="l"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6004"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7290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7670039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13148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4836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63219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44997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Tree>
    <p:extLst>
      <p:ext uri="{BB962C8B-B14F-4D97-AF65-F5344CB8AC3E}">
        <p14:creationId xmlns:p14="http://schemas.microsoft.com/office/powerpoint/2010/main" val="2181817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797868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47331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68614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58"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329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lt1"/>
              </a:buClr>
              <a:buSzPts val="2000"/>
              <a:buFont typeface="Arimo"/>
              <a:buNone/>
              <a:defRPr sz="2000"/>
            </a:lvl1pPr>
            <a:lvl2pPr marL="914400" lvl="1" indent="-228600" algn="l">
              <a:spcBef>
                <a:spcPts val="360"/>
              </a:spcBef>
              <a:spcAft>
                <a:spcPts val="0"/>
              </a:spcAft>
              <a:buClr>
                <a:schemeClr val="dk1"/>
              </a:buClr>
              <a:buSzPts val="1800"/>
              <a:buFont typeface="Comic Sans MS"/>
              <a:buNone/>
              <a:defRPr sz="1800"/>
            </a:lvl2pPr>
            <a:lvl3pPr marL="1371600" lvl="2" indent="-228600" algn="l">
              <a:spcBef>
                <a:spcPts val="320"/>
              </a:spcBef>
              <a:spcAft>
                <a:spcPts val="0"/>
              </a:spcAft>
              <a:buClr>
                <a:schemeClr val="dk1"/>
              </a:buClr>
              <a:buSzPts val="1600"/>
              <a:buFont typeface="Comic Sans MS"/>
              <a:buNone/>
              <a:defRPr sz="1600"/>
            </a:lvl3pPr>
            <a:lvl4pPr marL="1828800" lvl="3" indent="-228600" algn="l">
              <a:spcBef>
                <a:spcPts val="280"/>
              </a:spcBef>
              <a:spcAft>
                <a:spcPts val="0"/>
              </a:spcAft>
              <a:buClr>
                <a:schemeClr val="dk1"/>
              </a:buClr>
              <a:buSzPts val="1400"/>
              <a:buFont typeface="Comic Sans MS"/>
              <a:buNone/>
              <a:defRPr sz="1400"/>
            </a:lvl4pPr>
            <a:lvl5pPr marL="2286000" lvl="4" indent="-228600" algn="l">
              <a:spcBef>
                <a:spcPts val="280"/>
              </a:spcBef>
              <a:spcAft>
                <a:spcPts val="0"/>
              </a:spcAft>
              <a:buClr>
                <a:schemeClr val="dk1"/>
              </a:buClr>
              <a:buSzPts val="1400"/>
              <a:buFont typeface="Comic Sans MS"/>
              <a:buNone/>
              <a:defRPr sz="1400"/>
            </a:lvl5pPr>
            <a:lvl6pPr marL="2743200" lvl="5" indent="-228600" algn="l">
              <a:spcBef>
                <a:spcPts val="280"/>
              </a:spcBef>
              <a:spcAft>
                <a:spcPts val="0"/>
              </a:spcAft>
              <a:buClr>
                <a:schemeClr val="dk1"/>
              </a:buClr>
              <a:buSzPts val="1400"/>
              <a:buFont typeface="Comic Sans MS"/>
              <a:buNone/>
              <a:defRPr sz="1400"/>
            </a:lvl6pPr>
            <a:lvl7pPr marL="3200400" lvl="6" indent="-228600" algn="l">
              <a:spcBef>
                <a:spcPts val="280"/>
              </a:spcBef>
              <a:spcAft>
                <a:spcPts val="0"/>
              </a:spcAft>
              <a:buClr>
                <a:schemeClr val="dk1"/>
              </a:buClr>
              <a:buSzPts val="1400"/>
              <a:buFont typeface="Comic Sans MS"/>
              <a:buNone/>
              <a:defRPr sz="1400"/>
            </a:lvl7pPr>
            <a:lvl8pPr marL="3657600" lvl="7" indent="-228600" algn="l">
              <a:spcBef>
                <a:spcPts val="280"/>
              </a:spcBef>
              <a:spcAft>
                <a:spcPts val="0"/>
              </a:spcAft>
              <a:buClr>
                <a:schemeClr val="dk1"/>
              </a:buClr>
              <a:buSzPts val="1400"/>
              <a:buFont typeface="Comic Sans MS"/>
              <a:buNone/>
              <a:defRPr sz="1400"/>
            </a:lvl8pPr>
            <a:lvl9pPr marL="4114800" lvl="8" indent="-228600" algn="l">
              <a:spcBef>
                <a:spcPts val="280"/>
              </a:spcBef>
              <a:spcAft>
                <a:spcPts val="0"/>
              </a:spcAft>
              <a:buClr>
                <a:schemeClr val="dk1"/>
              </a:buClr>
              <a:buSzPts val="1400"/>
              <a:buFont typeface="Comic Sans MS"/>
              <a:buNone/>
              <a:defRPr sz="14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501"/>
            </a:lvl1pPr>
            <a:lvl2pPr>
              <a:defRPr sz="1501"/>
            </a:lvl2pPr>
            <a:lvl3pPr>
              <a:defRPr sz="1501"/>
            </a:lvl3pPr>
            <a:lvl4pPr>
              <a:defRPr sz="2064"/>
            </a:lvl4pPr>
            <a:lvl5pPr>
              <a:defRPr sz="2064"/>
            </a:lvl5pPr>
          </a:lstStyle>
          <a:p>
            <a:pPr lvl="0"/>
            <a:r>
              <a:rPr lang="en-US" dirty="0"/>
              <a:t>Click to edit Master text styles</a:t>
            </a:r>
          </a:p>
        </p:txBody>
      </p:sp>
    </p:spTree>
    <p:extLst>
      <p:ext uri="{BB962C8B-B14F-4D97-AF65-F5344CB8AC3E}">
        <p14:creationId xmlns:p14="http://schemas.microsoft.com/office/powerpoint/2010/main" val="11689388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dirty="0"/>
              <a:t>Click to edit Master text styles</a:t>
            </a:r>
          </a:p>
        </p:txBody>
      </p:sp>
    </p:spTree>
    <p:extLst>
      <p:ext uri="{BB962C8B-B14F-4D97-AF65-F5344CB8AC3E}">
        <p14:creationId xmlns:p14="http://schemas.microsoft.com/office/powerpoint/2010/main" val="870881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dirty="0"/>
              <a:t>Click to edit Master text styles</a:t>
            </a:r>
          </a:p>
        </p:txBody>
      </p:sp>
    </p:spTree>
    <p:extLst>
      <p:ext uri="{BB962C8B-B14F-4D97-AF65-F5344CB8AC3E}">
        <p14:creationId xmlns:p14="http://schemas.microsoft.com/office/powerpoint/2010/main" val="18185168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501"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501"/>
            </a:lvl1pPr>
            <a:lvl2pPr>
              <a:defRPr sz="1501"/>
            </a:lvl2pPr>
            <a:lvl3pPr>
              <a:defRPr sz="1501"/>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501"/>
            </a:lvl1pPr>
            <a:lvl2pPr>
              <a:defRPr sz="1501"/>
            </a:lvl2pPr>
            <a:lvl3pPr>
              <a:defRPr sz="1501"/>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79483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Line Title">
    <p:spTree>
      <p:nvGrpSpPr>
        <p:cNvPr id="1" name=""/>
        <p:cNvGrpSpPr/>
        <p:nvPr/>
      </p:nvGrpSpPr>
      <p:grpSpPr>
        <a:xfrm>
          <a:off x="0" y="0"/>
          <a:ext cx="0" cy="0"/>
          <a:chOff x="0" y="0"/>
          <a:chExt cx="0" cy="0"/>
        </a:xfrm>
      </p:grpSpPr>
      <p:sp>
        <p:nvSpPr>
          <p:cNvPr id="4" name="TextBox 1"/>
          <p:cNvSpPr txBox="1"/>
          <p:nvPr userDrawn="1"/>
        </p:nvSpPr>
        <p:spPr>
          <a:xfrm>
            <a:off x="8697226" y="-702469"/>
            <a:ext cx="497411" cy="821379"/>
          </a:xfrm>
          <a:prstGeom prst="rect">
            <a:avLst/>
          </a:prstGeom>
          <a:noFill/>
        </p:spPr>
        <p:txBody>
          <a:bodyPr>
            <a:spAutoFit/>
          </a:bodyPr>
          <a:lstStyle/>
          <a:p>
            <a:pPr>
              <a:lnSpc>
                <a:spcPct val="115000"/>
              </a:lnSpc>
              <a:spcBef>
                <a:spcPct val="20000"/>
              </a:spcBef>
              <a:buClr>
                <a:srgbClr val="2877C4"/>
              </a:buClr>
              <a:buFont typeface="Wingdings" pitchFamily="2" charset="2"/>
              <a:buNone/>
              <a:defRPr/>
            </a:pPr>
            <a:r>
              <a:rPr lang="en-US" sz="4503" dirty="0">
                <a:solidFill>
                  <a:schemeClr val="accent4"/>
                </a:solidFill>
              </a:rPr>
              <a:t>*</a:t>
            </a:r>
          </a:p>
        </p:txBody>
      </p:sp>
      <p:sp>
        <p:nvSpPr>
          <p:cNvPr id="6147" name="Rectangle 3"/>
          <p:cNvSpPr>
            <a:spLocks noGrp="1" noChangeArrowheads="1"/>
          </p:cNvSpPr>
          <p:nvPr>
            <p:ph type="subTitle" idx="1"/>
          </p:nvPr>
        </p:nvSpPr>
        <p:spPr>
          <a:xfrm>
            <a:off x="3" y="4800600"/>
            <a:ext cx="9143996" cy="2057400"/>
          </a:xfrm>
        </p:spPr>
        <p:txBody>
          <a:bodyPr anchor="ctr"/>
          <a:lstStyle>
            <a:lvl1pPr marL="1219868" indent="-1219868" algn="l">
              <a:defRPr sz="2251"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5" name="Footer Placeholder 1"/>
          <p:cNvSpPr>
            <a:spLocks noGrp="1"/>
          </p:cNvSpPr>
          <p:nvPr>
            <p:ph type="ftr" sz="quarter" idx="11"/>
          </p:nvPr>
        </p:nvSpPr>
        <p:spPr>
          <a:xfrm>
            <a:off x="1" y="4000500"/>
            <a:ext cx="9144000" cy="1143000"/>
          </a:xfrm>
          <a:prstGeom prst="rect">
            <a:avLst/>
          </a:prstGeom>
          <a:solidFill>
            <a:srgbClr val="4D4F58"/>
          </a:solidFill>
        </p:spPr>
        <p:txBody>
          <a:bodyPr lIns="182880" tIns="21748" rIns="182880" bIns="21748" anchor="ctr" anchorCtr="0">
            <a:normAutofit/>
          </a:bodyPr>
          <a:lstStyle>
            <a:lvl1pPr algn="l">
              <a:lnSpc>
                <a:spcPct val="100000"/>
              </a:lnSpc>
              <a:spcBef>
                <a:spcPts val="0"/>
              </a:spcBef>
              <a:buClr>
                <a:srgbClr val="2877C4"/>
              </a:buClr>
              <a:buFont typeface="Wingdings" pitchFamily="2" charset="2"/>
              <a:buNone/>
              <a:defRPr sz="2627" b="1">
                <a:solidFill>
                  <a:schemeClr val="bg1"/>
                </a:solidFill>
              </a:defRPr>
            </a:lvl1pPr>
          </a:lstStyle>
          <a:p>
            <a:pPr>
              <a:defRPr/>
            </a:pPr>
            <a:r>
              <a:rPr lang="en-US" dirty="0"/>
              <a:t>Applied Genetics</a:t>
            </a:r>
          </a:p>
        </p:txBody>
      </p:sp>
    </p:spTree>
    <p:extLst>
      <p:ext uri="{BB962C8B-B14F-4D97-AF65-F5344CB8AC3E}">
        <p14:creationId xmlns:p14="http://schemas.microsoft.com/office/powerpoint/2010/main" val="6305034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08797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915258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0678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686434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260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1066800" y="914400"/>
            <a:ext cx="5943600" cy="838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body" idx="1"/>
          </p:nvPr>
        </p:nvSpPr>
        <p:spPr>
          <a:xfrm>
            <a:off x="1143000" y="1905000"/>
            <a:ext cx="2209800" cy="44196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Font typeface="Arimo"/>
              <a:buChar char="•"/>
              <a:defRPr sz="2800"/>
            </a:lvl1pPr>
            <a:lvl2pPr marL="914400" lvl="1" indent="-381000" algn="l">
              <a:spcBef>
                <a:spcPts val="480"/>
              </a:spcBef>
              <a:spcAft>
                <a:spcPts val="0"/>
              </a:spcAft>
              <a:buClr>
                <a:schemeClr val="dk1"/>
              </a:buClr>
              <a:buSzPts val="2400"/>
              <a:buFont typeface="Comic Sans MS"/>
              <a:buChar char="–"/>
              <a:defRPr sz="2400"/>
            </a:lvl2pPr>
            <a:lvl3pPr marL="1371600" lvl="2" indent="-355600" algn="l">
              <a:spcBef>
                <a:spcPts val="400"/>
              </a:spcBef>
              <a:spcAft>
                <a:spcPts val="0"/>
              </a:spcAft>
              <a:buClr>
                <a:schemeClr val="dk1"/>
              </a:buClr>
              <a:buSzPts val="2000"/>
              <a:buFont typeface="Comic Sans MS"/>
              <a:buChar char="•"/>
              <a:defRPr sz="2000"/>
            </a:lvl3pPr>
            <a:lvl4pPr marL="1828800" lvl="3" indent="-342900" algn="l">
              <a:spcBef>
                <a:spcPts val="360"/>
              </a:spcBef>
              <a:spcAft>
                <a:spcPts val="0"/>
              </a:spcAft>
              <a:buClr>
                <a:schemeClr val="dk1"/>
              </a:buClr>
              <a:buSzPts val="1800"/>
              <a:buFont typeface="Comic Sans MS"/>
              <a:buChar char="–"/>
              <a:defRPr sz="1800"/>
            </a:lvl4pPr>
            <a:lvl5pPr marL="2286000" lvl="4" indent="-342900" algn="l">
              <a:spcBef>
                <a:spcPts val="360"/>
              </a:spcBef>
              <a:spcAft>
                <a:spcPts val="0"/>
              </a:spcAft>
              <a:buClr>
                <a:schemeClr val="dk1"/>
              </a:buClr>
              <a:buSzPts val="1800"/>
              <a:buFont typeface="Comic Sans MS"/>
              <a:buChar char="»"/>
              <a:defRPr sz="1800"/>
            </a:lvl5pPr>
            <a:lvl6pPr marL="2743200" lvl="5" indent="-342900" algn="l">
              <a:spcBef>
                <a:spcPts val="360"/>
              </a:spcBef>
              <a:spcAft>
                <a:spcPts val="0"/>
              </a:spcAft>
              <a:buClr>
                <a:schemeClr val="dk1"/>
              </a:buClr>
              <a:buSzPts val="1800"/>
              <a:buFont typeface="Comic Sans MS"/>
              <a:buChar char="»"/>
              <a:defRPr sz="1800"/>
            </a:lvl6pPr>
            <a:lvl7pPr marL="3200400" lvl="6" indent="-342900" algn="l">
              <a:spcBef>
                <a:spcPts val="360"/>
              </a:spcBef>
              <a:spcAft>
                <a:spcPts val="0"/>
              </a:spcAft>
              <a:buClr>
                <a:schemeClr val="dk1"/>
              </a:buClr>
              <a:buSzPts val="1800"/>
              <a:buFont typeface="Comic Sans MS"/>
              <a:buChar char="»"/>
              <a:defRPr sz="1800"/>
            </a:lvl7pPr>
            <a:lvl8pPr marL="3657600" lvl="7" indent="-342900" algn="l">
              <a:spcBef>
                <a:spcPts val="360"/>
              </a:spcBef>
              <a:spcAft>
                <a:spcPts val="0"/>
              </a:spcAft>
              <a:buClr>
                <a:schemeClr val="dk1"/>
              </a:buClr>
              <a:buSzPts val="1800"/>
              <a:buFont typeface="Comic Sans MS"/>
              <a:buChar char="»"/>
              <a:defRPr sz="1800"/>
            </a:lvl8pPr>
            <a:lvl9pPr marL="4114800" lvl="8" indent="-342900" algn="l">
              <a:spcBef>
                <a:spcPts val="360"/>
              </a:spcBef>
              <a:spcAft>
                <a:spcPts val="0"/>
              </a:spcAft>
              <a:buClr>
                <a:schemeClr val="dk1"/>
              </a:buClr>
              <a:buSzPts val="1800"/>
              <a:buFont typeface="Comic Sans MS"/>
              <a:buChar char="»"/>
              <a:defRPr sz="1800"/>
            </a:lvl9pPr>
          </a:lstStyle>
          <a:p>
            <a:endParaRPr/>
          </a:p>
        </p:txBody>
      </p:sp>
      <p:sp>
        <p:nvSpPr>
          <p:cNvPr id="27" name="Google Shape;27;p7"/>
          <p:cNvSpPr txBox="1">
            <a:spLocks noGrp="1"/>
          </p:cNvSpPr>
          <p:nvPr>
            <p:ph type="body" idx="2"/>
          </p:nvPr>
        </p:nvSpPr>
        <p:spPr>
          <a:xfrm>
            <a:off x="3505200" y="1905000"/>
            <a:ext cx="2209800" cy="44196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Font typeface="Arimo"/>
              <a:buChar char="•"/>
              <a:defRPr sz="2800"/>
            </a:lvl1pPr>
            <a:lvl2pPr marL="914400" lvl="1" indent="-381000" algn="l">
              <a:spcBef>
                <a:spcPts val="480"/>
              </a:spcBef>
              <a:spcAft>
                <a:spcPts val="0"/>
              </a:spcAft>
              <a:buClr>
                <a:schemeClr val="dk1"/>
              </a:buClr>
              <a:buSzPts val="2400"/>
              <a:buFont typeface="Comic Sans MS"/>
              <a:buChar char="–"/>
              <a:defRPr sz="2400"/>
            </a:lvl2pPr>
            <a:lvl3pPr marL="1371600" lvl="2" indent="-355600" algn="l">
              <a:spcBef>
                <a:spcPts val="400"/>
              </a:spcBef>
              <a:spcAft>
                <a:spcPts val="0"/>
              </a:spcAft>
              <a:buClr>
                <a:schemeClr val="dk1"/>
              </a:buClr>
              <a:buSzPts val="2000"/>
              <a:buFont typeface="Comic Sans MS"/>
              <a:buChar char="•"/>
              <a:defRPr sz="2000"/>
            </a:lvl3pPr>
            <a:lvl4pPr marL="1828800" lvl="3" indent="-342900" algn="l">
              <a:spcBef>
                <a:spcPts val="360"/>
              </a:spcBef>
              <a:spcAft>
                <a:spcPts val="0"/>
              </a:spcAft>
              <a:buClr>
                <a:schemeClr val="dk1"/>
              </a:buClr>
              <a:buSzPts val="1800"/>
              <a:buFont typeface="Comic Sans MS"/>
              <a:buChar char="–"/>
              <a:defRPr sz="1800"/>
            </a:lvl4pPr>
            <a:lvl5pPr marL="2286000" lvl="4" indent="-342900" algn="l">
              <a:spcBef>
                <a:spcPts val="360"/>
              </a:spcBef>
              <a:spcAft>
                <a:spcPts val="0"/>
              </a:spcAft>
              <a:buClr>
                <a:schemeClr val="dk1"/>
              </a:buClr>
              <a:buSzPts val="1800"/>
              <a:buFont typeface="Comic Sans MS"/>
              <a:buChar char="»"/>
              <a:defRPr sz="1800"/>
            </a:lvl5pPr>
            <a:lvl6pPr marL="2743200" lvl="5" indent="-342900" algn="l">
              <a:spcBef>
                <a:spcPts val="360"/>
              </a:spcBef>
              <a:spcAft>
                <a:spcPts val="0"/>
              </a:spcAft>
              <a:buClr>
                <a:schemeClr val="dk1"/>
              </a:buClr>
              <a:buSzPts val="1800"/>
              <a:buFont typeface="Comic Sans MS"/>
              <a:buChar char="»"/>
              <a:defRPr sz="1800"/>
            </a:lvl6pPr>
            <a:lvl7pPr marL="3200400" lvl="6" indent="-342900" algn="l">
              <a:spcBef>
                <a:spcPts val="360"/>
              </a:spcBef>
              <a:spcAft>
                <a:spcPts val="0"/>
              </a:spcAft>
              <a:buClr>
                <a:schemeClr val="dk1"/>
              </a:buClr>
              <a:buSzPts val="1800"/>
              <a:buFont typeface="Comic Sans MS"/>
              <a:buChar char="»"/>
              <a:defRPr sz="1800"/>
            </a:lvl7pPr>
            <a:lvl8pPr marL="3657600" lvl="7" indent="-342900" algn="l">
              <a:spcBef>
                <a:spcPts val="360"/>
              </a:spcBef>
              <a:spcAft>
                <a:spcPts val="0"/>
              </a:spcAft>
              <a:buClr>
                <a:schemeClr val="dk1"/>
              </a:buClr>
              <a:buSzPts val="1800"/>
              <a:buFont typeface="Comic Sans MS"/>
              <a:buChar char="»"/>
              <a:defRPr sz="1800"/>
            </a:lvl8pPr>
            <a:lvl9pPr marL="4114800" lvl="8" indent="-342900" algn="l">
              <a:spcBef>
                <a:spcPts val="360"/>
              </a:spcBef>
              <a:spcAft>
                <a:spcPts val="0"/>
              </a:spcAft>
              <a:buClr>
                <a:schemeClr val="dk1"/>
              </a:buClr>
              <a:buSzPts val="1800"/>
              <a:buFont typeface="Comic Sans MS"/>
              <a:buChar char="»"/>
              <a:defRPr sz="18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881896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513661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64762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06596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16284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019790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278197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6797003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98687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3903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mo"/>
              <a:buNone/>
              <a:defRPr sz="2400" b="1"/>
            </a:lvl1pPr>
            <a:lvl2pPr marL="914400" lvl="1" indent="-228600" algn="l">
              <a:spcBef>
                <a:spcPts val="400"/>
              </a:spcBef>
              <a:spcAft>
                <a:spcPts val="0"/>
              </a:spcAft>
              <a:buClr>
                <a:schemeClr val="dk1"/>
              </a:buClr>
              <a:buSzPts val="2000"/>
              <a:buFont typeface="Comic Sans MS"/>
              <a:buNone/>
              <a:defRPr sz="2000" b="1"/>
            </a:lvl2pPr>
            <a:lvl3pPr marL="1371600" lvl="2" indent="-228600" algn="l">
              <a:spcBef>
                <a:spcPts val="360"/>
              </a:spcBef>
              <a:spcAft>
                <a:spcPts val="0"/>
              </a:spcAft>
              <a:buClr>
                <a:schemeClr val="dk1"/>
              </a:buClr>
              <a:buSzPts val="1800"/>
              <a:buFont typeface="Comic Sans MS"/>
              <a:buNone/>
              <a:defRPr sz="1800" b="1"/>
            </a:lvl3pPr>
            <a:lvl4pPr marL="1828800" lvl="3" indent="-228600" algn="l">
              <a:spcBef>
                <a:spcPts val="320"/>
              </a:spcBef>
              <a:spcAft>
                <a:spcPts val="0"/>
              </a:spcAft>
              <a:buClr>
                <a:schemeClr val="dk1"/>
              </a:buClr>
              <a:buSzPts val="1600"/>
              <a:buFont typeface="Comic Sans MS"/>
              <a:buNone/>
              <a:defRPr sz="1600" b="1"/>
            </a:lvl4pPr>
            <a:lvl5pPr marL="2286000" lvl="4" indent="-228600" algn="l">
              <a:spcBef>
                <a:spcPts val="320"/>
              </a:spcBef>
              <a:spcAft>
                <a:spcPts val="0"/>
              </a:spcAft>
              <a:buClr>
                <a:schemeClr val="dk1"/>
              </a:buClr>
              <a:buSzPts val="1600"/>
              <a:buFont typeface="Comic Sans MS"/>
              <a:buNone/>
              <a:defRPr sz="1600" b="1"/>
            </a:lvl5pPr>
            <a:lvl6pPr marL="2743200" lvl="5" indent="-228600" algn="l">
              <a:spcBef>
                <a:spcPts val="320"/>
              </a:spcBef>
              <a:spcAft>
                <a:spcPts val="0"/>
              </a:spcAft>
              <a:buClr>
                <a:schemeClr val="dk1"/>
              </a:buClr>
              <a:buSzPts val="1600"/>
              <a:buFont typeface="Comic Sans MS"/>
              <a:buNone/>
              <a:defRPr sz="1600" b="1"/>
            </a:lvl6pPr>
            <a:lvl7pPr marL="3200400" lvl="6" indent="-228600" algn="l">
              <a:spcBef>
                <a:spcPts val="320"/>
              </a:spcBef>
              <a:spcAft>
                <a:spcPts val="0"/>
              </a:spcAft>
              <a:buClr>
                <a:schemeClr val="dk1"/>
              </a:buClr>
              <a:buSzPts val="1600"/>
              <a:buFont typeface="Comic Sans MS"/>
              <a:buNone/>
              <a:defRPr sz="1600" b="1"/>
            </a:lvl7pPr>
            <a:lvl8pPr marL="3657600" lvl="7" indent="-228600" algn="l">
              <a:spcBef>
                <a:spcPts val="320"/>
              </a:spcBef>
              <a:spcAft>
                <a:spcPts val="0"/>
              </a:spcAft>
              <a:buClr>
                <a:schemeClr val="dk1"/>
              </a:buClr>
              <a:buSzPts val="1600"/>
              <a:buFont typeface="Comic Sans MS"/>
              <a:buNone/>
              <a:defRPr sz="1600" b="1"/>
            </a:lvl8pPr>
            <a:lvl9pPr marL="4114800" lvl="8" indent="-228600" algn="l">
              <a:spcBef>
                <a:spcPts val="320"/>
              </a:spcBef>
              <a:spcAft>
                <a:spcPts val="0"/>
              </a:spcAft>
              <a:buClr>
                <a:schemeClr val="dk1"/>
              </a:buClr>
              <a:buSzPts val="1600"/>
              <a:buFont typeface="Comic Sans MS"/>
              <a:buNone/>
              <a:defRPr sz="1600" b="1"/>
            </a:lvl9pPr>
          </a:lstStyle>
          <a:p>
            <a:endParaRPr/>
          </a:p>
        </p:txBody>
      </p:sp>
      <p:sp>
        <p:nvSpPr>
          <p:cNvPr id="31" name="Google Shape;31;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Font typeface="Arimo"/>
              <a:buChar char="•"/>
              <a:defRPr sz="2400"/>
            </a:lvl1pPr>
            <a:lvl2pPr marL="914400" lvl="1" indent="-355600" algn="l">
              <a:spcBef>
                <a:spcPts val="400"/>
              </a:spcBef>
              <a:spcAft>
                <a:spcPts val="0"/>
              </a:spcAft>
              <a:buClr>
                <a:schemeClr val="dk1"/>
              </a:buClr>
              <a:buSzPts val="2000"/>
              <a:buFont typeface="Comic Sans MS"/>
              <a:buChar char="–"/>
              <a:defRPr sz="2000"/>
            </a:lvl2pPr>
            <a:lvl3pPr marL="1371600" lvl="2" indent="-342900" algn="l">
              <a:spcBef>
                <a:spcPts val="360"/>
              </a:spcBef>
              <a:spcAft>
                <a:spcPts val="0"/>
              </a:spcAft>
              <a:buClr>
                <a:schemeClr val="dk1"/>
              </a:buClr>
              <a:buSzPts val="1800"/>
              <a:buFont typeface="Comic Sans MS"/>
              <a:buChar char="•"/>
              <a:defRPr sz="1800"/>
            </a:lvl3pPr>
            <a:lvl4pPr marL="1828800" lvl="3" indent="-330200" algn="l">
              <a:spcBef>
                <a:spcPts val="320"/>
              </a:spcBef>
              <a:spcAft>
                <a:spcPts val="0"/>
              </a:spcAft>
              <a:buClr>
                <a:schemeClr val="dk1"/>
              </a:buClr>
              <a:buSzPts val="1600"/>
              <a:buFont typeface="Comic Sans MS"/>
              <a:buChar char="–"/>
              <a:defRPr sz="1600"/>
            </a:lvl4pPr>
            <a:lvl5pPr marL="2286000" lvl="4" indent="-330200" algn="l">
              <a:spcBef>
                <a:spcPts val="320"/>
              </a:spcBef>
              <a:spcAft>
                <a:spcPts val="0"/>
              </a:spcAft>
              <a:buClr>
                <a:schemeClr val="dk1"/>
              </a:buClr>
              <a:buSzPts val="1600"/>
              <a:buFont typeface="Comic Sans MS"/>
              <a:buChar char="»"/>
              <a:defRPr sz="1600"/>
            </a:lvl5pPr>
            <a:lvl6pPr marL="2743200" lvl="5" indent="-330200" algn="l">
              <a:spcBef>
                <a:spcPts val="320"/>
              </a:spcBef>
              <a:spcAft>
                <a:spcPts val="0"/>
              </a:spcAft>
              <a:buClr>
                <a:schemeClr val="dk1"/>
              </a:buClr>
              <a:buSzPts val="1600"/>
              <a:buFont typeface="Comic Sans MS"/>
              <a:buChar char="»"/>
              <a:defRPr sz="1600"/>
            </a:lvl6pPr>
            <a:lvl7pPr marL="3200400" lvl="6" indent="-330200" algn="l">
              <a:spcBef>
                <a:spcPts val="320"/>
              </a:spcBef>
              <a:spcAft>
                <a:spcPts val="0"/>
              </a:spcAft>
              <a:buClr>
                <a:schemeClr val="dk1"/>
              </a:buClr>
              <a:buSzPts val="1600"/>
              <a:buFont typeface="Comic Sans MS"/>
              <a:buChar char="»"/>
              <a:defRPr sz="1600"/>
            </a:lvl7pPr>
            <a:lvl8pPr marL="3657600" lvl="7" indent="-330200" algn="l">
              <a:spcBef>
                <a:spcPts val="320"/>
              </a:spcBef>
              <a:spcAft>
                <a:spcPts val="0"/>
              </a:spcAft>
              <a:buClr>
                <a:schemeClr val="dk1"/>
              </a:buClr>
              <a:buSzPts val="1600"/>
              <a:buFont typeface="Comic Sans MS"/>
              <a:buChar char="»"/>
              <a:defRPr sz="1600"/>
            </a:lvl8pPr>
            <a:lvl9pPr marL="4114800" lvl="8" indent="-330200" algn="l">
              <a:spcBef>
                <a:spcPts val="320"/>
              </a:spcBef>
              <a:spcAft>
                <a:spcPts val="0"/>
              </a:spcAft>
              <a:buClr>
                <a:schemeClr val="dk1"/>
              </a:buClr>
              <a:buSzPts val="1600"/>
              <a:buFont typeface="Comic Sans MS"/>
              <a:buChar char="»"/>
              <a:defRPr sz="1600"/>
            </a:lvl9pPr>
          </a:lstStyle>
          <a:p>
            <a:endParaRPr/>
          </a:p>
        </p:txBody>
      </p:sp>
      <p:sp>
        <p:nvSpPr>
          <p:cNvPr id="32" name="Google Shape;32;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Arimo"/>
              <a:buNone/>
              <a:defRPr sz="2400" b="1"/>
            </a:lvl1pPr>
            <a:lvl2pPr marL="914400" lvl="1" indent="-228600" algn="l">
              <a:spcBef>
                <a:spcPts val="400"/>
              </a:spcBef>
              <a:spcAft>
                <a:spcPts val="0"/>
              </a:spcAft>
              <a:buClr>
                <a:schemeClr val="dk1"/>
              </a:buClr>
              <a:buSzPts val="2000"/>
              <a:buFont typeface="Comic Sans MS"/>
              <a:buNone/>
              <a:defRPr sz="2000" b="1"/>
            </a:lvl2pPr>
            <a:lvl3pPr marL="1371600" lvl="2" indent="-228600" algn="l">
              <a:spcBef>
                <a:spcPts val="360"/>
              </a:spcBef>
              <a:spcAft>
                <a:spcPts val="0"/>
              </a:spcAft>
              <a:buClr>
                <a:schemeClr val="dk1"/>
              </a:buClr>
              <a:buSzPts val="1800"/>
              <a:buFont typeface="Comic Sans MS"/>
              <a:buNone/>
              <a:defRPr sz="1800" b="1"/>
            </a:lvl3pPr>
            <a:lvl4pPr marL="1828800" lvl="3" indent="-228600" algn="l">
              <a:spcBef>
                <a:spcPts val="320"/>
              </a:spcBef>
              <a:spcAft>
                <a:spcPts val="0"/>
              </a:spcAft>
              <a:buClr>
                <a:schemeClr val="dk1"/>
              </a:buClr>
              <a:buSzPts val="1600"/>
              <a:buFont typeface="Comic Sans MS"/>
              <a:buNone/>
              <a:defRPr sz="1600" b="1"/>
            </a:lvl4pPr>
            <a:lvl5pPr marL="2286000" lvl="4" indent="-228600" algn="l">
              <a:spcBef>
                <a:spcPts val="320"/>
              </a:spcBef>
              <a:spcAft>
                <a:spcPts val="0"/>
              </a:spcAft>
              <a:buClr>
                <a:schemeClr val="dk1"/>
              </a:buClr>
              <a:buSzPts val="1600"/>
              <a:buFont typeface="Comic Sans MS"/>
              <a:buNone/>
              <a:defRPr sz="1600" b="1"/>
            </a:lvl5pPr>
            <a:lvl6pPr marL="2743200" lvl="5" indent="-228600" algn="l">
              <a:spcBef>
                <a:spcPts val="320"/>
              </a:spcBef>
              <a:spcAft>
                <a:spcPts val="0"/>
              </a:spcAft>
              <a:buClr>
                <a:schemeClr val="dk1"/>
              </a:buClr>
              <a:buSzPts val="1600"/>
              <a:buFont typeface="Comic Sans MS"/>
              <a:buNone/>
              <a:defRPr sz="1600" b="1"/>
            </a:lvl6pPr>
            <a:lvl7pPr marL="3200400" lvl="6" indent="-228600" algn="l">
              <a:spcBef>
                <a:spcPts val="320"/>
              </a:spcBef>
              <a:spcAft>
                <a:spcPts val="0"/>
              </a:spcAft>
              <a:buClr>
                <a:schemeClr val="dk1"/>
              </a:buClr>
              <a:buSzPts val="1600"/>
              <a:buFont typeface="Comic Sans MS"/>
              <a:buNone/>
              <a:defRPr sz="1600" b="1"/>
            </a:lvl7pPr>
            <a:lvl8pPr marL="3657600" lvl="7" indent="-228600" algn="l">
              <a:spcBef>
                <a:spcPts val="320"/>
              </a:spcBef>
              <a:spcAft>
                <a:spcPts val="0"/>
              </a:spcAft>
              <a:buClr>
                <a:schemeClr val="dk1"/>
              </a:buClr>
              <a:buSzPts val="1600"/>
              <a:buFont typeface="Comic Sans MS"/>
              <a:buNone/>
              <a:defRPr sz="1600" b="1"/>
            </a:lvl8pPr>
            <a:lvl9pPr marL="4114800" lvl="8" indent="-228600" algn="l">
              <a:spcBef>
                <a:spcPts val="320"/>
              </a:spcBef>
              <a:spcAft>
                <a:spcPts val="0"/>
              </a:spcAft>
              <a:buClr>
                <a:schemeClr val="dk1"/>
              </a:buClr>
              <a:buSzPts val="1600"/>
              <a:buFont typeface="Comic Sans MS"/>
              <a:buNone/>
              <a:defRPr sz="1600" b="1"/>
            </a:lvl9pPr>
          </a:lstStyle>
          <a:p>
            <a:endParaRPr/>
          </a:p>
        </p:txBody>
      </p:sp>
      <p:sp>
        <p:nvSpPr>
          <p:cNvPr id="33" name="Google Shape;33;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Font typeface="Arimo"/>
              <a:buChar char="•"/>
              <a:defRPr sz="2400"/>
            </a:lvl1pPr>
            <a:lvl2pPr marL="914400" lvl="1" indent="-355600" algn="l">
              <a:spcBef>
                <a:spcPts val="400"/>
              </a:spcBef>
              <a:spcAft>
                <a:spcPts val="0"/>
              </a:spcAft>
              <a:buClr>
                <a:schemeClr val="dk1"/>
              </a:buClr>
              <a:buSzPts val="2000"/>
              <a:buFont typeface="Comic Sans MS"/>
              <a:buChar char="–"/>
              <a:defRPr sz="2000"/>
            </a:lvl2pPr>
            <a:lvl3pPr marL="1371600" lvl="2" indent="-342900" algn="l">
              <a:spcBef>
                <a:spcPts val="360"/>
              </a:spcBef>
              <a:spcAft>
                <a:spcPts val="0"/>
              </a:spcAft>
              <a:buClr>
                <a:schemeClr val="dk1"/>
              </a:buClr>
              <a:buSzPts val="1800"/>
              <a:buFont typeface="Comic Sans MS"/>
              <a:buChar char="•"/>
              <a:defRPr sz="1800"/>
            </a:lvl3pPr>
            <a:lvl4pPr marL="1828800" lvl="3" indent="-330200" algn="l">
              <a:spcBef>
                <a:spcPts val="320"/>
              </a:spcBef>
              <a:spcAft>
                <a:spcPts val="0"/>
              </a:spcAft>
              <a:buClr>
                <a:schemeClr val="dk1"/>
              </a:buClr>
              <a:buSzPts val="1600"/>
              <a:buFont typeface="Comic Sans MS"/>
              <a:buChar char="–"/>
              <a:defRPr sz="1600"/>
            </a:lvl4pPr>
            <a:lvl5pPr marL="2286000" lvl="4" indent="-330200" algn="l">
              <a:spcBef>
                <a:spcPts val="320"/>
              </a:spcBef>
              <a:spcAft>
                <a:spcPts val="0"/>
              </a:spcAft>
              <a:buClr>
                <a:schemeClr val="dk1"/>
              </a:buClr>
              <a:buSzPts val="1600"/>
              <a:buFont typeface="Comic Sans MS"/>
              <a:buChar char="»"/>
              <a:defRPr sz="1600"/>
            </a:lvl5pPr>
            <a:lvl6pPr marL="2743200" lvl="5" indent="-330200" algn="l">
              <a:spcBef>
                <a:spcPts val="320"/>
              </a:spcBef>
              <a:spcAft>
                <a:spcPts val="0"/>
              </a:spcAft>
              <a:buClr>
                <a:schemeClr val="dk1"/>
              </a:buClr>
              <a:buSzPts val="1600"/>
              <a:buFont typeface="Comic Sans MS"/>
              <a:buChar char="»"/>
              <a:defRPr sz="1600"/>
            </a:lvl6pPr>
            <a:lvl7pPr marL="3200400" lvl="6" indent="-330200" algn="l">
              <a:spcBef>
                <a:spcPts val="320"/>
              </a:spcBef>
              <a:spcAft>
                <a:spcPts val="0"/>
              </a:spcAft>
              <a:buClr>
                <a:schemeClr val="dk1"/>
              </a:buClr>
              <a:buSzPts val="1600"/>
              <a:buFont typeface="Comic Sans MS"/>
              <a:buChar char="»"/>
              <a:defRPr sz="1600"/>
            </a:lvl7pPr>
            <a:lvl8pPr marL="3657600" lvl="7" indent="-330200" algn="l">
              <a:spcBef>
                <a:spcPts val="320"/>
              </a:spcBef>
              <a:spcAft>
                <a:spcPts val="0"/>
              </a:spcAft>
              <a:buClr>
                <a:schemeClr val="dk1"/>
              </a:buClr>
              <a:buSzPts val="1600"/>
              <a:buFont typeface="Comic Sans MS"/>
              <a:buChar char="»"/>
              <a:defRPr sz="1600"/>
            </a:lvl8pPr>
            <a:lvl9pPr marL="4114800" lvl="8" indent="-330200" algn="l">
              <a:spcBef>
                <a:spcPts val="320"/>
              </a:spcBef>
              <a:spcAft>
                <a:spcPts val="0"/>
              </a:spcAft>
              <a:buClr>
                <a:schemeClr val="dk1"/>
              </a:buClr>
              <a:buSzPts val="1600"/>
              <a:buFont typeface="Comic Sans MS"/>
              <a:buChar char="»"/>
              <a:defRPr sz="16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49859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671810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235987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0"/>
        <p:cNvGrpSpPr/>
        <p:nvPr/>
      </p:nvGrpSpPr>
      <p:grpSpPr>
        <a:xfrm>
          <a:off x="0" y="0"/>
          <a:ext cx="0" cy="0"/>
          <a:chOff x="0" y="0"/>
          <a:chExt cx="0" cy="0"/>
        </a:xfrm>
      </p:grpSpPr>
      <p:grpSp>
        <p:nvGrpSpPr>
          <p:cNvPr id="81" name="Google Shape;81;p2"/>
          <p:cNvGrpSpPr/>
          <p:nvPr/>
        </p:nvGrpSpPr>
        <p:grpSpPr>
          <a:xfrm>
            <a:off x="3175" y="4267200"/>
            <a:ext cx="9140825" cy="2590800"/>
            <a:chOff x="2" y="2688"/>
            <a:chExt cx="5758" cy="1632"/>
          </a:xfrm>
        </p:grpSpPr>
        <p:sp>
          <p:nvSpPr>
            <p:cNvPr id="82" name="Google Shape;82;p2"/>
            <p:cNvSpPr/>
            <p:nvPr/>
          </p:nvSpPr>
          <p:spPr>
            <a:xfrm>
              <a:off x="2" y="2688"/>
              <a:ext cx="5758" cy="1632"/>
            </a:xfrm>
            <a:custGeom>
              <a:avLst/>
              <a:gdLst/>
              <a:ahLst/>
              <a:cxnLst/>
              <a:rect l="l" t="t" r="r" b="b"/>
              <a:pathLst>
                <a:path w="5740" h="4316" extrusionOk="0">
                  <a:moveTo>
                    <a:pt x="5740" y="4316"/>
                  </a:moveTo>
                  <a:lnTo>
                    <a:pt x="0" y="4316"/>
                  </a:lnTo>
                  <a:lnTo>
                    <a:pt x="0" y="0"/>
                  </a:lnTo>
                  <a:lnTo>
                    <a:pt x="5740" y="0"/>
                  </a:lnTo>
                  <a:lnTo>
                    <a:pt x="5740" y="4316"/>
                  </a:lnTo>
                  <a:lnTo>
                    <a:pt x="5740" y="431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83" name="Google Shape;83;p2"/>
            <p:cNvGrpSpPr/>
            <p:nvPr/>
          </p:nvGrpSpPr>
          <p:grpSpPr>
            <a:xfrm>
              <a:off x="3528" y="3715"/>
              <a:ext cx="792" cy="521"/>
              <a:chOff x="3527" y="3715"/>
              <a:chExt cx="792" cy="521"/>
            </a:xfrm>
          </p:grpSpPr>
          <p:sp>
            <p:nvSpPr>
              <p:cNvPr id="84" name="Google Shape;84;p2"/>
              <p:cNvSpPr/>
              <p:nvPr/>
            </p:nvSpPr>
            <p:spPr>
              <a:xfrm>
                <a:off x="3686" y="3810"/>
                <a:ext cx="532" cy="327"/>
              </a:xfrm>
              <a:prstGeom prst="ellipse">
                <a:avLst/>
              </a:prstGeom>
              <a:gradFill>
                <a:gsLst>
                  <a:gs pos="0">
                    <a:schemeClr val="accent2"/>
                  </a:gs>
                  <a:gs pos="100000">
                    <a:srgbClr val="0082DA"/>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5" name="Google Shape;85;p2"/>
              <p:cNvSpPr/>
              <p:nvPr/>
            </p:nvSpPr>
            <p:spPr>
              <a:xfrm>
                <a:off x="3726" y="3840"/>
                <a:ext cx="452" cy="275"/>
              </a:xfrm>
              <a:prstGeom prst="ellipse">
                <a:avLst/>
              </a:prstGeom>
              <a:gradFill>
                <a:gsLst>
                  <a:gs pos="0">
                    <a:srgbClr val="0082DA"/>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6" name="Google Shape;86;p2"/>
              <p:cNvSpPr/>
              <p:nvPr/>
            </p:nvSpPr>
            <p:spPr>
              <a:xfrm>
                <a:off x="3782" y="3872"/>
                <a:ext cx="344" cy="207"/>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7" name="Google Shape;87;p2"/>
              <p:cNvSpPr/>
              <p:nvPr/>
            </p:nvSpPr>
            <p:spPr>
              <a:xfrm>
                <a:off x="3822" y="3896"/>
                <a:ext cx="262" cy="159"/>
              </a:xfrm>
              <a:prstGeom prst="ellipse">
                <a:avLst/>
              </a:prstGeom>
              <a:gradFill>
                <a:gsLst>
                  <a:gs pos="0">
                    <a:srgbClr val="0086E0"/>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8" name="Google Shape;88;p2"/>
              <p:cNvSpPr/>
              <p:nvPr/>
            </p:nvSpPr>
            <p:spPr>
              <a:xfrm>
                <a:off x="3856" y="3922"/>
                <a:ext cx="192" cy="107"/>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9" name="Google Shape;89;p2"/>
              <p:cNvSpPr/>
              <p:nvPr/>
            </p:nvSpPr>
            <p:spPr>
              <a:xfrm>
                <a:off x="3575" y="3715"/>
                <a:ext cx="383" cy="161"/>
              </a:xfrm>
              <a:custGeom>
                <a:avLst/>
                <a:gdLst/>
                <a:ahLst/>
                <a:cxnLst/>
                <a:rect l="l" t="t" r="r" b="b"/>
                <a:pathLst>
                  <a:path w="382" h="161" extrusionOk="0">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0" name="Google Shape;90;p2"/>
              <p:cNvSpPr/>
              <p:nvPr/>
            </p:nvSpPr>
            <p:spPr>
              <a:xfrm>
                <a:off x="3695" y="4170"/>
                <a:ext cx="444" cy="66"/>
              </a:xfrm>
              <a:custGeom>
                <a:avLst/>
                <a:gdLst/>
                <a:ahLst/>
                <a:cxnLst/>
                <a:rect l="l" t="t" r="r" b="b"/>
                <a:pathLst>
                  <a:path w="443" h="66" extrusionOk="0">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rgbClr val="007ED3"/>
                  </a:gs>
                  <a:gs pos="100000">
                    <a:schemeClr val="accent2"/>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1" name="Google Shape;91;p2"/>
              <p:cNvSpPr/>
              <p:nvPr/>
            </p:nvSpPr>
            <p:spPr>
              <a:xfrm>
                <a:off x="3527" y="3906"/>
                <a:ext cx="89" cy="216"/>
              </a:xfrm>
              <a:custGeom>
                <a:avLst/>
                <a:gdLst/>
                <a:ahLst/>
                <a:cxnLst/>
                <a:rect l="l" t="t" r="r" b="b"/>
                <a:pathLst>
                  <a:path w="89" h="216" extrusionOk="0">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2" name="Google Shape;92;p2"/>
              <p:cNvSpPr/>
              <p:nvPr/>
            </p:nvSpPr>
            <p:spPr>
              <a:xfrm>
                <a:off x="3569" y="3745"/>
                <a:ext cx="750" cy="461"/>
              </a:xfrm>
              <a:custGeom>
                <a:avLst/>
                <a:gdLst/>
                <a:ahLst/>
                <a:cxnLst/>
                <a:rect l="l" t="t" r="r" b="b"/>
                <a:pathLst>
                  <a:path w="747" h="461" extrusionOk="0">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rgbClr val="0082DA"/>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3" name="Google Shape;93;p2"/>
              <p:cNvSpPr/>
              <p:nvPr/>
            </p:nvSpPr>
            <p:spPr>
              <a:xfrm>
                <a:off x="4037" y="3721"/>
                <a:ext cx="96" cy="30"/>
              </a:xfrm>
              <a:custGeom>
                <a:avLst/>
                <a:gdLst/>
                <a:ahLst/>
                <a:cxnLst/>
                <a:rect l="l" t="t" r="r" b="b"/>
                <a:pathLst>
                  <a:path w="96" h="30" extrusionOk="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rgbClr val="0080D6"/>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4" name="Google Shape;94;p2"/>
              <p:cNvSpPr/>
              <p:nvPr/>
            </p:nvSpPr>
            <p:spPr>
              <a:xfrm>
                <a:off x="3910" y="3948"/>
                <a:ext cx="84" cy="53"/>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95" name="Google Shape;95;p2"/>
            <p:cNvGrpSpPr/>
            <p:nvPr/>
          </p:nvGrpSpPr>
          <p:grpSpPr>
            <a:xfrm>
              <a:off x="1776" y="3631"/>
              <a:ext cx="1626" cy="683"/>
              <a:chOff x="1776" y="3631"/>
              <a:chExt cx="1626" cy="683"/>
            </a:xfrm>
          </p:grpSpPr>
          <p:sp>
            <p:nvSpPr>
              <p:cNvPr id="96" name="Google Shape;96;p2"/>
              <p:cNvSpPr/>
              <p:nvPr/>
            </p:nvSpPr>
            <p:spPr>
              <a:xfrm>
                <a:off x="2268" y="3934"/>
                <a:ext cx="638" cy="377"/>
              </a:xfrm>
              <a:prstGeom prst="ellipse">
                <a:avLst/>
              </a:prstGeom>
              <a:gradFill>
                <a:gsLst>
                  <a:gs pos="0">
                    <a:srgbClr val="0080D6"/>
                  </a:gs>
                  <a:gs pos="100000">
                    <a:schemeClr val="accent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7" name="Google Shape;97;p2"/>
              <p:cNvSpPr/>
              <p:nvPr/>
            </p:nvSpPr>
            <p:spPr>
              <a:xfrm>
                <a:off x="2314" y="3958"/>
                <a:ext cx="543" cy="332"/>
              </a:xfrm>
              <a:prstGeom prst="ellipse">
                <a:avLst/>
              </a:prstGeom>
              <a:gradFill>
                <a:gsLst>
                  <a:gs pos="0">
                    <a:schemeClr val="accent2"/>
                  </a:gs>
                  <a:gs pos="100000">
                    <a:srgbClr val="0080D6"/>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8" name="Google Shape;98;p2"/>
              <p:cNvSpPr/>
              <p:nvPr/>
            </p:nvSpPr>
            <p:spPr>
              <a:xfrm>
                <a:off x="2341" y="3979"/>
                <a:ext cx="501" cy="299"/>
              </a:xfrm>
              <a:prstGeom prst="ellipse">
                <a:avLst/>
              </a:prstGeom>
              <a:gradFill>
                <a:gsLst>
                  <a:gs pos="0">
                    <a:srgbClr val="0082DA"/>
                  </a:gs>
                  <a:gs pos="100000">
                    <a:schemeClr val="accent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9" name="Google Shape;99;p2"/>
              <p:cNvSpPr/>
              <p:nvPr/>
            </p:nvSpPr>
            <p:spPr>
              <a:xfrm>
                <a:off x="2368" y="3997"/>
                <a:ext cx="444" cy="258"/>
              </a:xfrm>
              <a:prstGeom prst="ellipse">
                <a:avLst/>
              </a:prstGeom>
              <a:gradFill>
                <a:gsLst>
                  <a:gs pos="0">
                    <a:srgbClr val="0080D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0" name="Google Shape;100;p2"/>
              <p:cNvSpPr/>
              <p:nvPr/>
            </p:nvSpPr>
            <p:spPr>
              <a:xfrm>
                <a:off x="2385" y="4005"/>
                <a:ext cx="413" cy="240"/>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1" name="Google Shape;101;p2"/>
              <p:cNvSpPr/>
              <p:nvPr/>
            </p:nvSpPr>
            <p:spPr>
              <a:xfrm>
                <a:off x="2437" y="4026"/>
                <a:ext cx="306" cy="192"/>
              </a:xfrm>
              <a:prstGeom prst="ellipse">
                <a:avLst/>
              </a:prstGeom>
              <a:gradFill>
                <a:gsLst>
                  <a:gs pos="0">
                    <a:srgbClr val="0080D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2" name="Google Shape;102;p2"/>
              <p:cNvSpPr/>
              <p:nvPr/>
            </p:nvSpPr>
            <p:spPr>
              <a:xfrm>
                <a:off x="2476" y="4056"/>
                <a:ext cx="227" cy="135"/>
              </a:xfrm>
              <a:prstGeom prst="ellipse">
                <a:avLst/>
              </a:prstGeom>
              <a:gradFill>
                <a:gsLst>
                  <a:gs pos="0">
                    <a:schemeClr val="accent2"/>
                  </a:gs>
                  <a:gs pos="100000">
                    <a:srgbClr val="0082DA"/>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3" name="Google Shape;103;p2"/>
              <p:cNvSpPr/>
              <p:nvPr/>
            </p:nvSpPr>
            <p:spPr>
              <a:xfrm>
                <a:off x="2542" y="4097"/>
                <a:ext cx="90" cy="60"/>
              </a:xfrm>
              <a:prstGeom prst="ellipse">
                <a:avLst/>
              </a:prstGeom>
              <a:gradFill>
                <a:gsLst>
                  <a:gs pos="0">
                    <a:schemeClr val="accent2"/>
                  </a:gs>
                  <a:gs pos="100000">
                    <a:srgbClr val="0082DA"/>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4" name="Google Shape;104;p2"/>
              <p:cNvSpPr/>
              <p:nvPr/>
            </p:nvSpPr>
            <p:spPr>
              <a:xfrm>
                <a:off x="2585" y="3822"/>
                <a:ext cx="449" cy="186"/>
              </a:xfrm>
              <a:custGeom>
                <a:avLst/>
                <a:gdLst/>
                <a:ahLst/>
                <a:cxnLst/>
                <a:rect l="l" t="t" r="r" b="b"/>
                <a:pathLst>
                  <a:path w="448" h="186" extrusionOk="0">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0082DA"/>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5" name="Google Shape;105;p2"/>
              <p:cNvSpPr/>
              <p:nvPr/>
            </p:nvSpPr>
            <p:spPr>
              <a:xfrm>
                <a:off x="2142" y="3852"/>
                <a:ext cx="892" cy="462"/>
              </a:xfrm>
              <a:custGeom>
                <a:avLst/>
                <a:gdLst/>
                <a:ahLst/>
                <a:cxnLst/>
                <a:rect l="l" t="t" r="r" b="b"/>
                <a:pathLst>
                  <a:path w="890" h="462" extrusionOk="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rgbClr val="007ED3"/>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6" name="Google Shape;106;p2"/>
              <p:cNvSpPr/>
              <p:nvPr/>
            </p:nvSpPr>
            <p:spPr>
              <a:xfrm>
                <a:off x="2082" y="3828"/>
                <a:ext cx="407" cy="486"/>
              </a:xfrm>
              <a:custGeom>
                <a:avLst/>
                <a:gdLst/>
                <a:ahLst/>
                <a:cxnLst/>
                <a:rect l="l" t="t" r="r" b="b"/>
                <a:pathLst>
                  <a:path w="406" h="486" extrusionOk="0">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rgbClr val="0082DA"/>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7" name="Google Shape;107;p2"/>
              <p:cNvSpPr/>
              <p:nvPr/>
            </p:nvSpPr>
            <p:spPr>
              <a:xfrm>
                <a:off x="2987" y="4044"/>
                <a:ext cx="108" cy="252"/>
              </a:xfrm>
              <a:custGeom>
                <a:avLst/>
                <a:gdLst/>
                <a:ahLst/>
                <a:cxnLst/>
                <a:rect l="l" t="t" r="r" b="b"/>
                <a:pathLst>
                  <a:path w="107" h="252" extrusionOk="0">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007CD0"/>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8" name="Google Shape;108;p2"/>
              <p:cNvSpPr/>
              <p:nvPr/>
            </p:nvSpPr>
            <p:spPr>
              <a:xfrm>
                <a:off x="2068" y="3685"/>
                <a:ext cx="835" cy="150"/>
              </a:xfrm>
              <a:custGeom>
                <a:avLst/>
                <a:gdLst/>
                <a:ahLst/>
                <a:cxnLst/>
                <a:rect l="l" t="t" r="r" b="b"/>
                <a:pathLst>
                  <a:path w="835" h="150" extrusionOk="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9" name="Google Shape;109;p2"/>
              <p:cNvSpPr/>
              <p:nvPr/>
            </p:nvSpPr>
            <p:spPr>
              <a:xfrm>
                <a:off x="1867" y="3853"/>
                <a:ext cx="171" cy="461"/>
              </a:xfrm>
              <a:custGeom>
                <a:avLst/>
                <a:gdLst/>
                <a:ahLst/>
                <a:cxnLst/>
                <a:rect l="l" t="t" r="r" b="b"/>
                <a:pathLst>
                  <a:path w="171" h="461" extrusionOk="0">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0" name="Google Shape;110;p2"/>
              <p:cNvSpPr/>
              <p:nvPr/>
            </p:nvSpPr>
            <p:spPr>
              <a:xfrm>
                <a:off x="2951" y="3751"/>
                <a:ext cx="360" cy="563"/>
              </a:xfrm>
              <a:custGeom>
                <a:avLst/>
                <a:gdLst/>
                <a:ahLst/>
                <a:cxnLst/>
                <a:rect l="l" t="t" r="r" b="b"/>
                <a:pathLst>
                  <a:path w="360" h="563" extrusionOk="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1" name="Google Shape;111;p2"/>
              <p:cNvSpPr/>
              <p:nvPr/>
            </p:nvSpPr>
            <p:spPr>
              <a:xfrm>
                <a:off x="2318" y="3631"/>
                <a:ext cx="1078" cy="425"/>
              </a:xfrm>
              <a:custGeom>
                <a:avLst/>
                <a:gdLst/>
                <a:ahLst/>
                <a:cxnLst/>
                <a:rect l="l" t="t" r="r" b="b"/>
                <a:pathLst>
                  <a:path w="1078" h="425" extrusionOk="0">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2" name="Google Shape;112;p2"/>
              <p:cNvSpPr/>
              <p:nvPr/>
            </p:nvSpPr>
            <p:spPr>
              <a:xfrm>
                <a:off x="3304" y="4080"/>
                <a:ext cx="98" cy="234"/>
              </a:xfrm>
              <a:custGeom>
                <a:avLst/>
                <a:gdLst/>
                <a:ahLst/>
                <a:cxnLst/>
                <a:rect l="l" t="t" r="r" b="b"/>
                <a:pathLst>
                  <a:path w="98" h="234" extrusionOk="0">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3" name="Google Shape;113;p2"/>
              <p:cNvSpPr/>
              <p:nvPr/>
            </p:nvSpPr>
            <p:spPr>
              <a:xfrm>
                <a:off x="1776" y="3673"/>
                <a:ext cx="481" cy="641"/>
              </a:xfrm>
              <a:custGeom>
                <a:avLst/>
                <a:gdLst/>
                <a:ahLst/>
                <a:cxnLst/>
                <a:rect l="l" t="t" r="r" b="b"/>
                <a:pathLst>
                  <a:path w="481" h="641" extrusionOk="0">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114" name="Google Shape;114;p2"/>
            <p:cNvGrpSpPr/>
            <p:nvPr/>
          </p:nvGrpSpPr>
          <p:grpSpPr>
            <a:xfrm>
              <a:off x="4128" y="3360"/>
              <a:ext cx="1351" cy="821"/>
              <a:chOff x="4128" y="3360"/>
              <a:chExt cx="1351" cy="821"/>
            </a:xfrm>
          </p:grpSpPr>
          <p:sp>
            <p:nvSpPr>
              <p:cNvPr id="115" name="Google Shape;115;p2"/>
              <p:cNvSpPr/>
              <p:nvPr/>
            </p:nvSpPr>
            <p:spPr>
              <a:xfrm>
                <a:off x="4200" y="3402"/>
                <a:ext cx="1201" cy="731"/>
              </a:xfrm>
              <a:custGeom>
                <a:avLst/>
                <a:gdLst/>
                <a:ahLst/>
                <a:cxnLst/>
                <a:rect l="l" t="t" r="r" b="b"/>
                <a:pathLst>
                  <a:path w="1201" h="731" extrusionOk="0">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6" name="Google Shape;116;p2"/>
              <p:cNvSpPr/>
              <p:nvPr/>
            </p:nvSpPr>
            <p:spPr>
              <a:xfrm>
                <a:off x="4128" y="3366"/>
                <a:ext cx="544" cy="737"/>
              </a:xfrm>
              <a:custGeom>
                <a:avLst/>
                <a:gdLst/>
                <a:ahLst/>
                <a:cxnLst/>
                <a:rect l="l" t="t" r="r" b="b"/>
                <a:pathLst>
                  <a:path w="544" h="737" extrusionOk="0">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7" name="Google Shape;117;p2"/>
              <p:cNvSpPr/>
              <p:nvPr/>
            </p:nvSpPr>
            <p:spPr>
              <a:xfrm>
                <a:off x="4792" y="3360"/>
                <a:ext cx="609" cy="252"/>
              </a:xfrm>
              <a:custGeom>
                <a:avLst/>
                <a:gdLst/>
                <a:ahLst/>
                <a:cxnLst/>
                <a:rect l="l" t="t" r="r" b="b"/>
                <a:pathLst>
                  <a:path w="609" h="252" extrusionOk="0">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rgbClr val="4692E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8" name="Google Shape;118;p2"/>
              <p:cNvSpPr/>
              <p:nvPr/>
            </p:nvSpPr>
            <p:spPr>
              <a:xfrm>
                <a:off x="5246" y="4007"/>
                <a:ext cx="72" cy="54"/>
              </a:xfrm>
              <a:custGeom>
                <a:avLst/>
                <a:gdLst/>
                <a:ahLst/>
                <a:cxnLst/>
                <a:rect l="l" t="t" r="r" b="b"/>
                <a:pathLst>
                  <a:path w="72" h="54" extrusionOk="0">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9" name="Google Shape;119;p2"/>
              <p:cNvSpPr/>
              <p:nvPr/>
            </p:nvSpPr>
            <p:spPr>
              <a:xfrm>
                <a:off x="4505" y="4073"/>
                <a:ext cx="705" cy="108"/>
              </a:xfrm>
              <a:custGeom>
                <a:avLst/>
                <a:gdLst/>
                <a:ahLst/>
                <a:cxnLst/>
                <a:rect l="l" t="t" r="r" b="b"/>
                <a:pathLst>
                  <a:path w="705" h="108" extrusionOk="0">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0" name="Google Shape;120;p2"/>
              <p:cNvSpPr/>
              <p:nvPr/>
            </p:nvSpPr>
            <p:spPr>
              <a:xfrm>
                <a:off x="5336" y="3654"/>
                <a:ext cx="143" cy="341"/>
              </a:xfrm>
              <a:custGeom>
                <a:avLst/>
                <a:gdLst/>
                <a:ahLst/>
                <a:cxnLst/>
                <a:rect l="l" t="t" r="r" b="b"/>
                <a:pathLst>
                  <a:path w="143" h="341" extrusionOk="0">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1" name="Google Shape;121;p2"/>
              <p:cNvSpPr/>
              <p:nvPr/>
            </p:nvSpPr>
            <p:spPr>
              <a:xfrm>
                <a:off x="5061" y="3624"/>
                <a:ext cx="83" cy="90"/>
              </a:xfrm>
              <a:custGeom>
                <a:avLst/>
                <a:gdLst/>
                <a:ahLst/>
                <a:cxnLst/>
                <a:rect l="l" t="t" r="r" b="b"/>
                <a:pathLst>
                  <a:path w="83" h="90" extrusionOk="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2" name="Google Shape;122;p2"/>
              <p:cNvSpPr/>
              <p:nvPr/>
            </p:nvSpPr>
            <p:spPr>
              <a:xfrm>
                <a:off x="4445" y="3552"/>
                <a:ext cx="717" cy="431"/>
              </a:xfrm>
              <a:custGeom>
                <a:avLst/>
                <a:gdLst/>
                <a:ahLst/>
                <a:cxnLst/>
                <a:rect l="l" t="t" r="r" b="b"/>
                <a:pathLst>
                  <a:path w="717" h="431" extrusionOk="0">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3" name="Google Shape;123;p2"/>
              <p:cNvSpPr/>
              <p:nvPr/>
            </p:nvSpPr>
            <p:spPr>
              <a:xfrm>
                <a:off x="4349" y="3510"/>
                <a:ext cx="909" cy="533"/>
              </a:xfrm>
              <a:custGeom>
                <a:avLst/>
                <a:gdLst/>
                <a:ahLst/>
                <a:cxnLst/>
                <a:rect l="l" t="t" r="r" b="b"/>
                <a:pathLst>
                  <a:path w="909" h="533" extrusionOk="0">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rgbClr val="358EE5"/>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4" name="Google Shape;124;p2"/>
              <p:cNvSpPr/>
              <p:nvPr/>
            </p:nvSpPr>
            <p:spPr>
              <a:xfrm>
                <a:off x="4564" y="3492"/>
                <a:ext cx="365" cy="66"/>
              </a:xfrm>
              <a:custGeom>
                <a:avLst/>
                <a:gdLst/>
                <a:ahLst/>
                <a:cxnLst/>
                <a:rect l="l" t="t" r="r" b="b"/>
                <a:pathLst>
                  <a:path w="365" h="66" extrusionOk="0">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5" name="Google Shape;125;p2"/>
              <p:cNvSpPr/>
              <p:nvPr/>
            </p:nvSpPr>
            <p:spPr>
              <a:xfrm>
                <a:off x="4463" y="3558"/>
                <a:ext cx="66" cy="48"/>
              </a:xfrm>
              <a:custGeom>
                <a:avLst/>
                <a:gdLst/>
                <a:ahLst/>
                <a:cxnLst/>
                <a:rect l="l" t="t" r="r" b="b"/>
                <a:pathLst>
                  <a:path w="66" h="48" extrusionOk="0">
                    <a:moveTo>
                      <a:pt x="66" y="18"/>
                    </a:moveTo>
                    <a:lnTo>
                      <a:pt x="48" y="0"/>
                    </a:lnTo>
                    <a:lnTo>
                      <a:pt x="24" y="12"/>
                    </a:lnTo>
                    <a:lnTo>
                      <a:pt x="0" y="30"/>
                    </a:lnTo>
                    <a:lnTo>
                      <a:pt x="12" y="48"/>
                    </a:lnTo>
                    <a:lnTo>
                      <a:pt x="42" y="30"/>
                    </a:lnTo>
                    <a:lnTo>
                      <a:pt x="66" y="18"/>
                    </a:lnTo>
                    <a:lnTo>
                      <a:pt x="66" y="18"/>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6" name="Google Shape;126;p2"/>
              <p:cNvSpPr/>
              <p:nvPr/>
            </p:nvSpPr>
            <p:spPr>
              <a:xfrm>
                <a:off x="4546" y="3608"/>
                <a:ext cx="518" cy="319"/>
              </a:xfrm>
              <a:prstGeom prst="ellipse">
                <a:avLst/>
              </a:prstGeom>
              <a:gradFill>
                <a:gsLst>
                  <a:gs pos="0">
                    <a:srgbClr val="0084DD"/>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7" name="Google Shape;127;p2"/>
              <p:cNvSpPr/>
              <p:nvPr/>
            </p:nvSpPr>
            <p:spPr>
              <a:xfrm>
                <a:off x="4578" y="3630"/>
                <a:ext cx="446" cy="271"/>
              </a:xfrm>
              <a:prstGeom prst="ellipse">
                <a:avLst/>
              </a:pr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8" name="Google Shape;128;p2"/>
              <p:cNvSpPr/>
              <p:nvPr/>
            </p:nvSpPr>
            <p:spPr>
              <a:xfrm>
                <a:off x="4610" y="3650"/>
                <a:ext cx="386" cy="233"/>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9" name="Google Shape;129;p2"/>
              <p:cNvSpPr/>
              <p:nvPr/>
            </p:nvSpPr>
            <p:spPr>
              <a:xfrm>
                <a:off x="4654" y="3678"/>
                <a:ext cx="298" cy="177"/>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0" name="Google Shape;130;p2"/>
              <p:cNvSpPr/>
              <p:nvPr/>
            </p:nvSpPr>
            <p:spPr>
              <a:xfrm>
                <a:off x="4690" y="3698"/>
                <a:ext cx="222" cy="139"/>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1" name="Google Shape;131;p2"/>
              <p:cNvSpPr/>
              <p:nvPr/>
            </p:nvSpPr>
            <p:spPr>
              <a:xfrm>
                <a:off x="4738" y="3728"/>
                <a:ext cx="126" cy="81"/>
              </a:xfrm>
              <a:prstGeom prst="ellipse">
                <a:avLst/>
              </a:prstGeom>
              <a:gradFill>
                <a:gsLst>
                  <a:gs pos="0">
                    <a:srgbClr val="0086E0"/>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132" name="Google Shape;132;p2"/>
            <p:cNvGrpSpPr/>
            <p:nvPr/>
          </p:nvGrpSpPr>
          <p:grpSpPr>
            <a:xfrm>
              <a:off x="5280" y="3024"/>
              <a:ext cx="425" cy="258"/>
              <a:chOff x="5280" y="3024"/>
              <a:chExt cx="425" cy="258"/>
            </a:xfrm>
          </p:grpSpPr>
          <p:sp>
            <p:nvSpPr>
              <p:cNvPr id="133" name="Google Shape;133;p2"/>
              <p:cNvSpPr/>
              <p:nvPr/>
            </p:nvSpPr>
            <p:spPr>
              <a:xfrm>
                <a:off x="5280" y="3186"/>
                <a:ext cx="383" cy="96"/>
              </a:xfrm>
              <a:custGeom>
                <a:avLst/>
                <a:gdLst/>
                <a:ahLst/>
                <a:cxnLst/>
                <a:rect l="l" t="t" r="r" b="b"/>
                <a:pathLst>
                  <a:path w="382" h="96" extrusionOk="0">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4" name="Google Shape;134;p2"/>
              <p:cNvSpPr/>
              <p:nvPr/>
            </p:nvSpPr>
            <p:spPr>
              <a:xfrm>
                <a:off x="5315" y="3024"/>
                <a:ext cx="258" cy="54"/>
              </a:xfrm>
              <a:custGeom>
                <a:avLst/>
                <a:gdLst/>
                <a:ahLst/>
                <a:cxnLst/>
                <a:rect l="l" t="t" r="r" b="b"/>
                <a:pathLst>
                  <a:path w="258" h="54" extrusionOk="0">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5" name="Google Shape;135;p2"/>
              <p:cNvSpPr/>
              <p:nvPr/>
            </p:nvSpPr>
            <p:spPr>
              <a:xfrm>
                <a:off x="5645" y="3066"/>
                <a:ext cx="60" cy="156"/>
              </a:xfrm>
              <a:custGeom>
                <a:avLst/>
                <a:gdLst/>
                <a:ahLst/>
                <a:cxnLst/>
                <a:rect l="l" t="t" r="r" b="b"/>
                <a:pathLst>
                  <a:path w="60" h="156" extrusionOk="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6" name="Google Shape;136;p2"/>
              <p:cNvSpPr/>
              <p:nvPr/>
            </p:nvSpPr>
            <p:spPr>
              <a:xfrm>
                <a:off x="5375" y="3246"/>
                <a:ext cx="192" cy="18"/>
              </a:xfrm>
              <a:custGeom>
                <a:avLst/>
                <a:gdLst/>
                <a:ahLst/>
                <a:cxnLst/>
                <a:rect l="l" t="t" r="r" b="b"/>
                <a:pathLst>
                  <a:path w="192" h="18" extrusionOk="0">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7" name="Google Shape;137;p2"/>
              <p:cNvSpPr/>
              <p:nvPr/>
            </p:nvSpPr>
            <p:spPr>
              <a:xfrm>
                <a:off x="5304" y="3042"/>
                <a:ext cx="161" cy="186"/>
              </a:xfrm>
              <a:custGeom>
                <a:avLst/>
                <a:gdLst/>
                <a:ahLst/>
                <a:cxnLst/>
                <a:rect l="l" t="t" r="r" b="b"/>
                <a:pathLst>
                  <a:path w="161" h="186" extrusionOk="0">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8" name="Google Shape;138;p2"/>
              <p:cNvSpPr/>
              <p:nvPr/>
            </p:nvSpPr>
            <p:spPr>
              <a:xfrm>
                <a:off x="5489" y="3042"/>
                <a:ext cx="186" cy="210"/>
              </a:xfrm>
              <a:custGeom>
                <a:avLst/>
                <a:gdLst/>
                <a:ahLst/>
                <a:cxnLst/>
                <a:rect l="l" t="t" r="r" b="b"/>
                <a:pathLst>
                  <a:path w="185" h="210" extrusionOk="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9" name="Google Shape;139;p2"/>
              <p:cNvSpPr/>
              <p:nvPr/>
            </p:nvSpPr>
            <p:spPr>
              <a:xfrm>
                <a:off x="5345" y="3058"/>
                <a:ext cx="299" cy="186"/>
              </a:xfrm>
              <a:custGeom>
                <a:avLst/>
                <a:gdLst/>
                <a:ahLst/>
                <a:cxnLst/>
                <a:rect l="l" t="t" r="r" b="b"/>
                <a:pathLst>
                  <a:path w="299" h="186" extrusionOk="0">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140" name="Google Shape;140;p2"/>
              <p:cNvGrpSpPr/>
              <p:nvPr/>
            </p:nvGrpSpPr>
            <p:grpSpPr>
              <a:xfrm>
                <a:off x="5381" y="3085"/>
                <a:ext cx="227" cy="132"/>
                <a:chOff x="5381" y="3085"/>
                <a:chExt cx="227" cy="132"/>
              </a:xfrm>
            </p:grpSpPr>
            <p:sp>
              <p:nvSpPr>
                <p:cNvPr id="141" name="Google Shape;141;p2"/>
                <p:cNvSpPr/>
                <p:nvPr/>
              </p:nvSpPr>
              <p:spPr>
                <a:xfrm>
                  <a:off x="5381" y="3085"/>
                  <a:ext cx="227" cy="132"/>
                </a:xfrm>
                <a:prstGeom prst="ellipse">
                  <a:avLst/>
                </a:pr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42" name="Google Shape;142;p2"/>
                <p:cNvSpPr/>
                <p:nvPr/>
              </p:nvSpPr>
              <p:spPr>
                <a:xfrm>
                  <a:off x="5403" y="3099"/>
                  <a:ext cx="182" cy="102"/>
                </a:xfrm>
                <a:prstGeom prst="ellipse">
                  <a:avLst/>
                </a:pr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43" name="Google Shape;143;p2"/>
                <p:cNvSpPr/>
                <p:nvPr/>
              </p:nvSpPr>
              <p:spPr>
                <a:xfrm>
                  <a:off x="5431" y="3109"/>
                  <a:ext cx="125" cy="82"/>
                </a:xfrm>
                <a:prstGeom prst="ellipse">
                  <a:avLst/>
                </a:pr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44" name="Google Shape;144;p2"/>
                <p:cNvSpPr/>
                <p:nvPr/>
              </p:nvSpPr>
              <p:spPr>
                <a:xfrm>
                  <a:off x="5458" y="3125"/>
                  <a:ext cx="73" cy="47"/>
                </a:xfrm>
                <a:prstGeom prst="ellipse">
                  <a:avLst/>
                </a:pr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grpSp>
      <p:sp>
        <p:nvSpPr>
          <p:cNvPr id="145" name="Google Shape;145;p2"/>
          <p:cNvSpPr txBox="1">
            <a:spLocks noGrp="1"/>
          </p:cNvSpPr>
          <p:nvPr>
            <p:ph type="ctrTitle"/>
          </p:nvPr>
        </p:nvSpPr>
        <p:spPr>
          <a:xfrm>
            <a:off x="685800" y="1692275"/>
            <a:ext cx="7772400" cy="1736725"/>
          </a:xfrm>
          <a:prstGeom prst="rect">
            <a:avLst/>
          </a:prstGeom>
          <a:noFill/>
          <a:ln>
            <a:noFill/>
          </a:ln>
        </p:spPr>
        <p:txBody>
          <a:bodyPr spcFirstLastPara="1" wrap="square" lIns="91425" tIns="45700" rIns="91425" bIns="45700" anchor="b" anchorCtr="1">
            <a:noAutofit/>
          </a:bodyPr>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6" name="Google Shape;14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2560"/>
              <a:buFont typeface="Noto Sans Symbols"/>
              <a:buNone/>
              <a:defRPr/>
            </a:lvl1pPr>
            <a:lvl2pPr lvl="1" algn="l">
              <a:spcBef>
                <a:spcPts val="360"/>
              </a:spcBef>
              <a:spcAft>
                <a:spcPts val="0"/>
              </a:spcAft>
              <a:buSzPts val="900"/>
              <a:buChar char="●"/>
              <a:defRPr/>
            </a:lvl2pPr>
            <a:lvl3pPr lvl="2" algn="l">
              <a:spcBef>
                <a:spcPts val="360"/>
              </a:spcBef>
              <a:spcAft>
                <a:spcPts val="0"/>
              </a:spcAft>
              <a:buSzPts val="1800"/>
              <a:buChar char="•"/>
              <a:defRPr/>
            </a:lvl3pPr>
            <a:lvl4pPr lvl="3" algn="l">
              <a:spcBef>
                <a:spcPts val="360"/>
              </a:spcBef>
              <a:spcAft>
                <a:spcPts val="0"/>
              </a:spcAft>
              <a:buSzPts val="9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147" name="Google Shape;147;p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22807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50"/>
        <p:cNvGrpSpPr/>
        <p:nvPr/>
      </p:nvGrpSpPr>
      <p:grpSpPr>
        <a:xfrm>
          <a:off x="0" y="0"/>
          <a:ext cx="0" cy="0"/>
          <a:chOff x="0" y="0"/>
          <a:chExt cx="0" cy="0"/>
        </a:xfrm>
      </p:grpSpPr>
      <p:sp>
        <p:nvSpPr>
          <p:cNvPr id="151" name="Google Shape;151;p3"/>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2" name="Google Shape;152;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3" name="Google Shape;153;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772218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1">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8" name="Google Shape;158;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600"/>
              <a:buNone/>
              <a:defRPr sz="2000"/>
            </a:lvl1pPr>
            <a:lvl2pPr marL="914400" lvl="1" indent="-228600" algn="l">
              <a:spcBef>
                <a:spcPts val="360"/>
              </a:spcBef>
              <a:spcAft>
                <a:spcPts val="0"/>
              </a:spcAft>
              <a:buSzPts val="900"/>
              <a:buNone/>
              <a:defRPr sz="1800"/>
            </a:lvl2pPr>
            <a:lvl3pPr marL="1371600" lvl="2" indent="-228600" algn="l">
              <a:spcBef>
                <a:spcPts val="320"/>
              </a:spcBef>
              <a:spcAft>
                <a:spcPts val="0"/>
              </a:spcAft>
              <a:buSzPts val="1600"/>
              <a:buFont typeface="Arial"/>
              <a:buNone/>
              <a:defRPr sz="1600"/>
            </a:lvl3pPr>
            <a:lvl4pPr marL="1828800" lvl="3" indent="-228600" algn="l">
              <a:spcBef>
                <a:spcPts val="280"/>
              </a:spcBef>
              <a:spcAft>
                <a:spcPts val="0"/>
              </a:spcAft>
              <a:buSzPts val="700"/>
              <a:buNone/>
              <a:defRPr sz="1400"/>
            </a:lvl4pPr>
            <a:lvl5pPr marL="2286000" lvl="4" indent="-228600" algn="l">
              <a:spcBef>
                <a:spcPts val="280"/>
              </a:spcBef>
              <a:spcAft>
                <a:spcPts val="0"/>
              </a:spcAft>
              <a:buSzPts val="1400"/>
              <a:buFont typeface="Arial"/>
              <a:buNone/>
              <a:defRPr sz="1400"/>
            </a:lvl5pPr>
            <a:lvl6pPr marL="2743200" lvl="5" indent="-228600" algn="l">
              <a:spcBef>
                <a:spcPts val="280"/>
              </a:spcBef>
              <a:spcAft>
                <a:spcPts val="0"/>
              </a:spcAft>
              <a:buSzPts val="1400"/>
              <a:buFont typeface="Arial"/>
              <a:buNone/>
              <a:defRPr sz="1400"/>
            </a:lvl6pPr>
            <a:lvl7pPr marL="3200400" lvl="6" indent="-228600" algn="l">
              <a:spcBef>
                <a:spcPts val="280"/>
              </a:spcBef>
              <a:spcAft>
                <a:spcPts val="0"/>
              </a:spcAft>
              <a:buSzPts val="1400"/>
              <a:buFont typeface="Arial"/>
              <a:buNone/>
              <a:defRPr sz="1400"/>
            </a:lvl7pPr>
            <a:lvl8pPr marL="3657600" lvl="7" indent="-228600" algn="l">
              <a:spcBef>
                <a:spcPts val="280"/>
              </a:spcBef>
              <a:spcAft>
                <a:spcPts val="0"/>
              </a:spcAft>
              <a:buSzPts val="1400"/>
              <a:buFont typeface="Arial"/>
              <a:buNone/>
              <a:defRPr sz="1400"/>
            </a:lvl8pPr>
            <a:lvl9pPr marL="4114800" lvl="8" indent="-228600" algn="l">
              <a:spcBef>
                <a:spcPts val="280"/>
              </a:spcBef>
              <a:spcAft>
                <a:spcPts val="0"/>
              </a:spcAft>
              <a:buSzPts val="1400"/>
              <a:buFont typeface="Arial"/>
              <a:buNone/>
              <a:defRPr sz="1400"/>
            </a:lvl9pPr>
          </a:lstStyle>
          <a:p>
            <a:endParaRPr/>
          </a:p>
        </p:txBody>
      </p:sp>
      <p:sp>
        <p:nvSpPr>
          <p:cNvPr id="159" name="Google Shape;159;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21914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4" name="Google Shape;164;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70840" algn="l">
              <a:spcBef>
                <a:spcPts val="560"/>
              </a:spcBef>
              <a:spcAft>
                <a:spcPts val="0"/>
              </a:spcAft>
              <a:buSzPts val="2240"/>
              <a:buChar char="⮚"/>
              <a:defRPr sz="2800"/>
            </a:lvl1pPr>
            <a:lvl2pPr marL="914400" lvl="1" indent="-304800" algn="l">
              <a:spcBef>
                <a:spcPts val="480"/>
              </a:spcBef>
              <a:spcAft>
                <a:spcPts val="0"/>
              </a:spcAft>
              <a:buSzPts val="1200"/>
              <a:buChar char="●"/>
              <a:defRPr sz="2400"/>
            </a:lvl2pPr>
            <a:lvl3pPr marL="1371600" lvl="2" indent="-355600" algn="l">
              <a:spcBef>
                <a:spcPts val="400"/>
              </a:spcBef>
              <a:spcAft>
                <a:spcPts val="0"/>
              </a:spcAft>
              <a:buSzPts val="2000"/>
              <a:buFont typeface="Arial"/>
              <a:buChar char="•"/>
              <a:defRPr sz="2000"/>
            </a:lvl3pPr>
            <a:lvl4pPr marL="1828800" lvl="3" indent="-285750" algn="l">
              <a:spcBef>
                <a:spcPts val="360"/>
              </a:spcBef>
              <a:spcAft>
                <a:spcPts val="0"/>
              </a:spcAft>
              <a:buSzPts val="900"/>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165" name="Google Shape;165;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70840" algn="l">
              <a:spcBef>
                <a:spcPts val="560"/>
              </a:spcBef>
              <a:spcAft>
                <a:spcPts val="0"/>
              </a:spcAft>
              <a:buSzPts val="2240"/>
              <a:buChar char="⮚"/>
              <a:defRPr sz="2800"/>
            </a:lvl1pPr>
            <a:lvl2pPr marL="914400" lvl="1" indent="-304800" algn="l">
              <a:spcBef>
                <a:spcPts val="480"/>
              </a:spcBef>
              <a:spcAft>
                <a:spcPts val="0"/>
              </a:spcAft>
              <a:buSzPts val="1200"/>
              <a:buChar char="●"/>
              <a:defRPr sz="2400"/>
            </a:lvl2pPr>
            <a:lvl3pPr marL="1371600" lvl="2" indent="-355600" algn="l">
              <a:spcBef>
                <a:spcPts val="400"/>
              </a:spcBef>
              <a:spcAft>
                <a:spcPts val="0"/>
              </a:spcAft>
              <a:buSzPts val="2000"/>
              <a:buFont typeface="Arial"/>
              <a:buChar char="•"/>
              <a:defRPr sz="2000"/>
            </a:lvl3pPr>
            <a:lvl4pPr marL="1828800" lvl="3" indent="-285750" algn="l">
              <a:spcBef>
                <a:spcPts val="360"/>
              </a:spcBef>
              <a:spcAft>
                <a:spcPts val="0"/>
              </a:spcAft>
              <a:buSzPts val="900"/>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166" name="Google Shape;166;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017586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1" name="Google Shape;171;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1"/>
            </a:lvl1pPr>
            <a:lvl2pPr marL="914400" lvl="1" indent="-228600" algn="l">
              <a:spcBef>
                <a:spcPts val="400"/>
              </a:spcBef>
              <a:spcAft>
                <a:spcPts val="0"/>
              </a:spcAft>
              <a:buSzPts val="1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800"/>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172" name="Google Shape;172;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50520" algn="l">
              <a:spcBef>
                <a:spcPts val="480"/>
              </a:spcBef>
              <a:spcAft>
                <a:spcPts val="0"/>
              </a:spcAft>
              <a:buSzPts val="1920"/>
              <a:buChar char="⮚"/>
              <a:defRPr sz="2400"/>
            </a:lvl1pPr>
            <a:lvl2pPr marL="914400" lvl="1" indent="-292100" algn="l">
              <a:spcBef>
                <a:spcPts val="400"/>
              </a:spcBef>
              <a:spcAft>
                <a:spcPts val="0"/>
              </a:spcAft>
              <a:buSzPts val="1000"/>
              <a:buChar char="●"/>
              <a:defRPr sz="2000"/>
            </a:lvl2pPr>
            <a:lvl3pPr marL="1371600" lvl="2" indent="-342900" algn="l">
              <a:spcBef>
                <a:spcPts val="360"/>
              </a:spcBef>
              <a:spcAft>
                <a:spcPts val="0"/>
              </a:spcAft>
              <a:buSzPts val="1800"/>
              <a:buFont typeface="Arial"/>
              <a:buChar char="•"/>
              <a:defRPr sz="1800"/>
            </a:lvl3pPr>
            <a:lvl4pPr marL="1828800" lvl="3" indent="-279400" algn="l">
              <a:spcBef>
                <a:spcPts val="320"/>
              </a:spcBef>
              <a:spcAft>
                <a:spcPts val="0"/>
              </a:spcAft>
              <a:buSzPts val="800"/>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173" name="Google Shape;173;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1"/>
            </a:lvl1pPr>
            <a:lvl2pPr marL="914400" lvl="1" indent="-228600" algn="l">
              <a:spcBef>
                <a:spcPts val="400"/>
              </a:spcBef>
              <a:spcAft>
                <a:spcPts val="0"/>
              </a:spcAft>
              <a:buSzPts val="1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800"/>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174" name="Google Shape;174;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50520" algn="l">
              <a:spcBef>
                <a:spcPts val="480"/>
              </a:spcBef>
              <a:spcAft>
                <a:spcPts val="0"/>
              </a:spcAft>
              <a:buSzPts val="1920"/>
              <a:buChar char="⮚"/>
              <a:defRPr sz="2400"/>
            </a:lvl1pPr>
            <a:lvl2pPr marL="914400" lvl="1" indent="-292100" algn="l">
              <a:spcBef>
                <a:spcPts val="400"/>
              </a:spcBef>
              <a:spcAft>
                <a:spcPts val="0"/>
              </a:spcAft>
              <a:buSzPts val="1000"/>
              <a:buChar char="●"/>
              <a:defRPr sz="2000"/>
            </a:lvl2pPr>
            <a:lvl3pPr marL="1371600" lvl="2" indent="-342900" algn="l">
              <a:spcBef>
                <a:spcPts val="360"/>
              </a:spcBef>
              <a:spcAft>
                <a:spcPts val="0"/>
              </a:spcAft>
              <a:buSzPts val="1800"/>
              <a:buFont typeface="Arial"/>
              <a:buChar char="•"/>
              <a:defRPr sz="1800"/>
            </a:lvl3pPr>
            <a:lvl4pPr marL="1828800" lvl="3" indent="-279400" algn="l">
              <a:spcBef>
                <a:spcPts val="320"/>
              </a:spcBef>
              <a:spcAft>
                <a:spcPts val="0"/>
              </a:spcAft>
              <a:buSzPts val="800"/>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175" name="Google Shape;175;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56846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0" name="Google Shape;180;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92671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83"/>
        <p:cNvGrpSpPr/>
        <p:nvPr/>
      </p:nvGrpSpPr>
      <p:grpSpPr>
        <a:xfrm>
          <a:off x="0" y="0"/>
          <a:ext cx="0" cy="0"/>
          <a:chOff x="0" y="0"/>
          <a:chExt cx="0" cy="0"/>
        </a:xfrm>
      </p:grpSpPr>
      <p:sp>
        <p:nvSpPr>
          <p:cNvPr id="184" name="Google Shape;184;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599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Font typeface="Arimo"/>
              <a:buChar char="•"/>
              <a:defRPr sz="3200"/>
            </a:lvl1pPr>
            <a:lvl2pPr marL="914400" lvl="1" indent="-406400" algn="l">
              <a:spcBef>
                <a:spcPts val="560"/>
              </a:spcBef>
              <a:spcAft>
                <a:spcPts val="0"/>
              </a:spcAft>
              <a:buClr>
                <a:schemeClr val="dk1"/>
              </a:buClr>
              <a:buSzPts val="2800"/>
              <a:buFont typeface="Comic Sans MS"/>
              <a:buChar char="–"/>
              <a:defRPr sz="2800"/>
            </a:lvl2pPr>
            <a:lvl3pPr marL="1371600" lvl="2" indent="-381000" algn="l">
              <a:spcBef>
                <a:spcPts val="480"/>
              </a:spcBef>
              <a:spcAft>
                <a:spcPts val="0"/>
              </a:spcAft>
              <a:buClr>
                <a:schemeClr val="dk1"/>
              </a:buClr>
              <a:buSzPts val="2400"/>
              <a:buFont typeface="Comic Sans MS"/>
              <a:buChar char="•"/>
              <a:defRPr sz="2400"/>
            </a:lvl3pPr>
            <a:lvl4pPr marL="1828800" lvl="3" indent="-355600" algn="l">
              <a:spcBef>
                <a:spcPts val="400"/>
              </a:spcBef>
              <a:spcAft>
                <a:spcPts val="0"/>
              </a:spcAft>
              <a:buClr>
                <a:schemeClr val="dk1"/>
              </a:buClr>
              <a:buSzPts val="2000"/>
              <a:buFont typeface="Comic Sans MS"/>
              <a:buChar char="–"/>
              <a:defRPr sz="2000"/>
            </a:lvl4pPr>
            <a:lvl5pPr marL="2286000" lvl="4" indent="-355600" algn="l">
              <a:spcBef>
                <a:spcPts val="400"/>
              </a:spcBef>
              <a:spcAft>
                <a:spcPts val="0"/>
              </a:spcAft>
              <a:buClr>
                <a:schemeClr val="dk1"/>
              </a:buClr>
              <a:buSzPts val="2000"/>
              <a:buFont typeface="Comic Sans MS"/>
              <a:buChar char="»"/>
              <a:defRPr sz="2000"/>
            </a:lvl5pPr>
            <a:lvl6pPr marL="2743200" lvl="5" indent="-355600" algn="l">
              <a:spcBef>
                <a:spcPts val="400"/>
              </a:spcBef>
              <a:spcAft>
                <a:spcPts val="0"/>
              </a:spcAft>
              <a:buClr>
                <a:schemeClr val="dk1"/>
              </a:buClr>
              <a:buSzPts val="2000"/>
              <a:buFont typeface="Comic Sans MS"/>
              <a:buChar char="»"/>
              <a:defRPr sz="2000"/>
            </a:lvl6pPr>
            <a:lvl7pPr marL="3200400" lvl="6" indent="-355600" algn="l">
              <a:spcBef>
                <a:spcPts val="400"/>
              </a:spcBef>
              <a:spcAft>
                <a:spcPts val="0"/>
              </a:spcAft>
              <a:buClr>
                <a:schemeClr val="dk1"/>
              </a:buClr>
              <a:buSzPts val="2000"/>
              <a:buFont typeface="Comic Sans MS"/>
              <a:buChar char="»"/>
              <a:defRPr sz="2000"/>
            </a:lvl7pPr>
            <a:lvl8pPr marL="3657600" lvl="7" indent="-355600" algn="l">
              <a:spcBef>
                <a:spcPts val="400"/>
              </a:spcBef>
              <a:spcAft>
                <a:spcPts val="0"/>
              </a:spcAft>
              <a:buClr>
                <a:schemeClr val="dk1"/>
              </a:buClr>
              <a:buSzPts val="2000"/>
              <a:buFont typeface="Comic Sans MS"/>
              <a:buChar char="»"/>
              <a:defRPr sz="2000"/>
            </a:lvl8pPr>
            <a:lvl9pPr marL="4114800" lvl="8" indent="-355600" algn="l">
              <a:spcBef>
                <a:spcPts val="400"/>
              </a:spcBef>
              <a:spcAft>
                <a:spcPts val="0"/>
              </a:spcAft>
              <a:buClr>
                <a:schemeClr val="dk1"/>
              </a:buClr>
              <a:buSzPts val="2000"/>
              <a:buFont typeface="Comic Sans MS"/>
              <a:buChar char="»"/>
              <a:defRPr sz="2000"/>
            </a:lvl9pPr>
          </a:lstStyle>
          <a:p>
            <a:endParaRPr/>
          </a:p>
        </p:txBody>
      </p:sp>
      <p:sp>
        <p:nvSpPr>
          <p:cNvPr id="37" name="Google Shape;3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Font typeface="Arimo"/>
              <a:buNone/>
              <a:defRPr sz="1400"/>
            </a:lvl1pPr>
            <a:lvl2pPr marL="914400" lvl="1" indent="-228600" algn="l">
              <a:spcBef>
                <a:spcPts val="240"/>
              </a:spcBef>
              <a:spcAft>
                <a:spcPts val="0"/>
              </a:spcAft>
              <a:buClr>
                <a:schemeClr val="dk1"/>
              </a:buClr>
              <a:buSzPts val="1200"/>
              <a:buFont typeface="Comic Sans MS"/>
              <a:buNone/>
              <a:defRPr sz="1200"/>
            </a:lvl2pPr>
            <a:lvl3pPr marL="1371600" lvl="2" indent="-228600" algn="l">
              <a:spcBef>
                <a:spcPts val="200"/>
              </a:spcBef>
              <a:spcAft>
                <a:spcPts val="0"/>
              </a:spcAft>
              <a:buClr>
                <a:schemeClr val="dk1"/>
              </a:buClr>
              <a:buSzPts val="1000"/>
              <a:buFont typeface="Comic Sans MS"/>
              <a:buNone/>
              <a:defRPr sz="1000"/>
            </a:lvl3pPr>
            <a:lvl4pPr marL="1828800" lvl="3" indent="-228600" algn="l">
              <a:spcBef>
                <a:spcPts val="180"/>
              </a:spcBef>
              <a:spcAft>
                <a:spcPts val="0"/>
              </a:spcAft>
              <a:buClr>
                <a:schemeClr val="dk1"/>
              </a:buClr>
              <a:buSzPts val="900"/>
              <a:buFont typeface="Comic Sans MS"/>
              <a:buNone/>
              <a:defRPr sz="900"/>
            </a:lvl4pPr>
            <a:lvl5pPr marL="2286000" lvl="4" indent="-228600" algn="l">
              <a:spcBef>
                <a:spcPts val="180"/>
              </a:spcBef>
              <a:spcAft>
                <a:spcPts val="0"/>
              </a:spcAft>
              <a:buClr>
                <a:schemeClr val="dk1"/>
              </a:buClr>
              <a:buSzPts val="900"/>
              <a:buFont typeface="Comic Sans MS"/>
              <a:buNone/>
              <a:defRPr sz="900"/>
            </a:lvl5pPr>
            <a:lvl6pPr marL="2743200" lvl="5" indent="-228600" algn="l">
              <a:spcBef>
                <a:spcPts val="180"/>
              </a:spcBef>
              <a:spcAft>
                <a:spcPts val="0"/>
              </a:spcAft>
              <a:buClr>
                <a:schemeClr val="dk1"/>
              </a:buClr>
              <a:buSzPts val="900"/>
              <a:buFont typeface="Comic Sans MS"/>
              <a:buNone/>
              <a:defRPr sz="900"/>
            </a:lvl6pPr>
            <a:lvl7pPr marL="3200400" lvl="6" indent="-228600" algn="l">
              <a:spcBef>
                <a:spcPts val="180"/>
              </a:spcBef>
              <a:spcAft>
                <a:spcPts val="0"/>
              </a:spcAft>
              <a:buClr>
                <a:schemeClr val="dk1"/>
              </a:buClr>
              <a:buSzPts val="900"/>
              <a:buFont typeface="Comic Sans MS"/>
              <a:buNone/>
              <a:defRPr sz="900"/>
            </a:lvl7pPr>
            <a:lvl8pPr marL="3657600" lvl="7" indent="-228600" algn="l">
              <a:spcBef>
                <a:spcPts val="180"/>
              </a:spcBef>
              <a:spcAft>
                <a:spcPts val="0"/>
              </a:spcAft>
              <a:buClr>
                <a:schemeClr val="dk1"/>
              </a:buClr>
              <a:buSzPts val="900"/>
              <a:buFont typeface="Comic Sans MS"/>
              <a:buNone/>
              <a:defRPr sz="900"/>
            </a:lvl8pPr>
            <a:lvl9pPr marL="4114800" lvl="8" indent="-228600" algn="l">
              <a:spcBef>
                <a:spcPts val="180"/>
              </a:spcBef>
              <a:spcAft>
                <a:spcPts val="0"/>
              </a:spcAft>
              <a:buClr>
                <a:schemeClr val="dk1"/>
              </a:buClr>
              <a:buSzPts val="900"/>
              <a:buFont typeface="Comic Sans MS"/>
              <a:buNone/>
              <a:defRPr sz="9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187"/>
        <p:cNvGrpSpPr/>
        <p:nvPr/>
      </p:nvGrpSpPr>
      <p:grpSpPr>
        <a:xfrm>
          <a:off x="0" y="0"/>
          <a:ext cx="0" cy="0"/>
          <a:chOff x="0" y="0"/>
          <a:chExt cx="0" cy="0"/>
        </a:xfrm>
      </p:grpSpPr>
      <p:sp>
        <p:nvSpPr>
          <p:cNvPr id="188" name="Google Shape;188;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1">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9" name="Google Shape;189;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91160" algn="l">
              <a:spcBef>
                <a:spcPts val="640"/>
              </a:spcBef>
              <a:spcAft>
                <a:spcPts val="0"/>
              </a:spcAft>
              <a:buSzPts val="2560"/>
              <a:buChar char="⮚"/>
              <a:defRPr sz="3200"/>
            </a:lvl1pPr>
            <a:lvl2pPr marL="914400" lvl="1" indent="-317500" algn="l">
              <a:spcBef>
                <a:spcPts val="560"/>
              </a:spcBef>
              <a:spcAft>
                <a:spcPts val="0"/>
              </a:spcAft>
              <a:buSzPts val="1400"/>
              <a:buChar char="●"/>
              <a:defRPr sz="2800"/>
            </a:lvl2pPr>
            <a:lvl3pPr marL="1371600" lvl="2" indent="-381000" algn="l">
              <a:spcBef>
                <a:spcPts val="480"/>
              </a:spcBef>
              <a:spcAft>
                <a:spcPts val="0"/>
              </a:spcAft>
              <a:buSzPts val="2400"/>
              <a:buFont typeface="Arial"/>
              <a:buChar char="•"/>
              <a:defRPr sz="2400"/>
            </a:lvl3pPr>
            <a:lvl4pPr marL="1828800" lvl="3" indent="-292100" algn="l">
              <a:spcBef>
                <a:spcPts val="400"/>
              </a:spcBef>
              <a:spcAft>
                <a:spcPts val="0"/>
              </a:spcAft>
              <a:buSzPts val="1000"/>
              <a:buChar char="●"/>
              <a:defRPr sz="2000"/>
            </a:lvl4pPr>
            <a:lvl5pPr marL="2286000" lvl="4" indent="-355600" algn="l">
              <a:spcBef>
                <a:spcPts val="400"/>
              </a:spcBef>
              <a:spcAft>
                <a:spcPts val="0"/>
              </a:spcAft>
              <a:buSzPts val="2000"/>
              <a:buFont typeface="Arial"/>
              <a:buChar char="•"/>
              <a:defRPr sz="2000"/>
            </a:lvl5pPr>
            <a:lvl6pPr marL="2743200" lvl="5" indent="-355600" algn="l">
              <a:spcBef>
                <a:spcPts val="400"/>
              </a:spcBef>
              <a:spcAft>
                <a:spcPts val="0"/>
              </a:spcAft>
              <a:buSzPts val="2000"/>
              <a:buFont typeface="Arial"/>
              <a:buChar char="•"/>
              <a:defRPr sz="2000"/>
            </a:lvl6pPr>
            <a:lvl7pPr marL="3200400" lvl="6" indent="-355600" algn="l">
              <a:spcBef>
                <a:spcPts val="400"/>
              </a:spcBef>
              <a:spcAft>
                <a:spcPts val="0"/>
              </a:spcAft>
              <a:buSzPts val="2000"/>
              <a:buFont typeface="Arial"/>
              <a:buChar char="•"/>
              <a:defRPr sz="2000"/>
            </a:lvl7pPr>
            <a:lvl8pPr marL="3657600" lvl="7" indent="-355600" algn="l">
              <a:spcBef>
                <a:spcPts val="400"/>
              </a:spcBef>
              <a:spcAft>
                <a:spcPts val="0"/>
              </a:spcAft>
              <a:buSzPts val="2000"/>
              <a:buFont typeface="Arial"/>
              <a:buChar char="•"/>
              <a:defRPr sz="2000"/>
            </a:lvl8pPr>
            <a:lvl9pPr marL="4114800" lvl="8" indent="-355600" algn="l">
              <a:spcBef>
                <a:spcPts val="400"/>
              </a:spcBef>
              <a:spcAft>
                <a:spcPts val="0"/>
              </a:spcAft>
              <a:buSzPts val="2000"/>
              <a:buFont typeface="Arial"/>
              <a:buChar char="•"/>
              <a:defRPr sz="2000"/>
            </a:lvl9pPr>
          </a:lstStyle>
          <a:p>
            <a:endParaRPr/>
          </a:p>
        </p:txBody>
      </p:sp>
      <p:sp>
        <p:nvSpPr>
          <p:cNvPr id="190" name="Google Shape;190;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600"/>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SzPts val="450"/>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
        <p:nvSpPr>
          <p:cNvPr id="191" name="Google Shape;191;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16717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194"/>
        <p:cNvGrpSpPr/>
        <p:nvPr/>
      </p:nvGrpSpPr>
      <p:grpSpPr>
        <a:xfrm>
          <a:off x="0" y="0"/>
          <a:ext cx="0" cy="0"/>
          <a:chOff x="0" y="0"/>
          <a:chExt cx="0" cy="0"/>
        </a:xfrm>
      </p:grpSpPr>
      <p:sp>
        <p:nvSpPr>
          <p:cNvPr id="195" name="Google Shape;195;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1">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6" name="Google Shape;196;p10"/>
          <p:cNvSpPr>
            <a:spLocks noGrp="1"/>
          </p:cNvSpPr>
          <p:nvPr>
            <p:ph type="pic" idx="2"/>
          </p:nvPr>
        </p:nvSpPr>
        <p:spPr>
          <a:xfrm>
            <a:off x="1792288" y="612775"/>
            <a:ext cx="5486400" cy="4114800"/>
          </a:xfrm>
          <a:prstGeom prst="rect">
            <a:avLst/>
          </a:prstGeom>
          <a:noFill/>
          <a:ln>
            <a:noFill/>
          </a:ln>
        </p:spPr>
      </p:sp>
      <p:sp>
        <p:nvSpPr>
          <p:cNvPr id="197" name="Google Shape;197;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600"/>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SzPts val="450"/>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
        <p:nvSpPr>
          <p:cNvPr id="198" name="Google Shape;198;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89952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3" name="Google Shape;203;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04" name="Google Shape;204;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639878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207"/>
        <p:cNvGrpSpPr/>
        <p:nvPr/>
      </p:nvGrpSpPr>
      <p:grpSpPr>
        <a:xfrm>
          <a:off x="0" y="0"/>
          <a:ext cx="0" cy="0"/>
          <a:chOff x="0" y="0"/>
          <a:chExt cx="0" cy="0"/>
        </a:xfrm>
      </p:grpSpPr>
      <p:sp>
        <p:nvSpPr>
          <p:cNvPr id="208" name="Google Shape;208;p12"/>
          <p:cNvSpPr txBox="1">
            <a:spLocks noGrp="1"/>
          </p:cNvSpPr>
          <p:nvPr>
            <p:ph type="title"/>
          </p:nvPr>
        </p:nvSpPr>
        <p:spPr>
          <a:xfrm rot="5400000">
            <a:off x="4733925" y="2173288"/>
            <a:ext cx="5848350" cy="2057400"/>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9" name="Google Shape;209;p12"/>
          <p:cNvSpPr txBox="1">
            <a:spLocks noGrp="1"/>
          </p:cNvSpPr>
          <p:nvPr>
            <p:ph type="body" idx="1"/>
          </p:nvPr>
        </p:nvSpPr>
        <p:spPr>
          <a:xfrm rot="5400000">
            <a:off x="542925" y="192088"/>
            <a:ext cx="5848350" cy="60198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10" name="Google Shape;210;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9974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a:spLocks noGrp="1"/>
          </p:cNvSpPr>
          <p:nvPr>
            <p:ph type="pic" idx="2"/>
          </p:nvPr>
        </p:nvSpPr>
        <p:spPr>
          <a:xfrm>
            <a:off x="1792288" y="612775"/>
            <a:ext cx="5486400" cy="4114800"/>
          </a:xfrm>
          <a:prstGeom prst="rect">
            <a:avLst/>
          </a:prstGeom>
          <a:noFill/>
          <a:ln>
            <a:noFill/>
          </a:ln>
        </p:spPr>
      </p:sp>
      <p:sp>
        <p:nvSpPr>
          <p:cNvPr id="41" name="Google Shape;41;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Font typeface="Arimo"/>
              <a:buNone/>
              <a:defRPr sz="1400"/>
            </a:lvl1pPr>
            <a:lvl2pPr marL="914400" lvl="1" indent="-228600" algn="l">
              <a:spcBef>
                <a:spcPts val="240"/>
              </a:spcBef>
              <a:spcAft>
                <a:spcPts val="0"/>
              </a:spcAft>
              <a:buClr>
                <a:schemeClr val="dk1"/>
              </a:buClr>
              <a:buSzPts val="1200"/>
              <a:buFont typeface="Comic Sans MS"/>
              <a:buNone/>
              <a:defRPr sz="1200"/>
            </a:lvl2pPr>
            <a:lvl3pPr marL="1371600" lvl="2" indent="-228600" algn="l">
              <a:spcBef>
                <a:spcPts val="200"/>
              </a:spcBef>
              <a:spcAft>
                <a:spcPts val="0"/>
              </a:spcAft>
              <a:buClr>
                <a:schemeClr val="dk1"/>
              </a:buClr>
              <a:buSzPts val="1000"/>
              <a:buFont typeface="Comic Sans MS"/>
              <a:buNone/>
              <a:defRPr sz="1000"/>
            </a:lvl3pPr>
            <a:lvl4pPr marL="1828800" lvl="3" indent="-228600" algn="l">
              <a:spcBef>
                <a:spcPts val="180"/>
              </a:spcBef>
              <a:spcAft>
                <a:spcPts val="0"/>
              </a:spcAft>
              <a:buClr>
                <a:schemeClr val="dk1"/>
              </a:buClr>
              <a:buSzPts val="900"/>
              <a:buFont typeface="Comic Sans MS"/>
              <a:buNone/>
              <a:defRPr sz="900"/>
            </a:lvl4pPr>
            <a:lvl5pPr marL="2286000" lvl="4" indent="-228600" algn="l">
              <a:spcBef>
                <a:spcPts val="180"/>
              </a:spcBef>
              <a:spcAft>
                <a:spcPts val="0"/>
              </a:spcAft>
              <a:buClr>
                <a:schemeClr val="dk1"/>
              </a:buClr>
              <a:buSzPts val="900"/>
              <a:buFont typeface="Comic Sans MS"/>
              <a:buNone/>
              <a:defRPr sz="900"/>
            </a:lvl5pPr>
            <a:lvl6pPr marL="2743200" lvl="5" indent="-228600" algn="l">
              <a:spcBef>
                <a:spcPts val="180"/>
              </a:spcBef>
              <a:spcAft>
                <a:spcPts val="0"/>
              </a:spcAft>
              <a:buClr>
                <a:schemeClr val="dk1"/>
              </a:buClr>
              <a:buSzPts val="900"/>
              <a:buFont typeface="Comic Sans MS"/>
              <a:buNone/>
              <a:defRPr sz="900"/>
            </a:lvl6pPr>
            <a:lvl7pPr marL="3200400" lvl="6" indent="-228600" algn="l">
              <a:spcBef>
                <a:spcPts val="180"/>
              </a:spcBef>
              <a:spcAft>
                <a:spcPts val="0"/>
              </a:spcAft>
              <a:buClr>
                <a:schemeClr val="dk1"/>
              </a:buClr>
              <a:buSzPts val="900"/>
              <a:buFont typeface="Comic Sans MS"/>
              <a:buNone/>
              <a:defRPr sz="900"/>
            </a:lvl7pPr>
            <a:lvl8pPr marL="3657600" lvl="7" indent="-228600" algn="l">
              <a:spcBef>
                <a:spcPts val="180"/>
              </a:spcBef>
              <a:spcAft>
                <a:spcPts val="0"/>
              </a:spcAft>
              <a:buClr>
                <a:schemeClr val="dk1"/>
              </a:buClr>
              <a:buSzPts val="900"/>
              <a:buFont typeface="Comic Sans MS"/>
              <a:buNone/>
              <a:defRPr sz="900"/>
            </a:lvl8pPr>
            <a:lvl9pPr marL="4114800" lvl="8" indent="-228600" algn="l">
              <a:spcBef>
                <a:spcPts val="180"/>
              </a:spcBef>
              <a:spcAft>
                <a:spcPts val="0"/>
              </a:spcAft>
              <a:buClr>
                <a:schemeClr val="dk1"/>
              </a:buClr>
              <a:buSzPts val="900"/>
              <a:buFont typeface="Comic Sans MS"/>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11.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jpeg"/><Relationship Id="rId5" Type="http://schemas.openxmlformats.org/officeDocument/2006/relationships/theme" Target="../theme/theme6.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9.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66800" y="914400"/>
            <a:ext cx="5943600" cy="838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0" i="0" u="none" strike="noStrike" cap="none">
                <a:solidFill>
                  <a:srgbClr val="FFCC00"/>
                </a:solidFill>
                <a:latin typeface="Comic Sans MS"/>
                <a:ea typeface="Comic Sans MS"/>
                <a:cs typeface="Comic Sans MS"/>
                <a:sym typeface="Comic Sans MS"/>
              </a:defRPr>
            </a:lvl1pPr>
            <a:lvl2pPr marR="0" lvl="1" algn="l" rtl="0">
              <a:spcBef>
                <a:spcPts val="0"/>
              </a:spcBef>
              <a:spcAft>
                <a:spcPts val="0"/>
              </a:spcAft>
              <a:buSzPts val="1400"/>
              <a:buNone/>
              <a:defRPr sz="3200" b="0" i="0" u="none" strike="noStrike" cap="none">
                <a:solidFill>
                  <a:srgbClr val="FFCC00"/>
                </a:solidFill>
                <a:latin typeface="Comic Sans MS"/>
                <a:ea typeface="Comic Sans MS"/>
                <a:cs typeface="Comic Sans MS"/>
                <a:sym typeface="Comic Sans MS"/>
              </a:defRPr>
            </a:lvl2pPr>
            <a:lvl3pPr marR="0" lvl="2" algn="l" rtl="0">
              <a:spcBef>
                <a:spcPts val="0"/>
              </a:spcBef>
              <a:spcAft>
                <a:spcPts val="0"/>
              </a:spcAft>
              <a:buSzPts val="1400"/>
              <a:buNone/>
              <a:defRPr sz="3200" b="0" i="0" u="none" strike="noStrike" cap="none">
                <a:solidFill>
                  <a:srgbClr val="FFCC00"/>
                </a:solidFill>
                <a:latin typeface="Comic Sans MS"/>
                <a:ea typeface="Comic Sans MS"/>
                <a:cs typeface="Comic Sans MS"/>
                <a:sym typeface="Comic Sans MS"/>
              </a:defRPr>
            </a:lvl3pPr>
            <a:lvl4pPr marR="0" lvl="3" algn="l" rtl="0">
              <a:spcBef>
                <a:spcPts val="0"/>
              </a:spcBef>
              <a:spcAft>
                <a:spcPts val="0"/>
              </a:spcAft>
              <a:buSzPts val="1400"/>
              <a:buNone/>
              <a:defRPr sz="3200" b="0" i="0" u="none" strike="noStrike" cap="none">
                <a:solidFill>
                  <a:srgbClr val="FFCC00"/>
                </a:solidFill>
                <a:latin typeface="Comic Sans MS"/>
                <a:ea typeface="Comic Sans MS"/>
                <a:cs typeface="Comic Sans MS"/>
                <a:sym typeface="Comic Sans MS"/>
              </a:defRPr>
            </a:lvl4pPr>
            <a:lvl5pPr marR="0" lvl="4" algn="l" rtl="0">
              <a:spcBef>
                <a:spcPts val="0"/>
              </a:spcBef>
              <a:spcAft>
                <a:spcPts val="0"/>
              </a:spcAft>
              <a:buSzPts val="1400"/>
              <a:buNone/>
              <a:defRPr sz="3200" b="0" i="0" u="none" strike="noStrike" cap="none">
                <a:solidFill>
                  <a:srgbClr val="FFCC00"/>
                </a:solidFill>
                <a:latin typeface="Comic Sans MS"/>
                <a:ea typeface="Comic Sans MS"/>
                <a:cs typeface="Comic Sans MS"/>
                <a:sym typeface="Comic Sans MS"/>
              </a:defRPr>
            </a:lvl5pPr>
            <a:lvl6pPr marR="0" lvl="5" algn="l" rtl="0">
              <a:spcBef>
                <a:spcPts val="0"/>
              </a:spcBef>
              <a:spcAft>
                <a:spcPts val="0"/>
              </a:spcAft>
              <a:buSzPts val="1400"/>
              <a:buNone/>
              <a:defRPr sz="3200" b="0" i="0" u="none" strike="noStrike" cap="none">
                <a:solidFill>
                  <a:srgbClr val="FFCC00"/>
                </a:solidFill>
                <a:latin typeface="Comic Sans MS"/>
                <a:ea typeface="Comic Sans MS"/>
                <a:cs typeface="Comic Sans MS"/>
                <a:sym typeface="Comic Sans MS"/>
              </a:defRPr>
            </a:lvl6pPr>
            <a:lvl7pPr marR="0" lvl="6" algn="l" rtl="0">
              <a:spcBef>
                <a:spcPts val="0"/>
              </a:spcBef>
              <a:spcAft>
                <a:spcPts val="0"/>
              </a:spcAft>
              <a:buSzPts val="1400"/>
              <a:buNone/>
              <a:defRPr sz="3200" b="0" i="0" u="none" strike="noStrike" cap="none">
                <a:solidFill>
                  <a:srgbClr val="FFCC00"/>
                </a:solidFill>
                <a:latin typeface="Comic Sans MS"/>
                <a:ea typeface="Comic Sans MS"/>
                <a:cs typeface="Comic Sans MS"/>
                <a:sym typeface="Comic Sans MS"/>
              </a:defRPr>
            </a:lvl7pPr>
            <a:lvl8pPr marR="0" lvl="7" algn="l" rtl="0">
              <a:spcBef>
                <a:spcPts val="0"/>
              </a:spcBef>
              <a:spcAft>
                <a:spcPts val="0"/>
              </a:spcAft>
              <a:buSzPts val="1400"/>
              <a:buNone/>
              <a:defRPr sz="3200" b="0" i="0" u="none" strike="noStrike" cap="none">
                <a:solidFill>
                  <a:srgbClr val="FFCC00"/>
                </a:solidFill>
                <a:latin typeface="Comic Sans MS"/>
                <a:ea typeface="Comic Sans MS"/>
                <a:cs typeface="Comic Sans MS"/>
                <a:sym typeface="Comic Sans MS"/>
              </a:defRPr>
            </a:lvl8pPr>
            <a:lvl9pPr marR="0" lvl="8" algn="l" rtl="0">
              <a:spcBef>
                <a:spcPts val="0"/>
              </a:spcBef>
              <a:spcAft>
                <a:spcPts val="0"/>
              </a:spcAft>
              <a:buSzPts val="1400"/>
              <a:buNone/>
              <a:defRPr sz="3200" b="0" i="0" u="none" strike="noStrike" cap="none">
                <a:solidFill>
                  <a:srgbClr val="FFCC00"/>
                </a:solidFill>
                <a:latin typeface="Comic Sans MS"/>
                <a:ea typeface="Comic Sans MS"/>
                <a:cs typeface="Comic Sans MS"/>
                <a:sym typeface="Comic Sans MS"/>
              </a:defRPr>
            </a:lvl9pPr>
          </a:lstStyle>
          <a:p>
            <a:endParaRPr/>
          </a:p>
        </p:txBody>
      </p:sp>
      <p:sp>
        <p:nvSpPr>
          <p:cNvPr id="11" name="Google Shape;11;p1"/>
          <p:cNvSpPr txBox="1">
            <a:spLocks noGrp="1"/>
          </p:cNvSpPr>
          <p:nvPr>
            <p:ph type="body" idx="1"/>
          </p:nvPr>
        </p:nvSpPr>
        <p:spPr>
          <a:xfrm>
            <a:off x="1143000" y="1905000"/>
            <a:ext cx="4572000" cy="44196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400"/>
              </a:spcBef>
              <a:spcAft>
                <a:spcPts val="0"/>
              </a:spcAft>
              <a:buClr>
                <a:schemeClr val="lt1"/>
              </a:buClr>
              <a:buSzPts val="2000"/>
              <a:buFont typeface="Arimo"/>
              <a:buChar char="•"/>
              <a:defRPr sz="2000" b="0" i="0" u="none" strike="noStrike" cap="none">
                <a:solidFill>
                  <a:schemeClr val="lt1"/>
                </a:solidFill>
                <a:latin typeface="Arimo"/>
                <a:ea typeface="Arimo"/>
                <a:cs typeface="Arimo"/>
                <a:sym typeface="Arimo"/>
              </a:defRPr>
            </a:lvl1pPr>
            <a:lvl2pPr marL="914400" marR="0" lvl="1" indent="-406400" algn="l" rtl="0">
              <a:spcBef>
                <a:spcPts val="560"/>
              </a:spcBef>
              <a:spcAft>
                <a:spcPts val="0"/>
              </a:spcAft>
              <a:buClr>
                <a:schemeClr val="dk1"/>
              </a:buClr>
              <a:buSzPts val="2800"/>
              <a:buFont typeface="Comic Sans MS"/>
              <a:buChar char="–"/>
              <a:defRPr sz="2800" b="0" i="0" u="none" strike="noStrike" cap="none">
                <a:solidFill>
                  <a:schemeClr val="dk1"/>
                </a:solidFill>
                <a:latin typeface="Comic Sans MS"/>
                <a:ea typeface="Comic Sans MS"/>
                <a:cs typeface="Comic Sans MS"/>
                <a:sym typeface="Comic Sans MS"/>
              </a:defRPr>
            </a:lvl2pPr>
            <a:lvl3pPr marL="1371600" marR="0" lvl="2" indent="-381000" algn="l" rtl="0">
              <a:spcBef>
                <a:spcPts val="480"/>
              </a:spcBef>
              <a:spcAft>
                <a:spcPts val="0"/>
              </a:spcAft>
              <a:buClr>
                <a:schemeClr val="dk1"/>
              </a:buClr>
              <a:buSzPts val="2400"/>
              <a:buFont typeface="Comic Sans MS"/>
              <a:buChar char="•"/>
              <a:defRPr sz="2400" b="0" i="0" u="none" strike="noStrike" cap="none">
                <a:solidFill>
                  <a:schemeClr val="dk1"/>
                </a:solidFill>
                <a:latin typeface="Comic Sans MS"/>
                <a:ea typeface="Comic Sans MS"/>
                <a:cs typeface="Comic Sans MS"/>
                <a:sym typeface="Comic Sans MS"/>
              </a:defRPr>
            </a:lvl3pPr>
            <a:lvl4pPr marL="1828800" marR="0" lvl="3" indent="-355600" algn="l" rtl="0">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4pPr>
            <a:lvl5pPr marL="2286000" marR="0" lvl="4" indent="-355600" algn="l" rtl="0">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5pPr>
            <a:lvl6pPr marL="2743200" marR="0" lvl="5" indent="-355600" algn="l" rtl="0">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6pPr>
            <a:lvl7pPr marL="3200400" marR="0" lvl="6" indent="-355600" algn="l" rtl="0">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7pPr>
            <a:lvl8pPr marL="3657600" marR="0" lvl="7" indent="-355600" algn="l" rtl="0">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8pPr>
            <a:lvl9pPr marL="4114800" marR="0" lvl="8" indent="-355600" algn="l" rtl="0">
              <a:spcBef>
                <a:spcPts val="400"/>
              </a:spcBef>
              <a:spcAft>
                <a:spcPts val="0"/>
              </a:spcAft>
              <a:buClr>
                <a:schemeClr val="dk1"/>
              </a:buClr>
              <a:buSzPts val="2000"/>
              <a:buFont typeface="Comic Sans MS"/>
              <a:buChar char="»"/>
              <a:defRPr sz="2000" b="0" i="0" u="none" strike="noStrike" cap="none">
                <a:solidFill>
                  <a:schemeClr val="dk1"/>
                </a:solidFill>
                <a:latin typeface="Comic Sans MS"/>
                <a:ea typeface="Comic Sans MS"/>
                <a:cs typeface="Comic Sans MS"/>
                <a:sym typeface="Comic Sans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2493755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p:nvPr/>
        </p:nvSpPr>
        <p:spPr>
          <a:xfrm>
            <a:off x="6627813" y="6429375"/>
            <a:ext cx="285750" cy="209550"/>
          </a:xfrm>
          <a:custGeom>
            <a:avLst/>
            <a:gdLst/>
            <a:ahLst/>
            <a:cxnLst/>
            <a:rect l="l" t="t" r="r" b="b"/>
            <a:pathLst>
              <a:path w="179" h="132" extrusionOk="0">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rgbClr val="0080D6"/>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11" name="Google Shape;11;p1"/>
          <p:cNvGrpSpPr/>
          <p:nvPr/>
        </p:nvGrpSpPr>
        <p:grpSpPr>
          <a:xfrm>
            <a:off x="3175" y="4267200"/>
            <a:ext cx="9140825" cy="2590800"/>
            <a:chOff x="2" y="2688"/>
            <a:chExt cx="5758" cy="1632"/>
          </a:xfrm>
        </p:grpSpPr>
        <p:sp>
          <p:nvSpPr>
            <p:cNvPr id="12" name="Google Shape;12;p1"/>
            <p:cNvSpPr/>
            <p:nvPr/>
          </p:nvSpPr>
          <p:spPr>
            <a:xfrm>
              <a:off x="2" y="2688"/>
              <a:ext cx="5758" cy="1632"/>
            </a:xfrm>
            <a:custGeom>
              <a:avLst/>
              <a:gdLst/>
              <a:ahLst/>
              <a:cxnLst/>
              <a:rect l="l" t="t" r="r" b="b"/>
              <a:pathLst>
                <a:path w="5740" h="4316" extrusionOk="0">
                  <a:moveTo>
                    <a:pt x="5740" y="4316"/>
                  </a:moveTo>
                  <a:lnTo>
                    <a:pt x="0" y="4316"/>
                  </a:lnTo>
                  <a:lnTo>
                    <a:pt x="0" y="0"/>
                  </a:lnTo>
                  <a:lnTo>
                    <a:pt x="5740" y="0"/>
                  </a:lnTo>
                  <a:lnTo>
                    <a:pt x="5740" y="4316"/>
                  </a:lnTo>
                  <a:lnTo>
                    <a:pt x="5740" y="431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13" name="Google Shape;13;p1"/>
            <p:cNvGrpSpPr/>
            <p:nvPr/>
          </p:nvGrpSpPr>
          <p:grpSpPr>
            <a:xfrm>
              <a:off x="3528" y="3715"/>
              <a:ext cx="792" cy="521"/>
              <a:chOff x="3527" y="3715"/>
              <a:chExt cx="792" cy="521"/>
            </a:xfrm>
          </p:grpSpPr>
          <p:sp>
            <p:nvSpPr>
              <p:cNvPr id="14" name="Google Shape;14;p1"/>
              <p:cNvSpPr/>
              <p:nvPr/>
            </p:nvSpPr>
            <p:spPr>
              <a:xfrm>
                <a:off x="3686" y="3810"/>
                <a:ext cx="532" cy="327"/>
              </a:xfrm>
              <a:prstGeom prst="ellipse">
                <a:avLst/>
              </a:prstGeom>
              <a:gradFill>
                <a:gsLst>
                  <a:gs pos="0">
                    <a:schemeClr val="accent2"/>
                  </a:gs>
                  <a:gs pos="100000">
                    <a:srgbClr val="0082DA"/>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5" name="Google Shape;15;p1"/>
              <p:cNvSpPr/>
              <p:nvPr/>
            </p:nvSpPr>
            <p:spPr>
              <a:xfrm>
                <a:off x="3726" y="3840"/>
                <a:ext cx="452" cy="275"/>
              </a:xfrm>
              <a:prstGeom prst="ellipse">
                <a:avLst/>
              </a:prstGeom>
              <a:gradFill>
                <a:gsLst>
                  <a:gs pos="0">
                    <a:srgbClr val="0082DA"/>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6" name="Google Shape;16;p1"/>
              <p:cNvSpPr/>
              <p:nvPr/>
            </p:nvSpPr>
            <p:spPr>
              <a:xfrm>
                <a:off x="3782" y="3872"/>
                <a:ext cx="344" cy="207"/>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7" name="Google Shape;17;p1"/>
              <p:cNvSpPr/>
              <p:nvPr/>
            </p:nvSpPr>
            <p:spPr>
              <a:xfrm>
                <a:off x="3822" y="3896"/>
                <a:ext cx="262" cy="159"/>
              </a:xfrm>
              <a:prstGeom prst="ellipse">
                <a:avLst/>
              </a:prstGeom>
              <a:gradFill>
                <a:gsLst>
                  <a:gs pos="0">
                    <a:srgbClr val="0086E0"/>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8" name="Google Shape;18;p1"/>
              <p:cNvSpPr/>
              <p:nvPr/>
            </p:nvSpPr>
            <p:spPr>
              <a:xfrm>
                <a:off x="3856" y="3922"/>
                <a:ext cx="192" cy="107"/>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9" name="Google Shape;19;p1"/>
              <p:cNvSpPr/>
              <p:nvPr/>
            </p:nvSpPr>
            <p:spPr>
              <a:xfrm>
                <a:off x="3575" y="3715"/>
                <a:ext cx="383" cy="161"/>
              </a:xfrm>
              <a:custGeom>
                <a:avLst/>
                <a:gdLst/>
                <a:ahLst/>
                <a:cxnLst/>
                <a:rect l="l" t="t" r="r" b="b"/>
                <a:pathLst>
                  <a:path w="382" h="161" extrusionOk="0">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0" name="Google Shape;20;p1"/>
              <p:cNvSpPr/>
              <p:nvPr/>
            </p:nvSpPr>
            <p:spPr>
              <a:xfrm>
                <a:off x="3695" y="4170"/>
                <a:ext cx="444" cy="66"/>
              </a:xfrm>
              <a:custGeom>
                <a:avLst/>
                <a:gdLst/>
                <a:ahLst/>
                <a:cxnLst/>
                <a:rect l="l" t="t" r="r" b="b"/>
                <a:pathLst>
                  <a:path w="443" h="66" extrusionOk="0">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rgbClr val="007ED3"/>
                  </a:gs>
                  <a:gs pos="100000">
                    <a:schemeClr val="accent2"/>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1" name="Google Shape;21;p1"/>
              <p:cNvSpPr/>
              <p:nvPr/>
            </p:nvSpPr>
            <p:spPr>
              <a:xfrm>
                <a:off x="3527" y="3906"/>
                <a:ext cx="89" cy="216"/>
              </a:xfrm>
              <a:custGeom>
                <a:avLst/>
                <a:gdLst/>
                <a:ahLst/>
                <a:cxnLst/>
                <a:rect l="l" t="t" r="r" b="b"/>
                <a:pathLst>
                  <a:path w="89" h="216" extrusionOk="0">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2" name="Google Shape;22;p1"/>
              <p:cNvSpPr/>
              <p:nvPr/>
            </p:nvSpPr>
            <p:spPr>
              <a:xfrm>
                <a:off x="3569" y="3745"/>
                <a:ext cx="750" cy="461"/>
              </a:xfrm>
              <a:custGeom>
                <a:avLst/>
                <a:gdLst/>
                <a:ahLst/>
                <a:cxnLst/>
                <a:rect l="l" t="t" r="r" b="b"/>
                <a:pathLst>
                  <a:path w="747" h="461" extrusionOk="0">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rgbClr val="0082DA"/>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3" name="Google Shape;23;p1"/>
              <p:cNvSpPr/>
              <p:nvPr/>
            </p:nvSpPr>
            <p:spPr>
              <a:xfrm>
                <a:off x="4037" y="3721"/>
                <a:ext cx="96" cy="30"/>
              </a:xfrm>
              <a:custGeom>
                <a:avLst/>
                <a:gdLst/>
                <a:ahLst/>
                <a:cxnLst/>
                <a:rect l="l" t="t" r="r" b="b"/>
                <a:pathLst>
                  <a:path w="96" h="30" extrusionOk="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rgbClr val="0080D6"/>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4" name="Google Shape;24;p1"/>
              <p:cNvSpPr/>
              <p:nvPr/>
            </p:nvSpPr>
            <p:spPr>
              <a:xfrm>
                <a:off x="3910" y="3948"/>
                <a:ext cx="84" cy="53"/>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25" name="Google Shape;25;p1"/>
            <p:cNvGrpSpPr/>
            <p:nvPr/>
          </p:nvGrpSpPr>
          <p:grpSpPr>
            <a:xfrm>
              <a:off x="1776" y="3631"/>
              <a:ext cx="1626" cy="683"/>
              <a:chOff x="1776" y="3631"/>
              <a:chExt cx="1626" cy="683"/>
            </a:xfrm>
          </p:grpSpPr>
          <p:sp>
            <p:nvSpPr>
              <p:cNvPr id="26" name="Google Shape;26;p1"/>
              <p:cNvSpPr/>
              <p:nvPr/>
            </p:nvSpPr>
            <p:spPr>
              <a:xfrm>
                <a:off x="2268" y="3934"/>
                <a:ext cx="638" cy="377"/>
              </a:xfrm>
              <a:prstGeom prst="ellipse">
                <a:avLst/>
              </a:prstGeom>
              <a:gradFill>
                <a:gsLst>
                  <a:gs pos="0">
                    <a:srgbClr val="0080D6"/>
                  </a:gs>
                  <a:gs pos="100000">
                    <a:schemeClr val="accent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7" name="Google Shape;27;p1"/>
              <p:cNvSpPr/>
              <p:nvPr/>
            </p:nvSpPr>
            <p:spPr>
              <a:xfrm>
                <a:off x="2314" y="3958"/>
                <a:ext cx="543" cy="332"/>
              </a:xfrm>
              <a:prstGeom prst="ellipse">
                <a:avLst/>
              </a:prstGeom>
              <a:gradFill>
                <a:gsLst>
                  <a:gs pos="0">
                    <a:schemeClr val="accent2"/>
                  </a:gs>
                  <a:gs pos="100000">
                    <a:srgbClr val="0080D6"/>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8" name="Google Shape;28;p1"/>
              <p:cNvSpPr/>
              <p:nvPr/>
            </p:nvSpPr>
            <p:spPr>
              <a:xfrm>
                <a:off x="2341" y="3979"/>
                <a:ext cx="501" cy="299"/>
              </a:xfrm>
              <a:prstGeom prst="ellipse">
                <a:avLst/>
              </a:prstGeom>
              <a:gradFill>
                <a:gsLst>
                  <a:gs pos="0">
                    <a:srgbClr val="0082DA"/>
                  </a:gs>
                  <a:gs pos="100000">
                    <a:schemeClr val="accent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9" name="Google Shape;29;p1"/>
              <p:cNvSpPr/>
              <p:nvPr/>
            </p:nvSpPr>
            <p:spPr>
              <a:xfrm>
                <a:off x="2368" y="3997"/>
                <a:ext cx="444" cy="258"/>
              </a:xfrm>
              <a:prstGeom prst="ellipse">
                <a:avLst/>
              </a:prstGeom>
              <a:gradFill>
                <a:gsLst>
                  <a:gs pos="0">
                    <a:srgbClr val="0080D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0" name="Google Shape;30;p1"/>
              <p:cNvSpPr/>
              <p:nvPr/>
            </p:nvSpPr>
            <p:spPr>
              <a:xfrm>
                <a:off x="2385" y="4005"/>
                <a:ext cx="413" cy="240"/>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1" name="Google Shape;31;p1"/>
              <p:cNvSpPr/>
              <p:nvPr/>
            </p:nvSpPr>
            <p:spPr>
              <a:xfrm>
                <a:off x="2437" y="4026"/>
                <a:ext cx="306" cy="192"/>
              </a:xfrm>
              <a:prstGeom prst="ellipse">
                <a:avLst/>
              </a:prstGeom>
              <a:gradFill>
                <a:gsLst>
                  <a:gs pos="0">
                    <a:srgbClr val="0080D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2" name="Google Shape;32;p1"/>
              <p:cNvSpPr/>
              <p:nvPr/>
            </p:nvSpPr>
            <p:spPr>
              <a:xfrm>
                <a:off x="2476" y="4056"/>
                <a:ext cx="227" cy="135"/>
              </a:xfrm>
              <a:prstGeom prst="ellipse">
                <a:avLst/>
              </a:prstGeom>
              <a:gradFill>
                <a:gsLst>
                  <a:gs pos="0">
                    <a:schemeClr val="accent2"/>
                  </a:gs>
                  <a:gs pos="100000">
                    <a:srgbClr val="0082DA"/>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3" name="Google Shape;33;p1"/>
              <p:cNvSpPr/>
              <p:nvPr/>
            </p:nvSpPr>
            <p:spPr>
              <a:xfrm>
                <a:off x="2542" y="4097"/>
                <a:ext cx="90" cy="60"/>
              </a:xfrm>
              <a:prstGeom prst="ellipse">
                <a:avLst/>
              </a:prstGeom>
              <a:gradFill>
                <a:gsLst>
                  <a:gs pos="0">
                    <a:schemeClr val="accent2"/>
                  </a:gs>
                  <a:gs pos="100000">
                    <a:srgbClr val="0082DA"/>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4" name="Google Shape;34;p1"/>
              <p:cNvSpPr/>
              <p:nvPr/>
            </p:nvSpPr>
            <p:spPr>
              <a:xfrm>
                <a:off x="2585" y="3822"/>
                <a:ext cx="449" cy="186"/>
              </a:xfrm>
              <a:custGeom>
                <a:avLst/>
                <a:gdLst/>
                <a:ahLst/>
                <a:cxnLst/>
                <a:rect l="l" t="t" r="r" b="b"/>
                <a:pathLst>
                  <a:path w="448" h="186" extrusionOk="0">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0082DA"/>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5" name="Google Shape;35;p1"/>
              <p:cNvSpPr/>
              <p:nvPr/>
            </p:nvSpPr>
            <p:spPr>
              <a:xfrm>
                <a:off x="2142" y="3852"/>
                <a:ext cx="892" cy="462"/>
              </a:xfrm>
              <a:custGeom>
                <a:avLst/>
                <a:gdLst/>
                <a:ahLst/>
                <a:cxnLst/>
                <a:rect l="l" t="t" r="r" b="b"/>
                <a:pathLst>
                  <a:path w="890" h="462" extrusionOk="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rgbClr val="007ED3"/>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6" name="Google Shape;36;p1"/>
              <p:cNvSpPr/>
              <p:nvPr/>
            </p:nvSpPr>
            <p:spPr>
              <a:xfrm>
                <a:off x="2082" y="3828"/>
                <a:ext cx="407" cy="486"/>
              </a:xfrm>
              <a:custGeom>
                <a:avLst/>
                <a:gdLst/>
                <a:ahLst/>
                <a:cxnLst/>
                <a:rect l="l" t="t" r="r" b="b"/>
                <a:pathLst>
                  <a:path w="406" h="486" extrusionOk="0">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rgbClr val="0082DA"/>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7" name="Google Shape;37;p1"/>
              <p:cNvSpPr/>
              <p:nvPr/>
            </p:nvSpPr>
            <p:spPr>
              <a:xfrm>
                <a:off x="2987" y="4044"/>
                <a:ext cx="108" cy="252"/>
              </a:xfrm>
              <a:custGeom>
                <a:avLst/>
                <a:gdLst/>
                <a:ahLst/>
                <a:cxnLst/>
                <a:rect l="l" t="t" r="r" b="b"/>
                <a:pathLst>
                  <a:path w="107" h="252" extrusionOk="0">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007CD0"/>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8" name="Google Shape;38;p1"/>
              <p:cNvSpPr/>
              <p:nvPr/>
            </p:nvSpPr>
            <p:spPr>
              <a:xfrm>
                <a:off x="2068" y="3685"/>
                <a:ext cx="835" cy="150"/>
              </a:xfrm>
              <a:custGeom>
                <a:avLst/>
                <a:gdLst/>
                <a:ahLst/>
                <a:cxnLst/>
                <a:rect l="l" t="t" r="r" b="b"/>
                <a:pathLst>
                  <a:path w="835" h="150" extrusionOk="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9" name="Google Shape;39;p1"/>
              <p:cNvSpPr/>
              <p:nvPr/>
            </p:nvSpPr>
            <p:spPr>
              <a:xfrm>
                <a:off x="1867" y="3853"/>
                <a:ext cx="171" cy="461"/>
              </a:xfrm>
              <a:custGeom>
                <a:avLst/>
                <a:gdLst/>
                <a:ahLst/>
                <a:cxnLst/>
                <a:rect l="l" t="t" r="r" b="b"/>
                <a:pathLst>
                  <a:path w="171" h="461" extrusionOk="0">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0" name="Google Shape;40;p1"/>
              <p:cNvSpPr/>
              <p:nvPr/>
            </p:nvSpPr>
            <p:spPr>
              <a:xfrm>
                <a:off x="2951" y="3751"/>
                <a:ext cx="360" cy="563"/>
              </a:xfrm>
              <a:custGeom>
                <a:avLst/>
                <a:gdLst/>
                <a:ahLst/>
                <a:cxnLst/>
                <a:rect l="l" t="t" r="r" b="b"/>
                <a:pathLst>
                  <a:path w="360" h="563" extrusionOk="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1" name="Google Shape;41;p1"/>
              <p:cNvSpPr/>
              <p:nvPr/>
            </p:nvSpPr>
            <p:spPr>
              <a:xfrm>
                <a:off x="2318" y="3631"/>
                <a:ext cx="1078" cy="425"/>
              </a:xfrm>
              <a:custGeom>
                <a:avLst/>
                <a:gdLst/>
                <a:ahLst/>
                <a:cxnLst/>
                <a:rect l="l" t="t" r="r" b="b"/>
                <a:pathLst>
                  <a:path w="1078" h="425" extrusionOk="0">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2" name="Google Shape;42;p1"/>
              <p:cNvSpPr/>
              <p:nvPr/>
            </p:nvSpPr>
            <p:spPr>
              <a:xfrm>
                <a:off x="3304" y="4080"/>
                <a:ext cx="98" cy="234"/>
              </a:xfrm>
              <a:custGeom>
                <a:avLst/>
                <a:gdLst/>
                <a:ahLst/>
                <a:cxnLst/>
                <a:rect l="l" t="t" r="r" b="b"/>
                <a:pathLst>
                  <a:path w="98" h="234" extrusionOk="0">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3" name="Google Shape;43;p1"/>
              <p:cNvSpPr/>
              <p:nvPr/>
            </p:nvSpPr>
            <p:spPr>
              <a:xfrm>
                <a:off x="1776" y="3673"/>
                <a:ext cx="481" cy="641"/>
              </a:xfrm>
              <a:custGeom>
                <a:avLst/>
                <a:gdLst/>
                <a:ahLst/>
                <a:cxnLst/>
                <a:rect l="l" t="t" r="r" b="b"/>
                <a:pathLst>
                  <a:path w="481" h="641" extrusionOk="0">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44" name="Google Shape;44;p1"/>
            <p:cNvGrpSpPr/>
            <p:nvPr/>
          </p:nvGrpSpPr>
          <p:grpSpPr>
            <a:xfrm>
              <a:off x="4128" y="3360"/>
              <a:ext cx="1351" cy="821"/>
              <a:chOff x="4128" y="3360"/>
              <a:chExt cx="1351" cy="821"/>
            </a:xfrm>
          </p:grpSpPr>
          <p:sp>
            <p:nvSpPr>
              <p:cNvPr id="45" name="Google Shape;45;p1"/>
              <p:cNvSpPr/>
              <p:nvPr/>
            </p:nvSpPr>
            <p:spPr>
              <a:xfrm>
                <a:off x="4200" y="3402"/>
                <a:ext cx="1201" cy="731"/>
              </a:xfrm>
              <a:custGeom>
                <a:avLst/>
                <a:gdLst/>
                <a:ahLst/>
                <a:cxnLst/>
                <a:rect l="l" t="t" r="r" b="b"/>
                <a:pathLst>
                  <a:path w="1201" h="731" extrusionOk="0">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6" name="Google Shape;46;p1"/>
              <p:cNvSpPr/>
              <p:nvPr/>
            </p:nvSpPr>
            <p:spPr>
              <a:xfrm>
                <a:off x="4128" y="3366"/>
                <a:ext cx="544" cy="737"/>
              </a:xfrm>
              <a:custGeom>
                <a:avLst/>
                <a:gdLst/>
                <a:ahLst/>
                <a:cxnLst/>
                <a:rect l="l" t="t" r="r" b="b"/>
                <a:pathLst>
                  <a:path w="544" h="737" extrusionOk="0">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 name="Google Shape;47;p1"/>
              <p:cNvSpPr/>
              <p:nvPr/>
            </p:nvSpPr>
            <p:spPr>
              <a:xfrm>
                <a:off x="4792" y="3360"/>
                <a:ext cx="609" cy="252"/>
              </a:xfrm>
              <a:custGeom>
                <a:avLst/>
                <a:gdLst/>
                <a:ahLst/>
                <a:cxnLst/>
                <a:rect l="l" t="t" r="r" b="b"/>
                <a:pathLst>
                  <a:path w="609" h="252" extrusionOk="0">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rgbClr val="4692E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8" name="Google Shape;48;p1"/>
              <p:cNvSpPr/>
              <p:nvPr/>
            </p:nvSpPr>
            <p:spPr>
              <a:xfrm>
                <a:off x="5246" y="4007"/>
                <a:ext cx="72" cy="54"/>
              </a:xfrm>
              <a:custGeom>
                <a:avLst/>
                <a:gdLst/>
                <a:ahLst/>
                <a:cxnLst/>
                <a:rect l="l" t="t" r="r" b="b"/>
                <a:pathLst>
                  <a:path w="72" h="54" extrusionOk="0">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9" name="Google Shape;49;p1"/>
              <p:cNvSpPr/>
              <p:nvPr/>
            </p:nvSpPr>
            <p:spPr>
              <a:xfrm>
                <a:off x="4505" y="4073"/>
                <a:ext cx="705" cy="108"/>
              </a:xfrm>
              <a:custGeom>
                <a:avLst/>
                <a:gdLst/>
                <a:ahLst/>
                <a:cxnLst/>
                <a:rect l="l" t="t" r="r" b="b"/>
                <a:pathLst>
                  <a:path w="705" h="108" extrusionOk="0">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0" name="Google Shape;50;p1"/>
              <p:cNvSpPr/>
              <p:nvPr/>
            </p:nvSpPr>
            <p:spPr>
              <a:xfrm>
                <a:off x="5336" y="3654"/>
                <a:ext cx="143" cy="341"/>
              </a:xfrm>
              <a:custGeom>
                <a:avLst/>
                <a:gdLst/>
                <a:ahLst/>
                <a:cxnLst/>
                <a:rect l="l" t="t" r="r" b="b"/>
                <a:pathLst>
                  <a:path w="143" h="341" extrusionOk="0">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1" name="Google Shape;51;p1"/>
              <p:cNvSpPr/>
              <p:nvPr/>
            </p:nvSpPr>
            <p:spPr>
              <a:xfrm>
                <a:off x="5061" y="3624"/>
                <a:ext cx="83" cy="90"/>
              </a:xfrm>
              <a:custGeom>
                <a:avLst/>
                <a:gdLst/>
                <a:ahLst/>
                <a:cxnLst/>
                <a:rect l="l" t="t" r="r" b="b"/>
                <a:pathLst>
                  <a:path w="83" h="90" extrusionOk="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2" name="Google Shape;52;p1"/>
              <p:cNvSpPr/>
              <p:nvPr/>
            </p:nvSpPr>
            <p:spPr>
              <a:xfrm>
                <a:off x="4445" y="3552"/>
                <a:ext cx="717" cy="431"/>
              </a:xfrm>
              <a:custGeom>
                <a:avLst/>
                <a:gdLst/>
                <a:ahLst/>
                <a:cxnLst/>
                <a:rect l="l" t="t" r="r" b="b"/>
                <a:pathLst>
                  <a:path w="717" h="431" extrusionOk="0">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3" name="Google Shape;53;p1"/>
              <p:cNvSpPr/>
              <p:nvPr/>
            </p:nvSpPr>
            <p:spPr>
              <a:xfrm>
                <a:off x="4349" y="3510"/>
                <a:ext cx="909" cy="533"/>
              </a:xfrm>
              <a:custGeom>
                <a:avLst/>
                <a:gdLst/>
                <a:ahLst/>
                <a:cxnLst/>
                <a:rect l="l" t="t" r="r" b="b"/>
                <a:pathLst>
                  <a:path w="909" h="533" extrusionOk="0">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rgbClr val="358EE5"/>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4" name="Google Shape;54;p1"/>
              <p:cNvSpPr/>
              <p:nvPr/>
            </p:nvSpPr>
            <p:spPr>
              <a:xfrm>
                <a:off x="4564" y="3492"/>
                <a:ext cx="365" cy="66"/>
              </a:xfrm>
              <a:custGeom>
                <a:avLst/>
                <a:gdLst/>
                <a:ahLst/>
                <a:cxnLst/>
                <a:rect l="l" t="t" r="r" b="b"/>
                <a:pathLst>
                  <a:path w="365" h="66" extrusionOk="0">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5" name="Google Shape;55;p1"/>
              <p:cNvSpPr/>
              <p:nvPr/>
            </p:nvSpPr>
            <p:spPr>
              <a:xfrm>
                <a:off x="4463" y="3558"/>
                <a:ext cx="66" cy="48"/>
              </a:xfrm>
              <a:custGeom>
                <a:avLst/>
                <a:gdLst/>
                <a:ahLst/>
                <a:cxnLst/>
                <a:rect l="l" t="t" r="r" b="b"/>
                <a:pathLst>
                  <a:path w="66" h="48" extrusionOk="0">
                    <a:moveTo>
                      <a:pt x="66" y="18"/>
                    </a:moveTo>
                    <a:lnTo>
                      <a:pt x="48" y="0"/>
                    </a:lnTo>
                    <a:lnTo>
                      <a:pt x="24" y="12"/>
                    </a:lnTo>
                    <a:lnTo>
                      <a:pt x="0" y="30"/>
                    </a:lnTo>
                    <a:lnTo>
                      <a:pt x="12" y="48"/>
                    </a:lnTo>
                    <a:lnTo>
                      <a:pt x="42" y="30"/>
                    </a:lnTo>
                    <a:lnTo>
                      <a:pt x="66" y="18"/>
                    </a:lnTo>
                    <a:lnTo>
                      <a:pt x="66" y="18"/>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6" name="Google Shape;56;p1"/>
              <p:cNvSpPr/>
              <p:nvPr/>
            </p:nvSpPr>
            <p:spPr>
              <a:xfrm>
                <a:off x="4546" y="3608"/>
                <a:ext cx="518" cy="319"/>
              </a:xfrm>
              <a:prstGeom prst="ellipse">
                <a:avLst/>
              </a:prstGeom>
              <a:gradFill>
                <a:gsLst>
                  <a:gs pos="0">
                    <a:srgbClr val="0084DD"/>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7" name="Google Shape;57;p1"/>
              <p:cNvSpPr/>
              <p:nvPr/>
            </p:nvSpPr>
            <p:spPr>
              <a:xfrm>
                <a:off x="4578" y="3630"/>
                <a:ext cx="446" cy="271"/>
              </a:xfrm>
              <a:prstGeom prst="ellipse">
                <a:avLst/>
              </a:pr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8" name="Google Shape;58;p1"/>
              <p:cNvSpPr/>
              <p:nvPr/>
            </p:nvSpPr>
            <p:spPr>
              <a:xfrm>
                <a:off x="4610" y="3650"/>
                <a:ext cx="386" cy="233"/>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9" name="Google Shape;59;p1"/>
              <p:cNvSpPr/>
              <p:nvPr/>
            </p:nvSpPr>
            <p:spPr>
              <a:xfrm>
                <a:off x="4654" y="3678"/>
                <a:ext cx="298" cy="177"/>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0" name="Google Shape;60;p1"/>
              <p:cNvSpPr/>
              <p:nvPr/>
            </p:nvSpPr>
            <p:spPr>
              <a:xfrm>
                <a:off x="4690" y="3698"/>
                <a:ext cx="222" cy="139"/>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1" name="Google Shape;61;p1"/>
              <p:cNvSpPr/>
              <p:nvPr/>
            </p:nvSpPr>
            <p:spPr>
              <a:xfrm>
                <a:off x="4738" y="3728"/>
                <a:ext cx="126" cy="81"/>
              </a:xfrm>
              <a:prstGeom prst="ellipse">
                <a:avLst/>
              </a:prstGeom>
              <a:gradFill>
                <a:gsLst>
                  <a:gs pos="0">
                    <a:srgbClr val="0086E0"/>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62" name="Google Shape;62;p1"/>
            <p:cNvGrpSpPr/>
            <p:nvPr/>
          </p:nvGrpSpPr>
          <p:grpSpPr>
            <a:xfrm>
              <a:off x="5280" y="3024"/>
              <a:ext cx="425" cy="258"/>
              <a:chOff x="5280" y="3024"/>
              <a:chExt cx="425" cy="258"/>
            </a:xfrm>
          </p:grpSpPr>
          <p:sp>
            <p:nvSpPr>
              <p:cNvPr id="63" name="Google Shape;63;p1"/>
              <p:cNvSpPr/>
              <p:nvPr/>
            </p:nvSpPr>
            <p:spPr>
              <a:xfrm>
                <a:off x="5280" y="3186"/>
                <a:ext cx="383" cy="96"/>
              </a:xfrm>
              <a:custGeom>
                <a:avLst/>
                <a:gdLst/>
                <a:ahLst/>
                <a:cxnLst/>
                <a:rect l="l" t="t" r="r" b="b"/>
                <a:pathLst>
                  <a:path w="382" h="96" extrusionOk="0">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4" name="Google Shape;64;p1"/>
              <p:cNvSpPr/>
              <p:nvPr/>
            </p:nvSpPr>
            <p:spPr>
              <a:xfrm>
                <a:off x="5315" y="3024"/>
                <a:ext cx="258" cy="54"/>
              </a:xfrm>
              <a:custGeom>
                <a:avLst/>
                <a:gdLst/>
                <a:ahLst/>
                <a:cxnLst/>
                <a:rect l="l" t="t" r="r" b="b"/>
                <a:pathLst>
                  <a:path w="258" h="54" extrusionOk="0">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5" name="Google Shape;65;p1"/>
              <p:cNvSpPr/>
              <p:nvPr/>
            </p:nvSpPr>
            <p:spPr>
              <a:xfrm>
                <a:off x="5645" y="3066"/>
                <a:ext cx="60" cy="156"/>
              </a:xfrm>
              <a:custGeom>
                <a:avLst/>
                <a:gdLst/>
                <a:ahLst/>
                <a:cxnLst/>
                <a:rect l="l" t="t" r="r" b="b"/>
                <a:pathLst>
                  <a:path w="60" h="156" extrusionOk="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6" name="Google Shape;66;p1"/>
              <p:cNvSpPr/>
              <p:nvPr/>
            </p:nvSpPr>
            <p:spPr>
              <a:xfrm>
                <a:off x="5375" y="3246"/>
                <a:ext cx="192" cy="18"/>
              </a:xfrm>
              <a:custGeom>
                <a:avLst/>
                <a:gdLst/>
                <a:ahLst/>
                <a:cxnLst/>
                <a:rect l="l" t="t" r="r" b="b"/>
                <a:pathLst>
                  <a:path w="192" h="18" extrusionOk="0">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7" name="Google Shape;67;p1"/>
              <p:cNvSpPr/>
              <p:nvPr/>
            </p:nvSpPr>
            <p:spPr>
              <a:xfrm>
                <a:off x="5304" y="3042"/>
                <a:ext cx="161" cy="186"/>
              </a:xfrm>
              <a:custGeom>
                <a:avLst/>
                <a:gdLst/>
                <a:ahLst/>
                <a:cxnLst/>
                <a:rect l="l" t="t" r="r" b="b"/>
                <a:pathLst>
                  <a:path w="161" h="186" extrusionOk="0">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8" name="Google Shape;68;p1"/>
              <p:cNvSpPr/>
              <p:nvPr/>
            </p:nvSpPr>
            <p:spPr>
              <a:xfrm>
                <a:off x="5489" y="3042"/>
                <a:ext cx="186" cy="210"/>
              </a:xfrm>
              <a:custGeom>
                <a:avLst/>
                <a:gdLst/>
                <a:ahLst/>
                <a:cxnLst/>
                <a:rect l="l" t="t" r="r" b="b"/>
                <a:pathLst>
                  <a:path w="185" h="210" extrusionOk="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9" name="Google Shape;69;p1"/>
              <p:cNvSpPr/>
              <p:nvPr/>
            </p:nvSpPr>
            <p:spPr>
              <a:xfrm>
                <a:off x="5345" y="3058"/>
                <a:ext cx="299" cy="186"/>
              </a:xfrm>
              <a:custGeom>
                <a:avLst/>
                <a:gdLst/>
                <a:ahLst/>
                <a:cxnLst/>
                <a:rect l="l" t="t" r="r" b="b"/>
                <a:pathLst>
                  <a:path w="299" h="186" extrusionOk="0">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70" name="Google Shape;70;p1"/>
              <p:cNvGrpSpPr/>
              <p:nvPr/>
            </p:nvGrpSpPr>
            <p:grpSpPr>
              <a:xfrm>
                <a:off x="5381" y="3085"/>
                <a:ext cx="227" cy="132"/>
                <a:chOff x="5381" y="3085"/>
                <a:chExt cx="227" cy="132"/>
              </a:xfrm>
            </p:grpSpPr>
            <p:sp>
              <p:nvSpPr>
                <p:cNvPr id="71" name="Google Shape;71;p1"/>
                <p:cNvSpPr/>
                <p:nvPr/>
              </p:nvSpPr>
              <p:spPr>
                <a:xfrm>
                  <a:off x="5381" y="3085"/>
                  <a:ext cx="227" cy="132"/>
                </a:xfrm>
                <a:prstGeom prst="ellipse">
                  <a:avLst/>
                </a:pr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72" name="Google Shape;72;p1"/>
                <p:cNvSpPr/>
                <p:nvPr/>
              </p:nvSpPr>
              <p:spPr>
                <a:xfrm>
                  <a:off x="5403" y="3099"/>
                  <a:ext cx="182" cy="102"/>
                </a:xfrm>
                <a:prstGeom prst="ellipse">
                  <a:avLst/>
                </a:pr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73" name="Google Shape;73;p1"/>
                <p:cNvSpPr/>
                <p:nvPr/>
              </p:nvSpPr>
              <p:spPr>
                <a:xfrm>
                  <a:off x="5431" y="3109"/>
                  <a:ext cx="125" cy="82"/>
                </a:xfrm>
                <a:prstGeom prst="ellipse">
                  <a:avLst/>
                </a:pr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74" name="Google Shape;74;p1"/>
                <p:cNvSpPr/>
                <p:nvPr/>
              </p:nvSpPr>
              <p:spPr>
                <a:xfrm>
                  <a:off x="5458" y="3125"/>
                  <a:ext cx="73" cy="47"/>
                </a:xfrm>
                <a:prstGeom prst="ellipse">
                  <a:avLst/>
                </a:pr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grpSp>
      <p:sp>
        <p:nvSpPr>
          <p:cNvPr id="75" name="Google Shape;75;p1"/>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76" name="Google Shape;76;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40"/>
              </a:spcBef>
              <a:spcAft>
                <a:spcPts val="0"/>
              </a:spcAft>
              <a:buClr>
                <a:schemeClr val="hlink"/>
              </a:buClr>
              <a:buSzPts val="2560"/>
              <a:buFont typeface="Noto Sans Symbols"/>
              <a:buChar char="⮚"/>
              <a:defRPr sz="3200" b="0" i="0" u="none" strike="noStrike" cap="none">
                <a:solidFill>
                  <a:schemeClr val="lt1"/>
                </a:solidFill>
                <a:latin typeface="Arial"/>
                <a:ea typeface="Arial"/>
                <a:cs typeface="Arial"/>
                <a:sym typeface="Arial"/>
              </a:defRPr>
            </a:lvl1pPr>
            <a:lvl2pPr marL="914400" marR="0" lvl="1" indent="-317500" algn="l" rtl="0">
              <a:spcBef>
                <a:spcPts val="560"/>
              </a:spcBef>
              <a:spcAft>
                <a:spcPts val="0"/>
              </a:spcAft>
              <a:buClr>
                <a:schemeClr val="lt2"/>
              </a:buClr>
              <a:buSzPts val="14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2"/>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292100" algn="l" rtl="0">
              <a:spcBef>
                <a:spcPts val="400"/>
              </a:spcBef>
              <a:spcAft>
                <a:spcPts val="0"/>
              </a:spcAft>
              <a:buClr>
                <a:schemeClr val="folHlink"/>
              </a:buClr>
              <a:buSzPts val="10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77" name="Google Shape;77;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4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8" name="Google Shape;78;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4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9" name="Google Shape;79;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4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4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4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4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4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4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4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4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0766882"/>
      </p:ext>
    </p:extLst>
  </p:cSld>
  <p:clrMap bg1="lt1" tx1="dk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0" name="Google Shape;50;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5"/>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6" name="Google Shape;126;p25"/>
          <p:cNvSpPr/>
          <p:nvPr/>
        </p:nvSpPr>
        <p:spPr>
          <a:xfrm>
            <a:off x="66973" y="6582040"/>
            <a:ext cx="2895600" cy="169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none" strike="noStrike" cap="none">
                <a:solidFill>
                  <a:srgbClr val="000000"/>
                </a:solidFill>
                <a:latin typeface="Arial"/>
                <a:ea typeface="Arial"/>
                <a:cs typeface="Arial"/>
                <a:sym typeface="Arial"/>
              </a:rPr>
              <a:t>© 2015 Pearson Education, Inc.</a:t>
            </a:r>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2"/>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32"/>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8" name="Google Shape;158;p32"/>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39"/>
          <p:cNvSpPr/>
          <p:nvPr/>
        </p:nvSpPr>
        <p:spPr>
          <a:xfrm>
            <a:off x="66973" y="6582040"/>
            <a:ext cx="2895600" cy="169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000000"/>
                </a:solidFill>
                <a:latin typeface="Arial"/>
                <a:ea typeface="Arial"/>
                <a:cs typeface="Arial"/>
                <a:sym typeface="Arial"/>
              </a:rPr>
              <a:t>© 2015 Pearson Education, Inc.</a:t>
            </a:r>
            <a:endParaRPr/>
          </a:p>
        </p:txBody>
      </p:sp>
    </p:spTree>
  </p:cSld>
  <p:clrMap bg1="lt1" tx1="dk1" bg2="dk2" tx2="lt2" accent1="accent1" accent2="accent2" accent3="accent3" accent4="accent4" accent5="accent5" accent6="accent6" hlink="hlink" folHlink="folHlink"/>
  <p:sldLayoutIdLst>
    <p:sldLayoutId id="214748368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 y="1"/>
            <a:ext cx="9144000" cy="1377158"/>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dirty="0"/>
              <a:t>Click to edit Master title style</a:t>
            </a:r>
          </a:p>
        </p:txBody>
      </p:sp>
      <p:sp>
        <p:nvSpPr>
          <p:cNvPr id="10243" name="Rectangle 3"/>
          <p:cNvSpPr>
            <a:spLocks noGrp="1" noChangeArrowheads="1"/>
          </p:cNvSpPr>
          <p:nvPr>
            <p:ph type="body" idx="1"/>
          </p:nvPr>
        </p:nvSpPr>
        <p:spPr bwMode="auto">
          <a:xfrm>
            <a:off x="321679" y="1377158"/>
            <a:ext cx="8512558" cy="4869655"/>
          </a:xfrm>
          <a:prstGeom prst="rect">
            <a:avLst/>
          </a:prstGeom>
          <a:noFill/>
          <a:ln w="9525">
            <a:noFill/>
            <a:miter lim="800000"/>
            <a:headEnd/>
            <a:tailEnd/>
          </a:ln>
        </p:spPr>
        <p:txBody>
          <a:bodyPr vert="horz" wrap="square" lIns="0" tIns="91440" rIns="0" bIns="2174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244" name="Picture 4"/>
          <p:cNvPicPr>
            <a:picLocks noChangeAspect="1"/>
          </p:cNvPicPr>
          <p:nvPr/>
        </p:nvPicPr>
        <p:blipFill>
          <a:blip r:embed="rId6"/>
          <a:srcRect/>
          <a:stretch>
            <a:fillRect/>
          </a:stretch>
        </p:blipFill>
        <p:spPr bwMode="auto">
          <a:xfrm>
            <a:off x="6141670" y="0"/>
            <a:ext cx="3002330" cy="4000500"/>
          </a:xfrm>
          <a:prstGeom prst="rect">
            <a:avLst/>
          </a:prstGeom>
          <a:noFill/>
          <a:ln w="3175">
            <a:noFill/>
            <a:miter lim="800000"/>
            <a:headEnd/>
            <a:tailEnd/>
          </a:ln>
        </p:spPr>
      </p:pic>
      <p:sp>
        <p:nvSpPr>
          <p:cNvPr id="5" name="Rectangle 4"/>
          <p:cNvSpPr/>
          <p:nvPr userDrawn="1"/>
        </p:nvSpPr>
        <p:spPr bwMode="auto">
          <a:xfrm>
            <a:off x="6141908" y="0"/>
            <a:ext cx="3002330" cy="4000500"/>
          </a:xfrm>
          <a:prstGeom prst="rect">
            <a:avLst/>
          </a:prstGeom>
          <a:solidFill>
            <a:schemeClr val="accent4">
              <a:lumMod val="40000"/>
              <a:lumOff val="60000"/>
            </a:schemeClr>
          </a:solidFill>
          <a:ln>
            <a:noFill/>
          </a:ln>
          <a:effectLst/>
        </p:spPr>
        <p:txBody>
          <a:bodyPr vert="horz" wrap="square" lIns="514685" tIns="85781" rIns="514685" bIns="85781" numCol="1" rtlCol="0" anchor="t" anchorCtr="0" compatLnSpc="1">
            <a:prstTxWarp prst="textNoShape">
              <a:avLst/>
            </a:prstTxWarp>
          </a:bodyPr>
          <a:lstStyle/>
          <a:p>
            <a:pPr marL="0" marR="0" indent="0" algn="l"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6004"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7203853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hf sldNum="0" hdr="0" dt="0"/>
  <p:txStyles>
    <p:titleStyle>
      <a:lvl1pPr marL="1021615" indent="-1021615" algn="l" rtl="0" eaLnBrk="0" fontAlgn="base" hangingPunct="0">
        <a:lnSpc>
          <a:spcPct val="95000"/>
        </a:lnSpc>
        <a:spcBef>
          <a:spcPct val="0"/>
        </a:spcBef>
        <a:spcAft>
          <a:spcPct val="0"/>
        </a:spcAft>
        <a:defRPr sz="2627" b="1">
          <a:solidFill>
            <a:schemeClr val="bg2"/>
          </a:solidFill>
          <a:latin typeface="+mj-lt"/>
          <a:ea typeface="+mj-ea"/>
          <a:cs typeface="+mj-cs"/>
        </a:defRPr>
      </a:lvl1pPr>
      <a:lvl2pPr marL="1021615" indent="-1021615" algn="l" rtl="0" eaLnBrk="0" fontAlgn="base" hangingPunct="0">
        <a:lnSpc>
          <a:spcPct val="95000"/>
        </a:lnSpc>
        <a:spcBef>
          <a:spcPct val="0"/>
        </a:spcBef>
        <a:spcAft>
          <a:spcPct val="0"/>
        </a:spcAft>
        <a:defRPr sz="2627" b="1">
          <a:solidFill>
            <a:schemeClr val="bg2"/>
          </a:solidFill>
          <a:latin typeface="Arial" charset="0"/>
        </a:defRPr>
      </a:lvl2pPr>
      <a:lvl3pPr marL="1021615" indent="-1021615" algn="l" rtl="0" eaLnBrk="0" fontAlgn="base" hangingPunct="0">
        <a:lnSpc>
          <a:spcPct val="95000"/>
        </a:lnSpc>
        <a:spcBef>
          <a:spcPct val="0"/>
        </a:spcBef>
        <a:spcAft>
          <a:spcPct val="0"/>
        </a:spcAft>
        <a:defRPr sz="2627" b="1">
          <a:solidFill>
            <a:schemeClr val="bg2"/>
          </a:solidFill>
          <a:latin typeface="Arial" charset="0"/>
        </a:defRPr>
      </a:lvl3pPr>
      <a:lvl4pPr marL="1021615" indent="-1021615" algn="l" rtl="0" eaLnBrk="0" fontAlgn="base" hangingPunct="0">
        <a:lnSpc>
          <a:spcPct val="95000"/>
        </a:lnSpc>
        <a:spcBef>
          <a:spcPct val="0"/>
        </a:spcBef>
        <a:spcAft>
          <a:spcPct val="0"/>
        </a:spcAft>
        <a:defRPr sz="2627" b="1">
          <a:solidFill>
            <a:schemeClr val="bg2"/>
          </a:solidFill>
          <a:latin typeface="Arial" charset="0"/>
        </a:defRPr>
      </a:lvl4pPr>
      <a:lvl5pPr marL="1021615" indent="-1021615" algn="l" rtl="0" eaLnBrk="0" fontAlgn="base" hangingPunct="0">
        <a:lnSpc>
          <a:spcPct val="95000"/>
        </a:lnSpc>
        <a:spcBef>
          <a:spcPct val="0"/>
        </a:spcBef>
        <a:spcAft>
          <a:spcPct val="0"/>
        </a:spcAft>
        <a:defRPr sz="2627" b="1">
          <a:solidFill>
            <a:schemeClr val="bg2"/>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marL="643349" indent="-643349" algn="l" rtl="0" eaLnBrk="0" fontAlgn="base" hangingPunct="0">
        <a:lnSpc>
          <a:spcPct val="113000"/>
        </a:lnSpc>
        <a:spcBef>
          <a:spcPts val="1876"/>
        </a:spcBef>
        <a:spcAft>
          <a:spcPct val="0"/>
        </a:spcAft>
        <a:buClr>
          <a:srgbClr val="2877C4"/>
        </a:buClr>
        <a:buFont typeface="Arial Unicode MS"/>
        <a:buChar char="•"/>
        <a:defRPr sz="1876">
          <a:solidFill>
            <a:srgbClr val="000000"/>
          </a:solidFill>
          <a:latin typeface="+mn-lt"/>
          <a:ea typeface="+mn-ea"/>
          <a:cs typeface="+mn-cs"/>
        </a:defRPr>
      </a:lvl1pPr>
      <a:lvl2pPr marL="202536" indent="-202536" algn="l" rtl="0" eaLnBrk="0" fontAlgn="base" hangingPunct="0">
        <a:lnSpc>
          <a:spcPct val="113000"/>
        </a:lnSpc>
        <a:spcBef>
          <a:spcPts val="938"/>
        </a:spcBef>
        <a:spcAft>
          <a:spcPct val="0"/>
        </a:spcAft>
        <a:buClr>
          <a:schemeClr val="accent1"/>
        </a:buClr>
        <a:buFont typeface="Wingdings" pitchFamily="2" charset="2"/>
        <a:buChar char="§"/>
        <a:defRPr sz="1876">
          <a:solidFill>
            <a:srgbClr val="000000"/>
          </a:solidFill>
          <a:latin typeface="+mn-lt"/>
        </a:defRPr>
      </a:lvl2pPr>
      <a:lvl3pPr marL="610587" indent="-202536" algn="l" rtl="0" eaLnBrk="0" fontAlgn="base" hangingPunct="0">
        <a:lnSpc>
          <a:spcPct val="113000"/>
        </a:lnSpc>
        <a:spcBef>
          <a:spcPts val="563"/>
        </a:spcBef>
        <a:spcAft>
          <a:spcPct val="0"/>
        </a:spcAft>
        <a:buClr>
          <a:srgbClr val="5B8F22"/>
        </a:buClr>
        <a:buChar char="•"/>
        <a:defRPr sz="1876">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 y="1"/>
            <a:ext cx="9144000" cy="1377158"/>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1" y="1377159"/>
            <a:ext cx="9144000" cy="5480843"/>
          </a:xfrm>
          <a:prstGeom prst="rect">
            <a:avLst/>
          </a:prstGeom>
          <a:noFill/>
          <a:ln w="9525">
            <a:noFill/>
            <a:miter lim="800000"/>
            <a:headEnd/>
            <a:tailEnd/>
          </a:ln>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p:nvPicPr>
        <p:blipFill>
          <a:blip r:embed="rId9"/>
          <a:srcRect/>
          <a:stretch>
            <a:fillRect/>
          </a:stretch>
        </p:blipFill>
        <p:spPr bwMode="auto">
          <a:xfrm>
            <a:off x="7702405" y="1"/>
            <a:ext cx="1441595" cy="1373188"/>
          </a:xfrm>
          <a:prstGeom prst="rect">
            <a:avLst/>
          </a:prstGeom>
          <a:noFill/>
          <a:ln w="9525">
            <a:noFill/>
            <a:miter lim="800000"/>
            <a:headEnd/>
            <a:tailEnd/>
          </a:ln>
        </p:spPr>
      </p:pic>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6109415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sldNum="0" hdr="0" dt="0"/>
  <p:txStyles>
    <p:titleStyle>
      <a:lvl1pPr marL="1021615" indent="-1021615" algn="l" rtl="0" eaLnBrk="0" fontAlgn="base" hangingPunct="0">
        <a:lnSpc>
          <a:spcPct val="95000"/>
        </a:lnSpc>
        <a:spcBef>
          <a:spcPct val="0"/>
        </a:spcBef>
        <a:spcAft>
          <a:spcPct val="0"/>
        </a:spcAft>
        <a:defRPr sz="2627" b="1">
          <a:solidFill>
            <a:schemeClr val="bg2"/>
          </a:solidFill>
          <a:latin typeface="+mj-lt"/>
          <a:ea typeface="+mj-ea"/>
          <a:cs typeface="+mj-cs"/>
        </a:defRPr>
      </a:lvl1pPr>
      <a:lvl2pPr marL="1021615" indent="-1021615" algn="l" rtl="0" eaLnBrk="0" fontAlgn="base" hangingPunct="0">
        <a:lnSpc>
          <a:spcPct val="95000"/>
        </a:lnSpc>
        <a:spcBef>
          <a:spcPct val="0"/>
        </a:spcBef>
        <a:spcAft>
          <a:spcPct val="0"/>
        </a:spcAft>
        <a:defRPr sz="2627" b="1">
          <a:solidFill>
            <a:schemeClr val="bg2"/>
          </a:solidFill>
          <a:latin typeface="Arial" charset="0"/>
        </a:defRPr>
      </a:lvl2pPr>
      <a:lvl3pPr marL="1021615" indent="-1021615" algn="l" rtl="0" eaLnBrk="0" fontAlgn="base" hangingPunct="0">
        <a:lnSpc>
          <a:spcPct val="95000"/>
        </a:lnSpc>
        <a:spcBef>
          <a:spcPct val="0"/>
        </a:spcBef>
        <a:spcAft>
          <a:spcPct val="0"/>
        </a:spcAft>
        <a:defRPr sz="2627" b="1">
          <a:solidFill>
            <a:schemeClr val="bg2"/>
          </a:solidFill>
          <a:latin typeface="Arial" charset="0"/>
        </a:defRPr>
      </a:lvl3pPr>
      <a:lvl4pPr marL="1021615" indent="-1021615" algn="l" rtl="0" eaLnBrk="0" fontAlgn="base" hangingPunct="0">
        <a:lnSpc>
          <a:spcPct val="95000"/>
        </a:lnSpc>
        <a:spcBef>
          <a:spcPct val="0"/>
        </a:spcBef>
        <a:spcAft>
          <a:spcPct val="0"/>
        </a:spcAft>
        <a:defRPr sz="2627" b="1">
          <a:solidFill>
            <a:schemeClr val="bg2"/>
          </a:solidFill>
          <a:latin typeface="Arial" charset="0"/>
        </a:defRPr>
      </a:lvl4pPr>
      <a:lvl5pPr marL="1021615" indent="-1021615" algn="l" rtl="0" eaLnBrk="0" fontAlgn="base" hangingPunct="0">
        <a:lnSpc>
          <a:spcPct val="95000"/>
        </a:lnSpc>
        <a:spcBef>
          <a:spcPct val="0"/>
        </a:spcBef>
        <a:spcAft>
          <a:spcPct val="0"/>
        </a:spcAft>
        <a:defRPr sz="2627" b="1">
          <a:solidFill>
            <a:schemeClr val="bg2"/>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marL="643349" indent="-643349" algn="l" rtl="0" eaLnBrk="0" fontAlgn="base" hangingPunct="0">
        <a:lnSpc>
          <a:spcPct val="113000"/>
        </a:lnSpc>
        <a:spcBef>
          <a:spcPts val="1876"/>
        </a:spcBef>
        <a:spcAft>
          <a:spcPct val="0"/>
        </a:spcAft>
        <a:buClr>
          <a:srgbClr val="2877C4"/>
        </a:buClr>
        <a:buFont typeface="Arial Unicode MS"/>
        <a:buChar char="•"/>
        <a:defRPr sz="2064">
          <a:solidFill>
            <a:srgbClr val="000000"/>
          </a:solidFill>
          <a:latin typeface="+mn-lt"/>
          <a:ea typeface="+mn-ea"/>
          <a:cs typeface="+mn-cs"/>
        </a:defRPr>
      </a:lvl1pPr>
      <a:lvl2pPr marL="202536" indent="-202536" algn="l" rtl="0" eaLnBrk="0" fontAlgn="base" hangingPunct="0">
        <a:lnSpc>
          <a:spcPct val="113000"/>
        </a:lnSpc>
        <a:spcBef>
          <a:spcPts val="938"/>
        </a:spcBef>
        <a:spcAft>
          <a:spcPct val="0"/>
        </a:spcAft>
        <a:buClr>
          <a:schemeClr val="accent1"/>
        </a:buClr>
        <a:buFont typeface="Wingdings" pitchFamily="2" charset="2"/>
        <a:buChar char="§"/>
        <a:defRPr sz="2064">
          <a:solidFill>
            <a:srgbClr val="000000"/>
          </a:solidFill>
          <a:latin typeface="+mn-lt"/>
        </a:defRPr>
      </a:lvl2pPr>
      <a:lvl3pPr marL="610587" indent="-202536" algn="l" rtl="0" eaLnBrk="0" fontAlgn="base" hangingPunct="0">
        <a:lnSpc>
          <a:spcPct val="113000"/>
        </a:lnSpc>
        <a:spcBef>
          <a:spcPts val="563"/>
        </a:spcBef>
        <a:spcAft>
          <a:spcPct val="0"/>
        </a:spcAft>
        <a:buClr>
          <a:srgbClr val="5B8F22"/>
        </a:buClr>
        <a:buChar char="•"/>
        <a:defRPr sz="2064">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1377158"/>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dirty="0"/>
              <a:t>Click to edit Master title style</a:t>
            </a:r>
          </a:p>
        </p:txBody>
      </p:sp>
      <p:sp>
        <p:nvSpPr>
          <p:cNvPr id="35843" name="Rectangle 3"/>
          <p:cNvSpPr>
            <a:spLocks noGrp="1" noChangeArrowheads="1"/>
          </p:cNvSpPr>
          <p:nvPr>
            <p:ph type="body" idx="1"/>
          </p:nvPr>
        </p:nvSpPr>
        <p:spPr bwMode="auto">
          <a:xfrm>
            <a:off x="1" y="1377159"/>
            <a:ext cx="9144000" cy="5480843"/>
          </a:xfrm>
          <a:prstGeom prst="rect">
            <a:avLst/>
          </a:prstGeom>
          <a:noFill/>
          <a:ln w="9525">
            <a:noFill/>
            <a:miter lim="800000"/>
            <a:headEnd/>
            <a:tailEnd/>
          </a:ln>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p:nvSpPr>
        <p:spPr>
          <a:xfrm>
            <a:off x="8697226" y="-702469"/>
            <a:ext cx="497411" cy="821379"/>
          </a:xfrm>
          <a:prstGeom prst="rect">
            <a:avLst/>
          </a:prstGeom>
          <a:noFill/>
        </p:spPr>
        <p:txBody>
          <a:bodyPr>
            <a:spAutoFit/>
          </a:bodyPr>
          <a:lstStyle/>
          <a:p>
            <a:pPr>
              <a:lnSpc>
                <a:spcPct val="115000"/>
              </a:lnSpc>
              <a:spcBef>
                <a:spcPct val="20000"/>
              </a:spcBef>
              <a:buClr>
                <a:srgbClr val="2877C4"/>
              </a:buClr>
              <a:buFont typeface="Wingdings" pitchFamily="2" charset="2"/>
              <a:buNone/>
              <a:defRPr/>
            </a:pPr>
            <a:r>
              <a:rPr lang="en-US" sz="4503" dirty="0">
                <a:solidFill>
                  <a:schemeClr val="accent4"/>
                </a:solidFill>
              </a:rPr>
              <a:t>*</a:t>
            </a:r>
          </a:p>
        </p:txBody>
      </p:sp>
    </p:spTree>
    <p:extLst>
      <p:ext uri="{BB962C8B-B14F-4D97-AF65-F5344CB8AC3E}">
        <p14:creationId xmlns:p14="http://schemas.microsoft.com/office/powerpoint/2010/main" val="166894179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hf sldNum="0" hdr="0" dt="0"/>
  <p:txStyles>
    <p:titleStyle>
      <a:lvl1pPr marL="1021615" indent="-1021615" algn="l" rtl="0" eaLnBrk="0" fontAlgn="base" hangingPunct="0">
        <a:lnSpc>
          <a:spcPct val="95000"/>
        </a:lnSpc>
        <a:spcBef>
          <a:spcPct val="0"/>
        </a:spcBef>
        <a:spcAft>
          <a:spcPct val="0"/>
        </a:spcAft>
        <a:defRPr sz="2627" b="1">
          <a:solidFill>
            <a:schemeClr val="bg2"/>
          </a:solidFill>
          <a:latin typeface="+mj-lt"/>
          <a:ea typeface="+mj-ea"/>
          <a:cs typeface="+mj-cs"/>
        </a:defRPr>
      </a:lvl1pPr>
      <a:lvl2pPr marL="1021615" indent="-1021615" algn="l" rtl="0" eaLnBrk="0" fontAlgn="base" hangingPunct="0">
        <a:lnSpc>
          <a:spcPct val="95000"/>
        </a:lnSpc>
        <a:spcBef>
          <a:spcPct val="0"/>
        </a:spcBef>
        <a:spcAft>
          <a:spcPct val="0"/>
        </a:spcAft>
        <a:defRPr sz="2627" b="1">
          <a:solidFill>
            <a:schemeClr val="bg2"/>
          </a:solidFill>
          <a:latin typeface="Arial" charset="0"/>
        </a:defRPr>
      </a:lvl2pPr>
      <a:lvl3pPr marL="1021615" indent="-1021615" algn="l" rtl="0" eaLnBrk="0" fontAlgn="base" hangingPunct="0">
        <a:lnSpc>
          <a:spcPct val="95000"/>
        </a:lnSpc>
        <a:spcBef>
          <a:spcPct val="0"/>
        </a:spcBef>
        <a:spcAft>
          <a:spcPct val="0"/>
        </a:spcAft>
        <a:defRPr sz="2627" b="1">
          <a:solidFill>
            <a:schemeClr val="bg2"/>
          </a:solidFill>
          <a:latin typeface="Arial" charset="0"/>
        </a:defRPr>
      </a:lvl3pPr>
      <a:lvl4pPr marL="1021615" indent="-1021615" algn="l" rtl="0" eaLnBrk="0" fontAlgn="base" hangingPunct="0">
        <a:lnSpc>
          <a:spcPct val="95000"/>
        </a:lnSpc>
        <a:spcBef>
          <a:spcPct val="0"/>
        </a:spcBef>
        <a:spcAft>
          <a:spcPct val="0"/>
        </a:spcAft>
        <a:defRPr sz="2627" b="1">
          <a:solidFill>
            <a:schemeClr val="bg2"/>
          </a:solidFill>
          <a:latin typeface="Arial" charset="0"/>
        </a:defRPr>
      </a:lvl4pPr>
      <a:lvl5pPr marL="1021615" indent="-1021615" algn="l" rtl="0" eaLnBrk="0" fontAlgn="base" hangingPunct="0">
        <a:lnSpc>
          <a:spcPct val="95000"/>
        </a:lnSpc>
        <a:spcBef>
          <a:spcPct val="0"/>
        </a:spcBef>
        <a:spcAft>
          <a:spcPct val="0"/>
        </a:spcAft>
        <a:defRPr sz="2627" b="1">
          <a:solidFill>
            <a:schemeClr val="bg2"/>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marL="643349" indent="-643349" algn="l" rtl="0" eaLnBrk="0" fontAlgn="base" hangingPunct="0">
        <a:lnSpc>
          <a:spcPct val="113000"/>
        </a:lnSpc>
        <a:spcBef>
          <a:spcPts val="844"/>
        </a:spcBef>
        <a:spcAft>
          <a:spcPct val="0"/>
        </a:spcAft>
        <a:buClr>
          <a:srgbClr val="2877C4"/>
        </a:buClr>
        <a:buFont typeface="Arial Unicode MS"/>
        <a:buChar char="•"/>
        <a:defRPr sz="1501">
          <a:solidFill>
            <a:srgbClr val="000000"/>
          </a:solidFill>
          <a:latin typeface="+mn-lt"/>
          <a:ea typeface="+mn-ea"/>
          <a:cs typeface="+mn-cs"/>
        </a:defRPr>
      </a:lvl1pPr>
      <a:lvl2pPr marL="211472" indent="-211472" algn="l" rtl="0" eaLnBrk="0" fontAlgn="base" hangingPunct="0">
        <a:lnSpc>
          <a:spcPct val="113000"/>
        </a:lnSpc>
        <a:spcBef>
          <a:spcPts val="844"/>
        </a:spcBef>
        <a:spcAft>
          <a:spcPct val="0"/>
        </a:spcAft>
        <a:buClr>
          <a:schemeClr val="accent1"/>
        </a:buClr>
        <a:buFont typeface="Wingdings" pitchFamily="2" charset="2"/>
        <a:buChar char="§"/>
        <a:defRPr sz="1501">
          <a:solidFill>
            <a:srgbClr val="000000"/>
          </a:solidFill>
          <a:latin typeface="+mn-lt"/>
        </a:defRPr>
      </a:lvl2pPr>
      <a:lvl3pPr marL="327631" indent="-327631" algn="l" rtl="0" eaLnBrk="0" fontAlgn="base" hangingPunct="0">
        <a:lnSpc>
          <a:spcPct val="113000"/>
        </a:lnSpc>
        <a:spcBef>
          <a:spcPts val="844"/>
        </a:spcBef>
        <a:spcAft>
          <a:spcPct val="0"/>
        </a:spcAft>
        <a:buClr>
          <a:schemeClr val="accent1"/>
        </a:buClr>
        <a:buFont typeface="Wingdings" pitchFamily="2" charset="2"/>
        <a:buChar char="•"/>
        <a:defRPr sz="1501">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D7E4BD"/>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2596199"/>
      </p:ext>
    </p:extLst>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3" Type="http://schemas.openxmlformats.org/officeDocument/2006/relationships/hyperlink" Target="https://somup.com/c310FDtM3u" TargetMode="External"/><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7.xml"/><Relationship Id="rId1" Type="http://schemas.openxmlformats.org/officeDocument/2006/relationships/slideLayout" Target="../slideLayouts/slideLayout38.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emf"/><Relationship Id="rId7"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4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4.xml"/><Relationship Id="rId1" Type="http://schemas.openxmlformats.org/officeDocument/2006/relationships/slideLayout" Target="../slideLayouts/slideLayout4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5.xml"/><Relationship Id="rId1" Type="http://schemas.openxmlformats.org/officeDocument/2006/relationships/slideLayout" Target="../slideLayouts/slideLayout42.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6.xml"/><Relationship Id="rId1" Type="http://schemas.openxmlformats.org/officeDocument/2006/relationships/slideLayout" Target="../slideLayouts/slideLayout4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37.xml"/><Relationship Id="rId4" Type="http://schemas.openxmlformats.org/officeDocument/2006/relationships/image" Target="../media/image12.emf"/></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9.xml"/><Relationship Id="rId1" Type="http://schemas.openxmlformats.org/officeDocument/2006/relationships/slideLayout" Target="../slideLayouts/slideLayout37.xml"/><Relationship Id="rId4" Type="http://schemas.openxmlformats.org/officeDocument/2006/relationships/image" Target="../media/image12.emf"/></Relationships>
</file>

<file path=ppt/slides/_rels/slide6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0.xml"/><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1.xml"/><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40.xml"/><Relationship Id="rId4" Type="http://schemas.openxmlformats.org/officeDocument/2006/relationships/image" Target="../media/image32.emf"/></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1.xml"/><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4.xml"/><Relationship Id="rId1" Type="http://schemas.openxmlformats.org/officeDocument/2006/relationships/slideLayout" Target="../slideLayouts/slideLayout37.xml"/><Relationship Id="rId5" Type="http://schemas.openxmlformats.org/officeDocument/2006/relationships/image" Target="../media/image51.png"/><Relationship Id="rId4" Type="http://schemas.openxmlformats.org/officeDocument/2006/relationships/image" Target="../media/image50.png"/></Relationships>
</file>

<file path=ppt/slides/_rels/slide7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5.xml"/><Relationship Id="rId1" Type="http://schemas.openxmlformats.org/officeDocument/2006/relationships/slideLayout" Target="../slideLayouts/slideLayout37.xml"/><Relationship Id="rId5" Type="http://schemas.openxmlformats.org/officeDocument/2006/relationships/image" Target="../media/image51.png"/><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182-9CFA-4B72-B8AE-06718059BD90}"/>
              </a:ext>
            </a:extLst>
          </p:cNvPr>
          <p:cNvSpPr>
            <a:spLocks noGrp="1"/>
          </p:cNvSpPr>
          <p:nvPr>
            <p:ph type="ctrTitle"/>
          </p:nvPr>
        </p:nvSpPr>
        <p:spPr>
          <a:xfrm>
            <a:off x="533400" y="1066800"/>
            <a:ext cx="8153400" cy="2133600"/>
          </a:xfrm>
        </p:spPr>
        <p:txBody>
          <a:bodyPr>
            <a:normAutofit/>
          </a:bodyPr>
          <a:lstStyle/>
          <a:p>
            <a:pPr algn="ctr"/>
            <a:r>
              <a:rPr lang="en-US" dirty="0"/>
              <a:t>Go to the “</a:t>
            </a:r>
            <a:r>
              <a:rPr lang="en-US" sz="6600" dirty="0">
                <a:solidFill>
                  <a:srgbClr val="FFFF00"/>
                </a:solidFill>
              </a:rPr>
              <a:t>Slide Show</a:t>
            </a:r>
            <a:r>
              <a:rPr lang="en-US" dirty="0"/>
              <a:t>” shade above</a:t>
            </a:r>
          </a:p>
        </p:txBody>
      </p:sp>
      <p:sp>
        <p:nvSpPr>
          <p:cNvPr id="3" name="Subtitle 2">
            <a:extLst>
              <a:ext uri="{FF2B5EF4-FFF2-40B4-BE49-F238E27FC236}">
                <a16:creationId xmlns:a16="http://schemas.microsoft.com/office/drawing/2014/main" id="{C38EC328-3F6F-4996-B8DE-D0D38272BEFC}"/>
              </a:ext>
            </a:extLst>
          </p:cNvPr>
          <p:cNvSpPr>
            <a:spLocks noGrp="1"/>
          </p:cNvSpPr>
          <p:nvPr>
            <p:ph type="subTitle" idx="1"/>
          </p:nvPr>
        </p:nvSpPr>
        <p:spPr>
          <a:xfrm>
            <a:off x="533400" y="4038600"/>
            <a:ext cx="7854696" cy="942536"/>
          </a:xfrm>
        </p:spPr>
        <p:txBody>
          <a:bodyPr>
            <a:normAutofit/>
          </a:bodyPr>
          <a:lstStyle/>
          <a:p>
            <a:pPr algn="ctr"/>
            <a:r>
              <a:rPr lang="en-US" sz="4000" dirty="0"/>
              <a:t>Click on “</a:t>
            </a:r>
            <a:r>
              <a:rPr lang="en-US" sz="4000" dirty="0">
                <a:solidFill>
                  <a:srgbClr val="FFFF00"/>
                </a:solidFill>
              </a:rPr>
              <a:t>Play from Beginning</a:t>
            </a:r>
            <a:r>
              <a:rPr lang="en-US" sz="4000" dirty="0"/>
              <a:t>”</a:t>
            </a:r>
          </a:p>
        </p:txBody>
      </p:sp>
      <p:sp>
        <p:nvSpPr>
          <p:cNvPr id="4" name="Footer Placeholder 3">
            <a:extLst>
              <a:ext uri="{FF2B5EF4-FFF2-40B4-BE49-F238E27FC236}">
                <a16:creationId xmlns:a16="http://schemas.microsoft.com/office/drawing/2014/main" id="{B1811DDF-2533-423B-ACE7-B3BAE01713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a:sym typeface="Arial"/>
              </a:rPr>
              <a:t>Intro to Biology</a:t>
            </a:r>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Arial"/>
              <a:sym typeface="Arial"/>
            </a:endParaRPr>
          </a:p>
        </p:txBody>
      </p:sp>
      <p:sp>
        <p:nvSpPr>
          <p:cNvPr id="5" name="Slide Number Placeholder 4">
            <a:extLst>
              <a:ext uri="{FF2B5EF4-FFF2-40B4-BE49-F238E27FC236}">
                <a16:creationId xmlns:a16="http://schemas.microsoft.com/office/drawing/2014/main" id="{1190FB28-E54C-4DFE-BDB2-791E4E654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F3F55-3204-4873-A2A1-710987DC2736}"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Arial"/>
              <a:sym typeface="Arial"/>
            </a:endParaRPr>
          </a:p>
        </p:txBody>
      </p:sp>
    </p:spTree>
    <p:extLst>
      <p:ext uri="{BB962C8B-B14F-4D97-AF65-F5344CB8AC3E}">
        <p14:creationId xmlns:p14="http://schemas.microsoft.com/office/powerpoint/2010/main" val="1871664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21"/>
        <p:cNvGrpSpPr/>
        <p:nvPr/>
      </p:nvGrpSpPr>
      <p:grpSpPr>
        <a:xfrm>
          <a:off x="0" y="0"/>
          <a:ext cx="0" cy="0"/>
          <a:chOff x="0" y="0"/>
          <a:chExt cx="0" cy="0"/>
        </a:xfrm>
      </p:grpSpPr>
      <p:sp>
        <p:nvSpPr>
          <p:cNvPr id="222" name="Google Shape;222;p44"/>
          <p:cNvSpPr txBox="1">
            <a:spLocks noGrp="1"/>
          </p:cNvSpPr>
          <p:nvPr>
            <p:ph type="title"/>
          </p:nvPr>
        </p:nvSpPr>
        <p:spPr>
          <a:xfrm>
            <a:off x="762000" y="396875"/>
            <a:ext cx="6477000" cy="609600"/>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r>
              <a:rPr lang="en-US" sz="4000" b="1" dirty="0"/>
              <a:t>Genetic Variation</a:t>
            </a:r>
            <a:endParaRPr dirty="0"/>
          </a:p>
        </p:txBody>
      </p:sp>
      <p:sp>
        <p:nvSpPr>
          <p:cNvPr id="223" name="Google Shape;223;p44"/>
          <p:cNvSpPr txBox="1">
            <a:spLocks noGrp="1"/>
          </p:cNvSpPr>
          <p:nvPr>
            <p:ph type="body" idx="1"/>
          </p:nvPr>
        </p:nvSpPr>
        <p:spPr>
          <a:xfrm>
            <a:off x="128790" y="1481070"/>
            <a:ext cx="5911402" cy="46323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FF00"/>
              </a:buClr>
              <a:buSzPts val="3200"/>
              <a:buFont typeface="Comic Sans MS"/>
              <a:buChar char="•"/>
            </a:pPr>
            <a:r>
              <a:rPr lang="en-US" sz="3200" dirty="0">
                <a:solidFill>
                  <a:srgbClr val="FFFF00"/>
                </a:solidFill>
                <a:latin typeface="Comic Sans MS"/>
                <a:ea typeface="Comic Sans MS"/>
                <a:cs typeface="Comic Sans MS"/>
                <a:sym typeface="Comic Sans MS"/>
              </a:rPr>
              <a:t>Normal</a:t>
            </a:r>
            <a:r>
              <a:rPr lang="en-US" sz="3200" dirty="0">
                <a:latin typeface="Comic Sans MS"/>
                <a:ea typeface="Comic Sans MS"/>
                <a:cs typeface="Comic Sans MS"/>
                <a:sym typeface="Comic Sans MS"/>
              </a:rPr>
              <a:t> and </a:t>
            </a:r>
            <a:r>
              <a:rPr lang="en-US" sz="3200" dirty="0">
                <a:solidFill>
                  <a:srgbClr val="FFFF00"/>
                </a:solidFill>
                <a:latin typeface="Comic Sans MS"/>
                <a:ea typeface="Comic Sans MS"/>
                <a:cs typeface="Comic Sans MS"/>
                <a:sym typeface="Comic Sans MS"/>
              </a:rPr>
              <a:t>Abnormal</a:t>
            </a:r>
            <a:r>
              <a:rPr lang="en-US" sz="3200" dirty="0">
                <a:latin typeface="Comic Sans MS"/>
                <a:ea typeface="Comic Sans MS"/>
                <a:cs typeface="Comic Sans MS"/>
                <a:sym typeface="Comic Sans MS"/>
              </a:rPr>
              <a:t> types of genetic variation exist.</a:t>
            </a:r>
            <a:endParaRPr dirty="0"/>
          </a:p>
          <a:p>
            <a:pPr marL="342900" lvl="0" indent="-342900" algn="l" rtl="0">
              <a:spcBef>
                <a:spcPts val="3600"/>
              </a:spcBef>
              <a:spcAft>
                <a:spcPts val="0"/>
              </a:spcAft>
              <a:buClr>
                <a:schemeClr val="lt1"/>
              </a:buClr>
              <a:buSzPts val="3200"/>
              <a:buFont typeface="Comic Sans MS"/>
              <a:buChar char="•"/>
            </a:pPr>
            <a:r>
              <a:rPr lang="en-US" sz="3200" dirty="0">
                <a:solidFill>
                  <a:srgbClr val="00B0F0"/>
                </a:solidFill>
                <a:latin typeface="Comic Sans MS"/>
                <a:ea typeface="Comic Sans MS"/>
                <a:cs typeface="Comic Sans MS"/>
                <a:sym typeface="Comic Sans MS"/>
              </a:rPr>
              <a:t>Variation is critical for the survival of a population (e.g. adaptation).</a:t>
            </a:r>
            <a:endParaRPr dirty="0">
              <a:solidFill>
                <a:srgbClr val="00B0F0"/>
              </a:solidFill>
            </a:endParaRPr>
          </a:p>
          <a:p>
            <a:pPr marL="342900" lvl="0" indent="-342900" algn="l" rtl="0">
              <a:spcBef>
                <a:spcPts val="3600"/>
              </a:spcBef>
              <a:spcAft>
                <a:spcPts val="0"/>
              </a:spcAft>
              <a:buClr>
                <a:schemeClr val="lt1"/>
              </a:buClr>
              <a:buSzPts val="3200"/>
              <a:buFont typeface="Comic Sans MS"/>
              <a:buChar char="•"/>
            </a:pPr>
            <a:r>
              <a:rPr lang="en-US" sz="3200" dirty="0">
                <a:latin typeface="Comic Sans MS"/>
                <a:ea typeface="Comic Sans MS"/>
                <a:cs typeface="Comic Sans MS"/>
                <a:sym typeface="Comic Sans MS"/>
              </a:rPr>
              <a:t>Occurs as a result of different alleles for a trait.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animEffect transition="in" filter="fade">
                                      <p:cBhvr>
                                        <p:cTn id="7" dur="500"/>
                                        <p:tgtEl>
                                          <p:spTgt spid="2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animEffect transition="in" filter="fade">
                                      <p:cBhvr>
                                        <p:cTn id="12" dur="500"/>
                                        <p:tgtEl>
                                          <p:spTgt spid="2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xEl>
                                              <p:pRg st="2" end="2"/>
                                            </p:txEl>
                                          </p:spTgt>
                                        </p:tgtEl>
                                        <p:attrNameLst>
                                          <p:attrName>style.visibility</p:attrName>
                                        </p:attrNameLst>
                                      </p:cBhvr>
                                      <p:to>
                                        <p:strVal val="visible"/>
                                      </p:to>
                                    </p:set>
                                    <p:animEffect transition="in" filter="fade">
                                      <p:cBhvr>
                                        <p:cTn id="17" dur="500"/>
                                        <p:tgtEl>
                                          <p:spTgt spid="2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28"/>
        <p:cNvGrpSpPr/>
        <p:nvPr/>
      </p:nvGrpSpPr>
      <p:grpSpPr>
        <a:xfrm>
          <a:off x="0" y="0"/>
          <a:ext cx="0" cy="0"/>
          <a:chOff x="0" y="0"/>
          <a:chExt cx="0" cy="0"/>
        </a:xfrm>
      </p:grpSpPr>
      <p:sp>
        <p:nvSpPr>
          <p:cNvPr id="229" name="Google Shape;229;p45"/>
          <p:cNvSpPr txBox="1">
            <a:spLocks noGrp="1"/>
          </p:cNvSpPr>
          <p:nvPr>
            <p:ph type="title"/>
          </p:nvPr>
        </p:nvSpPr>
        <p:spPr>
          <a:xfrm>
            <a:off x="990600" y="109470"/>
            <a:ext cx="6477000" cy="609600"/>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r>
              <a:rPr lang="en-US" sz="4000" b="1" dirty="0"/>
              <a:t>Normal Genetic Variation</a:t>
            </a:r>
            <a:endParaRPr dirty="0"/>
          </a:p>
        </p:txBody>
      </p:sp>
      <p:sp>
        <p:nvSpPr>
          <p:cNvPr id="230" name="Google Shape;230;p45"/>
          <p:cNvSpPr txBox="1">
            <a:spLocks noGrp="1"/>
          </p:cNvSpPr>
          <p:nvPr>
            <p:ph type="body" idx="1"/>
          </p:nvPr>
        </p:nvSpPr>
        <p:spPr>
          <a:xfrm>
            <a:off x="115910" y="1143000"/>
            <a:ext cx="5903890" cy="5605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None/>
            </a:pPr>
            <a:r>
              <a:rPr lang="en-US" sz="3200" dirty="0">
                <a:latin typeface="Comic Sans MS"/>
                <a:ea typeface="Comic Sans MS"/>
                <a:cs typeface="Comic Sans MS"/>
                <a:sym typeface="Comic Sans MS"/>
              </a:rPr>
              <a:t>Occurs in </a:t>
            </a:r>
            <a:r>
              <a:rPr lang="en-US" sz="3200" dirty="0">
                <a:solidFill>
                  <a:srgbClr val="00B0F0"/>
                </a:solidFill>
                <a:latin typeface="Comic Sans MS"/>
                <a:ea typeface="Comic Sans MS"/>
                <a:cs typeface="Comic Sans MS"/>
                <a:sym typeface="Comic Sans MS"/>
              </a:rPr>
              <a:t>Meiosis</a:t>
            </a:r>
            <a:r>
              <a:rPr lang="en-US" sz="3200" dirty="0">
                <a:latin typeface="Comic Sans MS"/>
                <a:ea typeface="Comic Sans MS"/>
                <a:cs typeface="Comic Sans MS"/>
                <a:sym typeface="Comic Sans MS"/>
              </a:rPr>
              <a:t> by </a:t>
            </a:r>
            <a:endParaRPr dirty="0"/>
          </a:p>
          <a:p>
            <a:pPr marL="798513" lvl="1" indent="-334963" algn="l" rtl="0">
              <a:spcBef>
                <a:spcPts val="1800"/>
              </a:spcBef>
              <a:spcAft>
                <a:spcPts val="0"/>
              </a:spcAft>
              <a:buClr>
                <a:schemeClr val="lt1"/>
              </a:buClr>
              <a:buSzPts val="2800"/>
              <a:buFont typeface="Noto Sans Symbols"/>
              <a:buChar char="✔"/>
            </a:pPr>
            <a:r>
              <a:rPr lang="en-US" dirty="0">
                <a:solidFill>
                  <a:srgbClr val="00B050"/>
                </a:solidFill>
              </a:rPr>
              <a:t>Independent Assortment</a:t>
            </a:r>
            <a:endParaRPr dirty="0">
              <a:solidFill>
                <a:srgbClr val="00B050"/>
              </a:solidFill>
            </a:endParaRPr>
          </a:p>
          <a:p>
            <a:pPr marL="798513" lvl="1" indent="-334963" algn="l" rtl="0">
              <a:spcBef>
                <a:spcPts val="1800"/>
              </a:spcBef>
              <a:spcAft>
                <a:spcPts val="0"/>
              </a:spcAft>
              <a:buClr>
                <a:srgbClr val="CC3300"/>
              </a:buClr>
              <a:buSzPts val="2800"/>
              <a:buFont typeface="Noto Sans Symbols"/>
              <a:buChar char="✔"/>
            </a:pPr>
            <a:r>
              <a:rPr lang="en-US" sz="4400" b="1" dirty="0">
                <a:solidFill>
                  <a:srgbClr val="CC3300"/>
                </a:solidFill>
                <a:effectLst>
                  <a:outerShdw blurRad="38100" dist="38100" dir="2700000" algn="tl">
                    <a:srgbClr val="000000">
                      <a:alpha val="43137"/>
                    </a:srgbClr>
                  </a:outerShdw>
                </a:effectLst>
              </a:rPr>
              <a:t>Crossing Over</a:t>
            </a:r>
          </a:p>
          <a:p>
            <a:pPr marL="798513" lvl="1" indent="0" algn="l" rtl="0">
              <a:spcBef>
                <a:spcPts val="600"/>
              </a:spcBef>
              <a:spcAft>
                <a:spcPts val="0"/>
              </a:spcAft>
              <a:buClr>
                <a:srgbClr val="CC3300"/>
              </a:buClr>
              <a:buSzPts val="2800"/>
              <a:buNone/>
            </a:pPr>
            <a:r>
              <a:rPr lang="en-US" dirty="0">
                <a:solidFill>
                  <a:schemeClr val="lt1"/>
                </a:solidFill>
              </a:rPr>
              <a:t>when homologous chromosomes exchange pieces of the chromosomes as they are twisted around one another.</a:t>
            </a:r>
            <a:endParaRPr dirty="0"/>
          </a:p>
          <a:p>
            <a:pPr marL="798513" lvl="1" indent="-334963" algn="l" rtl="0">
              <a:spcBef>
                <a:spcPts val="1800"/>
              </a:spcBef>
              <a:spcAft>
                <a:spcPts val="0"/>
              </a:spcAft>
              <a:buClr>
                <a:schemeClr val="lt1"/>
              </a:buClr>
              <a:buSzPts val="2800"/>
              <a:buFont typeface="Noto Sans Symbols"/>
              <a:buChar char="✔"/>
            </a:pPr>
            <a:r>
              <a:rPr lang="en-US" dirty="0">
                <a:solidFill>
                  <a:srgbClr val="00B050"/>
                </a:solidFill>
              </a:rPr>
              <a:t>This results in an equal swap of the genes involved.</a:t>
            </a:r>
            <a:endParaRPr dirty="0">
              <a:solidFill>
                <a:srgbClr val="00B050"/>
              </a:solidFill>
            </a:endParaRPr>
          </a:p>
        </p:txBody>
      </p:sp>
      <p:pic>
        <p:nvPicPr>
          <p:cNvPr id="231" name="Google Shape;231;p45" descr="crossovr.gif"/>
          <p:cNvPicPr preferRelativeResize="0"/>
          <p:nvPr/>
        </p:nvPicPr>
        <p:blipFill rotWithShape="1">
          <a:blip r:embed="rId3">
            <a:alphaModFix/>
          </a:blip>
          <a:srcRect/>
          <a:stretch/>
        </p:blipFill>
        <p:spPr>
          <a:xfrm>
            <a:off x="6324600" y="1905000"/>
            <a:ext cx="2286000" cy="304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Effect transition="in" filter="fade">
                                      <p:cBhvr>
                                        <p:cTn id="7" dur="500"/>
                                        <p:tgtEl>
                                          <p:spTgt spid="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xEl>
                                              <p:pRg st="1" end="1"/>
                                            </p:txEl>
                                          </p:spTgt>
                                        </p:tgtEl>
                                        <p:attrNameLst>
                                          <p:attrName>style.visibility</p:attrName>
                                        </p:attrNameLst>
                                      </p:cBhvr>
                                      <p:to>
                                        <p:strVal val="visible"/>
                                      </p:to>
                                    </p:set>
                                    <p:animEffect transition="in" filter="fade">
                                      <p:cBhvr>
                                        <p:cTn id="12" dur="500"/>
                                        <p:tgtEl>
                                          <p:spTgt spid="2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xEl>
                                              <p:pRg st="2" end="2"/>
                                            </p:txEl>
                                          </p:spTgt>
                                        </p:tgtEl>
                                        <p:attrNameLst>
                                          <p:attrName>style.visibility</p:attrName>
                                        </p:attrNameLst>
                                      </p:cBhvr>
                                      <p:to>
                                        <p:strVal val="visible"/>
                                      </p:to>
                                    </p:set>
                                    <p:animEffect transition="in" filter="fade">
                                      <p:cBhvr>
                                        <p:cTn id="17" dur="500"/>
                                        <p:tgtEl>
                                          <p:spTgt spid="2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xEl>
                                              <p:pRg st="3" end="3"/>
                                            </p:txEl>
                                          </p:spTgt>
                                        </p:tgtEl>
                                        <p:attrNameLst>
                                          <p:attrName>style.visibility</p:attrName>
                                        </p:attrNameLst>
                                      </p:cBhvr>
                                      <p:to>
                                        <p:strVal val="visible"/>
                                      </p:to>
                                    </p:set>
                                    <p:animEffect transition="in" filter="fade">
                                      <p:cBhvr>
                                        <p:cTn id="22" dur="500"/>
                                        <p:tgtEl>
                                          <p:spTgt spid="2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
                                        </p:tgtEl>
                                        <p:attrNameLst>
                                          <p:attrName>style.visibility</p:attrName>
                                        </p:attrNameLst>
                                      </p:cBhvr>
                                      <p:to>
                                        <p:strVal val="visible"/>
                                      </p:to>
                                    </p:set>
                                    <p:animEffect transition="in" filter="fade">
                                      <p:cBhvr>
                                        <p:cTn id="27" dur="500"/>
                                        <p:tgtEl>
                                          <p:spTgt spid="2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0">
                                            <p:txEl>
                                              <p:pRg st="4" end="4"/>
                                            </p:txEl>
                                          </p:spTgt>
                                        </p:tgtEl>
                                        <p:attrNameLst>
                                          <p:attrName>style.visibility</p:attrName>
                                        </p:attrNameLst>
                                      </p:cBhvr>
                                      <p:to>
                                        <p:strVal val="visible"/>
                                      </p:to>
                                    </p:set>
                                    <p:animEffect transition="in" filter="fade">
                                      <p:cBhvr>
                                        <p:cTn id="32" dur="500"/>
                                        <p:tgtEl>
                                          <p:spTgt spid="2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43"/>
        <p:cNvGrpSpPr/>
        <p:nvPr/>
      </p:nvGrpSpPr>
      <p:grpSpPr>
        <a:xfrm>
          <a:off x="0" y="0"/>
          <a:ext cx="0" cy="0"/>
          <a:chOff x="0" y="0"/>
          <a:chExt cx="0" cy="0"/>
        </a:xfrm>
      </p:grpSpPr>
      <p:sp>
        <p:nvSpPr>
          <p:cNvPr id="244" name="Google Shape;244;p47"/>
          <p:cNvSpPr txBox="1">
            <a:spLocks noGrp="1"/>
          </p:cNvSpPr>
          <p:nvPr>
            <p:ph type="title"/>
          </p:nvPr>
        </p:nvSpPr>
        <p:spPr>
          <a:xfrm>
            <a:off x="141667" y="86782"/>
            <a:ext cx="7534141" cy="1538883"/>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r>
              <a:rPr lang="en-US" sz="4000" b="1" dirty="0"/>
              <a:t>ABNORMAL Genetic Variation </a:t>
            </a:r>
            <a:r>
              <a:rPr lang="en-US" sz="6000" b="1" dirty="0">
                <a:solidFill>
                  <a:srgbClr val="00B0F0"/>
                </a:solidFill>
              </a:rPr>
              <a:t>Mutation</a:t>
            </a:r>
            <a:endParaRPr dirty="0">
              <a:solidFill>
                <a:srgbClr val="00B0F0"/>
              </a:solidFill>
            </a:endParaRPr>
          </a:p>
        </p:txBody>
      </p:sp>
      <p:sp>
        <p:nvSpPr>
          <p:cNvPr id="245" name="Google Shape;245;p47"/>
          <p:cNvSpPr txBox="1">
            <a:spLocks noGrp="1"/>
          </p:cNvSpPr>
          <p:nvPr>
            <p:ph type="body" idx="1"/>
          </p:nvPr>
        </p:nvSpPr>
        <p:spPr>
          <a:xfrm>
            <a:off x="0" y="1896414"/>
            <a:ext cx="6172200" cy="472332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3200"/>
              <a:buFont typeface="Comic Sans MS"/>
              <a:buChar char="•"/>
            </a:pPr>
            <a:r>
              <a:rPr lang="en-US" sz="3200" dirty="0">
                <a:latin typeface="Comic Sans MS"/>
                <a:ea typeface="Comic Sans MS"/>
                <a:cs typeface="Comic Sans MS"/>
                <a:sym typeface="Comic Sans MS"/>
              </a:rPr>
              <a:t>May occur in </a:t>
            </a:r>
            <a:r>
              <a:rPr lang="en-US" sz="3200" dirty="0">
                <a:solidFill>
                  <a:srgbClr val="CC3300"/>
                </a:solidFill>
                <a:latin typeface="Comic Sans MS"/>
                <a:ea typeface="Comic Sans MS"/>
                <a:cs typeface="Comic Sans MS"/>
                <a:sym typeface="Comic Sans MS"/>
              </a:rPr>
              <a:t>somatic cells</a:t>
            </a:r>
            <a:r>
              <a:rPr lang="en-US" sz="3200" dirty="0">
                <a:latin typeface="Comic Sans MS"/>
                <a:ea typeface="Comic Sans MS"/>
                <a:cs typeface="Comic Sans MS"/>
                <a:sym typeface="Comic Sans MS"/>
              </a:rPr>
              <a:t> (</a:t>
            </a:r>
            <a:r>
              <a:rPr lang="en-US" sz="3200" dirty="0">
                <a:solidFill>
                  <a:srgbClr val="00B0F0"/>
                </a:solidFill>
                <a:latin typeface="Comic Sans MS"/>
                <a:ea typeface="Comic Sans MS"/>
                <a:cs typeface="Comic Sans MS"/>
                <a:sym typeface="Comic Sans MS"/>
              </a:rPr>
              <a:t>are not passed to offspring</a:t>
            </a:r>
            <a:r>
              <a:rPr lang="en-US" sz="3200" dirty="0">
                <a:latin typeface="Comic Sans MS"/>
                <a:ea typeface="Comic Sans MS"/>
                <a:cs typeface="Comic Sans MS"/>
                <a:sym typeface="Comic Sans MS"/>
              </a:rPr>
              <a:t>).</a:t>
            </a:r>
            <a:endParaRPr dirty="0"/>
          </a:p>
          <a:p>
            <a:pPr marL="342900" lvl="0" indent="-342900" algn="l" rtl="0">
              <a:spcBef>
                <a:spcPts val="1800"/>
              </a:spcBef>
              <a:spcAft>
                <a:spcPts val="0"/>
              </a:spcAft>
              <a:buClr>
                <a:schemeClr val="lt1"/>
              </a:buClr>
              <a:buSzPts val="3200"/>
              <a:buFont typeface="Comic Sans MS"/>
              <a:buChar char="•"/>
            </a:pPr>
            <a:r>
              <a:rPr lang="en-US" sz="3200" dirty="0">
                <a:latin typeface="Comic Sans MS"/>
                <a:ea typeface="Comic Sans MS"/>
                <a:cs typeface="Comic Sans MS"/>
                <a:sym typeface="Comic Sans MS"/>
              </a:rPr>
              <a:t>May occur in </a:t>
            </a:r>
            <a:r>
              <a:rPr lang="en-US" sz="3200" dirty="0">
                <a:solidFill>
                  <a:srgbClr val="CC3300"/>
                </a:solidFill>
                <a:latin typeface="Comic Sans MS"/>
                <a:ea typeface="Comic Sans MS"/>
                <a:cs typeface="Comic Sans MS"/>
                <a:sym typeface="Comic Sans MS"/>
              </a:rPr>
              <a:t>gametes (germ cells)</a:t>
            </a:r>
            <a:r>
              <a:rPr lang="en-US" sz="3200" dirty="0">
                <a:latin typeface="Comic Sans MS"/>
                <a:ea typeface="Comic Sans MS"/>
                <a:cs typeface="Comic Sans MS"/>
                <a:sym typeface="Comic Sans MS"/>
              </a:rPr>
              <a:t> (eggs and sperm) and </a:t>
            </a:r>
            <a:r>
              <a:rPr lang="en-US" sz="3200" dirty="0">
                <a:solidFill>
                  <a:srgbClr val="00B0F0"/>
                </a:solidFill>
                <a:latin typeface="Comic Sans MS"/>
                <a:ea typeface="Comic Sans MS"/>
                <a:cs typeface="Comic Sans MS"/>
                <a:sym typeface="Comic Sans MS"/>
              </a:rPr>
              <a:t>be passed to offspring</a:t>
            </a:r>
            <a:r>
              <a:rPr lang="en-US" sz="3200" dirty="0">
                <a:solidFill>
                  <a:schemeClr val="bg1"/>
                </a:solidFill>
                <a:latin typeface="Comic Sans MS"/>
                <a:ea typeface="Comic Sans MS"/>
                <a:cs typeface="Comic Sans MS"/>
                <a:sym typeface="Comic Sans MS"/>
              </a:rPr>
              <a:t>.</a:t>
            </a:r>
            <a:endParaRPr dirty="0">
              <a:solidFill>
                <a:schemeClr val="bg1"/>
              </a:solidFill>
            </a:endParaRPr>
          </a:p>
          <a:p>
            <a:pPr marL="342900" lvl="0" indent="-342900" algn="l" rtl="0">
              <a:spcBef>
                <a:spcPts val="1800"/>
              </a:spcBef>
              <a:spcAft>
                <a:spcPts val="0"/>
              </a:spcAft>
              <a:buClr>
                <a:schemeClr val="lt1"/>
              </a:buClr>
              <a:buSzPts val="3200"/>
              <a:buFont typeface="Comic Sans MS"/>
              <a:buChar char="•"/>
            </a:pPr>
            <a:r>
              <a:rPr lang="en-US" sz="3200" dirty="0">
                <a:latin typeface="Comic Sans MS"/>
                <a:ea typeface="Comic Sans MS"/>
                <a:cs typeface="Comic Sans MS"/>
                <a:sym typeface="Comic Sans MS"/>
              </a:rPr>
              <a:t>Can affect </a:t>
            </a:r>
            <a:r>
              <a:rPr lang="en-US" sz="3200" dirty="0">
                <a:solidFill>
                  <a:srgbClr val="FFFF00"/>
                </a:solidFill>
                <a:latin typeface="Comic Sans MS"/>
                <a:ea typeface="Comic Sans MS"/>
                <a:cs typeface="Comic Sans MS"/>
                <a:sym typeface="Comic Sans MS"/>
              </a:rPr>
              <a:t>one nucleotide only</a:t>
            </a:r>
            <a:r>
              <a:rPr lang="en-US" sz="3200" dirty="0">
                <a:latin typeface="Comic Sans MS"/>
                <a:ea typeface="Comic Sans MS"/>
                <a:cs typeface="Comic Sans MS"/>
                <a:sym typeface="Comic Sans MS"/>
              </a:rPr>
              <a:t> or </a:t>
            </a:r>
            <a:r>
              <a:rPr lang="en-US" sz="3200" dirty="0">
                <a:solidFill>
                  <a:srgbClr val="FFFF00"/>
                </a:solidFill>
                <a:latin typeface="Comic Sans MS"/>
                <a:ea typeface="Comic Sans MS"/>
                <a:cs typeface="Comic Sans MS"/>
                <a:sym typeface="Comic Sans MS"/>
              </a:rPr>
              <a:t>larger segments of chromosomes.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animEffect transition="in" filter="fade">
                                      <p:cBhvr>
                                        <p:cTn id="7" dur="500"/>
                                        <p:tgtEl>
                                          <p:spTgt spid="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xEl>
                                              <p:pRg st="1" end="1"/>
                                            </p:txEl>
                                          </p:spTgt>
                                        </p:tgtEl>
                                        <p:attrNameLst>
                                          <p:attrName>style.visibility</p:attrName>
                                        </p:attrNameLst>
                                      </p:cBhvr>
                                      <p:to>
                                        <p:strVal val="visible"/>
                                      </p:to>
                                    </p:set>
                                    <p:animEffect transition="in" filter="fade">
                                      <p:cBhvr>
                                        <p:cTn id="12" dur="500"/>
                                        <p:tgtEl>
                                          <p:spTgt spid="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xEl>
                                              <p:pRg st="2" end="2"/>
                                            </p:txEl>
                                          </p:spTgt>
                                        </p:tgtEl>
                                        <p:attrNameLst>
                                          <p:attrName>style.visibility</p:attrName>
                                        </p:attrNameLst>
                                      </p:cBhvr>
                                      <p:to>
                                        <p:strVal val="visible"/>
                                      </p:to>
                                    </p:set>
                                    <p:animEffect transition="in" filter="fade">
                                      <p:cBhvr>
                                        <p:cTn id="17" dur="500"/>
                                        <p:tgtEl>
                                          <p:spTgt spid="2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Shape 214"/>
        <p:cNvGrpSpPr/>
        <p:nvPr/>
      </p:nvGrpSpPr>
      <p:grpSpPr>
        <a:xfrm>
          <a:off x="0" y="0"/>
          <a:ext cx="0" cy="0"/>
          <a:chOff x="0" y="0"/>
          <a:chExt cx="0" cy="0"/>
        </a:xfrm>
      </p:grpSpPr>
      <p:sp>
        <p:nvSpPr>
          <p:cNvPr id="215" name="Google Shape;215;p43"/>
          <p:cNvSpPr txBox="1">
            <a:spLocks noGrp="1"/>
          </p:cNvSpPr>
          <p:nvPr>
            <p:ph type="title"/>
          </p:nvPr>
        </p:nvSpPr>
        <p:spPr>
          <a:xfrm>
            <a:off x="2352481" y="184821"/>
            <a:ext cx="4396703" cy="768215"/>
          </a:xfrm>
          <a:prstGeom prst="rect">
            <a:avLst/>
          </a:prstGeom>
          <a:solidFill>
            <a:srgbClr val="FFFF00"/>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4800" dirty="0">
                <a:solidFill>
                  <a:srgbClr val="002060"/>
                </a:solidFill>
              </a:rPr>
              <a:t>Mutation</a:t>
            </a:r>
            <a:endParaRPr sz="3200" dirty="0">
              <a:solidFill>
                <a:srgbClr val="002060"/>
              </a:solidFill>
            </a:endParaRPr>
          </a:p>
        </p:txBody>
      </p:sp>
      <p:sp>
        <p:nvSpPr>
          <p:cNvPr id="216" name="Google Shape;216;p43"/>
          <p:cNvSpPr txBox="1">
            <a:spLocks noGrp="1"/>
          </p:cNvSpPr>
          <p:nvPr>
            <p:ph type="body" idx="1"/>
          </p:nvPr>
        </p:nvSpPr>
        <p:spPr>
          <a:xfrm>
            <a:off x="56106" y="1049866"/>
            <a:ext cx="8989454" cy="47582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200"/>
              </a:spcBef>
              <a:spcAft>
                <a:spcPts val="0"/>
              </a:spcAft>
              <a:buSzPts val="3200"/>
              <a:buChar char="•"/>
            </a:pPr>
            <a:r>
              <a:rPr lang="en-US" sz="3200" b="1" i="1" dirty="0">
                <a:solidFill>
                  <a:srgbClr val="FF0000"/>
                </a:solidFill>
              </a:rPr>
              <a:t>A mutation is any change in structure or genetic material.</a:t>
            </a:r>
          </a:p>
          <a:p>
            <a:pPr marL="228600" indent="-228600">
              <a:spcBef>
                <a:spcPts val="1800"/>
              </a:spcBef>
              <a:buSzPts val="3200"/>
            </a:pPr>
            <a:r>
              <a:rPr lang="en-US" b="1" i="1" dirty="0">
                <a:solidFill>
                  <a:schemeClr val="bg1"/>
                </a:solidFill>
              </a:rPr>
              <a:t>Any change in a cell can be considered a mutation and may NOT be inherited or passed on to offspring. </a:t>
            </a:r>
          </a:p>
          <a:p>
            <a:pPr marL="685800" lvl="1" indent="-228600">
              <a:spcBef>
                <a:spcPts val="1200"/>
              </a:spcBef>
              <a:buSzPts val="3200"/>
            </a:pPr>
            <a:r>
              <a:rPr lang="en-US" b="1" i="1" dirty="0">
                <a:solidFill>
                  <a:srgbClr val="FF0000"/>
                </a:solidFill>
              </a:rPr>
              <a:t>Tumors, warts, moles.</a:t>
            </a:r>
            <a:endParaRPr lang="en-US" dirty="0">
              <a:solidFill>
                <a:srgbClr val="FF0000"/>
              </a:solidFill>
            </a:endParaRPr>
          </a:p>
          <a:p>
            <a:pPr marL="228600" indent="-228600">
              <a:spcBef>
                <a:spcPts val="1800"/>
              </a:spcBef>
              <a:buSzPts val="3200"/>
            </a:pPr>
            <a:r>
              <a:rPr lang="en-US" b="1" i="1" dirty="0">
                <a:solidFill>
                  <a:srgbClr val="00B050"/>
                </a:solidFill>
              </a:rPr>
              <a:t>A </a:t>
            </a:r>
            <a:r>
              <a:rPr lang="en-US" sz="4000" b="1" i="1" dirty="0">
                <a:solidFill>
                  <a:srgbClr val="0070C0"/>
                </a:solidFill>
              </a:rPr>
              <a:t>gene mutation </a:t>
            </a:r>
            <a:r>
              <a:rPr lang="en-US" b="1" i="1" dirty="0">
                <a:solidFill>
                  <a:srgbClr val="00B050"/>
                </a:solidFill>
              </a:rPr>
              <a:t>is a change in the DNA and will be inherited or passed onto offspring. However, many mutations involved recessive traits and are masked.</a:t>
            </a:r>
            <a:endParaRPr lang="en-US" dirty="0">
              <a:solidFill>
                <a:srgbClr val="00B050"/>
              </a:solidFill>
            </a:endParaRPr>
          </a:p>
          <a:p>
            <a:pPr marL="228600" lvl="0" indent="-228600" algn="l" rtl="0">
              <a:lnSpc>
                <a:spcPct val="100000"/>
              </a:lnSpc>
              <a:spcBef>
                <a:spcPts val="1200"/>
              </a:spcBef>
              <a:spcAft>
                <a:spcPts val="0"/>
              </a:spcAft>
              <a:buSzPts val="3200"/>
              <a:buChar char="•"/>
            </a:pPr>
            <a:endParaRPr sz="3200" i="1" dirty="0">
              <a:solidFill>
                <a:srgbClr val="0000FF"/>
              </a:solidFill>
            </a:endParaRPr>
          </a:p>
        </p:txBody>
      </p:sp>
    </p:spTree>
    <p:extLst>
      <p:ext uri="{BB962C8B-B14F-4D97-AF65-F5344CB8AC3E}">
        <p14:creationId xmlns:p14="http://schemas.microsoft.com/office/powerpoint/2010/main" val="210571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wipe(left)">
                                      <p:cBhvr>
                                        <p:cTn id="7" dur="5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wipe(left)">
                                      <p:cBhvr>
                                        <p:cTn id="12" dur="500"/>
                                        <p:tgtEl>
                                          <p:spTgt spid="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6">
                                            <p:txEl>
                                              <p:pRg st="2" end="2"/>
                                            </p:txEl>
                                          </p:spTgt>
                                        </p:tgtEl>
                                        <p:attrNameLst>
                                          <p:attrName>style.visibility</p:attrName>
                                        </p:attrNameLst>
                                      </p:cBhvr>
                                      <p:to>
                                        <p:strVal val="visible"/>
                                      </p:to>
                                    </p:set>
                                    <p:animEffect transition="in" filter="wipe(left)">
                                      <p:cBhvr>
                                        <p:cTn id="17" dur="500"/>
                                        <p:tgtEl>
                                          <p:spTgt spid="2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6">
                                            <p:txEl>
                                              <p:pRg st="3" end="3"/>
                                            </p:txEl>
                                          </p:spTgt>
                                        </p:tgtEl>
                                        <p:attrNameLst>
                                          <p:attrName>style.visibility</p:attrName>
                                        </p:attrNameLst>
                                      </p:cBhvr>
                                      <p:to>
                                        <p:strVal val="visible"/>
                                      </p:to>
                                    </p:set>
                                    <p:animEffect transition="in" filter="wipe(left)">
                                      <p:cBhvr>
                                        <p:cTn id="22" dur="500"/>
                                        <p:tgtEl>
                                          <p:spTgt spid="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sp>
        <p:nvSpPr>
          <p:cNvPr id="237" name="Google Shape;237;p46"/>
          <p:cNvSpPr txBox="1">
            <a:spLocks noGrp="1"/>
          </p:cNvSpPr>
          <p:nvPr>
            <p:ph type="title"/>
          </p:nvPr>
        </p:nvSpPr>
        <p:spPr>
          <a:xfrm>
            <a:off x="401392" y="234662"/>
            <a:ext cx="6477000" cy="830997"/>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r>
              <a:rPr lang="en-US" sz="5400" b="1" dirty="0"/>
              <a:t>Gene Mutations</a:t>
            </a:r>
            <a:endParaRPr sz="4400" dirty="0"/>
          </a:p>
        </p:txBody>
      </p:sp>
      <p:sp>
        <p:nvSpPr>
          <p:cNvPr id="238" name="Google Shape;238;p46"/>
          <p:cNvSpPr txBox="1">
            <a:spLocks noGrp="1"/>
          </p:cNvSpPr>
          <p:nvPr>
            <p:ph type="body" idx="1"/>
          </p:nvPr>
        </p:nvSpPr>
        <p:spPr>
          <a:xfrm>
            <a:off x="115910" y="1732209"/>
            <a:ext cx="5573332" cy="464283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3200"/>
              <a:buFont typeface="Comic Sans MS"/>
              <a:buChar char="•"/>
            </a:pPr>
            <a:r>
              <a:rPr lang="en-US" sz="3200" dirty="0">
                <a:latin typeface="Comic Sans MS"/>
                <a:ea typeface="Comic Sans MS"/>
                <a:cs typeface="Comic Sans MS"/>
                <a:sym typeface="Comic Sans MS"/>
              </a:rPr>
              <a:t>Changes in the </a:t>
            </a:r>
            <a:r>
              <a:rPr lang="en-US" sz="3200" dirty="0">
                <a:solidFill>
                  <a:srgbClr val="CC3300"/>
                </a:solidFill>
                <a:latin typeface="Comic Sans MS"/>
                <a:ea typeface="Comic Sans MS"/>
                <a:cs typeface="Comic Sans MS"/>
                <a:sym typeface="Comic Sans MS"/>
              </a:rPr>
              <a:t>normal</a:t>
            </a:r>
            <a:r>
              <a:rPr lang="en-US" sz="3200" dirty="0">
                <a:latin typeface="Comic Sans MS"/>
                <a:ea typeface="Comic Sans MS"/>
                <a:cs typeface="Comic Sans MS"/>
                <a:sym typeface="Comic Sans MS"/>
              </a:rPr>
              <a:t> </a:t>
            </a:r>
            <a:r>
              <a:rPr lang="en-US" sz="3200" dirty="0">
                <a:solidFill>
                  <a:srgbClr val="CC3300"/>
                </a:solidFill>
                <a:latin typeface="Comic Sans MS"/>
                <a:ea typeface="Comic Sans MS"/>
                <a:cs typeface="Comic Sans MS"/>
                <a:sym typeface="Comic Sans MS"/>
              </a:rPr>
              <a:t>nucleotide sequence</a:t>
            </a:r>
            <a:r>
              <a:rPr lang="en-US" sz="3200" dirty="0">
                <a:latin typeface="Comic Sans MS"/>
                <a:ea typeface="Comic Sans MS"/>
                <a:cs typeface="Comic Sans MS"/>
                <a:sym typeface="Comic Sans MS"/>
              </a:rPr>
              <a:t> of a gene.</a:t>
            </a:r>
            <a:endParaRPr dirty="0"/>
          </a:p>
          <a:p>
            <a:pPr marL="342900" lvl="0" indent="-342900" algn="l" rtl="0">
              <a:spcBef>
                <a:spcPts val="3600"/>
              </a:spcBef>
              <a:spcAft>
                <a:spcPts val="0"/>
              </a:spcAft>
              <a:buClr>
                <a:schemeClr val="lt1"/>
              </a:buClr>
              <a:buSzPts val="3200"/>
              <a:buFont typeface="Comic Sans MS"/>
              <a:buChar char="•"/>
            </a:pPr>
            <a:r>
              <a:rPr lang="en-US" sz="3200" dirty="0">
                <a:latin typeface="Comic Sans MS"/>
                <a:ea typeface="Comic Sans MS"/>
                <a:cs typeface="Comic Sans MS"/>
                <a:sym typeface="Comic Sans MS"/>
              </a:rPr>
              <a:t>Almost all cause harm or death to the organism.</a:t>
            </a:r>
            <a:endParaRPr dirty="0"/>
          </a:p>
          <a:p>
            <a:pPr marL="342900" lvl="0" indent="-342900" algn="l" rtl="0">
              <a:spcBef>
                <a:spcPts val="3600"/>
              </a:spcBef>
              <a:spcAft>
                <a:spcPts val="0"/>
              </a:spcAft>
              <a:buClr>
                <a:schemeClr val="lt1"/>
              </a:buClr>
              <a:buSzPts val="3200"/>
              <a:buFont typeface="Comic Sans MS"/>
              <a:buChar char="•"/>
            </a:pPr>
            <a:r>
              <a:rPr lang="en-US" sz="3200" dirty="0">
                <a:solidFill>
                  <a:srgbClr val="00B0F0"/>
                </a:solidFill>
                <a:latin typeface="Comic Sans MS"/>
                <a:ea typeface="Comic Sans MS"/>
                <a:cs typeface="Comic Sans MS"/>
                <a:sym typeface="Comic Sans MS"/>
              </a:rPr>
              <a:t>They arise from a number of different mechanisms.</a:t>
            </a:r>
            <a:endParaRPr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Effect transition="in" filter="fade">
                                      <p:cBhvr>
                                        <p:cTn id="7" dur="500"/>
                                        <p:tgtEl>
                                          <p:spTgt spid="2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xEl>
                                              <p:pRg st="1" end="1"/>
                                            </p:txEl>
                                          </p:spTgt>
                                        </p:tgtEl>
                                        <p:attrNameLst>
                                          <p:attrName>style.visibility</p:attrName>
                                        </p:attrNameLst>
                                      </p:cBhvr>
                                      <p:to>
                                        <p:strVal val="visible"/>
                                      </p:to>
                                    </p:set>
                                    <p:animEffect transition="in" filter="fade">
                                      <p:cBhvr>
                                        <p:cTn id="12" dur="500"/>
                                        <p:tgtEl>
                                          <p:spTgt spid="2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8">
                                            <p:txEl>
                                              <p:pRg st="2" end="2"/>
                                            </p:txEl>
                                          </p:spTgt>
                                        </p:tgtEl>
                                        <p:attrNameLst>
                                          <p:attrName>style.visibility</p:attrName>
                                        </p:attrNameLst>
                                      </p:cBhvr>
                                      <p:to>
                                        <p:strVal val="visible"/>
                                      </p:to>
                                    </p:set>
                                    <p:animEffect transition="in" filter="fade">
                                      <p:cBhvr>
                                        <p:cTn id="17" dur="500"/>
                                        <p:tgtEl>
                                          <p:spTgt spid="2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sp>
        <p:nvSpPr>
          <p:cNvPr id="258" name="Google Shape;258;p49"/>
          <p:cNvSpPr txBox="1">
            <a:spLocks noGrp="1"/>
          </p:cNvSpPr>
          <p:nvPr>
            <p:ph type="title"/>
          </p:nvPr>
        </p:nvSpPr>
        <p:spPr>
          <a:xfrm>
            <a:off x="0" y="0"/>
            <a:ext cx="7618927" cy="109470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400" b="1" dirty="0"/>
              <a:t>Types of Gene Mutations</a:t>
            </a:r>
            <a:endParaRPr dirty="0"/>
          </a:p>
        </p:txBody>
      </p:sp>
      <p:sp>
        <p:nvSpPr>
          <p:cNvPr id="3" name="Google Shape;252;p48">
            <a:extLst>
              <a:ext uri="{FF2B5EF4-FFF2-40B4-BE49-F238E27FC236}">
                <a16:creationId xmlns:a16="http://schemas.microsoft.com/office/drawing/2014/main" id="{ABFEB7BD-5597-233A-F8E5-F760150CD967}"/>
              </a:ext>
            </a:extLst>
          </p:cNvPr>
          <p:cNvSpPr txBox="1">
            <a:spLocks/>
          </p:cNvSpPr>
          <p:nvPr/>
        </p:nvSpPr>
        <p:spPr>
          <a:xfrm>
            <a:off x="99811" y="1236371"/>
            <a:ext cx="8382000" cy="53318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lnSpc>
                <a:spcPct val="80000"/>
              </a:lnSpc>
              <a:buClr>
                <a:srgbClr val="FF0000"/>
              </a:buClr>
              <a:buSzPts val="2800"/>
              <a:buFont typeface="Comic Sans MS"/>
              <a:buAutoNum type="arabicParenR"/>
            </a:pPr>
            <a:r>
              <a:rPr lang="en-US" sz="2800" b="1" dirty="0">
                <a:solidFill>
                  <a:srgbClr val="FF0000"/>
                </a:solidFill>
                <a:latin typeface="Comic Sans MS"/>
                <a:ea typeface="Comic Sans MS"/>
                <a:cs typeface="Comic Sans MS"/>
                <a:sym typeface="Comic Sans MS"/>
              </a:rPr>
              <a:t>Change in Chromosome Number</a:t>
            </a:r>
            <a:endParaRPr lang="en-US" dirty="0"/>
          </a:p>
          <a:p>
            <a:pPr marL="742950" lvl="1" indent="-285750">
              <a:spcBef>
                <a:spcPts val="1200"/>
              </a:spcBef>
              <a:buClr>
                <a:srgbClr val="FFFF00"/>
              </a:buClr>
              <a:buSzPts val="2400"/>
              <a:buFont typeface="Comic Sans MS"/>
              <a:buChar char="–"/>
            </a:pPr>
            <a:r>
              <a:rPr lang="en-US" sz="2400" dirty="0">
                <a:solidFill>
                  <a:srgbClr val="FFFF00"/>
                </a:solidFill>
              </a:rPr>
              <a:t>Aneuploidy</a:t>
            </a:r>
            <a:endParaRPr lang="en-US" dirty="0"/>
          </a:p>
          <a:p>
            <a:pPr marL="1143000" lvl="2" indent="-228600">
              <a:spcBef>
                <a:spcPts val="600"/>
              </a:spcBef>
              <a:buClr>
                <a:schemeClr val="lt1"/>
              </a:buClr>
              <a:buSzPts val="2400"/>
              <a:buFont typeface="Comic Sans MS"/>
              <a:buChar char="•"/>
            </a:pPr>
            <a:r>
              <a:rPr lang="en-US" dirty="0">
                <a:solidFill>
                  <a:schemeClr val="lt1"/>
                </a:solidFill>
              </a:rPr>
              <a:t>Non-disjunction</a:t>
            </a:r>
            <a:endParaRPr lang="en-US" dirty="0"/>
          </a:p>
          <a:p>
            <a:pPr marL="1143000" lvl="2" indent="-228600">
              <a:spcBef>
                <a:spcPts val="600"/>
              </a:spcBef>
              <a:buClr>
                <a:schemeClr val="lt1"/>
              </a:buClr>
              <a:buSzPts val="2400"/>
              <a:buFont typeface="Comic Sans MS"/>
              <a:buChar char="•"/>
            </a:pPr>
            <a:r>
              <a:rPr lang="en-US" dirty="0">
                <a:solidFill>
                  <a:schemeClr val="lt1"/>
                </a:solidFill>
              </a:rPr>
              <a:t>Having more or less chromosomes</a:t>
            </a:r>
            <a:endParaRPr lang="en-US" dirty="0"/>
          </a:p>
          <a:p>
            <a:pPr marL="742950" lvl="1" indent="-285750">
              <a:spcBef>
                <a:spcPts val="1200"/>
              </a:spcBef>
              <a:buClr>
                <a:srgbClr val="FFFF00"/>
              </a:buClr>
              <a:buSzPts val="2400"/>
              <a:buFont typeface="Comic Sans MS"/>
              <a:buChar char="–"/>
            </a:pPr>
            <a:r>
              <a:rPr lang="en-US" sz="2400" dirty="0">
                <a:solidFill>
                  <a:srgbClr val="FFFF00"/>
                </a:solidFill>
              </a:rPr>
              <a:t>Polyploidy</a:t>
            </a:r>
            <a:endParaRPr lang="en-US" dirty="0"/>
          </a:p>
          <a:p>
            <a:pPr marL="1143000" lvl="2" indent="-228600">
              <a:spcBef>
                <a:spcPts val="600"/>
              </a:spcBef>
              <a:buClr>
                <a:schemeClr val="lt1"/>
              </a:buClr>
              <a:buSzPts val="2400"/>
              <a:buFont typeface="Comic Sans MS"/>
              <a:buChar char="•"/>
            </a:pPr>
            <a:r>
              <a:rPr lang="en-US" dirty="0">
                <a:solidFill>
                  <a:schemeClr val="lt1"/>
                </a:solidFill>
              </a:rPr>
              <a:t>Multiples of the 2n (diploid) number</a:t>
            </a:r>
            <a:endParaRPr lang="en-US" dirty="0"/>
          </a:p>
          <a:p>
            <a:pPr marL="514350" indent="-514350">
              <a:spcBef>
                <a:spcPts val="1800"/>
              </a:spcBef>
              <a:buClr>
                <a:srgbClr val="FF0000"/>
              </a:buClr>
              <a:buSzPts val="2800"/>
              <a:buFont typeface="Comic Sans MS"/>
              <a:buAutoNum type="arabicParenR"/>
            </a:pPr>
            <a:r>
              <a:rPr lang="en-US" sz="2800" b="1" dirty="0">
                <a:solidFill>
                  <a:srgbClr val="00B0F0"/>
                </a:solidFill>
                <a:latin typeface="Comic Sans MS"/>
                <a:ea typeface="Comic Sans MS"/>
                <a:cs typeface="Comic Sans MS"/>
                <a:sym typeface="Comic Sans MS"/>
              </a:rPr>
              <a:t>Somatic Cells (not inherited)</a:t>
            </a:r>
          </a:p>
          <a:p>
            <a:pPr marL="463550">
              <a:spcBef>
                <a:spcPts val="1800"/>
              </a:spcBef>
              <a:buClr>
                <a:srgbClr val="FF0000"/>
              </a:buClr>
              <a:buSzPts val="2800"/>
            </a:pPr>
            <a:r>
              <a:rPr lang="en-US" sz="2800" b="1" dirty="0">
                <a:solidFill>
                  <a:srgbClr val="00B0F0"/>
                </a:solidFill>
                <a:latin typeface="Comic Sans MS"/>
                <a:ea typeface="Comic Sans MS"/>
                <a:cs typeface="Comic Sans MS"/>
                <a:sym typeface="Comic Sans MS"/>
              </a:rPr>
              <a:t>vs Sex Cells (inherited)</a:t>
            </a:r>
            <a:endParaRPr lang="en-US" dirty="0">
              <a:solidFill>
                <a:srgbClr val="00B0F0"/>
              </a:solidFill>
            </a:endParaRPr>
          </a:p>
          <a:p>
            <a:pPr marL="514350" indent="-514350">
              <a:spcBef>
                <a:spcPts val="1800"/>
              </a:spcBef>
              <a:buClr>
                <a:srgbClr val="FF0000"/>
              </a:buClr>
              <a:buSzPts val="2800"/>
              <a:buFont typeface="+mj-lt"/>
              <a:buAutoNum type="arabicParenR" startAt="3"/>
            </a:pPr>
            <a:r>
              <a:rPr lang="en-US" sz="2800" b="1" dirty="0">
                <a:solidFill>
                  <a:srgbClr val="00B050"/>
                </a:solidFill>
                <a:latin typeface="Comic Sans MS"/>
                <a:ea typeface="Comic Sans MS"/>
                <a:cs typeface="Comic Sans MS"/>
                <a:sym typeface="Comic Sans MS"/>
              </a:rPr>
              <a:t>Change in Chromosome Structure</a:t>
            </a:r>
            <a:endParaRPr lang="en-US" dirty="0">
              <a:solidFill>
                <a:srgbClr val="00B050"/>
              </a:solidFill>
            </a:endParaRPr>
          </a:p>
          <a:p>
            <a:pPr marL="742950" lvl="1" indent="-285750">
              <a:spcBef>
                <a:spcPts val="1200"/>
              </a:spcBef>
              <a:buClr>
                <a:srgbClr val="FFFF00"/>
              </a:buClr>
              <a:buSzPts val="2400"/>
              <a:buFont typeface="Comic Sans MS"/>
              <a:buChar char="–"/>
            </a:pPr>
            <a:r>
              <a:rPr lang="en-US" sz="2400" dirty="0">
                <a:solidFill>
                  <a:srgbClr val="FFFF00"/>
                </a:solidFill>
              </a:rPr>
              <a:t>Deletions, Translocations, Duplications, Inversions</a:t>
            </a:r>
          </a:p>
          <a:p>
            <a:pPr marL="742950" lvl="1" indent="-285750">
              <a:spcBef>
                <a:spcPts val="1200"/>
              </a:spcBef>
              <a:buClr>
                <a:srgbClr val="FFFF00"/>
              </a:buClr>
              <a:buSzPts val="2400"/>
              <a:buFont typeface="Comic Sans MS"/>
              <a:buChar char="–"/>
            </a:pPr>
            <a:r>
              <a:rPr lang="en-US" sz="2400" dirty="0">
                <a:solidFill>
                  <a:srgbClr val="FFFF00"/>
                </a:solidFill>
              </a:rPr>
              <a:t>Point Mutations</a:t>
            </a:r>
            <a:endParaRPr lang="en-US" dirty="0"/>
          </a:p>
          <a:p>
            <a:pPr marL="342900" indent="-139700">
              <a:spcBef>
                <a:spcPts val="640"/>
              </a:spcBef>
              <a:buClr>
                <a:schemeClr val="lt1"/>
              </a:buClr>
              <a:buSzPts val="3200"/>
              <a:buFont typeface="Arimo"/>
              <a:buNone/>
            </a:pPr>
            <a:endParaRPr lang="en-US" sz="3200" dirty="0">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50"/>
        <p:cNvGrpSpPr/>
        <p:nvPr/>
      </p:nvGrpSpPr>
      <p:grpSpPr>
        <a:xfrm>
          <a:off x="0" y="0"/>
          <a:ext cx="0" cy="0"/>
          <a:chOff x="0" y="0"/>
          <a:chExt cx="0" cy="0"/>
        </a:xfrm>
      </p:grpSpPr>
      <p:sp>
        <p:nvSpPr>
          <p:cNvPr id="251" name="Google Shape;251;p48"/>
          <p:cNvSpPr txBox="1">
            <a:spLocks noGrp="1"/>
          </p:cNvSpPr>
          <p:nvPr>
            <p:ph type="title"/>
          </p:nvPr>
        </p:nvSpPr>
        <p:spPr>
          <a:xfrm>
            <a:off x="1481069" y="124802"/>
            <a:ext cx="5378003" cy="664797"/>
          </a:xfrm>
          <a:prstGeom prst="rect">
            <a:avLst/>
          </a:prstGeom>
          <a:noFill/>
          <a:ln>
            <a:noFill/>
          </a:ln>
        </p:spPr>
        <p:txBody>
          <a:bodyPr spcFirstLastPara="1" wrap="square" lIns="0" tIns="0" rIns="0" bIns="0" anchor="ctr" anchorCtr="0">
            <a:spAutoFit/>
          </a:bodyPr>
          <a:lstStyle/>
          <a:p>
            <a:pPr lvl="0" algn="ctr" rtl="0">
              <a:lnSpc>
                <a:spcPct val="80000"/>
              </a:lnSpc>
              <a:spcBef>
                <a:spcPts val="0"/>
              </a:spcBef>
              <a:spcAft>
                <a:spcPts val="0"/>
              </a:spcAft>
              <a:buClr>
                <a:srgbClr val="FF0000"/>
              </a:buClr>
              <a:buSzPts val="2800"/>
            </a:pPr>
            <a:r>
              <a:rPr lang="en-US" sz="5400" b="1" dirty="0">
                <a:solidFill>
                  <a:srgbClr val="FF0000"/>
                </a:solidFill>
                <a:latin typeface="Comic Sans MS"/>
                <a:ea typeface="Comic Sans MS"/>
                <a:cs typeface="Comic Sans MS"/>
                <a:sym typeface="Comic Sans MS"/>
              </a:rPr>
              <a:t>Point Mutations </a:t>
            </a:r>
            <a:endParaRPr lang="en-US" sz="4000" dirty="0"/>
          </a:p>
        </p:txBody>
      </p:sp>
      <p:sp>
        <p:nvSpPr>
          <p:cNvPr id="252" name="Google Shape;252;p48"/>
          <p:cNvSpPr txBox="1">
            <a:spLocks noGrp="1"/>
          </p:cNvSpPr>
          <p:nvPr>
            <p:ph type="body" idx="1"/>
          </p:nvPr>
        </p:nvSpPr>
        <p:spPr>
          <a:xfrm>
            <a:off x="215721" y="1027090"/>
            <a:ext cx="8382000" cy="5554014"/>
          </a:xfrm>
          <a:prstGeom prst="rect">
            <a:avLst/>
          </a:prstGeom>
          <a:noFill/>
          <a:ln>
            <a:noFill/>
          </a:ln>
        </p:spPr>
        <p:txBody>
          <a:bodyPr spcFirstLastPara="1" wrap="square" lIns="91425" tIns="45700" rIns="91425" bIns="45700" anchor="t" anchorCtr="0">
            <a:noAutofit/>
          </a:bodyPr>
          <a:lstStyle/>
          <a:p>
            <a:pPr marL="285750" lvl="1" indent="-285750" algn="l" rtl="0">
              <a:spcBef>
                <a:spcPts val="1800"/>
              </a:spcBef>
              <a:spcAft>
                <a:spcPts val="0"/>
              </a:spcAft>
              <a:buClr>
                <a:srgbClr val="FFFF00"/>
              </a:buClr>
              <a:buSzPts val="2400"/>
              <a:buFont typeface="Comic Sans MS"/>
              <a:buChar char="–"/>
            </a:pPr>
            <a:r>
              <a:rPr lang="en-US" sz="3200" dirty="0">
                <a:solidFill>
                  <a:srgbClr val="FFFF00"/>
                </a:solidFill>
              </a:rPr>
              <a:t>Substitutions</a:t>
            </a:r>
            <a:endParaRPr sz="3200" dirty="0"/>
          </a:p>
          <a:p>
            <a:pPr marL="682625" lvl="2" indent="-228600" algn="l" rtl="0">
              <a:spcBef>
                <a:spcPts val="1800"/>
              </a:spcBef>
              <a:spcAft>
                <a:spcPts val="0"/>
              </a:spcAft>
              <a:buClr>
                <a:schemeClr val="lt1"/>
              </a:buClr>
              <a:buSzPts val="2400"/>
              <a:buFont typeface="Comic Sans MS"/>
              <a:buChar char="•"/>
            </a:pPr>
            <a:r>
              <a:rPr lang="en-US" sz="2800" dirty="0">
                <a:solidFill>
                  <a:schemeClr val="lt1"/>
                </a:solidFill>
              </a:rPr>
              <a:t>"Silent”</a:t>
            </a:r>
            <a:endParaRPr sz="2800" dirty="0"/>
          </a:p>
          <a:p>
            <a:pPr marL="682625" lvl="2" indent="-228600" algn="l" rtl="0">
              <a:spcBef>
                <a:spcPts val="1800"/>
              </a:spcBef>
              <a:spcAft>
                <a:spcPts val="0"/>
              </a:spcAft>
              <a:buClr>
                <a:schemeClr val="lt1"/>
              </a:buClr>
              <a:buSzPts val="2400"/>
              <a:buFont typeface="Comic Sans MS"/>
              <a:buChar char="•"/>
            </a:pPr>
            <a:r>
              <a:rPr lang="en-US" sz="2800" dirty="0">
                <a:solidFill>
                  <a:schemeClr val="lt1"/>
                </a:solidFill>
              </a:rPr>
              <a:t>"Missense” – new protein (Amino Acid Substitutions)</a:t>
            </a:r>
            <a:endParaRPr sz="2800" dirty="0"/>
          </a:p>
          <a:p>
            <a:pPr marL="682625" lvl="2" indent="-228600" algn="l" rtl="0">
              <a:spcBef>
                <a:spcPts val="1800"/>
              </a:spcBef>
              <a:spcAft>
                <a:spcPts val="0"/>
              </a:spcAft>
              <a:buClr>
                <a:schemeClr val="lt1"/>
              </a:buClr>
              <a:buSzPts val="2400"/>
              <a:buFont typeface="Comic Sans MS"/>
              <a:buChar char="•"/>
            </a:pPr>
            <a:r>
              <a:rPr lang="en-US" sz="2800" dirty="0">
                <a:solidFill>
                  <a:schemeClr val="lt1"/>
                </a:solidFill>
              </a:rPr>
              <a:t>"Nonsense” – stop codon</a:t>
            </a:r>
            <a:endParaRPr sz="2800" dirty="0"/>
          </a:p>
          <a:p>
            <a:pPr marL="285750" lvl="1" indent="-285750" algn="l" rtl="0">
              <a:spcBef>
                <a:spcPts val="1800"/>
              </a:spcBef>
              <a:spcAft>
                <a:spcPts val="0"/>
              </a:spcAft>
              <a:buClr>
                <a:srgbClr val="FFFF00"/>
              </a:buClr>
              <a:buSzPts val="2400"/>
              <a:buFont typeface="Comic Sans MS"/>
              <a:buChar char="–"/>
            </a:pPr>
            <a:r>
              <a:rPr lang="en-US" sz="3200" dirty="0">
                <a:solidFill>
                  <a:srgbClr val="FFFF00"/>
                </a:solidFill>
              </a:rPr>
              <a:t>Additions and Deletions</a:t>
            </a:r>
            <a:endParaRPr sz="3600" dirty="0"/>
          </a:p>
          <a:p>
            <a:pPr marL="682625" lvl="2" indent="-228600" algn="l" rtl="0">
              <a:spcBef>
                <a:spcPts val="1800"/>
              </a:spcBef>
              <a:spcAft>
                <a:spcPts val="0"/>
              </a:spcAft>
              <a:buClr>
                <a:schemeClr val="lt1"/>
              </a:buClr>
              <a:buSzPts val="2400"/>
              <a:buFont typeface="Comic Sans MS"/>
              <a:buChar char="•"/>
            </a:pPr>
            <a:r>
              <a:rPr lang="en-US" sz="2800" dirty="0">
                <a:solidFill>
                  <a:schemeClr val="lt1"/>
                </a:solidFill>
              </a:rPr>
              <a:t>Triplet Repeats</a:t>
            </a:r>
            <a:endParaRPr sz="2800" dirty="0"/>
          </a:p>
          <a:p>
            <a:pPr marL="682625" lvl="2" indent="-228600" algn="l" rtl="0">
              <a:spcBef>
                <a:spcPts val="1800"/>
              </a:spcBef>
              <a:spcAft>
                <a:spcPts val="0"/>
              </a:spcAft>
              <a:buClr>
                <a:schemeClr val="lt1"/>
              </a:buClr>
              <a:buSzPts val="2400"/>
              <a:buFont typeface="Comic Sans MS"/>
              <a:buChar char="•"/>
            </a:pPr>
            <a:r>
              <a:rPr lang="en-US" sz="2800" dirty="0">
                <a:solidFill>
                  <a:schemeClr val="lt1"/>
                </a:solidFill>
              </a:rPr>
              <a:t>Frameshift Mutations</a:t>
            </a:r>
            <a:endParaRPr sz="2800" dirty="0"/>
          </a:p>
          <a:p>
            <a:pPr marL="342900" lvl="0" indent="-139700" algn="l" rtl="0">
              <a:spcBef>
                <a:spcPts val="640"/>
              </a:spcBef>
              <a:spcAft>
                <a:spcPts val="0"/>
              </a:spcAft>
              <a:buClr>
                <a:schemeClr val="lt1"/>
              </a:buClr>
              <a:buSzPts val="3200"/>
              <a:buFont typeface="Arimo"/>
              <a:buNone/>
            </a:pPr>
            <a:endParaRPr sz="3200" dirty="0">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animEffect transition="in" filter="fade">
                                      <p:cBhvr>
                                        <p:cTn id="7" dur="500"/>
                                        <p:tgtEl>
                                          <p:spTgt spid="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xEl>
                                              <p:pRg st="1" end="1"/>
                                            </p:txEl>
                                          </p:spTgt>
                                        </p:tgtEl>
                                        <p:attrNameLst>
                                          <p:attrName>style.visibility</p:attrName>
                                        </p:attrNameLst>
                                      </p:cBhvr>
                                      <p:to>
                                        <p:strVal val="visible"/>
                                      </p:to>
                                    </p:set>
                                    <p:animEffect transition="in" filter="fade">
                                      <p:cBhvr>
                                        <p:cTn id="12" dur="500"/>
                                        <p:tgtEl>
                                          <p:spTgt spid="2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2">
                                            <p:txEl>
                                              <p:pRg st="2" end="2"/>
                                            </p:txEl>
                                          </p:spTgt>
                                        </p:tgtEl>
                                        <p:attrNameLst>
                                          <p:attrName>style.visibility</p:attrName>
                                        </p:attrNameLst>
                                      </p:cBhvr>
                                      <p:to>
                                        <p:strVal val="visible"/>
                                      </p:to>
                                    </p:set>
                                    <p:animEffect transition="in" filter="fade">
                                      <p:cBhvr>
                                        <p:cTn id="17" dur="500"/>
                                        <p:tgtEl>
                                          <p:spTgt spid="2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2">
                                            <p:txEl>
                                              <p:pRg st="3" end="3"/>
                                            </p:txEl>
                                          </p:spTgt>
                                        </p:tgtEl>
                                        <p:attrNameLst>
                                          <p:attrName>style.visibility</p:attrName>
                                        </p:attrNameLst>
                                      </p:cBhvr>
                                      <p:to>
                                        <p:strVal val="visible"/>
                                      </p:to>
                                    </p:set>
                                    <p:animEffect transition="in" filter="fade">
                                      <p:cBhvr>
                                        <p:cTn id="22" dur="500"/>
                                        <p:tgtEl>
                                          <p:spTgt spid="2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2">
                                            <p:txEl>
                                              <p:pRg st="4" end="4"/>
                                            </p:txEl>
                                          </p:spTgt>
                                        </p:tgtEl>
                                        <p:attrNameLst>
                                          <p:attrName>style.visibility</p:attrName>
                                        </p:attrNameLst>
                                      </p:cBhvr>
                                      <p:to>
                                        <p:strVal val="visible"/>
                                      </p:to>
                                    </p:set>
                                    <p:animEffect transition="in" filter="fade">
                                      <p:cBhvr>
                                        <p:cTn id="27" dur="500"/>
                                        <p:tgtEl>
                                          <p:spTgt spid="2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2">
                                            <p:txEl>
                                              <p:pRg st="5" end="5"/>
                                            </p:txEl>
                                          </p:spTgt>
                                        </p:tgtEl>
                                        <p:attrNameLst>
                                          <p:attrName>style.visibility</p:attrName>
                                        </p:attrNameLst>
                                      </p:cBhvr>
                                      <p:to>
                                        <p:strVal val="visible"/>
                                      </p:to>
                                    </p:set>
                                    <p:animEffect transition="in" filter="fade">
                                      <p:cBhvr>
                                        <p:cTn id="32" dur="500"/>
                                        <p:tgtEl>
                                          <p:spTgt spid="2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2">
                                            <p:txEl>
                                              <p:pRg st="6" end="6"/>
                                            </p:txEl>
                                          </p:spTgt>
                                        </p:tgtEl>
                                        <p:attrNameLst>
                                          <p:attrName>style.visibility</p:attrName>
                                        </p:attrNameLst>
                                      </p:cBhvr>
                                      <p:to>
                                        <p:strVal val="visible"/>
                                      </p:to>
                                    </p:set>
                                    <p:animEffect transition="in" filter="fade">
                                      <p:cBhvr>
                                        <p:cTn id="37" dur="500"/>
                                        <p:tgtEl>
                                          <p:spTgt spid="25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63"/>
        <p:cNvGrpSpPr/>
        <p:nvPr/>
      </p:nvGrpSpPr>
      <p:grpSpPr>
        <a:xfrm>
          <a:off x="0" y="0"/>
          <a:ext cx="0" cy="0"/>
          <a:chOff x="0" y="0"/>
          <a:chExt cx="0" cy="0"/>
        </a:xfrm>
      </p:grpSpPr>
      <p:sp>
        <p:nvSpPr>
          <p:cNvPr id="264" name="Google Shape;264;p50"/>
          <p:cNvSpPr txBox="1">
            <a:spLocks noGrp="1"/>
          </p:cNvSpPr>
          <p:nvPr>
            <p:ph type="title"/>
          </p:nvPr>
        </p:nvSpPr>
        <p:spPr>
          <a:xfrm>
            <a:off x="304800" y="152400"/>
            <a:ext cx="61722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t>Point Mutation</a:t>
            </a:r>
            <a:endParaRPr/>
          </a:p>
        </p:txBody>
      </p:sp>
      <p:sp>
        <p:nvSpPr>
          <p:cNvPr id="265" name="Google Shape;265;p50"/>
          <p:cNvSpPr txBox="1">
            <a:spLocks noGrp="1"/>
          </p:cNvSpPr>
          <p:nvPr>
            <p:ph type="body" idx="1"/>
          </p:nvPr>
        </p:nvSpPr>
        <p:spPr>
          <a:xfrm>
            <a:off x="0" y="1323304"/>
            <a:ext cx="6658377" cy="472976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3200"/>
              <a:buFont typeface="Comic Sans MS"/>
              <a:buChar char="•"/>
            </a:pPr>
            <a:r>
              <a:rPr lang="en-US" sz="3200" dirty="0">
                <a:latin typeface="Comic Sans MS"/>
                <a:ea typeface="Comic Sans MS"/>
                <a:cs typeface="Comic Sans MS"/>
                <a:sym typeface="Comic Sans MS"/>
              </a:rPr>
              <a:t>Change of a </a:t>
            </a:r>
            <a:r>
              <a:rPr lang="en-US" sz="4800" b="1" dirty="0">
                <a:solidFill>
                  <a:srgbClr val="CC3300"/>
                </a:solidFill>
                <a:latin typeface="Comic Sans MS"/>
                <a:ea typeface="Comic Sans MS"/>
                <a:cs typeface="Comic Sans MS"/>
                <a:sym typeface="Comic Sans MS"/>
              </a:rPr>
              <a:t>single</a:t>
            </a:r>
            <a:r>
              <a:rPr lang="en-US" sz="3200" dirty="0">
                <a:latin typeface="Comic Sans MS"/>
                <a:ea typeface="Comic Sans MS"/>
                <a:cs typeface="Comic Sans MS"/>
                <a:sym typeface="Comic Sans MS"/>
              </a:rPr>
              <a:t> nucleotide.</a:t>
            </a:r>
            <a:endParaRPr dirty="0"/>
          </a:p>
          <a:p>
            <a:pPr marL="342900" lvl="0" indent="-342900" algn="l" rtl="0">
              <a:spcBef>
                <a:spcPts val="3000"/>
              </a:spcBef>
              <a:spcAft>
                <a:spcPts val="0"/>
              </a:spcAft>
              <a:buClr>
                <a:schemeClr val="lt1"/>
              </a:buClr>
              <a:buSzPts val="3200"/>
              <a:buFont typeface="Comic Sans MS"/>
              <a:buChar char="•"/>
            </a:pPr>
            <a:r>
              <a:rPr lang="en-US" sz="3200" dirty="0">
                <a:latin typeface="Comic Sans MS"/>
                <a:ea typeface="Comic Sans MS"/>
                <a:cs typeface="Comic Sans MS"/>
                <a:sym typeface="Comic Sans MS"/>
              </a:rPr>
              <a:t>Includes the </a:t>
            </a:r>
            <a:r>
              <a:rPr lang="en-US" sz="3200" dirty="0">
                <a:solidFill>
                  <a:srgbClr val="FFFF00"/>
                </a:solidFill>
                <a:latin typeface="Comic Sans MS"/>
                <a:ea typeface="Comic Sans MS"/>
                <a:cs typeface="Comic Sans MS"/>
                <a:sym typeface="Comic Sans MS"/>
              </a:rPr>
              <a:t>deletion</a:t>
            </a:r>
            <a:r>
              <a:rPr lang="en-US" sz="3200" dirty="0">
                <a:latin typeface="Comic Sans MS"/>
                <a:ea typeface="Comic Sans MS"/>
                <a:cs typeface="Comic Sans MS"/>
                <a:sym typeface="Comic Sans MS"/>
              </a:rPr>
              <a:t>, </a:t>
            </a:r>
            <a:r>
              <a:rPr lang="en-US" sz="3200" dirty="0">
                <a:solidFill>
                  <a:srgbClr val="FFFF00"/>
                </a:solidFill>
                <a:latin typeface="Comic Sans MS"/>
                <a:ea typeface="Comic Sans MS"/>
                <a:cs typeface="Comic Sans MS"/>
                <a:sym typeface="Comic Sans MS"/>
              </a:rPr>
              <a:t>addition</a:t>
            </a:r>
            <a:r>
              <a:rPr lang="en-US" sz="3200" dirty="0">
                <a:latin typeface="Comic Sans MS"/>
                <a:ea typeface="Comic Sans MS"/>
                <a:cs typeface="Comic Sans MS"/>
                <a:sym typeface="Comic Sans MS"/>
              </a:rPr>
              <a:t>, or </a:t>
            </a:r>
            <a:r>
              <a:rPr lang="en-US" sz="3200" dirty="0">
                <a:solidFill>
                  <a:srgbClr val="FFFF00"/>
                </a:solidFill>
                <a:latin typeface="Comic Sans MS"/>
                <a:ea typeface="Comic Sans MS"/>
                <a:cs typeface="Comic Sans MS"/>
                <a:sym typeface="Comic Sans MS"/>
              </a:rPr>
              <a:t>substitution</a:t>
            </a:r>
            <a:r>
              <a:rPr lang="en-US" sz="3200" dirty="0">
                <a:latin typeface="Comic Sans MS"/>
                <a:ea typeface="Comic Sans MS"/>
                <a:cs typeface="Comic Sans MS"/>
                <a:sym typeface="Comic Sans MS"/>
              </a:rPr>
              <a:t> of </a:t>
            </a:r>
            <a:r>
              <a:rPr lang="en-US" sz="4000" b="1" dirty="0">
                <a:solidFill>
                  <a:srgbClr val="CC3300"/>
                </a:solidFill>
                <a:latin typeface="Comic Sans MS"/>
                <a:ea typeface="Comic Sans MS"/>
                <a:cs typeface="Comic Sans MS"/>
                <a:sym typeface="Comic Sans MS"/>
              </a:rPr>
              <a:t>ONE</a:t>
            </a:r>
            <a:r>
              <a:rPr lang="en-US" sz="3200" dirty="0">
                <a:latin typeface="Comic Sans MS"/>
                <a:ea typeface="Comic Sans MS"/>
                <a:cs typeface="Comic Sans MS"/>
                <a:sym typeface="Comic Sans MS"/>
              </a:rPr>
              <a:t> nucleotide in a gene.</a:t>
            </a:r>
            <a:endParaRPr dirty="0"/>
          </a:p>
          <a:p>
            <a:pPr marL="342900" lvl="0" indent="-342900" algn="l" rtl="0">
              <a:spcBef>
                <a:spcPts val="3000"/>
              </a:spcBef>
              <a:spcAft>
                <a:spcPts val="0"/>
              </a:spcAft>
              <a:buClr>
                <a:schemeClr val="lt1"/>
              </a:buClr>
              <a:buSzPts val="3200"/>
              <a:buFont typeface="Comic Sans MS"/>
              <a:buChar char="•"/>
            </a:pPr>
            <a:r>
              <a:rPr lang="en-US" sz="3200" dirty="0">
                <a:latin typeface="Comic Sans MS"/>
                <a:ea typeface="Comic Sans MS"/>
                <a:cs typeface="Comic Sans MS"/>
                <a:sym typeface="Comic Sans MS"/>
              </a:rPr>
              <a:t>Occurs when </a:t>
            </a:r>
            <a:r>
              <a:rPr lang="en-US" sz="3200" dirty="0">
                <a:solidFill>
                  <a:srgbClr val="00B0F0"/>
                </a:solidFill>
                <a:latin typeface="Comic Sans MS"/>
                <a:ea typeface="Comic Sans MS"/>
                <a:cs typeface="Comic Sans MS"/>
                <a:sym typeface="Comic Sans MS"/>
              </a:rPr>
              <a:t>DNA is replicated </a:t>
            </a:r>
            <a:r>
              <a:rPr lang="en-US" sz="3200" dirty="0">
                <a:latin typeface="Comic Sans MS"/>
                <a:ea typeface="Comic Sans MS"/>
                <a:cs typeface="Comic Sans MS"/>
                <a:sym typeface="Comic Sans MS"/>
              </a:rPr>
              <a:t>during mitosis and meiosis, and a mistake occurs.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Effect transition="in" filter="fade">
                                      <p:cBhvr>
                                        <p:cTn id="7" dur="500"/>
                                        <p:tgtEl>
                                          <p:spTgt spid="2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xEl>
                                              <p:pRg st="1" end="1"/>
                                            </p:txEl>
                                          </p:spTgt>
                                        </p:tgtEl>
                                        <p:attrNameLst>
                                          <p:attrName>style.visibility</p:attrName>
                                        </p:attrNameLst>
                                      </p:cBhvr>
                                      <p:to>
                                        <p:strVal val="visible"/>
                                      </p:to>
                                    </p:set>
                                    <p:animEffect transition="in" filter="fade">
                                      <p:cBhvr>
                                        <p:cTn id="12" dur="500"/>
                                        <p:tgtEl>
                                          <p:spTgt spid="2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5">
                                            <p:txEl>
                                              <p:pRg st="2" end="2"/>
                                            </p:txEl>
                                          </p:spTgt>
                                        </p:tgtEl>
                                        <p:attrNameLst>
                                          <p:attrName>style.visibility</p:attrName>
                                        </p:attrNameLst>
                                      </p:cBhvr>
                                      <p:to>
                                        <p:strVal val="visible"/>
                                      </p:to>
                                    </p:set>
                                    <p:animEffect transition="in" filter="fade">
                                      <p:cBhvr>
                                        <p:cTn id="17" dur="500"/>
                                        <p:tgtEl>
                                          <p:spTgt spid="2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71" name="Google Shape;271;p51"/>
          <p:cNvSpPr txBox="1">
            <a:spLocks noGrp="1"/>
          </p:cNvSpPr>
          <p:nvPr>
            <p:ph type="title"/>
          </p:nvPr>
        </p:nvSpPr>
        <p:spPr>
          <a:xfrm>
            <a:off x="381000" y="381000"/>
            <a:ext cx="8229600" cy="838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000" b="1" dirty="0">
                <a:solidFill>
                  <a:srgbClr val="00B0F0"/>
                </a:solidFill>
              </a:rPr>
              <a:t>Point Mutations</a:t>
            </a:r>
            <a:r>
              <a:rPr lang="en-US" sz="4000" b="1" dirty="0"/>
              <a:t>: Substitutions</a:t>
            </a:r>
            <a:endParaRPr dirty="0"/>
          </a:p>
        </p:txBody>
      </p:sp>
      <p:sp>
        <p:nvSpPr>
          <p:cNvPr id="272" name="Google Shape;272;p51"/>
          <p:cNvSpPr txBox="1">
            <a:spLocks noGrp="1"/>
          </p:cNvSpPr>
          <p:nvPr>
            <p:ph type="body" idx="1"/>
          </p:nvPr>
        </p:nvSpPr>
        <p:spPr>
          <a:xfrm>
            <a:off x="90152" y="1371600"/>
            <a:ext cx="6082048" cy="459131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3600"/>
              <a:buFont typeface="Comic Sans MS"/>
              <a:buChar char="•"/>
            </a:pPr>
            <a:r>
              <a:rPr lang="en-US" sz="3600" dirty="0">
                <a:latin typeface="Comic Sans MS"/>
                <a:ea typeface="Comic Sans MS"/>
                <a:cs typeface="Comic Sans MS"/>
                <a:sym typeface="Comic Sans MS"/>
              </a:rPr>
              <a:t>An incorrect nucleotide is inserted into the DNA instead of the correct one.</a:t>
            </a:r>
            <a:endParaRPr dirty="0"/>
          </a:p>
          <a:p>
            <a:pPr marL="342900" lvl="0" indent="-342900" algn="l" rtl="0">
              <a:spcBef>
                <a:spcPts val="1800"/>
              </a:spcBef>
              <a:spcAft>
                <a:spcPts val="0"/>
              </a:spcAft>
              <a:buClr>
                <a:srgbClr val="CC3300"/>
              </a:buClr>
              <a:buSzPts val="3600"/>
              <a:buFont typeface="Comic Sans MS"/>
              <a:buChar char="•"/>
            </a:pPr>
            <a:r>
              <a:rPr lang="en-US" sz="3600" dirty="0">
                <a:solidFill>
                  <a:srgbClr val="CC3300"/>
                </a:solidFill>
                <a:latin typeface="Comic Sans MS"/>
                <a:ea typeface="Comic Sans MS"/>
                <a:cs typeface="Comic Sans MS"/>
                <a:sym typeface="Comic Sans MS"/>
              </a:rPr>
              <a:t>Example:</a:t>
            </a:r>
            <a:endParaRPr dirty="0"/>
          </a:p>
          <a:p>
            <a:pPr marL="742950" lvl="1" indent="-285750" algn="l" rtl="0">
              <a:spcBef>
                <a:spcPts val="880"/>
              </a:spcBef>
              <a:spcAft>
                <a:spcPts val="0"/>
              </a:spcAft>
              <a:buClr>
                <a:srgbClr val="CC3300"/>
              </a:buClr>
              <a:buSzPts val="4400"/>
              <a:buFont typeface="Comic Sans MS"/>
              <a:buNone/>
            </a:pPr>
            <a:r>
              <a:rPr lang="en-US" sz="4400" dirty="0">
                <a:solidFill>
                  <a:srgbClr val="CC3300"/>
                </a:solidFill>
              </a:rPr>
              <a:t>A-T-A-G-G-G-C</a:t>
            </a:r>
            <a:endParaRPr dirty="0"/>
          </a:p>
          <a:p>
            <a:pPr marL="742950" lvl="1" indent="-285750" algn="l" rtl="0">
              <a:spcBef>
                <a:spcPts val="880"/>
              </a:spcBef>
              <a:spcAft>
                <a:spcPts val="0"/>
              </a:spcAft>
              <a:buClr>
                <a:srgbClr val="CC3300"/>
              </a:buClr>
              <a:buSzPts val="4400"/>
              <a:buFont typeface="Comic Sans MS"/>
              <a:buNone/>
            </a:pPr>
            <a:r>
              <a:rPr lang="en-US" sz="4400" dirty="0">
                <a:solidFill>
                  <a:srgbClr val="CC3300"/>
                </a:solidFill>
              </a:rPr>
              <a:t>A-T-A-</a:t>
            </a:r>
            <a:r>
              <a:rPr lang="en-US" sz="4400" dirty="0">
                <a:solidFill>
                  <a:srgbClr val="FFFF00"/>
                </a:solidFill>
              </a:rPr>
              <a:t>A</a:t>
            </a:r>
            <a:r>
              <a:rPr lang="en-US" sz="4400" dirty="0">
                <a:solidFill>
                  <a:srgbClr val="CC3300"/>
                </a:solidFill>
              </a:rPr>
              <a:t>-G-G-C</a:t>
            </a:r>
            <a:endParaRPr dirty="0"/>
          </a:p>
          <a:p>
            <a:pPr marL="742950" lvl="1" indent="-285750" algn="l" rtl="0">
              <a:spcBef>
                <a:spcPts val="880"/>
              </a:spcBef>
              <a:spcAft>
                <a:spcPts val="0"/>
              </a:spcAft>
              <a:buClr>
                <a:schemeClr val="dk1"/>
              </a:buClr>
              <a:buSzPts val="4400"/>
              <a:buFont typeface="Comic Sans MS"/>
              <a:buNone/>
            </a:pPr>
            <a:endParaRPr sz="4400" dirty="0">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animEffect transition="in" filter="wipe(left)">
                                      <p:cBhvr>
                                        <p:cTn id="7" dur="500"/>
                                        <p:tgtEl>
                                          <p:spTgt spid="2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2">
                                            <p:txEl>
                                              <p:pRg st="1" end="1"/>
                                            </p:txEl>
                                          </p:spTgt>
                                        </p:tgtEl>
                                        <p:attrNameLst>
                                          <p:attrName>style.visibility</p:attrName>
                                        </p:attrNameLst>
                                      </p:cBhvr>
                                      <p:to>
                                        <p:strVal val="visible"/>
                                      </p:to>
                                    </p:set>
                                    <p:animEffect transition="in" filter="wipe(left)">
                                      <p:cBhvr>
                                        <p:cTn id="12" dur="500"/>
                                        <p:tgtEl>
                                          <p:spTgt spid="27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72">
                                            <p:txEl>
                                              <p:pRg st="2" end="2"/>
                                            </p:txEl>
                                          </p:spTgt>
                                        </p:tgtEl>
                                        <p:attrNameLst>
                                          <p:attrName>style.visibility</p:attrName>
                                        </p:attrNameLst>
                                      </p:cBhvr>
                                      <p:to>
                                        <p:strVal val="visible"/>
                                      </p:to>
                                    </p:set>
                                    <p:animEffect transition="in" filter="wipe(left)">
                                      <p:cBhvr>
                                        <p:cTn id="16" dur="500"/>
                                        <p:tgtEl>
                                          <p:spTgt spid="27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72">
                                            <p:txEl>
                                              <p:pRg st="3" end="3"/>
                                            </p:txEl>
                                          </p:spTgt>
                                        </p:tgtEl>
                                        <p:attrNameLst>
                                          <p:attrName>style.visibility</p:attrName>
                                        </p:attrNameLst>
                                      </p:cBhvr>
                                      <p:to>
                                        <p:strVal val="visible"/>
                                      </p:to>
                                    </p:set>
                                    <p:animEffect transition="in" filter="wipe(left)">
                                      <p:cBhvr>
                                        <p:cTn id="21" dur="500"/>
                                        <p:tgtEl>
                                          <p:spTgt spid="2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77"/>
        <p:cNvGrpSpPr/>
        <p:nvPr/>
      </p:nvGrpSpPr>
      <p:grpSpPr>
        <a:xfrm>
          <a:off x="0" y="0"/>
          <a:ext cx="0" cy="0"/>
          <a:chOff x="0" y="0"/>
          <a:chExt cx="0" cy="0"/>
        </a:xfrm>
      </p:grpSpPr>
      <p:sp>
        <p:nvSpPr>
          <p:cNvPr id="278" name="Google Shape;278;p52"/>
          <p:cNvSpPr txBox="1">
            <a:spLocks noGrp="1"/>
          </p:cNvSpPr>
          <p:nvPr>
            <p:ph type="title"/>
          </p:nvPr>
        </p:nvSpPr>
        <p:spPr>
          <a:xfrm>
            <a:off x="316606" y="265090"/>
            <a:ext cx="8229600" cy="142204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B0F0"/>
                </a:solidFill>
              </a:rPr>
              <a:t>Point Mutations</a:t>
            </a:r>
            <a:r>
              <a:rPr lang="en-US" sz="3600" b="1" dirty="0"/>
              <a:t>: Substitutions</a:t>
            </a:r>
            <a:br>
              <a:rPr lang="en-US" sz="3600" b="1" dirty="0"/>
            </a:br>
            <a:r>
              <a:rPr lang="en-US" sz="6000" b="1" dirty="0">
                <a:solidFill>
                  <a:srgbClr val="00B050"/>
                </a:solidFill>
              </a:rPr>
              <a:t>Silent</a:t>
            </a:r>
            <a:r>
              <a:rPr lang="en-US" sz="3600" b="1" dirty="0">
                <a:solidFill>
                  <a:srgbClr val="00B050"/>
                </a:solidFill>
              </a:rPr>
              <a:t> Mutation</a:t>
            </a:r>
            <a:endParaRPr dirty="0">
              <a:solidFill>
                <a:srgbClr val="00B050"/>
              </a:solidFill>
            </a:endParaRPr>
          </a:p>
        </p:txBody>
      </p:sp>
      <p:sp>
        <p:nvSpPr>
          <p:cNvPr id="279" name="Google Shape;279;p52"/>
          <p:cNvSpPr txBox="1">
            <a:spLocks noGrp="1"/>
          </p:cNvSpPr>
          <p:nvPr>
            <p:ph type="body" idx="1"/>
          </p:nvPr>
        </p:nvSpPr>
        <p:spPr>
          <a:xfrm>
            <a:off x="0" y="2163650"/>
            <a:ext cx="6934200" cy="461814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3600"/>
              <a:buFont typeface="Comic Sans MS"/>
              <a:buChar char="•"/>
            </a:pPr>
            <a:r>
              <a:rPr lang="en-US" sz="3600" dirty="0">
                <a:latin typeface="Comic Sans MS"/>
                <a:ea typeface="Comic Sans MS"/>
                <a:cs typeface="Comic Sans MS"/>
                <a:sym typeface="Comic Sans MS"/>
              </a:rPr>
              <a:t>A </a:t>
            </a:r>
            <a:r>
              <a:rPr lang="en-US" sz="3600" dirty="0">
                <a:solidFill>
                  <a:srgbClr val="FFFF00"/>
                </a:solidFill>
                <a:latin typeface="Comic Sans MS"/>
                <a:ea typeface="Comic Sans MS"/>
                <a:cs typeface="Comic Sans MS"/>
                <a:sym typeface="Comic Sans MS"/>
              </a:rPr>
              <a:t>substitution</a:t>
            </a:r>
            <a:r>
              <a:rPr lang="en-US" sz="3600" dirty="0">
                <a:latin typeface="Comic Sans MS"/>
                <a:ea typeface="Comic Sans MS"/>
                <a:cs typeface="Comic Sans MS"/>
                <a:sym typeface="Comic Sans MS"/>
              </a:rPr>
              <a:t> mutation that does not cause any observable change in the protein or the function of the protein that the gene codes for.</a:t>
            </a:r>
            <a:endParaRPr sz="4400" dirty="0"/>
          </a:p>
          <a:p>
            <a:pPr marL="742950" lvl="1" indent="-285750" algn="l" rtl="0">
              <a:spcBef>
                <a:spcPts val="880"/>
              </a:spcBef>
              <a:spcAft>
                <a:spcPts val="0"/>
              </a:spcAft>
              <a:buClr>
                <a:schemeClr val="dk1"/>
              </a:buClr>
              <a:buSzPts val="4400"/>
              <a:buFont typeface="Comic Sans MS"/>
              <a:buNone/>
            </a:pPr>
            <a:endParaRPr sz="4400" dirty="0">
              <a:solidFill>
                <a:srgbClr val="CC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animEffect transition="in" filter="fade">
                                      <p:cBhvr>
                                        <p:cTn id="7" dur="500"/>
                                        <p:tgtEl>
                                          <p:spTgt spid="2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02"/>
        <p:cNvGrpSpPr/>
        <p:nvPr/>
      </p:nvGrpSpPr>
      <p:grpSpPr>
        <a:xfrm>
          <a:off x="0" y="0"/>
          <a:ext cx="0" cy="0"/>
          <a:chOff x="0" y="0"/>
          <a:chExt cx="0" cy="0"/>
        </a:xfrm>
      </p:grpSpPr>
      <p:sp>
        <p:nvSpPr>
          <p:cNvPr id="203" name="Google Shape;203;p41"/>
          <p:cNvSpPr txBox="1">
            <a:spLocks noGrp="1"/>
          </p:cNvSpPr>
          <p:nvPr>
            <p:ph type="ctrTitle"/>
          </p:nvPr>
        </p:nvSpPr>
        <p:spPr>
          <a:xfrm>
            <a:off x="253181" y="1231489"/>
            <a:ext cx="5774132" cy="3802627"/>
          </a:xfrm>
          <a:prstGeom prst="rect">
            <a:avLst/>
          </a:prstGeom>
          <a:noFill/>
          <a:ln>
            <a:noFill/>
          </a:ln>
        </p:spPr>
        <p:txBody>
          <a:bodyPr spcFirstLastPara="1" wrap="square" lIns="91425" tIns="45700" rIns="91425" bIns="45700" anchor="ctr" anchorCtr="0">
            <a:noAutofit/>
          </a:bodyPr>
          <a:lstStyle/>
          <a:p>
            <a:pPr marL="0" lvl="0" indent="0" algn="ctr" rtl="0">
              <a:spcBef>
                <a:spcPts val="1200"/>
              </a:spcBef>
              <a:spcAft>
                <a:spcPts val="0"/>
              </a:spcAft>
              <a:buNone/>
            </a:pPr>
            <a:r>
              <a:rPr lang="en-US" sz="4000" b="1" dirty="0">
                <a:solidFill>
                  <a:srgbClr val="FFFF00"/>
                </a:solidFill>
              </a:rPr>
              <a:t>Chapter 14</a:t>
            </a:r>
            <a:br>
              <a:rPr lang="en-US" sz="4000" b="1" dirty="0">
                <a:solidFill>
                  <a:srgbClr val="FFFF00"/>
                </a:solidFill>
              </a:rPr>
            </a:br>
            <a:br>
              <a:rPr lang="en-US" sz="4000" b="1" dirty="0">
                <a:solidFill>
                  <a:srgbClr val="FFFF00"/>
                </a:solidFill>
              </a:rPr>
            </a:br>
            <a:r>
              <a:rPr lang="en-US" sz="4000" b="1" dirty="0">
                <a:solidFill>
                  <a:srgbClr val="FFFF00"/>
                </a:solidFill>
              </a:rPr>
              <a:t> </a:t>
            </a:r>
            <a:r>
              <a:rPr lang="en-US" sz="4000" b="1" dirty="0">
                <a:solidFill>
                  <a:srgbClr val="FF0000"/>
                </a:solidFill>
              </a:rPr>
              <a:t>Genetic Variation</a:t>
            </a:r>
            <a:br>
              <a:rPr lang="en-US" sz="4000" b="1" dirty="0">
                <a:solidFill>
                  <a:srgbClr val="FF0000"/>
                </a:solidFill>
              </a:rPr>
            </a:br>
            <a:r>
              <a:rPr lang="en-US" sz="4000" b="1" dirty="0">
                <a:solidFill>
                  <a:schemeClr val="bg1"/>
                </a:solidFill>
              </a:rPr>
              <a:t>&amp;</a:t>
            </a:r>
            <a:r>
              <a:rPr lang="en-US" sz="4000" b="1" dirty="0">
                <a:solidFill>
                  <a:srgbClr val="FF0000"/>
                </a:solidFill>
              </a:rPr>
              <a:t> </a:t>
            </a:r>
            <a:r>
              <a:rPr lang="en-US" sz="4000" b="1" dirty="0">
                <a:solidFill>
                  <a:srgbClr val="00B0F0"/>
                </a:solidFill>
              </a:rPr>
              <a:t>Selective Breeding</a:t>
            </a:r>
            <a:endParaRPr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84"/>
        <p:cNvGrpSpPr/>
        <p:nvPr/>
      </p:nvGrpSpPr>
      <p:grpSpPr>
        <a:xfrm>
          <a:off x="0" y="0"/>
          <a:ext cx="0" cy="0"/>
          <a:chOff x="0" y="0"/>
          <a:chExt cx="0" cy="0"/>
        </a:xfrm>
      </p:grpSpPr>
      <p:sp>
        <p:nvSpPr>
          <p:cNvPr id="285" name="Google Shape;285;p53"/>
          <p:cNvSpPr txBox="1">
            <a:spLocks noGrp="1"/>
          </p:cNvSpPr>
          <p:nvPr>
            <p:ph type="body" idx="1"/>
          </p:nvPr>
        </p:nvSpPr>
        <p:spPr>
          <a:xfrm>
            <a:off x="228600" y="1600200"/>
            <a:ext cx="6553200" cy="525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600"/>
              <a:buFont typeface="Comic Sans MS"/>
              <a:buNone/>
            </a:pPr>
            <a:r>
              <a:rPr lang="en-US" sz="3600" dirty="0">
                <a:latin typeface="Comic Sans MS"/>
                <a:ea typeface="Comic Sans MS"/>
                <a:cs typeface="Comic Sans MS"/>
                <a:sym typeface="Comic Sans MS"/>
              </a:rPr>
              <a:t>Example:</a:t>
            </a:r>
            <a:endParaRPr dirty="0"/>
          </a:p>
          <a:p>
            <a:pPr marL="742950" lvl="1" indent="-511175" algn="l" rtl="0">
              <a:spcBef>
                <a:spcPts val="2400"/>
              </a:spcBef>
              <a:spcAft>
                <a:spcPts val="0"/>
              </a:spcAft>
              <a:buClr>
                <a:srgbClr val="CC3300"/>
              </a:buClr>
              <a:buSzPts val="3200"/>
              <a:buFont typeface="Noto Sans Symbols"/>
              <a:buChar char="✔"/>
            </a:pPr>
            <a:r>
              <a:rPr lang="en-US" sz="3200" dirty="0">
                <a:solidFill>
                  <a:srgbClr val="CC3300"/>
                </a:solidFill>
              </a:rPr>
              <a:t>Both AAA and AAG code for phenylalanine.</a:t>
            </a:r>
            <a:endParaRPr dirty="0"/>
          </a:p>
          <a:p>
            <a:pPr marL="742950" lvl="1" indent="-511175" algn="l" rtl="0">
              <a:spcBef>
                <a:spcPts val="2400"/>
              </a:spcBef>
              <a:spcAft>
                <a:spcPts val="0"/>
              </a:spcAft>
              <a:buClr>
                <a:srgbClr val="FFC000"/>
              </a:buClr>
              <a:buSzPts val="3200"/>
              <a:buFont typeface="Noto Sans Symbols"/>
              <a:buChar char="✔"/>
            </a:pPr>
            <a:r>
              <a:rPr lang="en-US" sz="3200" dirty="0">
                <a:solidFill>
                  <a:srgbClr val="FFC000"/>
                </a:solidFill>
              </a:rPr>
              <a:t>If the third </a:t>
            </a:r>
            <a:r>
              <a:rPr lang="en-US" sz="3200" b="1" dirty="0">
                <a:solidFill>
                  <a:srgbClr val="CC3300"/>
                </a:solidFill>
              </a:rPr>
              <a:t>A</a:t>
            </a:r>
            <a:r>
              <a:rPr lang="en-US" sz="3200" dirty="0">
                <a:solidFill>
                  <a:srgbClr val="FFC000"/>
                </a:solidFill>
              </a:rPr>
              <a:t> in AAA undergoes a substitution mutation so that A is changed to a </a:t>
            </a:r>
            <a:r>
              <a:rPr lang="en-US" sz="3200" b="1" dirty="0">
                <a:solidFill>
                  <a:srgbClr val="CC3300"/>
                </a:solidFill>
              </a:rPr>
              <a:t>G</a:t>
            </a:r>
            <a:r>
              <a:rPr lang="en-US" sz="3200" dirty="0">
                <a:solidFill>
                  <a:srgbClr val="FFC000"/>
                </a:solidFill>
              </a:rPr>
              <a:t>, then it still codes for phenylalanine.</a:t>
            </a:r>
            <a:endParaRPr dirty="0"/>
          </a:p>
          <a:p>
            <a:pPr marL="742950" lvl="1" indent="-285750" algn="l" rtl="0">
              <a:spcBef>
                <a:spcPts val="480"/>
              </a:spcBef>
              <a:spcAft>
                <a:spcPts val="0"/>
              </a:spcAft>
              <a:buClr>
                <a:schemeClr val="dk1"/>
              </a:buClr>
              <a:buSzPts val="2400"/>
              <a:buFont typeface="Comic Sans MS"/>
              <a:buNone/>
            </a:pPr>
            <a:endParaRPr sz="2400" dirty="0">
              <a:solidFill>
                <a:srgbClr val="CC3300"/>
              </a:solidFill>
            </a:endParaRPr>
          </a:p>
          <a:p>
            <a:pPr marL="742950" lvl="1" indent="-285750" algn="l" rtl="0">
              <a:spcBef>
                <a:spcPts val="880"/>
              </a:spcBef>
              <a:spcAft>
                <a:spcPts val="0"/>
              </a:spcAft>
              <a:buClr>
                <a:schemeClr val="dk1"/>
              </a:buClr>
              <a:buSzPts val="4400"/>
              <a:buFont typeface="Comic Sans MS"/>
              <a:buNone/>
            </a:pPr>
            <a:endParaRPr sz="4400" dirty="0">
              <a:solidFill>
                <a:srgbClr val="CC3300"/>
              </a:solidFill>
            </a:endParaRPr>
          </a:p>
        </p:txBody>
      </p:sp>
      <p:sp>
        <p:nvSpPr>
          <p:cNvPr id="6" name="Google Shape;278;p52">
            <a:extLst>
              <a:ext uri="{FF2B5EF4-FFF2-40B4-BE49-F238E27FC236}">
                <a16:creationId xmlns:a16="http://schemas.microsoft.com/office/drawing/2014/main" id="{72AC2531-49C4-D099-E600-D8A3E87C25D9}"/>
              </a:ext>
            </a:extLst>
          </p:cNvPr>
          <p:cNvSpPr txBox="1">
            <a:spLocks noGrp="1"/>
          </p:cNvSpPr>
          <p:nvPr>
            <p:ph type="title"/>
          </p:nvPr>
        </p:nvSpPr>
        <p:spPr>
          <a:xfrm>
            <a:off x="457200" y="178158"/>
            <a:ext cx="8229600" cy="142204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B0F0"/>
                </a:solidFill>
              </a:rPr>
              <a:t>Point Mutations</a:t>
            </a:r>
            <a:r>
              <a:rPr lang="en-US" sz="3600" b="1" dirty="0"/>
              <a:t>: Substitutions</a:t>
            </a:r>
            <a:br>
              <a:rPr lang="en-US" sz="3600" b="1" dirty="0"/>
            </a:br>
            <a:r>
              <a:rPr lang="en-US" sz="6000" b="1" dirty="0">
                <a:solidFill>
                  <a:srgbClr val="00B050"/>
                </a:solidFill>
              </a:rPr>
              <a:t>Silent</a:t>
            </a:r>
            <a:r>
              <a:rPr lang="en-US" sz="3600" b="1" dirty="0">
                <a:solidFill>
                  <a:srgbClr val="00B050"/>
                </a:solidFill>
              </a:rPr>
              <a:t> Mutation</a:t>
            </a:r>
            <a:endParaRPr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5">
                                            <p:txEl>
                                              <p:pRg st="1" end="1"/>
                                            </p:txEl>
                                          </p:spTgt>
                                        </p:tgtEl>
                                        <p:attrNameLst>
                                          <p:attrName>style.visibility</p:attrName>
                                        </p:attrNameLst>
                                      </p:cBhvr>
                                      <p:to>
                                        <p:strVal val="visible"/>
                                      </p:to>
                                    </p:set>
                                    <p:animEffect transition="in" filter="wipe(left)">
                                      <p:cBhvr>
                                        <p:cTn id="7" dur="500"/>
                                        <p:tgtEl>
                                          <p:spTgt spid="28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5">
                                            <p:txEl>
                                              <p:pRg st="2" end="2"/>
                                            </p:txEl>
                                          </p:spTgt>
                                        </p:tgtEl>
                                        <p:attrNameLst>
                                          <p:attrName>style.visibility</p:attrName>
                                        </p:attrNameLst>
                                      </p:cBhvr>
                                      <p:to>
                                        <p:strVal val="visible"/>
                                      </p:to>
                                    </p:set>
                                    <p:animEffect transition="in" filter="wipe(left)">
                                      <p:cBhvr>
                                        <p:cTn id="12" dur="500"/>
                                        <p:tgtEl>
                                          <p:spTgt spid="2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91"/>
        <p:cNvGrpSpPr/>
        <p:nvPr/>
      </p:nvGrpSpPr>
      <p:grpSpPr>
        <a:xfrm>
          <a:off x="0" y="0"/>
          <a:ext cx="0" cy="0"/>
          <a:chOff x="0" y="0"/>
          <a:chExt cx="0" cy="0"/>
        </a:xfrm>
      </p:grpSpPr>
      <p:sp>
        <p:nvSpPr>
          <p:cNvPr id="292" name="Google Shape;292;p54"/>
          <p:cNvSpPr txBox="1">
            <a:spLocks noGrp="1"/>
          </p:cNvSpPr>
          <p:nvPr>
            <p:ph type="body" idx="1"/>
          </p:nvPr>
        </p:nvSpPr>
        <p:spPr>
          <a:xfrm>
            <a:off x="0" y="1519706"/>
            <a:ext cx="7010400" cy="510969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600"/>
              <a:buFont typeface="Comic Sans MS"/>
              <a:buNone/>
            </a:pPr>
            <a:r>
              <a:rPr lang="en-US" sz="3600" dirty="0">
                <a:latin typeface="Comic Sans MS"/>
                <a:ea typeface="Comic Sans MS"/>
                <a:cs typeface="Comic Sans MS"/>
                <a:sym typeface="Comic Sans MS"/>
              </a:rPr>
              <a:t>Example:</a:t>
            </a:r>
            <a:endParaRPr dirty="0"/>
          </a:p>
          <a:p>
            <a:pPr marL="742950" lvl="1" indent="-285750" algn="l" rtl="0">
              <a:spcBef>
                <a:spcPts val="2400"/>
              </a:spcBef>
              <a:spcAft>
                <a:spcPts val="0"/>
              </a:spcAft>
              <a:buClr>
                <a:srgbClr val="CC3300"/>
              </a:buClr>
              <a:buSzPts val="2800"/>
              <a:buFont typeface="Noto Sans Symbols"/>
              <a:buChar char="✔"/>
            </a:pPr>
            <a:r>
              <a:rPr lang="en-US" dirty="0">
                <a:solidFill>
                  <a:srgbClr val="0070C0"/>
                </a:solidFill>
              </a:rPr>
              <a:t>A substitution mutation can occur that alters a group of nucleotides in such a way that the amino acid is changed.</a:t>
            </a:r>
            <a:endParaRPr dirty="0">
              <a:solidFill>
                <a:srgbClr val="0070C0"/>
              </a:solidFill>
            </a:endParaRPr>
          </a:p>
          <a:p>
            <a:pPr marL="742950" lvl="1" indent="-285750" algn="l" rtl="0">
              <a:spcBef>
                <a:spcPts val="2400"/>
              </a:spcBef>
              <a:spcAft>
                <a:spcPts val="0"/>
              </a:spcAft>
              <a:buClr>
                <a:srgbClr val="FFC000"/>
              </a:buClr>
              <a:buSzPts val="2800"/>
              <a:buFont typeface="Noto Sans Symbols"/>
              <a:buChar char="✔"/>
            </a:pPr>
            <a:r>
              <a:rPr lang="en-US" dirty="0">
                <a:solidFill>
                  <a:srgbClr val="FFC000"/>
                </a:solidFill>
              </a:rPr>
              <a:t>But, if the new amino acid has similar properties to the original amino acid, then the protein may still function normally.</a:t>
            </a:r>
            <a:endParaRPr dirty="0"/>
          </a:p>
          <a:p>
            <a:pPr marL="742950" lvl="1" indent="-285750" algn="l" rtl="0">
              <a:spcBef>
                <a:spcPts val="480"/>
              </a:spcBef>
              <a:spcAft>
                <a:spcPts val="0"/>
              </a:spcAft>
              <a:buClr>
                <a:schemeClr val="dk1"/>
              </a:buClr>
              <a:buSzPts val="2400"/>
              <a:buFont typeface="Comic Sans MS"/>
              <a:buNone/>
            </a:pPr>
            <a:endParaRPr sz="2400" dirty="0">
              <a:solidFill>
                <a:srgbClr val="CC3300"/>
              </a:solidFill>
            </a:endParaRPr>
          </a:p>
          <a:p>
            <a:pPr marL="742950" lvl="1" indent="-285750" algn="l" rtl="0">
              <a:spcBef>
                <a:spcPts val="880"/>
              </a:spcBef>
              <a:spcAft>
                <a:spcPts val="0"/>
              </a:spcAft>
              <a:buClr>
                <a:schemeClr val="dk1"/>
              </a:buClr>
              <a:buSzPts val="4400"/>
              <a:buFont typeface="Comic Sans MS"/>
              <a:buNone/>
            </a:pPr>
            <a:endParaRPr sz="4400" dirty="0">
              <a:solidFill>
                <a:srgbClr val="CC3300"/>
              </a:solidFill>
            </a:endParaRPr>
          </a:p>
        </p:txBody>
      </p:sp>
      <p:sp>
        <p:nvSpPr>
          <p:cNvPr id="6" name="Google Shape;278;p52">
            <a:extLst>
              <a:ext uri="{FF2B5EF4-FFF2-40B4-BE49-F238E27FC236}">
                <a16:creationId xmlns:a16="http://schemas.microsoft.com/office/drawing/2014/main" id="{8EF95141-1AEC-B905-B237-B633D9631197}"/>
              </a:ext>
            </a:extLst>
          </p:cNvPr>
          <p:cNvSpPr txBox="1">
            <a:spLocks noGrp="1"/>
          </p:cNvSpPr>
          <p:nvPr>
            <p:ph type="title"/>
          </p:nvPr>
        </p:nvSpPr>
        <p:spPr>
          <a:xfrm>
            <a:off x="457200" y="97664"/>
            <a:ext cx="8229600" cy="142204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b="1" dirty="0">
                <a:solidFill>
                  <a:srgbClr val="00B0F0"/>
                </a:solidFill>
              </a:rPr>
              <a:t>Point Mutations</a:t>
            </a:r>
            <a:r>
              <a:rPr lang="en-US" sz="3600" b="1" dirty="0"/>
              <a:t>: Substitutions</a:t>
            </a:r>
            <a:br>
              <a:rPr lang="en-US" sz="3600" b="1" dirty="0"/>
            </a:br>
            <a:r>
              <a:rPr lang="en-US" sz="6000" b="1" dirty="0">
                <a:solidFill>
                  <a:srgbClr val="00B050"/>
                </a:solidFill>
              </a:rPr>
              <a:t>Silent</a:t>
            </a:r>
            <a:r>
              <a:rPr lang="en-US" sz="3600" b="1" dirty="0">
                <a:solidFill>
                  <a:srgbClr val="00B050"/>
                </a:solidFill>
              </a:rPr>
              <a:t> Mutation</a:t>
            </a:r>
            <a:endParaRPr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2">
                                            <p:txEl>
                                              <p:pRg st="1" end="1"/>
                                            </p:txEl>
                                          </p:spTgt>
                                        </p:tgtEl>
                                        <p:attrNameLst>
                                          <p:attrName>style.visibility</p:attrName>
                                        </p:attrNameLst>
                                      </p:cBhvr>
                                      <p:to>
                                        <p:strVal val="visible"/>
                                      </p:to>
                                    </p:set>
                                    <p:animEffect transition="in" filter="wipe(left)">
                                      <p:cBhvr>
                                        <p:cTn id="7" dur="500"/>
                                        <p:tgtEl>
                                          <p:spTgt spid="29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2">
                                            <p:txEl>
                                              <p:pRg st="2" end="2"/>
                                            </p:txEl>
                                          </p:spTgt>
                                        </p:tgtEl>
                                        <p:attrNameLst>
                                          <p:attrName>style.visibility</p:attrName>
                                        </p:attrNameLst>
                                      </p:cBhvr>
                                      <p:to>
                                        <p:strVal val="visible"/>
                                      </p:to>
                                    </p:set>
                                    <p:animEffect transition="in" filter="wipe(left)">
                                      <p:cBhvr>
                                        <p:cTn id="12" dur="500"/>
                                        <p:tgtEl>
                                          <p:spTgt spid="2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98"/>
        <p:cNvGrpSpPr/>
        <p:nvPr/>
      </p:nvGrpSpPr>
      <p:grpSpPr>
        <a:xfrm>
          <a:off x="0" y="0"/>
          <a:ext cx="0" cy="0"/>
          <a:chOff x="0" y="0"/>
          <a:chExt cx="0" cy="0"/>
        </a:xfrm>
      </p:grpSpPr>
      <p:sp>
        <p:nvSpPr>
          <p:cNvPr id="299" name="Google Shape;299;p55"/>
          <p:cNvSpPr txBox="1">
            <a:spLocks noGrp="1"/>
          </p:cNvSpPr>
          <p:nvPr>
            <p:ph type="title"/>
          </p:nvPr>
        </p:nvSpPr>
        <p:spPr>
          <a:xfrm>
            <a:off x="304800" y="90152"/>
            <a:ext cx="8305800" cy="12363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t>Point Mutation: Substitutions </a:t>
            </a:r>
            <a:br>
              <a:rPr lang="en-US" b="1" dirty="0"/>
            </a:br>
            <a:r>
              <a:rPr lang="en-US" sz="6000" b="1" dirty="0">
                <a:solidFill>
                  <a:srgbClr val="00B0F0"/>
                </a:solidFill>
              </a:rPr>
              <a:t>Missense</a:t>
            </a:r>
            <a:r>
              <a:rPr lang="en-US" b="1" dirty="0">
                <a:solidFill>
                  <a:srgbClr val="00B0F0"/>
                </a:solidFill>
              </a:rPr>
              <a:t> Mutation</a:t>
            </a:r>
            <a:endParaRPr dirty="0">
              <a:solidFill>
                <a:srgbClr val="00B0F0"/>
              </a:solidFill>
            </a:endParaRPr>
          </a:p>
        </p:txBody>
      </p:sp>
      <p:sp>
        <p:nvSpPr>
          <p:cNvPr id="300" name="Google Shape;300;p55"/>
          <p:cNvSpPr txBox="1">
            <a:spLocks noGrp="1"/>
          </p:cNvSpPr>
          <p:nvPr>
            <p:ph type="body" idx="1"/>
          </p:nvPr>
        </p:nvSpPr>
        <p:spPr>
          <a:xfrm>
            <a:off x="0" y="1600199"/>
            <a:ext cx="6375042" cy="440135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2800"/>
              <a:buFont typeface="Comic Sans MS"/>
              <a:buChar char="•"/>
            </a:pPr>
            <a:r>
              <a:rPr lang="en-US" sz="2800" b="1" dirty="0">
                <a:latin typeface="Comic Sans MS"/>
                <a:ea typeface="Comic Sans MS"/>
                <a:cs typeface="Comic Sans MS"/>
                <a:sym typeface="Comic Sans MS"/>
              </a:rPr>
              <a:t>Caused by </a:t>
            </a:r>
            <a:r>
              <a:rPr lang="en-US" sz="2800" b="1" dirty="0">
                <a:solidFill>
                  <a:srgbClr val="FFFF00"/>
                </a:solidFill>
                <a:latin typeface="Comic Sans MS"/>
                <a:ea typeface="Comic Sans MS"/>
                <a:cs typeface="Comic Sans MS"/>
                <a:sym typeface="Comic Sans MS"/>
              </a:rPr>
              <a:t>Substitutions</a:t>
            </a:r>
            <a:endParaRPr dirty="0"/>
          </a:p>
          <a:p>
            <a:pPr marL="342900" lvl="0" indent="-342900" algn="l" rtl="0">
              <a:spcBef>
                <a:spcPts val="3000"/>
              </a:spcBef>
              <a:spcAft>
                <a:spcPts val="0"/>
              </a:spcAft>
              <a:buClr>
                <a:schemeClr val="lt1"/>
              </a:buClr>
              <a:buSzPts val="2800"/>
              <a:buFont typeface="Comic Sans MS"/>
              <a:buChar char="•"/>
            </a:pPr>
            <a:r>
              <a:rPr lang="en-US" sz="2800" b="1" dirty="0">
                <a:latin typeface="Comic Sans MS"/>
                <a:ea typeface="Comic Sans MS"/>
                <a:cs typeface="Comic Sans MS"/>
                <a:sym typeface="Comic Sans MS"/>
              </a:rPr>
              <a:t>It changes the group of nucleotides and results in the </a:t>
            </a:r>
            <a:r>
              <a:rPr lang="en-US" sz="2800" b="1" dirty="0">
                <a:solidFill>
                  <a:srgbClr val="CC3300"/>
                </a:solidFill>
                <a:latin typeface="Comic Sans MS"/>
                <a:ea typeface="Comic Sans MS"/>
                <a:cs typeface="Comic Sans MS"/>
                <a:sym typeface="Comic Sans MS"/>
              </a:rPr>
              <a:t>insertion of the </a:t>
            </a:r>
            <a:r>
              <a:rPr lang="en-US" sz="2800" b="1" dirty="0">
                <a:solidFill>
                  <a:srgbClr val="00B0F0"/>
                </a:solidFill>
                <a:latin typeface="Comic Sans MS"/>
                <a:ea typeface="Comic Sans MS"/>
                <a:cs typeface="Comic Sans MS"/>
                <a:sym typeface="Comic Sans MS"/>
              </a:rPr>
              <a:t>incorrect amino acid </a:t>
            </a:r>
            <a:r>
              <a:rPr lang="en-US" sz="2800" b="1" dirty="0">
                <a:solidFill>
                  <a:srgbClr val="CC3300"/>
                </a:solidFill>
                <a:latin typeface="Comic Sans MS"/>
                <a:ea typeface="Comic Sans MS"/>
                <a:cs typeface="Comic Sans MS"/>
                <a:sym typeface="Comic Sans MS"/>
              </a:rPr>
              <a:t>into the protein</a:t>
            </a:r>
            <a:r>
              <a:rPr lang="en-US" sz="2800" b="1" dirty="0">
                <a:latin typeface="Comic Sans MS"/>
                <a:ea typeface="Comic Sans MS"/>
                <a:cs typeface="Comic Sans MS"/>
                <a:sym typeface="Comic Sans MS"/>
              </a:rPr>
              <a:t> during protein synthesis.</a:t>
            </a:r>
            <a:endParaRPr dirty="0"/>
          </a:p>
          <a:p>
            <a:pPr marL="342900" lvl="0" indent="-342900" algn="l" rtl="0">
              <a:spcBef>
                <a:spcPts val="3000"/>
              </a:spcBef>
              <a:spcAft>
                <a:spcPts val="0"/>
              </a:spcAft>
              <a:buClr>
                <a:schemeClr val="lt1"/>
              </a:buClr>
              <a:buSzPts val="2800"/>
              <a:buFont typeface="Comic Sans MS"/>
              <a:buChar char="•"/>
            </a:pPr>
            <a:r>
              <a:rPr lang="en-US" sz="2800" b="1" dirty="0">
                <a:latin typeface="Comic Sans MS"/>
                <a:ea typeface="Comic Sans MS"/>
                <a:cs typeface="Comic Sans MS"/>
                <a:sym typeface="Comic Sans MS"/>
              </a:rPr>
              <a:t>The results could be severe or silent.</a:t>
            </a:r>
            <a:endParaRPr dirty="0"/>
          </a:p>
          <a:p>
            <a:pPr marL="342900" lvl="0" indent="-165100" algn="l" rtl="0">
              <a:spcBef>
                <a:spcPts val="560"/>
              </a:spcBef>
              <a:spcAft>
                <a:spcPts val="0"/>
              </a:spcAft>
              <a:buClr>
                <a:schemeClr val="lt1"/>
              </a:buClr>
              <a:buSzPts val="2800"/>
              <a:buFont typeface="Arimo"/>
              <a:buNone/>
            </a:pPr>
            <a:endParaRPr sz="2800" b="1" dirty="0">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animEffect transition="in" filter="fade">
                                      <p:cBhvr>
                                        <p:cTn id="7" dur="500"/>
                                        <p:tgtEl>
                                          <p:spTgt spid="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0">
                                            <p:txEl>
                                              <p:pRg st="1" end="1"/>
                                            </p:txEl>
                                          </p:spTgt>
                                        </p:tgtEl>
                                        <p:attrNameLst>
                                          <p:attrName>style.visibility</p:attrName>
                                        </p:attrNameLst>
                                      </p:cBhvr>
                                      <p:to>
                                        <p:strVal val="visible"/>
                                      </p:to>
                                    </p:set>
                                    <p:animEffect transition="in" filter="fade">
                                      <p:cBhvr>
                                        <p:cTn id="12" dur="500"/>
                                        <p:tgtEl>
                                          <p:spTgt spid="3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0">
                                            <p:txEl>
                                              <p:pRg st="2" end="2"/>
                                            </p:txEl>
                                          </p:spTgt>
                                        </p:tgtEl>
                                        <p:attrNameLst>
                                          <p:attrName>style.visibility</p:attrName>
                                        </p:attrNameLst>
                                      </p:cBhvr>
                                      <p:to>
                                        <p:strVal val="visible"/>
                                      </p:to>
                                    </p:set>
                                    <p:animEffect transition="in" filter="fade">
                                      <p:cBhvr>
                                        <p:cTn id="17" dur="500"/>
                                        <p:tgtEl>
                                          <p:spTgt spid="3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0">
                                            <p:txEl>
                                              <p:pRg st="3" end="3"/>
                                            </p:txEl>
                                          </p:spTgt>
                                        </p:tgtEl>
                                        <p:attrNameLst>
                                          <p:attrName>style.visibility</p:attrName>
                                        </p:attrNameLst>
                                      </p:cBhvr>
                                      <p:to>
                                        <p:strVal val="visible"/>
                                      </p:to>
                                    </p:set>
                                    <p:animEffect transition="in" filter="fade">
                                      <p:cBhvr>
                                        <p:cTn id="22" dur="500"/>
                                        <p:tgtEl>
                                          <p:spTgt spid="3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05"/>
        <p:cNvGrpSpPr/>
        <p:nvPr/>
      </p:nvGrpSpPr>
      <p:grpSpPr>
        <a:xfrm>
          <a:off x="0" y="0"/>
          <a:ext cx="0" cy="0"/>
          <a:chOff x="0" y="0"/>
          <a:chExt cx="0" cy="0"/>
        </a:xfrm>
      </p:grpSpPr>
      <p:sp>
        <p:nvSpPr>
          <p:cNvPr id="306" name="Google Shape;306;p56"/>
          <p:cNvSpPr txBox="1">
            <a:spLocks noGrp="1"/>
          </p:cNvSpPr>
          <p:nvPr>
            <p:ph type="body" idx="1"/>
          </p:nvPr>
        </p:nvSpPr>
        <p:spPr>
          <a:xfrm>
            <a:off x="0" y="1851338"/>
            <a:ext cx="5857875" cy="4600977"/>
          </a:xfrm>
          <a:prstGeom prst="rect">
            <a:avLst/>
          </a:prstGeom>
          <a:noFill/>
          <a:ln>
            <a:noFill/>
          </a:ln>
        </p:spPr>
        <p:txBody>
          <a:bodyPr spcFirstLastPara="1" wrap="square" lIns="91425" tIns="45700" rIns="91425" bIns="45700" anchor="t" anchorCtr="0">
            <a:noAutofit/>
          </a:bodyPr>
          <a:lstStyle/>
          <a:p>
            <a:pPr marL="342900" lvl="0">
              <a:spcBef>
                <a:spcPts val="0"/>
              </a:spcBef>
              <a:buClr>
                <a:srgbClr val="CC3300"/>
              </a:buClr>
              <a:buSzPts val="2800"/>
              <a:buFont typeface="Comic Sans MS"/>
              <a:buChar char="•"/>
            </a:pPr>
            <a:r>
              <a:rPr lang="en-US" sz="2800" b="1" dirty="0">
                <a:solidFill>
                  <a:srgbClr val="CC3300"/>
                </a:solidFill>
                <a:latin typeface="Comic Sans MS"/>
                <a:ea typeface="Comic Sans MS"/>
                <a:cs typeface="Comic Sans MS"/>
                <a:sym typeface="Comic Sans MS"/>
              </a:rPr>
              <a:t>Sickle Cell Disease </a:t>
            </a:r>
            <a:r>
              <a:rPr lang="en-US" sz="2800" dirty="0">
                <a:latin typeface="Comic Sans MS"/>
                <a:ea typeface="Comic Sans MS"/>
                <a:cs typeface="Comic Sans MS"/>
                <a:sym typeface="Comic Sans MS"/>
              </a:rPr>
              <a:t>is the result of one nucleotide substitution</a:t>
            </a:r>
            <a:r>
              <a:rPr lang="en-US" b="1" dirty="0">
                <a:latin typeface="Comic Sans MS"/>
                <a:ea typeface="Comic Sans MS"/>
                <a:cs typeface="Comic Sans MS"/>
                <a:sym typeface="Comic Sans MS"/>
              </a:rPr>
              <a:t>.</a:t>
            </a:r>
            <a:endParaRPr dirty="0"/>
          </a:p>
          <a:p>
            <a:pPr marL="342900" lvl="0">
              <a:spcBef>
                <a:spcPts val="3000"/>
              </a:spcBef>
              <a:buSzPts val="2800"/>
              <a:buFont typeface="Comic Sans MS"/>
              <a:buChar char="•"/>
            </a:pPr>
            <a:r>
              <a:rPr lang="en-US" sz="2800" dirty="0">
                <a:latin typeface="Comic Sans MS"/>
                <a:ea typeface="Comic Sans MS"/>
                <a:cs typeface="Comic Sans MS"/>
                <a:sym typeface="Comic Sans MS"/>
              </a:rPr>
              <a:t>Occurs in the </a:t>
            </a:r>
            <a:r>
              <a:rPr lang="en-US" sz="2800" b="1" dirty="0">
                <a:solidFill>
                  <a:srgbClr val="CC3300"/>
                </a:solidFill>
                <a:latin typeface="Comic Sans MS"/>
                <a:ea typeface="Comic Sans MS"/>
                <a:cs typeface="Comic Sans MS"/>
                <a:sym typeface="Comic Sans MS"/>
              </a:rPr>
              <a:t>hemoglobin gene</a:t>
            </a:r>
            <a:r>
              <a:rPr lang="en-US" b="1" dirty="0">
                <a:latin typeface="Comic Sans MS"/>
                <a:ea typeface="Comic Sans MS"/>
                <a:cs typeface="Comic Sans MS"/>
                <a:sym typeface="Comic Sans MS"/>
              </a:rPr>
              <a:t>.</a:t>
            </a:r>
            <a:endParaRPr dirty="0"/>
          </a:p>
          <a:p>
            <a:pPr marL="342900" lvl="0" indent="-342900" algn="l" rtl="0">
              <a:spcBef>
                <a:spcPts val="3000"/>
              </a:spcBef>
              <a:spcAft>
                <a:spcPts val="0"/>
              </a:spcAft>
              <a:buClr>
                <a:srgbClr val="CC3300"/>
              </a:buClr>
              <a:buSzPts val="2800"/>
              <a:buFont typeface="Comic Sans MS"/>
              <a:buChar char="•"/>
            </a:pPr>
            <a:r>
              <a:rPr lang="en-US" sz="2800" b="1" dirty="0">
                <a:solidFill>
                  <a:srgbClr val="CC3300"/>
                </a:solidFill>
                <a:latin typeface="Comic Sans MS"/>
                <a:ea typeface="Comic Sans MS"/>
                <a:cs typeface="Comic Sans MS"/>
                <a:sym typeface="Comic Sans MS"/>
              </a:rPr>
              <a:t>Hemoglobin</a:t>
            </a:r>
            <a:r>
              <a:rPr lang="en-US" sz="2800" b="1" dirty="0">
                <a:latin typeface="Comic Sans MS"/>
                <a:ea typeface="Comic Sans MS"/>
                <a:cs typeface="Comic Sans MS"/>
                <a:sym typeface="Comic Sans MS"/>
              </a:rPr>
              <a:t> is a protein that carries oxygen to our cells and carbon dioxide away from the cells. Exists inside our red blood cells.</a:t>
            </a:r>
            <a:endParaRPr dirty="0"/>
          </a:p>
          <a:p>
            <a:pPr marL="342900" lvl="0" indent="-165100" algn="l" rtl="0">
              <a:spcBef>
                <a:spcPts val="560"/>
              </a:spcBef>
              <a:spcAft>
                <a:spcPts val="0"/>
              </a:spcAft>
              <a:buClr>
                <a:schemeClr val="lt1"/>
              </a:buClr>
              <a:buSzPts val="2800"/>
              <a:buFont typeface="Arimo"/>
              <a:buNone/>
            </a:pPr>
            <a:endParaRPr sz="2800" b="1" dirty="0">
              <a:latin typeface="Comic Sans MS"/>
              <a:ea typeface="Comic Sans MS"/>
              <a:cs typeface="Comic Sans MS"/>
              <a:sym typeface="Comic Sans MS"/>
            </a:endParaRPr>
          </a:p>
        </p:txBody>
      </p:sp>
      <p:pic>
        <p:nvPicPr>
          <p:cNvPr id="307" name="Google Shape;307;p56" descr="http://www.defiers.com/sc.jpg"/>
          <p:cNvPicPr preferRelativeResize="0"/>
          <p:nvPr/>
        </p:nvPicPr>
        <p:blipFill rotWithShape="1">
          <a:blip r:embed="rId3">
            <a:alphaModFix/>
          </a:blip>
          <a:srcRect/>
          <a:stretch/>
        </p:blipFill>
        <p:spPr>
          <a:xfrm>
            <a:off x="5857875" y="1851338"/>
            <a:ext cx="3286125" cy="4229100"/>
          </a:xfrm>
          <a:prstGeom prst="rect">
            <a:avLst/>
          </a:prstGeom>
          <a:noFill/>
          <a:ln>
            <a:noFill/>
          </a:ln>
        </p:spPr>
      </p:pic>
      <p:sp>
        <p:nvSpPr>
          <p:cNvPr id="5" name="Google Shape;299;p55">
            <a:extLst>
              <a:ext uri="{FF2B5EF4-FFF2-40B4-BE49-F238E27FC236}">
                <a16:creationId xmlns:a16="http://schemas.microsoft.com/office/drawing/2014/main" id="{0C665FB2-86F9-2384-E922-0B15D0020E7D}"/>
              </a:ext>
            </a:extLst>
          </p:cNvPr>
          <p:cNvSpPr txBox="1">
            <a:spLocks noGrp="1"/>
          </p:cNvSpPr>
          <p:nvPr>
            <p:ph type="title"/>
          </p:nvPr>
        </p:nvSpPr>
        <p:spPr>
          <a:xfrm>
            <a:off x="304800" y="90152"/>
            <a:ext cx="8305800" cy="12363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t>Point Mutation: Substitutions </a:t>
            </a:r>
            <a:br>
              <a:rPr lang="en-US" b="1" dirty="0"/>
            </a:br>
            <a:r>
              <a:rPr lang="en-US" sz="6000" b="1" dirty="0">
                <a:solidFill>
                  <a:srgbClr val="00B0F0"/>
                </a:solidFill>
              </a:rPr>
              <a:t>Missense</a:t>
            </a:r>
            <a:r>
              <a:rPr lang="en-US" b="1" dirty="0">
                <a:solidFill>
                  <a:srgbClr val="00B0F0"/>
                </a:solidFill>
              </a:rPr>
              <a:t> Mutation</a:t>
            </a:r>
            <a:endParaRPr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animEffect transition="in" filter="fade">
                                      <p:cBhvr>
                                        <p:cTn id="7" dur="500"/>
                                        <p:tgtEl>
                                          <p:spTgt spid="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xEl>
                                              <p:pRg st="1" end="1"/>
                                            </p:txEl>
                                          </p:spTgt>
                                        </p:tgtEl>
                                        <p:attrNameLst>
                                          <p:attrName>style.visibility</p:attrName>
                                        </p:attrNameLst>
                                      </p:cBhvr>
                                      <p:to>
                                        <p:strVal val="visible"/>
                                      </p:to>
                                    </p:set>
                                    <p:animEffect transition="in" filter="fade">
                                      <p:cBhvr>
                                        <p:cTn id="12" dur="500"/>
                                        <p:tgtEl>
                                          <p:spTgt spid="3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6">
                                            <p:txEl>
                                              <p:pRg st="2" end="2"/>
                                            </p:txEl>
                                          </p:spTgt>
                                        </p:tgtEl>
                                        <p:attrNameLst>
                                          <p:attrName>style.visibility</p:attrName>
                                        </p:attrNameLst>
                                      </p:cBhvr>
                                      <p:to>
                                        <p:strVal val="visible"/>
                                      </p:to>
                                    </p:set>
                                    <p:animEffect transition="in" filter="fade">
                                      <p:cBhvr>
                                        <p:cTn id="17" dur="500"/>
                                        <p:tgtEl>
                                          <p:spTgt spid="3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13"/>
        <p:cNvGrpSpPr/>
        <p:nvPr/>
      </p:nvGrpSpPr>
      <p:grpSpPr>
        <a:xfrm>
          <a:off x="0" y="0"/>
          <a:ext cx="0" cy="0"/>
          <a:chOff x="0" y="0"/>
          <a:chExt cx="0" cy="0"/>
        </a:xfrm>
      </p:grpSpPr>
      <p:sp>
        <p:nvSpPr>
          <p:cNvPr id="314" name="Google Shape;314;p57"/>
          <p:cNvSpPr txBox="1">
            <a:spLocks noGrp="1"/>
          </p:cNvSpPr>
          <p:nvPr>
            <p:ph type="body" idx="1"/>
          </p:nvPr>
        </p:nvSpPr>
        <p:spPr>
          <a:xfrm>
            <a:off x="0" y="1590272"/>
            <a:ext cx="5857875" cy="4626735"/>
          </a:xfrm>
          <a:prstGeom prst="rect">
            <a:avLst/>
          </a:prstGeom>
          <a:noFill/>
          <a:ln>
            <a:noFill/>
          </a:ln>
        </p:spPr>
        <p:txBody>
          <a:bodyPr spcFirstLastPara="1" wrap="square" lIns="91425" tIns="45700" rIns="91425" bIns="45700" anchor="t" anchorCtr="0">
            <a:noAutofit/>
          </a:bodyPr>
          <a:lstStyle/>
          <a:p>
            <a:pPr marL="342900" lvl="0">
              <a:spcBef>
                <a:spcPts val="0"/>
              </a:spcBef>
              <a:buSzPts val="2200"/>
              <a:buFont typeface="Comic Sans MS"/>
              <a:buChar char="•"/>
            </a:pPr>
            <a:r>
              <a:rPr lang="en-US" sz="2200" b="1" dirty="0">
                <a:latin typeface="Comic Sans MS"/>
                <a:ea typeface="Comic Sans MS"/>
                <a:cs typeface="Comic Sans MS"/>
                <a:sym typeface="Comic Sans MS"/>
              </a:rPr>
              <a:t>This mutation changes the “</a:t>
            </a:r>
            <a:r>
              <a:rPr lang="en-US" sz="2200" b="1" dirty="0">
                <a:solidFill>
                  <a:srgbClr val="CC3300"/>
                </a:solidFill>
                <a:latin typeface="Comic Sans MS"/>
                <a:ea typeface="Comic Sans MS"/>
                <a:cs typeface="Comic Sans MS"/>
                <a:sym typeface="Comic Sans MS"/>
              </a:rPr>
              <a:t>A</a:t>
            </a:r>
            <a:r>
              <a:rPr lang="en-US" sz="2200" b="1" dirty="0">
                <a:latin typeface="Comic Sans MS"/>
                <a:ea typeface="Comic Sans MS"/>
                <a:cs typeface="Comic Sans MS"/>
                <a:sym typeface="Comic Sans MS"/>
              </a:rPr>
              <a:t>” in “</a:t>
            </a:r>
            <a:r>
              <a:rPr lang="en-US" sz="2200" b="1" dirty="0">
                <a:solidFill>
                  <a:srgbClr val="CC3300"/>
                </a:solidFill>
                <a:latin typeface="Comic Sans MS"/>
                <a:ea typeface="Comic Sans MS"/>
                <a:cs typeface="Comic Sans MS"/>
                <a:sym typeface="Comic Sans MS"/>
              </a:rPr>
              <a:t>GAG</a:t>
            </a:r>
            <a:r>
              <a:rPr lang="en-US" sz="2200" b="1" dirty="0">
                <a:latin typeface="Comic Sans MS"/>
                <a:ea typeface="Comic Sans MS"/>
                <a:cs typeface="Comic Sans MS"/>
                <a:sym typeface="Comic Sans MS"/>
              </a:rPr>
              <a:t>” to a “</a:t>
            </a:r>
            <a:r>
              <a:rPr lang="en-US" sz="2200" b="1" dirty="0">
                <a:solidFill>
                  <a:srgbClr val="CC3300"/>
                </a:solidFill>
                <a:latin typeface="Comic Sans MS"/>
                <a:ea typeface="Comic Sans MS"/>
                <a:cs typeface="Comic Sans MS"/>
                <a:sym typeface="Comic Sans MS"/>
              </a:rPr>
              <a:t>T</a:t>
            </a:r>
            <a:r>
              <a:rPr lang="en-US" sz="2200" b="1" dirty="0">
                <a:latin typeface="Comic Sans MS"/>
                <a:ea typeface="Comic Sans MS"/>
                <a:cs typeface="Comic Sans MS"/>
                <a:sym typeface="Comic Sans MS"/>
              </a:rPr>
              <a:t>”</a:t>
            </a:r>
            <a:r>
              <a:rPr lang="en-US" b="1" dirty="0">
                <a:latin typeface="Comic Sans MS"/>
                <a:ea typeface="Comic Sans MS"/>
                <a:cs typeface="Comic Sans MS"/>
                <a:sym typeface="Comic Sans MS"/>
              </a:rPr>
              <a:t>.</a:t>
            </a:r>
            <a:endParaRPr dirty="0"/>
          </a:p>
          <a:p>
            <a:pPr marL="342900" lvl="0">
              <a:spcBef>
                <a:spcPts val="2400"/>
              </a:spcBef>
              <a:buSzPts val="2200"/>
              <a:buFont typeface="Comic Sans MS"/>
              <a:buChar char="•"/>
            </a:pPr>
            <a:r>
              <a:rPr lang="en-US" sz="2200" b="1" dirty="0">
                <a:latin typeface="Comic Sans MS"/>
                <a:ea typeface="Comic Sans MS"/>
                <a:cs typeface="Comic Sans MS"/>
                <a:sym typeface="Comic Sans MS"/>
              </a:rPr>
              <a:t>During translation, this results in the amino acid </a:t>
            </a:r>
            <a:r>
              <a:rPr lang="en-US" sz="2200" b="1" dirty="0">
                <a:solidFill>
                  <a:srgbClr val="CC3300"/>
                </a:solidFill>
                <a:latin typeface="Comic Sans MS"/>
                <a:ea typeface="Comic Sans MS"/>
                <a:cs typeface="Comic Sans MS"/>
                <a:sym typeface="Comic Sans MS"/>
              </a:rPr>
              <a:t>valine</a:t>
            </a:r>
            <a:r>
              <a:rPr lang="en-US" sz="2200" b="1" dirty="0">
                <a:latin typeface="Comic Sans MS"/>
                <a:ea typeface="Comic Sans MS"/>
                <a:cs typeface="Comic Sans MS"/>
                <a:sym typeface="Comic Sans MS"/>
              </a:rPr>
              <a:t> being inserted into the protein instead of the correct amino acid: </a:t>
            </a:r>
            <a:r>
              <a:rPr lang="en-US" sz="2200" b="1" dirty="0">
                <a:solidFill>
                  <a:srgbClr val="CC3300"/>
                </a:solidFill>
                <a:latin typeface="Comic Sans MS"/>
                <a:ea typeface="Comic Sans MS"/>
                <a:cs typeface="Comic Sans MS"/>
                <a:sym typeface="Comic Sans MS"/>
              </a:rPr>
              <a:t>glutamic acid</a:t>
            </a:r>
            <a:r>
              <a:rPr lang="en-US" b="1" dirty="0">
                <a:latin typeface="Comic Sans MS"/>
                <a:ea typeface="Comic Sans MS"/>
                <a:cs typeface="Comic Sans MS"/>
                <a:sym typeface="Comic Sans MS"/>
              </a:rPr>
              <a:t>.</a:t>
            </a:r>
            <a:endParaRPr dirty="0"/>
          </a:p>
          <a:p>
            <a:pPr marL="342900" lvl="0">
              <a:spcBef>
                <a:spcPts val="2400"/>
              </a:spcBef>
              <a:buSzPts val="2200"/>
              <a:buFont typeface="Comic Sans MS"/>
              <a:buChar char="•"/>
            </a:pPr>
            <a:r>
              <a:rPr lang="en-US" sz="2200" b="1" dirty="0">
                <a:latin typeface="Comic Sans MS"/>
                <a:ea typeface="Comic Sans MS"/>
                <a:cs typeface="Comic Sans MS"/>
                <a:sym typeface="Comic Sans MS"/>
              </a:rPr>
              <a:t>Because of this “minor” change a completely </a:t>
            </a:r>
            <a:r>
              <a:rPr lang="en-US" sz="2200" b="1" dirty="0">
                <a:solidFill>
                  <a:srgbClr val="CC3300"/>
                </a:solidFill>
                <a:latin typeface="Comic Sans MS"/>
                <a:ea typeface="Comic Sans MS"/>
                <a:cs typeface="Comic Sans MS"/>
                <a:sym typeface="Comic Sans MS"/>
              </a:rPr>
              <a:t>dysfunctional</a:t>
            </a:r>
            <a:r>
              <a:rPr lang="en-US" sz="2200" b="1" dirty="0">
                <a:latin typeface="Comic Sans MS"/>
                <a:ea typeface="Comic Sans MS"/>
                <a:cs typeface="Comic Sans MS"/>
                <a:sym typeface="Comic Sans MS"/>
              </a:rPr>
              <a:t> hemoglobin molecule is formed</a:t>
            </a:r>
            <a:r>
              <a:rPr lang="en-US" b="1" dirty="0">
                <a:latin typeface="Comic Sans MS"/>
                <a:ea typeface="Comic Sans MS"/>
                <a:cs typeface="Comic Sans MS"/>
                <a:sym typeface="Comic Sans MS"/>
              </a:rPr>
              <a:t>.</a:t>
            </a:r>
            <a:endParaRPr dirty="0"/>
          </a:p>
          <a:p>
            <a:pPr marL="342900" lvl="0" indent="-342900" algn="l" rtl="0">
              <a:spcBef>
                <a:spcPts val="2400"/>
              </a:spcBef>
              <a:spcAft>
                <a:spcPts val="0"/>
              </a:spcAft>
              <a:buClr>
                <a:schemeClr val="lt1"/>
              </a:buClr>
              <a:buSzPts val="2200"/>
              <a:buFont typeface="Comic Sans MS"/>
              <a:buChar char="•"/>
            </a:pPr>
            <a:r>
              <a:rPr lang="en-US" sz="2200" b="1" dirty="0">
                <a:latin typeface="Comic Sans MS"/>
                <a:ea typeface="Comic Sans MS"/>
                <a:cs typeface="Comic Sans MS"/>
                <a:sym typeface="Comic Sans MS"/>
              </a:rPr>
              <a:t>Causes </a:t>
            </a:r>
            <a:r>
              <a:rPr lang="en-US" sz="2200" b="1" dirty="0">
                <a:solidFill>
                  <a:srgbClr val="CC3300"/>
                </a:solidFill>
                <a:latin typeface="Comic Sans MS"/>
                <a:ea typeface="Comic Sans MS"/>
                <a:cs typeface="Comic Sans MS"/>
                <a:sym typeface="Comic Sans MS"/>
              </a:rPr>
              <a:t>Sickle Cell Disease</a:t>
            </a:r>
            <a:r>
              <a:rPr lang="en-US" sz="2200" b="1" dirty="0">
                <a:latin typeface="Comic Sans MS"/>
                <a:ea typeface="Comic Sans MS"/>
                <a:cs typeface="Comic Sans MS"/>
                <a:sym typeface="Comic Sans MS"/>
              </a:rPr>
              <a:t>, a very severe blood disease that mainly affects people of African descent.</a:t>
            </a:r>
            <a:endParaRPr dirty="0"/>
          </a:p>
          <a:p>
            <a:pPr marL="342900" lvl="0" indent="-165100" algn="l" rtl="0">
              <a:spcBef>
                <a:spcPts val="560"/>
              </a:spcBef>
              <a:spcAft>
                <a:spcPts val="0"/>
              </a:spcAft>
              <a:buClr>
                <a:schemeClr val="lt1"/>
              </a:buClr>
              <a:buSzPts val="2800"/>
              <a:buFont typeface="Arimo"/>
              <a:buNone/>
            </a:pPr>
            <a:endParaRPr sz="2800" b="1" dirty="0">
              <a:latin typeface="Comic Sans MS"/>
              <a:ea typeface="Comic Sans MS"/>
              <a:cs typeface="Comic Sans MS"/>
              <a:sym typeface="Comic Sans MS"/>
            </a:endParaRPr>
          </a:p>
        </p:txBody>
      </p:sp>
      <p:pic>
        <p:nvPicPr>
          <p:cNvPr id="315" name="Google Shape;315;p57" descr="http://www.defiers.com/sc.jpg"/>
          <p:cNvPicPr preferRelativeResize="0"/>
          <p:nvPr/>
        </p:nvPicPr>
        <p:blipFill rotWithShape="1">
          <a:blip r:embed="rId3">
            <a:alphaModFix/>
          </a:blip>
          <a:srcRect/>
          <a:stretch/>
        </p:blipFill>
        <p:spPr>
          <a:xfrm>
            <a:off x="5857875" y="1789090"/>
            <a:ext cx="3286125" cy="4229100"/>
          </a:xfrm>
          <a:prstGeom prst="rect">
            <a:avLst/>
          </a:prstGeom>
          <a:noFill/>
          <a:ln>
            <a:noFill/>
          </a:ln>
        </p:spPr>
      </p:pic>
      <p:sp>
        <p:nvSpPr>
          <p:cNvPr id="5" name="Google Shape;299;p55">
            <a:extLst>
              <a:ext uri="{FF2B5EF4-FFF2-40B4-BE49-F238E27FC236}">
                <a16:creationId xmlns:a16="http://schemas.microsoft.com/office/drawing/2014/main" id="{F7833460-5CA9-6C4F-F2F9-BCAAE970D060}"/>
              </a:ext>
            </a:extLst>
          </p:cNvPr>
          <p:cNvSpPr txBox="1">
            <a:spLocks noGrp="1"/>
          </p:cNvSpPr>
          <p:nvPr>
            <p:ph type="title"/>
          </p:nvPr>
        </p:nvSpPr>
        <p:spPr>
          <a:xfrm>
            <a:off x="304800" y="90152"/>
            <a:ext cx="8305800" cy="105284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t>Point Mutation: Substitutions </a:t>
            </a:r>
            <a:br>
              <a:rPr lang="en-US" b="1" dirty="0"/>
            </a:br>
            <a:r>
              <a:rPr lang="en-US" sz="4800" b="1" dirty="0">
                <a:solidFill>
                  <a:srgbClr val="00B0F0"/>
                </a:solidFill>
              </a:rPr>
              <a:t>Missense</a:t>
            </a:r>
            <a:r>
              <a:rPr lang="en-US" sz="2400" b="1" dirty="0">
                <a:solidFill>
                  <a:srgbClr val="00B0F0"/>
                </a:solidFill>
              </a:rPr>
              <a:t> Mutation</a:t>
            </a:r>
            <a:endParaRPr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animEffect transition="in" filter="fade">
                                      <p:cBhvr>
                                        <p:cTn id="7" dur="500"/>
                                        <p:tgtEl>
                                          <p:spTgt spid="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xEl>
                                              <p:pRg st="1" end="1"/>
                                            </p:txEl>
                                          </p:spTgt>
                                        </p:tgtEl>
                                        <p:attrNameLst>
                                          <p:attrName>style.visibility</p:attrName>
                                        </p:attrNameLst>
                                      </p:cBhvr>
                                      <p:to>
                                        <p:strVal val="visible"/>
                                      </p:to>
                                    </p:set>
                                    <p:animEffect transition="in" filter="fade">
                                      <p:cBhvr>
                                        <p:cTn id="12" dur="500"/>
                                        <p:tgtEl>
                                          <p:spTgt spid="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
                                            <p:txEl>
                                              <p:pRg st="2" end="2"/>
                                            </p:txEl>
                                          </p:spTgt>
                                        </p:tgtEl>
                                        <p:attrNameLst>
                                          <p:attrName>style.visibility</p:attrName>
                                        </p:attrNameLst>
                                      </p:cBhvr>
                                      <p:to>
                                        <p:strVal val="visible"/>
                                      </p:to>
                                    </p:set>
                                    <p:animEffect transition="in" filter="fade">
                                      <p:cBhvr>
                                        <p:cTn id="17" dur="500"/>
                                        <p:tgtEl>
                                          <p:spTgt spid="3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4">
                                            <p:txEl>
                                              <p:pRg st="3" end="3"/>
                                            </p:txEl>
                                          </p:spTgt>
                                        </p:tgtEl>
                                        <p:attrNameLst>
                                          <p:attrName>style.visibility</p:attrName>
                                        </p:attrNameLst>
                                      </p:cBhvr>
                                      <p:to>
                                        <p:strVal val="visible"/>
                                      </p:to>
                                    </p:set>
                                    <p:animEffect transition="in" filter="fade">
                                      <p:cBhvr>
                                        <p:cTn id="22" dur="500"/>
                                        <p:tgtEl>
                                          <p:spTgt spid="3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21"/>
        <p:cNvGrpSpPr/>
        <p:nvPr/>
      </p:nvGrpSpPr>
      <p:grpSpPr>
        <a:xfrm>
          <a:off x="0" y="0"/>
          <a:ext cx="0" cy="0"/>
          <a:chOff x="0" y="0"/>
          <a:chExt cx="0" cy="0"/>
        </a:xfrm>
      </p:grpSpPr>
      <p:sp>
        <p:nvSpPr>
          <p:cNvPr id="322" name="Google Shape;322;p58"/>
          <p:cNvSpPr txBox="1">
            <a:spLocks noGrp="1"/>
          </p:cNvSpPr>
          <p:nvPr>
            <p:ph type="title"/>
          </p:nvPr>
        </p:nvSpPr>
        <p:spPr>
          <a:xfrm>
            <a:off x="304800" y="0"/>
            <a:ext cx="8305800" cy="1447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t>Point Mutation: Substitutions</a:t>
            </a:r>
            <a:br>
              <a:rPr lang="en-US" b="1" dirty="0"/>
            </a:br>
            <a:r>
              <a:rPr lang="en-US" sz="6000" b="1" dirty="0">
                <a:solidFill>
                  <a:srgbClr val="00B050"/>
                </a:solidFill>
              </a:rPr>
              <a:t>Nonsense</a:t>
            </a:r>
            <a:r>
              <a:rPr lang="en-US" b="1" dirty="0">
                <a:solidFill>
                  <a:srgbClr val="00B050"/>
                </a:solidFill>
              </a:rPr>
              <a:t> Mutations</a:t>
            </a:r>
            <a:endParaRPr dirty="0">
              <a:solidFill>
                <a:srgbClr val="00B050"/>
              </a:solidFill>
            </a:endParaRPr>
          </a:p>
        </p:txBody>
      </p:sp>
      <p:sp>
        <p:nvSpPr>
          <p:cNvPr id="323" name="Google Shape;323;p58"/>
          <p:cNvSpPr txBox="1">
            <a:spLocks noGrp="1"/>
          </p:cNvSpPr>
          <p:nvPr>
            <p:ph type="body" idx="1"/>
          </p:nvPr>
        </p:nvSpPr>
        <p:spPr>
          <a:xfrm>
            <a:off x="0" y="1769772"/>
            <a:ext cx="6800045"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2800"/>
              <a:buFont typeface="Comic Sans MS"/>
              <a:buChar char="•"/>
            </a:pPr>
            <a:r>
              <a:rPr lang="en-US" sz="2800" b="1" dirty="0">
                <a:latin typeface="Comic Sans MS"/>
                <a:ea typeface="Comic Sans MS"/>
                <a:cs typeface="Comic Sans MS"/>
                <a:sym typeface="Comic Sans MS"/>
              </a:rPr>
              <a:t>Caused by </a:t>
            </a:r>
            <a:r>
              <a:rPr lang="en-US" sz="2800" b="1" dirty="0">
                <a:solidFill>
                  <a:srgbClr val="FFFF00"/>
                </a:solidFill>
                <a:latin typeface="Comic Sans MS"/>
                <a:ea typeface="Comic Sans MS"/>
                <a:cs typeface="Comic Sans MS"/>
                <a:sym typeface="Comic Sans MS"/>
              </a:rPr>
              <a:t>Substitutions</a:t>
            </a:r>
            <a:endParaRPr dirty="0"/>
          </a:p>
          <a:p>
            <a:pPr marL="342900" lvl="0" indent="-342900" algn="l" rtl="0">
              <a:spcBef>
                <a:spcPts val="3000"/>
              </a:spcBef>
              <a:spcAft>
                <a:spcPts val="0"/>
              </a:spcAft>
              <a:buClr>
                <a:schemeClr val="lt1"/>
              </a:buClr>
              <a:buSzPts val="2800"/>
              <a:buFont typeface="Comic Sans MS"/>
              <a:buChar char="•"/>
            </a:pPr>
            <a:r>
              <a:rPr lang="en-US" sz="2800" b="1" dirty="0">
                <a:latin typeface="Comic Sans MS"/>
                <a:ea typeface="Comic Sans MS"/>
                <a:cs typeface="Comic Sans MS"/>
                <a:sym typeface="Comic Sans MS"/>
              </a:rPr>
              <a:t>It alters an amino acid encoding a group of nucleotides into a </a:t>
            </a:r>
            <a:r>
              <a:rPr lang="en-US" sz="2800" b="1" dirty="0">
                <a:solidFill>
                  <a:srgbClr val="0070C0"/>
                </a:solidFill>
                <a:latin typeface="Comic Sans MS"/>
                <a:ea typeface="Comic Sans MS"/>
                <a:cs typeface="Comic Sans MS"/>
                <a:sym typeface="Comic Sans MS"/>
              </a:rPr>
              <a:t>STOP</a:t>
            </a:r>
            <a:r>
              <a:rPr lang="en-US" sz="2800" b="1" dirty="0">
                <a:latin typeface="Comic Sans MS"/>
                <a:ea typeface="Comic Sans MS"/>
                <a:cs typeface="Comic Sans MS"/>
                <a:sym typeface="Comic Sans MS"/>
              </a:rPr>
              <a:t> signaling group.</a:t>
            </a:r>
            <a:endParaRPr dirty="0"/>
          </a:p>
          <a:p>
            <a:pPr marL="342900" lvl="0" indent="-342900" algn="l" rtl="0">
              <a:spcBef>
                <a:spcPts val="3000"/>
              </a:spcBef>
              <a:spcAft>
                <a:spcPts val="0"/>
              </a:spcAft>
              <a:buClr>
                <a:schemeClr val="lt1"/>
              </a:buClr>
              <a:buSzPts val="2800"/>
              <a:buFont typeface="Comic Sans MS"/>
              <a:buChar char="•"/>
            </a:pPr>
            <a:r>
              <a:rPr lang="en-US" sz="2800" b="1" dirty="0">
                <a:latin typeface="Comic Sans MS"/>
                <a:ea typeface="Comic Sans MS"/>
                <a:cs typeface="Comic Sans MS"/>
                <a:sym typeface="Comic Sans MS"/>
              </a:rPr>
              <a:t>When the message is read by the ribosome, </a:t>
            </a:r>
            <a:r>
              <a:rPr lang="en-US" sz="2800" b="1" dirty="0">
                <a:solidFill>
                  <a:srgbClr val="0070C0"/>
                </a:solidFill>
                <a:latin typeface="Comic Sans MS"/>
                <a:ea typeface="Comic Sans MS"/>
                <a:cs typeface="Comic Sans MS"/>
                <a:sym typeface="Comic Sans MS"/>
              </a:rPr>
              <a:t>the protein will stop being made … too early</a:t>
            </a:r>
            <a:r>
              <a:rPr lang="en-US" sz="2800" b="1" dirty="0">
                <a:latin typeface="Comic Sans MS"/>
                <a:ea typeface="Comic Sans MS"/>
                <a:cs typeface="Comic Sans MS"/>
                <a:sym typeface="Comic Sans MS"/>
              </a:rPr>
              <a:t>.</a:t>
            </a:r>
            <a:endParaRPr dirty="0"/>
          </a:p>
          <a:p>
            <a:pPr marL="342900" lvl="0" indent="-342900" algn="l" rtl="0">
              <a:spcBef>
                <a:spcPts val="3000"/>
              </a:spcBef>
              <a:spcAft>
                <a:spcPts val="0"/>
              </a:spcAft>
              <a:buClr>
                <a:schemeClr val="lt1"/>
              </a:buClr>
              <a:buSzPts val="2800"/>
              <a:buFont typeface="Comic Sans MS"/>
              <a:buChar char="•"/>
            </a:pPr>
            <a:r>
              <a:rPr lang="en-US" sz="2800" b="1" dirty="0">
                <a:latin typeface="Comic Sans MS"/>
                <a:ea typeface="Comic Sans MS"/>
                <a:cs typeface="Comic Sans MS"/>
                <a:sym typeface="Comic Sans MS"/>
              </a:rPr>
              <a:t>It will be smaller and minimally functional.</a:t>
            </a:r>
            <a:endParaRPr dirty="0"/>
          </a:p>
          <a:p>
            <a:pPr marL="342900" lvl="0" indent="-165100" algn="l" rtl="0">
              <a:spcBef>
                <a:spcPts val="560"/>
              </a:spcBef>
              <a:spcAft>
                <a:spcPts val="0"/>
              </a:spcAft>
              <a:buClr>
                <a:schemeClr val="lt1"/>
              </a:buClr>
              <a:buSzPts val="2800"/>
              <a:buFont typeface="Arimo"/>
              <a:buNone/>
            </a:pPr>
            <a:endParaRPr sz="2800" b="1" dirty="0">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3">
                                            <p:txEl>
                                              <p:pRg st="0" end="0"/>
                                            </p:txEl>
                                          </p:spTgt>
                                        </p:tgtEl>
                                        <p:attrNameLst>
                                          <p:attrName>style.visibility</p:attrName>
                                        </p:attrNameLst>
                                      </p:cBhvr>
                                      <p:to>
                                        <p:strVal val="visible"/>
                                      </p:to>
                                    </p:set>
                                    <p:animEffect transition="in" filter="fade">
                                      <p:cBhvr>
                                        <p:cTn id="7" dur="500"/>
                                        <p:tgtEl>
                                          <p:spTgt spid="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
                                            <p:txEl>
                                              <p:pRg st="1" end="1"/>
                                            </p:txEl>
                                          </p:spTgt>
                                        </p:tgtEl>
                                        <p:attrNameLst>
                                          <p:attrName>style.visibility</p:attrName>
                                        </p:attrNameLst>
                                      </p:cBhvr>
                                      <p:to>
                                        <p:strVal val="visible"/>
                                      </p:to>
                                    </p:set>
                                    <p:animEffect transition="in" filter="fade">
                                      <p:cBhvr>
                                        <p:cTn id="12" dur="500"/>
                                        <p:tgtEl>
                                          <p:spTgt spid="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3">
                                            <p:txEl>
                                              <p:pRg st="2" end="2"/>
                                            </p:txEl>
                                          </p:spTgt>
                                        </p:tgtEl>
                                        <p:attrNameLst>
                                          <p:attrName>style.visibility</p:attrName>
                                        </p:attrNameLst>
                                      </p:cBhvr>
                                      <p:to>
                                        <p:strVal val="visible"/>
                                      </p:to>
                                    </p:set>
                                    <p:animEffect transition="in" filter="fade">
                                      <p:cBhvr>
                                        <p:cTn id="17" dur="500"/>
                                        <p:tgtEl>
                                          <p:spTgt spid="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3">
                                            <p:txEl>
                                              <p:pRg st="3" end="3"/>
                                            </p:txEl>
                                          </p:spTgt>
                                        </p:tgtEl>
                                        <p:attrNameLst>
                                          <p:attrName>style.visibility</p:attrName>
                                        </p:attrNameLst>
                                      </p:cBhvr>
                                      <p:to>
                                        <p:strVal val="visible"/>
                                      </p:to>
                                    </p:set>
                                    <p:animEffect transition="in" filter="fade">
                                      <p:cBhvr>
                                        <p:cTn id="22" dur="500"/>
                                        <p:tgtEl>
                                          <p:spTgt spid="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28"/>
        <p:cNvGrpSpPr/>
        <p:nvPr/>
      </p:nvGrpSpPr>
      <p:grpSpPr>
        <a:xfrm>
          <a:off x="0" y="0"/>
          <a:ext cx="0" cy="0"/>
          <a:chOff x="0" y="0"/>
          <a:chExt cx="0" cy="0"/>
        </a:xfrm>
      </p:grpSpPr>
      <p:sp>
        <p:nvSpPr>
          <p:cNvPr id="329" name="Google Shape;329;p59"/>
          <p:cNvSpPr txBox="1">
            <a:spLocks noGrp="1"/>
          </p:cNvSpPr>
          <p:nvPr>
            <p:ph type="title"/>
          </p:nvPr>
        </p:nvSpPr>
        <p:spPr>
          <a:xfrm>
            <a:off x="304800" y="228600"/>
            <a:ext cx="8305800" cy="838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dirty="0"/>
              <a:t>Deletion and Addition Point Mutations</a:t>
            </a:r>
            <a:endParaRPr dirty="0"/>
          </a:p>
        </p:txBody>
      </p:sp>
      <p:sp>
        <p:nvSpPr>
          <p:cNvPr id="330" name="Google Shape;330;p59"/>
          <p:cNvSpPr txBox="1">
            <a:spLocks noGrp="1"/>
          </p:cNvSpPr>
          <p:nvPr>
            <p:ph type="body" idx="1"/>
          </p:nvPr>
        </p:nvSpPr>
        <p:spPr>
          <a:xfrm>
            <a:off x="0" y="1981200"/>
            <a:ext cx="5867400" cy="386688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C3300"/>
              </a:buClr>
              <a:buSzPts val="3200"/>
              <a:buFont typeface="Comic Sans MS"/>
              <a:buChar char="•"/>
            </a:pPr>
            <a:r>
              <a:rPr lang="en-US" sz="3200" b="1" dirty="0">
                <a:solidFill>
                  <a:srgbClr val="CC3300"/>
                </a:solidFill>
                <a:latin typeface="Comic Sans MS"/>
                <a:ea typeface="Comic Sans MS"/>
                <a:cs typeface="Comic Sans MS"/>
                <a:sym typeface="Comic Sans MS"/>
              </a:rPr>
              <a:t>Deletions</a:t>
            </a:r>
            <a:r>
              <a:rPr lang="en-US" sz="3200" b="1" dirty="0">
                <a:latin typeface="Comic Sans MS"/>
                <a:ea typeface="Comic Sans MS"/>
                <a:cs typeface="Comic Sans MS"/>
                <a:sym typeface="Comic Sans MS"/>
              </a:rPr>
              <a:t>: occur when a nucleotide is left out of its proper sequence.</a:t>
            </a:r>
            <a:endParaRPr dirty="0"/>
          </a:p>
          <a:p>
            <a:pPr marL="342900" lvl="0" indent="-139700" algn="l" rtl="0">
              <a:spcBef>
                <a:spcPts val="640"/>
              </a:spcBef>
              <a:spcAft>
                <a:spcPts val="0"/>
              </a:spcAft>
              <a:buClr>
                <a:schemeClr val="lt1"/>
              </a:buClr>
              <a:buSzPts val="3200"/>
              <a:buFont typeface="Arimo"/>
              <a:buNone/>
            </a:pPr>
            <a:endParaRPr sz="3200" b="1" dirty="0">
              <a:latin typeface="Comic Sans MS"/>
              <a:ea typeface="Comic Sans MS"/>
              <a:cs typeface="Comic Sans MS"/>
              <a:sym typeface="Comic Sans MS"/>
            </a:endParaRPr>
          </a:p>
          <a:p>
            <a:pPr marL="342900" lvl="0" indent="-342900" algn="l" rtl="0">
              <a:spcBef>
                <a:spcPts val="640"/>
              </a:spcBef>
              <a:spcAft>
                <a:spcPts val="0"/>
              </a:spcAft>
              <a:buClr>
                <a:srgbClr val="CC3300"/>
              </a:buClr>
              <a:buSzPts val="3200"/>
              <a:buFont typeface="Comic Sans MS"/>
              <a:buChar char="•"/>
            </a:pPr>
            <a:r>
              <a:rPr lang="en-US" sz="3200" b="1" dirty="0">
                <a:solidFill>
                  <a:srgbClr val="CC3300"/>
                </a:solidFill>
                <a:latin typeface="Comic Sans MS"/>
                <a:ea typeface="Comic Sans MS"/>
                <a:cs typeface="Comic Sans MS"/>
                <a:sym typeface="Comic Sans MS"/>
              </a:rPr>
              <a:t>Additions</a:t>
            </a:r>
            <a:r>
              <a:rPr lang="en-US" sz="3200" b="1" dirty="0">
                <a:latin typeface="Comic Sans MS"/>
                <a:ea typeface="Comic Sans MS"/>
                <a:cs typeface="Comic Sans MS"/>
                <a:sym typeface="Comic Sans MS"/>
              </a:rPr>
              <a:t>: occur when a single nucleotide is added during replication.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animEffect transition="in" filter="fade">
                                      <p:cBhvr>
                                        <p:cTn id="7" dur="500"/>
                                        <p:tgtEl>
                                          <p:spTgt spid="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xEl>
                                              <p:pRg st="2" end="2"/>
                                            </p:txEl>
                                          </p:spTgt>
                                        </p:tgtEl>
                                        <p:attrNameLst>
                                          <p:attrName>style.visibility</p:attrName>
                                        </p:attrNameLst>
                                      </p:cBhvr>
                                      <p:to>
                                        <p:strVal val="visible"/>
                                      </p:to>
                                    </p:set>
                                    <p:animEffect transition="in" filter="fade">
                                      <p:cBhvr>
                                        <p:cTn id="12" dur="500"/>
                                        <p:tgtEl>
                                          <p:spTgt spid="3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35"/>
        <p:cNvGrpSpPr/>
        <p:nvPr/>
      </p:nvGrpSpPr>
      <p:grpSpPr>
        <a:xfrm>
          <a:off x="0" y="0"/>
          <a:ext cx="0" cy="0"/>
          <a:chOff x="0" y="0"/>
          <a:chExt cx="0" cy="0"/>
        </a:xfrm>
      </p:grpSpPr>
      <p:sp>
        <p:nvSpPr>
          <p:cNvPr id="336" name="Google Shape;336;p60"/>
          <p:cNvSpPr txBox="1">
            <a:spLocks noGrp="1"/>
          </p:cNvSpPr>
          <p:nvPr>
            <p:ph type="title"/>
          </p:nvPr>
        </p:nvSpPr>
        <p:spPr>
          <a:xfrm>
            <a:off x="304800" y="228600"/>
            <a:ext cx="8305800" cy="838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dirty="0"/>
              <a:t>Point Mutation - </a:t>
            </a:r>
            <a:r>
              <a:rPr lang="en-US" b="1" dirty="0">
                <a:solidFill>
                  <a:srgbClr val="FFFF00"/>
                </a:solidFill>
              </a:rPr>
              <a:t>Reading Frame</a:t>
            </a:r>
            <a:endParaRPr dirty="0"/>
          </a:p>
        </p:txBody>
      </p:sp>
      <p:sp>
        <p:nvSpPr>
          <p:cNvPr id="337" name="Google Shape;337;p60"/>
          <p:cNvSpPr txBox="1">
            <a:spLocks noGrp="1"/>
          </p:cNvSpPr>
          <p:nvPr>
            <p:ph type="body" idx="1"/>
          </p:nvPr>
        </p:nvSpPr>
        <p:spPr>
          <a:xfrm>
            <a:off x="110543" y="1720403"/>
            <a:ext cx="6663743" cy="4719034"/>
          </a:xfrm>
          <a:prstGeom prst="rect">
            <a:avLst/>
          </a:prstGeom>
          <a:noFill/>
          <a:ln>
            <a:noFill/>
          </a:ln>
        </p:spPr>
        <p:txBody>
          <a:bodyPr spcFirstLastPara="1" wrap="square" lIns="91425" tIns="45700" rIns="91425" bIns="45700" anchor="t" anchorCtr="0">
            <a:noAutofit/>
          </a:bodyPr>
          <a:lstStyle/>
          <a:p>
            <a:pPr marL="342900" lvl="0">
              <a:spcBef>
                <a:spcPts val="0"/>
              </a:spcBef>
              <a:buSzPts val="2800"/>
              <a:buFont typeface="Comic Sans MS"/>
              <a:buChar char="•"/>
            </a:pPr>
            <a:r>
              <a:rPr lang="en-US" sz="2800" b="1" dirty="0">
                <a:latin typeface="Comic Sans MS"/>
                <a:ea typeface="Comic Sans MS"/>
                <a:cs typeface="Comic Sans MS"/>
                <a:sym typeface="Comic Sans MS"/>
              </a:rPr>
              <a:t>Since RNA translates DNA </a:t>
            </a:r>
            <a:r>
              <a:rPr lang="en-US" sz="2800" b="1" dirty="0">
                <a:solidFill>
                  <a:srgbClr val="CC3300"/>
                </a:solidFill>
                <a:latin typeface="Comic Sans MS"/>
                <a:ea typeface="Comic Sans MS"/>
                <a:cs typeface="Comic Sans MS"/>
                <a:sym typeface="Comic Sans MS"/>
              </a:rPr>
              <a:t>3 base sequences (codons), </a:t>
            </a:r>
            <a:r>
              <a:rPr lang="en-US" sz="2800" b="1" dirty="0">
                <a:latin typeface="Comic Sans MS"/>
                <a:ea typeface="Comic Sans MS"/>
                <a:cs typeface="Comic Sans MS"/>
                <a:sym typeface="Comic Sans MS"/>
              </a:rPr>
              <a:t>the exact sequence must be maintained = </a:t>
            </a:r>
            <a:r>
              <a:rPr lang="en-US" sz="4000" b="1" dirty="0">
                <a:solidFill>
                  <a:srgbClr val="FFFF00"/>
                </a:solidFill>
                <a:latin typeface="Comic Sans MS"/>
                <a:ea typeface="Comic Sans MS"/>
                <a:cs typeface="Comic Sans MS"/>
                <a:sym typeface="Comic Sans MS"/>
              </a:rPr>
              <a:t>READING FRAME</a:t>
            </a:r>
            <a:r>
              <a:rPr lang="en-US" b="1" dirty="0">
                <a:latin typeface="Comic Sans MS"/>
                <a:ea typeface="Comic Sans MS"/>
                <a:cs typeface="Comic Sans MS"/>
                <a:sym typeface="Comic Sans MS"/>
              </a:rPr>
              <a:t>.</a:t>
            </a:r>
            <a:endParaRPr dirty="0"/>
          </a:p>
          <a:p>
            <a:pPr marL="342900" lvl="0" indent="-342900" algn="l" rtl="0">
              <a:spcBef>
                <a:spcPts val="3600"/>
              </a:spcBef>
              <a:spcAft>
                <a:spcPts val="0"/>
              </a:spcAft>
              <a:buClr>
                <a:schemeClr val="lt1"/>
              </a:buClr>
              <a:buSzPts val="2800"/>
              <a:buFont typeface="Comic Sans MS"/>
              <a:buChar char="•"/>
            </a:pPr>
            <a:r>
              <a:rPr lang="en-US" sz="2800" b="1" dirty="0">
                <a:latin typeface="Comic Sans MS"/>
                <a:ea typeface="Comic Sans MS"/>
                <a:cs typeface="Comic Sans MS"/>
                <a:sym typeface="Comic Sans MS"/>
              </a:rPr>
              <a:t>Substitution mutations </a:t>
            </a:r>
            <a:r>
              <a:rPr lang="en-US" sz="2800" b="1" dirty="0">
                <a:solidFill>
                  <a:srgbClr val="00B050"/>
                </a:solidFill>
                <a:latin typeface="Comic Sans MS"/>
                <a:ea typeface="Comic Sans MS"/>
                <a:cs typeface="Comic Sans MS"/>
                <a:sym typeface="Comic Sans MS"/>
              </a:rPr>
              <a:t>DO NOT </a:t>
            </a:r>
            <a:r>
              <a:rPr lang="en-US" sz="2800" b="1" dirty="0">
                <a:latin typeface="Comic Sans MS"/>
                <a:ea typeface="Comic Sans MS"/>
                <a:cs typeface="Comic Sans MS"/>
                <a:sym typeface="Comic Sans MS"/>
              </a:rPr>
              <a:t>alter the reading frame.</a:t>
            </a:r>
            <a:endParaRPr dirty="0"/>
          </a:p>
          <a:p>
            <a:pPr marL="342900" lvl="0" indent="-342900" algn="l" rtl="0">
              <a:spcBef>
                <a:spcPts val="3600"/>
              </a:spcBef>
              <a:spcAft>
                <a:spcPts val="0"/>
              </a:spcAft>
              <a:buClr>
                <a:srgbClr val="CC3300"/>
              </a:buClr>
              <a:buSzPts val="2800"/>
              <a:buFont typeface="Comic Sans MS"/>
              <a:buChar char="•"/>
            </a:pPr>
            <a:r>
              <a:rPr lang="en-US" sz="2800" b="1" dirty="0">
                <a:solidFill>
                  <a:srgbClr val="00B0F0"/>
                </a:solidFill>
                <a:latin typeface="Comic Sans MS"/>
                <a:ea typeface="Comic Sans MS"/>
                <a:cs typeface="Comic Sans MS"/>
                <a:sym typeface="Comic Sans MS"/>
              </a:rPr>
              <a:t>Deletion and addition </a:t>
            </a:r>
            <a:r>
              <a:rPr lang="en-US" sz="2800" b="1" dirty="0">
                <a:latin typeface="Comic Sans MS"/>
                <a:ea typeface="Comic Sans MS"/>
                <a:cs typeface="Comic Sans MS"/>
                <a:sym typeface="Comic Sans MS"/>
              </a:rPr>
              <a:t>mutations </a:t>
            </a:r>
            <a:r>
              <a:rPr lang="en-US" sz="2800" b="1" dirty="0">
                <a:solidFill>
                  <a:srgbClr val="00B0F0"/>
                </a:solidFill>
                <a:latin typeface="Comic Sans MS"/>
                <a:ea typeface="Comic Sans MS"/>
                <a:cs typeface="Comic Sans MS"/>
                <a:sym typeface="Comic Sans MS"/>
              </a:rPr>
              <a:t>alter</a:t>
            </a:r>
            <a:r>
              <a:rPr lang="en-US" sz="2800" b="1" dirty="0">
                <a:solidFill>
                  <a:srgbClr val="CC3300"/>
                </a:solidFill>
                <a:latin typeface="Comic Sans MS"/>
                <a:ea typeface="Comic Sans MS"/>
                <a:cs typeface="Comic Sans MS"/>
                <a:sym typeface="Comic Sans MS"/>
              </a:rPr>
              <a:t> </a:t>
            </a:r>
            <a:r>
              <a:rPr lang="en-US" sz="2800" b="1" dirty="0">
                <a:latin typeface="Comic Sans MS"/>
                <a:ea typeface="Comic Sans MS"/>
                <a:cs typeface="Comic Sans MS"/>
                <a:sym typeface="Comic Sans MS"/>
              </a:rPr>
              <a:t>the </a:t>
            </a:r>
            <a:r>
              <a:rPr lang="en-US" sz="2800" b="1" dirty="0">
                <a:solidFill>
                  <a:srgbClr val="FFFF00"/>
                </a:solidFill>
                <a:latin typeface="Comic Sans MS"/>
                <a:ea typeface="Comic Sans MS"/>
                <a:cs typeface="Comic Sans MS"/>
                <a:sym typeface="Comic Sans MS"/>
              </a:rPr>
              <a:t>READING FRAME</a:t>
            </a:r>
            <a:r>
              <a:rPr lang="en-US" sz="2800" b="1" dirty="0">
                <a:latin typeface="Comic Sans MS"/>
                <a:ea typeface="Comic Sans MS"/>
                <a:cs typeface="Comic Sans MS"/>
                <a:sym typeface="Comic Sans MS"/>
              </a:rPr>
              <a:t>.</a:t>
            </a:r>
            <a:endParaRPr dirty="0"/>
          </a:p>
          <a:p>
            <a:pPr marL="342900" lvl="0" indent="-165100" algn="l" rtl="0">
              <a:spcBef>
                <a:spcPts val="560"/>
              </a:spcBef>
              <a:spcAft>
                <a:spcPts val="0"/>
              </a:spcAft>
              <a:buClr>
                <a:schemeClr val="lt1"/>
              </a:buClr>
              <a:buSzPts val="2800"/>
              <a:buFont typeface="Arimo"/>
              <a:buNone/>
            </a:pPr>
            <a:endParaRPr sz="2800" b="1" dirty="0">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animEffect transition="in" filter="fade">
                                      <p:cBhvr>
                                        <p:cTn id="7" dur="500"/>
                                        <p:tgtEl>
                                          <p:spTgt spid="3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
                                            <p:txEl>
                                              <p:pRg st="1" end="1"/>
                                            </p:txEl>
                                          </p:spTgt>
                                        </p:tgtEl>
                                        <p:attrNameLst>
                                          <p:attrName>style.visibility</p:attrName>
                                        </p:attrNameLst>
                                      </p:cBhvr>
                                      <p:to>
                                        <p:strVal val="visible"/>
                                      </p:to>
                                    </p:set>
                                    <p:animEffect transition="in" filter="fade">
                                      <p:cBhvr>
                                        <p:cTn id="12" dur="500"/>
                                        <p:tgtEl>
                                          <p:spTgt spid="3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
                                            <p:txEl>
                                              <p:pRg st="2" end="2"/>
                                            </p:txEl>
                                          </p:spTgt>
                                        </p:tgtEl>
                                        <p:attrNameLst>
                                          <p:attrName>style.visibility</p:attrName>
                                        </p:attrNameLst>
                                      </p:cBhvr>
                                      <p:to>
                                        <p:strVal val="visible"/>
                                      </p:to>
                                    </p:set>
                                    <p:animEffect transition="in" filter="fade">
                                      <p:cBhvr>
                                        <p:cTn id="17" dur="500"/>
                                        <p:tgtEl>
                                          <p:spTgt spid="3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42"/>
        <p:cNvGrpSpPr/>
        <p:nvPr/>
      </p:nvGrpSpPr>
      <p:grpSpPr>
        <a:xfrm>
          <a:off x="0" y="0"/>
          <a:ext cx="0" cy="0"/>
          <a:chOff x="0" y="0"/>
          <a:chExt cx="0" cy="0"/>
        </a:xfrm>
      </p:grpSpPr>
      <p:sp>
        <p:nvSpPr>
          <p:cNvPr id="343" name="Google Shape;343;p61"/>
          <p:cNvSpPr txBox="1">
            <a:spLocks noGrp="1"/>
          </p:cNvSpPr>
          <p:nvPr>
            <p:ph type="title"/>
          </p:nvPr>
        </p:nvSpPr>
        <p:spPr>
          <a:xfrm>
            <a:off x="304800" y="228599"/>
            <a:ext cx="8305800" cy="154868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dirty="0"/>
              <a:t>Point Mutation - Reading Frame </a:t>
            </a:r>
            <a:r>
              <a:rPr lang="en-US" b="1" dirty="0">
                <a:sym typeface="Wingdings" panose="05000000000000000000" pitchFamily="2" charset="2"/>
              </a:rPr>
              <a:t> </a:t>
            </a:r>
            <a:r>
              <a:rPr lang="en-US" sz="5400" b="1" dirty="0">
                <a:solidFill>
                  <a:srgbClr val="00B0F0"/>
                </a:solidFill>
              </a:rPr>
              <a:t>Frame Shift Mutations</a:t>
            </a:r>
            <a:endParaRPr dirty="0">
              <a:solidFill>
                <a:srgbClr val="00B0F0"/>
              </a:solidFill>
            </a:endParaRPr>
          </a:p>
        </p:txBody>
      </p:sp>
      <p:sp>
        <p:nvSpPr>
          <p:cNvPr id="344" name="Google Shape;344;p61"/>
          <p:cNvSpPr txBox="1">
            <a:spLocks noGrp="1"/>
          </p:cNvSpPr>
          <p:nvPr>
            <p:ph type="body" idx="1"/>
          </p:nvPr>
        </p:nvSpPr>
        <p:spPr>
          <a:xfrm>
            <a:off x="-1" y="2317124"/>
            <a:ext cx="7096259" cy="3505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C3300"/>
              </a:buClr>
              <a:buSzPts val="3200"/>
              <a:buFont typeface="Comic Sans MS"/>
              <a:buChar char="•"/>
            </a:pPr>
            <a:r>
              <a:rPr lang="en-US" sz="3600" b="1" dirty="0">
                <a:solidFill>
                  <a:srgbClr val="CC3300"/>
                </a:solidFill>
                <a:latin typeface="Comic Sans MS"/>
                <a:ea typeface="Comic Sans MS"/>
                <a:cs typeface="Comic Sans MS"/>
                <a:sym typeface="Comic Sans MS"/>
              </a:rPr>
              <a:t>FRAME SHIFT </a:t>
            </a:r>
            <a:r>
              <a:rPr lang="en-US" sz="3600" b="1" dirty="0">
                <a:solidFill>
                  <a:srgbClr val="00B050"/>
                </a:solidFill>
                <a:latin typeface="Comic Sans MS"/>
                <a:ea typeface="Comic Sans MS"/>
                <a:cs typeface="Comic Sans MS"/>
                <a:sym typeface="Comic Sans MS"/>
              </a:rPr>
              <a:t>MUTATIONS</a:t>
            </a:r>
            <a:r>
              <a:rPr lang="en-US" sz="3600" b="1" dirty="0">
                <a:solidFill>
                  <a:srgbClr val="CC3300"/>
                </a:solidFill>
                <a:latin typeface="Comic Sans MS"/>
                <a:ea typeface="Comic Sans MS"/>
                <a:cs typeface="Comic Sans MS"/>
                <a:sym typeface="Comic Sans MS"/>
              </a:rPr>
              <a:t> </a:t>
            </a:r>
            <a:r>
              <a:rPr lang="en-US" sz="3200" b="1" dirty="0">
                <a:latin typeface="Comic Sans MS"/>
                <a:ea typeface="Comic Sans MS"/>
                <a:cs typeface="Comic Sans MS"/>
                <a:sym typeface="Comic Sans MS"/>
              </a:rPr>
              <a:t>result from deletion or addition point mutations.</a:t>
            </a:r>
            <a:endParaRPr dirty="0"/>
          </a:p>
          <a:p>
            <a:pPr marL="342900" lvl="0" indent="-342900" algn="l" rtl="0">
              <a:spcBef>
                <a:spcPts val="3600"/>
              </a:spcBef>
              <a:spcAft>
                <a:spcPts val="0"/>
              </a:spcAft>
              <a:buClr>
                <a:schemeClr val="lt1"/>
              </a:buClr>
              <a:buSzPts val="3200"/>
              <a:buFont typeface="Comic Sans MS"/>
              <a:buChar char="•"/>
            </a:pPr>
            <a:r>
              <a:rPr lang="en-US" sz="3200" b="1" dirty="0">
                <a:latin typeface="Comic Sans MS"/>
                <a:ea typeface="Comic Sans MS"/>
                <a:cs typeface="Comic Sans MS"/>
                <a:sym typeface="Comic Sans MS"/>
              </a:rPr>
              <a:t>These are usually more harmful than substitution mutations.</a:t>
            </a:r>
            <a:endParaRPr dirty="0"/>
          </a:p>
          <a:p>
            <a:pPr marL="342900" lvl="0" indent="-342900" algn="l" rtl="0">
              <a:spcBef>
                <a:spcPts val="560"/>
              </a:spcBef>
              <a:spcAft>
                <a:spcPts val="0"/>
              </a:spcAft>
              <a:buClr>
                <a:schemeClr val="lt1"/>
              </a:buClr>
              <a:buSzPts val="2800"/>
              <a:buFont typeface="Arimo"/>
              <a:buNone/>
            </a:pPr>
            <a:endParaRPr sz="2800" b="1" dirty="0">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
                                            <p:txEl>
                                              <p:pRg st="0" end="0"/>
                                            </p:txEl>
                                          </p:spTgt>
                                        </p:tgtEl>
                                        <p:attrNameLst>
                                          <p:attrName>style.visibility</p:attrName>
                                        </p:attrNameLst>
                                      </p:cBhvr>
                                      <p:to>
                                        <p:strVal val="visible"/>
                                      </p:to>
                                    </p:set>
                                    <p:animEffect transition="in" filter="fade">
                                      <p:cBhvr>
                                        <p:cTn id="7" dur="500"/>
                                        <p:tgtEl>
                                          <p:spTgt spid="3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
                                            <p:txEl>
                                              <p:pRg st="1" end="1"/>
                                            </p:txEl>
                                          </p:spTgt>
                                        </p:tgtEl>
                                        <p:attrNameLst>
                                          <p:attrName>style.visibility</p:attrName>
                                        </p:attrNameLst>
                                      </p:cBhvr>
                                      <p:to>
                                        <p:strVal val="visible"/>
                                      </p:to>
                                    </p:set>
                                    <p:animEffect transition="in" filter="fade">
                                      <p:cBhvr>
                                        <p:cTn id="12" dur="500"/>
                                        <p:tgtEl>
                                          <p:spTgt spid="3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49"/>
        <p:cNvGrpSpPr/>
        <p:nvPr/>
      </p:nvGrpSpPr>
      <p:grpSpPr>
        <a:xfrm>
          <a:off x="0" y="0"/>
          <a:ext cx="0" cy="0"/>
          <a:chOff x="0" y="0"/>
          <a:chExt cx="0" cy="0"/>
        </a:xfrm>
      </p:grpSpPr>
      <p:sp>
        <p:nvSpPr>
          <p:cNvPr id="351" name="Google Shape;351;p62"/>
          <p:cNvSpPr txBox="1">
            <a:spLocks noGrp="1"/>
          </p:cNvSpPr>
          <p:nvPr>
            <p:ph type="body" idx="1"/>
          </p:nvPr>
        </p:nvSpPr>
        <p:spPr>
          <a:xfrm>
            <a:off x="0" y="2189408"/>
            <a:ext cx="6542468" cy="409548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2F2F2"/>
              </a:buClr>
              <a:buSzPts val="2800"/>
              <a:buNone/>
            </a:pPr>
            <a:r>
              <a:rPr lang="en-US" sz="2800" b="1" dirty="0">
                <a:solidFill>
                  <a:srgbClr val="F2F2F2"/>
                </a:solidFill>
                <a:latin typeface="Comic Sans MS"/>
                <a:ea typeface="Comic Sans MS"/>
                <a:cs typeface="Comic Sans MS"/>
                <a:sym typeface="Comic Sans MS"/>
              </a:rPr>
              <a:t>Normal</a:t>
            </a:r>
            <a:r>
              <a:rPr lang="en-US" sz="2800" b="1" dirty="0">
                <a:latin typeface="Comic Sans MS"/>
                <a:ea typeface="Comic Sans MS"/>
                <a:cs typeface="Comic Sans MS"/>
                <a:sym typeface="Comic Sans MS"/>
              </a:rPr>
              <a:t>: </a:t>
            </a:r>
          </a:p>
          <a:p>
            <a:pPr marL="0" lvl="0" indent="0" algn="l" rtl="0">
              <a:spcBef>
                <a:spcPts val="0"/>
              </a:spcBef>
              <a:spcAft>
                <a:spcPts val="0"/>
              </a:spcAft>
              <a:buClr>
                <a:srgbClr val="F2F2F2"/>
              </a:buClr>
              <a:buSzPts val="2800"/>
              <a:buNone/>
            </a:pPr>
            <a:r>
              <a:rPr lang="en-US" sz="2800" b="1" dirty="0">
                <a:solidFill>
                  <a:srgbClr val="CC3300"/>
                </a:solidFill>
                <a:latin typeface="Comic Sans MS"/>
                <a:ea typeface="Comic Sans MS"/>
                <a:cs typeface="Comic Sans MS"/>
                <a:sym typeface="Comic Sans MS"/>
              </a:rPr>
              <a:t>THE DOG RAN AND ATE THE PIG</a:t>
            </a:r>
            <a:endParaRPr dirty="0"/>
          </a:p>
          <a:p>
            <a:pPr marL="342900" lvl="0" indent="-165100" algn="l" rtl="0">
              <a:spcBef>
                <a:spcPts val="560"/>
              </a:spcBef>
              <a:spcAft>
                <a:spcPts val="0"/>
              </a:spcAft>
              <a:buClr>
                <a:schemeClr val="lt1"/>
              </a:buClr>
              <a:buSzPts val="2800"/>
              <a:buFont typeface="Arimo"/>
              <a:buNone/>
            </a:pPr>
            <a:endParaRPr sz="2800" b="1" dirty="0">
              <a:latin typeface="Comic Sans MS"/>
              <a:ea typeface="Comic Sans MS"/>
              <a:cs typeface="Comic Sans MS"/>
              <a:sym typeface="Comic Sans MS"/>
            </a:endParaRPr>
          </a:p>
          <a:p>
            <a:pPr marL="0" lvl="0" indent="0" algn="l" rtl="0">
              <a:spcBef>
                <a:spcPts val="560"/>
              </a:spcBef>
              <a:spcAft>
                <a:spcPts val="0"/>
              </a:spcAft>
              <a:buClr>
                <a:srgbClr val="F2F2F2"/>
              </a:buClr>
              <a:buSzPts val="2800"/>
              <a:buNone/>
            </a:pPr>
            <a:r>
              <a:rPr lang="en-US" sz="2800" b="1" dirty="0">
                <a:solidFill>
                  <a:srgbClr val="F2F2F2"/>
                </a:solidFill>
                <a:latin typeface="Comic Sans MS"/>
                <a:ea typeface="Comic Sans MS"/>
                <a:cs typeface="Comic Sans MS"/>
                <a:sym typeface="Comic Sans MS"/>
              </a:rPr>
              <a:t>Mutated</a:t>
            </a:r>
            <a:r>
              <a:rPr lang="en-US" sz="2800" b="1" dirty="0">
                <a:latin typeface="Comic Sans MS"/>
                <a:ea typeface="Comic Sans MS"/>
                <a:cs typeface="Comic Sans MS"/>
                <a:sym typeface="Comic Sans MS"/>
              </a:rPr>
              <a:t>: </a:t>
            </a:r>
          </a:p>
          <a:p>
            <a:pPr marL="0" lvl="0" indent="0" algn="l" rtl="0">
              <a:spcBef>
                <a:spcPts val="560"/>
              </a:spcBef>
              <a:spcAft>
                <a:spcPts val="0"/>
              </a:spcAft>
              <a:buClr>
                <a:srgbClr val="F2F2F2"/>
              </a:buClr>
              <a:buSzPts val="2800"/>
              <a:buNone/>
            </a:pPr>
            <a:r>
              <a:rPr lang="en-US" sz="2800" b="1" dirty="0">
                <a:solidFill>
                  <a:srgbClr val="CC3300"/>
                </a:solidFill>
                <a:latin typeface="Comic Sans MS"/>
                <a:ea typeface="Comic Sans MS"/>
                <a:cs typeface="Comic Sans MS"/>
                <a:sym typeface="Comic Sans MS"/>
              </a:rPr>
              <a:t>THE D</a:t>
            </a:r>
            <a:r>
              <a:rPr lang="en-US" sz="2800" b="1" dirty="0">
                <a:solidFill>
                  <a:srgbClr val="00B0F0"/>
                </a:solidFill>
                <a:latin typeface="Comic Sans MS"/>
                <a:ea typeface="Comic Sans MS"/>
                <a:cs typeface="Comic Sans MS"/>
                <a:sym typeface="Comic Sans MS"/>
              </a:rPr>
              <a:t>GR ANA NDA TET HEP IG</a:t>
            </a:r>
            <a:endParaRPr dirty="0">
              <a:solidFill>
                <a:srgbClr val="00B0F0"/>
              </a:solidFill>
            </a:endParaRPr>
          </a:p>
          <a:p>
            <a:pPr marL="342900" lvl="0" indent="-165100" algn="l" rtl="0">
              <a:spcBef>
                <a:spcPts val="560"/>
              </a:spcBef>
              <a:spcAft>
                <a:spcPts val="0"/>
              </a:spcAft>
              <a:buClr>
                <a:schemeClr val="lt1"/>
              </a:buClr>
              <a:buSzPts val="2800"/>
              <a:buFont typeface="Arimo"/>
              <a:buNone/>
            </a:pPr>
            <a:endParaRPr sz="2800" b="1" dirty="0">
              <a:latin typeface="Comic Sans MS"/>
              <a:ea typeface="Comic Sans MS"/>
              <a:cs typeface="Comic Sans MS"/>
              <a:sym typeface="Comic Sans MS"/>
            </a:endParaRPr>
          </a:p>
          <a:p>
            <a:pPr marL="0" lvl="0" indent="0" algn="l" rtl="0">
              <a:spcBef>
                <a:spcPts val="560"/>
              </a:spcBef>
              <a:spcAft>
                <a:spcPts val="0"/>
              </a:spcAft>
              <a:buClr>
                <a:schemeClr val="lt1"/>
              </a:buClr>
              <a:buSzPts val="2800"/>
              <a:buNone/>
            </a:pPr>
            <a:r>
              <a:rPr lang="en-US" sz="2800" b="1" dirty="0">
                <a:latin typeface="Comic Sans MS"/>
                <a:ea typeface="Comic Sans MS"/>
                <a:cs typeface="Comic Sans MS"/>
                <a:sym typeface="Comic Sans MS"/>
              </a:rPr>
              <a:t>This is a deletion mutation (“O” in DOG).</a:t>
            </a:r>
            <a:endParaRPr dirty="0"/>
          </a:p>
        </p:txBody>
      </p:sp>
      <p:sp>
        <p:nvSpPr>
          <p:cNvPr id="6" name="Google Shape;343;p61">
            <a:extLst>
              <a:ext uri="{FF2B5EF4-FFF2-40B4-BE49-F238E27FC236}">
                <a16:creationId xmlns:a16="http://schemas.microsoft.com/office/drawing/2014/main" id="{EB4D511C-3DB3-C899-3F7D-1762D5806F9B}"/>
              </a:ext>
            </a:extLst>
          </p:cNvPr>
          <p:cNvSpPr txBox="1">
            <a:spLocks noGrp="1"/>
          </p:cNvSpPr>
          <p:nvPr>
            <p:ph type="title"/>
          </p:nvPr>
        </p:nvSpPr>
        <p:spPr>
          <a:xfrm>
            <a:off x="304800" y="228599"/>
            <a:ext cx="8305800" cy="154868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b="1" dirty="0"/>
              <a:t>Point Mutation - Reading Frame </a:t>
            </a:r>
            <a:r>
              <a:rPr lang="en-US" b="1" dirty="0">
                <a:sym typeface="Wingdings" panose="05000000000000000000" pitchFamily="2" charset="2"/>
              </a:rPr>
              <a:t> </a:t>
            </a:r>
            <a:r>
              <a:rPr lang="en-US" sz="5400" b="1" dirty="0">
                <a:solidFill>
                  <a:srgbClr val="00B0F0"/>
                </a:solidFill>
              </a:rPr>
              <a:t>Frame Shift Mutations</a:t>
            </a:r>
            <a:endParaRPr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xEl>
                                              <p:pRg st="0" end="0"/>
                                            </p:txEl>
                                          </p:spTgt>
                                        </p:tgtEl>
                                        <p:attrNameLst>
                                          <p:attrName>style.visibility</p:attrName>
                                        </p:attrNameLst>
                                      </p:cBhvr>
                                      <p:to>
                                        <p:strVal val="visible"/>
                                      </p:to>
                                    </p:set>
                                    <p:animEffect transition="in" filter="fade">
                                      <p:cBhvr>
                                        <p:cTn id="7" dur="500"/>
                                        <p:tgtEl>
                                          <p:spTgt spid="3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xEl>
                                              <p:pRg st="1" end="1"/>
                                            </p:txEl>
                                          </p:spTgt>
                                        </p:tgtEl>
                                        <p:attrNameLst>
                                          <p:attrName>style.visibility</p:attrName>
                                        </p:attrNameLst>
                                      </p:cBhvr>
                                      <p:to>
                                        <p:strVal val="visible"/>
                                      </p:to>
                                    </p:set>
                                    <p:animEffect transition="in" filter="fade">
                                      <p:cBhvr>
                                        <p:cTn id="12" dur="500"/>
                                        <p:tgtEl>
                                          <p:spTgt spid="3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1">
                                            <p:txEl>
                                              <p:pRg st="3" end="3"/>
                                            </p:txEl>
                                          </p:spTgt>
                                        </p:tgtEl>
                                        <p:attrNameLst>
                                          <p:attrName>style.visibility</p:attrName>
                                        </p:attrNameLst>
                                      </p:cBhvr>
                                      <p:to>
                                        <p:strVal val="visible"/>
                                      </p:to>
                                    </p:set>
                                    <p:animEffect transition="in" filter="fade">
                                      <p:cBhvr>
                                        <p:cTn id="17" dur="500"/>
                                        <p:tgtEl>
                                          <p:spTgt spid="3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1">
                                            <p:txEl>
                                              <p:pRg st="4" end="4"/>
                                            </p:txEl>
                                          </p:spTgt>
                                        </p:tgtEl>
                                        <p:attrNameLst>
                                          <p:attrName>style.visibility</p:attrName>
                                        </p:attrNameLst>
                                      </p:cBhvr>
                                      <p:to>
                                        <p:strVal val="visible"/>
                                      </p:to>
                                    </p:set>
                                    <p:animEffect transition="in" filter="fade">
                                      <p:cBhvr>
                                        <p:cTn id="22" dur="500"/>
                                        <p:tgtEl>
                                          <p:spTgt spid="3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1">
                                            <p:txEl>
                                              <p:pRg st="6" end="6"/>
                                            </p:txEl>
                                          </p:spTgt>
                                        </p:tgtEl>
                                        <p:attrNameLst>
                                          <p:attrName>style.visibility</p:attrName>
                                        </p:attrNameLst>
                                      </p:cBhvr>
                                      <p:to>
                                        <p:strVal val="visible"/>
                                      </p:to>
                                    </p:set>
                                    <p:animEffect transition="in" filter="fade">
                                      <p:cBhvr>
                                        <p:cTn id="27" dur="500"/>
                                        <p:tgtEl>
                                          <p:spTgt spid="3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07"/>
        <p:cNvGrpSpPr/>
        <p:nvPr/>
      </p:nvGrpSpPr>
      <p:grpSpPr>
        <a:xfrm>
          <a:off x="0" y="0"/>
          <a:ext cx="0" cy="0"/>
          <a:chOff x="0" y="0"/>
          <a:chExt cx="0" cy="0"/>
        </a:xfrm>
      </p:grpSpPr>
      <p:sp>
        <p:nvSpPr>
          <p:cNvPr id="409" name="Google Shape;409;p70"/>
          <p:cNvSpPr txBox="1"/>
          <p:nvPr/>
        </p:nvSpPr>
        <p:spPr>
          <a:xfrm>
            <a:off x="1029929" y="0"/>
            <a:ext cx="6796548"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a:ea typeface="Calibri"/>
                <a:cs typeface="Calibri"/>
                <a:sym typeface="Calibri"/>
              </a:rPr>
              <a:t>Review</a:t>
            </a:r>
            <a:endParaRPr kumimoji="0" sz="1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4" name="Picture 3" descr="warm_up-01.eps">
            <a:extLst>
              <a:ext uri="{FF2B5EF4-FFF2-40B4-BE49-F238E27FC236}">
                <a16:creationId xmlns:a16="http://schemas.microsoft.com/office/drawing/2014/main" id="{82A903EE-D290-8EB5-8100-60B012388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9929" cy="835078"/>
          </a:xfrm>
          <a:prstGeom prst="rect">
            <a:avLst/>
          </a:prstGeom>
        </p:spPr>
      </p:pic>
      <p:sp>
        <p:nvSpPr>
          <p:cNvPr id="7" name="TextBox 6">
            <a:extLst>
              <a:ext uri="{FF2B5EF4-FFF2-40B4-BE49-F238E27FC236}">
                <a16:creationId xmlns:a16="http://schemas.microsoft.com/office/drawing/2014/main" id="{81114944-5540-4651-7C36-6EA9D7AE970E}"/>
              </a:ext>
            </a:extLst>
          </p:cNvPr>
          <p:cNvSpPr txBox="1"/>
          <p:nvPr/>
        </p:nvSpPr>
        <p:spPr>
          <a:xfrm>
            <a:off x="0" y="918177"/>
            <a:ext cx="9065342" cy="2554545"/>
          </a:xfrm>
          <a:prstGeom prst="rect">
            <a:avLst/>
          </a:prstGeom>
          <a:noFill/>
        </p:spPr>
        <p:txBody>
          <a:bodyPr wrap="square">
            <a:spAutoFit/>
          </a:bodyPr>
          <a:lstStyle/>
          <a:p>
            <a:pPr marL="344488" marR="0" lvl="0" indent="-339725" algn="l" defTabSz="914400" rtl="0" eaLnBrk="1" fontAlgn="auto" latinLnBrk="0" hangingPunct="1">
              <a:lnSpc>
                <a:spcPct val="100000"/>
              </a:lnSpc>
              <a:spcBef>
                <a:spcPct val="50000"/>
              </a:spcBef>
              <a:spcAft>
                <a:spcPts val="0"/>
              </a:spcAft>
              <a:buClr>
                <a:srgbClr val="000000"/>
              </a:buClr>
              <a:buSzTx/>
              <a:buFont typeface="+mj-lt"/>
              <a:buAutoNum type="arabicPeriod"/>
              <a:tabLst/>
              <a:defRPr/>
            </a:pPr>
            <a:r>
              <a:rPr kumimoji="0" lang="en-US" altLang="en-US" sz="2000" b="0" i="0" u="none" strike="noStrike" kern="0" cap="none" spc="0" normalizeH="0" baseline="0" noProof="0" dirty="0">
                <a:ln>
                  <a:noFill/>
                </a:ln>
                <a:solidFill>
                  <a:srgbClr val="000000"/>
                </a:solidFill>
                <a:effectLst/>
                <a:uLnTx/>
                <a:uFillTx/>
                <a:latin typeface="Arial"/>
                <a:cs typeface="Arial"/>
                <a:sym typeface="Arial"/>
              </a:rPr>
              <a:t>Name three major human genetic</a:t>
            </a:r>
            <a:r>
              <a:rPr kumimoji="0" lang="en-US" altLang="en-US" sz="2000" b="0" i="0" u="none" strike="noStrike" kern="0" cap="none" spc="0" normalizeH="0" noProof="0" dirty="0">
                <a:ln>
                  <a:noFill/>
                </a:ln>
                <a:solidFill>
                  <a:srgbClr val="000000"/>
                </a:solidFill>
                <a:effectLst/>
                <a:uLnTx/>
                <a:uFillTx/>
                <a:latin typeface="Arial"/>
                <a:cs typeface="Arial"/>
                <a:sym typeface="Arial"/>
              </a:rPr>
              <a:t> patterns of inheritance and give examples of each.</a:t>
            </a:r>
            <a:endParaRPr kumimoji="0" lang="en-US" altLang="en-US" sz="2000" b="0" i="0" u="none" strike="noStrike" kern="0" cap="none" spc="0" normalizeH="0" baseline="0" noProof="0" dirty="0">
              <a:ln>
                <a:noFill/>
              </a:ln>
              <a:solidFill>
                <a:srgbClr val="000000"/>
              </a:solidFill>
              <a:effectLst/>
              <a:uLnTx/>
              <a:uFillTx/>
              <a:latin typeface="Arial"/>
              <a:cs typeface="Arial"/>
              <a:sym typeface="Arial"/>
            </a:endParaRPr>
          </a:p>
          <a:p>
            <a:pPr marL="344488" marR="0" lvl="0" indent="-339725" algn="l" defTabSz="914400" rtl="0" eaLnBrk="1" fontAlgn="auto" latinLnBrk="0" hangingPunct="1">
              <a:lnSpc>
                <a:spcPct val="100000"/>
              </a:lnSpc>
              <a:spcBef>
                <a:spcPct val="50000"/>
              </a:spcBef>
              <a:spcAft>
                <a:spcPts val="0"/>
              </a:spcAft>
              <a:buClr>
                <a:srgbClr val="000000"/>
              </a:buClr>
              <a:buSzTx/>
              <a:buFont typeface="+mj-lt"/>
              <a:buAutoNum type="arabicPeriod"/>
              <a:tabLst/>
              <a:defRPr/>
            </a:pPr>
            <a:r>
              <a:rPr kumimoji="0" lang="en-US" altLang="en-US" sz="2000" b="0" i="0" u="none" strike="noStrike" kern="0" cap="none" spc="0" normalizeH="0" baseline="0" noProof="0" dirty="0">
                <a:ln>
                  <a:noFill/>
                </a:ln>
                <a:solidFill>
                  <a:srgbClr val="0070C0"/>
                </a:solidFill>
                <a:effectLst/>
                <a:uLnTx/>
                <a:uFillTx/>
                <a:latin typeface="Arial"/>
                <a:cs typeface="Arial"/>
                <a:sym typeface="Arial"/>
              </a:rPr>
              <a:t>What is heterozygous advantage related to genetic disorders?</a:t>
            </a:r>
          </a:p>
          <a:p>
            <a:pPr marL="344488" marR="0" lvl="0" indent="-339725" algn="l" defTabSz="914400" rtl="0" eaLnBrk="1" fontAlgn="auto" latinLnBrk="0" hangingPunct="1">
              <a:lnSpc>
                <a:spcPct val="100000"/>
              </a:lnSpc>
              <a:spcBef>
                <a:spcPct val="50000"/>
              </a:spcBef>
              <a:spcAft>
                <a:spcPts val="0"/>
              </a:spcAft>
              <a:buClr>
                <a:srgbClr val="000000"/>
              </a:buClr>
              <a:buSzTx/>
              <a:buFont typeface="+mj-lt"/>
              <a:buAutoNum type="arabicPeriod"/>
              <a:tabLst/>
              <a:defRPr/>
            </a:pPr>
            <a:r>
              <a:rPr kumimoji="0" lang="en-US" altLang="en-US" sz="2000" b="0" i="0" u="none" strike="noStrike" kern="0" cap="none" spc="0" normalizeH="0" baseline="0" noProof="0" dirty="0">
                <a:ln>
                  <a:noFill/>
                </a:ln>
                <a:solidFill>
                  <a:srgbClr val="000000"/>
                </a:solidFill>
                <a:effectLst/>
                <a:uLnTx/>
                <a:uFillTx/>
                <a:latin typeface="Arial"/>
                <a:cs typeface="Arial"/>
                <a:sym typeface="Arial"/>
              </a:rPr>
              <a:t>Define affected and carrier </a:t>
            </a:r>
            <a:r>
              <a:rPr lang="en-US" altLang="en-US" sz="2000" dirty="0"/>
              <a:t>related to genetic disorders</a:t>
            </a:r>
            <a:r>
              <a:rPr kumimoji="0" lang="en-US" altLang="en-US" sz="2000" b="0" i="0" u="none" strike="noStrike" kern="0" cap="none" spc="0" normalizeH="0" baseline="0" noProof="0" dirty="0">
                <a:ln>
                  <a:noFill/>
                </a:ln>
                <a:solidFill>
                  <a:srgbClr val="000000"/>
                </a:solidFill>
                <a:effectLst/>
                <a:uLnTx/>
                <a:uFillTx/>
                <a:latin typeface="Arial"/>
                <a:cs typeface="Arial"/>
                <a:sym typeface="Arial"/>
              </a:rPr>
              <a:t>?</a:t>
            </a:r>
          </a:p>
          <a:p>
            <a:pPr marL="344488" marR="0" lvl="0" indent="-339725" algn="l" defTabSz="914400" rtl="0" eaLnBrk="1" fontAlgn="auto" latinLnBrk="0" hangingPunct="1">
              <a:lnSpc>
                <a:spcPct val="100000"/>
              </a:lnSpc>
              <a:spcBef>
                <a:spcPct val="50000"/>
              </a:spcBef>
              <a:spcAft>
                <a:spcPts val="0"/>
              </a:spcAft>
              <a:buClr>
                <a:srgbClr val="000000"/>
              </a:buClr>
              <a:buSzTx/>
              <a:buFont typeface="+mj-lt"/>
              <a:buAutoNum type="arabicPeriod"/>
              <a:tabLst/>
              <a:defRPr/>
            </a:pPr>
            <a:r>
              <a:rPr kumimoji="0" lang="en-US" altLang="en-US" sz="2000" b="0" i="0" u="none" strike="noStrike" kern="0" cap="none" spc="0" normalizeH="0" baseline="0" noProof="0" dirty="0">
                <a:ln>
                  <a:noFill/>
                </a:ln>
                <a:solidFill>
                  <a:srgbClr val="0070C0"/>
                </a:solidFill>
                <a:effectLst/>
                <a:uLnTx/>
                <a:uFillTx/>
                <a:latin typeface="Arial"/>
                <a:cs typeface="Arial"/>
                <a:sym typeface="Arial"/>
              </a:rPr>
              <a:t>What genetic tool maps chromosomes for study of disorders?</a:t>
            </a:r>
          </a:p>
          <a:p>
            <a:pPr marL="344488" marR="0" lvl="0" indent="-339725" algn="l" defTabSz="914400" rtl="0" eaLnBrk="1" fontAlgn="auto" latinLnBrk="0" hangingPunct="1">
              <a:lnSpc>
                <a:spcPct val="100000"/>
              </a:lnSpc>
              <a:spcBef>
                <a:spcPct val="50000"/>
              </a:spcBef>
              <a:spcAft>
                <a:spcPts val="0"/>
              </a:spcAft>
              <a:buClr>
                <a:srgbClr val="000000"/>
              </a:buClr>
              <a:buSzTx/>
              <a:buFont typeface="+mj-lt"/>
              <a:buAutoNum type="arabicPeriod"/>
              <a:tabLst/>
              <a:defRPr/>
            </a:pPr>
            <a:r>
              <a:rPr lang="en-US" altLang="en-US" sz="2000" dirty="0">
                <a:solidFill>
                  <a:srgbClr val="0070C0"/>
                </a:solidFill>
              </a:rPr>
              <a:t>Decipher the following chart:</a:t>
            </a:r>
            <a:endParaRPr kumimoji="0" lang="en-US" altLang="en-US" sz="2000" b="0" i="0" u="none" strike="noStrike" kern="0" cap="none" spc="0" normalizeH="0" baseline="0" noProof="0" dirty="0">
              <a:ln>
                <a:noFill/>
              </a:ln>
              <a:solidFill>
                <a:srgbClr val="0070C0"/>
              </a:solidFill>
              <a:effectLst/>
              <a:uLnTx/>
              <a:uFillTx/>
              <a:latin typeface="Arial"/>
              <a:cs typeface="Arial"/>
              <a:sym typeface="Arial"/>
            </a:endParaRPr>
          </a:p>
        </p:txBody>
      </p:sp>
      <p:grpSp>
        <p:nvGrpSpPr>
          <p:cNvPr id="5" name="Group 4">
            <a:extLst>
              <a:ext uri="{FF2B5EF4-FFF2-40B4-BE49-F238E27FC236}">
                <a16:creationId xmlns:a16="http://schemas.microsoft.com/office/drawing/2014/main" id="{839A27D1-BFCE-4445-F2A6-3FC752BA1E8D}"/>
              </a:ext>
            </a:extLst>
          </p:cNvPr>
          <p:cNvGrpSpPr/>
          <p:nvPr/>
        </p:nvGrpSpPr>
        <p:grpSpPr>
          <a:xfrm>
            <a:off x="2503232" y="3143753"/>
            <a:ext cx="4388897" cy="3710813"/>
            <a:chOff x="4577838" y="2057926"/>
            <a:chExt cx="4388897" cy="3710813"/>
          </a:xfrm>
        </p:grpSpPr>
        <p:grpSp>
          <p:nvGrpSpPr>
            <p:cNvPr id="6" name="Group 80">
              <a:extLst>
                <a:ext uri="{FF2B5EF4-FFF2-40B4-BE49-F238E27FC236}">
                  <a16:creationId xmlns:a16="http://schemas.microsoft.com/office/drawing/2014/main" id="{35128F98-19F4-64AC-9DDB-47110444B617}"/>
                </a:ext>
              </a:extLst>
            </p:cNvPr>
            <p:cNvGrpSpPr>
              <a:grpSpLocks/>
            </p:cNvGrpSpPr>
            <p:nvPr/>
          </p:nvGrpSpPr>
          <p:grpSpPr bwMode="auto">
            <a:xfrm>
              <a:off x="4577838" y="2057926"/>
              <a:ext cx="4388897" cy="3710813"/>
              <a:chOff x="2465074" y="647280"/>
              <a:chExt cx="2338402" cy="1977786"/>
            </a:xfrm>
          </p:grpSpPr>
          <p:sp>
            <p:nvSpPr>
              <p:cNvPr id="9" name="Rectangle 3">
                <a:extLst>
                  <a:ext uri="{FF2B5EF4-FFF2-40B4-BE49-F238E27FC236}">
                    <a16:creationId xmlns:a16="http://schemas.microsoft.com/office/drawing/2014/main" id="{3FBDFC41-89EF-BDD0-AFCD-2C83FACAA535}"/>
                  </a:ext>
                </a:extLst>
              </p:cNvPr>
              <p:cNvSpPr>
                <a:spLocks noChangeArrowheads="1"/>
              </p:cNvSpPr>
              <p:nvPr/>
            </p:nvSpPr>
            <p:spPr bwMode="auto">
              <a:xfrm>
                <a:off x="3929682" y="2269783"/>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0" name="Rectangle 9">
                <a:extLst>
                  <a:ext uri="{FF2B5EF4-FFF2-40B4-BE49-F238E27FC236}">
                    <a16:creationId xmlns:a16="http://schemas.microsoft.com/office/drawing/2014/main" id="{6F0AFBCE-21D3-A1AA-AB3E-1BDCFCCC73DA}"/>
                  </a:ext>
                </a:extLst>
              </p:cNvPr>
              <p:cNvSpPr>
                <a:spLocks noChangeArrowheads="1"/>
              </p:cNvSpPr>
              <p:nvPr/>
            </p:nvSpPr>
            <p:spPr bwMode="auto">
              <a:xfrm>
                <a:off x="3099498" y="1531952"/>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1" name="Oval 4">
                <a:extLst>
                  <a:ext uri="{FF2B5EF4-FFF2-40B4-BE49-F238E27FC236}">
                    <a16:creationId xmlns:a16="http://schemas.microsoft.com/office/drawing/2014/main" id="{7CD57CA9-8F4E-B645-6510-7AF51A43A1A1}"/>
                  </a:ext>
                </a:extLst>
              </p:cNvPr>
              <p:cNvSpPr>
                <a:spLocks noChangeArrowheads="1"/>
              </p:cNvSpPr>
              <p:nvPr/>
            </p:nvSpPr>
            <p:spPr bwMode="auto">
              <a:xfrm>
                <a:off x="3616984" y="1538730"/>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2" name="Oval 11">
                <a:extLst>
                  <a:ext uri="{FF2B5EF4-FFF2-40B4-BE49-F238E27FC236}">
                    <a16:creationId xmlns:a16="http://schemas.microsoft.com/office/drawing/2014/main" id="{2F9AD399-E6EE-78C4-C395-6AF9510E15D5}"/>
                  </a:ext>
                </a:extLst>
              </p:cNvPr>
              <p:cNvSpPr>
                <a:spLocks noChangeArrowheads="1"/>
              </p:cNvSpPr>
              <p:nvPr/>
            </p:nvSpPr>
            <p:spPr bwMode="auto">
              <a:xfrm>
                <a:off x="3672036" y="64728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3" name="Rectangle 12">
                <a:extLst>
                  <a:ext uri="{FF2B5EF4-FFF2-40B4-BE49-F238E27FC236}">
                    <a16:creationId xmlns:a16="http://schemas.microsoft.com/office/drawing/2014/main" id="{6F9D1406-313C-9902-622C-370B4C19FDB1}"/>
                  </a:ext>
                </a:extLst>
              </p:cNvPr>
              <p:cNvSpPr>
                <a:spLocks noChangeArrowheads="1"/>
              </p:cNvSpPr>
              <p:nvPr/>
            </p:nvSpPr>
            <p:spPr bwMode="auto">
              <a:xfrm>
                <a:off x="3357823" y="659845"/>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4" name="Rectangle 13">
                <a:extLst>
                  <a:ext uri="{FF2B5EF4-FFF2-40B4-BE49-F238E27FC236}">
                    <a16:creationId xmlns:a16="http://schemas.microsoft.com/office/drawing/2014/main" id="{7FABC041-C7EE-87B6-8337-ADCB898BA0D8}"/>
                  </a:ext>
                </a:extLst>
              </p:cNvPr>
              <p:cNvSpPr>
                <a:spLocks noChangeArrowheads="1"/>
              </p:cNvSpPr>
              <p:nvPr/>
            </p:nvSpPr>
            <p:spPr bwMode="auto">
              <a:xfrm>
                <a:off x="2554375" y="1525254"/>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5" name="Rectangle 14">
                <a:extLst>
                  <a:ext uri="{FF2B5EF4-FFF2-40B4-BE49-F238E27FC236}">
                    <a16:creationId xmlns:a16="http://schemas.microsoft.com/office/drawing/2014/main" id="{15FB8434-E392-91A8-2F24-3574D99F30D8}"/>
                  </a:ext>
                </a:extLst>
              </p:cNvPr>
              <p:cNvSpPr>
                <a:spLocks noChangeArrowheads="1"/>
              </p:cNvSpPr>
              <p:nvPr/>
            </p:nvSpPr>
            <p:spPr bwMode="auto">
              <a:xfrm>
                <a:off x="3385456" y="2269343"/>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6" name="Rectangle 15">
                <a:extLst>
                  <a:ext uri="{FF2B5EF4-FFF2-40B4-BE49-F238E27FC236}">
                    <a16:creationId xmlns:a16="http://schemas.microsoft.com/office/drawing/2014/main" id="{579CF55D-B851-0B61-2A90-F953353E5250}"/>
                  </a:ext>
                </a:extLst>
              </p:cNvPr>
              <p:cNvSpPr>
                <a:spLocks noChangeArrowheads="1"/>
              </p:cNvSpPr>
              <p:nvPr/>
            </p:nvSpPr>
            <p:spPr bwMode="auto">
              <a:xfrm>
                <a:off x="4166717" y="2270598"/>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7" name="Rectangle 16">
                <a:extLst>
                  <a:ext uri="{FF2B5EF4-FFF2-40B4-BE49-F238E27FC236}">
                    <a16:creationId xmlns:a16="http://schemas.microsoft.com/office/drawing/2014/main" id="{DA326E6A-F579-DFB1-2913-1748B841821F}"/>
                  </a:ext>
                </a:extLst>
              </p:cNvPr>
              <p:cNvSpPr>
                <a:spLocks noChangeArrowheads="1"/>
              </p:cNvSpPr>
              <p:nvPr/>
            </p:nvSpPr>
            <p:spPr bwMode="auto">
              <a:xfrm>
                <a:off x="2808931" y="2271856"/>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8" name="Rectangle 17">
                <a:extLst>
                  <a:ext uri="{FF2B5EF4-FFF2-40B4-BE49-F238E27FC236}">
                    <a16:creationId xmlns:a16="http://schemas.microsoft.com/office/drawing/2014/main" id="{BB0DF35E-B651-8D90-71CF-04F48DEEBBFD}"/>
                  </a:ext>
                </a:extLst>
              </p:cNvPr>
              <p:cNvSpPr>
                <a:spLocks noChangeArrowheads="1"/>
              </p:cNvSpPr>
              <p:nvPr/>
            </p:nvSpPr>
            <p:spPr bwMode="auto">
              <a:xfrm>
                <a:off x="4229521" y="1541160"/>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9" name="Oval 18">
                <a:extLst>
                  <a:ext uri="{FF2B5EF4-FFF2-40B4-BE49-F238E27FC236}">
                    <a16:creationId xmlns:a16="http://schemas.microsoft.com/office/drawing/2014/main" id="{C9F0E0E5-8C7C-B512-7423-ED9BC80AE0E2}"/>
                  </a:ext>
                </a:extLst>
              </p:cNvPr>
              <p:cNvSpPr>
                <a:spLocks noChangeArrowheads="1"/>
              </p:cNvSpPr>
              <p:nvPr/>
            </p:nvSpPr>
            <p:spPr bwMode="auto">
              <a:xfrm>
                <a:off x="4499568" y="1533206"/>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0" name="Oval 19">
                <a:extLst>
                  <a:ext uri="{FF2B5EF4-FFF2-40B4-BE49-F238E27FC236}">
                    <a16:creationId xmlns:a16="http://schemas.microsoft.com/office/drawing/2014/main" id="{DD7A481A-87ED-79F1-C532-A54D273781F4}"/>
                  </a:ext>
                </a:extLst>
              </p:cNvPr>
              <p:cNvSpPr>
                <a:spLocks noChangeArrowheads="1"/>
              </p:cNvSpPr>
              <p:nvPr/>
            </p:nvSpPr>
            <p:spPr bwMode="auto">
              <a:xfrm>
                <a:off x="2554375" y="2268088"/>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1" name="Oval 20">
                <a:extLst>
                  <a:ext uri="{FF2B5EF4-FFF2-40B4-BE49-F238E27FC236}">
                    <a16:creationId xmlns:a16="http://schemas.microsoft.com/office/drawing/2014/main" id="{0AD3FFAC-C093-D4FD-938E-5EA4265002B9}"/>
                  </a:ext>
                </a:extLst>
              </p:cNvPr>
              <p:cNvSpPr>
                <a:spLocks noChangeArrowheads="1"/>
              </p:cNvSpPr>
              <p:nvPr/>
            </p:nvSpPr>
            <p:spPr bwMode="auto">
              <a:xfrm>
                <a:off x="3357823" y="1530694"/>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2" name="Oval 21">
                <a:extLst>
                  <a:ext uri="{FF2B5EF4-FFF2-40B4-BE49-F238E27FC236}">
                    <a16:creationId xmlns:a16="http://schemas.microsoft.com/office/drawing/2014/main" id="{7709E341-1B6C-F706-8ACB-2FC14B540D9F}"/>
                  </a:ext>
                </a:extLst>
              </p:cNvPr>
              <p:cNvSpPr>
                <a:spLocks noChangeArrowheads="1"/>
              </p:cNvSpPr>
              <p:nvPr/>
            </p:nvSpPr>
            <p:spPr bwMode="auto">
              <a:xfrm>
                <a:off x="4637733" y="2267245"/>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3" name="Oval 22">
                <a:extLst>
                  <a:ext uri="{FF2B5EF4-FFF2-40B4-BE49-F238E27FC236}">
                    <a16:creationId xmlns:a16="http://schemas.microsoft.com/office/drawing/2014/main" id="{561F568D-8B71-7C54-A97D-F23B076DEBF5}"/>
                  </a:ext>
                </a:extLst>
              </p:cNvPr>
              <p:cNvSpPr>
                <a:spLocks noChangeArrowheads="1"/>
              </p:cNvSpPr>
              <p:nvPr/>
            </p:nvSpPr>
            <p:spPr bwMode="auto">
              <a:xfrm>
                <a:off x="3616984" y="2268086"/>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4" name="Oval 23">
                <a:extLst>
                  <a:ext uri="{FF2B5EF4-FFF2-40B4-BE49-F238E27FC236}">
                    <a16:creationId xmlns:a16="http://schemas.microsoft.com/office/drawing/2014/main" id="{8CBA4EA7-E03B-8833-F165-011C3721EF93}"/>
                  </a:ext>
                </a:extLst>
              </p:cNvPr>
              <p:cNvSpPr>
                <a:spLocks noChangeArrowheads="1"/>
              </p:cNvSpPr>
              <p:nvPr/>
            </p:nvSpPr>
            <p:spPr bwMode="auto">
              <a:xfrm>
                <a:off x="2805579" y="1528183"/>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5" name="Oval 24">
                <a:extLst>
                  <a:ext uri="{FF2B5EF4-FFF2-40B4-BE49-F238E27FC236}">
                    <a16:creationId xmlns:a16="http://schemas.microsoft.com/office/drawing/2014/main" id="{9859EB04-C41C-00E7-8E5F-7AE3DAB1A4C9}"/>
                  </a:ext>
                </a:extLst>
              </p:cNvPr>
              <p:cNvSpPr>
                <a:spLocks noChangeArrowheads="1"/>
              </p:cNvSpPr>
              <p:nvPr/>
            </p:nvSpPr>
            <p:spPr bwMode="auto">
              <a:xfrm>
                <a:off x="3156020" y="226683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6" name="Oval 25">
                <a:extLst>
                  <a:ext uri="{FF2B5EF4-FFF2-40B4-BE49-F238E27FC236}">
                    <a16:creationId xmlns:a16="http://schemas.microsoft.com/office/drawing/2014/main" id="{56FB6D4E-AEC1-EBAC-34F3-6424443AC6DA}"/>
                  </a:ext>
                </a:extLst>
              </p:cNvPr>
              <p:cNvSpPr>
                <a:spLocks noChangeArrowheads="1"/>
              </p:cNvSpPr>
              <p:nvPr/>
            </p:nvSpPr>
            <p:spPr bwMode="auto">
              <a:xfrm>
                <a:off x="3900666" y="154116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7" name="Oval 26">
                <a:extLst>
                  <a:ext uri="{FF2B5EF4-FFF2-40B4-BE49-F238E27FC236}">
                    <a16:creationId xmlns:a16="http://schemas.microsoft.com/office/drawing/2014/main" id="{1CDB2373-2DC4-DFFC-CB19-B1758B0148AC}"/>
                  </a:ext>
                </a:extLst>
              </p:cNvPr>
              <p:cNvSpPr>
                <a:spLocks noChangeArrowheads="1"/>
              </p:cNvSpPr>
              <p:nvPr/>
            </p:nvSpPr>
            <p:spPr bwMode="auto">
              <a:xfrm>
                <a:off x="4404528" y="2265173"/>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cxnSp>
            <p:nvCxnSpPr>
              <p:cNvPr id="28" name="Straight Connector 6">
                <a:extLst>
                  <a:ext uri="{FF2B5EF4-FFF2-40B4-BE49-F238E27FC236}">
                    <a16:creationId xmlns:a16="http://schemas.microsoft.com/office/drawing/2014/main" id="{F29D339C-E5C1-C194-7D1A-FA48B407F15A}"/>
                  </a:ext>
                </a:extLst>
              </p:cNvPr>
              <p:cNvCxnSpPr>
                <a:cxnSpLocks noChangeShapeType="1"/>
              </p:cNvCxnSpPr>
              <p:nvPr/>
            </p:nvCxnSpPr>
            <p:spPr bwMode="auto">
              <a:xfrm>
                <a:off x="4215703" y="2058000"/>
                <a:ext cx="0" cy="207173"/>
              </a:xfrm>
              <a:prstGeom prst="line">
                <a:avLst/>
              </a:prstGeom>
              <a:noFill/>
              <a:ln w="12700" algn="ctr">
                <a:solidFill>
                  <a:schemeClr val="tx1"/>
                </a:solidFill>
                <a:round/>
                <a:headEnd/>
                <a:tailEnd/>
              </a:ln>
            </p:spPr>
          </p:cxnSp>
          <p:sp>
            <p:nvSpPr>
              <p:cNvPr id="29" name="Left Bracket 10">
                <a:extLst>
                  <a:ext uri="{FF2B5EF4-FFF2-40B4-BE49-F238E27FC236}">
                    <a16:creationId xmlns:a16="http://schemas.microsoft.com/office/drawing/2014/main" id="{86A61177-A551-C2AA-DCAE-B327725A1854}"/>
                  </a:ext>
                </a:extLst>
              </p:cNvPr>
              <p:cNvSpPr>
                <a:spLocks/>
              </p:cNvSpPr>
              <p:nvPr/>
            </p:nvSpPr>
            <p:spPr bwMode="auto">
              <a:xfrm rot="5400000">
                <a:off x="3380698" y="339464"/>
                <a:ext cx="412048" cy="1953807"/>
              </a:xfrm>
              <a:prstGeom prst="leftBracket">
                <a:avLst>
                  <a:gd name="adj" fmla="val 8342"/>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2814" kern="1200" dirty="0">
                  <a:latin typeface="Arial" charset="0"/>
                  <a:ea typeface="+mn-ea"/>
                  <a:cs typeface="+mn-cs"/>
                </a:endParaRPr>
              </a:p>
            </p:txBody>
          </p:sp>
          <p:sp>
            <p:nvSpPr>
              <p:cNvPr id="30" name="Left Bracket 32">
                <a:extLst>
                  <a:ext uri="{FF2B5EF4-FFF2-40B4-BE49-F238E27FC236}">
                    <a16:creationId xmlns:a16="http://schemas.microsoft.com/office/drawing/2014/main" id="{4F96F636-0B0A-3F43-BD69-54AAEF385223}"/>
                  </a:ext>
                </a:extLst>
              </p:cNvPr>
              <p:cNvSpPr>
                <a:spLocks/>
              </p:cNvSpPr>
              <p:nvPr/>
            </p:nvSpPr>
            <p:spPr bwMode="auto">
              <a:xfrm rot="5400000">
                <a:off x="4239519" y="1792440"/>
                <a:ext cx="190949" cy="733593"/>
              </a:xfrm>
              <a:prstGeom prst="leftBracket">
                <a:avLst>
                  <a:gd name="adj" fmla="val 8342"/>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2814" kern="1200" dirty="0">
                  <a:latin typeface="Arial" charset="0"/>
                  <a:ea typeface="+mn-ea"/>
                  <a:cs typeface="+mn-cs"/>
                </a:endParaRPr>
              </a:p>
            </p:txBody>
          </p:sp>
          <p:sp>
            <p:nvSpPr>
              <p:cNvPr id="31" name="Left Bracket 33">
                <a:extLst>
                  <a:ext uri="{FF2B5EF4-FFF2-40B4-BE49-F238E27FC236}">
                    <a16:creationId xmlns:a16="http://schemas.microsoft.com/office/drawing/2014/main" id="{D5DF1B4C-3AAB-50EF-747B-C47C15A71782}"/>
                  </a:ext>
                </a:extLst>
              </p:cNvPr>
              <p:cNvSpPr>
                <a:spLocks/>
              </p:cNvSpPr>
              <p:nvPr/>
            </p:nvSpPr>
            <p:spPr bwMode="auto">
              <a:xfrm rot="5400000">
                <a:off x="3344868" y="1930659"/>
                <a:ext cx="203430" cy="468917"/>
              </a:xfrm>
              <a:prstGeom prst="leftBracket">
                <a:avLst>
                  <a:gd name="adj" fmla="val 8334"/>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2814" kern="1200" dirty="0">
                  <a:latin typeface="Arial" charset="0"/>
                  <a:ea typeface="+mn-ea"/>
                  <a:cs typeface="+mn-cs"/>
                </a:endParaRPr>
              </a:p>
            </p:txBody>
          </p:sp>
          <p:sp>
            <p:nvSpPr>
              <p:cNvPr id="32" name="Left Bracket 34">
                <a:extLst>
                  <a:ext uri="{FF2B5EF4-FFF2-40B4-BE49-F238E27FC236}">
                    <a16:creationId xmlns:a16="http://schemas.microsoft.com/office/drawing/2014/main" id="{4C28FAB7-C721-6F71-36F5-A72EB005A307}"/>
                  </a:ext>
                </a:extLst>
              </p:cNvPr>
              <p:cNvSpPr>
                <a:spLocks/>
              </p:cNvSpPr>
              <p:nvPr/>
            </p:nvSpPr>
            <p:spPr bwMode="auto">
              <a:xfrm rot="5400000">
                <a:off x="2648049" y="2048002"/>
                <a:ext cx="202982" cy="246899"/>
              </a:xfrm>
              <a:prstGeom prst="leftBracket">
                <a:avLst>
                  <a:gd name="adj" fmla="val 8334"/>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2814" kern="1200" dirty="0">
                  <a:latin typeface="Arial" charset="0"/>
                  <a:ea typeface="+mn-ea"/>
                  <a:cs typeface="+mn-cs"/>
                </a:endParaRPr>
              </a:p>
            </p:txBody>
          </p:sp>
          <p:cxnSp>
            <p:nvCxnSpPr>
              <p:cNvPr id="33" name="Straight Connector 35">
                <a:extLst>
                  <a:ext uri="{FF2B5EF4-FFF2-40B4-BE49-F238E27FC236}">
                    <a16:creationId xmlns:a16="http://schemas.microsoft.com/office/drawing/2014/main" id="{50A97091-83A4-9565-48A0-5A7769EF935B}"/>
                  </a:ext>
                </a:extLst>
              </p:cNvPr>
              <p:cNvCxnSpPr>
                <a:cxnSpLocks noChangeShapeType="1"/>
                <a:stCxn id="31" idx="1"/>
              </p:cNvCxnSpPr>
              <p:nvPr/>
            </p:nvCxnSpPr>
            <p:spPr bwMode="auto">
              <a:xfrm>
                <a:off x="3446583" y="2063403"/>
                <a:ext cx="0" cy="191308"/>
              </a:xfrm>
              <a:prstGeom prst="line">
                <a:avLst/>
              </a:prstGeom>
              <a:noFill/>
              <a:ln w="12700" algn="ctr">
                <a:solidFill>
                  <a:schemeClr val="tx1"/>
                </a:solidFill>
                <a:round/>
                <a:headEnd/>
                <a:tailEnd/>
              </a:ln>
            </p:spPr>
          </p:cxnSp>
          <p:cxnSp>
            <p:nvCxnSpPr>
              <p:cNvPr id="34" name="Straight Connector 36">
                <a:extLst>
                  <a:ext uri="{FF2B5EF4-FFF2-40B4-BE49-F238E27FC236}">
                    <a16:creationId xmlns:a16="http://schemas.microsoft.com/office/drawing/2014/main" id="{1AFEAC6C-9363-3762-D8A4-03563D1D0850}"/>
                  </a:ext>
                </a:extLst>
              </p:cNvPr>
              <p:cNvCxnSpPr>
                <a:cxnSpLocks noChangeShapeType="1"/>
                <a:endCxn id="32" idx="1"/>
              </p:cNvCxnSpPr>
              <p:nvPr/>
            </p:nvCxnSpPr>
            <p:spPr bwMode="auto">
              <a:xfrm>
                <a:off x="2749540" y="1592242"/>
                <a:ext cx="0" cy="477719"/>
              </a:xfrm>
              <a:prstGeom prst="line">
                <a:avLst/>
              </a:prstGeom>
              <a:noFill/>
              <a:ln w="12700" algn="ctr">
                <a:solidFill>
                  <a:schemeClr val="tx1"/>
                </a:solidFill>
                <a:round/>
                <a:headEnd/>
                <a:tailEnd/>
              </a:ln>
            </p:spPr>
          </p:cxnSp>
          <p:cxnSp>
            <p:nvCxnSpPr>
              <p:cNvPr id="35" name="Straight Connector 37">
                <a:extLst>
                  <a:ext uri="{FF2B5EF4-FFF2-40B4-BE49-F238E27FC236}">
                    <a16:creationId xmlns:a16="http://schemas.microsoft.com/office/drawing/2014/main" id="{CEAC0582-1472-AC1F-0028-353A464E4976}"/>
                  </a:ext>
                </a:extLst>
              </p:cNvPr>
              <p:cNvCxnSpPr>
                <a:cxnSpLocks noChangeShapeType="1"/>
                <a:endCxn id="24" idx="2"/>
              </p:cNvCxnSpPr>
              <p:nvPr/>
            </p:nvCxnSpPr>
            <p:spPr bwMode="auto">
              <a:xfrm>
                <a:off x="2671247" y="1592241"/>
                <a:ext cx="134332" cy="1"/>
              </a:xfrm>
              <a:prstGeom prst="line">
                <a:avLst/>
              </a:prstGeom>
              <a:noFill/>
              <a:ln w="12700" algn="ctr">
                <a:solidFill>
                  <a:schemeClr val="tx1"/>
                </a:solidFill>
                <a:round/>
                <a:headEnd/>
                <a:tailEnd/>
              </a:ln>
            </p:spPr>
          </p:cxnSp>
          <p:cxnSp>
            <p:nvCxnSpPr>
              <p:cNvPr id="36" name="Straight Connector 38">
                <a:extLst>
                  <a:ext uri="{FF2B5EF4-FFF2-40B4-BE49-F238E27FC236}">
                    <a16:creationId xmlns:a16="http://schemas.microsoft.com/office/drawing/2014/main" id="{50269111-E7B7-840C-8D12-9318BF2442F9}"/>
                  </a:ext>
                </a:extLst>
              </p:cNvPr>
              <p:cNvCxnSpPr>
                <a:cxnSpLocks noChangeShapeType="1"/>
              </p:cNvCxnSpPr>
              <p:nvPr/>
            </p:nvCxnSpPr>
            <p:spPr bwMode="auto">
              <a:xfrm>
                <a:off x="3290715" y="1602789"/>
                <a:ext cx="0" cy="455211"/>
              </a:xfrm>
              <a:prstGeom prst="line">
                <a:avLst/>
              </a:prstGeom>
              <a:noFill/>
              <a:ln w="12700" algn="ctr">
                <a:solidFill>
                  <a:schemeClr val="tx1"/>
                </a:solidFill>
                <a:round/>
                <a:headEnd/>
                <a:tailEnd/>
              </a:ln>
            </p:spPr>
          </p:cxnSp>
          <p:cxnSp>
            <p:nvCxnSpPr>
              <p:cNvPr id="37" name="Straight Connector 43">
                <a:extLst>
                  <a:ext uri="{FF2B5EF4-FFF2-40B4-BE49-F238E27FC236}">
                    <a16:creationId xmlns:a16="http://schemas.microsoft.com/office/drawing/2014/main" id="{A2657B6F-26D7-FCE4-1FA5-E032E5287657}"/>
                  </a:ext>
                </a:extLst>
              </p:cNvPr>
              <p:cNvCxnSpPr>
                <a:cxnSpLocks noChangeShapeType="1"/>
              </p:cNvCxnSpPr>
              <p:nvPr/>
            </p:nvCxnSpPr>
            <p:spPr bwMode="auto">
              <a:xfrm>
                <a:off x="4470681" y="2069960"/>
                <a:ext cx="0" cy="207173"/>
              </a:xfrm>
              <a:prstGeom prst="line">
                <a:avLst/>
              </a:prstGeom>
              <a:noFill/>
              <a:ln w="12700" algn="ctr">
                <a:solidFill>
                  <a:schemeClr val="tx1"/>
                </a:solidFill>
                <a:round/>
                <a:headEnd/>
                <a:tailEnd/>
              </a:ln>
            </p:spPr>
          </p:cxnSp>
          <p:cxnSp>
            <p:nvCxnSpPr>
              <p:cNvPr id="38" name="Straight Connector 49">
                <a:extLst>
                  <a:ext uri="{FF2B5EF4-FFF2-40B4-BE49-F238E27FC236}">
                    <a16:creationId xmlns:a16="http://schemas.microsoft.com/office/drawing/2014/main" id="{6E1DBCAA-F0A3-A9D9-7DAD-FF856C921E95}"/>
                  </a:ext>
                </a:extLst>
              </p:cNvPr>
              <p:cNvCxnSpPr>
                <a:cxnSpLocks noChangeShapeType="1"/>
              </p:cNvCxnSpPr>
              <p:nvPr/>
            </p:nvCxnSpPr>
            <p:spPr bwMode="auto">
              <a:xfrm>
                <a:off x="4350101" y="1601449"/>
                <a:ext cx="134332" cy="1"/>
              </a:xfrm>
              <a:prstGeom prst="line">
                <a:avLst/>
              </a:prstGeom>
              <a:noFill/>
              <a:ln w="12700" algn="ctr">
                <a:solidFill>
                  <a:schemeClr val="tx1"/>
                </a:solidFill>
                <a:round/>
                <a:headEnd/>
                <a:tailEnd/>
              </a:ln>
            </p:spPr>
          </p:cxnSp>
          <p:cxnSp>
            <p:nvCxnSpPr>
              <p:cNvPr id="39" name="Straight Connector 50">
                <a:extLst>
                  <a:ext uri="{FF2B5EF4-FFF2-40B4-BE49-F238E27FC236}">
                    <a16:creationId xmlns:a16="http://schemas.microsoft.com/office/drawing/2014/main" id="{B7228A02-5D80-38C4-99C2-B7F4213F4BE5}"/>
                  </a:ext>
                </a:extLst>
              </p:cNvPr>
              <p:cNvCxnSpPr>
                <a:cxnSpLocks noChangeShapeType="1"/>
              </p:cNvCxnSpPr>
              <p:nvPr/>
            </p:nvCxnSpPr>
            <p:spPr bwMode="auto">
              <a:xfrm>
                <a:off x="3212124" y="1592242"/>
                <a:ext cx="134332" cy="1"/>
              </a:xfrm>
              <a:prstGeom prst="line">
                <a:avLst/>
              </a:prstGeom>
              <a:noFill/>
              <a:ln w="12700" algn="ctr">
                <a:solidFill>
                  <a:schemeClr val="tx1"/>
                </a:solidFill>
                <a:round/>
                <a:headEnd/>
                <a:tailEnd/>
              </a:ln>
            </p:spPr>
          </p:cxnSp>
          <p:cxnSp>
            <p:nvCxnSpPr>
              <p:cNvPr id="40" name="Straight Connector 53">
                <a:extLst>
                  <a:ext uri="{FF2B5EF4-FFF2-40B4-BE49-F238E27FC236}">
                    <a16:creationId xmlns:a16="http://schemas.microsoft.com/office/drawing/2014/main" id="{D291A952-FA0E-15AD-E9EF-5455D692A59B}"/>
                  </a:ext>
                </a:extLst>
              </p:cNvPr>
              <p:cNvCxnSpPr>
                <a:cxnSpLocks noChangeShapeType="1"/>
              </p:cNvCxnSpPr>
              <p:nvPr/>
            </p:nvCxnSpPr>
            <p:spPr bwMode="auto">
              <a:xfrm>
                <a:off x="4417267" y="1605218"/>
                <a:ext cx="0" cy="455211"/>
              </a:xfrm>
              <a:prstGeom prst="line">
                <a:avLst/>
              </a:prstGeom>
              <a:noFill/>
              <a:ln w="12700" algn="ctr">
                <a:solidFill>
                  <a:schemeClr val="tx1"/>
                </a:solidFill>
                <a:round/>
                <a:headEnd/>
                <a:tailEnd/>
              </a:ln>
            </p:spPr>
          </p:cxnSp>
          <p:sp>
            <p:nvSpPr>
              <p:cNvPr id="41" name="TextBox 46">
                <a:extLst>
                  <a:ext uri="{FF2B5EF4-FFF2-40B4-BE49-F238E27FC236}">
                    <a16:creationId xmlns:a16="http://schemas.microsoft.com/office/drawing/2014/main" id="{2C3642FD-2865-2CFF-9B57-3EA6CF068B82}"/>
                  </a:ext>
                </a:extLst>
              </p:cNvPr>
              <p:cNvSpPr txBox="1">
                <a:spLocks noChangeArrowheads="1"/>
              </p:cNvSpPr>
              <p:nvPr/>
            </p:nvSpPr>
            <p:spPr bwMode="auto">
              <a:xfrm>
                <a:off x="2465074" y="2433680"/>
                <a:ext cx="217927"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11</a:t>
                </a:r>
              </a:p>
            </p:txBody>
          </p:sp>
          <p:sp>
            <p:nvSpPr>
              <p:cNvPr id="42" name="TextBox 56">
                <a:extLst>
                  <a:ext uri="{FF2B5EF4-FFF2-40B4-BE49-F238E27FC236}">
                    <a16:creationId xmlns:a16="http://schemas.microsoft.com/office/drawing/2014/main" id="{241C806D-FBBC-D121-E093-056271CA655D}"/>
                  </a:ext>
                </a:extLst>
              </p:cNvPr>
              <p:cNvSpPr txBox="1">
                <a:spLocks noChangeArrowheads="1"/>
              </p:cNvSpPr>
              <p:nvPr/>
            </p:nvSpPr>
            <p:spPr bwMode="auto">
              <a:xfrm>
                <a:off x="2749201" y="2433680"/>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12</a:t>
                </a:r>
              </a:p>
            </p:txBody>
          </p:sp>
          <p:sp>
            <p:nvSpPr>
              <p:cNvPr id="43" name="TextBox 57">
                <a:extLst>
                  <a:ext uri="{FF2B5EF4-FFF2-40B4-BE49-F238E27FC236}">
                    <a16:creationId xmlns:a16="http://schemas.microsoft.com/office/drawing/2014/main" id="{7D69E3C8-B384-D62E-EA06-98645E27B334}"/>
                  </a:ext>
                </a:extLst>
              </p:cNvPr>
              <p:cNvSpPr txBox="1">
                <a:spLocks noChangeArrowheads="1"/>
              </p:cNvSpPr>
              <p:nvPr/>
            </p:nvSpPr>
            <p:spPr bwMode="auto">
              <a:xfrm>
                <a:off x="3089981" y="2435659"/>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13</a:t>
                </a:r>
              </a:p>
            </p:txBody>
          </p:sp>
          <p:sp>
            <p:nvSpPr>
              <p:cNvPr id="44" name="TextBox 58">
                <a:extLst>
                  <a:ext uri="{FF2B5EF4-FFF2-40B4-BE49-F238E27FC236}">
                    <a16:creationId xmlns:a16="http://schemas.microsoft.com/office/drawing/2014/main" id="{FA71442E-EB40-9F9C-4AB7-1079F0DA70B9}"/>
                  </a:ext>
                </a:extLst>
              </p:cNvPr>
              <p:cNvSpPr txBox="1">
                <a:spLocks noChangeArrowheads="1"/>
              </p:cNvSpPr>
              <p:nvPr/>
            </p:nvSpPr>
            <p:spPr bwMode="auto">
              <a:xfrm>
                <a:off x="3324119" y="2433657"/>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14</a:t>
                </a:r>
              </a:p>
            </p:txBody>
          </p:sp>
          <p:sp>
            <p:nvSpPr>
              <p:cNvPr id="45" name="TextBox 59">
                <a:extLst>
                  <a:ext uri="{FF2B5EF4-FFF2-40B4-BE49-F238E27FC236}">
                    <a16:creationId xmlns:a16="http://schemas.microsoft.com/office/drawing/2014/main" id="{02A9A3AB-D7C8-0ABD-BEA9-A806CEB7C34C}"/>
                  </a:ext>
                </a:extLst>
              </p:cNvPr>
              <p:cNvSpPr txBox="1">
                <a:spLocks noChangeArrowheads="1"/>
              </p:cNvSpPr>
              <p:nvPr/>
            </p:nvSpPr>
            <p:spPr bwMode="auto">
              <a:xfrm>
                <a:off x="3552037" y="2435659"/>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15</a:t>
                </a:r>
              </a:p>
            </p:txBody>
          </p:sp>
          <p:sp>
            <p:nvSpPr>
              <p:cNvPr id="46" name="TextBox 60">
                <a:extLst>
                  <a:ext uri="{FF2B5EF4-FFF2-40B4-BE49-F238E27FC236}">
                    <a16:creationId xmlns:a16="http://schemas.microsoft.com/office/drawing/2014/main" id="{10218F73-EFFD-542A-FEC2-345F71B422BC}"/>
                  </a:ext>
                </a:extLst>
              </p:cNvPr>
              <p:cNvSpPr txBox="1">
                <a:spLocks noChangeArrowheads="1"/>
              </p:cNvSpPr>
              <p:nvPr/>
            </p:nvSpPr>
            <p:spPr bwMode="auto">
              <a:xfrm>
                <a:off x="3852916" y="2434289"/>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16</a:t>
                </a:r>
              </a:p>
            </p:txBody>
          </p:sp>
          <p:sp>
            <p:nvSpPr>
              <p:cNvPr id="47" name="TextBox 61">
                <a:extLst>
                  <a:ext uri="{FF2B5EF4-FFF2-40B4-BE49-F238E27FC236}">
                    <a16:creationId xmlns:a16="http://schemas.microsoft.com/office/drawing/2014/main" id="{D8942AD5-B3E2-0E8F-F876-CB3CFDE7E0E3}"/>
                  </a:ext>
                </a:extLst>
              </p:cNvPr>
              <p:cNvSpPr txBox="1">
                <a:spLocks noChangeArrowheads="1"/>
              </p:cNvSpPr>
              <p:nvPr/>
            </p:nvSpPr>
            <p:spPr bwMode="auto">
              <a:xfrm>
                <a:off x="4104864" y="2434289"/>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17</a:t>
                </a:r>
              </a:p>
            </p:txBody>
          </p:sp>
          <p:sp>
            <p:nvSpPr>
              <p:cNvPr id="48" name="TextBox 62">
                <a:extLst>
                  <a:ext uri="{FF2B5EF4-FFF2-40B4-BE49-F238E27FC236}">
                    <a16:creationId xmlns:a16="http://schemas.microsoft.com/office/drawing/2014/main" id="{70A6A91E-8CCE-15DE-A94B-36A09922F608}"/>
                  </a:ext>
                </a:extLst>
              </p:cNvPr>
              <p:cNvSpPr txBox="1">
                <a:spLocks noChangeArrowheads="1"/>
              </p:cNvSpPr>
              <p:nvPr/>
            </p:nvSpPr>
            <p:spPr bwMode="auto">
              <a:xfrm>
                <a:off x="4576974" y="2437310"/>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19</a:t>
                </a:r>
              </a:p>
            </p:txBody>
          </p:sp>
          <p:sp>
            <p:nvSpPr>
              <p:cNvPr id="49" name="TextBox 63">
                <a:extLst>
                  <a:ext uri="{FF2B5EF4-FFF2-40B4-BE49-F238E27FC236}">
                    <a16:creationId xmlns:a16="http://schemas.microsoft.com/office/drawing/2014/main" id="{CA2D1EBC-BE10-4D7D-5D3F-FAB527966125}"/>
                  </a:ext>
                </a:extLst>
              </p:cNvPr>
              <p:cNvSpPr txBox="1">
                <a:spLocks noChangeArrowheads="1"/>
              </p:cNvSpPr>
              <p:nvPr/>
            </p:nvSpPr>
            <p:spPr bwMode="auto">
              <a:xfrm>
                <a:off x="4341676" y="2433657"/>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18</a:t>
                </a:r>
              </a:p>
            </p:txBody>
          </p:sp>
          <p:sp>
            <p:nvSpPr>
              <p:cNvPr id="50" name="TextBox 64">
                <a:extLst>
                  <a:ext uri="{FF2B5EF4-FFF2-40B4-BE49-F238E27FC236}">
                    <a16:creationId xmlns:a16="http://schemas.microsoft.com/office/drawing/2014/main" id="{72D62F70-6CFD-0FD5-6825-6102597D776B}"/>
                  </a:ext>
                </a:extLst>
              </p:cNvPr>
              <p:cNvSpPr txBox="1">
                <a:spLocks noChangeArrowheads="1"/>
              </p:cNvSpPr>
              <p:nvPr/>
            </p:nvSpPr>
            <p:spPr bwMode="auto">
              <a:xfrm>
                <a:off x="2485426" y="1669277"/>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3</a:t>
                </a:r>
              </a:p>
            </p:txBody>
          </p:sp>
          <p:sp>
            <p:nvSpPr>
              <p:cNvPr id="51" name="TextBox 65">
                <a:extLst>
                  <a:ext uri="{FF2B5EF4-FFF2-40B4-BE49-F238E27FC236}">
                    <a16:creationId xmlns:a16="http://schemas.microsoft.com/office/drawing/2014/main" id="{68B01FAF-5F55-9D03-0CC5-DF20EBAD7F52}"/>
                  </a:ext>
                </a:extLst>
              </p:cNvPr>
              <p:cNvSpPr txBox="1">
                <a:spLocks noChangeArrowheads="1"/>
              </p:cNvSpPr>
              <p:nvPr/>
            </p:nvSpPr>
            <p:spPr bwMode="auto">
              <a:xfrm>
                <a:off x="2794132" y="1662154"/>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4</a:t>
                </a:r>
              </a:p>
            </p:txBody>
          </p:sp>
          <p:sp>
            <p:nvSpPr>
              <p:cNvPr id="52" name="TextBox 66">
                <a:extLst>
                  <a:ext uri="{FF2B5EF4-FFF2-40B4-BE49-F238E27FC236}">
                    <a16:creationId xmlns:a16="http://schemas.microsoft.com/office/drawing/2014/main" id="{0083D065-8ABE-3787-1FF0-785C7D21C17D}"/>
                  </a:ext>
                </a:extLst>
              </p:cNvPr>
              <p:cNvSpPr txBox="1">
                <a:spLocks noChangeArrowheads="1"/>
              </p:cNvSpPr>
              <p:nvPr/>
            </p:nvSpPr>
            <p:spPr bwMode="auto">
              <a:xfrm>
                <a:off x="3076523" y="1665080"/>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5</a:t>
                </a:r>
              </a:p>
            </p:txBody>
          </p:sp>
          <p:sp>
            <p:nvSpPr>
              <p:cNvPr id="53" name="TextBox 67">
                <a:extLst>
                  <a:ext uri="{FF2B5EF4-FFF2-40B4-BE49-F238E27FC236}">
                    <a16:creationId xmlns:a16="http://schemas.microsoft.com/office/drawing/2014/main" id="{525C43F3-4171-2347-8C88-1DF6A1441741}"/>
                  </a:ext>
                </a:extLst>
              </p:cNvPr>
              <p:cNvSpPr txBox="1">
                <a:spLocks noChangeArrowheads="1"/>
              </p:cNvSpPr>
              <p:nvPr/>
            </p:nvSpPr>
            <p:spPr bwMode="auto">
              <a:xfrm>
                <a:off x="3338660" y="1669277"/>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6</a:t>
                </a:r>
              </a:p>
            </p:txBody>
          </p:sp>
          <p:sp>
            <p:nvSpPr>
              <p:cNvPr id="54" name="TextBox 68">
                <a:extLst>
                  <a:ext uri="{FF2B5EF4-FFF2-40B4-BE49-F238E27FC236}">
                    <a16:creationId xmlns:a16="http://schemas.microsoft.com/office/drawing/2014/main" id="{52A6F0DA-048B-DCAA-2E78-3F06755EBC36}"/>
                  </a:ext>
                </a:extLst>
              </p:cNvPr>
              <p:cNvSpPr txBox="1">
                <a:spLocks noChangeArrowheads="1"/>
              </p:cNvSpPr>
              <p:nvPr/>
            </p:nvSpPr>
            <p:spPr bwMode="auto">
              <a:xfrm>
                <a:off x="3589288" y="1666069"/>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7</a:t>
                </a:r>
              </a:p>
            </p:txBody>
          </p:sp>
          <p:sp>
            <p:nvSpPr>
              <p:cNvPr id="55" name="TextBox 69">
                <a:extLst>
                  <a:ext uri="{FF2B5EF4-FFF2-40B4-BE49-F238E27FC236}">
                    <a16:creationId xmlns:a16="http://schemas.microsoft.com/office/drawing/2014/main" id="{45C2E4AB-634A-5911-56BB-E8B03C4C4FD6}"/>
                  </a:ext>
                </a:extLst>
              </p:cNvPr>
              <p:cNvSpPr txBox="1">
                <a:spLocks noChangeArrowheads="1"/>
              </p:cNvSpPr>
              <p:nvPr/>
            </p:nvSpPr>
            <p:spPr bwMode="auto">
              <a:xfrm>
                <a:off x="3876574" y="1665068"/>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8</a:t>
                </a:r>
              </a:p>
            </p:txBody>
          </p:sp>
          <p:sp>
            <p:nvSpPr>
              <p:cNvPr id="56" name="TextBox 70">
                <a:extLst>
                  <a:ext uri="{FF2B5EF4-FFF2-40B4-BE49-F238E27FC236}">
                    <a16:creationId xmlns:a16="http://schemas.microsoft.com/office/drawing/2014/main" id="{9D2C6880-F6D0-E229-3004-04FA7324FBFE}"/>
                  </a:ext>
                </a:extLst>
              </p:cNvPr>
              <p:cNvSpPr txBox="1">
                <a:spLocks noChangeArrowheads="1"/>
              </p:cNvSpPr>
              <p:nvPr/>
            </p:nvSpPr>
            <p:spPr bwMode="auto">
              <a:xfrm>
                <a:off x="4197767" y="1665847"/>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9</a:t>
                </a:r>
              </a:p>
            </p:txBody>
          </p:sp>
          <p:sp>
            <p:nvSpPr>
              <p:cNvPr id="57" name="TextBox 71">
                <a:extLst>
                  <a:ext uri="{FF2B5EF4-FFF2-40B4-BE49-F238E27FC236}">
                    <a16:creationId xmlns:a16="http://schemas.microsoft.com/office/drawing/2014/main" id="{C58DB3E7-E7DA-B410-DAAA-701A7315AD24}"/>
                  </a:ext>
                </a:extLst>
              </p:cNvPr>
              <p:cNvSpPr txBox="1">
                <a:spLocks noChangeArrowheads="1"/>
              </p:cNvSpPr>
              <p:nvPr/>
            </p:nvSpPr>
            <p:spPr bwMode="auto">
              <a:xfrm>
                <a:off x="4450798" y="1665847"/>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10</a:t>
                </a:r>
              </a:p>
            </p:txBody>
          </p:sp>
          <p:cxnSp>
            <p:nvCxnSpPr>
              <p:cNvPr id="58" name="Straight Connector 72">
                <a:extLst>
                  <a:ext uri="{FF2B5EF4-FFF2-40B4-BE49-F238E27FC236}">
                    <a16:creationId xmlns:a16="http://schemas.microsoft.com/office/drawing/2014/main" id="{0A523433-F48A-7B65-F6C9-45FC247F1207}"/>
                  </a:ext>
                </a:extLst>
              </p:cNvPr>
              <p:cNvCxnSpPr>
                <a:cxnSpLocks noChangeShapeType="1"/>
              </p:cNvCxnSpPr>
              <p:nvPr/>
            </p:nvCxnSpPr>
            <p:spPr bwMode="auto">
              <a:xfrm>
                <a:off x="3159788" y="1110343"/>
                <a:ext cx="0" cy="428387"/>
              </a:xfrm>
              <a:prstGeom prst="line">
                <a:avLst/>
              </a:prstGeom>
              <a:noFill/>
              <a:ln w="12700" algn="ctr">
                <a:solidFill>
                  <a:schemeClr val="tx1"/>
                </a:solidFill>
                <a:round/>
                <a:headEnd/>
                <a:tailEnd/>
              </a:ln>
            </p:spPr>
          </p:cxnSp>
          <p:cxnSp>
            <p:nvCxnSpPr>
              <p:cNvPr id="59" name="Straight Connector 74">
                <a:extLst>
                  <a:ext uri="{FF2B5EF4-FFF2-40B4-BE49-F238E27FC236}">
                    <a16:creationId xmlns:a16="http://schemas.microsoft.com/office/drawing/2014/main" id="{DE31FE16-7AE9-83BF-73D4-24F3B11AC153}"/>
                  </a:ext>
                </a:extLst>
              </p:cNvPr>
              <p:cNvCxnSpPr>
                <a:cxnSpLocks noChangeShapeType="1"/>
              </p:cNvCxnSpPr>
              <p:nvPr/>
            </p:nvCxnSpPr>
            <p:spPr bwMode="auto">
              <a:xfrm>
                <a:off x="3679371" y="1112773"/>
                <a:ext cx="0" cy="428387"/>
              </a:xfrm>
              <a:prstGeom prst="line">
                <a:avLst/>
              </a:prstGeom>
              <a:noFill/>
              <a:ln w="12700" algn="ctr">
                <a:solidFill>
                  <a:schemeClr val="tx1"/>
                </a:solidFill>
                <a:round/>
                <a:headEnd/>
                <a:tailEnd/>
              </a:ln>
            </p:spPr>
          </p:cxnSp>
          <p:cxnSp>
            <p:nvCxnSpPr>
              <p:cNvPr id="60" name="Straight Connector 75">
                <a:extLst>
                  <a:ext uri="{FF2B5EF4-FFF2-40B4-BE49-F238E27FC236}">
                    <a16:creationId xmlns:a16="http://schemas.microsoft.com/office/drawing/2014/main" id="{9079A40D-802B-6D1C-14F1-887E6E3B9CEC}"/>
                  </a:ext>
                </a:extLst>
              </p:cNvPr>
              <p:cNvCxnSpPr>
                <a:cxnSpLocks noChangeShapeType="1"/>
              </p:cNvCxnSpPr>
              <p:nvPr/>
            </p:nvCxnSpPr>
            <p:spPr bwMode="auto">
              <a:xfrm>
                <a:off x="3964724" y="1104819"/>
                <a:ext cx="0" cy="428387"/>
              </a:xfrm>
              <a:prstGeom prst="line">
                <a:avLst/>
              </a:prstGeom>
              <a:noFill/>
              <a:ln w="12700" algn="ctr">
                <a:solidFill>
                  <a:schemeClr val="tx1"/>
                </a:solidFill>
                <a:round/>
                <a:headEnd/>
                <a:tailEnd/>
              </a:ln>
            </p:spPr>
          </p:cxnSp>
          <p:cxnSp>
            <p:nvCxnSpPr>
              <p:cNvPr id="61" name="Straight Connector 76">
                <a:extLst>
                  <a:ext uri="{FF2B5EF4-FFF2-40B4-BE49-F238E27FC236}">
                    <a16:creationId xmlns:a16="http://schemas.microsoft.com/office/drawing/2014/main" id="{FE4EA203-EF7D-EBC5-F49F-1618ECF2B302}"/>
                  </a:ext>
                </a:extLst>
              </p:cNvPr>
              <p:cNvCxnSpPr>
                <a:cxnSpLocks noChangeShapeType="1"/>
                <a:endCxn id="12" idx="2"/>
              </p:cNvCxnSpPr>
              <p:nvPr/>
            </p:nvCxnSpPr>
            <p:spPr bwMode="auto">
              <a:xfrm>
                <a:off x="3487812" y="711339"/>
                <a:ext cx="184224" cy="0"/>
              </a:xfrm>
              <a:prstGeom prst="line">
                <a:avLst/>
              </a:prstGeom>
              <a:noFill/>
              <a:ln w="12700" algn="ctr">
                <a:solidFill>
                  <a:schemeClr val="tx1"/>
                </a:solidFill>
                <a:round/>
                <a:headEnd/>
                <a:tailEnd/>
              </a:ln>
            </p:spPr>
          </p:cxnSp>
          <p:cxnSp>
            <p:nvCxnSpPr>
              <p:cNvPr id="62" name="Straight Connector 77">
                <a:extLst>
                  <a:ext uri="{FF2B5EF4-FFF2-40B4-BE49-F238E27FC236}">
                    <a16:creationId xmlns:a16="http://schemas.microsoft.com/office/drawing/2014/main" id="{60519AD4-5C78-2E83-3FE9-B6FAC1BCC3FF}"/>
                  </a:ext>
                </a:extLst>
              </p:cNvPr>
              <p:cNvCxnSpPr>
                <a:cxnSpLocks noChangeShapeType="1"/>
                <a:stCxn id="29" idx="1"/>
              </p:cNvCxnSpPr>
              <p:nvPr/>
            </p:nvCxnSpPr>
            <p:spPr bwMode="auto">
              <a:xfrm flipV="1">
                <a:off x="3586722" y="711338"/>
                <a:ext cx="0" cy="399006"/>
              </a:xfrm>
              <a:prstGeom prst="line">
                <a:avLst/>
              </a:prstGeom>
              <a:noFill/>
              <a:ln w="12700" algn="ctr">
                <a:solidFill>
                  <a:schemeClr val="tx1"/>
                </a:solidFill>
                <a:round/>
                <a:headEnd/>
                <a:tailEnd/>
              </a:ln>
            </p:spPr>
          </p:cxnSp>
          <p:sp>
            <p:nvSpPr>
              <p:cNvPr id="63" name="TextBox 85">
                <a:extLst>
                  <a:ext uri="{FF2B5EF4-FFF2-40B4-BE49-F238E27FC236}">
                    <a16:creationId xmlns:a16="http://schemas.microsoft.com/office/drawing/2014/main" id="{FE9B241E-4924-205D-558E-8B4897BDA690}"/>
                  </a:ext>
                </a:extLst>
              </p:cNvPr>
              <p:cNvSpPr txBox="1">
                <a:spLocks noChangeArrowheads="1"/>
              </p:cNvSpPr>
              <p:nvPr/>
            </p:nvSpPr>
            <p:spPr bwMode="auto">
              <a:xfrm>
                <a:off x="3285851" y="780425"/>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a:t>
                </a:r>
              </a:p>
            </p:txBody>
          </p:sp>
        </p:grpSp>
        <p:sp>
          <p:nvSpPr>
            <p:cNvPr id="8" name="TextBox 86">
              <a:extLst>
                <a:ext uri="{FF2B5EF4-FFF2-40B4-BE49-F238E27FC236}">
                  <a16:creationId xmlns:a16="http://schemas.microsoft.com/office/drawing/2014/main" id="{B93CBBAB-3F49-5109-296F-209A8C250AEE}"/>
                </a:ext>
              </a:extLst>
            </p:cNvPr>
            <p:cNvSpPr txBox="1">
              <a:spLocks noChangeArrowheads="1"/>
            </p:cNvSpPr>
            <p:nvPr/>
          </p:nvSpPr>
          <p:spPr bwMode="auto">
            <a:xfrm>
              <a:off x="6821652" y="2295239"/>
              <a:ext cx="304892" cy="35227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2</a:t>
              </a:r>
            </a:p>
          </p:txBody>
        </p:sp>
      </p:grpSp>
    </p:spTree>
    <p:extLst>
      <p:ext uri="{BB962C8B-B14F-4D97-AF65-F5344CB8AC3E}">
        <p14:creationId xmlns:p14="http://schemas.microsoft.com/office/powerpoint/2010/main" val="292786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56"/>
        <p:cNvGrpSpPr/>
        <p:nvPr/>
      </p:nvGrpSpPr>
      <p:grpSpPr>
        <a:xfrm>
          <a:off x="0" y="0"/>
          <a:ext cx="0" cy="0"/>
          <a:chOff x="0" y="0"/>
          <a:chExt cx="0" cy="0"/>
        </a:xfrm>
      </p:grpSpPr>
      <p:sp>
        <p:nvSpPr>
          <p:cNvPr id="357" name="Google Shape;357;p63"/>
          <p:cNvSpPr txBox="1">
            <a:spLocks noGrp="1"/>
          </p:cNvSpPr>
          <p:nvPr>
            <p:ph type="title"/>
          </p:nvPr>
        </p:nvSpPr>
        <p:spPr>
          <a:xfrm>
            <a:off x="242552" y="231820"/>
            <a:ext cx="59436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t>Frameshift Mutation</a:t>
            </a:r>
            <a:endParaRPr dirty="0"/>
          </a:p>
        </p:txBody>
      </p:sp>
      <p:sp>
        <p:nvSpPr>
          <p:cNvPr id="358" name="Google Shape;358;p63"/>
          <p:cNvSpPr txBox="1">
            <a:spLocks noGrp="1"/>
          </p:cNvSpPr>
          <p:nvPr>
            <p:ph type="body" idx="1"/>
          </p:nvPr>
        </p:nvSpPr>
        <p:spPr>
          <a:xfrm>
            <a:off x="-1" y="1493949"/>
            <a:ext cx="7611415" cy="48306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600"/>
              <a:buNone/>
            </a:pPr>
            <a:r>
              <a:rPr lang="en-US" sz="3600" dirty="0"/>
              <a:t>Original:</a:t>
            </a:r>
            <a:endParaRPr lang="en-US" sz="2800" dirty="0">
              <a:solidFill>
                <a:schemeClr val="dk1"/>
              </a:solidFill>
            </a:endParaRPr>
          </a:p>
          <a:p>
            <a:pPr marL="0" lvl="0" indent="0" algn="l" rtl="0">
              <a:spcBef>
                <a:spcPts val="0"/>
              </a:spcBef>
              <a:spcAft>
                <a:spcPts val="0"/>
              </a:spcAft>
              <a:buClr>
                <a:schemeClr val="lt1"/>
              </a:buClr>
              <a:buSzPts val="3600"/>
              <a:buNone/>
            </a:pPr>
            <a:r>
              <a:rPr lang="en-US" sz="3600" dirty="0">
                <a:solidFill>
                  <a:srgbClr val="00B050"/>
                </a:solidFill>
              </a:rPr>
              <a:t>THE FAT CAT ATE THE WEE RAT</a:t>
            </a:r>
            <a:endParaRPr sz="4400" dirty="0">
              <a:solidFill>
                <a:srgbClr val="00B050"/>
              </a:solidFill>
            </a:endParaRPr>
          </a:p>
          <a:p>
            <a:pPr marL="0" lvl="0" indent="0" algn="l" rtl="0">
              <a:spcBef>
                <a:spcPts val="3000"/>
              </a:spcBef>
              <a:spcAft>
                <a:spcPts val="0"/>
              </a:spcAft>
              <a:buClr>
                <a:schemeClr val="lt1"/>
              </a:buClr>
              <a:buSzPts val="3600"/>
              <a:buNone/>
            </a:pPr>
            <a:r>
              <a:rPr lang="en-US" sz="3600" dirty="0"/>
              <a:t>Frame Shift (“a” added):</a:t>
            </a:r>
            <a:endParaRPr lang="en-US" sz="2800" dirty="0">
              <a:solidFill>
                <a:schemeClr val="dk1"/>
              </a:solidFill>
            </a:endParaRPr>
          </a:p>
          <a:p>
            <a:pPr marL="0" lvl="0" indent="0" algn="l" rtl="0">
              <a:spcBef>
                <a:spcPts val="0"/>
              </a:spcBef>
              <a:spcAft>
                <a:spcPts val="0"/>
              </a:spcAft>
              <a:buClr>
                <a:schemeClr val="lt1"/>
              </a:buClr>
              <a:buSzPts val="3600"/>
              <a:buNone/>
            </a:pPr>
            <a:r>
              <a:rPr lang="en-US" sz="3600" b="1" dirty="0">
                <a:solidFill>
                  <a:srgbClr val="00B050"/>
                </a:solidFill>
              </a:rPr>
              <a:t>THE FAT CA</a:t>
            </a:r>
            <a:r>
              <a:rPr lang="en-US" sz="6600" b="1" dirty="0">
                <a:solidFill>
                  <a:srgbClr val="FFFF00"/>
                </a:solidFill>
              </a:rPr>
              <a:t>A</a:t>
            </a:r>
            <a:r>
              <a:rPr lang="en-US" sz="3600" b="1" dirty="0">
                <a:solidFill>
                  <a:srgbClr val="00B050"/>
                </a:solidFill>
              </a:rPr>
              <a:t> </a:t>
            </a:r>
            <a:r>
              <a:rPr lang="en-US" sz="3600" b="1" dirty="0">
                <a:solidFill>
                  <a:srgbClr val="00B0F0"/>
                </a:solidFill>
              </a:rPr>
              <a:t>TET HEW EER AT</a:t>
            </a:r>
          </a:p>
          <a:p>
            <a:pPr marL="0" lvl="0" indent="0" algn="l" rtl="0">
              <a:spcBef>
                <a:spcPts val="3000"/>
              </a:spcBef>
              <a:spcAft>
                <a:spcPts val="0"/>
              </a:spcAft>
              <a:buClr>
                <a:schemeClr val="lt1"/>
              </a:buClr>
              <a:buSzPts val="3600"/>
              <a:buNone/>
            </a:pPr>
            <a:r>
              <a:rPr lang="en-US" sz="3600" b="1" dirty="0">
                <a:solidFill>
                  <a:schemeClr val="bg1"/>
                </a:solidFill>
              </a:rPr>
              <a:t>This was due to an addition point mutation.</a:t>
            </a:r>
            <a:endParaRP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8">
                                            <p:txEl>
                                              <p:pRg st="2" end="2"/>
                                            </p:txEl>
                                          </p:spTgt>
                                        </p:tgtEl>
                                        <p:attrNameLst>
                                          <p:attrName>style.visibility</p:attrName>
                                        </p:attrNameLst>
                                      </p:cBhvr>
                                      <p:to>
                                        <p:strVal val="visible"/>
                                      </p:to>
                                    </p:set>
                                    <p:animEffect transition="in" filter="wipe(left)">
                                      <p:cBhvr>
                                        <p:cTn id="7" dur="500"/>
                                        <p:tgtEl>
                                          <p:spTgt spid="35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8">
                                            <p:txEl>
                                              <p:pRg st="3" end="3"/>
                                            </p:txEl>
                                          </p:spTgt>
                                        </p:tgtEl>
                                        <p:attrNameLst>
                                          <p:attrName>style.visibility</p:attrName>
                                        </p:attrNameLst>
                                      </p:cBhvr>
                                      <p:to>
                                        <p:strVal val="visible"/>
                                      </p:to>
                                    </p:set>
                                    <p:animEffect transition="in" filter="wipe(left)">
                                      <p:cBhvr>
                                        <p:cTn id="12" dur="500"/>
                                        <p:tgtEl>
                                          <p:spTgt spid="35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8">
                                            <p:txEl>
                                              <p:pRg st="4" end="4"/>
                                            </p:txEl>
                                          </p:spTgt>
                                        </p:tgtEl>
                                        <p:attrNameLst>
                                          <p:attrName>style.visibility</p:attrName>
                                        </p:attrNameLst>
                                      </p:cBhvr>
                                      <p:to>
                                        <p:strVal val="visible"/>
                                      </p:to>
                                    </p:set>
                                    <p:animEffect transition="in" filter="wipe(left)">
                                      <p:cBhvr>
                                        <p:cTn id="17" dur="500"/>
                                        <p:tgtEl>
                                          <p:spTgt spid="3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8B3C-562C-7425-8B79-8B183A30960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7437212-DE93-3FA7-4AB2-3D70C53066D4}"/>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36049781-3EBD-402F-85A3-8125492322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16" y="12880"/>
            <a:ext cx="9180616" cy="6858000"/>
          </a:xfrm>
          <a:prstGeom prst="rect">
            <a:avLst/>
          </a:prstGeom>
          <a:noFill/>
          <a:ln>
            <a:noFill/>
          </a:ln>
        </p:spPr>
      </p:pic>
      <p:pic>
        <p:nvPicPr>
          <p:cNvPr id="5" name="Picture 4" descr="quick_check-01.eps">
            <a:extLst>
              <a:ext uri="{FF2B5EF4-FFF2-40B4-BE49-F238E27FC236}">
                <a16:creationId xmlns:a16="http://schemas.microsoft.com/office/drawing/2014/main" id="{858E8CC8-616A-8E76-3B2E-CA63EEFA0244}"/>
              </a:ext>
            </a:extLst>
          </p:cNvPr>
          <p:cNvPicPr>
            <a:picLocks noChangeAspect="1"/>
          </p:cNvPicPr>
          <p:nvPr/>
        </p:nvPicPr>
        <p:blipFill>
          <a:blip r:embed="rId3"/>
          <a:srcRect/>
          <a:stretch>
            <a:fillRect/>
          </a:stretch>
        </p:blipFill>
        <p:spPr bwMode="auto">
          <a:xfrm>
            <a:off x="0" y="12879"/>
            <a:ext cx="881636" cy="714840"/>
          </a:xfrm>
          <a:prstGeom prst="rect">
            <a:avLst/>
          </a:prstGeom>
          <a:noFill/>
          <a:ln w="9525">
            <a:noFill/>
            <a:miter lim="800000"/>
            <a:headEnd/>
            <a:tailEnd/>
          </a:ln>
        </p:spPr>
      </p:pic>
      <p:sp>
        <p:nvSpPr>
          <p:cNvPr id="6" name="TextBox 5">
            <a:extLst>
              <a:ext uri="{FF2B5EF4-FFF2-40B4-BE49-F238E27FC236}">
                <a16:creationId xmlns:a16="http://schemas.microsoft.com/office/drawing/2014/main" id="{2E93293F-525D-D8C8-A2AA-7A26CAD740E1}"/>
              </a:ext>
            </a:extLst>
          </p:cNvPr>
          <p:cNvSpPr txBox="1"/>
          <p:nvPr/>
        </p:nvSpPr>
        <p:spPr>
          <a:xfrm>
            <a:off x="177084" y="3102244"/>
            <a:ext cx="1931831" cy="523220"/>
          </a:xfrm>
          <a:prstGeom prst="rect">
            <a:avLst/>
          </a:prstGeom>
          <a:solidFill>
            <a:schemeClr val="bg1"/>
          </a:solidFill>
        </p:spPr>
        <p:txBody>
          <a:bodyPr wrap="square" rtlCol="0">
            <a:spAutoFit/>
          </a:bodyPr>
          <a:lstStyle/>
          <a:p>
            <a:r>
              <a:rPr lang="en-US" dirty="0"/>
              <a:t>What type of mutation is shown here?</a:t>
            </a:r>
          </a:p>
        </p:txBody>
      </p:sp>
      <p:sp>
        <p:nvSpPr>
          <p:cNvPr id="7" name="TextBox 6">
            <a:extLst>
              <a:ext uri="{FF2B5EF4-FFF2-40B4-BE49-F238E27FC236}">
                <a16:creationId xmlns:a16="http://schemas.microsoft.com/office/drawing/2014/main" id="{B05C8772-7E8C-1B28-3FD2-D32C3C1A3F92}"/>
              </a:ext>
            </a:extLst>
          </p:cNvPr>
          <p:cNvSpPr txBox="1"/>
          <p:nvPr/>
        </p:nvSpPr>
        <p:spPr>
          <a:xfrm>
            <a:off x="100884" y="5420380"/>
            <a:ext cx="1931831" cy="523220"/>
          </a:xfrm>
          <a:prstGeom prst="rect">
            <a:avLst/>
          </a:prstGeom>
          <a:solidFill>
            <a:schemeClr val="bg1"/>
          </a:solidFill>
        </p:spPr>
        <p:txBody>
          <a:bodyPr wrap="square" rtlCol="0">
            <a:spAutoFit/>
          </a:bodyPr>
          <a:lstStyle/>
          <a:p>
            <a:r>
              <a:rPr lang="en-US" dirty="0"/>
              <a:t>What type of mutation is shown here?</a:t>
            </a:r>
          </a:p>
        </p:txBody>
      </p:sp>
      <p:sp>
        <p:nvSpPr>
          <p:cNvPr id="8" name="Rectangle 7">
            <a:extLst>
              <a:ext uri="{FF2B5EF4-FFF2-40B4-BE49-F238E27FC236}">
                <a16:creationId xmlns:a16="http://schemas.microsoft.com/office/drawing/2014/main" id="{C23212DB-940D-50ED-DEEC-7BB959FAE43A}"/>
              </a:ext>
            </a:extLst>
          </p:cNvPr>
          <p:cNvSpPr/>
          <p:nvPr/>
        </p:nvSpPr>
        <p:spPr>
          <a:xfrm>
            <a:off x="5808372" y="2047741"/>
            <a:ext cx="1841679" cy="45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FC68D4-2D60-3155-BB63-F316666259BF}"/>
              </a:ext>
            </a:extLst>
          </p:cNvPr>
          <p:cNvSpPr/>
          <p:nvPr/>
        </p:nvSpPr>
        <p:spPr>
          <a:xfrm>
            <a:off x="4917047" y="4247881"/>
            <a:ext cx="1841679" cy="45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0F4F39-E396-B822-6DDD-F5DE44C62424}"/>
              </a:ext>
            </a:extLst>
          </p:cNvPr>
          <p:cNvSpPr/>
          <p:nvPr/>
        </p:nvSpPr>
        <p:spPr>
          <a:xfrm>
            <a:off x="4967078" y="4527994"/>
            <a:ext cx="467807" cy="450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BB6267-2043-995E-E9E8-BBDF97B4C945}"/>
              </a:ext>
            </a:extLst>
          </p:cNvPr>
          <p:cNvSpPr/>
          <p:nvPr/>
        </p:nvSpPr>
        <p:spPr>
          <a:xfrm>
            <a:off x="4967078" y="5666703"/>
            <a:ext cx="3033922" cy="1287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7E23A4-075D-A9C9-1D0D-E83CFC143B53}"/>
              </a:ext>
            </a:extLst>
          </p:cNvPr>
          <p:cNvSpPr/>
          <p:nvPr/>
        </p:nvSpPr>
        <p:spPr>
          <a:xfrm>
            <a:off x="4917047" y="5504091"/>
            <a:ext cx="3033922" cy="12878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37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8B3C-562C-7425-8B79-8B183A30960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7437212-DE93-3FA7-4AB2-3D70C53066D4}"/>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36049781-3EBD-402F-85A3-8125492322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16" y="1"/>
            <a:ext cx="9180616" cy="6858000"/>
          </a:xfrm>
          <a:prstGeom prst="rect">
            <a:avLst/>
          </a:prstGeom>
          <a:noFill/>
          <a:ln>
            <a:noFill/>
          </a:ln>
        </p:spPr>
      </p:pic>
      <p:pic>
        <p:nvPicPr>
          <p:cNvPr id="5" name="Picture 4" descr="quick_check-01.eps">
            <a:extLst>
              <a:ext uri="{FF2B5EF4-FFF2-40B4-BE49-F238E27FC236}">
                <a16:creationId xmlns:a16="http://schemas.microsoft.com/office/drawing/2014/main" id="{858E8CC8-616A-8E76-3B2E-CA63EEFA0244}"/>
              </a:ext>
            </a:extLst>
          </p:cNvPr>
          <p:cNvPicPr>
            <a:picLocks noChangeAspect="1"/>
          </p:cNvPicPr>
          <p:nvPr/>
        </p:nvPicPr>
        <p:blipFill>
          <a:blip r:embed="rId3"/>
          <a:srcRect/>
          <a:stretch>
            <a:fillRect/>
          </a:stretch>
        </p:blipFill>
        <p:spPr bwMode="auto">
          <a:xfrm>
            <a:off x="0" y="12879"/>
            <a:ext cx="881636" cy="714840"/>
          </a:xfrm>
          <a:prstGeom prst="rect">
            <a:avLst/>
          </a:prstGeom>
          <a:noFill/>
          <a:ln w="9525">
            <a:noFill/>
            <a:miter lim="800000"/>
            <a:headEnd/>
            <a:tailEnd/>
          </a:ln>
        </p:spPr>
      </p:pic>
    </p:spTree>
    <p:extLst>
      <p:ext uri="{BB962C8B-B14F-4D97-AF65-F5344CB8AC3E}">
        <p14:creationId xmlns:p14="http://schemas.microsoft.com/office/powerpoint/2010/main" val="2487370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Shape 363"/>
        <p:cNvGrpSpPr/>
        <p:nvPr/>
      </p:nvGrpSpPr>
      <p:grpSpPr>
        <a:xfrm>
          <a:off x="0" y="0"/>
          <a:ext cx="0" cy="0"/>
          <a:chOff x="0" y="0"/>
          <a:chExt cx="0" cy="0"/>
        </a:xfrm>
      </p:grpSpPr>
      <p:sp>
        <p:nvSpPr>
          <p:cNvPr id="364" name="Google Shape;364;p64"/>
          <p:cNvSpPr txBox="1">
            <a:spLocks noGrp="1"/>
          </p:cNvSpPr>
          <p:nvPr>
            <p:ph type="title"/>
          </p:nvPr>
        </p:nvSpPr>
        <p:spPr>
          <a:xfrm>
            <a:off x="514350" y="109537"/>
            <a:ext cx="78867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solidFill>
                  <a:schemeClr val="tx1"/>
                </a:solidFill>
              </a:rPr>
              <a:t>Amino Acid Sequence Changed</a:t>
            </a:r>
            <a:endParaRPr dirty="0">
              <a:solidFill>
                <a:schemeClr val="tx1"/>
              </a:solidFill>
            </a:endParaRPr>
          </a:p>
        </p:txBody>
      </p:sp>
      <p:pic>
        <p:nvPicPr>
          <p:cNvPr id="366" name="Google Shape;366;p64" descr="Figure.14.9.1.PNG"/>
          <p:cNvPicPr preferRelativeResize="0"/>
          <p:nvPr/>
        </p:nvPicPr>
        <p:blipFill rotWithShape="1">
          <a:blip r:embed="rId3">
            <a:alphaModFix/>
          </a:blip>
          <a:srcRect/>
          <a:stretch/>
        </p:blipFill>
        <p:spPr>
          <a:xfrm>
            <a:off x="331787" y="2047875"/>
            <a:ext cx="3228975" cy="3705225"/>
          </a:xfrm>
          <a:prstGeom prst="rect">
            <a:avLst/>
          </a:prstGeom>
          <a:noFill/>
          <a:ln>
            <a:noFill/>
          </a:ln>
        </p:spPr>
      </p:pic>
      <p:pic>
        <p:nvPicPr>
          <p:cNvPr id="367" name="Google Shape;367;p64" descr="Figure.14.9.2.PNG"/>
          <p:cNvPicPr preferRelativeResize="0"/>
          <p:nvPr/>
        </p:nvPicPr>
        <p:blipFill rotWithShape="1">
          <a:blip r:embed="rId4">
            <a:alphaModFix/>
          </a:blip>
          <a:srcRect/>
          <a:stretch/>
        </p:blipFill>
        <p:spPr>
          <a:xfrm>
            <a:off x="4495800" y="1981200"/>
            <a:ext cx="3514725" cy="3771900"/>
          </a:xfrm>
          <a:prstGeom prst="rect">
            <a:avLst/>
          </a:prstGeom>
          <a:noFill/>
          <a:ln>
            <a:noFill/>
          </a:ln>
        </p:spPr>
      </p:pic>
      <p:sp>
        <p:nvSpPr>
          <p:cNvPr id="368" name="Google Shape;368;p64"/>
          <p:cNvSpPr txBox="1"/>
          <p:nvPr/>
        </p:nvSpPr>
        <p:spPr>
          <a:xfrm>
            <a:off x="533400" y="5791200"/>
            <a:ext cx="2825750"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B050"/>
                </a:solidFill>
                <a:latin typeface="Comic Sans MS"/>
                <a:ea typeface="Comic Sans MS"/>
                <a:cs typeface="Comic Sans MS"/>
                <a:sym typeface="Comic Sans MS"/>
              </a:rPr>
              <a:t>Deletion Mutation</a:t>
            </a:r>
            <a:endParaRPr dirty="0">
              <a:solidFill>
                <a:srgbClr val="00B050"/>
              </a:solidFill>
            </a:endParaRPr>
          </a:p>
        </p:txBody>
      </p:sp>
      <p:sp>
        <p:nvSpPr>
          <p:cNvPr id="369" name="Google Shape;369;p64"/>
          <p:cNvSpPr txBox="1"/>
          <p:nvPr/>
        </p:nvSpPr>
        <p:spPr>
          <a:xfrm>
            <a:off x="4724400" y="5867400"/>
            <a:ext cx="3124200"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070C0"/>
                </a:solidFill>
                <a:latin typeface="Comic Sans MS"/>
                <a:ea typeface="Comic Sans MS"/>
                <a:cs typeface="Comic Sans MS"/>
                <a:sym typeface="Comic Sans MS"/>
              </a:rPr>
              <a:t>Addition Mutation</a:t>
            </a:r>
            <a:endParaRPr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500"/>
                                        <p:tgtEl>
                                          <p:spTgt spid="3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
                                        </p:tgtEl>
                                        <p:attrNameLst>
                                          <p:attrName>style.visibility</p:attrName>
                                        </p:attrNameLst>
                                      </p:cBhvr>
                                      <p:to>
                                        <p:strVal val="visible"/>
                                      </p:to>
                                    </p:set>
                                    <p:animEffect transition="in" filter="fade">
                                      <p:cBhvr>
                                        <p:cTn id="12" dur="500"/>
                                        <p:tgtEl>
                                          <p:spTgt spid="3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7"/>
                                        </p:tgtEl>
                                        <p:attrNameLst>
                                          <p:attrName>style.visibility</p:attrName>
                                        </p:attrNameLst>
                                      </p:cBhvr>
                                      <p:to>
                                        <p:strVal val="visible"/>
                                      </p:to>
                                    </p:set>
                                    <p:animEffect transition="in" filter="fade">
                                      <p:cBhvr>
                                        <p:cTn id="17" dur="500"/>
                                        <p:tgtEl>
                                          <p:spTgt spid="3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9"/>
                                        </p:tgtEl>
                                        <p:attrNameLst>
                                          <p:attrName>style.visibility</p:attrName>
                                        </p:attrNameLst>
                                      </p:cBhvr>
                                      <p:to>
                                        <p:strVal val="visible"/>
                                      </p:to>
                                    </p:set>
                                    <p:animEffect transition="in" filter="fade">
                                      <p:cBhvr>
                                        <p:cTn id="22" dur="5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p:bldP spid="369"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74"/>
        <p:cNvGrpSpPr/>
        <p:nvPr/>
      </p:nvGrpSpPr>
      <p:grpSpPr>
        <a:xfrm>
          <a:off x="0" y="0"/>
          <a:ext cx="0" cy="0"/>
          <a:chOff x="0" y="0"/>
          <a:chExt cx="0" cy="0"/>
        </a:xfrm>
      </p:grpSpPr>
      <p:sp>
        <p:nvSpPr>
          <p:cNvPr id="375" name="Google Shape;375;p65"/>
          <p:cNvSpPr txBox="1">
            <a:spLocks noGrp="1"/>
          </p:cNvSpPr>
          <p:nvPr>
            <p:ph type="title"/>
          </p:nvPr>
        </p:nvSpPr>
        <p:spPr>
          <a:xfrm>
            <a:off x="609600" y="304800"/>
            <a:ext cx="60960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t>Chromosome Mutations</a:t>
            </a:r>
            <a:endParaRPr dirty="0"/>
          </a:p>
        </p:txBody>
      </p:sp>
      <p:sp>
        <p:nvSpPr>
          <p:cNvPr id="376" name="Google Shape;376;p65"/>
          <p:cNvSpPr txBox="1">
            <a:spLocks noGrp="1"/>
          </p:cNvSpPr>
          <p:nvPr>
            <p:ph type="body" idx="1"/>
          </p:nvPr>
        </p:nvSpPr>
        <p:spPr>
          <a:xfrm>
            <a:off x="-1" y="1590674"/>
            <a:ext cx="7096260" cy="49625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None/>
            </a:pPr>
            <a:r>
              <a:rPr lang="en-US" sz="3200" dirty="0">
                <a:latin typeface="Comic Sans MS"/>
                <a:ea typeface="Comic Sans MS"/>
                <a:cs typeface="Comic Sans MS"/>
                <a:sym typeface="Comic Sans MS"/>
              </a:rPr>
              <a:t>May Involve </a:t>
            </a:r>
            <a:r>
              <a:rPr lang="en-US" sz="3200" b="1" dirty="0">
                <a:solidFill>
                  <a:schemeClr val="bg1"/>
                </a:solidFill>
                <a:latin typeface="Comic Sans MS"/>
                <a:ea typeface="Comic Sans MS"/>
                <a:cs typeface="Comic Sans MS"/>
                <a:sym typeface="Comic Sans MS"/>
              </a:rPr>
              <a:t>c</a:t>
            </a:r>
            <a:r>
              <a:rPr lang="en-US" sz="3200" b="1" dirty="0">
                <a:solidFill>
                  <a:schemeClr val="bg1"/>
                </a:solidFill>
              </a:rPr>
              <a:t>hanging the </a:t>
            </a:r>
            <a:r>
              <a:rPr lang="en-US" sz="6000" b="1" dirty="0">
                <a:solidFill>
                  <a:srgbClr val="0070C0"/>
                </a:solidFill>
              </a:rPr>
              <a:t>STRUCTURE</a:t>
            </a:r>
            <a:r>
              <a:rPr lang="en-US" sz="3200" dirty="0">
                <a:solidFill>
                  <a:schemeClr val="lt1"/>
                </a:solidFill>
              </a:rPr>
              <a:t> of a chromosome.</a:t>
            </a:r>
            <a:endParaRPr dirty="0"/>
          </a:p>
          <a:p>
            <a:pPr marL="515938" lvl="1" indent="-285750" algn="l" rtl="0">
              <a:spcBef>
                <a:spcPts val="3000"/>
              </a:spcBef>
              <a:spcAft>
                <a:spcPts val="0"/>
              </a:spcAft>
              <a:buClr>
                <a:schemeClr val="lt1"/>
              </a:buClr>
              <a:buSzPts val="3200"/>
              <a:buFont typeface="Comic Sans MS"/>
              <a:buChar char="–"/>
            </a:pPr>
            <a:r>
              <a:rPr lang="en-US" sz="3200" dirty="0">
                <a:solidFill>
                  <a:schemeClr val="lt1"/>
                </a:solidFill>
              </a:rPr>
              <a:t>The </a:t>
            </a:r>
            <a:r>
              <a:rPr lang="en-US" sz="3200" b="1" dirty="0">
                <a:solidFill>
                  <a:srgbClr val="CC3300"/>
                </a:solidFill>
              </a:rPr>
              <a:t>loss or gain</a:t>
            </a:r>
            <a:r>
              <a:rPr lang="en-US" sz="3200" dirty="0">
                <a:solidFill>
                  <a:schemeClr val="lt1"/>
                </a:solidFill>
              </a:rPr>
              <a:t> of part of a chromosome.</a:t>
            </a:r>
            <a:endParaRPr dirty="0"/>
          </a:p>
          <a:p>
            <a:pPr marL="515938" lvl="1" indent="-285750" algn="l" rtl="0">
              <a:spcBef>
                <a:spcPts val="3000"/>
              </a:spcBef>
              <a:spcAft>
                <a:spcPts val="0"/>
              </a:spcAft>
              <a:buClr>
                <a:schemeClr val="lt1"/>
              </a:buClr>
              <a:buSzPts val="3200"/>
              <a:buFont typeface="Comic Sans MS"/>
              <a:buChar char="–"/>
            </a:pPr>
            <a:r>
              <a:rPr lang="en-US" sz="3200" dirty="0">
                <a:solidFill>
                  <a:srgbClr val="00B050"/>
                </a:solidFill>
              </a:rPr>
              <a:t>Most occur during mitosis and meiosis.</a:t>
            </a:r>
            <a:endParaRPr sz="4000" dirty="0">
              <a:solidFill>
                <a:srgbClr val="00B050"/>
              </a:solidFill>
            </a:endParaRPr>
          </a:p>
        </p:txBody>
      </p:sp>
      <p:pic>
        <p:nvPicPr>
          <p:cNvPr id="377" name="Google Shape;377;p65" descr="chromosome"/>
          <p:cNvPicPr preferRelativeResize="0"/>
          <p:nvPr/>
        </p:nvPicPr>
        <p:blipFill rotWithShape="1">
          <a:blip r:embed="rId3">
            <a:alphaModFix/>
          </a:blip>
          <a:srcRect r="31035"/>
          <a:stretch/>
        </p:blipFill>
        <p:spPr>
          <a:xfrm>
            <a:off x="6835462" y="1590674"/>
            <a:ext cx="2308538" cy="4962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6">
                                            <p:txEl>
                                              <p:pRg st="0" end="0"/>
                                            </p:txEl>
                                          </p:spTgt>
                                        </p:tgtEl>
                                        <p:attrNameLst>
                                          <p:attrName>style.visibility</p:attrName>
                                        </p:attrNameLst>
                                      </p:cBhvr>
                                      <p:to>
                                        <p:strVal val="visible"/>
                                      </p:to>
                                    </p:set>
                                    <p:animEffect transition="in" filter="wipe(left)">
                                      <p:cBhvr>
                                        <p:cTn id="7" dur="500"/>
                                        <p:tgtEl>
                                          <p:spTgt spid="3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6">
                                            <p:txEl>
                                              <p:pRg st="1" end="1"/>
                                            </p:txEl>
                                          </p:spTgt>
                                        </p:tgtEl>
                                        <p:attrNameLst>
                                          <p:attrName>style.visibility</p:attrName>
                                        </p:attrNameLst>
                                      </p:cBhvr>
                                      <p:to>
                                        <p:strVal val="visible"/>
                                      </p:to>
                                    </p:set>
                                    <p:animEffect transition="in" filter="wipe(left)">
                                      <p:cBhvr>
                                        <p:cTn id="12" dur="500"/>
                                        <p:tgtEl>
                                          <p:spTgt spid="3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6">
                                            <p:txEl>
                                              <p:pRg st="2" end="2"/>
                                            </p:txEl>
                                          </p:spTgt>
                                        </p:tgtEl>
                                        <p:attrNameLst>
                                          <p:attrName>style.visibility</p:attrName>
                                        </p:attrNameLst>
                                      </p:cBhvr>
                                      <p:to>
                                        <p:strVal val="visible"/>
                                      </p:to>
                                    </p:set>
                                    <p:animEffect transition="in" filter="wipe(left)">
                                      <p:cBhvr>
                                        <p:cTn id="17" dur="500"/>
                                        <p:tgtEl>
                                          <p:spTgt spid="3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82"/>
        <p:cNvGrpSpPr/>
        <p:nvPr/>
      </p:nvGrpSpPr>
      <p:grpSpPr>
        <a:xfrm>
          <a:off x="0" y="0"/>
          <a:ext cx="0" cy="0"/>
          <a:chOff x="0" y="0"/>
          <a:chExt cx="0" cy="0"/>
        </a:xfrm>
      </p:grpSpPr>
      <p:sp>
        <p:nvSpPr>
          <p:cNvPr id="383" name="Google Shape;383;p66"/>
          <p:cNvSpPr txBox="1">
            <a:spLocks noGrp="1"/>
          </p:cNvSpPr>
          <p:nvPr>
            <p:ph type="title"/>
          </p:nvPr>
        </p:nvSpPr>
        <p:spPr>
          <a:xfrm>
            <a:off x="0" y="300507"/>
            <a:ext cx="91440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t>Chromosome Structure Mutations</a:t>
            </a:r>
            <a:endParaRPr dirty="0"/>
          </a:p>
        </p:txBody>
      </p:sp>
      <p:sp>
        <p:nvSpPr>
          <p:cNvPr id="384" name="Google Shape;384;p66"/>
          <p:cNvSpPr txBox="1">
            <a:spLocks noGrp="1"/>
          </p:cNvSpPr>
          <p:nvPr>
            <p:ph type="body" idx="1"/>
          </p:nvPr>
        </p:nvSpPr>
        <p:spPr>
          <a:xfrm>
            <a:off x="283335" y="1584101"/>
            <a:ext cx="5431665" cy="474049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600"/>
              <a:buNone/>
            </a:pPr>
            <a:r>
              <a:rPr lang="en-US" sz="3600" dirty="0">
                <a:latin typeface="Comic Sans MS"/>
                <a:ea typeface="Comic Sans MS"/>
                <a:cs typeface="Comic Sans MS"/>
                <a:sym typeface="Comic Sans MS"/>
              </a:rPr>
              <a:t>Five types exist:</a:t>
            </a:r>
            <a:endParaRPr dirty="0"/>
          </a:p>
          <a:p>
            <a:pPr marL="742950" lvl="1" indent="-285750" algn="l" rtl="0">
              <a:spcBef>
                <a:spcPts val="1800"/>
              </a:spcBef>
              <a:spcAft>
                <a:spcPts val="0"/>
              </a:spcAft>
              <a:buClr>
                <a:srgbClr val="CC3300"/>
              </a:buClr>
              <a:buSzPts val="3600"/>
              <a:buFont typeface="Comic Sans MS"/>
              <a:buChar char="–"/>
            </a:pPr>
            <a:r>
              <a:rPr lang="en-US" sz="3600" b="1" dirty="0">
                <a:solidFill>
                  <a:srgbClr val="CC3300"/>
                </a:solidFill>
              </a:rPr>
              <a:t>Deletion</a:t>
            </a:r>
            <a:endParaRPr dirty="0"/>
          </a:p>
          <a:p>
            <a:pPr marL="742950" lvl="1" indent="-285750" algn="l" rtl="0">
              <a:spcBef>
                <a:spcPts val="1800"/>
              </a:spcBef>
              <a:spcAft>
                <a:spcPts val="0"/>
              </a:spcAft>
              <a:buClr>
                <a:srgbClr val="CC3300"/>
              </a:buClr>
              <a:buSzPts val="3600"/>
              <a:buFont typeface="Comic Sans MS"/>
              <a:buChar char="–"/>
            </a:pPr>
            <a:r>
              <a:rPr lang="en-US" sz="3600" b="1" dirty="0">
                <a:solidFill>
                  <a:srgbClr val="00B0F0"/>
                </a:solidFill>
              </a:rPr>
              <a:t>Inversion</a:t>
            </a:r>
            <a:endParaRPr dirty="0">
              <a:solidFill>
                <a:srgbClr val="00B0F0"/>
              </a:solidFill>
            </a:endParaRPr>
          </a:p>
          <a:p>
            <a:pPr marL="742950" lvl="1" indent="-285750" algn="l" rtl="0">
              <a:spcBef>
                <a:spcPts val="1800"/>
              </a:spcBef>
              <a:spcAft>
                <a:spcPts val="0"/>
              </a:spcAft>
              <a:buClr>
                <a:srgbClr val="CC3300"/>
              </a:buClr>
              <a:buSzPts val="3600"/>
              <a:buFont typeface="Comic Sans MS"/>
              <a:buChar char="–"/>
            </a:pPr>
            <a:r>
              <a:rPr lang="en-US" sz="3600" b="1" dirty="0">
                <a:solidFill>
                  <a:srgbClr val="CC3300"/>
                </a:solidFill>
              </a:rPr>
              <a:t>Duplication</a:t>
            </a:r>
            <a:endParaRPr dirty="0"/>
          </a:p>
          <a:p>
            <a:pPr marL="742950" lvl="1" indent="-285750" algn="l" rtl="0">
              <a:spcBef>
                <a:spcPts val="1800"/>
              </a:spcBef>
              <a:spcAft>
                <a:spcPts val="0"/>
              </a:spcAft>
              <a:buClr>
                <a:srgbClr val="CC3300"/>
              </a:buClr>
              <a:buSzPts val="3600"/>
              <a:buFont typeface="Comic Sans MS"/>
              <a:buChar char="–"/>
            </a:pPr>
            <a:r>
              <a:rPr lang="en-US" sz="3600" b="1" dirty="0">
                <a:solidFill>
                  <a:srgbClr val="00B0F0"/>
                </a:solidFill>
              </a:rPr>
              <a:t>Translocation</a:t>
            </a:r>
            <a:endParaRPr dirty="0">
              <a:solidFill>
                <a:srgbClr val="00B0F0"/>
              </a:solidFill>
            </a:endParaRPr>
          </a:p>
          <a:p>
            <a:pPr marL="742950" lvl="1" indent="-285750" algn="l" rtl="0">
              <a:spcBef>
                <a:spcPts val="1800"/>
              </a:spcBef>
              <a:spcAft>
                <a:spcPts val="0"/>
              </a:spcAft>
              <a:buClr>
                <a:srgbClr val="CC3300"/>
              </a:buClr>
              <a:buSzPts val="3600"/>
              <a:buFont typeface="Comic Sans MS"/>
              <a:buChar char="–"/>
            </a:pPr>
            <a:r>
              <a:rPr lang="en-US" sz="3600" b="1" dirty="0">
                <a:solidFill>
                  <a:srgbClr val="CC3300"/>
                </a:solidFill>
              </a:rPr>
              <a:t>Nondisjunction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animEffect transition="in" filter="fade">
                                      <p:cBhvr>
                                        <p:cTn id="7" dur="500"/>
                                        <p:tgtEl>
                                          <p:spTgt spid="3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xEl>
                                              <p:pRg st="1" end="1"/>
                                            </p:txEl>
                                          </p:spTgt>
                                        </p:tgtEl>
                                        <p:attrNameLst>
                                          <p:attrName>style.visibility</p:attrName>
                                        </p:attrNameLst>
                                      </p:cBhvr>
                                      <p:to>
                                        <p:strVal val="visible"/>
                                      </p:to>
                                    </p:set>
                                    <p:animEffect transition="in" filter="fade">
                                      <p:cBhvr>
                                        <p:cTn id="12" dur="500"/>
                                        <p:tgtEl>
                                          <p:spTgt spid="3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4">
                                            <p:txEl>
                                              <p:pRg st="2" end="2"/>
                                            </p:txEl>
                                          </p:spTgt>
                                        </p:tgtEl>
                                        <p:attrNameLst>
                                          <p:attrName>style.visibility</p:attrName>
                                        </p:attrNameLst>
                                      </p:cBhvr>
                                      <p:to>
                                        <p:strVal val="visible"/>
                                      </p:to>
                                    </p:set>
                                    <p:animEffect transition="in" filter="fade">
                                      <p:cBhvr>
                                        <p:cTn id="17" dur="500"/>
                                        <p:tgtEl>
                                          <p:spTgt spid="3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4">
                                            <p:txEl>
                                              <p:pRg st="3" end="3"/>
                                            </p:txEl>
                                          </p:spTgt>
                                        </p:tgtEl>
                                        <p:attrNameLst>
                                          <p:attrName>style.visibility</p:attrName>
                                        </p:attrNameLst>
                                      </p:cBhvr>
                                      <p:to>
                                        <p:strVal val="visible"/>
                                      </p:to>
                                    </p:set>
                                    <p:animEffect transition="in" filter="fade">
                                      <p:cBhvr>
                                        <p:cTn id="22" dur="500"/>
                                        <p:tgtEl>
                                          <p:spTgt spid="3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4">
                                            <p:txEl>
                                              <p:pRg st="4" end="4"/>
                                            </p:txEl>
                                          </p:spTgt>
                                        </p:tgtEl>
                                        <p:attrNameLst>
                                          <p:attrName>style.visibility</p:attrName>
                                        </p:attrNameLst>
                                      </p:cBhvr>
                                      <p:to>
                                        <p:strVal val="visible"/>
                                      </p:to>
                                    </p:set>
                                    <p:animEffect transition="in" filter="fade">
                                      <p:cBhvr>
                                        <p:cTn id="27" dur="500"/>
                                        <p:tgtEl>
                                          <p:spTgt spid="3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4">
                                            <p:txEl>
                                              <p:pRg st="5" end="5"/>
                                            </p:txEl>
                                          </p:spTgt>
                                        </p:tgtEl>
                                        <p:attrNameLst>
                                          <p:attrName>style.visibility</p:attrName>
                                        </p:attrNameLst>
                                      </p:cBhvr>
                                      <p:to>
                                        <p:strVal val="visible"/>
                                      </p:to>
                                    </p:set>
                                    <p:animEffect transition="in" filter="fade">
                                      <p:cBhvr>
                                        <p:cTn id="32" dur="500"/>
                                        <p:tgtEl>
                                          <p:spTgt spid="3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389"/>
        <p:cNvGrpSpPr/>
        <p:nvPr/>
      </p:nvGrpSpPr>
      <p:grpSpPr>
        <a:xfrm>
          <a:off x="0" y="0"/>
          <a:ext cx="0" cy="0"/>
          <a:chOff x="0" y="0"/>
          <a:chExt cx="0" cy="0"/>
        </a:xfrm>
      </p:grpSpPr>
      <p:sp>
        <p:nvSpPr>
          <p:cNvPr id="390" name="Google Shape;390;p67"/>
          <p:cNvSpPr txBox="1">
            <a:spLocks noGrp="1"/>
          </p:cNvSpPr>
          <p:nvPr>
            <p:ph type="title"/>
          </p:nvPr>
        </p:nvSpPr>
        <p:spPr>
          <a:xfrm>
            <a:off x="381000" y="114300"/>
            <a:ext cx="8621332"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t>Structural </a:t>
            </a:r>
            <a:r>
              <a:rPr lang="en-US" sz="5400" b="1" dirty="0">
                <a:solidFill>
                  <a:srgbClr val="00B0F0"/>
                </a:solidFill>
              </a:rPr>
              <a:t>Deletion</a:t>
            </a:r>
            <a:r>
              <a:rPr lang="en-US" sz="4000" b="1" dirty="0"/>
              <a:t> Mutation</a:t>
            </a:r>
            <a:endParaRPr dirty="0"/>
          </a:p>
        </p:txBody>
      </p:sp>
      <p:sp>
        <p:nvSpPr>
          <p:cNvPr id="391" name="Google Shape;391;p67"/>
          <p:cNvSpPr txBox="1">
            <a:spLocks noGrp="1"/>
          </p:cNvSpPr>
          <p:nvPr>
            <p:ph type="body" idx="1"/>
          </p:nvPr>
        </p:nvSpPr>
        <p:spPr>
          <a:xfrm>
            <a:off x="0" y="1295400"/>
            <a:ext cx="7959144" cy="2362200"/>
          </a:xfrm>
          <a:prstGeom prst="rect">
            <a:avLst/>
          </a:prstGeom>
          <a:noFill/>
          <a:ln>
            <a:noFill/>
          </a:ln>
        </p:spPr>
        <p:txBody>
          <a:bodyPr spcFirstLastPara="1" wrap="square" lIns="91425" tIns="45700" rIns="91425" bIns="45700" anchor="t" anchorCtr="0">
            <a:noAutofit/>
          </a:bodyPr>
          <a:lstStyle/>
          <a:p>
            <a:pPr marL="342900" lvl="0">
              <a:spcBef>
                <a:spcPts val="0"/>
              </a:spcBef>
              <a:buSzPts val="3200"/>
              <a:buFont typeface="Comic Sans MS"/>
              <a:buChar char="•"/>
            </a:pPr>
            <a:r>
              <a:rPr lang="en-US" sz="3200" dirty="0">
                <a:latin typeface="Comic Sans MS"/>
                <a:ea typeface="Comic Sans MS"/>
                <a:cs typeface="Comic Sans MS"/>
                <a:sym typeface="Comic Sans MS"/>
              </a:rPr>
              <a:t>Due to </a:t>
            </a:r>
            <a:r>
              <a:rPr lang="en-US" sz="3200" b="1" dirty="0">
                <a:solidFill>
                  <a:srgbClr val="00B050"/>
                </a:solidFill>
                <a:latin typeface="Comic Sans MS"/>
                <a:ea typeface="Comic Sans MS"/>
                <a:cs typeface="Comic Sans MS"/>
                <a:sym typeface="Comic Sans MS"/>
              </a:rPr>
              <a:t>breakage</a:t>
            </a:r>
            <a:r>
              <a:rPr lang="en-US" b="1" dirty="0">
                <a:latin typeface="Comic Sans MS"/>
                <a:ea typeface="Comic Sans MS"/>
                <a:cs typeface="Comic Sans MS"/>
                <a:sym typeface="Comic Sans MS"/>
              </a:rPr>
              <a:t>.</a:t>
            </a:r>
            <a:endParaRPr dirty="0"/>
          </a:p>
          <a:p>
            <a:pPr marL="342900" lvl="0">
              <a:spcBef>
                <a:spcPts val="2400"/>
              </a:spcBef>
              <a:buSzPts val="3200"/>
              <a:buFont typeface="Comic Sans MS"/>
              <a:buChar char="•"/>
            </a:pPr>
            <a:r>
              <a:rPr lang="en-US" sz="3200" dirty="0">
                <a:latin typeface="Comic Sans MS"/>
                <a:ea typeface="Comic Sans MS"/>
                <a:cs typeface="Comic Sans MS"/>
                <a:sym typeface="Comic Sans MS"/>
              </a:rPr>
              <a:t>A </a:t>
            </a:r>
            <a:r>
              <a:rPr lang="en-US" sz="3200" b="1" dirty="0">
                <a:solidFill>
                  <a:srgbClr val="00B050"/>
                </a:solidFill>
                <a:latin typeface="Comic Sans MS"/>
                <a:ea typeface="Comic Sans MS"/>
                <a:cs typeface="Comic Sans MS"/>
                <a:sym typeface="Comic Sans MS"/>
              </a:rPr>
              <a:t>piece</a:t>
            </a:r>
            <a:r>
              <a:rPr lang="en-US" sz="3200" dirty="0">
                <a:latin typeface="Comic Sans MS"/>
                <a:ea typeface="Comic Sans MS"/>
                <a:cs typeface="Comic Sans MS"/>
                <a:sym typeface="Comic Sans MS"/>
              </a:rPr>
              <a:t> of a chromosome is </a:t>
            </a:r>
            <a:r>
              <a:rPr lang="en-US" sz="3200" b="1" dirty="0">
                <a:solidFill>
                  <a:srgbClr val="00B050"/>
                </a:solidFill>
                <a:latin typeface="Comic Sans MS"/>
                <a:ea typeface="Comic Sans MS"/>
                <a:cs typeface="Comic Sans MS"/>
                <a:sym typeface="Comic Sans MS"/>
              </a:rPr>
              <a:t>lost</a:t>
            </a:r>
            <a:r>
              <a:rPr lang="en-US" b="1" dirty="0">
                <a:latin typeface="Comic Sans MS"/>
                <a:ea typeface="Comic Sans MS"/>
                <a:cs typeface="Comic Sans MS"/>
                <a:sym typeface="Comic Sans MS"/>
              </a:rPr>
              <a:t>.</a:t>
            </a:r>
            <a:endParaRPr dirty="0"/>
          </a:p>
          <a:p>
            <a:pPr marL="342900" lvl="0" indent="-342900" algn="l" rtl="0">
              <a:spcBef>
                <a:spcPts val="2400"/>
              </a:spcBef>
              <a:spcAft>
                <a:spcPts val="0"/>
              </a:spcAft>
              <a:buClr>
                <a:schemeClr val="lt1"/>
              </a:buClr>
              <a:buSzPts val="3200"/>
              <a:buFont typeface="Comic Sans MS"/>
              <a:buChar char="•"/>
            </a:pPr>
            <a:r>
              <a:rPr lang="en-US" sz="3200" b="1" dirty="0">
                <a:latin typeface="Comic Sans MS"/>
                <a:ea typeface="Comic Sans MS"/>
                <a:cs typeface="Comic Sans MS"/>
                <a:sym typeface="Comic Sans MS"/>
              </a:rPr>
              <a:t>Usually results in death of organism.</a:t>
            </a:r>
            <a:endParaRPr dirty="0"/>
          </a:p>
          <a:p>
            <a:pPr marL="342900" lvl="0" indent="-114300" algn="l" rtl="0">
              <a:spcBef>
                <a:spcPts val="720"/>
              </a:spcBef>
              <a:spcAft>
                <a:spcPts val="0"/>
              </a:spcAft>
              <a:buClr>
                <a:schemeClr val="lt1"/>
              </a:buClr>
              <a:buSzPts val="3600"/>
              <a:buFont typeface="Arimo"/>
              <a:buNone/>
            </a:pPr>
            <a:endParaRPr sz="3600" b="1" dirty="0">
              <a:solidFill>
                <a:srgbClr val="CC3300"/>
              </a:solidFill>
              <a:latin typeface="Comic Sans MS"/>
              <a:ea typeface="Comic Sans MS"/>
              <a:cs typeface="Comic Sans MS"/>
              <a:sym typeface="Comic Sans MS"/>
            </a:endParaRPr>
          </a:p>
        </p:txBody>
      </p:sp>
      <p:pic>
        <p:nvPicPr>
          <p:cNvPr id="392" name="Google Shape;392;p67" descr="chromosomaldeletion"/>
          <p:cNvPicPr preferRelativeResize="0"/>
          <p:nvPr/>
        </p:nvPicPr>
        <p:blipFill rotWithShape="1">
          <a:blip r:embed="rId3">
            <a:alphaModFix/>
          </a:blip>
          <a:srcRect b="8359"/>
          <a:stretch/>
        </p:blipFill>
        <p:spPr>
          <a:xfrm>
            <a:off x="381000" y="3657600"/>
            <a:ext cx="5105400" cy="29416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animEffect transition="in" filter="fade">
                                      <p:cBhvr>
                                        <p:cTn id="7" dur="500"/>
                                        <p:tgtEl>
                                          <p:spTgt spid="3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1">
                                            <p:txEl>
                                              <p:pRg st="1" end="1"/>
                                            </p:txEl>
                                          </p:spTgt>
                                        </p:tgtEl>
                                        <p:attrNameLst>
                                          <p:attrName>style.visibility</p:attrName>
                                        </p:attrNameLst>
                                      </p:cBhvr>
                                      <p:to>
                                        <p:strVal val="visible"/>
                                      </p:to>
                                    </p:set>
                                    <p:animEffect transition="in" filter="fade">
                                      <p:cBhvr>
                                        <p:cTn id="12" dur="500"/>
                                        <p:tgtEl>
                                          <p:spTgt spid="3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1">
                                            <p:txEl>
                                              <p:pRg st="2" end="2"/>
                                            </p:txEl>
                                          </p:spTgt>
                                        </p:tgtEl>
                                        <p:attrNameLst>
                                          <p:attrName>style.visibility</p:attrName>
                                        </p:attrNameLst>
                                      </p:cBhvr>
                                      <p:to>
                                        <p:strVal val="visible"/>
                                      </p:to>
                                    </p:set>
                                    <p:animEffect transition="in" filter="fade">
                                      <p:cBhvr>
                                        <p:cTn id="17" dur="500"/>
                                        <p:tgtEl>
                                          <p:spTgt spid="3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2"/>
                                        </p:tgtEl>
                                        <p:attrNameLst>
                                          <p:attrName>style.visibility</p:attrName>
                                        </p:attrNameLst>
                                      </p:cBhvr>
                                      <p:to>
                                        <p:strVal val="visible"/>
                                      </p:to>
                                    </p:set>
                                    <p:animEffect transition="in" filter="fade">
                                      <p:cBhvr>
                                        <p:cTn id="22" dur="10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397"/>
        <p:cNvGrpSpPr/>
        <p:nvPr/>
      </p:nvGrpSpPr>
      <p:grpSpPr>
        <a:xfrm>
          <a:off x="0" y="0"/>
          <a:ext cx="0" cy="0"/>
          <a:chOff x="0" y="0"/>
          <a:chExt cx="0" cy="0"/>
        </a:xfrm>
      </p:grpSpPr>
      <p:sp>
        <p:nvSpPr>
          <p:cNvPr id="398" name="Google Shape;398;p68"/>
          <p:cNvSpPr txBox="1">
            <a:spLocks noGrp="1"/>
          </p:cNvSpPr>
          <p:nvPr>
            <p:ph type="title"/>
          </p:nvPr>
        </p:nvSpPr>
        <p:spPr>
          <a:xfrm>
            <a:off x="228600" y="152400"/>
            <a:ext cx="84582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t>Structural </a:t>
            </a:r>
            <a:r>
              <a:rPr lang="en-US" sz="5400" b="1" dirty="0">
                <a:solidFill>
                  <a:srgbClr val="00B050"/>
                </a:solidFill>
              </a:rPr>
              <a:t>Inversion</a:t>
            </a:r>
            <a:r>
              <a:rPr lang="en-US" sz="4000" b="1" dirty="0"/>
              <a:t> Mutation</a:t>
            </a:r>
            <a:endParaRPr dirty="0"/>
          </a:p>
        </p:txBody>
      </p:sp>
      <p:sp>
        <p:nvSpPr>
          <p:cNvPr id="399" name="Google Shape;399;p68"/>
          <p:cNvSpPr txBox="1">
            <a:spLocks noGrp="1"/>
          </p:cNvSpPr>
          <p:nvPr>
            <p:ph type="body" idx="1"/>
          </p:nvPr>
        </p:nvSpPr>
        <p:spPr>
          <a:xfrm>
            <a:off x="0" y="1257300"/>
            <a:ext cx="8036417" cy="5105400"/>
          </a:xfrm>
          <a:prstGeom prst="rect">
            <a:avLst/>
          </a:prstGeom>
          <a:noFill/>
          <a:ln>
            <a:noFill/>
          </a:ln>
        </p:spPr>
        <p:txBody>
          <a:bodyPr spcFirstLastPara="1" wrap="square" lIns="91425" tIns="45700" rIns="91425" bIns="45700" anchor="t" anchorCtr="0">
            <a:noAutofit/>
          </a:bodyPr>
          <a:lstStyle/>
          <a:p>
            <a:pPr marL="342900" lvl="0">
              <a:spcBef>
                <a:spcPts val="0"/>
              </a:spcBef>
              <a:buSzPts val="2800"/>
              <a:buFont typeface="Comic Sans MS"/>
              <a:buChar char="•"/>
            </a:pPr>
            <a:r>
              <a:rPr lang="en-US" sz="2800" dirty="0">
                <a:latin typeface="Comic Sans MS"/>
                <a:ea typeface="Comic Sans MS"/>
                <a:cs typeface="Comic Sans MS"/>
                <a:sym typeface="Comic Sans MS"/>
              </a:rPr>
              <a:t>Chromosome segment </a:t>
            </a:r>
            <a:r>
              <a:rPr lang="en-US" sz="2800" b="1" dirty="0">
                <a:solidFill>
                  <a:srgbClr val="CC3300"/>
                </a:solidFill>
                <a:latin typeface="Comic Sans MS"/>
                <a:ea typeface="Comic Sans MS"/>
                <a:cs typeface="Comic Sans MS"/>
                <a:sym typeface="Comic Sans MS"/>
              </a:rPr>
              <a:t>breaks off</a:t>
            </a:r>
            <a:r>
              <a:rPr lang="en-US" b="1" dirty="0">
                <a:latin typeface="Comic Sans MS"/>
                <a:ea typeface="Comic Sans MS"/>
                <a:cs typeface="Comic Sans MS"/>
                <a:sym typeface="Comic Sans MS"/>
              </a:rPr>
              <a:t>.</a:t>
            </a:r>
            <a:endParaRPr dirty="0"/>
          </a:p>
          <a:p>
            <a:pPr marL="342900" lvl="0">
              <a:spcBef>
                <a:spcPts val="2400"/>
              </a:spcBef>
              <a:buSzPts val="2800"/>
              <a:buFont typeface="Comic Sans MS"/>
              <a:buChar char="•"/>
            </a:pPr>
            <a:r>
              <a:rPr lang="en-US" sz="2800" dirty="0">
                <a:latin typeface="Comic Sans MS"/>
                <a:ea typeface="Comic Sans MS"/>
                <a:cs typeface="Comic Sans MS"/>
                <a:sym typeface="Comic Sans MS"/>
              </a:rPr>
              <a:t>Segment flips around </a:t>
            </a:r>
            <a:r>
              <a:rPr lang="en-US" sz="2800" b="1" dirty="0">
                <a:solidFill>
                  <a:srgbClr val="CC3300"/>
                </a:solidFill>
                <a:latin typeface="Comic Sans MS"/>
                <a:ea typeface="Comic Sans MS"/>
                <a:cs typeface="Comic Sans MS"/>
                <a:sym typeface="Comic Sans MS"/>
              </a:rPr>
              <a:t>backwards</a:t>
            </a:r>
            <a:r>
              <a:rPr lang="en-US" b="1" dirty="0">
                <a:latin typeface="Comic Sans MS"/>
                <a:ea typeface="Comic Sans MS"/>
                <a:cs typeface="Comic Sans MS"/>
                <a:sym typeface="Comic Sans MS"/>
              </a:rPr>
              <a:t>.</a:t>
            </a:r>
            <a:endParaRPr dirty="0"/>
          </a:p>
          <a:p>
            <a:pPr marL="342900" lvl="0" indent="-342900" algn="l" rtl="0">
              <a:spcBef>
                <a:spcPts val="2400"/>
              </a:spcBef>
              <a:spcAft>
                <a:spcPts val="0"/>
              </a:spcAft>
              <a:buClr>
                <a:schemeClr val="lt1"/>
              </a:buClr>
              <a:buSzPts val="2800"/>
              <a:buFont typeface="Comic Sans MS"/>
              <a:buChar char="•"/>
            </a:pPr>
            <a:r>
              <a:rPr lang="en-US" sz="2800" dirty="0">
                <a:latin typeface="Comic Sans MS"/>
                <a:ea typeface="Comic Sans MS"/>
                <a:cs typeface="Comic Sans MS"/>
                <a:sym typeface="Comic Sans MS"/>
              </a:rPr>
              <a:t>Segment </a:t>
            </a:r>
            <a:r>
              <a:rPr lang="en-US" sz="2800" b="1" dirty="0">
                <a:solidFill>
                  <a:srgbClr val="CC3300"/>
                </a:solidFill>
                <a:latin typeface="Comic Sans MS"/>
                <a:ea typeface="Comic Sans MS"/>
                <a:cs typeface="Comic Sans MS"/>
                <a:sym typeface="Comic Sans MS"/>
              </a:rPr>
              <a:t>reinserts</a:t>
            </a:r>
            <a:r>
              <a:rPr lang="en-US" sz="2800" b="1" dirty="0">
                <a:latin typeface="Comic Sans MS"/>
                <a:ea typeface="Comic Sans MS"/>
                <a:cs typeface="Comic Sans MS"/>
                <a:sym typeface="Comic Sans MS"/>
              </a:rPr>
              <a:t> into the same chromosome.</a:t>
            </a:r>
            <a:endParaRPr sz="2800" b="1" dirty="0">
              <a:solidFill>
                <a:srgbClr val="CC3300"/>
              </a:solidFill>
              <a:latin typeface="Comic Sans MS"/>
              <a:ea typeface="Comic Sans MS"/>
              <a:cs typeface="Comic Sans MS"/>
              <a:sym typeface="Comic Sans MS"/>
            </a:endParaRPr>
          </a:p>
          <a:p>
            <a:pPr marL="342900" lvl="0" indent="-114300" algn="l" rtl="0">
              <a:spcBef>
                <a:spcPts val="720"/>
              </a:spcBef>
              <a:spcAft>
                <a:spcPts val="0"/>
              </a:spcAft>
              <a:buClr>
                <a:schemeClr val="lt1"/>
              </a:buClr>
              <a:buSzPts val="3600"/>
              <a:buFont typeface="Arimo"/>
              <a:buNone/>
            </a:pPr>
            <a:endParaRPr sz="3600" dirty="0">
              <a:latin typeface="Comic Sans MS"/>
              <a:ea typeface="Comic Sans MS"/>
              <a:cs typeface="Comic Sans MS"/>
              <a:sym typeface="Comic Sans MS"/>
            </a:endParaRPr>
          </a:p>
        </p:txBody>
      </p:sp>
      <p:pic>
        <p:nvPicPr>
          <p:cNvPr id="400" name="Google Shape;400;p68" descr="inversion"/>
          <p:cNvPicPr preferRelativeResize="0"/>
          <p:nvPr/>
        </p:nvPicPr>
        <p:blipFill rotWithShape="1">
          <a:blip r:embed="rId3">
            <a:alphaModFix/>
          </a:blip>
          <a:srcRect t="8730" b="50000"/>
          <a:stretch/>
        </p:blipFill>
        <p:spPr>
          <a:xfrm>
            <a:off x="228600" y="3810000"/>
            <a:ext cx="6172200" cy="304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xEl>
                                              <p:pRg st="0" end="0"/>
                                            </p:txEl>
                                          </p:spTgt>
                                        </p:tgtEl>
                                        <p:attrNameLst>
                                          <p:attrName>style.visibility</p:attrName>
                                        </p:attrNameLst>
                                      </p:cBhvr>
                                      <p:to>
                                        <p:strVal val="visible"/>
                                      </p:to>
                                    </p:set>
                                    <p:animEffect transition="in" filter="fade">
                                      <p:cBhvr>
                                        <p:cTn id="7" dur="500"/>
                                        <p:tgtEl>
                                          <p:spTgt spid="3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xEl>
                                              <p:pRg st="1" end="1"/>
                                            </p:txEl>
                                          </p:spTgt>
                                        </p:tgtEl>
                                        <p:attrNameLst>
                                          <p:attrName>style.visibility</p:attrName>
                                        </p:attrNameLst>
                                      </p:cBhvr>
                                      <p:to>
                                        <p:strVal val="visible"/>
                                      </p:to>
                                    </p:set>
                                    <p:animEffect transition="in" filter="fade">
                                      <p:cBhvr>
                                        <p:cTn id="12" dur="500"/>
                                        <p:tgtEl>
                                          <p:spTgt spid="3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
                                            <p:txEl>
                                              <p:pRg st="2" end="2"/>
                                            </p:txEl>
                                          </p:spTgt>
                                        </p:tgtEl>
                                        <p:attrNameLst>
                                          <p:attrName>style.visibility</p:attrName>
                                        </p:attrNameLst>
                                      </p:cBhvr>
                                      <p:to>
                                        <p:strVal val="visible"/>
                                      </p:to>
                                    </p:set>
                                    <p:animEffect transition="in" filter="fade">
                                      <p:cBhvr>
                                        <p:cTn id="17" dur="500"/>
                                        <p:tgtEl>
                                          <p:spTgt spid="3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0"/>
                                        </p:tgtEl>
                                        <p:attrNameLst>
                                          <p:attrName>style.visibility</p:attrName>
                                        </p:attrNameLst>
                                      </p:cBhvr>
                                      <p:to>
                                        <p:strVal val="visible"/>
                                      </p:to>
                                    </p:set>
                                    <p:animEffect transition="in" filter="fade">
                                      <p:cBhvr>
                                        <p:cTn id="22" dur="1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05"/>
        <p:cNvGrpSpPr/>
        <p:nvPr/>
      </p:nvGrpSpPr>
      <p:grpSpPr>
        <a:xfrm>
          <a:off x="0" y="0"/>
          <a:ext cx="0" cy="0"/>
          <a:chOff x="0" y="0"/>
          <a:chExt cx="0" cy="0"/>
        </a:xfrm>
      </p:grpSpPr>
      <p:sp>
        <p:nvSpPr>
          <p:cNvPr id="406" name="Google Shape;406;p69"/>
          <p:cNvSpPr txBox="1">
            <a:spLocks noGrp="1"/>
          </p:cNvSpPr>
          <p:nvPr>
            <p:ph type="title"/>
          </p:nvPr>
        </p:nvSpPr>
        <p:spPr>
          <a:xfrm>
            <a:off x="-38100" y="152400"/>
            <a:ext cx="91440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t>Structural </a:t>
            </a:r>
            <a:r>
              <a:rPr lang="en-US" sz="5400" b="1" dirty="0">
                <a:solidFill>
                  <a:srgbClr val="FF0000"/>
                </a:solidFill>
              </a:rPr>
              <a:t>Duplication</a:t>
            </a:r>
            <a:r>
              <a:rPr lang="en-US" sz="4000" b="1" dirty="0"/>
              <a:t> Mutation</a:t>
            </a:r>
            <a:endParaRPr dirty="0"/>
          </a:p>
        </p:txBody>
      </p:sp>
      <p:sp>
        <p:nvSpPr>
          <p:cNvPr id="407" name="Google Shape;407;p69"/>
          <p:cNvSpPr txBox="1">
            <a:spLocks noGrp="1"/>
          </p:cNvSpPr>
          <p:nvPr>
            <p:ph type="body" idx="1"/>
          </p:nvPr>
        </p:nvSpPr>
        <p:spPr>
          <a:xfrm>
            <a:off x="167424" y="1421372"/>
            <a:ext cx="8138375" cy="156652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200"/>
              <a:buNone/>
            </a:pPr>
            <a:r>
              <a:rPr lang="en-US" sz="3200" dirty="0">
                <a:latin typeface="Comic Sans MS"/>
                <a:ea typeface="Comic Sans MS"/>
                <a:cs typeface="Comic Sans MS"/>
                <a:sym typeface="Comic Sans MS"/>
              </a:rPr>
              <a:t>Occurs when a piece of one homologous chromosome breaks off and is inserted into the other homologous chromosome. </a:t>
            </a:r>
            <a:endParaRPr sz="3200" b="1" dirty="0">
              <a:solidFill>
                <a:srgbClr val="CC3300"/>
              </a:solidFill>
              <a:latin typeface="Comic Sans MS"/>
              <a:ea typeface="Comic Sans MS"/>
              <a:cs typeface="Comic Sans MS"/>
              <a:sym typeface="Comic Sans MS"/>
            </a:endParaRPr>
          </a:p>
        </p:txBody>
      </p:sp>
      <p:pic>
        <p:nvPicPr>
          <p:cNvPr id="408" name="Google Shape;408;p69"/>
          <p:cNvPicPr preferRelativeResize="0"/>
          <p:nvPr/>
        </p:nvPicPr>
        <p:blipFill rotWithShape="1">
          <a:blip r:embed="rId3">
            <a:alphaModFix/>
          </a:blip>
          <a:srcRect/>
          <a:stretch/>
        </p:blipFill>
        <p:spPr>
          <a:xfrm>
            <a:off x="647700" y="3248025"/>
            <a:ext cx="3886200" cy="3609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7">
                                            <p:txEl>
                                              <p:pRg st="0" end="0"/>
                                            </p:txEl>
                                          </p:spTgt>
                                        </p:tgtEl>
                                        <p:attrNameLst>
                                          <p:attrName>style.visibility</p:attrName>
                                        </p:attrNameLst>
                                      </p:cBhvr>
                                      <p:to>
                                        <p:strVal val="visible"/>
                                      </p:to>
                                    </p:set>
                                    <p:animEffect transition="in" filter="fade">
                                      <p:cBhvr>
                                        <p:cTn id="7" dur="500"/>
                                        <p:tgtEl>
                                          <p:spTgt spid="4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fade">
                                      <p:cBhvr>
                                        <p:cTn id="12"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13"/>
        <p:cNvGrpSpPr/>
        <p:nvPr/>
      </p:nvGrpSpPr>
      <p:grpSpPr>
        <a:xfrm>
          <a:off x="0" y="0"/>
          <a:ext cx="0" cy="0"/>
          <a:chOff x="0" y="0"/>
          <a:chExt cx="0" cy="0"/>
        </a:xfrm>
      </p:grpSpPr>
      <p:sp>
        <p:nvSpPr>
          <p:cNvPr id="415" name="Google Shape;415;p70"/>
          <p:cNvSpPr txBox="1">
            <a:spLocks noGrp="1"/>
          </p:cNvSpPr>
          <p:nvPr>
            <p:ph type="body" idx="1"/>
          </p:nvPr>
        </p:nvSpPr>
        <p:spPr>
          <a:xfrm>
            <a:off x="318753" y="1467247"/>
            <a:ext cx="7871138" cy="2057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sz="3200" dirty="0">
                <a:latin typeface="Comic Sans MS"/>
                <a:ea typeface="Comic Sans MS"/>
                <a:cs typeface="Comic Sans MS"/>
                <a:sym typeface="Comic Sans MS"/>
              </a:rPr>
              <a:t>Since the chromosomes are homologues, the chromosome that donated the segment has undergone a </a:t>
            </a:r>
            <a:r>
              <a:rPr lang="en-US" sz="3200" dirty="0">
                <a:solidFill>
                  <a:srgbClr val="00B0F0"/>
                </a:solidFill>
                <a:latin typeface="Comic Sans MS"/>
                <a:ea typeface="Comic Sans MS"/>
                <a:cs typeface="Comic Sans MS"/>
                <a:sym typeface="Comic Sans MS"/>
              </a:rPr>
              <a:t>deletion</a:t>
            </a:r>
            <a:r>
              <a:rPr lang="en-US" sz="3200" dirty="0">
                <a:latin typeface="Comic Sans MS"/>
                <a:ea typeface="Comic Sans MS"/>
                <a:cs typeface="Comic Sans MS"/>
                <a:sym typeface="Comic Sans MS"/>
              </a:rPr>
              <a:t> mutation.</a:t>
            </a:r>
            <a:endParaRPr sz="2800" dirty="0"/>
          </a:p>
        </p:txBody>
      </p:sp>
      <p:pic>
        <p:nvPicPr>
          <p:cNvPr id="416" name="Google Shape;416;p70"/>
          <p:cNvPicPr preferRelativeResize="0"/>
          <p:nvPr/>
        </p:nvPicPr>
        <p:blipFill rotWithShape="1">
          <a:blip r:embed="rId3">
            <a:alphaModFix/>
          </a:blip>
          <a:srcRect/>
          <a:stretch/>
        </p:blipFill>
        <p:spPr>
          <a:xfrm>
            <a:off x="5257800" y="3248025"/>
            <a:ext cx="3886200" cy="3609975"/>
          </a:xfrm>
          <a:prstGeom prst="rect">
            <a:avLst/>
          </a:prstGeom>
          <a:noFill/>
          <a:ln>
            <a:noFill/>
          </a:ln>
        </p:spPr>
      </p:pic>
      <p:sp>
        <p:nvSpPr>
          <p:cNvPr id="7" name="Google Shape;406;p69">
            <a:extLst>
              <a:ext uri="{FF2B5EF4-FFF2-40B4-BE49-F238E27FC236}">
                <a16:creationId xmlns:a16="http://schemas.microsoft.com/office/drawing/2014/main" id="{D3F1EC67-B2D4-3686-BEFE-1EFB1845BC3F}"/>
              </a:ext>
            </a:extLst>
          </p:cNvPr>
          <p:cNvSpPr txBox="1">
            <a:spLocks noGrp="1"/>
          </p:cNvSpPr>
          <p:nvPr>
            <p:ph type="title"/>
          </p:nvPr>
        </p:nvSpPr>
        <p:spPr>
          <a:xfrm>
            <a:off x="-38100" y="88005"/>
            <a:ext cx="91440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t>Structural </a:t>
            </a:r>
            <a:r>
              <a:rPr lang="en-US" sz="5400" b="1" dirty="0">
                <a:solidFill>
                  <a:srgbClr val="FF0000"/>
                </a:solidFill>
              </a:rPr>
              <a:t>Duplication</a:t>
            </a:r>
            <a:r>
              <a:rPr lang="en-US" sz="4000" b="1" dirty="0"/>
              <a:t> Mutation</a:t>
            </a:r>
            <a:endParaRPr dirty="0"/>
          </a:p>
        </p:txBody>
      </p:sp>
      <p:sp>
        <p:nvSpPr>
          <p:cNvPr id="9" name="TextBox 8">
            <a:extLst>
              <a:ext uri="{FF2B5EF4-FFF2-40B4-BE49-F238E27FC236}">
                <a16:creationId xmlns:a16="http://schemas.microsoft.com/office/drawing/2014/main" id="{7B292D8F-28DA-D721-D40F-39AE775639F7}"/>
              </a:ext>
            </a:extLst>
          </p:cNvPr>
          <p:cNvSpPr txBox="1"/>
          <p:nvPr/>
        </p:nvSpPr>
        <p:spPr>
          <a:xfrm>
            <a:off x="318753" y="4061654"/>
            <a:ext cx="4655712" cy="2554545"/>
          </a:xfrm>
          <a:prstGeom prst="rect">
            <a:avLst/>
          </a:prstGeom>
          <a:noFill/>
        </p:spPr>
        <p:txBody>
          <a:bodyPr wrap="square">
            <a:spAutoFit/>
          </a:bodyPr>
          <a:lstStyle/>
          <a:p>
            <a:pPr lvl="0" algn="l" rtl="0">
              <a:spcBef>
                <a:spcPts val="3000"/>
              </a:spcBef>
              <a:spcAft>
                <a:spcPts val="0"/>
              </a:spcAft>
              <a:buClr>
                <a:schemeClr val="lt1"/>
              </a:buClr>
              <a:buSzPts val="2400"/>
            </a:pPr>
            <a:r>
              <a:rPr lang="en-US" sz="3200" b="1" dirty="0">
                <a:solidFill>
                  <a:srgbClr val="00B0F0"/>
                </a:solidFill>
                <a:latin typeface="Comic Sans MS"/>
                <a:ea typeface="Comic Sans MS"/>
                <a:cs typeface="Comic Sans MS"/>
                <a:sym typeface="Comic Sans MS"/>
              </a:rPr>
              <a:t>And the chromosome that receives the segment has </a:t>
            </a:r>
            <a:r>
              <a:rPr lang="en-US" sz="3200" b="1" dirty="0">
                <a:solidFill>
                  <a:srgbClr val="FF0000"/>
                </a:solidFill>
                <a:latin typeface="Comic Sans MS"/>
                <a:ea typeface="Comic Sans MS"/>
                <a:cs typeface="Comic Sans MS"/>
                <a:sym typeface="Comic Sans MS"/>
              </a:rPr>
              <a:t>DUPLICATION</a:t>
            </a:r>
            <a:r>
              <a:rPr lang="en-US" sz="3200" b="1" dirty="0">
                <a:solidFill>
                  <a:srgbClr val="00B0F0"/>
                </a:solidFill>
                <a:latin typeface="Comic Sans MS"/>
                <a:ea typeface="Comic Sans MS"/>
                <a:cs typeface="Comic Sans MS"/>
                <a:sym typeface="Comic Sans MS"/>
              </a:rPr>
              <a:t> of genes.</a:t>
            </a:r>
            <a:endParaRPr lang="en-US" sz="2800" dirty="0">
              <a:solidFill>
                <a:srgbClr val="00B0F0"/>
              </a:solidFill>
            </a:endParaRPr>
          </a:p>
        </p:txBody>
      </p:sp>
      <p:grpSp>
        <p:nvGrpSpPr>
          <p:cNvPr id="8" name="Group 7">
            <a:extLst>
              <a:ext uri="{FF2B5EF4-FFF2-40B4-BE49-F238E27FC236}">
                <a16:creationId xmlns:a16="http://schemas.microsoft.com/office/drawing/2014/main" id="{8233FDBF-4DA1-4246-7F3D-A5D3C581E1EF}"/>
              </a:ext>
            </a:extLst>
          </p:cNvPr>
          <p:cNvGrpSpPr/>
          <p:nvPr/>
        </p:nvGrpSpPr>
        <p:grpSpPr>
          <a:xfrm>
            <a:off x="5582670" y="6297768"/>
            <a:ext cx="998434" cy="472227"/>
            <a:chOff x="5582670" y="6297768"/>
            <a:chExt cx="998434" cy="472227"/>
          </a:xfrm>
        </p:grpSpPr>
        <p:sp>
          <p:nvSpPr>
            <p:cNvPr id="5" name="Left Brace 4">
              <a:extLst>
                <a:ext uri="{FF2B5EF4-FFF2-40B4-BE49-F238E27FC236}">
                  <a16:creationId xmlns:a16="http://schemas.microsoft.com/office/drawing/2014/main" id="{49697191-BE2F-C4AD-3E6D-1DC84B518E46}"/>
                </a:ext>
              </a:extLst>
            </p:cNvPr>
            <p:cNvSpPr/>
            <p:nvPr/>
          </p:nvSpPr>
          <p:spPr>
            <a:xfrm>
              <a:off x="6355081" y="6297768"/>
              <a:ext cx="226023" cy="472227"/>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FBBFFB16-C73E-452A-96A1-3CC396AF1A36}"/>
                </a:ext>
              </a:extLst>
            </p:cNvPr>
            <p:cNvSpPr txBox="1"/>
            <p:nvPr/>
          </p:nvSpPr>
          <p:spPr>
            <a:xfrm>
              <a:off x="5582670" y="6379992"/>
              <a:ext cx="962696" cy="307777"/>
            </a:xfrm>
            <a:prstGeom prst="rect">
              <a:avLst/>
            </a:prstGeom>
            <a:noFill/>
          </p:spPr>
          <p:txBody>
            <a:bodyPr wrap="square" rtlCol="0">
              <a:spAutoFit/>
            </a:bodyPr>
            <a:lstStyle/>
            <a:p>
              <a:r>
                <a:rPr lang="en-US" dirty="0"/>
                <a:t>deletion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5">
                                            <p:txEl>
                                              <p:pRg st="0" end="0"/>
                                            </p:txEl>
                                          </p:spTgt>
                                        </p:tgtEl>
                                        <p:attrNameLst>
                                          <p:attrName>style.visibility</p:attrName>
                                        </p:attrNameLst>
                                      </p:cBhvr>
                                      <p:to>
                                        <p:strVal val="visible"/>
                                      </p:to>
                                    </p:set>
                                    <p:animEffect transition="in" filter="fade">
                                      <p:cBhvr>
                                        <p:cTn id="7" dur="500"/>
                                        <p:tgtEl>
                                          <p:spTgt spid="4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407"/>
        <p:cNvGrpSpPr/>
        <p:nvPr/>
      </p:nvGrpSpPr>
      <p:grpSpPr>
        <a:xfrm>
          <a:off x="0" y="0"/>
          <a:ext cx="0" cy="0"/>
          <a:chOff x="0" y="0"/>
          <a:chExt cx="0" cy="0"/>
        </a:xfrm>
      </p:grpSpPr>
      <p:sp>
        <p:nvSpPr>
          <p:cNvPr id="409" name="Google Shape;409;p70"/>
          <p:cNvSpPr txBox="1"/>
          <p:nvPr/>
        </p:nvSpPr>
        <p:spPr>
          <a:xfrm>
            <a:off x="1029929" y="0"/>
            <a:ext cx="6796548"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a:ea typeface="Calibri"/>
                <a:cs typeface="Calibri"/>
                <a:sym typeface="Calibri"/>
              </a:rPr>
              <a:t>Review</a:t>
            </a:r>
            <a:endParaRPr kumimoji="0" sz="1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4" name="Picture 3" descr="warm_up-01.eps">
            <a:extLst>
              <a:ext uri="{FF2B5EF4-FFF2-40B4-BE49-F238E27FC236}">
                <a16:creationId xmlns:a16="http://schemas.microsoft.com/office/drawing/2014/main" id="{82A903EE-D290-8EB5-8100-60B012388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9929" cy="835078"/>
          </a:xfrm>
          <a:prstGeom prst="rect">
            <a:avLst/>
          </a:prstGeom>
        </p:spPr>
      </p:pic>
      <p:sp>
        <p:nvSpPr>
          <p:cNvPr id="7" name="TextBox 6">
            <a:extLst>
              <a:ext uri="{FF2B5EF4-FFF2-40B4-BE49-F238E27FC236}">
                <a16:creationId xmlns:a16="http://schemas.microsoft.com/office/drawing/2014/main" id="{81114944-5540-4651-7C36-6EA9D7AE970E}"/>
              </a:ext>
            </a:extLst>
          </p:cNvPr>
          <p:cNvSpPr txBox="1"/>
          <p:nvPr/>
        </p:nvSpPr>
        <p:spPr>
          <a:xfrm>
            <a:off x="0" y="918177"/>
            <a:ext cx="9065342" cy="5761577"/>
          </a:xfrm>
          <a:prstGeom prst="rect">
            <a:avLst/>
          </a:prstGeom>
          <a:noFill/>
        </p:spPr>
        <p:txBody>
          <a:bodyPr wrap="square">
            <a:spAutoFit/>
          </a:bodyPr>
          <a:lstStyle/>
          <a:p>
            <a:pPr marL="344488" marR="0" lvl="0" indent="-339725" algn="l" defTabSz="914400" rtl="0" eaLnBrk="1" fontAlgn="auto" latinLnBrk="0" hangingPunct="1">
              <a:lnSpc>
                <a:spcPct val="100000"/>
              </a:lnSpc>
              <a:spcBef>
                <a:spcPct val="50000"/>
              </a:spcBef>
              <a:spcAft>
                <a:spcPts val="0"/>
              </a:spcAft>
              <a:buClr>
                <a:srgbClr val="000000"/>
              </a:buClr>
              <a:buSzTx/>
              <a:buFont typeface="+mj-lt"/>
              <a:buAutoNum type="arabicPeriod"/>
              <a:tabLst/>
              <a:defRPr/>
            </a:pPr>
            <a:r>
              <a:rPr kumimoji="0" lang="en-US" altLang="en-US" b="0" i="0" u="none" strike="noStrike" kern="0" cap="none" spc="0" normalizeH="0" baseline="0" noProof="0" dirty="0">
                <a:ln>
                  <a:noFill/>
                </a:ln>
                <a:solidFill>
                  <a:srgbClr val="000000"/>
                </a:solidFill>
                <a:effectLst/>
                <a:uLnTx/>
                <a:uFillTx/>
                <a:latin typeface="Arial"/>
                <a:cs typeface="Arial"/>
                <a:sym typeface="Arial"/>
              </a:rPr>
              <a:t>Name three major human genetic</a:t>
            </a:r>
            <a:r>
              <a:rPr kumimoji="0" lang="en-US" altLang="en-US" b="0" i="0" u="none" strike="noStrike" kern="0" cap="none" spc="0" normalizeH="0" noProof="0" dirty="0">
                <a:ln>
                  <a:noFill/>
                </a:ln>
                <a:solidFill>
                  <a:srgbClr val="000000"/>
                </a:solidFill>
                <a:effectLst/>
                <a:uLnTx/>
                <a:uFillTx/>
                <a:latin typeface="Arial"/>
                <a:cs typeface="Arial"/>
                <a:sym typeface="Arial"/>
              </a:rPr>
              <a:t> patterns of inheritance and give examples of each.</a:t>
            </a:r>
          </a:p>
          <a:p>
            <a:pPr marL="630238" lvl="1" indent="-168275">
              <a:spcBef>
                <a:spcPts val="600"/>
              </a:spcBef>
              <a:buSzPct val="100000"/>
              <a:buFont typeface="Arial" panose="020B0604020202020204" pitchFamily="34" charset="0"/>
              <a:buChar char="•"/>
            </a:pPr>
            <a:r>
              <a:rPr lang="en-US" sz="1600" b="1" dirty="0">
                <a:solidFill>
                  <a:srgbClr val="FF0000"/>
                </a:solidFill>
              </a:rPr>
              <a:t>Autosomal </a:t>
            </a:r>
            <a:r>
              <a:rPr lang="en-US" sz="1600" b="1" dirty="0">
                <a:solidFill>
                  <a:srgbClr val="1717FF"/>
                </a:solidFill>
              </a:rPr>
              <a:t>Recessive</a:t>
            </a:r>
            <a:r>
              <a:rPr lang="en-US" sz="1600" b="1" dirty="0">
                <a:solidFill>
                  <a:srgbClr val="FF0000"/>
                </a:solidFill>
              </a:rPr>
              <a:t> Inheritance </a:t>
            </a:r>
            <a:r>
              <a:rPr lang="en-US" sz="1600" dirty="0"/>
              <a:t>(Sickle Cell, Phenylketonuria, Cystic Fibrosis</a:t>
            </a:r>
            <a:r>
              <a:rPr lang="en-US" sz="1600" dirty="0">
                <a:effectLst>
                  <a:outerShdw blurRad="38100" dist="38100" dir="2700000" algn="tl">
                    <a:srgbClr val="000000">
                      <a:alpha val="43137"/>
                    </a:srgbClr>
                  </a:outerShdw>
                </a:effectLst>
              </a:rPr>
              <a:t>)</a:t>
            </a:r>
            <a:endParaRPr lang="en-US" sz="1600" dirty="0"/>
          </a:p>
          <a:p>
            <a:pPr marL="630238" lvl="1" indent="-168275">
              <a:spcBef>
                <a:spcPts val="600"/>
              </a:spcBef>
              <a:buSzPct val="100000"/>
              <a:buFont typeface="Arial" panose="020B0604020202020204" pitchFamily="34" charset="0"/>
              <a:buChar char="•"/>
            </a:pPr>
            <a:r>
              <a:rPr lang="en-US" sz="1600" b="1" dirty="0">
                <a:solidFill>
                  <a:srgbClr val="FF0000"/>
                </a:solidFill>
              </a:rPr>
              <a:t>Autosomal </a:t>
            </a:r>
            <a:r>
              <a:rPr lang="en-US" sz="1600" b="1" dirty="0">
                <a:solidFill>
                  <a:srgbClr val="1717FF"/>
                </a:solidFill>
              </a:rPr>
              <a:t>Dominant</a:t>
            </a:r>
            <a:r>
              <a:rPr lang="en-US" sz="1600" b="1" dirty="0">
                <a:solidFill>
                  <a:srgbClr val="FF0000"/>
                </a:solidFill>
              </a:rPr>
              <a:t> Inheritance </a:t>
            </a:r>
            <a:r>
              <a:rPr lang="en-US" sz="1600" dirty="0"/>
              <a:t>(Huntington’s, Achondroplasia, Aneuploidy</a:t>
            </a:r>
            <a:r>
              <a:rPr lang="en-US" sz="1600" dirty="0">
                <a:effectLst>
                  <a:outerShdw blurRad="38100" dist="38100" dir="2700000" algn="tl">
                    <a:srgbClr val="000000">
                      <a:alpha val="43137"/>
                    </a:srgbClr>
                  </a:outerShdw>
                </a:effectLst>
              </a:rPr>
              <a:t>)</a:t>
            </a:r>
            <a:endParaRPr lang="en-US" sz="1600" dirty="0"/>
          </a:p>
          <a:p>
            <a:pPr marL="630238" lvl="1" indent="-168275">
              <a:spcBef>
                <a:spcPts val="600"/>
              </a:spcBef>
              <a:buSzPct val="100000"/>
              <a:buFont typeface="Arial" panose="020B0604020202020204" pitchFamily="34" charset="0"/>
              <a:buChar char="•"/>
            </a:pPr>
            <a:r>
              <a:rPr lang="en-US" sz="1600" b="1" dirty="0">
                <a:solidFill>
                  <a:schemeClr val="tx2">
                    <a:lumMod val="60000"/>
                    <a:lumOff val="40000"/>
                  </a:schemeClr>
                </a:solidFill>
              </a:rPr>
              <a:t>Sex-linked</a:t>
            </a:r>
            <a:r>
              <a:rPr lang="en-US" sz="1600" b="1" dirty="0">
                <a:solidFill>
                  <a:srgbClr val="FF0000"/>
                </a:solidFill>
              </a:rPr>
              <a:t> inheritance </a:t>
            </a:r>
            <a:r>
              <a:rPr lang="en-US" sz="1600" dirty="0"/>
              <a:t>(e.g. hemophilia, pattern baldness)</a:t>
            </a:r>
          </a:p>
          <a:p>
            <a:pPr marL="461963" lvl="1">
              <a:spcBef>
                <a:spcPts val="600"/>
              </a:spcBef>
              <a:buSzPct val="100000"/>
            </a:pPr>
            <a:endParaRPr kumimoji="0" lang="en-US" altLang="en-US" sz="1600" b="0" i="0" u="none" strike="noStrike" kern="0" cap="none" spc="0" normalizeH="0" baseline="0" noProof="0" dirty="0">
              <a:ln>
                <a:noFill/>
              </a:ln>
              <a:solidFill>
                <a:srgbClr val="000000"/>
              </a:solidFill>
              <a:effectLst/>
              <a:uLnTx/>
              <a:uFillTx/>
              <a:sym typeface="Arial"/>
            </a:endParaRPr>
          </a:p>
          <a:p>
            <a:pPr marL="344488" marR="0" lvl="0" indent="-339725" algn="l" defTabSz="914400" rtl="0" eaLnBrk="1" fontAlgn="auto" latinLnBrk="0" hangingPunct="1">
              <a:lnSpc>
                <a:spcPct val="100000"/>
              </a:lnSpc>
              <a:spcBef>
                <a:spcPct val="50000"/>
              </a:spcBef>
              <a:spcAft>
                <a:spcPts val="0"/>
              </a:spcAft>
              <a:buClr>
                <a:srgbClr val="000000"/>
              </a:buClr>
              <a:buSzTx/>
              <a:buFont typeface="+mj-lt"/>
              <a:buAutoNum type="arabicPeriod"/>
              <a:tabLst/>
              <a:defRPr/>
            </a:pPr>
            <a:r>
              <a:rPr kumimoji="0" lang="en-US" altLang="en-US" b="0" i="0" u="none" strike="noStrike" kern="0" cap="none" spc="0" normalizeH="0" baseline="0" noProof="0" dirty="0">
                <a:ln>
                  <a:noFill/>
                </a:ln>
                <a:solidFill>
                  <a:srgbClr val="0070C0"/>
                </a:solidFill>
                <a:effectLst/>
                <a:uLnTx/>
                <a:uFillTx/>
                <a:latin typeface="Arial"/>
                <a:cs typeface="Arial"/>
                <a:sym typeface="Arial"/>
              </a:rPr>
              <a:t>What is heterozygous advantage related to genetic disorders?</a:t>
            </a:r>
          </a:p>
          <a:p>
            <a:pPr marL="628650" lvl="0" indent="-166688">
              <a:lnSpc>
                <a:spcPct val="90000"/>
              </a:lnSpc>
              <a:spcBef>
                <a:spcPts val="1200"/>
              </a:spcBef>
              <a:buClrTx/>
              <a:buSzPct val="100000"/>
              <a:buFont typeface="Arial" panose="020B0604020202020204" pitchFamily="34" charset="0"/>
              <a:buChar char="•"/>
            </a:pPr>
            <a:r>
              <a:rPr lang="en-US" sz="1600" dirty="0"/>
              <a:t>The condition of the heterozygous form being </a:t>
            </a:r>
            <a:r>
              <a:rPr lang="en-US" sz="1600" b="1" dirty="0">
                <a:solidFill>
                  <a:srgbClr val="FFFF00"/>
                </a:solidFill>
              </a:rPr>
              <a:t>protective</a:t>
            </a:r>
            <a:r>
              <a:rPr lang="en-US" sz="1600" dirty="0"/>
              <a:t> against some disease or illness</a:t>
            </a:r>
          </a:p>
          <a:p>
            <a:pPr marL="628650" lvl="0" indent="-166688">
              <a:spcBef>
                <a:spcPts val="600"/>
              </a:spcBef>
              <a:buSzPct val="100000"/>
              <a:buFont typeface="Arial" panose="020B0604020202020204" pitchFamily="34" charset="0"/>
              <a:buChar char="•"/>
            </a:pPr>
            <a:r>
              <a:rPr lang="en-US" sz="1600" dirty="0"/>
              <a:t>This is the protection that the heterozygous condition can give to people who are </a:t>
            </a:r>
            <a:r>
              <a:rPr lang="en-US" sz="1600" b="1" dirty="0">
                <a:solidFill>
                  <a:srgbClr val="FFFF00"/>
                </a:solidFill>
              </a:rPr>
              <a:t>carriers of a recessive allele</a:t>
            </a:r>
            <a:r>
              <a:rPr lang="en-US" sz="1600" dirty="0"/>
              <a:t>.</a:t>
            </a:r>
          </a:p>
          <a:p>
            <a:pPr marL="461962" lvl="0">
              <a:spcBef>
                <a:spcPts val="600"/>
              </a:spcBef>
              <a:buSzPct val="100000"/>
            </a:pPr>
            <a:endParaRPr kumimoji="0" lang="en-US" altLang="en-US" sz="1600" b="0" i="0" u="none" strike="noStrike" kern="0" cap="none" spc="0" normalizeH="0" baseline="0" noProof="0" dirty="0">
              <a:ln>
                <a:noFill/>
              </a:ln>
              <a:solidFill>
                <a:srgbClr val="0070C0"/>
              </a:solidFill>
              <a:effectLst/>
              <a:uLnTx/>
              <a:uFillTx/>
              <a:sym typeface="Arial"/>
            </a:endParaRPr>
          </a:p>
          <a:p>
            <a:pPr marL="461963" marR="0" lvl="0" indent="-457200" algn="l" defTabSz="914400" rtl="0" eaLnBrk="1" fontAlgn="auto" latinLnBrk="0" hangingPunct="1">
              <a:lnSpc>
                <a:spcPct val="100000"/>
              </a:lnSpc>
              <a:spcBef>
                <a:spcPct val="50000"/>
              </a:spcBef>
              <a:spcAft>
                <a:spcPts val="0"/>
              </a:spcAft>
              <a:buClr>
                <a:srgbClr val="000000"/>
              </a:buClr>
              <a:buSzTx/>
              <a:buFont typeface="+mj-lt"/>
              <a:buAutoNum type="arabicPeriod" startAt="3"/>
              <a:tabLst/>
              <a:defRPr/>
            </a:pPr>
            <a:r>
              <a:rPr kumimoji="0" lang="en-US" altLang="en-US" b="0" i="0" u="none" strike="noStrike" kern="0" cap="none" spc="0" normalizeH="0" baseline="0" noProof="0" dirty="0">
                <a:ln>
                  <a:noFill/>
                </a:ln>
                <a:solidFill>
                  <a:srgbClr val="000000"/>
                </a:solidFill>
                <a:effectLst/>
                <a:uLnTx/>
                <a:uFillTx/>
                <a:sym typeface="Arial"/>
              </a:rPr>
              <a:t>Define affected and carrier </a:t>
            </a:r>
            <a:r>
              <a:rPr lang="en-US" altLang="en-US" dirty="0"/>
              <a:t>related to genetic disorders</a:t>
            </a:r>
            <a:r>
              <a:rPr kumimoji="0" lang="en-US" altLang="en-US" b="0" i="0" u="none" strike="noStrike" kern="0" cap="none" spc="0" normalizeH="0" baseline="0" noProof="0" dirty="0">
                <a:ln>
                  <a:noFill/>
                </a:ln>
                <a:solidFill>
                  <a:srgbClr val="000000"/>
                </a:solidFill>
                <a:effectLst/>
                <a:uLnTx/>
                <a:uFillTx/>
                <a:sym typeface="Arial"/>
              </a:rPr>
              <a:t>?</a:t>
            </a:r>
          </a:p>
          <a:p>
            <a:pPr marL="628650" lvl="0" indent="-166688">
              <a:spcBef>
                <a:spcPts val="1200"/>
              </a:spcBef>
              <a:buSzPct val="100000"/>
              <a:buFont typeface="Arial" panose="020B0604020202020204" pitchFamily="34" charset="0"/>
              <a:buChar char="•"/>
            </a:pPr>
            <a:r>
              <a:rPr lang="en-US" sz="1600" b="1" dirty="0">
                <a:solidFill>
                  <a:srgbClr val="00B050"/>
                </a:solidFill>
                <a:effectLst>
                  <a:outerShdw blurRad="38100" dist="38100" dir="2700000" algn="tl">
                    <a:srgbClr val="000000">
                      <a:alpha val="43137"/>
                    </a:srgbClr>
                  </a:outerShdw>
                </a:effectLst>
              </a:rPr>
              <a:t>Affected</a:t>
            </a:r>
            <a:r>
              <a:rPr lang="en-US" sz="1600" dirty="0"/>
              <a:t> persons have a genetic disease or condition.</a:t>
            </a:r>
          </a:p>
          <a:p>
            <a:pPr marL="628650" lvl="0" indent="-166688">
              <a:spcBef>
                <a:spcPts val="1200"/>
              </a:spcBef>
              <a:buSzPct val="100000"/>
              <a:buFont typeface="Arial" panose="020B0604020202020204" pitchFamily="34" charset="0"/>
              <a:buChar char="•"/>
            </a:pPr>
            <a:r>
              <a:rPr lang="en-US" sz="1600" b="1" dirty="0">
                <a:solidFill>
                  <a:srgbClr val="FFFF00"/>
                </a:solidFill>
                <a:effectLst>
                  <a:outerShdw blurRad="38100" dist="38100" dir="2700000" algn="tl">
                    <a:srgbClr val="000000">
                      <a:alpha val="43137"/>
                    </a:srgbClr>
                  </a:outerShdw>
                </a:effectLst>
              </a:rPr>
              <a:t>Carriers</a:t>
            </a:r>
            <a:r>
              <a:rPr lang="en-US" sz="1600" dirty="0"/>
              <a:t> do not have a genetic disease, but carry the gene which causes the disease.</a:t>
            </a:r>
          </a:p>
          <a:p>
            <a:pPr marL="628650" lvl="1" indent="-166688">
              <a:spcBef>
                <a:spcPts val="1200"/>
              </a:spcBef>
              <a:buSzPct val="100000"/>
              <a:buFont typeface="Arial" panose="020B0604020202020204" pitchFamily="34" charset="0"/>
              <a:buChar char="•"/>
            </a:pPr>
            <a:r>
              <a:rPr lang="en-US" sz="1600" dirty="0"/>
              <a:t>Carriers have </a:t>
            </a:r>
            <a:r>
              <a:rPr lang="en-US" sz="1600" b="1" dirty="0">
                <a:solidFill>
                  <a:srgbClr val="FFFF00"/>
                </a:solidFill>
                <a:effectLst>
                  <a:outerShdw blurRad="38100" dist="38100" dir="2700000" algn="tl">
                    <a:srgbClr val="000000">
                      <a:alpha val="43137"/>
                    </a:srgbClr>
                  </a:outerShdw>
                </a:effectLst>
              </a:rPr>
              <a:t>one normal/dominant</a:t>
            </a:r>
            <a:r>
              <a:rPr lang="en-US" sz="1600" dirty="0">
                <a:solidFill>
                  <a:srgbClr val="FF0000"/>
                </a:solidFill>
              </a:rPr>
              <a:t> </a:t>
            </a:r>
            <a:r>
              <a:rPr lang="en-US" sz="1600" dirty="0"/>
              <a:t>allele + </a:t>
            </a:r>
            <a:r>
              <a:rPr lang="en-US" sz="1600" b="1" dirty="0">
                <a:solidFill>
                  <a:srgbClr val="FFFF00"/>
                </a:solidFill>
                <a:effectLst>
                  <a:outerShdw blurRad="38100" dist="38100" dir="2700000" algn="tl">
                    <a:srgbClr val="000000">
                      <a:alpha val="43137"/>
                    </a:srgbClr>
                  </a:outerShdw>
                </a:effectLst>
              </a:rPr>
              <a:t>one recessive </a:t>
            </a:r>
            <a:r>
              <a:rPr lang="en-US" sz="1600" dirty="0"/>
              <a:t>allele for a disease.</a:t>
            </a:r>
          </a:p>
          <a:p>
            <a:pPr marL="461962" lvl="1">
              <a:spcBef>
                <a:spcPts val="1200"/>
              </a:spcBef>
              <a:buSzPts val="1200"/>
            </a:pPr>
            <a:endParaRPr lang="en-US" sz="1600" dirty="0"/>
          </a:p>
          <a:p>
            <a:pPr marL="461963" marR="0" lvl="0" indent="-457200" algn="l" defTabSz="914400" rtl="0" eaLnBrk="1" fontAlgn="auto" latinLnBrk="0" hangingPunct="1">
              <a:lnSpc>
                <a:spcPct val="100000"/>
              </a:lnSpc>
              <a:spcBef>
                <a:spcPct val="50000"/>
              </a:spcBef>
              <a:spcAft>
                <a:spcPts val="0"/>
              </a:spcAft>
              <a:buClr>
                <a:srgbClr val="000000"/>
              </a:buClr>
              <a:buSzTx/>
              <a:buFont typeface="+mj-lt"/>
              <a:buAutoNum type="arabicPeriod" startAt="4"/>
              <a:tabLst/>
              <a:defRPr/>
            </a:pPr>
            <a:r>
              <a:rPr kumimoji="0" lang="en-US" altLang="en-US" b="0" i="0" u="none" strike="noStrike" kern="0" cap="none" spc="0" normalizeH="0" baseline="0" noProof="0" dirty="0">
                <a:ln>
                  <a:noFill/>
                </a:ln>
                <a:solidFill>
                  <a:srgbClr val="0070C0"/>
                </a:solidFill>
                <a:effectLst/>
                <a:uLnTx/>
                <a:uFillTx/>
                <a:latin typeface="Arial"/>
                <a:cs typeface="Arial"/>
                <a:sym typeface="Arial"/>
              </a:rPr>
              <a:t>What genetic tool maps chromosomes for study of disorders?</a:t>
            </a:r>
          </a:p>
          <a:p>
            <a:pPr marL="628650" lvl="1" indent="-166688">
              <a:spcBef>
                <a:spcPts val="600"/>
              </a:spcBef>
              <a:buFont typeface="Arial" panose="020B0604020202020204" pitchFamily="34" charset="0"/>
              <a:buChar char="•"/>
              <a:defRPr/>
            </a:pPr>
            <a:r>
              <a:rPr lang="en-US" altLang="en-US" sz="1600" dirty="0">
                <a:solidFill>
                  <a:schemeClr val="tx1"/>
                </a:solidFill>
              </a:rPr>
              <a:t>karyotype</a:t>
            </a:r>
            <a:endParaRPr kumimoji="0" lang="en-US" altLang="en-US" sz="2000" b="0" i="0" u="none" strike="noStrike" kern="0" cap="none" spc="0" normalizeH="0" baseline="0" noProof="0" dirty="0">
              <a:ln>
                <a:noFill/>
              </a:ln>
              <a:solidFill>
                <a:schemeClr val="tx1"/>
              </a:solidFill>
              <a:effectLst/>
              <a:uLnTx/>
              <a:uFillTx/>
              <a:sym typeface="Arial"/>
            </a:endParaRPr>
          </a:p>
        </p:txBody>
      </p:sp>
    </p:spTree>
    <p:extLst>
      <p:ext uri="{BB962C8B-B14F-4D97-AF65-F5344CB8AC3E}">
        <p14:creationId xmlns:p14="http://schemas.microsoft.com/office/powerpoint/2010/main" val="27353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500"/>
                                        <p:tgtEl>
                                          <p:spTgt spid="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10" end="10"/>
                                            </p:txEl>
                                          </p:spTgt>
                                        </p:tgtEl>
                                        <p:attrNameLst>
                                          <p:attrName>style.visibility</p:attrName>
                                        </p:attrNameLst>
                                      </p:cBhvr>
                                      <p:to>
                                        <p:strVal val="visible"/>
                                      </p:to>
                                    </p:set>
                                    <p:animEffect transition="in" filter="fade">
                                      <p:cBhvr>
                                        <p:cTn id="42" dur="500"/>
                                        <p:tgtEl>
                                          <p:spTgt spid="7">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animEffect transition="in" filter="fade">
                                      <p:cBhvr>
                                        <p:cTn id="47" dur="500"/>
                                        <p:tgtEl>
                                          <p:spTgt spid="7">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12" end="12"/>
                                            </p:txEl>
                                          </p:spTgt>
                                        </p:tgtEl>
                                        <p:attrNameLst>
                                          <p:attrName>style.visibility</p:attrName>
                                        </p:attrNameLst>
                                      </p:cBhvr>
                                      <p:to>
                                        <p:strVal val="visible"/>
                                      </p:to>
                                    </p:set>
                                    <p:animEffect transition="in" filter="fade">
                                      <p:cBhvr>
                                        <p:cTn id="52" dur="500"/>
                                        <p:tgtEl>
                                          <p:spTgt spid="7">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4" end="14"/>
                                            </p:txEl>
                                          </p:spTgt>
                                        </p:tgtEl>
                                        <p:attrNameLst>
                                          <p:attrName>style.visibility</p:attrName>
                                        </p:attrNameLst>
                                      </p:cBhvr>
                                      <p:to>
                                        <p:strVal val="visible"/>
                                      </p:to>
                                    </p:set>
                                    <p:animEffect transition="in" filter="fade">
                                      <p:cBhvr>
                                        <p:cTn id="57" dur="500"/>
                                        <p:tgtEl>
                                          <p:spTgt spid="7">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5" end="15"/>
                                            </p:txEl>
                                          </p:spTgt>
                                        </p:tgtEl>
                                        <p:attrNameLst>
                                          <p:attrName>style.visibility</p:attrName>
                                        </p:attrNameLst>
                                      </p:cBhvr>
                                      <p:to>
                                        <p:strVal val="visible"/>
                                      </p:to>
                                    </p:set>
                                    <p:animEffect transition="in" filter="fade">
                                      <p:cBhvr>
                                        <p:cTn id="62" dur="5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21"/>
        <p:cNvGrpSpPr/>
        <p:nvPr/>
      </p:nvGrpSpPr>
      <p:grpSpPr>
        <a:xfrm>
          <a:off x="0" y="0"/>
          <a:ext cx="0" cy="0"/>
          <a:chOff x="0" y="0"/>
          <a:chExt cx="0" cy="0"/>
        </a:xfrm>
      </p:grpSpPr>
      <p:sp>
        <p:nvSpPr>
          <p:cNvPr id="422" name="Google Shape;422;p71"/>
          <p:cNvSpPr txBox="1">
            <a:spLocks noGrp="1"/>
          </p:cNvSpPr>
          <p:nvPr>
            <p:ph type="title"/>
          </p:nvPr>
        </p:nvSpPr>
        <p:spPr>
          <a:xfrm>
            <a:off x="0" y="213575"/>
            <a:ext cx="91440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dirty="0"/>
              <a:t>Structural </a:t>
            </a:r>
            <a:r>
              <a:rPr lang="en-US" sz="4400" b="1" dirty="0">
                <a:solidFill>
                  <a:srgbClr val="00B0F0"/>
                </a:solidFill>
              </a:rPr>
              <a:t>Translocation</a:t>
            </a:r>
            <a:r>
              <a:rPr lang="en-US" sz="4000" b="1" dirty="0"/>
              <a:t> Mutation</a:t>
            </a:r>
            <a:endParaRPr lang="en-US" dirty="0"/>
          </a:p>
        </p:txBody>
      </p:sp>
      <p:sp>
        <p:nvSpPr>
          <p:cNvPr id="423" name="Google Shape;423;p71"/>
          <p:cNvSpPr txBox="1">
            <a:spLocks noGrp="1"/>
          </p:cNvSpPr>
          <p:nvPr>
            <p:ph type="body" idx="1"/>
          </p:nvPr>
        </p:nvSpPr>
        <p:spPr>
          <a:xfrm>
            <a:off x="-1" y="1371600"/>
            <a:ext cx="6181859" cy="4953000"/>
          </a:xfrm>
          <a:prstGeom prst="rect">
            <a:avLst/>
          </a:prstGeom>
          <a:noFill/>
          <a:ln>
            <a:noFill/>
          </a:ln>
        </p:spPr>
        <p:txBody>
          <a:bodyPr spcFirstLastPara="1" wrap="square" lIns="91425" tIns="45700" rIns="91425" bIns="45700" anchor="t" anchorCtr="0">
            <a:noAutofit/>
          </a:bodyPr>
          <a:lstStyle/>
          <a:p>
            <a:pPr marL="342900" lvl="0">
              <a:spcBef>
                <a:spcPts val="0"/>
              </a:spcBef>
              <a:buSzPts val="3600"/>
              <a:buFont typeface="Comic Sans MS"/>
              <a:buChar char="•"/>
            </a:pPr>
            <a:r>
              <a:rPr lang="en-US" sz="3600" dirty="0">
                <a:latin typeface="Comic Sans MS"/>
                <a:ea typeface="Comic Sans MS"/>
                <a:cs typeface="Comic Sans MS"/>
                <a:sym typeface="Comic Sans MS"/>
              </a:rPr>
              <a:t>Involves </a:t>
            </a:r>
            <a:r>
              <a:rPr lang="en-US" sz="3600" b="1" dirty="0">
                <a:solidFill>
                  <a:srgbClr val="CC3300"/>
                </a:solidFill>
                <a:latin typeface="Comic Sans MS"/>
                <a:ea typeface="Comic Sans MS"/>
                <a:cs typeface="Comic Sans MS"/>
                <a:sym typeface="Comic Sans MS"/>
              </a:rPr>
              <a:t>two chromosomes </a:t>
            </a:r>
            <a:r>
              <a:rPr lang="en-US" sz="3600" dirty="0">
                <a:latin typeface="Comic Sans MS"/>
                <a:ea typeface="Comic Sans MS"/>
                <a:cs typeface="Comic Sans MS"/>
                <a:sym typeface="Comic Sans MS"/>
              </a:rPr>
              <a:t>that </a:t>
            </a:r>
            <a:r>
              <a:rPr lang="en-US" sz="3600" dirty="0">
                <a:solidFill>
                  <a:srgbClr val="FFFF00"/>
                </a:solidFill>
                <a:latin typeface="Comic Sans MS"/>
                <a:ea typeface="Comic Sans MS"/>
                <a:cs typeface="Comic Sans MS"/>
                <a:sym typeface="Comic Sans MS"/>
              </a:rPr>
              <a:t>aren’t homologous</a:t>
            </a:r>
            <a:r>
              <a:rPr lang="en-US" sz="3600" dirty="0">
                <a:latin typeface="Comic Sans MS"/>
                <a:ea typeface="Comic Sans MS"/>
                <a:cs typeface="Comic Sans MS"/>
                <a:sym typeface="Comic Sans MS"/>
              </a:rPr>
              <a:t>.</a:t>
            </a:r>
            <a:endParaRPr sz="3600" dirty="0"/>
          </a:p>
          <a:p>
            <a:pPr marL="342900" lvl="0">
              <a:spcBef>
                <a:spcPts val="3000"/>
              </a:spcBef>
              <a:buSzPts val="3200"/>
              <a:buFont typeface="Comic Sans MS"/>
              <a:buChar char="•"/>
            </a:pPr>
            <a:r>
              <a:rPr lang="en-US" sz="3200" b="1" dirty="0">
                <a:latin typeface="Comic Sans MS"/>
                <a:ea typeface="Comic Sans MS"/>
                <a:cs typeface="Comic Sans MS"/>
                <a:sym typeface="Comic Sans MS"/>
              </a:rPr>
              <a:t>A segment of a chromosome breaks off of one chromosome and inserts into a </a:t>
            </a:r>
            <a:r>
              <a:rPr lang="en-US" sz="3200" b="1" dirty="0">
                <a:solidFill>
                  <a:srgbClr val="CC3300"/>
                </a:solidFill>
                <a:latin typeface="Comic Sans MS"/>
                <a:ea typeface="Comic Sans MS"/>
                <a:cs typeface="Comic Sans MS"/>
                <a:sym typeface="Comic Sans MS"/>
              </a:rPr>
              <a:t>non-homologous chromosome</a:t>
            </a:r>
            <a:r>
              <a:rPr lang="en-US" sz="3200" dirty="0">
                <a:latin typeface="Comic Sans MS"/>
                <a:ea typeface="Comic Sans MS"/>
                <a:cs typeface="Comic Sans MS"/>
                <a:sym typeface="Comic Sans MS"/>
              </a:rPr>
              <a:t>.</a:t>
            </a:r>
            <a:endParaRPr sz="3200" dirty="0">
              <a:solidFill>
                <a:srgbClr val="CC3300"/>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xEl>
                                              <p:pRg st="0" end="0"/>
                                            </p:txEl>
                                          </p:spTgt>
                                        </p:tgtEl>
                                        <p:attrNameLst>
                                          <p:attrName>style.visibility</p:attrName>
                                        </p:attrNameLst>
                                      </p:cBhvr>
                                      <p:to>
                                        <p:strVal val="visible"/>
                                      </p:to>
                                    </p:set>
                                    <p:animEffect transition="in" filter="fade">
                                      <p:cBhvr>
                                        <p:cTn id="7" dur="500"/>
                                        <p:tgtEl>
                                          <p:spTgt spid="4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3">
                                            <p:txEl>
                                              <p:pRg st="1" end="1"/>
                                            </p:txEl>
                                          </p:spTgt>
                                        </p:tgtEl>
                                        <p:attrNameLst>
                                          <p:attrName>style.visibility</p:attrName>
                                        </p:attrNameLst>
                                      </p:cBhvr>
                                      <p:to>
                                        <p:strVal val="visible"/>
                                      </p:to>
                                    </p:set>
                                    <p:animEffect transition="in" filter="fade">
                                      <p:cBhvr>
                                        <p:cTn id="12" dur="500"/>
                                        <p:tgtEl>
                                          <p:spTgt spid="4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6785-6CE8-3A09-3862-4ABA5A727CE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9204B32-7B4A-1D97-3CE9-014E032BF89A}"/>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69BF9C46-D014-B5C4-567A-30B712E9B6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271" y="1"/>
            <a:ext cx="8573729" cy="6858000"/>
          </a:xfrm>
          <a:prstGeom prst="rect">
            <a:avLst/>
          </a:prstGeom>
          <a:noFill/>
          <a:ln>
            <a:noFill/>
          </a:ln>
        </p:spPr>
      </p:pic>
      <p:pic>
        <p:nvPicPr>
          <p:cNvPr id="5" name="Picture 4" descr="try_it-01.eps">
            <a:extLst>
              <a:ext uri="{FF2B5EF4-FFF2-40B4-BE49-F238E27FC236}">
                <a16:creationId xmlns:a16="http://schemas.microsoft.com/office/drawing/2014/main" id="{783C9D36-CDCC-F32B-646D-08729E3DB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9800" cy="762000"/>
          </a:xfrm>
          <a:prstGeom prst="rect">
            <a:avLst/>
          </a:prstGeom>
        </p:spPr>
      </p:pic>
      <p:sp>
        <p:nvSpPr>
          <p:cNvPr id="6" name="Rectangle 5">
            <a:extLst>
              <a:ext uri="{FF2B5EF4-FFF2-40B4-BE49-F238E27FC236}">
                <a16:creationId xmlns:a16="http://schemas.microsoft.com/office/drawing/2014/main" id="{75D4402C-9951-86BB-35B5-96F162C16AEC}"/>
              </a:ext>
            </a:extLst>
          </p:cNvPr>
          <p:cNvSpPr/>
          <p:nvPr/>
        </p:nvSpPr>
        <p:spPr>
          <a:xfrm>
            <a:off x="2009105" y="1108120"/>
            <a:ext cx="3989768" cy="64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5C6ABB5-0F16-F80B-8BA3-8A6E2356E08B}"/>
              </a:ext>
            </a:extLst>
          </p:cNvPr>
          <p:cNvSpPr/>
          <p:nvPr/>
        </p:nvSpPr>
        <p:spPr>
          <a:xfrm>
            <a:off x="1725232" y="5925086"/>
            <a:ext cx="3989768" cy="64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170DA5-05C3-608D-22C2-D6D54D6E4769}"/>
              </a:ext>
            </a:extLst>
          </p:cNvPr>
          <p:cNvSpPr/>
          <p:nvPr/>
        </p:nvSpPr>
        <p:spPr>
          <a:xfrm>
            <a:off x="1434116" y="3874663"/>
            <a:ext cx="3989768" cy="64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88325C-9C8F-AE61-57DF-21D7A9B65E7B}"/>
              </a:ext>
            </a:extLst>
          </p:cNvPr>
          <p:cNvSpPr/>
          <p:nvPr/>
        </p:nvSpPr>
        <p:spPr>
          <a:xfrm>
            <a:off x="1434116" y="2555920"/>
            <a:ext cx="3989768" cy="64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422C905-2486-68FC-F858-70F33907E775}"/>
              </a:ext>
            </a:extLst>
          </p:cNvPr>
          <p:cNvSpPr/>
          <p:nvPr/>
        </p:nvSpPr>
        <p:spPr>
          <a:xfrm>
            <a:off x="3810269" y="5409396"/>
            <a:ext cx="1994884" cy="64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02B980F-5A6E-CF8A-57D8-2AD189E5D6F3}"/>
              </a:ext>
            </a:extLst>
          </p:cNvPr>
          <p:cNvSpPr txBox="1"/>
          <p:nvPr/>
        </p:nvSpPr>
        <p:spPr>
          <a:xfrm>
            <a:off x="660423" y="6195260"/>
            <a:ext cx="8003458" cy="523220"/>
          </a:xfrm>
          <a:prstGeom prst="rect">
            <a:avLst/>
          </a:prstGeom>
          <a:solidFill>
            <a:schemeClr val="bg1"/>
          </a:solidFill>
        </p:spPr>
        <p:txBody>
          <a:bodyPr wrap="square" rtlCol="0">
            <a:spAutoFit/>
          </a:bodyPr>
          <a:lstStyle/>
          <a:p>
            <a:pPr algn="ctr"/>
            <a:r>
              <a:rPr lang="en-US" sz="2800" dirty="0"/>
              <a:t>What type of mutation is shown in each case?</a:t>
            </a:r>
          </a:p>
        </p:txBody>
      </p:sp>
    </p:spTree>
    <p:extLst>
      <p:ext uri="{BB962C8B-B14F-4D97-AF65-F5344CB8AC3E}">
        <p14:creationId xmlns:p14="http://schemas.microsoft.com/office/powerpoint/2010/main" val="1671612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6785-6CE8-3A09-3862-4ABA5A727CE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9204B32-7B4A-1D97-3CE9-014E032BF89A}"/>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69BF9C46-D014-B5C4-567A-30B712E9B6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271" y="0"/>
            <a:ext cx="8573729" cy="6943693"/>
          </a:xfrm>
          <a:prstGeom prst="rect">
            <a:avLst/>
          </a:prstGeom>
          <a:noFill/>
          <a:ln>
            <a:noFill/>
          </a:ln>
        </p:spPr>
      </p:pic>
      <p:pic>
        <p:nvPicPr>
          <p:cNvPr id="5" name="Picture 4" descr="try_it-01.eps">
            <a:extLst>
              <a:ext uri="{FF2B5EF4-FFF2-40B4-BE49-F238E27FC236}">
                <a16:creationId xmlns:a16="http://schemas.microsoft.com/office/drawing/2014/main" id="{783C9D36-CDCC-F32B-646D-08729E3DB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9800" cy="762000"/>
          </a:xfrm>
          <a:prstGeom prst="rect">
            <a:avLst/>
          </a:prstGeom>
        </p:spPr>
      </p:pic>
    </p:spTree>
    <p:extLst>
      <p:ext uri="{BB962C8B-B14F-4D97-AF65-F5344CB8AC3E}">
        <p14:creationId xmlns:p14="http://schemas.microsoft.com/office/powerpoint/2010/main" val="1559686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28"/>
        <p:cNvGrpSpPr/>
        <p:nvPr/>
      </p:nvGrpSpPr>
      <p:grpSpPr>
        <a:xfrm>
          <a:off x="0" y="0"/>
          <a:ext cx="0" cy="0"/>
          <a:chOff x="0" y="0"/>
          <a:chExt cx="0" cy="0"/>
        </a:xfrm>
      </p:grpSpPr>
      <p:pic>
        <p:nvPicPr>
          <p:cNvPr id="429" name="Google Shape;429;p72"/>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 name="Rectangle 2">
            <a:extLst>
              <a:ext uri="{FF2B5EF4-FFF2-40B4-BE49-F238E27FC236}">
                <a16:creationId xmlns:a16="http://schemas.microsoft.com/office/drawing/2014/main" id="{A2C5E2CA-2206-2BAE-E3F0-B470DB7C9F65}"/>
              </a:ext>
            </a:extLst>
          </p:cNvPr>
          <p:cNvSpPr/>
          <p:nvPr/>
        </p:nvSpPr>
        <p:spPr>
          <a:xfrm>
            <a:off x="0" y="1286009"/>
            <a:ext cx="3989768" cy="64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06BE5DA-6F50-AD03-19CD-9CD05F248AD9}"/>
              </a:ext>
            </a:extLst>
          </p:cNvPr>
          <p:cNvSpPr txBox="1"/>
          <p:nvPr/>
        </p:nvSpPr>
        <p:spPr>
          <a:xfrm>
            <a:off x="4266508" y="103553"/>
            <a:ext cx="4877492" cy="369332"/>
          </a:xfrm>
          <a:prstGeom prst="rect">
            <a:avLst/>
          </a:prstGeom>
          <a:solidFill>
            <a:schemeClr val="bg1"/>
          </a:solidFill>
        </p:spPr>
        <p:txBody>
          <a:bodyPr wrap="square" rtlCol="0">
            <a:spAutoFit/>
          </a:bodyPr>
          <a:lstStyle/>
          <a:p>
            <a:pPr algn="ctr"/>
            <a:r>
              <a:rPr lang="en-US" sz="1800" dirty="0"/>
              <a:t>What type of mutation is shown in each case?</a:t>
            </a:r>
          </a:p>
        </p:txBody>
      </p:sp>
      <p:sp>
        <p:nvSpPr>
          <p:cNvPr id="5" name="Rectangle 4">
            <a:extLst>
              <a:ext uri="{FF2B5EF4-FFF2-40B4-BE49-F238E27FC236}">
                <a16:creationId xmlns:a16="http://schemas.microsoft.com/office/drawing/2014/main" id="{78D70890-4BB0-0CE7-5FCD-A80ED9B81AF1}"/>
              </a:ext>
            </a:extLst>
          </p:cNvPr>
          <p:cNvSpPr/>
          <p:nvPr/>
        </p:nvSpPr>
        <p:spPr>
          <a:xfrm>
            <a:off x="8855" y="2706710"/>
            <a:ext cx="3989768" cy="64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44C444D-0E71-32B6-21FF-81157B3E237D}"/>
              </a:ext>
            </a:extLst>
          </p:cNvPr>
          <p:cNvSpPr/>
          <p:nvPr/>
        </p:nvSpPr>
        <p:spPr>
          <a:xfrm>
            <a:off x="50174" y="3928325"/>
            <a:ext cx="3989768" cy="64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2B99F8-2FE3-0872-8117-41A0FDF1865E}"/>
              </a:ext>
            </a:extLst>
          </p:cNvPr>
          <p:cNvSpPr/>
          <p:nvPr/>
        </p:nvSpPr>
        <p:spPr>
          <a:xfrm>
            <a:off x="50174" y="5419591"/>
            <a:ext cx="3989768" cy="64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ry_it-01.eps">
            <a:extLst>
              <a:ext uri="{FF2B5EF4-FFF2-40B4-BE49-F238E27FC236}">
                <a16:creationId xmlns:a16="http://schemas.microsoft.com/office/drawing/2014/main" id="{DC91E3A8-D719-C505-5ACA-BBAEFD855A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200" y="1207126"/>
            <a:ext cx="939800" cy="762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28"/>
        <p:cNvGrpSpPr/>
        <p:nvPr/>
      </p:nvGrpSpPr>
      <p:grpSpPr>
        <a:xfrm>
          <a:off x="0" y="0"/>
          <a:ext cx="0" cy="0"/>
          <a:chOff x="0" y="0"/>
          <a:chExt cx="0" cy="0"/>
        </a:xfrm>
      </p:grpSpPr>
      <p:pic>
        <p:nvPicPr>
          <p:cNvPr id="429" name="Google Shape;429;p72"/>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3" name="Picture 2" descr="try_it-01.eps">
            <a:extLst>
              <a:ext uri="{FF2B5EF4-FFF2-40B4-BE49-F238E27FC236}">
                <a16:creationId xmlns:a16="http://schemas.microsoft.com/office/drawing/2014/main" id="{10D10B6A-0779-1DDD-DD8A-AEE9E2ECC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4200" y="1207126"/>
            <a:ext cx="939800" cy="762000"/>
          </a:xfrm>
          <a:prstGeom prst="rect">
            <a:avLst/>
          </a:prstGeom>
        </p:spPr>
      </p:pic>
    </p:spTree>
    <p:extLst>
      <p:ext uri="{BB962C8B-B14F-4D97-AF65-F5344CB8AC3E}">
        <p14:creationId xmlns:p14="http://schemas.microsoft.com/office/powerpoint/2010/main" val="3257325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34"/>
        <p:cNvGrpSpPr/>
        <p:nvPr/>
      </p:nvGrpSpPr>
      <p:grpSpPr>
        <a:xfrm>
          <a:off x="0" y="0"/>
          <a:ext cx="0" cy="0"/>
          <a:chOff x="0" y="0"/>
          <a:chExt cx="0" cy="0"/>
        </a:xfrm>
      </p:grpSpPr>
      <p:sp>
        <p:nvSpPr>
          <p:cNvPr id="435" name="Google Shape;435;p73"/>
          <p:cNvSpPr txBox="1">
            <a:spLocks noGrp="1"/>
          </p:cNvSpPr>
          <p:nvPr>
            <p:ph type="title"/>
          </p:nvPr>
        </p:nvSpPr>
        <p:spPr>
          <a:xfrm>
            <a:off x="0" y="128789"/>
            <a:ext cx="9144000" cy="15454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6600" b="1" dirty="0">
                <a:solidFill>
                  <a:srgbClr val="00B050"/>
                </a:solidFill>
              </a:rPr>
              <a:t>Nondisjunction</a:t>
            </a:r>
            <a:r>
              <a:rPr lang="en-US" sz="4000" b="1" dirty="0"/>
              <a:t> </a:t>
            </a:r>
            <a:br>
              <a:rPr lang="en-US" sz="4000" b="1" dirty="0"/>
            </a:br>
            <a:r>
              <a:rPr lang="en-US" sz="4000" b="1" dirty="0"/>
              <a:t>Chromosomal Mutation</a:t>
            </a:r>
            <a:endParaRPr dirty="0"/>
          </a:p>
        </p:txBody>
      </p:sp>
      <p:sp>
        <p:nvSpPr>
          <p:cNvPr id="436" name="Google Shape;436;p73"/>
          <p:cNvSpPr txBox="1">
            <a:spLocks noGrp="1"/>
          </p:cNvSpPr>
          <p:nvPr>
            <p:ph type="body" idx="1"/>
          </p:nvPr>
        </p:nvSpPr>
        <p:spPr>
          <a:xfrm>
            <a:off x="0" y="1983345"/>
            <a:ext cx="6233374" cy="46095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CC3300"/>
              </a:buClr>
              <a:buSzPts val="3200"/>
              <a:buFont typeface="Comic Sans MS"/>
              <a:buChar char="•"/>
            </a:pPr>
            <a:r>
              <a:rPr lang="en-US" sz="3200" b="1" dirty="0">
                <a:solidFill>
                  <a:srgbClr val="CC3300"/>
                </a:solidFill>
                <a:latin typeface="Comic Sans MS"/>
                <a:ea typeface="Comic Sans MS"/>
                <a:cs typeface="Comic Sans MS"/>
                <a:sym typeface="Comic Sans MS"/>
              </a:rPr>
              <a:t>Failure</a:t>
            </a:r>
            <a:r>
              <a:rPr lang="en-US" sz="3200" dirty="0">
                <a:latin typeface="Comic Sans MS"/>
                <a:ea typeface="Comic Sans MS"/>
                <a:cs typeface="Comic Sans MS"/>
                <a:sym typeface="Comic Sans MS"/>
              </a:rPr>
              <a:t> of chromosomes </a:t>
            </a:r>
            <a:r>
              <a:rPr lang="en-US" sz="3200" b="1" dirty="0">
                <a:solidFill>
                  <a:srgbClr val="CC3300"/>
                </a:solidFill>
                <a:latin typeface="Comic Sans MS"/>
                <a:ea typeface="Comic Sans MS"/>
                <a:cs typeface="Comic Sans MS"/>
                <a:sym typeface="Comic Sans MS"/>
              </a:rPr>
              <a:t>to separate</a:t>
            </a:r>
            <a:r>
              <a:rPr lang="en-US" sz="3200" dirty="0">
                <a:latin typeface="Comic Sans MS"/>
                <a:ea typeface="Comic Sans MS"/>
                <a:cs typeface="Comic Sans MS"/>
                <a:sym typeface="Comic Sans MS"/>
              </a:rPr>
              <a:t> during meiosis.</a:t>
            </a:r>
            <a:endParaRPr dirty="0"/>
          </a:p>
          <a:p>
            <a:pPr marL="342900" lvl="0" indent="-342900" algn="l" rtl="0">
              <a:spcBef>
                <a:spcPts val="3000"/>
              </a:spcBef>
              <a:spcAft>
                <a:spcPts val="0"/>
              </a:spcAft>
              <a:buClr>
                <a:schemeClr val="lt1"/>
              </a:buClr>
              <a:buSzPts val="3200"/>
              <a:buFont typeface="Comic Sans MS"/>
              <a:buChar char="•"/>
            </a:pPr>
            <a:r>
              <a:rPr lang="en-US" sz="3200" dirty="0">
                <a:latin typeface="Comic Sans MS"/>
                <a:ea typeface="Comic Sans MS"/>
                <a:cs typeface="Comic Sans MS"/>
                <a:sym typeface="Comic Sans MS"/>
              </a:rPr>
              <a:t>Causes gamete to have </a:t>
            </a:r>
            <a:r>
              <a:rPr lang="en-US" sz="3200" b="1" dirty="0">
                <a:solidFill>
                  <a:srgbClr val="CC3300"/>
                </a:solidFill>
                <a:latin typeface="Comic Sans MS"/>
                <a:ea typeface="Comic Sans MS"/>
                <a:cs typeface="Comic Sans MS"/>
                <a:sym typeface="Comic Sans MS"/>
              </a:rPr>
              <a:t>too many </a:t>
            </a:r>
            <a:r>
              <a:rPr lang="en-US" sz="3200" b="1" dirty="0">
                <a:latin typeface="Comic Sans MS"/>
                <a:ea typeface="Comic Sans MS"/>
                <a:cs typeface="Comic Sans MS"/>
                <a:sym typeface="Comic Sans MS"/>
              </a:rPr>
              <a:t>or</a:t>
            </a:r>
            <a:r>
              <a:rPr lang="en-US" sz="3200" b="1" dirty="0">
                <a:solidFill>
                  <a:srgbClr val="CC3300"/>
                </a:solidFill>
                <a:latin typeface="Comic Sans MS"/>
                <a:ea typeface="Comic Sans MS"/>
                <a:cs typeface="Comic Sans MS"/>
                <a:sym typeface="Comic Sans MS"/>
              </a:rPr>
              <a:t> too few </a:t>
            </a:r>
            <a:r>
              <a:rPr lang="en-US" sz="3200" b="1" dirty="0">
                <a:latin typeface="Comic Sans MS"/>
                <a:ea typeface="Comic Sans MS"/>
                <a:cs typeface="Comic Sans MS"/>
                <a:sym typeface="Comic Sans MS"/>
              </a:rPr>
              <a:t>chromosomes.</a:t>
            </a:r>
            <a:endParaRPr dirty="0"/>
          </a:p>
          <a:p>
            <a:pPr marL="342900" lvl="0" indent="-342900" algn="l" rtl="0">
              <a:spcBef>
                <a:spcPts val="3000"/>
              </a:spcBef>
              <a:spcAft>
                <a:spcPts val="0"/>
              </a:spcAft>
              <a:buClr>
                <a:srgbClr val="FFFF00"/>
              </a:buClr>
              <a:buSzPts val="3200"/>
              <a:buFont typeface="Comic Sans MS"/>
              <a:buChar char="•"/>
            </a:pPr>
            <a:r>
              <a:rPr lang="en-US" sz="3200" b="1" dirty="0">
                <a:solidFill>
                  <a:srgbClr val="FFFF00"/>
                </a:solidFill>
                <a:latin typeface="Comic Sans MS"/>
                <a:ea typeface="Comic Sans MS"/>
                <a:cs typeface="Comic Sans MS"/>
                <a:sym typeface="Comic Sans MS"/>
              </a:rPr>
              <a:t>E.g. </a:t>
            </a:r>
            <a:r>
              <a:rPr lang="en-US" sz="3200" b="1" dirty="0">
                <a:solidFill>
                  <a:srgbClr val="CC3300"/>
                </a:solidFill>
                <a:latin typeface="Comic Sans MS"/>
                <a:ea typeface="Comic Sans MS"/>
                <a:cs typeface="Comic Sans MS"/>
                <a:sym typeface="Comic Sans MS"/>
              </a:rPr>
              <a:t>Down Syndrome </a:t>
            </a:r>
            <a:r>
              <a:rPr lang="en-US" sz="3200" b="1" dirty="0">
                <a:latin typeface="Comic Sans MS"/>
                <a:ea typeface="Comic Sans MS"/>
                <a:cs typeface="Comic Sans MS"/>
                <a:sym typeface="Comic Sans MS"/>
              </a:rPr>
              <a:t>(</a:t>
            </a:r>
            <a:r>
              <a:rPr lang="en-US" sz="3200" b="1" dirty="0">
                <a:solidFill>
                  <a:srgbClr val="CC3300"/>
                </a:solidFill>
                <a:latin typeface="Comic Sans MS"/>
                <a:ea typeface="Comic Sans MS"/>
                <a:cs typeface="Comic Sans MS"/>
                <a:sym typeface="Comic Sans MS"/>
              </a:rPr>
              <a:t>Trisomy-21</a:t>
            </a:r>
            <a:r>
              <a:rPr lang="en-US" sz="3200" b="1" dirty="0">
                <a:latin typeface="Comic Sans MS"/>
                <a:ea typeface="Comic Sans MS"/>
                <a:cs typeface="Comic Sans MS"/>
                <a:sym typeface="Comic Sans MS"/>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6">
                                            <p:txEl>
                                              <p:pRg st="0" end="0"/>
                                            </p:txEl>
                                          </p:spTgt>
                                        </p:tgtEl>
                                        <p:attrNameLst>
                                          <p:attrName>style.visibility</p:attrName>
                                        </p:attrNameLst>
                                      </p:cBhvr>
                                      <p:to>
                                        <p:strVal val="visible"/>
                                      </p:to>
                                    </p:set>
                                    <p:animEffect transition="in" filter="fade">
                                      <p:cBhvr>
                                        <p:cTn id="7" dur="500"/>
                                        <p:tgtEl>
                                          <p:spTgt spid="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6">
                                            <p:txEl>
                                              <p:pRg st="1" end="1"/>
                                            </p:txEl>
                                          </p:spTgt>
                                        </p:tgtEl>
                                        <p:attrNameLst>
                                          <p:attrName>style.visibility</p:attrName>
                                        </p:attrNameLst>
                                      </p:cBhvr>
                                      <p:to>
                                        <p:strVal val="visible"/>
                                      </p:to>
                                    </p:set>
                                    <p:animEffect transition="in" filter="fade">
                                      <p:cBhvr>
                                        <p:cTn id="12" dur="500"/>
                                        <p:tgtEl>
                                          <p:spTgt spid="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6">
                                            <p:txEl>
                                              <p:pRg st="2" end="2"/>
                                            </p:txEl>
                                          </p:spTgt>
                                        </p:tgtEl>
                                        <p:attrNameLst>
                                          <p:attrName>style.visibility</p:attrName>
                                        </p:attrNameLst>
                                      </p:cBhvr>
                                      <p:to>
                                        <p:strVal val="visible"/>
                                      </p:to>
                                    </p:set>
                                    <p:animEffect transition="in" filter="fade">
                                      <p:cBhvr>
                                        <p:cTn id="17" dur="500"/>
                                        <p:tgtEl>
                                          <p:spTgt spid="4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Shape 441"/>
        <p:cNvGrpSpPr/>
        <p:nvPr/>
      </p:nvGrpSpPr>
      <p:grpSpPr>
        <a:xfrm>
          <a:off x="0" y="0"/>
          <a:ext cx="0" cy="0"/>
          <a:chOff x="0" y="0"/>
          <a:chExt cx="0" cy="0"/>
        </a:xfrm>
      </p:grpSpPr>
      <p:pic>
        <p:nvPicPr>
          <p:cNvPr id="442" name="Google Shape;442;p74" descr="http://www.uic.edu/classes/bios/bios100/lectf03am/nondisjunction.jpg"/>
          <p:cNvPicPr preferRelativeResize="0"/>
          <p:nvPr/>
        </p:nvPicPr>
        <p:blipFill rotWithShape="1">
          <a:blip r:embed="rId3">
            <a:alphaModFix/>
          </a:blip>
          <a:srcRect l="72814" t="22347" b="23005"/>
          <a:stretch/>
        </p:blipFill>
        <p:spPr>
          <a:xfrm>
            <a:off x="6626181" y="947670"/>
            <a:ext cx="2517820" cy="5267460"/>
          </a:xfrm>
          <a:prstGeom prst="rect">
            <a:avLst/>
          </a:prstGeom>
          <a:noFill/>
          <a:ln>
            <a:noFill/>
          </a:ln>
        </p:spPr>
      </p:pic>
      <p:pic>
        <p:nvPicPr>
          <p:cNvPr id="3" name="Google Shape;442;p74" descr="http://www.uic.edu/classes/bios/bios100/lectf03am/nondisjunction.jpg">
            <a:extLst>
              <a:ext uri="{FF2B5EF4-FFF2-40B4-BE49-F238E27FC236}">
                <a16:creationId xmlns:a16="http://schemas.microsoft.com/office/drawing/2014/main" id="{2B44B6E0-95EB-91DD-F0E1-E779C78E7CAB}"/>
              </a:ext>
            </a:extLst>
          </p:cNvPr>
          <p:cNvPicPr preferRelativeResize="0"/>
          <p:nvPr/>
        </p:nvPicPr>
        <p:blipFill rotWithShape="1">
          <a:blip r:embed="rId3">
            <a:alphaModFix/>
          </a:blip>
          <a:srcRect l="55941" t="22347" r="26677" b="23005"/>
          <a:stretch/>
        </p:blipFill>
        <p:spPr>
          <a:xfrm>
            <a:off x="5016322" y="947670"/>
            <a:ext cx="1609859" cy="5267460"/>
          </a:xfrm>
          <a:prstGeom prst="rect">
            <a:avLst/>
          </a:prstGeom>
          <a:noFill/>
          <a:ln>
            <a:noFill/>
          </a:ln>
        </p:spPr>
      </p:pic>
      <p:pic>
        <p:nvPicPr>
          <p:cNvPr id="4" name="Google Shape;442;p74" descr="http://www.uic.edu/classes/bios/bios100/lectf03am/nondisjunction.jpg">
            <a:extLst>
              <a:ext uri="{FF2B5EF4-FFF2-40B4-BE49-F238E27FC236}">
                <a16:creationId xmlns:a16="http://schemas.microsoft.com/office/drawing/2014/main" id="{E1626610-C023-E3E0-0B12-6A6A41F4B030}"/>
              </a:ext>
            </a:extLst>
          </p:cNvPr>
          <p:cNvPicPr preferRelativeResize="0"/>
          <p:nvPr/>
        </p:nvPicPr>
        <p:blipFill rotWithShape="1">
          <a:blip r:embed="rId3">
            <a:alphaModFix/>
          </a:blip>
          <a:srcRect l="29612" t="22347" r="43201" b="23005"/>
          <a:stretch/>
        </p:blipFill>
        <p:spPr>
          <a:xfrm>
            <a:off x="2498502" y="947670"/>
            <a:ext cx="2517820" cy="5267460"/>
          </a:xfrm>
          <a:prstGeom prst="rect">
            <a:avLst/>
          </a:prstGeom>
          <a:noFill/>
          <a:ln>
            <a:noFill/>
          </a:ln>
        </p:spPr>
      </p:pic>
      <p:pic>
        <p:nvPicPr>
          <p:cNvPr id="5" name="Google Shape;442;p74" descr="http://www.uic.edu/classes/bios/bios100/lectf03am/nondisjunction.jpg">
            <a:extLst>
              <a:ext uri="{FF2B5EF4-FFF2-40B4-BE49-F238E27FC236}">
                <a16:creationId xmlns:a16="http://schemas.microsoft.com/office/drawing/2014/main" id="{09889732-57DA-618B-3E8B-537C0E1CBD74}"/>
              </a:ext>
            </a:extLst>
          </p:cNvPr>
          <p:cNvPicPr preferRelativeResize="0"/>
          <p:nvPr/>
        </p:nvPicPr>
        <p:blipFill rotWithShape="1">
          <a:blip r:embed="rId3">
            <a:alphaModFix/>
          </a:blip>
          <a:srcRect l="1268" t="22347" r="71546" b="23005"/>
          <a:stretch/>
        </p:blipFill>
        <p:spPr>
          <a:xfrm>
            <a:off x="0" y="947670"/>
            <a:ext cx="2517820" cy="52674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2"/>
                                        </p:tgtEl>
                                        <p:attrNameLst>
                                          <p:attrName>style.visibility</p:attrName>
                                        </p:attrNameLst>
                                      </p:cBhvr>
                                      <p:to>
                                        <p:strVal val="visible"/>
                                      </p:to>
                                    </p:set>
                                    <p:animEffect transition="in" filter="fade">
                                      <p:cBhvr>
                                        <p:cTn id="17"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447"/>
        <p:cNvGrpSpPr/>
        <p:nvPr/>
      </p:nvGrpSpPr>
      <p:grpSpPr>
        <a:xfrm>
          <a:off x="0" y="0"/>
          <a:ext cx="0" cy="0"/>
          <a:chOff x="0" y="0"/>
          <a:chExt cx="0" cy="0"/>
        </a:xfrm>
      </p:grpSpPr>
      <p:sp>
        <p:nvSpPr>
          <p:cNvPr id="448" name="Google Shape;448;p75"/>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200"/>
              <a:buFont typeface="Arial"/>
              <a:buNone/>
            </a:pPr>
            <a:r>
              <a:rPr lang="en-US" sz="3200">
                <a:solidFill>
                  <a:srgbClr val="0000FF"/>
                </a:solidFill>
              </a:rPr>
              <a:t>An extra copy of </a:t>
            </a:r>
            <a:r>
              <a:rPr lang="en-US" sz="3200">
                <a:solidFill>
                  <a:srgbClr val="FF0000"/>
                </a:solidFill>
              </a:rPr>
              <a:t>Chromosome 21 </a:t>
            </a:r>
            <a:r>
              <a:rPr lang="en-US" sz="3200">
                <a:solidFill>
                  <a:srgbClr val="0000FF"/>
                </a:solidFill>
              </a:rPr>
              <a:t>Causes </a:t>
            </a:r>
            <a:r>
              <a:rPr lang="en-US" sz="3200">
                <a:solidFill>
                  <a:srgbClr val="FF0000"/>
                </a:solidFill>
              </a:rPr>
              <a:t>Down Syndrome</a:t>
            </a:r>
            <a:endParaRPr sz="3200">
              <a:solidFill>
                <a:srgbClr val="FF0000"/>
              </a:solidFill>
            </a:endParaRPr>
          </a:p>
        </p:txBody>
      </p:sp>
      <p:sp>
        <p:nvSpPr>
          <p:cNvPr id="449" name="Google Shape;449;p75"/>
          <p:cNvSpPr txBox="1">
            <a:spLocks noGrp="1"/>
          </p:cNvSpPr>
          <p:nvPr>
            <p:ph type="body" idx="1"/>
          </p:nvPr>
        </p:nvSpPr>
        <p:spPr>
          <a:xfrm>
            <a:off x="133806" y="1774913"/>
            <a:ext cx="4077587" cy="475826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sz="4000" b="1" dirty="0">
                <a:solidFill>
                  <a:srgbClr val="FF0000"/>
                </a:solidFill>
              </a:rPr>
              <a:t>Trisomy 21</a:t>
            </a:r>
            <a:endParaRPr sz="3600" dirty="0"/>
          </a:p>
          <a:p>
            <a:pPr marL="463550" lvl="1" indent="-228600" algn="l" rtl="0">
              <a:lnSpc>
                <a:spcPct val="100000"/>
              </a:lnSpc>
              <a:spcBef>
                <a:spcPts val="2400"/>
              </a:spcBef>
              <a:spcAft>
                <a:spcPts val="0"/>
              </a:spcAft>
              <a:buSzPts val="2600"/>
              <a:buChar char="•"/>
            </a:pPr>
            <a:r>
              <a:rPr lang="en-US" dirty="0"/>
              <a:t>involves the inheritance of </a:t>
            </a:r>
            <a:r>
              <a:rPr lang="en-US" b="1" dirty="0">
                <a:solidFill>
                  <a:srgbClr val="0000FF"/>
                </a:solidFill>
              </a:rPr>
              <a:t>three copies of chromosome 21</a:t>
            </a:r>
            <a:r>
              <a:rPr lang="en-US" dirty="0">
                <a:solidFill>
                  <a:schemeClr val="tx1"/>
                </a:solidFill>
              </a:rPr>
              <a:t>.</a:t>
            </a:r>
            <a:r>
              <a:rPr lang="en-US" dirty="0"/>
              <a:t> </a:t>
            </a:r>
            <a:endParaRPr dirty="0"/>
          </a:p>
          <a:p>
            <a:pPr marL="463550" lvl="1" indent="-228600">
              <a:spcBef>
                <a:spcPts val="2400"/>
              </a:spcBef>
              <a:buSzPts val="2600"/>
            </a:pPr>
            <a:r>
              <a:rPr lang="en-US" dirty="0"/>
              <a:t>the </a:t>
            </a:r>
            <a:r>
              <a:rPr lang="en-US" u="sng" dirty="0">
                <a:solidFill>
                  <a:srgbClr val="00B050"/>
                </a:solidFill>
              </a:rPr>
              <a:t>MOST COMMON </a:t>
            </a:r>
            <a:r>
              <a:rPr lang="en-US" dirty="0">
                <a:solidFill>
                  <a:schemeClr val="tx1"/>
                </a:solidFill>
              </a:rPr>
              <a:t>human chromosome abnormality.</a:t>
            </a:r>
            <a:endParaRPr dirty="0"/>
          </a:p>
        </p:txBody>
      </p:sp>
      <p:pic>
        <p:nvPicPr>
          <p:cNvPr id="451" name="Google Shape;451;p75"/>
          <p:cNvPicPr preferRelativeResize="0"/>
          <p:nvPr/>
        </p:nvPicPr>
        <p:blipFill rotWithShape="1">
          <a:blip r:embed="rId3">
            <a:alphaModFix/>
          </a:blip>
          <a:srcRect/>
          <a:stretch/>
        </p:blipFill>
        <p:spPr>
          <a:xfrm>
            <a:off x="4211393" y="1855154"/>
            <a:ext cx="4829576" cy="42747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xEl>
                                              <p:pRg st="0" end="0"/>
                                            </p:txEl>
                                          </p:spTgt>
                                        </p:tgtEl>
                                        <p:attrNameLst>
                                          <p:attrName>style.visibility</p:attrName>
                                        </p:attrNameLst>
                                      </p:cBhvr>
                                      <p:to>
                                        <p:strVal val="visible"/>
                                      </p:to>
                                    </p:set>
                                    <p:animEffect transition="in" filter="fade">
                                      <p:cBhvr>
                                        <p:cTn id="7" dur="500"/>
                                        <p:tgtEl>
                                          <p:spTgt spid="4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9">
                                            <p:txEl>
                                              <p:pRg st="1" end="1"/>
                                            </p:txEl>
                                          </p:spTgt>
                                        </p:tgtEl>
                                        <p:attrNameLst>
                                          <p:attrName>style.visibility</p:attrName>
                                        </p:attrNameLst>
                                      </p:cBhvr>
                                      <p:to>
                                        <p:strVal val="visible"/>
                                      </p:to>
                                    </p:set>
                                    <p:animEffect transition="in" filter="fade">
                                      <p:cBhvr>
                                        <p:cTn id="12" dur="500"/>
                                        <p:tgtEl>
                                          <p:spTgt spid="4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1"/>
                                        </p:tgtEl>
                                        <p:attrNameLst>
                                          <p:attrName>style.visibility</p:attrName>
                                        </p:attrNameLst>
                                      </p:cBhvr>
                                      <p:to>
                                        <p:strVal val="visible"/>
                                      </p:to>
                                    </p:set>
                                    <p:animEffect transition="in" filter="fade">
                                      <p:cBhvr>
                                        <p:cTn id="17" dur="500"/>
                                        <p:tgtEl>
                                          <p:spTgt spid="4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9">
                                            <p:txEl>
                                              <p:pRg st="2" end="2"/>
                                            </p:txEl>
                                          </p:spTgt>
                                        </p:tgtEl>
                                        <p:attrNameLst>
                                          <p:attrName>style.visibility</p:attrName>
                                        </p:attrNameLst>
                                      </p:cBhvr>
                                      <p:to>
                                        <p:strVal val="visible"/>
                                      </p:to>
                                    </p:set>
                                    <p:animEffect transition="in" filter="fade">
                                      <p:cBhvr>
                                        <p:cTn id="22" dur="500"/>
                                        <p:tgtEl>
                                          <p:spTgt spid="4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500"/>
        <p:cNvGrpSpPr/>
        <p:nvPr/>
      </p:nvGrpSpPr>
      <p:grpSpPr>
        <a:xfrm>
          <a:off x="0" y="0"/>
          <a:ext cx="0" cy="0"/>
          <a:chOff x="0" y="0"/>
          <a:chExt cx="0" cy="0"/>
        </a:xfrm>
      </p:grpSpPr>
      <p:sp>
        <p:nvSpPr>
          <p:cNvPr id="501" name="Google Shape;501;p79"/>
          <p:cNvSpPr txBox="1">
            <a:spLocks noGrp="1"/>
          </p:cNvSpPr>
          <p:nvPr>
            <p:ph type="title"/>
          </p:nvPr>
        </p:nvSpPr>
        <p:spPr>
          <a:xfrm>
            <a:off x="179863" y="190500"/>
            <a:ext cx="8153400" cy="838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4400" b="1" dirty="0"/>
              <a:t>MUTAGENS</a:t>
            </a:r>
            <a:endParaRPr dirty="0"/>
          </a:p>
        </p:txBody>
      </p:sp>
      <p:sp>
        <p:nvSpPr>
          <p:cNvPr id="502" name="Google Shape;502;p79"/>
          <p:cNvSpPr txBox="1">
            <a:spLocks noGrp="1"/>
          </p:cNvSpPr>
          <p:nvPr>
            <p:ph type="body" idx="1"/>
          </p:nvPr>
        </p:nvSpPr>
        <p:spPr>
          <a:xfrm>
            <a:off x="260672" y="1312721"/>
            <a:ext cx="5334000" cy="165278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CC3300"/>
              </a:buClr>
              <a:buSzPts val="2800"/>
              <a:buNone/>
            </a:pPr>
            <a:r>
              <a:rPr lang="en-US" sz="2800" dirty="0">
                <a:solidFill>
                  <a:srgbClr val="CC3300"/>
                </a:solidFill>
                <a:latin typeface="Comic Sans MS"/>
                <a:ea typeface="Comic Sans MS"/>
                <a:cs typeface="Comic Sans MS"/>
                <a:sym typeface="Comic Sans MS"/>
              </a:rPr>
              <a:t>Factors </a:t>
            </a:r>
            <a:r>
              <a:rPr lang="en-US" sz="2800" dirty="0">
                <a:latin typeface="Comic Sans MS"/>
                <a:ea typeface="Comic Sans MS"/>
                <a:cs typeface="Comic Sans MS"/>
                <a:sym typeface="Comic Sans MS"/>
              </a:rPr>
              <a:t>that are known to cause </a:t>
            </a:r>
            <a:r>
              <a:rPr lang="en-US" sz="2800" dirty="0">
                <a:solidFill>
                  <a:srgbClr val="FFFF00"/>
                </a:solidFill>
                <a:latin typeface="Comic Sans MS"/>
                <a:ea typeface="Comic Sans MS"/>
                <a:cs typeface="Comic Sans MS"/>
                <a:sym typeface="Comic Sans MS"/>
              </a:rPr>
              <a:t>mutations</a:t>
            </a:r>
            <a:r>
              <a:rPr lang="en-US" sz="2800" dirty="0">
                <a:latin typeface="Comic Sans MS"/>
                <a:ea typeface="Comic Sans MS"/>
                <a:cs typeface="Comic Sans MS"/>
                <a:sym typeface="Comic Sans MS"/>
              </a:rPr>
              <a:t> (changes in DNA which lead to cancer).</a:t>
            </a:r>
            <a:endParaRPr dirty="0"/>
          </a:p>
        </p:txBody>
      </p:sp>
      <p:pic>
        <p:nvPicPr>
          <p:cNvPr id="503" name="Google Shape;503;p79"/>
          <p:cNvPicPr preferRelativeResize="0"/>
          <p:nvPr/>
        </p:nvPicPr>
        <p:blipFill rotWithShape="1">
          <a:blip r:embed="rId3">
            <a:alphaModFix/>
          </a:blip>
          <a:srcRect/>
          <a:stretch/>
        </p:blipFill>
        <p:spPr>
          <a:xfrm>
            <a:off x="4393228" y="4377265"/>
            <a:ext cx="4757596" cy="2241092"/>
          </a:xfrm>
          <a:prstGeom prst="rect">
            <a:avLst/>
          </a:prstGeom>
          <a:noFill/>
          <a:ln>
            <a:noFill/>
          </a:ln>
        </p:spPr>
      </p:pic>
      <p:pic>
        <p:nvPicPr>
          <p:cNvPr id="504" name="Google Shape;504;p79"/>
          <p:cNvPicPr preferRelativeResize="0"/>
          <p:nvPr/>
        </p:nvPicPr>
        <p:blipFill rotWithShape="1">
          <a:blip r:embed="rId4">
            <a:alphaModFix/>
          </a:blip>
          <a:srcRect/>
          <a:stretch/>
        </p:blipFill>
        <p:spPr>
          <a:xfrm>
            <a:off x="5715000" y="838200"/>
            <a:ext cx="3249137" cy="3200400"/>
          </a:xfrm>
          <a:prstGeom prst="rect">
            <a:avLst/>
          </a:prstGeom>
          <a:noFill/>
          <a:ln>
            <a:noFill/>
          </a:ln>
        </p:spPr>
      </p:pic>
      <p:pic>
        <p:nvPicPr>
          <p:cNvPr id="505" name="Google Shape;505;p79"/>
          <p:cNvPicPr preferRelativeResize="0"/>
          <p:nvPr/>
        </p:nvPicPr>
        <p:blipFill rotWithShape="1">
          <a:blip r:embed="rId5">
            <a:alphaModFix/>
          </a:blip>
          <a:srcRect/>
          <a:stretch/>
        </p:blipFill>
        <p:spPr>
          <a:xfrm>
            <a:off x="457200" y="3052500"/>
            <a:ext cx="3657600" cy="26495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2">
                                            <p:txEl>
                                              <p:pRg st="0" end="0"/>
                                            </p:txEl>
                                          </p:spTgt>
                                        </p:tgtEl>
                                        <p:attrNameLst>
                                          <p:attrName>style.visibility</p:attrName>
                                        </p:attrNameLst>
                                      </p:cBhvr>
                                      <p:to>
                                        <p:strVal val="visible"/>
                                      </p:to>
                                    </p:set>
                                    <p:animEffect transition="in" filter="fade">
                                      <p:cBhvr>
                                        <p:cTn id="7" dur="500"/>
                                        <p:tgtEl>
                                          <p:spTgt spid="5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5"/>
                                        </p:tgtEl>
                                        <p:attrNameLst>
                                          <p:attrName>style.visibility</p:attrName>
                                        </p:attrNameLst>
                                      </p:cBhvr>
                                      <p:to>
                                        <p:strVal val="visible"/>
                                      </p:to>
                                    </p:set>
                                    <p:animEffect transition="in" filter="fade">
                                      <p:cBhvr>
                                        <p:cTn id="12" dur="500"/>
                                        <p:tgtEl>
                                          <p:spTgt spid="5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4"/>
                                        </p:tgtEl>
                                        <p:attrNameLst>
                                          <p:attrName>style.visibility</p:attrName>
                                        </p:attrNameLst>
                                      </p:cBhvr>
                                      <p:to>
                                        <p:strVal val="visible"/>
                                      </p:to>
                                    </p:set>
                                    <p:animEffect transition="in" filter="fade">
                                      <p:cBhvr>
                                        <p:cTn id="17" dur="500"/>
                                        <p:tgtEl>
                                          <p:spTgt spid="5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3"/>
                                        </p:tgtEl>
                                        <p:attrNameLst>
                                          <p:attrName>style.visibility</p:attrName>
                                        </p:attrNameLst>
                                      </p:cBhvr>
                                      <p:to>
                                        <p:strVal val="visible"/>
                                      </p:to>
                                    </p:set>
                                    <p:animEffect transition="in" filter="fade">
                                      <p:cBhvr>
                                        <p:cTn id="22" dur="500"/>
                                        <p:tgtEl>
                                          <p:spTgt spid="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Shape 214"/>
        <p:cNvGrpSpPr/>
        <p:nvPr/>
      </p:nvGrpSpPr>
      <p:grpSpPr>
        <a:xfrm>
          <a:off x="0" y="0"/>
          <a:ext cx="0" cy="0"/>
          <a:chOff x="0" y="0"/>
          <a:chExt cx="0" cy="0"/>
        </a:xfrm>
      </p:grpSpPr>
      <p:sp>
        <p:nvSpPr>
          <p:cNvPr id="215" name="Google Shape;215;p43"/>
          <p:cNvSpPr txBox="1">
            <a:spLocks noGrp="1"/>
          </p:cNvSpPr>
          <p:nvPr>
            <p:ph type="title"/>
          </p:nvPr>
        </p:nvSpPr>
        <p:spPr>
          <a:xfrm>
            <a:off x="2352481" y="184821"/>
            <a:ext cx="4396703" cy="768215"/>
          </a:xfrm>
          <a:prstGeom prst="rect">
            <a:avLst/>
          </a:prstGeom>
          <a:solidFill>
            <a:srgbClr val="FFFF00"/>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4800" dirty="0">
                <a:solidFill>
                  <a:srgbClr val="002060"/>
                </a:solidFill>
              </a:rPr>
              <a:t>Cancer</a:t>
            </a:r>
            <a:endParaRPr sz="3200" dirty="0">
              <a:solidFill>
                <a:srgbClr val="002060"/>
              </a:solidFill>
            </a:endParaRPr>
          </a:p>
        </p:txBody>
      </p:sp>
      <p:sp>
        <p:nvSpPr>
          <p:cNvPr id="216" name="Google Shape;216;p43"/>
          <p:cNvSpPr txBox="1">
            <a:spLocks noGrp="1"/>
          </p:cNvSpPr>
          <p:nvPr>
            <p:ph type="body" idx="1"/>
          </p:nvPr>
        </p:nvSpPr>
        <p:spPr>
          <a:xfrm>
            <a:off x="0" y="1194549"/>
            <a:ext cx="8989454" cy="5478630"/>
          </a:xfrm>
          <a:prstGeom prst="rect">
            <a:avLst/>
          </a:prstGeom>
          <a:noFill/>
          <a:ln>
            <a:noFill/>
          </a:ln>
        </p:spPr>
        <p:txBody>
          <a:bodyPr spcFirstLastPara="1" wrap="square" lIns="91425" tIns="45700" rIns="91425" bIns="45700" anchor="t" anchorCtr="0">
            <a:noAutofit/>
          </a:bodyPr>
          <a:lstStyle/>
          <a:p>
            <a:pPr marL="0" lvl="0" indent="0" algn="ctr">
              <a:spcBef>
                <a:spcPts val="1200"/>
              </a:spcBef>
              <a:buSzPts val="3200"/>
              <a:buNone/>
            </a:pPr>
            <a:r>
              <a:rPr lang="en-US" sz="4000" dirty="0">
                <a:solidFill>
                  <a:schemeClr val="bg1"/>
                </a:solidFill>
              </a:rPr>
              <a:t>ENVIRONMENTAL CONDITIONS </a:t>
            </a:r>
            <a:r>
              <a:rPr lang="en-US" sz="3600" dirty="0">
                <a:solidFill>
                  <a:schemeClr val="bg1"/>
                </a:solidFill>
              </a:rPr>
              <a:t>might trigger a cell to become cancerous.</a:t>
            </a:r>
          </a:p>
          <a:p>
            <a:pPr marL="0" lvl="0" indent="0" algn="ctr">
              <a:spcBef>
                <a:spcPts val="1200"/>
              </a:spcBef>
              <a:buSzPts val="3200"/>
              <a:buNone/>
            </a:pPr>
            <a:r>
              <a:rPr lang="en-US" sz="4000" i="1" dirty="0">
                <a:solidFill>
                  <a:srgbClr val="00B0F0"/>
                </a:solidFill>
              </a:rPr>
              <a:t>Radiation</a:t>
            </a:r>
          </a:p>
          <a:p>
            <a:pPr marL="0" lvl="0" indent="0" algn="ctr">
              <a:spcBef>
                <a:spcPts val="1200"/>
              </a:spcBef>
              <a:buSzPts val="3200"/>
              <a:buNone/>
            </a:pPr>
            <a:r>
              <a:rPr lang="en-US" sz="4000" i="1" dirty="0">
                <a:solidFill>
                  <a:schemeClr val="bg1"/>
                </a:solidFill>
              </a:rPr>
              <a:t>Drugs &amp; Medication</a:t>
            </a:r>
          </a:p>
          <a:p>
            <a:pPr marL="0" lvl="0" indent="0" algn="ctr">
              <a:spcBef>
                <a:spcPts val="1200"/>
              </a:spcBef>
              <a:buSzPts val="3200"/>
              <a:buNone/>
            </a:pPr>
            <a:r>
              <a:rPr lang="en-US" sz="4000" i="1" dirty="0">
                <a:solidFill>
                  <a:srgbClr val="00B0F0"/>
                </a:solidFill>
              </a:rPr>
              <a:t>Viruses</a:t>
            </a:r>
          </a:p>
          <a:p>
            <a:pPr marL="0" lvl="0" indent="0" algn="ctr">
              <a:spcBef>
                <a:spcPts val="1200"/>
              </a:spcBef>
              <a:buSzPts val="3200"/>
              <a:buNone/>
            </a:pPr>
            <a:r>
              <a:rPr lang="en-US" sz="4000" i="1" dirty="0">
                <a:solidFill>
                  <a:schemeClr val="bg1"/>
                </a:solidFill>
              </a:rPr>
              <a:t>Chemicals</a:t>
            </a:r>
          </a:p>
          <a:p>
            <a:pPr marL="0" lvl="0" indent="0" algn="ctr">
              <a:spcBef>
                <a:spcPts val="1200"/>
              </a:spcBef>
              <a:buSzPts val="3200"/>
              <a:buNone/>
            </a:pPr>
            <a:r>
              <a:rPr lang="en-US" sz="4000" i="1" dirty="0">
                <a:solidFill>
                  <a:srgbClr val="00B0F0"/>
                </a:solidFill>
              </a:rPr>
              <a:t>Materials (e.g. asbestos)</a:t>
            </a:r>
            <a:endParaRPr sz="4000" i="1" dirty="0">
              <a:solidFill>
                <a:srgbClr val="00B0F0"/>
              </a:solidFill>
            </a:endParaRPr>
          </a:p>
        </p:txBody>
      </p:sp>
    </p:spTree>
    <p:extLst>
      <p:ext uri="{BB962C8B-B14F-4D97-AF65-F5344CB8AC3E}">
        <p14:creationId xmlns:p14="http://schemas.microsoft.com/office/powerpoint/2010/main" val="38052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wipe(left)">
                                      <p:cBhvr>
                                        <p:cTn id="7" dur="5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wipe(left)">
                                      <p:cBhvr>
                                        <p:cTn id="12" dur="500"/>
                                        <p:tgtEl>
                                          <p:spTgt spid="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6">
                                            <p:txEl>
                                              <p:pRg st="2" end="2"/>
                                            </p:txEl>
                                          </p:spTgt>
                                        </p:tgtEl>
                                        <p:attrNameLst>
                                          <p:attrName>style.visibility</p:attrName>
                                        </p:attrNameLst>
                                      </p:cBhvr>
                                      <p:to>
                                        <p:strVal val="visible"/>
                                      </p:to>
                                    </p:set>
                                    <p:animEffect transition="in" filter="wipe(left)">
                                      <p:cBhvr>
                                        <p:cTn id="17" dur="500"/>
                                        <p:tgtEl>
                                          <p:spTgt spid="2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6">
                                            <p:txEl>
                                              <p:pRg st="3" end="3"/>
                                            </p:txEl>
                                          </p:spTgt>
                                        </p:tgtEl>
                                        <p:attrNameLst>
                                          <p:attrName>style.visibility</p:attrName>
                                        </p:attrNameLst>
                                      </p:cBhvr>
                                      <p:to>
                                        <p:strVal val="visible"/>
                                      </p:to>
                                    </p:set>
                                    <p:animEffect transition="in" filter="wipe(left)">
                                      <p:cBhvr>
                                        <p:cTn id="22" dur="500"/>
                                        <p:tgtEl>
                                          <p:spTgt spid="2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6">
                                            <p:txEl>
                                              <p:pRg st="4" end="4"/>
                                            </p:txEl>
                                          </p:spTgt>
                                        </p:tgtEl>
                                        <p:attrNameLst>
                                          <p:attrName>style.visibility</p:attrName>
                                        </p:attrNameLst>
                                      </p:cBhvr>
                                      <p:to>
                                        <p:strVal val="visible"/>
                                      </p:to>
                                    </p:set>
                                    <p:animEffect transition="in" filter="wipe(left)">
                                      <p:cBhvr>
                                        <p:cTn id="27" dur="500"/>
                                        <p:tgtEl>
                                          <p:spTgt spid="2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6">
                                            <p:txEl>
                                              <p:pRg st="5" end="5"/>
                                            </p:txEl>
                                          </p:spTgt>
                                        </p:tgtEl>
                                        <p:attrNameLst>
                                          <p:attrName>style.visibility</p:attrName>
                                        </p:attrNameLst>
                                      </p:cBhvr>
                                      <p:to>
                                        <p:strVal val="visible"/>
                                      </p:to>
                                    </p:set>
                                    <p:animEffect transition="in" filter="wipe(left)">
                                      <p:cBhvr>
                                        <p:cTn id="32" dur="500"/>
                                        <p:tgtEl>
                                          <p:spTgt spid="2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07"/>
        <p:cNvGrpSpPr/>
        <p:nvPr/>
      </p:nvGrpSpPr>
      <p:grpSpPr>
        <a:xfrm>
          <a:off x="0" y="0"/>
          <a:ext cx="0" cy="0"/>
          <a:chOff x="0" y="0"/>
          <a:chExt cx="0" cy="0"/>
        </a:xfrm>
      </p:grpSpPr>
      <p:sp>
        <p:nvSpPr>
          <p:cNvPr id="409" name="Google Shape;409;p70"/>
          <p:cNvSpPr txBox="1"/>
          <p:nvPr/>
        </p:nvSpPr>
        <p:spPr>
          <a:xfrm>
            <a:off x="1029929" y="0"/>
            <a:ext cx="6796548"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a:ea typeface="Calibri"/>
                <a:cs typeface="Calibri"/>
                <a:sym typeface="Calibri"/>
              </a:rPr>
              <a:t>Review</a:t>
            </a:r>
            <a:endParaRPr kumimoji="0" sz="1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4" name="Picture 3" descr="warm_up-01.eps">
            <a:extLst>
              <a:ext uri="{FF2B5EF4-FFF2-40B4-BE49-F238E27FC236}">
                <a16:creationId xmlns:a16="http://schemas.microsoft.com/office/drawing/2014/main" id="{82A903EE-D290-8EB5-8100-60B012388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9929" cy="835078"/>
          </a:xfrm>
          <a:prstGeom prst="rect">
            <a:avLst/>
          </a:prstGeom>
        </p:spPr>
      </p:pic>
      <p:sp>
        <p:nvSpPr>
          <p:cNvPr id="7" name="TextBox 6">
            <a:extLst>
              <a:ext uri="{FF2B5EF4-FFF2-40B4-BE49-F238E27FC236}">
                <a16:creationId xmlns:a16="http://schemas.microsoft.com/office/drawing/2014/main" id="{81114944-5540-4651-7C36-6EA9D7AE970E}"/>
              </a:ext>
            </a:extLst>
          </p:cNvPr>
          <p:cNvSpPr txBox="1"/>
          <p:nvPr/>
        </p:nvSpPr>
        <p:spPr>
          <a:xfrm>
            <a:off x="0" y="918177"/>
            <a:ext cx="9065342" cy="400110"/>
          </a:xfrm>
          <a:prstGeom prst="rect">
            <a:avLst/>
          </a:prstGeom>
          <a:noFill/>
        </p:spPr>
        <p:txBody>
          <a:bodyPr wrap="square">
            <a:spAutoFit/>
          </a:bodyPr>
          <a:lstStyle/>
          <a:p>
            <a:pPr marL="4763" marR="0" lvl="0" algn="l" defTabSz="914400" rtl="0" eaLnBrk="1" fontAlgn="auto" latinLnBrk="0" hangingPunct="1">
              <a:lnSpc>
                <a:spcPct val="100000"/>
              </a:lnSpc>
              <a:spcBef>
                <a:spcPct val="50000"/>
              </a:spcBef>
              <a:spcAft>
                <a:spcPts val="0"/>
              </a:spcAft>
              <a:buClr>
                <a:srgbClr val="000000"/>
              </a:buClr>
              <a:buSzTx/>
              <a:tabLst/>
              <a:defRPr/>
            </a:pPr>
            <a:r>
              <a:rPr lang="en-US" altLang="en-US" sz="2000" dirty="0">
                <a:solidFill>
                  <a:srgbClr val="0070C0"/>
                </a:solidFill>
              </a:rPr>
              <a:t>Decipher the following chart:</a:t>
            </a:r>
            <a:endParaRPr kumimoji="0" lang="en-US" altLang="en-US" sz="2000" b="0" i="0" u="none" strike="noStrike" kern="0" cap="none" spc="0" normalizeH="0" baseline="0" noProof="0" dirty="0">
              <a:ln>
                <a:noFill/>
              </a:ln>
              <a:solidFill>
                <a:srgbClr val="0070C0"/>
              </a:solidFill>
              <a:effectLst/>
              <a:uLnTx/>
              <a:uFillTx/>
              <a:latin typeface="Arial"/>
              <a:cs typeface="Arial"/>
              <a:sym typeface="Arial"/>
            </a:endParaRPr>
          </a:p>
        </p:txBody>
      </p:sp>
      <p:grpSp>
        <p:nvGrpSpPr>
          <p:cNvPr id="5" name="Group 4">
            <a:extLst>
              <a:ext uri="{FF2B5EF4-FFF2-40B4-BE49-F238E27FC236}">
                <a16:creationId xmlns:a16="http://schemas.microsoft.com/office/drawing/2014/main" id="{839A27D1-BFCE-4445-F2A6-3FC752BA1E8D}"/>
              </a:ext>
            </a:extLst>
          </p:cNvPr>
          <p:cNvGrpSpPr/>
          <p:nvPr/>
        </p:nvGrpSpPr>
        <p:grpSpPr>
          <a:xfrm>
            <a:off x="4243542" y="1573593"/>
            <a:ext cx="4388897" cy="3710813"/>
            <a:chOff x="4577838" y="2057926"/>
            <a:chExt cx="4388897" cy="3710813"/>
          </a:xfrm>
        </p:grpSpPr>
        <p:grpSp>
          <p:nvGrpSpPr>
            <p:cNvPr id="6" name="Group 80">
              <a:extLst>
                <a:ext uri="{FF2B5EF4-FFF2-40B4-BE49-F238E27FC236}">
                  <a16:creationId xmlns:a16="http://schemas.microsoft.com/office/drawing/2014/main" id="{35128F98-19F4-64AC-9DDB-47110444B617}"/>
                </a:ext>
              </a:extLst>
            </p:cNvPr>
            <p:cNvGrpSpPr>
              <a:grpSpLocks/>
            </p:cNvGrpSpPr>
            <p:nvPr/>
          </p:nvGrpSpPr>
          <p:grpSpPr bwMode="auto">
            <a:xfrm>
              <a:off x="4577838" y="2057926"/>
              <a:ext cx="4388897" cy="3710813"/>
              <a:chOff x="2465074" y="647280"/>
              <a:chExt cx="2338402" cy="1977786"/>
            </a:xfrm>
          </p:grpSpPr>
          <p:sp>
            <p:nvSpPr>
              <p:cNvPr id="9" name="Rectangle 3">
                <a:extLst>
                  <a:ext uri="{FF2B5EF4-FFF2-40B4-BE49-F238E27FC236}">
                    <a16:creationId xmlns:a16="http://schemas.microsoft.com/office/drawing/2014/main" id="{3FBDFC41-89EF-BDD0-AFCD-2C83FACAA535}"/>
                  </a:ext>
                </a:extLst>
              </p:cNvPr>
              <p:cNvSpPr>
                <a:spLocks noChangeArrowheads="1"/>
              </p:cNvSpPr>
              <p:nvPr/>
            </p:nvSpPr>
            <p:spPr bwMode="auto">
              <a:xfrm>
                <a:off x="3929682" y="2269783"/>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0" name="Rectangle 9">
                <a:extLst>
                  <a:ext uri="{FF2B5EF4-FFF2-40B4-BE49-F238E27FC236}">
                    <a16:creationId xmlns:a16="http://schemas.microsoft.com/office/drawing/2014/main" id="{6F0AFBCE-21D3-A1AA-AB3E-1BDCFCCC73DA}"/>
                  </a:ext>
                </a:extLst>
              </p:cNvPr>
              <p:cNvSpPr>
                <a:spLocks noChangeArrowheads="1"/>
              </p:cNvSpPr>
              <p:nvPr/>
            </p:nvSpPr>
            <p:spPr bwMode="auto">
              <a:xfrm>
                <a:off x="3099498" y="1531952"/>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1" name="Oval 4">
                <a:extLst>
                  <a:ext uri="{FF2B5EF4-FFF2-40B4-BE49-F238E27FC236}">
                    <a16:creationId xmlns:a16="http://schemas.microsoft.com/office/drawing/2014/main" id="{7CD57CA9-8F4E-B645-6510-7AF51A43A1A1}"/>
                  </a:ext>
                </a:extLst>
              </p:cNvPr>
              <p:cNvSpPr>
                <a:spLocks noChangeArrowheads="1"/>
              </p:cNvSpPr>
              <p:nvPr/>
            </p:nvSpPr>
            <p:spPr bwMode="auto">
              <a:xfrm>
                <a:off x="3616984" y="1538730"/>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2" name="Oval 11">
                <a:extLst>
                  <a:ext uri="{FF2B5EF4-FFF2-40B4-BE49-F238E27FC236}">
                    <a16:creationId xmlns:a16="http://schemas.microsoft.com/office/drawing/2014/main" id="{2F9AD399-E6EE-78C4-C395-6AF9510E15D5}"/>
                  </a:ext>
                </a:extLst>
              </p:cNvPr>
              <p:cNvSpPr>
                <a:spLocks noChangeArrowheads="1"/>
              </p:cNvSpPr>
              <p:nvPr/>
            </p:nvSpPr>
            <p:spPr bwMode="auto">
              <a:xfrm>
                <a:off x="3672036" y="64728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3" name="Rectangle 12">
                <a:extLst>
                  <a:ext uri="{FF2B5EF4-FFF2-40B4-BE49-F238E27FC236}">
                    <a16:creationId xmlns:a16="http://schemas.microsoft.com/office/drawing/2014/main" id="{6F9D1406-313C-9902-622C-370B4C19FDB1}"/>
                  </a:ext>
                </a:extLst>
              </p:cNvPr>
              <p:cNvSpPr>
                <a:spLocks noChangeArrowheads="1"/>
              </p:cNvSpPr>
              <p:nvPr/>
            </p:nvSpPr>
            <p:spPr bwMode="auto">
              <a:xfrm>
                <a:off x="3357823" y="659845"/>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4" name="Rectangle 13">
                <a:extLst>
                  <a:ext uri="{FF2B5EF4-FFF2-40B4-BE49-F238E27FC236}">
                    <a16:creationId xmlns:a16="http://schemas.microsoft.com/office/drawing/2014/main" id="{7FABC041-C7EE-87B6-8337-ADCB898BA0D8}"/>
                  </a:ext>
                </a:extLst>
              </p:cNvPr>
              <p:cNvSpPr>
                <a:spLocks noChangeArrowheads="1"/>
              </p:cNvSpPr>
              <p:nvPr/>
            </p:nvSpPr>
            <p:spPr bwMode="auto">
              <a:xfrm>
                <a:off x="2554375" y="1525254"/>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5" name="Rectangle 14">
                <a:extLst>
                  <a:ext uri="{FF2B5EF4-FFF2-40B4-BE49-F238E27FC236}">
                    <a16:creationId xmlns:a16="http://schemas.microsoft.com/office/drawing/2014/main" id="{15FB8434-E392-91A8-2F24-3574D99F30D8}"/>
                  </a:ext>
                </a:extLst>
              </p:cNvPr>
              <p:cNvSpPr>
                <a:spLocks noChangeArrowheads="1"/>
              </p:cNvSpPr>
              <p:nvPr/>
            </p:nvSpPr>
            <p:spPr bwMode="auto">
              <a:xfrm>
                <a:off x="3385456" y="2269343"/>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6" name="Rectangle 15">
                <a:extLst>
                  <a:ext uri="{FF2B5EF4-FFF2-40B4-BE49-F238E27FC236}">
                    <a16:creationId xmlns:a16="http://schemas.microsoft.com/office/drawing/2014/main" id="{579CF55D-B851-0B61-2A90-F953353E5250}"/>
                  </a:ext>
                </a:extLst>
              </p:cNvPr>
              <p:cNvSpPr>
                <a:spLocks noChangeArrowheads="1"/>
              </p:cNvSpPr>
              <p:nvPr/>
            </p:nvSpPr>
            <p:spPr bwMode="auto">
              <a:xfrm>
                <a:off x="4166717" y="2270598"/>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7" name="Rectangle 16">
                <a:extLst>
                  <a:ext uri="{FF2B5EF4-FFF2-40B4-BE49-F238E27FC236}">
                    <a16:creationId xmlns:a16="http://schemas.microsoft.com/office/drawing/2014/main" id="{DA326E6A-F579-DFB1-2913-1748B841821F}"/>
                  </a:ext>
                </a:extLst>
              </p:cNvPr>
              <p:cNvSpPr>
                <a:spLocks noChangeArrowheads="1"/>
              </p:cNvSpPr>
              <p:nvPr/>
            </p:nvSpPr>
            <p:spPr bwMode="auto">
              <a:xfrm>
                <a:off x="2808931" y="2271856"/>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8" name="Rectangle 17">
                <a:extLst>
                  <a:ext uri="{FF2B5EF4-FFF2-40B4-BE49-F238E27FC236}">
                    <a16:creationId xmlns:a16="http://schemas.microsoft.com/office/drawing/2014/main" id="{BB0DF35E-B651-8D90-71CF-04F48DEEBBFD}"/>
                  </a:ext>
                </a:extLst>
              </p:cNvPr>
              <p:cNvSpPr>
                <a:spLocks noChangeArrowheads="1"/>
              </p:cNvSpPr>
              <p:nvPr/>
            </p:nvSpPr>
            <p:spPr bwMode="auto">
              <a:xfrm>
                <a:off x="4229521" y="1541160"/>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9" name="Oval 18">
                <a:extLst>
                  <a:ext uri="{FF2B5EF4-FFF2-40B4-BE49-F238E27FC236}">
                    <a16:creationId xmlns:a16="http://schemas.microsoft.com/office/drawing/2014/main" id="{C9F0E0E5-8C7C-B512-7423-ED9BC80AE0E2}"/>
                  </a:ext>
                </a:extLst>
              </p:cNvPr>
              <p:cNvSpPr>
                <a:spLocks noChangeArrowheads="1"/>
              </p:cNvSpPr>
              <p:nvPr/>
            </p:nvSpPr>
            <p:spPr bwMode="auto">
              <a:xfrm>
                <a:off x="4499568" y="1533206"/>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0" name="Oval 19">
                <a:extLst>
                  <a:ext uri="{FF2B5EF4-FFF2-40B4-BE49-F238E27FC236}">
                    <a16:creationId xmlns:a16="http://schemas.microsoft.com/office/drawing/2014/main" id="{DD7A481A-87ED-79F1-C532-A54D273781F4}"/>
                  </a:ext>
                </a:extLst>
              </p:cNvPr>
              <p:cNvSpPr>
                <a:spLocks noChangeArrowheads="1"/>
              </p:cNvSpPr>
              <p:nvPr/>
            </p:nvSpPr>
            <p:spPr bwMode="auto">
              <a:xfrm>
                <a:off x="2554375" y="2268088"/>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1" name="Oval 20">
                <a:extLst>
                  <a:ext uri="{FF2B5EF4-FFF2-40B4-BE49-F238E27FC236}">
                    <a16:creationId xmlns:a16="http://schemas.microsoft.com/office/drawing/2014/main" id="{0AD3FFAC-C093-D4FD-938E-5EA4265002B9}"/>
                  </a:ext>
                </a:extLst>
              </p:cNvPr>
              <p:cNvSpPr>
                <a:spLocks noChangeArrowheads="1"/>
              </p:cNvSpPr>
              <p:nvPr/>
            </p:nvSpPr>
            <p:spPr bwMode="auto">
              <a:xfrm>
                <a:off x="3357823" y="1530694"/>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2" name="Oval 21">
                <a:extLst>
                  <a:ext uri="{FF2B5EF4-FFF2-40B4-BE49-F238E27FC236}">
                    <a16:creationId xmlns:a16="http://schemas.microsoft.com/office/drawing/2014/main" id="{7709E341-1B6C-F706-8ACB-2FC14B540D9F}"/>
                  </a:ext>
                </a:extLst>
              </p:cNvPr>
              <p:cNvSpPr>
                <a:spLocks noChangeArrowheads="1"/>
              </p:cNvSpPr>
              <p:nvPr/>
            </p:nvSpPr>
            <p:spPr bwMode="auto">
              <a:xfrm>
                <a:off x="4637733" y="2267245"/>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3" name="Oval 22">
                <a:extLst>
                  <a:ext uri="{FF2B5EF4-FFF2-40B4-BE49-F238E27FC236}">
                    <a16:creationId xmlns:a16="http://schemas.microsoft.com/office/drawing/2014/main" id="{561F568D-8B71-7C54-A97D-F23B076DEBF5}"/>
                  </a:ext>
                </a:extLst>
              </p:cNvPr>
              <p:cNvSpPr>
                <a:spLocks noChangeArrowheads="1"/>
              </p:cNvSpPr>
              <p:nvPr/>
            </p:nvSpPr>
            <p:spPr bwMode="auto">
              <a:xfrm>
                <a:off x="3616984" y="2268086"/>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4" name="Oval 23">
                <a:extLst>
                  <a:ext uri="{FF2B5EF4-FFF2-40B4-BE49-F238E27FC236}">
                    <a16:creationId xmlns:a16="http://schemas.microsoft.com/office/drawing/2014/main" id="{8CBA4EA7-E03B-8833-F165-011C3721EF93}"/>
                  </a:ext>
                </a:extLst>
              </p:cNvPr>
              <p:cNvSpPr>
                <a:spLocks noChangeArrowheads="1"/>
              </p:cNvSpPr>
              <p:nvPr/>
            </p:nvSpPr>
            <p:spPr bwMode="auto">
              <a:xfrm>
                <a:off x="2805579" y="1528183"/>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5" name="Oval 24">
                <a:extLst>
                  <a:ext uri="{FF2B5EF4-FFF2-40B4-BE49-F238E27FC236}">
                    <a16:creationId xmlns:a16="http://schemas.microsoft.com/office/drawing/2014/main" id="{9859EB04-C41C-00E7-8E5F-7AE3DAB1A4C9}"/>
                  </a:ext>
                </a:extLst>
              </p:cNvPr>
              <p:cNvSpPr>
                <a:spLocks noChangeArrowheads="1"/>
              </p:cNvSpPr>
              <p:nvPr/>
            </p:nvSpPr>
            <p:spPr bwMode="auto">
              <a:xfrm>
                <a:off x="3156020" y="226683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6" name="Oval 25">
                <a:extLst>
                  <a:ext uri="{FF2B5EF4-FFF2-40B4-BE49-F238E27FC236}">
                    <a16:creationId xmlns:a16="http://schemas.microsoft.com/office/drawing/2014/main" id="{56FB6D4E-AEC1-EBAC-34F3-6424443AC6DA}"/>
                  </a:ext>
                </a:extLst>
              </p:cNvPr>
              <p:cNvSpPr>
                <a:spLocks noChangeArrowheads="1"/>
              </p:cNvSpPr>
              <p:nvPr/>
            </p:nvSpPr>
            <p:spPr bwMode="auto">
              <a:xfrm>
                <a:off x="3900666" y="154116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27" name="Oval 26">
                <a:extLst>
                  <a:ext uri="{FF2B5EF4-FFF2-40B4-BE49-F238E27FC236}">
                    <a16:creationId xmlns:a16="http://schemas.microsoft.com/office/drawing/2014/main" id="{1CDB2373-2DC4-DFFC-CB19-B1758B0148AC}"/>
                  </a:ext>
                </a:extLst>
              </p:cNvPr>
              <p:cNvSpPr>
                <a:spLocks noChangeArrowheads="1"/>
              </p:cNvSpPr>
              <p:nvPr/>
            </p:nvSpPr>
            <p:spPr bwMode="auto">
              <a:xfrm>
                <a:off x="4404528" y="2265173"/>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cxnSp>
            <p:nvCxnSpPr>
              <p:cNvPr id="28" name="Straight Connector 6">
                <a:extLst>
                  <a:ext uri="{FF2B5EF4-FFF2-40B4-BE49-F238E27FC236}">
                    <a16:creationId xmlns:a16="http://schemas.microsoft.com/office/drawing/2014/main" id="{F29D339C-E5C1-C194-7D1A-FA48B407F15A}"/>
                  </a:ext>
                </a:extLst>
              </p:cNvPr>
              <p:cNvCxnSpPr>
                <a:cxnSpLocks noChangeShapeType="1"/>
              </p:cNvCxnSpPr>
              <p:nvPr/>
            </p:nvCxnSpPr>
            <p:spPr bwMode="auto">
              <a:xfrm>
                <a:off x="4215703" y="2058000"/>
                <a:ext cx="0" cy="207173"/>
              </a:xfrm>
              <a:prstGeom prst="line">
                <a:avLst/>
              </a:prstGeom>
              <a:noFill/>
              <a:ln w="12700" algn="ctr">
                <a:solidFill>
                  <a:schemeClr val="tx1"/>
                </a:solidFill>
                <a:round/>
                <a:headEnd/>
                <a:tailEnd/>
              </a:ln>
            </p:spPr>
          </p:cxnSp>
          <p:sp>
            <p:nvSpPr>
              <p:cNvPr id="29" name="Left Bracket 10">
                <a:extLst>
                  <a:ext uri="{FF2B5EF4-FFF2-40B4-BE49-F238E27FC236}">
                    <a16:creationId xmlns:a16="http://schemas.microsoft.com/office/drawing/2014/main" id="{86A61177-A551-C2AA-DCAE-B327725A1854}"/>
                  </a:ext>
                </a:extLst>
              </p:cNvPr>
              <p:cNvSpPr>
                <a:spLocks/>
              </p:cNvSpPr>
              <p:nvPr/>
            </p:nvSpPr>
            <p:spPr bwMode="auto">
              <a:xfrm rot="5400000">
                <a:off x="3380698" y="339464"/>
                <a:ext cx="412048" cy="1953807"/>
              </a:xfrm>
              <a:prstGeom prst="leftBracket">
                <a:avLst>
                  <a:gd name="adj" fmla="val 8342"/>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2814" kern="1200" dirty="0">
                  <a:latin typeface="Arial" charset="0"/>
                  <a:ea typeface="+mn-ea"/>
                  <a:cs typeface="+mn-cs"/>
                </a:endParaRPr>
              </a:p>
            </p:txBody>
          </p:sp>
          <p:sp>
            <p:nvSpPr>
              <p:cNvPr id="30" name="Left Bracket 32">
                <a:extLst>
                  <a:ext uri="{FF2B5EF4-FFF2-40B4-BE49-F238E27FC236}">
                    <a16:creationId xmlns:a16="http://schemas.microsoft.com/office/drawing/2014/main" id="{4F96F636-0B0A-3F43-BD69-54AAEF385223}"/>
                  </a:ext>
                </a:extLst>
              </p:cNvPr>
              <p:cNvSpPr>
                <a:spLocks/>
              </p:cNvSpPr>
              <p:nvPr/>
            </p:nvSpPr>
            <p:spPr bwMode="auto">
              <a:xfrm rot="5400000">
                <a:off x="4239519" y="1792440"/>
                <a:ext cx="190949" cy="733593"/>
              </a:xfrm>
              <a:prstGeom prst="leftBracket">
                <a:avLst>
                  <a:gd name="adj" fmla="val 8342"/>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2814" kern="1200" dirty="0">
                  <a:latin typeface="Arial" charset="0"/>
                  <a:ea typeface="+mn-ea"/>
                  <a:cs typeface="+mn-cs"/>
                </a:endParaRPr>
              </a:p>
            </p:txBody>
          </p:sp>
          <p:sp>
            <p:nvSpPr>
              <p:cNvPr id="31" name="Left Bracket 33">
                <a:extLst>
                  <a:ext uri="{FF2B5EF4-FFF2-40B4-BE49-F238E27FC236}">
                    <a16:creationId xmlns:a16="http://schemas.microsoft.com/office/drawing/2014/main" id="{D5DF1B4C-3AAB-50EF-747B-C47C15A71782}"/>
                  </a:ext>
                </a:extLst>
              </p:cNvPr>
              <p:cNvSpPr>
                <a:spLocks/>
              </p:cNvSpPr>
              <p:nvPr/>
            </p:nvSpPr>
            <p:spPr bwMode="auto">
              <a:xfrm rot="5400000">
                <a:off x="3344868" y="1930659"/>
                <a:ext cx="203430" cy="468917"/>
              </a:xfrm>
              <a:prstGeom prst="leftBracket">
                <a:avLst>
                  <a:gd name="adj" fmla="val 8334"/>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2814" kern="1200" dirty="0">
                  <a:latin typeface="Arial" charset="0"/>
                  <a:ea typeface="+mn-ea"/>
                  <a:cs typeface="+mn-cs"/>
                </a:endParaRPr>
              </a:p>
            </p:txBody>
          </p:sp>
          <p:sp>
            <p:nvSpPr>
              <p:cNvPr id="32" name="Left Bracket 34">
                <a:extLst>
                  <a:ext uri="{FF2B5EF4-FFF2-40B4-BE49-F238E27FC236}">
                    <a16:creationId xmlns:a16="http://schemas.microsoft.com/office/drawing/2014/main" id="{4C28FAB7-C721-6F71-36F5-A72EB005A307}"/>
                  </a:ext>
                </a:extLst>
              </p:cNvPr>
              <p:cNvSpPr>
                <a:spLocks/>
              </p:cNvSpPr>
              <p:nvPr/>
            </p:nvSpPr>
            <p:spPr bwMode="auto">
              <a:xfrm rot="5400000">
                <a:off x="2648049" y="2048002"/>
                <a:ext cx="202982" cy="246899"/>
              </a:xfrm>
              <a:prstGeom prst="leftBracket">
                <a:avLst>
                  <a:gd name="adj" fmla="val 8334"/>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2814" kern="1200" dirty="0">
                  <a:latin typeface="Arial" charset="0"/>
                  <a:ea typeface="+mn-ea"/>
                  <a:cs typeface="+mn-cs"/>
                </a:endParaRPr>
              </a:p>
            </p:txBody>
          </p:sp>
          <p:cxnSp>
            <p:nvCxnSpPr>
              <p:cNvPr id="33" name="Straight Connector 35">
                <a:extLst>
                  <a:ext uri="{FF2B5EF4-FFF2-40B4-BE49-F238E27FC236}">
                    <a16:creationId xmlns:a16="http://schemas.microsoft.com/office/drawing/2014/main" id="{50A97091-83A4-9565-48A0-5A7769EF935B}"/>
                  </a:ext>
                </a:extLst>
              </p:cNvPr>
              <p:cNvCxnSpPr>
                <a:cxnSpLocks noChangeShapeType="1"/>
                <a:stCxn id="31" idx="1"/>
              </p:cNvCxnSpPr>
              <p:nvPr/>
            </p:nvCxnSpPr>
            <p:spPr bwMode="auto">
              <a:xfrm>
                <a:off x="3446583" y="2063403"/>
                <a:ext cx="0" cy="191308"/>
              </a:xfrm>
              <a:prstGeom prst="line">
                <a:avLst/>
              </a:prstGeom>
              <a:noFill/>
              <a:ln w="12700" algn="ctr">
                <a:solidFill>
                  <a:schemeClr val="tx1"/>
                </a:solidFill>
                <a:round/>
                <a:headEnd/>
                <a:tailEnd/>
              </a:ln>
            </p:spPr>
          </p:cxnSp>
          <p:cxnSp>
            <p:nvCxnSpPr>
              <p:cNvPr id="34" name="Straight Connector 36">
                <a:extLst>
                  <a:ext uri="{FF2B5EF4-FFF2-40B4-BE49-F238E27FC236}">
                    <a16:creationId xmlns:a16="http://schemas.microsoft.com/office/drawing/2014/main" id="{1AFEAC6C-9363-3762-D8A4-03563D1D0850}"/>
                  </a:ext>
                </a:extLst>
              </p:cNvPr>
              <p:cNvCxnSpPr>
                <a:cxnSpLocks noChangeShapeType="1"/>
                <a:endCxn id="32" idx="1"/>
              </p:cNvCxnSpPr>
              <p:nvPr/>
            </p:nvCxnSpPr>
            <p:spPr bwMode="auto">
              <a:xfrm>
                <a:off x="2749540" y="1592242"/>
                <a:ext cx="0" cy="477719"/>
              </a:xfrm>
              <a:prstGeom prst="line">
                <a:avLst/>
              </a:prstGeom>
              <a:noFill/>
              <a:ln w="12700" algn="ctr">
                <a:solidFill>
                  <a:schemeClr val="tx1"/>
                </a:solidFill>
                <a:round/>
                <a:headEnd/>
                <a:tailEnd/>
              </a:ln>
            </p:spPr>
          </p:cxnSp>
          <p:cxnSp>
            <p:nvCxnSpPr>
              <p:cNvPr id="35" name="Straight Connector 37">
                <a:extLst>
                  <a:ext uri="{FF2B5EF4-FFF2-40B4-BE49-F238E27FC236}">
                    <a16:creationId xmlns:a16="http://schemas.microsoft.com/office/drawing/2014/main" id="{CEAC0582-1472-AC1F-0028-353A464E4976}"/>
                  </a:ext>
                </a:extLst>
              </p:cNvPr>
              <p:cNvCxnSpPr>
                <a:cxnSpLocks noChangeShapeType="1"/>
                <a:endCxn id="24" idx="2"/>
              </p:cNvCxnSpPr>
              <p:nvPr/>
            </p:nvCxnSpPr>
            <p:spPr bwMode="auto">
              <a:xfrm>
                <a:off x="2671247" y="1592241"/>
                <a:ext cx="134332" cy="1"/>
              </a:xfrm>
              <a:prstGeom prst="line">
                <a:avLst/>
              </a:prstGeom>
              <a:noFill/>
              <a:ln w="12700" algn="ctr">
                <a:solidFill>
                  <a:schemeClr val="tx1"/>
                </a:solidFill>
                <a:round/>
                <a:headEnd/>
                <a:tailEnd/>
              </a:ln>
            </p:spPr>
          </p:cxnSp>
          <p:cxnSp>
            <p:nvCxnSpPr>
              <p:cNvPr id="36" name="Straight Connector 38">
                <a:extLst>
                  <a:ext uri="{FF2B5EF4-FFF2-40B4-BE49-F238E27FC236}">
                    <a16:creationId xmlns:a16="http://schemas.microsoft.com/office/drawing/2014/main" id="{50269111-E7B7-840C-8D12-9318BF2442F9}"/>
                  </a:ext>
                </a:extLst>
              </p:cNvPr>
              <p:cNvCxnSpPr>
                <a:cxnSpLocks noChangeShapeType="1"/>
              </p:cNvCxnSpPr>
              <p:nvPr/>
            </p:nvCxnSpPr>
            <p:spPr bwMode="auto">
              <a:xfrm>
                <a:off x="3290715" y="1602789"/>
                <a:ext cx="0" cy="455211"/>
              </a:xfrm>
              <a:prstGeom prst="line">
                <a:avLst/>
              </a:prstGeom>
              <a:noFill/>
              <a:ln w="12700" algn="ctr">
                <a:solidFill>
                  <a:schemeClr val="tx1"/>
                </a:solidFill>
                <a:round/>
                <a:headEnd/>
                <a:tailEnd/>
              </a:ln>
            </p:spPr>
          </p:cxnSp>
          <p:cxnSp>
            <p:nvCxnSpPr>
              <p:cNvPr id="37" name="Straight Connector 43">
                <a:extLst>
                  <a:ext uri="{FF2B5EF4-FFF2-40B4-BE49-F238E27FC236}">
                    <a16:creationId xmlns:a16="http://schemas.microsoft.com/office/drawing/2014/main" id="{A2657B6F-26D7-FCE4-1FA5-E032E5287657}"/>
                  </a:ext>
                </a:extLst>
              </p:cNvPr>
              <p:cNvCxnSpPr>
                <a:cxnSpLocks noChangeShapeType="1"/>
              </p:cNvCxnSpPr>
              <p:nvPr/>
            </p:nvCxnSpPr>
            <p:spPr bwMode="auto">
              <a:xfrm>
                <a:off x="4470681" y="2069960"/>
                <a:ext cx="0" cy="207173"/>
              </a:xfrm>
              <a:prstGeom prst="line">
                <a:avLst/>
              </a:prstGeom>
              <a:noFill/>
              <a:ln w="12700" algn="ctr">
                <a:solidFill>
                  <a:schemeClr val="tx1"/>
                </a:solidFill>
                <a:round/>
                <a:headEnd/>
                <a:tailEnd/>
              </a:ln>
            </p:spPr>
          </p:cxnSp>
          <p:cxnSp>
            <p:nvCxnSpPr>
              <p:cNvPr id="38" name="Straight Connector 49">
                <a:extLst>
                  <a:ext uri="{FF2B5EF4-FFF2-40B4-BE49-F238E27FC236}">
                    <a16:creationId xmlns:a16="http://schemas.microsoft.com/office/drawing/2014/main" id="{6E1DBCAA-F0A3-A9D9-7DAD-FF856C921E95}"/>
                  </a:ext>
                </a:extLst>
              </p:cNvPr>
              <p:cNvCxnSpPr>
                <a:cxnSpLocks noChangeShapeType="1"/>
              </p:cNvCxnSpPr>
              <p:nvPr/>
            </p:nvCxnSpPr>
            <p:spPr bwMode="auto">
              <a:xfrm>
                <a:off x="4350101" y="1601449"/>
                <a:ext cx="134332" cy="1"/>
              </a:xfrm>
              <a:prstGeom prst="line">
                <a:avLst/>
              </a:prstGeom>
              <a:noFill/>
              <a:ln w="12700" algn="ctr">
                <a:solidFill>
                  <a:schemeClr val="tx1"/>
                </a:solidFill>
                <a:round/>
                <a:headEnd/>
                <a:tailEnd/>
              </a:ln>
            </p:spPr>
          </p:cxnSp>
          <p:cxnSp>
            <p:nvCxnSpPr>
              <p:cNvPr id="39" name="Straight Connector 50">
                <a:extLst>
                  <a:ext uri="{FF2B5EF4-FFF2-40B4-BE49-F238E27FC236}">
                    <a16:creationId xmlns:a16="http://schemas.microsoft.com/office/drawing/2014/main" id="{B7228A02-5D80-38C4-99C2-B7F4213F4BE5}"/>
                  </a:ext>
                </a:extLst>
              </p:cNvPr>
              <p:cNvCxnSpPr>
                <a:cxnSpLocks noChangeShapeType="1"/>
              </p:cNvCxnSpPr>
              <p:nvPr/>
            </p:nvCxnSpPr>
            <p:spPr bwMode="auto">
              <a:xfrm>
                <a:off x="3212124" y="1592242"/>
                <a:ext cx="134332" cy="1"/>
              </a:xfrm>
              <a:prstGeom prst="line">
                <a:avLst/>
              </a:prstGeom>
              <a:noFill/>
              <a:ln w="12700" algn="ctr">
                <a:solidFill>
                  <a:schemeClr val="tx1"/>
                </a:solidFill>
                <a:round/>
                <a:headEnd/>
                <a:tailEnd/>
              </a:ln>
            </p:spPr>
          </p:cxnSp>
          <p:cxnSp>
            <p:nvCxnSpPr>
              <p:cNvPr id="40" name="Straight Connector 53">
                <a:extLst>
                  <a:ext uri="{FF2B5EF4-FFF2-40B4-BE49-F238E27FC236}">
                    <a16:creationId xmlns:a16="http://schemas.microsoft.com/office/drawing/2014/main" id="{D291A952-FA0E-15AD-E9EF-5455D692A59B}"/>
                  </a:ext>
                </a:extLst>
              </p:cNvPr>
              <p:cNvCxnSpPr>
                <a:cxnSpLocks noChangeShapeType="1"/>
              </p:cNvCxnSpPr>
              <p:nvPr/>
            </p:nvCxnSpPr>
            <p:spPr bwMode="auto">
              <a:xfrm>
                <a:off x="4417267" y="1605218"/>
                <a:ext cx="0" cy="455211"/>
              </a:xfrm>
              <a:prstGeom prst="line">
                <a:avLst/>
              </a:prstGeom>
              <a:noFill/>
              <a:ln w="12700" algn="ctr">
                <a:solidFill>
                  <a:schemeClr val="tx1"/>
                </a:solidFill>
                <a:round/>
                <a:headEnd/>
                <a:tailEnd/>
              </a:ln>
            </p:spPr>
          </p:cxnSp>
          <p:sp>
            <p:nvSpPr>
              <p:cNvPr id="41" name="TextBox 46">
                <a:extLst>
                  <a:ext uri="{FF2B5EF4-FFF2-40B4-BE49-F238E27FC236}">
                    <a16:creationId xmlns:a16="http://schemas.microsoft.com/office/drawing/2014/main" id="{2C3642FD-2865-2CFF-9B57-3EA6CF068B82}"/>
                  </a:ext>
                </a:extLst>
              </p:cNvPr>
              <p:cNvSpPr txBox="1">
                <a:spLocks noChangeArrowheads="1"/>
              </p:cNvSpPr>
              <p:nvPr/>
            </p:nvSpPr>
            <p:spPr bwMode="auto">
              <a:xfrm>
                <a:off x="2465074" y="2433680"/>
                <a:ext cx="217927"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11</a:t>
                </a:r>
              </a:p>
            </p:txBody>
          </p:sp>
          <p:sp>
            <p:nvSpPr>
              <p:cNvPr id="42" name="TextBox 56">
                <a:extLst>
                  <a:ext uri="{FF2B5EF4-FFF2-40B4-BE49-F238E27FC236}">
                    <a16:creationId xmlns:a16="http://schemas.microsoft.com/office/drawing/2014/main" id="{241C806D-FBBC-D121-E093-056271CA655D}"/>
                  </a:ext>
                </a:extLst>
              </p:cNvPr>
              <p:cNvSpPr txBox="1">
                <a:spLocks noChangeArrowheads="1"/>
              </p:cNvSpPr>
              <p:nvPr/>
            </p:nvSpPr>
            <p:spPr bwMode="auto">
              <a:xfrm>
                <a:off x="2749201" y="2433680"/>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12</a:t>
                </a:r>
              </a:p>
            </p:txBody>
          </p:sp>
          <p:sp>
            <p:nvSpPr>
              <p:cNvPr id="43" name="TextBox 57">
                <a:extLst>
                  <a:ext uri="{FF2B5EF4-FFF2-40B4-BE49-F238E27FC236}">
                    <a16:creationId xmlns:a16="http://schemas.microsoft.com/office/drawing/2014/main" id="{7D69E3C8-B384-D62E-EA06-98645E27B334}"/>
                  </a:ext>
                </a:extLst>
              </p:cNvPr>
              <p:cNvSpPr txBox="1">
                <a:spLocks noChangeArrowheads="1"/>
              </p:cNvSpPr>
              <p:nvPr/>
            </p:nvSpPr>
            <p:spPr bwMode="auto">
              <a:xfrm>
                <a:off x="3089981" y="2435659"/>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13</a:t>
                </a:r>
              </a:p>
            </p:txBody>
          </p:sp>
          <p:sp>
            <p:nvSpPr>
              <p:cNvPr id="44" name="TextBox 58">
                <a:extLst>
                  <a:ext uri="{FF2B5EF4-FFF2-40B4-BE49-F238E27FC236}">
                    <a16:creationId xmlns:a16="http://schemas.microsoft.com/office/drawing/2014/main" id="{FA71442E-EB40-9F9C-4AB7-1079F0DA70B9}"/>
                  </a:ext>
                </a:extLst>
              </p:cNvPr>
              <p:cNvSpPr txBox="1">
                <a:spLocks noChangeArrowheads="1"/>
              </p:cNvSpPr>
              <p:nvPr/>
            </p:nvSpPr>
            <p:spPr bwMode="auto">
              <a:xfrm>
                <a:off x="3324119" y="2433657"/>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14</a:t>
                </a:r>
              </a:p>
            </p:txBody>
          </p:sp>
          <p:sp>
            <p:nvSpPr>
              <p:cNvPr id="45" name="TextBox 59">
                <a:extLst>
                  <a:ext uri="{FF2B5EF4-FFF2-40B4-BE49-F238E27FC236}">
                    <a16:creationId xmlns:a16="http://schemas.microsoft.com/office/drawing/2014/main" id="{02A9A3AB-D7C8-0ABD-BEA9-A806CEB7C34C}"/>
                  </a:ext>
                </a:extLst>
              </p:cNvPr>
              <p:cNvSpPr txBox="1">
                <a:spLocks noChangeArrowheads="1"/>
              </p:cNvSpPr>
              <p:nvPr/>
            </p:nvSpPr>
            <p:spPr bwMode="auto">
              <a:xfrm>
                <a:off x="3552037" y="2435659"/>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15</a:t>
                </a:r>
              </a:p>
            </p:txBody>
          </p:sp>
          <p:sp>
            <p:nvSpPr>
              <p:cNvPr id="46" name="TextBox 60">
                <a:extLst>
                  <a:ext uri="{FF2B5EF4-FFF2-40B4-BE49-F238E27FC236}">
                    <a16:creationId xmlns:a16="http://schemas.microsoft.com/office/drawing/2014/main" id="{10218F73-EFFD-542A-FEC2-345F71B422BC}"/>
                  </a:ext>
                </a:extLst>
              </p:cNvPr>
              <p:cNvSpPr txBox="1">
                <a:spLocks noChangeArrowheads="1"/>
              </p:cNvSpPr>
              <p:nvPr/>
            </p:nvSpPr>
            <p:spPr bwMode="auto">
              <a:xfrm>
                <a:off x="3852916" y="2434289"/>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16</a:t>
                </a:r>
              </a:p>
            </p:txBody>
          </p:sp>
          <p:sp>
            <p:nvSpPr>
              <p:cNvPr id="47" name="TextBox 61">
                <a:extLst>
                  <a:ext uri="{FF2B5EF4-FFF2-40B4-BE49-F238E27FC236}">
                    <a16:creationId xmlns:a16="http://schemas.microsoft.com/office/drawing/2014/main" id="{D8942AD5-B3E2-0E8F-F876-CB3CFDE7E0E3}"/>
                  </a:ext>
                </a:extLst>
              </p:cNvPr>
              <p:cNvSpPr txBox="1">
                <a:spLocks noChangeArrowheads="1"/>
              </p:cNvSpPr>
              <p:nvPr/>
            </p:nvSpPr>
            <p:spPr bwMode="auto">
              <a:xfrm>
                <a:off x="4104864" y="2434289"/>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17</a:t>
                </a:r>
              </a:p>
            </p:txBody>
          </p:sp>
          <p:sp>
            <p:nvSpPr>
              <p:cNvPr id="48" name="TextBox 62">
                <a:extLst>
                  <a:ext uri="{FF2B5EF4-FFF2-40B4-BE49-F238E27FC236}">
                    <a16:creationId xmlns:a16="http://schemas.microsoft.com/office/drawing/2014/main" id="{70A6A91E-8CCE-15DE-A94B-36A09922F608}"/>
                  </a:ext>
                </a:extLst>
              </p:cNvPr>
              <p:cNvSpPr txBox="1">
                <a:spLocks noChangeArrowheads="1"/>
              </p:cNvSpPr>
              <p:nvPr/>
            </p:nvSpPr>
            <p:spPr bwMode="auto">
              <a:xfrm>
                <a:off x="4576974" y="2437310"/>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19</a:t>
                </a:r>
              </a:p>
            </p:txBody>
          </p:sp>
          <p:sp>
            <p:nvSpPr>
              <p:cNvPr id="49" name="TextBox 63">
                <a:extLst>
                  <a:ext uri="{FF2B5EF4-FFF2-40B4-BE49-F238E27FC236}">
                    <a16:creationId xmlns:a16="http://schemas.microsoft.com/office/drawing/2014/main" id="{CA2D1EBC-BE10-4D7D-5D3F-FAB527966125}"/>
                  </a:ext>
                </a:extLst>
              </p:cNvPr>
              <p:cNvSpPr txBox="1">
                <a:spLocks noChangeArrowheads="1"/>
              </p:cNvSpPr>
              <p:nvPr/>
            </p:nvSpPr>
            <p:spPr bwMode="auto">
              <a:xfrm>
                <a:off x="4341676" y="2433657"/>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18</a:t>
                </a:r>
              </a:p>
            </p:txBody>
          </p:sp>
          <p:sp>
            <p:nvSpPr>
              <p:cNvPr id="50" name="TextBox 64">
                <a:extLst>
                  <a:ext uri="{FF2B5EF4-FFF2-40B4-BE49-F238E27FC236}">
                    <a16:creationId xmlns:a16="http://schemas.microsoft.com/office/drawing/2014/main" id="{72D62F70-6CFD-0FD5-6825-6102597D776B}"/>
                  </a:ext>
                </a:extLst>
              </p:cNvPr>
              <p:cNvSpPr txBox="1">
                <a:spLocks noChangeArrowheads="1"/>
              </p:cNvSpPr>
              <p:nvPr/>
            </p:nvSpPr>
            <p:spPr bwMode="auto">
              <a:xfrm>
                <a:off x="2485426" y="1669277"/>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3</a:t>
                </a:r>
              </a:p>
            </p:txBody>
          </p:sp>
          <p:sp>
            <p:nvSpPr>
              <p:cNvPr id="51" name="TextBox 65">
                <a:extLst>
                  <a:ext uri="{FF2B5EF4-FFF2-40B4-BE49-F238E27FC236}">
                    <a16:creationId xmlns:a16="http://schemas.microsoft.com/office/drawing/2014/main" id="{68B01FAF-5F55-9D03-0CC5-DF20EBAD7F52}"/>
                  </a:ext>
                </a:extLst>
              </p:cNvPr>
              <p:cNvSpPr txBox="1">
                <a:spLocks noChangeArrowheads="1"/>
              </p:cNvSpPr>
              <p:nvPr/>
            </p:nvSpPr>
            <p:spPr bwMode="auto">
              <a:xfrm>
                <a:off x="2794132" y="1662154"/>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4</a:t>
                </a:r>
              </a:p>
            </p:txBody>
          </p:sp>
          <p:sp>
            <p:nvSpPr>
              <p:cNvPr id="52" name="TextBox 66">
                <a:extLst>
                  <a:ext uri="{FF2B5EF4-FFF2-40B4-BE49-F238E27FC236}">
                    <a16:creationId xmlns:a16="http://schemas.microsoft.com/office/drawing/2014/main" id="{0083D065-8ABE-3787-1FF0-785C7D21C17D}"/>
                  </a:ext>
                </a:extLst>
              </p:cNvPr>
              <p:cNvSpPr txBox="1">
                <a:spLocks noChangeArrowheads="1"/>
              </p:cNvSpPr>
              <p:nvPr/>
            </p:nvSpPr>
            <p:spPr bwMode="auto">
              <a:xfrm>
                <a:off x="3076523" y="1665080"/>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5</a:t>
                </a:r>
              </a:p>
            </p:txBody>
          </p:sp>
          <p:sp>
            <p:nvSpPr>
              <p:cNvPr id="53" name="TextBox 67">
                <a:extLst>
                  <a:ext uri="{FF2B5EF4-FFF2-40B4-BE49-F238E27FC236}">
                    <a16:creationId xmlns:a16="http://schemas.microsoft.com/office/drawing/2014/main" id="{525C43F3-4171-2347-8C88-1DF6A1441741}"/>
                  </a:ext>
                </a:extLst>
              </p:cNvPr>
              <p:cNvSpPr txBox="1">
                <a:spLocks noChangeArrowheads="1"/>
              </p:cNvSpPr>
              <p:nvPr/>
            </p:nvSpPr>
            <p:spPr bwMode="auto">
              <a:xfrm>
                <a:off x="3338660" y="1669277"/>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6</a:t>
                </a:r>
              </a:p>
            </p:txBody>
          </p:sp>
          <p:sp>
            <p:nvSpPr>
              <p:cNvPr id="54" name="TextBox 68">
                <a:extLst>
                  <a:ext uri="{FF2B5EF4-FFF2-40B4-BE49-F238E27FC236}">
                    <a16:creationId xmlns:a16="http://schemas.microsoft.com/office/drawing/2014/main" id="{52A6F0DA-048B-DCAA-2E78-3F06755EBC36}"/>
                  </a:ext>
                </a:extLst>
              </p:cNvPr>
              <p:cNvSpPr txBox="1">
                <a:spLocks noChangeArrowheads="1"/>
              </p:cNvSpPr>
              <p:nvPr/>
            </p:nvSpPr>
            <p:spPr bwMode="auto">
              <a:xfrm>
                <a:off x="3589288" y="1666069"/>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7</a:t>
                </a:r>
              </a:p>
            </p:txBody>
          </p:sp>
          <p:sp>
            <p:nvSpPr>
              <p:cNvPr id="55" name="TextBox 69">
                <a:extLst>
                  <a:ext uri="{FF2B5EF4-FFF2-40B4-BE49-F238E27FC236}">
                    <a16:creationId xmlns:a16="http://schemas.microsoft.com/office/drawing/2014/main" id="{45C2E4AB-634A-5911-56BB-E8B03C4C4FD6}"/>
                  </a:ext>
                </a:extLst>
              </p:cNvPr>
              <p:cNvSpPr txBox="1">
                <a:spLocks noChangeArrowheads="1"/>
              </p:cNvSpPr>
              <p:nvPr/>
            </p:nvSpPr>
            <p:spPr bwMode="auto">
              <a:xfrm>
                <a:off x="3876574" y="1665068"/>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8</a:t>
                </a:r>
              </a:p>
            </p:txBody>
          </p:sp>
          <p:sp>
            <p:nvSpPr>
              <p:cNvPr id="56" name="TextBox 70">
                <a:extLst>
                  <a:ext uri="{FF2B5EF4-FFF2-40B4-BE49-F238E27FC236}">
                    <a16:creationId xmlns:a16="http://schemas.microsoft.com/office/drawing/2014/main" id="{9D2C6880-F6D0-E229-3004-04FA7324FBFE}"/>
                  </a:ext>
                </a:extLst>
              </p:cNvPr>
              <p:cNvSpPr txBox="1">
                <a:spLocks noChangeArrowheads="1"/>
              </p:cNvSpPr>
              <p:nvPr/>
            </p:nvSpPr>
            <p:spPr bwMode="auto">
              <a:xfrm>
                <a:off x="4197767" y="1665847"/>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9</a:t>
                </a:r>
              </a:p>
            </p:txBody>
          </p:sp>
          <p:sp>
            <p:nvSpPr>
              <p:cNvPr id="57" name="TextBox 71">
                <a:extLst>
                  <a:ext uri="{FF2B5EF4-FFF2-40B4-BE49-F238E27FC236}">
                    <a16:creationId xmlns:a16="http://schemas.microsoft.com/office/drawing/2014/main" id="{C58DB3E7-E7DA-B410-DAAA-701A7315AD24}"/>
                  </a:ext>
                </a:extLst>
              </p:cNvPr>
              <p:cNvSpPr txBox="1">
                <a:spLocks noChangeArrowheads="1"/>
              </p:cNvSpPr>
              <p:nvPr/>
            </p:nvSpPr>
            <p:spPr bwMode="auto">
              <a:xfrm>
                <a:off x="4450798" y="1665847"/>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10</a:t>
                </a:r>
              </a:p>
            </p:txBody>
          </p:sp>
          <p:cxnSp>
            <p:nvCxnSpPr>
              <p:cNvPr id="58" name="Straight Connector 72">
                <a:extLst>
                  <a:ext uri="{FF2B5EF4-FFF2-40B4-BE49-F238E27FC236}">
                    <a16:creationId xmlns:a16="http://schemas.microsoft.com/office/drawing/2014/main" id="{0A523433-F48A-7B65-F6C9-45FC247F1207}"/>
                  </a:ext>
                </a:extLst>
              </p:cNvPr>
              <p:cNvCxnSpPr>
                <a:cxnSpLocks noChangeShapeType="1"/>
              </p:cNvCxnSpPr>
              <p:nvPr/>
            </p:nvCxnSpPr>
            <p:spPr bwMode="auto">
              <a:xfrm>
                <a:off x="3159788" y="1110343"/>
                <a:ext cx="0" cy="428387"/>
              </a:xfrm>
              <a:prstGeom prst="line">
                <a:avLst/>
              </a:prstGeom>
              <a:noFill/>
              <a:ln w="12700" algn="ctr">
                <a:solidFill>
                  <a:schemeClr val="tx1"/>
                </a:solidFill>
                <a:round/>
                <a:headEnd/>
                <a:tailEnd/>
              </a:ln>
            </p:spPr>
          </p:cxnSp>
          <p:cxnSp>
            <p:nvCxnSpPr>
              <p:cNvPr id="59" name="Straight Connector 74">
                <a:extLst>
                  <a:ext uri="{FF2B5EF4-FFF2-40B4-BE49-F238E27FC236}">
                    <a16:creationId xmlns:a16="http://schemas.microsoft.com/office/drawing/2014/main" id="{DE31FE16-7AE9-83BF-73D4-24F3B11AC153}"/>
                  </a:ext>
                </a:extLst>
              </p:cNvPr>
              <p:cNvCxnSpPr>
                <a:cxnSpLocks noChangeShapeType="1"/>
              </p:cNvCxnSpPr>
              <p:nvPr/>
            </p:nvCxnSpPr>
            <p:spPr bwMode="auto">
              <a:xfrm>
                <a:off x="3679371" y="1112773"/>
                <a:ext cx="0" cy="428387"/>
              </a:xfrm>
              <a:prstGeom prst="line">
                <a:avLst/>
              </a:prstGeom>
              <a:noFill/>
              <a:ln w="12700" algn="ctr">
                <a:solidFill>
                  <a:schemeClr val="tx1"/>
                </a:solidFill>
                <a:round/>
                <a:headEnd/>
                <a:tailEnd/>
              </a:ln>
            </p:spPr>
          </p:cxnSp>
          <p:cxnSp>
            <p:nvCxnSpPr>
              <p:cNvPr id="60" name="Straight Connector 75">
                <a:extLst>
                  <a:ext uri="{FF2B5EF4-FFF2-40B4-BE49-F238E27FC236}">
                    <a16:creationId xmlns:a16="http://schemas.microsoft.com/office/drawing/2014/main" id="{9079A40D-802B-6D1C-14F1-887E6E3B9CEC}"/>
                  </a:ext>
                </a:extLst>
              </p:cNvPr>
              <p:cNvCxnSpPr>
                <a:cxnSpLocks noChangeShapeType="1"/>
              </p:cNvCxnSpPr>
              <p:nvPr/>
            </p:nvCxnSpPr>
            <p:spPr bwMode="auto">
              <a:xfrm>
                <a:off x="3964724" y="1104819"/>
                <a:ext cx="0" cy="428387"/>
              </a:xfrm>
              <a:prstGeom prst="line">
                <a:avLst/>
              </a:prstGeom>
              <a:noFill/>
              <a:ln w="12700" algn="ctr">
                <a:solidFill>
                  <a:schemeClr val="tx1"/>
                </a:solidFill>
                <a:round/>
                <a:headEnd/>
                <a:tailEnd/>
              </a:ln>
            </p:spPr>
          </p:cxnSp>
          <p:cxnSp>
            <p:nvCxnSpPr>
              <p:cNvPr id="61" name="Straight Connector 76">
                <a:extLst>
                  <a:ext uri="{FF2B5EF4-FFF2-40B4-BE49-F238E27FC236}">
                    <a16:creationId xmlns:a16="http://schemas.microsoft.com/office/drawing/2014/main" id="{FE4EA203-EF7D-EBC5-F49F-1618ECF2B302}"/>
                  </a:ext>
                </a:extLst>
              </p:cNvPr>
              <p:cNvCxnSpPr>
                <a:cxnSpLocks noChangeShapeType="1"/>
                <a:endCxn id="12" idx="2"/>
              </p:cNvCxnSpPr>
              <p:nvPr/>
            </p:nvCxnSpPr>
            <p:spPr bwMode="auto">
              <a:xfrm>
                <a:off x="3487812" y="711339"/>
                <a:ext cx="184224" cy="0"/>
              </a:xfrm>
              <a:prstGeom prst="line">
                <a:avLst/>
              </a:prstGeom>
              <a:noFill/>
              <a:ln w="12700" algn="ctr">
                <a:solidFill>
                  <a:schemeClr val="tx1"/>
                </a:solidFill>
                <a:round/>
                <a:headEnd/>
                <a:tailEnd/>
              </a:ln>
            </p:spPr>
          </p:cxnSp>
          <p:cxnSp>
            <p:nvCxnSpPr>
              <p:cNvPr id="62" name="Straight Connector 77">
                <a:extLst>
                  <a:ext uri="{FF2B5EF4-FFF2-40B4-BE49-F238E27FC236}">
                    <a16:creationId xmlns:a16="http://schemas.microsoft.com/office/drawing/2014/main" id="{60519AD4-5C78-2E83-3FE9-B6FAC1BCC3FF}"/>
                  </a:ext>
                </a:extLst>
              </p:cNvPr>
              <p:cNvCxnSpPr>
                <a:cxnSpLocks noChangeShapeType="1"/>
                <a:stCxn id="29" idx="1"/>
              </p:cNvCxnSpPr>
              <p:nvPr/>
            </p:nvCxnSpPr>
            <p:spPr bwMode="auto">
              <a:xfrm flipV="1">
                <a:off x="3586722" y="711338"/>
                <a:ext cx="0" cy="399006"/>
              </a:xfrm>
              <a:prstGeom prst="line">
                <a:avLst/>
              </a:prstGeom>
              <a:noFill/>
              <a:ln w="12700" algn="ctr">
                <a:solidFill>
                  <a:schemeClr val="tx1"/>
                </a:solidFill>
                <a:round/>
                <a:headEnd/>
                <a:tailEnd/>
              </a:ln>
            </p:spPr>
          </p:cxnSp>
          <p:sp>
            <p:nvSpPr>
              <p:cNvPr id="63" name="TextBox 85">
                <a:extLst>
                  <a:ext uri="{FF2B5EF4-FFF2-40B4-BE49-F238E27FC236}">
                    <a16:creationId xmlns:a16="http://schemas.microsoft.com/office/drawing/2014/main" id="{FE9B241E-4924-205D-558E-8B4897BDA690}"/>
                  </a:ext>
                </a:extLst>
              </p:cNvPr>
              <p:cNvSpPr txBox="1">
                <a:spLocks noChangeArrowheads="1"/>
              </p:cNvSpPr>
              <p:nvPr/>
            </p:nvSpPr>
            <p:spPr bwMode="auto">
              <a:xfrm>
                <a:off x="3285851" y="780425"/>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a:t>
                </a:r>
              </a:p>
            </p:txBody>
          </p:sp>
        </p:grpSp>
        <p:sp>
          <p:nvSpPr>
            <p:cNvPr id="8" name="TextBox 86">
              <a:extLst>
                <a:ext uri="{FF2B5EF4-FFF2-40B4-BE49-F238E27FC236}">
                  <a16:creationId xmlns:a16="http://schemas.microsoft.com/office/drawing/2014/main" id="{B93CBBAB-3F49-5109-296F-209A8C250AEE}"/>
                </a:ext>
              </a:extLst>
            </p:cNvPr>
            <p:cNvSpPr txBox="1">
              <a:spLocks noChangeArrowheads="1"/>
            </p:cNvSpPr>
            <p:nvPr/>
          </p:nvSpPr>
          <p:spPr bwMode="auto">
            <a:xfrm>
              <a:off x="6821652" y="2295239"/>
              <a:ext cx="304892" cy="35227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2</a:t>
              </a:r>
            </a:p>
          </p:txBody>
        </p:sp>
      </p:grpSp>
      <p:sp>
        <p:nvSpPr>
          <p:cNvPr id="64" name="TextBox 63">
            <a:extLst>
              <a:ext uri="{FF2B5EF4-FFF2-40B4-BE49-F238E27FC236}">
                <a16:creationId xmlns:a16="http://schemas.microsoft.com/office/drawing/2014/main" id="{738D8CEA-0546-64BB-837B-C3AC8D562C05}"/>
              </a:ext>
            </a:extLst>
          </p:cNvPr>
          <p:cNvSpPr txBox="1"/>
          <p:nvPr/>
        </p:nvSpPr>
        <p:spPr>
          <a:xfrm>
            <a:off x="424792" y="1638799"/>
            <a:ext cx="3589743" cy="4025717"/>
          </a:xfrm>
          <a:prstGeom prst="rect">
            <a:avLst/>
          </a:prstGeom>
          <a:noFill/>
        </p:spPr>
        <p:txBody>
          <a:bodyPr wrap="square">
            <a:spAutoFit/>
          </a:bodyPr>
          <a:lstStyle/>
          <a:p>
            <a:pPr marL="205515" indent="-205515" eaLnBrk="1" hangingPunct="1">
              <a:lnSpc>
                <a:spcPct val="103000"/>
              </a:lnSpc>
              <a:spcBef>
                <a:spcPts val="844"/>
              </a:spcBef>
              <a:buClr>
                <a:schemeClr val="accent1"/>
              </a:buClr>
              <a:buFont typeface="Wingdings" pitchFamily="2" charset="2"/>
              <a:buChar char="§"/>
            </a:pPr>
            <a:r>
              <a:rPr lang="en-US" sz="2000" dirty="0"/>
              <a:t>Generation: row</a:t>
            </a:r>
          </a:p>
          <a:p>
            <a:pPr marL="205515" indent="-205515" eaLnBrk="1" hangingPunct="1">
              <a:lnSpc>
                <a:spcPct val="100000"/>
              </a:lnSpc>
              <a:spcBef>
                <a:spcPts val="1200"/>
              </a:spcBef>
              <a:buClr>
                <a:schemeClr val="accent1"/>
              </a:buClr>
              <a:buFont typeface="Wingdings" pitchFamily="2" charset="2"/>
              <a:buChar char="§"/>
            </a:pPr>
            <a:r>
              <a:rPr lang="en-US" sz="2000" b="1" dirty="0">
                <a:solidFill>
                  <a:srgbClr val="0070C0"/>
                </a:solidFill>
                <a:effectLst>
                  <a:outerShdw blurRad="38100" dist="38100" dir="2700000" algn="tl">
                    <a:srgbClr val="000000">
                      <a:alpha val="43137"/>
                    </a:srgbClr>
                  </a:outerShdw>
                </a:effectLst>
              </a:rPr>
              <a:t>Males</a:t>
            </a:r>
            <a:r>
              <a:rPr lang="en-US" sz="2000" dirty="0"/>
              <a:t>: squares</a:t>
            </a:r>
          </a:p>
          <a:p>
            <a:pPr marL="205515" indent="-205515" eaLnBrk="1" hangingPunct="1">
              <a:lnSpc>
                <a:spcPct val="100000"/>
              </a:lnSpc>
              <a:spcBef>
                <a:spcPts val="1200"/>
              </a:spcBef>
              <a:buClr>
                <a:schemeClr val="accent1"/>
              </a:buClr>
              <a:buFont typeface="Wingdings" pitchFamily="2" charset="2"/>
              <a:buChar char="§"/>
            </a:pPr>
            <a:r>
              <a:rPr lang="en-US" sz="2000" b="1" dirty="0">
                <a:solidFill>
                  <a:srgbClr val="FF0000"/>
                </a:solidFill>
                <a:effectLst>
                  <a:outerShdw blurRad="38100" dist="38100" dir="2700000" algn="tl">
                    <a:srgbClr val="000000">
                      <a:alpha val="43137"/>
                    </a:srgbClr>
                  </a:outerShdw>
                </a:effectLst>
              </a:rPr>
              <a:t>Females</a:t>
            </a:r>
            <a:r>
              <a:rPr lang="en-US" sz="2000" dirty="0"/>
              <a:t>: circles</a:t>
            </a:r>
          </a:p>
          <a:p>
            <a:pPr marL="205515" indent="-205515" eaLnBrk="1" hangingPunct="1">
              <a:lnSpc>
                <a:spcPct val="100000"/>
              </a:lnSpc>
              <a:spcBef>
                <a:spcPts val="1200"/>
              </a:spcBef>
              <a:buClr>
                <a:schemeClr val="accent1"/>
              </a:buClr>
              <a:buFont typeface="Wingdings" pitchFamily="2" charset="2"/>
              <a:buChar char="§"/>
            </a:pPr>
            <a:r>
              <a:rPr lang="en-US" sz="2000" dirty="0"/>
              <a:t>Horizontal lines between circle and square: </a:t>
            </a:r>
            <a:r>
              <a:rPr lang="en-US" sz="2000" b="1" dirty="0" err="1">
                <a:solidFill>
                  <a:srgbClr val="FFC000"/>
                </a:solidFill>
                <a:effectLst>
                  <a:outerShdw blurRad="38100" dist="38100" dir="2700000" algn="tl">
                    <a:srgbClr val="000000">
                      <a:alpha val="43137"/>
                    </a:srgbClr>
                  </a:outerShdw>
                </a:effectLst>
              </a:rPr>
              <a:t>matings</a:t>
            </a:r>
            <a:endParaRPr lang="en-US" sz="2000" b="1" dirty="0">
              <a:solidFill>
                <a:srgbClr val="FFC000"/>
              </a:solidFill>
              <a:effectLst>
                <a:outerShdw blurRad="38100" dist="38100" dir="2700000" algn="tl">
                  <a:srgbClr val="000000">
                    <a:alpha val="43137"/>
                  </a:srgbClr>
                </a:outerShdw>
              </a:effectLst>
            </a:endParaRPr>
          </a:p>
          <a:p>
            <a:pPr marL="205515" indent="-205515" eaLnBrk="1" hangingPunct="1">
              <a:lnSpc>
                <a:spcPct val="100000"/>
              </a:lnSpc>
              <a:spcBef>
                <a:spcPts val="1200"/>
              </a:spcBef>
              <a:buClr>
                <a:schemeClr val="accent1"/>
              </a:buClr>
              <a:buFont typeface="Wingdings" pitchFamily="2" charset="2"/>
              <a:buChar char="§"/>
            </a:pPr>
            <a:r>
              <a:rPr lang="en-US" sz="2000" dirty="0"/>
              <a:t>Vertical lines: </a:t>
            </a:r>
            <a:r>
              <a:rPr lang="en-US" sz="2000" b="1" dirty="0">
                <a:solidFill>
                  <a:srgbClr val="00B050"/>
                </a:solidFill>
                <a:effectLst>
                  <a:outerShdw blurRad="38100" dist="38100" dir="2700000" algn="tl">
                    <a:srgbClr val="000000">
                      <a:alpha val="43137"/>
                    </a:srgbClr>
                  </a:outerShdw>
                </a:effectLst>
              </a:rPr>
              <a:t>offspring</a:t>
            </a:r>
            <a:r>
              <a:rPr lang="en-US" sz="2000" dirty="0"/>
              <a:t> of a mating</a:t>
            </a:r>
          </a:p>
          <a:p>
            <a:pPr marL="0" indent="0" eaLnBrk="1" hangingPunct="1">
              <a:lnSpc>
                <a:spcPct val="100000"/>
              </a:lnSpc>
              <a:spcBef>
                <a:spcPts val="1800"/>
              </a:spcBef>
              <a:buClr>
                <a:schemeClr val="accent1"/>
              </a:buClr>
              <a:buNone/>
            </a:pPr>
            <a:r>
              <a:rPr lang="en-US" sz="2000" dirty="0">
                <a:solidFill>
                  <a:srgbClr val="FF0000"/>
                </a:solidFill>
              </a:rPr>
              <a:t>Different colors or shading are used to show individuals with and without a trait.</a:t>
            </a:r>
          </a:p>
        </p:txBody>
      </p:sp>
    </p:spTree>
    <p:extLst>
      <p:ext uri="{BB962C8B-B14F-4D97-AF65-F5344CB8AC3E}">
        <p14:creationId xmlns:p14="http://schemas.microsoft.com/office/powerpoint/2010/main" val="157472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fade">
                                      <p:cBhvr>
                                        <p:cTn id="12" dur="5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fade">
                                      <p:cBhvr>
                                        <p:cTn id="17" dur="500"/>
                                        <p:tgtEl>
                                          <p:spTgt spid="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
                                            <p:txEl>
                                              <p:pRg st="3" end="3"/>
                                            </p:txEl>
                                          </p:spTgt>
                                        </p:tgtEl>
                                        <p:attrNameLst>
                                          <p:attrName>style.visibility</p:attrName>
                                        </p:attrNameLst>
                                      </p:cBhvr>
                                      <p:to>
                                        <p:strVal val="visible"/>
                                      </p:to>
                                    </p:set>
                                    <p:animEffect transition="in" filter="fade">
                                      <p:cBhvr>
                                        <p:cTn id="22" dur="500"/>
                                        <p:tgtEl>
                                          <p:spTgt spid="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xEl>
                                              <p:pRg st="4" end="4"/>
                                            </p:txEl>
                                          </p:spTgt>
                                        </p:tgtEl>
                                        <p:attrNameLst>
                                          <p:attrName>style.visibility</p:attrName>
                                        </p:attrNameLst>
                                      </p:cBhvr>
                                      <p:to>
                                        <p:strVal val="visible"/>
                                      </p:to>
                                    </p:set>
                                    <p:animEffect transition="in" filter="fade">
                                      <p:cBhvr>
                                        <p:cTn id="27" dur="500"/>
                                        <p:tgtEl>
                                          <p:spTgt spid="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
                                            <p:txEl>
                                              <p:pRg st="5" end="5"/>
                                            </p:txEl>
                                          </p:spTgt>
                                        </p:tgtEl>
                                        <p:attrNameLst>
                                          <p:attrName>style.visibility</p:attrName>
                                        </p:attrNameLst>
                                      </p:cBhvr>
                                      <p:to>
                                        <p:strVal val="visible"/>
                                      </p:to>
                                    </p:set>
                                    <p:animEffect transition="in" filter="fade">
                                      <p:cBhvr>
                                        <p:cTn id="32" dur="500"/>
                                        <p:tgtEl>
                                          <p:spTgt spid="6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Shape 214"/>
        <p:cNvGrpSpPr/>
        <p:nvPr/>
      </p:nvGrpSpPr>
      <p:grpSpPr>
        <a:xfrm>
          <a:off x="0" y="0"/>
          <a:ext cx="0" cy="0"/>
          <a:chOff x="0" y="0"/>
          <a:chExt cx="0" cy="0"/>
        </a:xfrm>
      </p:grpSpPr>
      <p:sp>
        <p:nvSpPr>
          <p:cNvPr id="215" name="Google Shape;215;p43"/>
          <p:cNvSpPr txBox="1">
            <a:spLocks noGrp="1"/>
          </p:cNvSpPr>
          <p:nvPr>
            <p:ph type="title"/>
          </p:nvPr>
        </p:nvSpPr>
        <p:spPr>
          <a:xfrm>
            <a:off x="2352481" y="184821"/>
            <a:ext cx="4396703" cy="768215"/>
          </a:xfrm>
          <a:prstGeom prst="rect">
            <a:avLst/>
          </a:prstGeom>
          <a:solidFill>
            <a:srgbClr val="FFFF00"/>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4800" dirty="0">
                <a:solidFill>
                  <a:srgbClr val="002060"/>
                </a:solidFill>
              </a:rPr>
              <a:t>Cancer</a:t>
            </a:r>
            <a:endParaRPr sz="3200" dirty="0">
              <a:solidFill>
                <a:srgbClr val="002060"/>
              </a:solidFill>
            </a:endParaRPr>
          </a:p>
        </p:txBody>
      </p:sp>
      <p:sp>
        <p:nvSpPr>
          <p:cNvPr id="216" name="Google Shape;216;p43"/>
          <p:cNvSpPr txBox="1">
            <a:spLocks noGrp="1"/>
          </p:cNvSpPr>
          <p:nvPr>
            <p:ph type="body" idx="1"/>
          </p:nvPr>
        </p:nvSpPr>
        <p:spPr>
          <a:xfrm>
            <a:off x="56106" y="2379406"/>
            <a:ext cx="8989454" cy="3428727"/>
          </a:xfrm>
          <a:prstGeom prst="rect">
            <a:avLst/>
          </a:prstGeom>
          <a:noFill/>
          <a:ln>
            <a:noFill/>
          </a:ln>
        </p:spPr>
        <p:txBody>
          <a:bodyPr spcFirstLastPara="1" wrap="square" lIns="91425" tIns="45700" rIns="91425" bIns="45700" anchor="t" anchorCtr="0">
            <a:noAutofit/>
          </a:bodyPr>
          <a:lstStyle/>
          <a:p>
            <a:pPr marL="0" lvl="0" indent="0" algn="ctr">
              <a:spcBef>
                <a:spcPts val="1200"/>
              </a:spcBef>
              <a:buSzPts val="3200"/>
              <a:buNone/>
            </a:pPr>
            <a:r>
              <a:rPr lang="en-US" sz="4400" u="sng" dirty="0">
                <a:hlinkClick r:id="rId3"/>
              </a:rPr>
              <a:t>https://somup.com/c310FDtM3u</a:t>
            </a:r>
            <a:r>
              <a:rPr lang="en-US" sz="4400" dirty="0"/>
              <a:t> </a:t>
            </a:r>
          </a:p>
          <a:p>
            <a:pPr marL="0" lvl="0" indent="0" algn="ctr">
              <a:spcBef>
                <a:spcPts val="1200"/>
              </a:spcBef>
              <a:buSzPts val="3200"/>
              <a:buNone/>
            </a:pPr>
            <a:r>
              <a:rPr lang="en-US" sz="4400" dirty="0">
                <a:solidFill>
                  <a:schemeClr val="bg1"/>
                </a:solidFill>
              </a:rPr>
              <a:t>(6:12)</a:t>
            </a:r>
            <a:endParaRPr sz="4800" i="1" dirty="0">
              <a:solidFill>
                <a:schemeClr val="bg1"/>
              </a:solidFill>
            </a:endParaRPr>
          </a:p>
        </p:txBody>
      </p:sp>
    </p:spTree>
    <p:extLst>
      <p:ext uri="{BB962C8B-B14F-4D97-AF65-F5344CB8AC3E}">
        <p14:creationId xmlns:p14="http://schemas.microsoft.com/office/powerpoint/2010/main" val="4113022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509"/>
        <p:cNvGrpSpPr/>
        <p:nvPr/>
      </p:nvGrpSpPr>
      <p:grpSpPr>
        <a:xfrm>
          <a:off x="0" y="0"/>
          <a:ext cx="0" cy="0"/>
          <a:chOff x="0" y="0"/>
          <a:chExt cx="0" cy="0"/>
        </a:xfrm>
      </p:grpSpPr>
      <p:pic>
        <p:nvPicPr>
          <p:cNvPr id="510" name="Google Shape;510;p80" descr="https://dr282zn36sxxg.cloudfront.net/datastreams/f-d%3Af991933e2c08c53584e9dc1c5a26567017553439acd2a980f73e8ecc%2BCOVER_PAGE%2BCOVER_PAGE.1"/>
          <p:cNvPicPr preferRelativeResize="0"/>
          <p:nvPr/>
        </p:nvPicPr>
        <p:blipFill rotWithShape="1">
          <a:blip r:embed="rId3">
            <a:alphaModFix/>
          </a:blip>
          <a:srcRect/>
          <a:stretch/>
        </p:blipFill>
        <p:spPr>
          <a:xfrm>
            <a:off x="1035677" y="436739"/>
            <a:ext cx="8077200" cy="6370892"/>
          </a:xfrm>
          <a:prstGeom prst="rect">
            <a:avLst/>
          </a:prstGeom>
          <a:noFill/>
          <a:ln>
            <a:noFill/>
          </a:ln>
        </p:spPr>
      </p:pic>
      <p:sp>
        <p:nvSpPr>
          <p:cNvPr id="3" name="Google Shape;501;p79">
            <a:extLst>
              <a:ext uri="{FF2B5EF4-FFF2-40B4-BE49-F238E27FC236}">
                <a16:creationId xmlns:a16="http://schemas.microsoft.com/office/drawing/2014/main" id="{BA7AC557-2036-E63C-8139-5D1ECB803510}"/>
              </a:ext>
            </a:extLst>
          </p:cNvPr>
          <p:cNvSpPr txBox="1">
            <a:spLocks/>
          </p:cNvSpPr>
          <p:nvPr/>
        </p:nvSpPr>
        <p:spPr>
          <a:xfrm>
            <a:off x="0" y="24613"/>
            <a:ext cx="2666368" cy="838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9pPr>
          </a:lstStyle>
          <a:p>
            <a:pPr algn="l"/>
            <a:r>
              <a:rPr lang="en-US" sz="3600" b="1" dirty="0">
                <a:solidFill>
                  <a:srgbClr val="00B050"/>
                </a:solidFill>
              </a:rPr>
              <a:t>Carcinogens</a:t>
            </a:r>
            <a:endParaRPr lang="en-US" dirty="0">
              <a:solidFill>
                <a:srgbClr val="00B05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8"/>
          <p:cNvSpPr>
            <a:spLocks noGrp="1"/>
          </p:cNvSpPr>
          <p:nvPr>
            <p:ph type="title"/>
          </p:nvPr>
        </p:nvSpPr>
        <p:spPr>
          <a:xfrm>
            <a:off x="-5283" y="23037"/>
            <a:ext cx="9144000" cy="1030562"/>
          </a:xfrm>
        </p:spPr>
        <p:txBody>
          <a:bodyPr vert="horz" wrap="square" lIns="155448" tIns="343123" rIns="155448" bIns="0" numCol="1" anchor="ctr" anchorCtr="0" compatLnSpc="1">
            <a:prstTxWarp prst="textNoShape">
              <a:avLst/>
            </a:prstTxWarp>
            <a:noAutofit/>
          </a:bodyPr>
          <a:lstStyle/>
          <a:p>
            <a:pPr eaLnBrk="1" hangingPunct="1"/>
            <a:r>
              <a:rPr lang="en-US" dirty="0"/>
              <a:t>	How is genetics used to produce desired traits in an organism? </a:t>
            </a:r>
            <a:br>
              <a:rPr lang="en-US" dirty="0"/>
            </a:br>
            <a:endParaRPr lang="en-US" dirty="0"/>
          </a:p>
        </p:txBody>
      </p:sp>
      <p:sp>
        <p:nvSpPr>
          <p:cNvPr id="51203" name="Content Placeholder 4"/>
          <p:cNvSpPr>
            <a:spLocks noGrp="1"/>
          </p:cNvSpPr>
          <p:nvPr>
            <p:ph sz="quarter" idx="14"/>
          </p:nvPr>
        </p:nvSpPr>
        <p:spPr>
          <a:xfrm>
            <a:off x="6128028" y="1945212"/>
            <a:ext cx="2925474" cy="3847553"/>
          </a:xfrm>
        </p:spPr>
        <p:txBody>
          <a:bodyPr/>
          <a:lstStyle/>
          <a:p>
            <a:pPr marL="0" indent="0" eaLnBrk="1" hangingPunct="1">
              <a:spcBef>
                <a:spcPts val="844"/>
              </a:spcBef>
              <a:spcAft>
                <a:spcPts val="1126"/>
              </a:spcAft>
              <a:buNone/>
            </a:pPr>
            <a:r>
              <a:rPr lang="en-US" sz="2000" b="1" dirty="0">
                <a:solidFill>
                  <a:schemeClr val="tx2"/>
                </a:solidFill>
              </a:rPr>
              <a:t>Many-colored carrots</a:t>
            </a:r>
            <a:br>
              <a:rPr lang="en-US" sz="2000" b="1" dirty="0">
                <a:solidFill>
                  <a:schemeClr val="tx1"/>
                </a:solidFill>
              </a:rPr>
            </a:br>
            <a:r>
              <a:rPr lang="en-US" sz="2000" dirty="0">
                <a:solidFill>
                  <a:schemeClr val="tx1"/>
                </a:solidFill>
              </a:rPr>
              <a:t>Scientists bred carrots for high levels of the orange pigment beta-carotene, which is high in vitamin A.</a:t>
            </a:r>
          </a:p>
          <a:p>
            <a:pPr marL="0" indent="0" eaLnBrk="1" hangingPunct="1">
              <a:lnSpc>
                <a:spcPct val="100000"/>
              </a:lnSpc>
              <a:spcBef>
                <a:spcPts val="1800"/>
              </a:spcBef>
              <a:buNone/>
            </a:pPr>
            <a:r>
              <a:rPr lang="en-US" sz="2000" dirty="0">
                <a:solidFill>
                  <a:schemeClr val="tx1"/>
                </a:solidFill>
              </a:rPr>
              <a:t>Other pigments such as red, yellow, purple, and white are high in other types of nutrients.</a:t>
            </a:r>
            <a:endParaRPr lang="en-US" sz="2000" dirty="0"/>
          </a:p>
        </p:txBody>
      </p:sp>
      <p:pic>
        <p:nvPicPr>
          <p:cNvPr id="51205" name="Picture 7" descr="lesson_question-01.eps"/>
          <p:cNvPicPr>
            <a:picLocks noChangeAspect="1"/>
          </p:cNvPicPr>
          <p:nvPr/>
        </p:nvPicPr>
        <p:blipFill>
          <a:blip r:embed="rId3"/>
          <a:srcRect/>
          <a:stretch>
            <a:fillRect/>
          </a:stretch>
        </p:blipFill>
        <p:spPr bwMode="auto">
          <a:xfrm>
            <a:off x="84548" y="180898"/>
            <a:ext cx="881636" cy="714840"/>
          </a:xfrm>
          <a:prstGeom prst="rect">
            <a:avLst/>
          </a:prstGeom>
          <a:noFill/>
          <a:ln w="9525">
            <a:noFill/>
            <a:miter lim="800000"/>
            <a:headEnd/>
            <a:tailEnd/>
          </a:ln>
        </p:spPr>
      </p:pic>
      <p:pic>
        <p:nvPicPr>
          <p:cNvPr id="51207" name="Content Placeholder 5"/>
          <p:cNvPicPr>
            <a:picLocks/>
          </p:cNvPicPr>
          <p:nvPr/>
        </p:nvPicPr>
        <p:blipFill>
          <a:blip r:embed="rId4"/>
          <a:srcRect/>
          <a:stretch>
            <a:fillRect/>
          </a:stretch>
        </p:blipFill>
        <p:spPr bwMode="auto">
          <a:xfrm>
            <a:off x="537136" y="1211460"/>
            <a:ext cx="5357008" cy="53150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fade">
                                      <p:cBhvr>
                                        <p:cTn id="7" dur="500"/>
                                        <p:tgtEl>
                                          <p:spTgt spid="5120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Content Placeholder 2"/>
          <p:cNvSpPr>
            <a:spLocks noGrp="1"/>
          </p:cNvSpPr>
          <p:nvPr>
            <p:ph idx="1"/>
          </p:nvPr>
        </p:nvSpPr>
        <p:spPr>
          <a:xfrm>
            <a:off x="0" y="806246"/>
            <a:ext cx="9144000" cy="4116289"/>
          </a:xfrm>
        </p:spPr>
        <p:txBody>
          <a:bodyPr/>
          <a:lstStyle/>
          <a:p>
            <a:pPr marL="205515" indent="-205515" eaLnBrk="1" hangingPunct="1">
              <a:lnSpc>
                <a:spcPct val="100000"/>
              </a:lnSpc>
              <a:spcBef>
                <a:spcPts val="2400"/>
              </a:spcBef>
              <a:buClr>
                <a:schemeClr val="accent1"/>
              </a:buClr>
              <a:buFont typeface="Wingdings" pitchFamily="2" charset="2"/>
              <a:buChar char="§"/>
            </a:pPr>
            <a:r>
              <a:rPr lang="en-US" sz="2400" dirty="0"/>
              <a:t>The world food supply has been greatly enhanced by selective breeding and genetic engineering. </a:t>
            </a:r>
          </a:p>
          <a:p>
            <a:pPr marL="205515" indent="-205515" eaLnBrk="1" hangingPunct="1">
              <a:lnSpc>
                <a:spcPct val="100000"/>
              </a:lnSpc>
              <a:spcBef>
                <a:spcPts val="2400"/>
              </a:spcBef>
              <a:buClr>
                <a:schemeClr val="accent1"/>
              </a:buClr>
              <a:buFont typeface="Wingdings" pitchFamily="2" charset="2"/>
              <a:buChar char="§"/>
            </a:pPr>
            <a:r>
              <a:rPr lang="en-US" sz="2400" dirty="0">
                <a:solidFill>
                  <a:srgbClr val="FF0000"/>
                </a:solidFill>
              </a:rPr>
              <a:t>Hybridization is very important in producing new varieties of organisms. </a:t>
            </a:r>
          </a:p>
          <a:p>
            <a:pPr marL="205515" indent="-205515" eaLnBrk="1" hangingPunct="1">
              <a:lnSpc>
                <a:spcPct val="100000"/>
              </a:lnSpc>
              <a:spcBef>
                <a:spcPts val="2400"/>
              </a:spcBef>
              <a:buClr>
                <a:schemeClr val="accent1"/>
              </a:buClr>
              <a:buFont typeface="Wingdings" pitchFamily="2" charset="2"/>
              <a:buChar char="§"/>
            </a:pPr>
            <a:r>
              <a:rPr lang="en-US" sz="2400" dirty="0"/>
              <a:t>Selective breeding produced many kinds of flowers, pets, and other organisms.</a:t>
            </a:r>
          </a:p>
        </p:txBody>
      </p:sp>
      <p:sp>
        <p:nvSpPr>
          <p:cNvPr id="106499" name="Title 3"/>
          <p:cNvSpPr>
            <a:spLocks noGrp="1"/>
          </p:cNvSpPr>
          <p:nvPr>
            <p:ph type="title"/>
          </p:nvPr>
        </p:nvSpPr>
        <p:spPr>
          <a:xfrm>
            <a:off x="0" y="0"/>
            <a:ext cx="9144000" cy="806246"/>
          </a:xfrm>
        </p:spPr>
        <p:txBody>
          <a:bodyPr/>
          <a:lstStyle/>
          <a:p>
            <a:pPr eaLnBrk="1" hangingPunct="1"/>
            <a:r>
              <a:rPr lang="en-US" dirty="0"/>
              <a:t>Selective Breeding and Society</a:t>
            </a:r>
          </a:p>
        </p:txBody>
      </p:sp>
      <p:pic>
        <p:nvPicPr>
          <p:cNvPr id="5" name="Picture 2">
            <a:extLst>
              <a:ext uri="{FF2B5EF4-FFF2-40B4-BE49-F238E27FC236}">
                <a16:creationId xmlns:a16="http://schemas.microsoft.com/office/drawing/2014/main" id="{3454BA4E-781F-1039-7F1B-8B69901E2181}"/>
              </a:ext>
            </a:extLst>
          </p:cNvPr>
          <p:cNvPicPr>
            <a:picLocks noChangeAspect="1" noChangeArrowheads="1"/>
          </p:cNvPicPr>
          <p:nvPr/>
        </p:nvPicPr>
        <p:blipFill rotWithShape="1">
          <a:blip r:embed="rId3"/>
          <a:srcRect t="7928"/>
          <a:stretch/>
        </p:blipFill>
        <p:spPr bwMode="auto">
          <a:xfrm>
            <a:off x="2875174" y="3565980"/>
            <a:ext cx="5334761" cy="32920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wipe(left)">
                                      <p:cBhvr>
                                        <p:cTn id="7" dur="500"/>
                                        <p:tgtEl>
                                          <p:spTgt spid="106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6498">
                                            <p:txEl>
                                              <p:pRg st="1" end="1"/>
                                            </p:txEl>
                                          </p:spTgt>
                                        </p:tgtEl>
                                        <p:attrNameLst>
                                          <p:attrName>style.visibility</p:attrName>
                                        </p:attrNameLst>
                                      </p:cBhvr>
                                      <p:to>
                                        <p:strVal val="visible"/>
                                      </p:to>
                                    </p:set>
                                    <p:animEffect transition="in" filter="wipe(left)">
                                      <p:cBhvr>
                                        <p:cTn id="12" dur="500"/>
                                        <p:tgtEl>
                                          <p:spTgt spid="1064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6498">
                                            <p:txEl>
                                              <p:pRg st="2" end="2"/>
                                            </p:txEl>
                                          </p:spTgt>
                                        </p:tgtEl>
                                        <p:attrNameLst>
                                          <p:attrName>style.visibility</p:attrName>
                                        </p:attrNameLst>
                                      </p:cBhvr>
                                      <p:to>
                                        <p:strVal val="visible"/>
                                      </p:to>
                                    </p:set>
                                    <p:animEffect transition="in" filter="wipe(left)">
                                      <p:cBhvr>
                                        <p:cTn id="17" dur="500"/>
                                        <p:tgtEl>
                                          <p:spTgt spid="1064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1718988"/>
            <a:ext cx="9144000" cy="4179812"/>
          </a:xfrm>
        </p:spPr>
        <p:txBody>
          <a:bodyPr/>
          <a:lstStyle/>
          <a:p>
            <a:pPr marL="0" indent="0" eaLnBrk="1" hangingPunct="1">
              <a:spcBef>
                <a:spcPts val="844"/>
              </a:spcBef>
              <a:spcAft>
                <a:spcPts val="0"/>
              </a:spcAft>
              <a:buClr>
                <a:schemeClr val="accent1"/>
              </a:buClr>
              <a:buNone/>
              <a:defRPr/>
            </a:pPr>
            <a:r>
              <a:rPr lang="en-US" sz="4000" b="1" dirty="0">
                <a:solidFill>
                  <a:schemeClr val="accent3"/>
                </a:solidFill>
              </a:rPr>
              <a:t>Artificial selection</a:t>
            </a:r>
            <a:r>
              <a:rPr lang="en-US" b="1" dirty="0">
                <a:solidFill>
                  <a:schemeClr val="accent3"/>
                </a:solidFill>
              </a:rPr>
              <a:t> </a:t>
            </a:r>
          </a:p>
          <a:p>
            <a:pPr marL="217429" indent="-217429" eaLnBrk="1" hangingPunct="1">
              <a:lnSpc>
                <a:spcPct val="100000"/>
              </a:lnSpc>
              <a:spcBef>
                <a:spcPts val="2400"/>
              </a:spcBef>
              <a:spcAft>
                <a:spcPts val="0"/>
              </a:spcAft>
              <a:buClr>
                <a:schemeClr val="accent1"/>
              </a:buClr>
              <a:buFont typeface="Wingdings" pitchFamily="2" charset="2"/>
              <a:buChar char="§"/>
              <a:defRPr/>
            </a:pPr>
            <a:r>
              <a:rPr lang="en-US" dirty="0"/>
              <a:t>Selective breeding is the same as artificial selection.</a:t>
            </a:r>
          </a:p>
          <a:p>
            <a:pPr marL="217429" indent="-217429" eaLnBrk="1" hangingPunct="1">
              <a:lnSpc>
                <a:spcPct val="100000"/>
              </a:lnSpc>
              <a:spcBef>
                <a:spcPts val="2400"/>
              </a:spcBef>
              <a:spcAft>
                <a:spcPts val="0"/>
              </a:spcAft>
              <a:buClr>
                <a:schemeClr val="accent1"/>
              </a:buClr>
              <a:buFont typeface="Wingdings" pitchFamily="2" charset="2"/>
              <a:buChar char="§"/>
              <a:defRPr/>
            </a:pPr>
            <a:r>
              <a:rPr lang="en-US" dirty="0">
                <a:solidFill>
                  <a:srgbClr val="0070C0"/>
                </a:solidFill>
              </a:rPr>
              <a:t>Human intervention in animal or plant reproduction to ensure that certain desirable traits or combinations of traits are passed on to future generations. </a:t>
            </a:r>
          </a:p>
          <a:p>
            <a:pPr marL="217429" indent="-217429" eaLnBrk="1" hangingPunct="1">
              <a:lnSpc>
                <a:spcPct val="100000"/>
              </a:lnSpc>
              <a:spcBef>
                <a:spcPts val="2400"/>
              </a:spcBef>
              <a:spcAft>
                <a:spcPts val="0"/>
              </a:spcAft>
              <a:buClr>
                <a:schemeClr val="accent1"/>
              </a:buClr>
              <a:buFont typeface="Wingdings" pitchFamily="2" charset="2"/>
              <a:buChar char="§"/>
              <a:defRPr/>
            </a:pPr>
            <a:r>
              <a:rPr lang="en-US" dirty="0"/>
              <a:t>Artificial selection is goal-directed and purposeful.</a:t>
            </a:r>
          </a:p>
          <a:p>
            <a:pPr marL="217429" indent="-217429" eaLnBrk="1" hangingPunct="1">
              <a:lnSpc>
                <a:spcPct val="100000"/>
              </a:lnSpc>
              <a:spcBef>
                <a:spcPts val="2400"/>
              </a:spcBef>
              <a:spcAft>
                <a:spcPts val="0"/>
              </a:spcAft>
              <a:buClr>
                <a:schemeClr val="accent1"/>
              </a:buClr>
              <a:buFont typeface="Wingdings" pitchFamily="2" charset="2"/>
              <a:buChar char="§"/>
              <a:tabLst>
                <a:tab pos="321674" algn="l"/>
              </a:tabLst>
              <a:defRPr/>
            </a:pPr>
            <a:r>
              <a:rPr lang="en-US" sz="3200" dirty="0">
                <a:solidFill>
                  <a:srgbClr val="FF0000"/>
                </a:solidFill>
              </a:rPr>
              <a:t>Natural selection </a:t>
            </a:r>
            <a:r>
              <a:rPr lang="en-US" dirty="0">
                <a:solidFill>
                  <a:srgbClr val="0070C0"/>
                </a:solidFill>
              </a:rPr>
              <a:t>is directed by survival in the environment.</a:t>
            </a:r>
          </a:p>
          <a:p>
            <a:pPr marL="0" indent="0" eaLnBrk="1" hangingPunct="1">
              <a:spcAft>
                <a:spcPts val="0"/>
              </a:spcAft>
              <a:buNone/>
              <a:defRPr/>
            </a:pPr>
            <a:endParaRPr lang="en-US" dirty="0"/>
          </a:p>
        </p:txBody>
      </p:sp>
      <p:sp>
        <p:nvSpPr>
          <p:cNvPr id="53251" name="Title 5"/>
          <p:cNvSpPr>
            <a:spLocks noGrp="1"/>
          </p:cNvSpPr>
          <p:nvPr>
            <p:ph type="title"/>
          </p:nvPr>
        </p:nvSpPr>
        <p:spPr>
          <a:xfrm>
            <a:off x="0" y="-28680"/>
            <a:ext cx="9144000" cy="1405304"/>
          </a:xfrm>
        </p:spPr>
        <p:txBody>
          <a:bodyPr/>
          <a:lstStyle/>
          <a:p>
            <a:pPr eaLnBrk="1" hangingPunct="1"/>
            <a:r>
              <a:rPr lang="en-US" dirty="0"/>
              <a:t>Selective Breeding Is </a:t>
            </a:r>
            <a:r>
              <a:rPr lang="en-US" dirty="0">
                <a:solidFill>
                  <a:srgbClr val="FFFF00"/>
                </a:solidFill>
              </a:rPr>
              <a:t>Artificial Selection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eaLnBrk="1" hangingPunct="1">
              <a:lnSpc>
                <a:spcPts val="2064"/>
              </a:lnSpc>
              <a:spcBef>
                <a:spcPts val="844"/>
              </a:spcBef>
              <a:buNone/>
            </a:pPr>
            <a:r>
              <a:rPr lang="en-US" dirty="0"/>
              <a:t>Plants: </a:t>
            </a:r>
          </a:p>
          <a:p>
            <a:pPr marL="434856" lvl="2" indent="-217429" eaLnBrk="1" hangingPunct="1">
              <a:spcBef>
                <a:spcPts val="2400"/>
              </a:spcBef>
              <a:buClr>
                <a:schemeClr val="accent1"/>
              </a:buClr>
              <a:buFont typeface="Wingdings" pitchFamily="2" charset="2"/>
              <a:buChar char="§"/>
            </a:pPr>
            <a:r>
              <a:rPr lang="en-US" dirty="0"/>
              <a:t>Faster growth</a:t>
            </a:r>
          </a:p>
          <a:p>
            <a:pPr marL="434856" lvl="2" indent="-217429" eaLnBrk="1" hangingPunct="1">
              <a:spcBef>
                <a:spcPts val="2400"/>
              </a:spcBef>
              <a:buClr>
                <a:schemeClr val="accent1"/>
              </a:buClr>
              <a:buFont typeface="Wingdings" pitchFamily="2" charset="2"/>
              <a:buChar char="§"/>
            </a:pPr>
            <a:r>
              <a:rPr lang="en-US" dirty="0"/>
              <a:t>Higher yield</a:t>
            </a:r>
          </a:p>
          <a:p>
            <a:pPr marL="434856" lvl="2" indent="-217429" eaLnBrk="1" hangingPunct="1">
              <a:spcBef>
                <a:spcPts val="2400"/>
              </a:spcBef>
              <a:buClr>
                <a:schemeClr val="accent1"/>
              </a:buClr>
              <a:buFont typeface="Wingdings" pitchFamily="2" charset="2"/>
              <a:buChar char="§"/>
            </a:pPr>
            <a:r>
              <a:rPr lang="en-US" dirty="0"/>
              <a:t>Disease resistance</a:t>
            </a:r>
          </a:p>
          <a:p>
            <a:pPr marL="434856" lvl="2" indent="-217429" eaLnBrk="1" hangingPunct="1">
              <a:spcBef>
                <a:spcPts val="2400"/>
              </a:spcBef>
              <a:buClr>
                <a:schemeClr val="accent1"/>
              </a:buClr>
              <a:buFont typeface="Wingdings" pitchFamily="2" charset="2"/>
              <a:buChar char="§"/>
            </a:pPr>
            <a:r>
              <a:rPr lang="en-US" dirty="0"/>
              <a:t>Higher nutritional value</a:t>
            </a:r>
          </a:p>
          <a:p>
            <a:endParaRPr lang="en-US" dirty="0"/>
          </a:p>
        </p:txBody>
      </p:sp>
      <p:sp>
        <p:nvSpPr>
          <p:cNvPr id="57346" name="Content Placeholder 2"/>
          <p:cNvSpPr>
            <a:spLocks noGrp="1"/>
          </p:cNvSpPr>
          <p:nvPr>
            <p:ph sz="quarter" idx="13"/>
          </p:nvPr>
        </p:nvSpPr>
        <p:spPr/>
        <p:txBody>
          <a:bodyPr/>
          <a:lstStyle/>
          <a:p>
            <a:pPr marL="0" indent="0" eaLnBrk="1" hangingPunct="1">
              <a:spcBef>
                <a:spcPts val="0"/>
              </a:spcBef>
              <a:buNone/>
            </a:pPr>
            <a:r>
              <a:rPr lang="en-US" dirty="0"/>
              <a:t>Animals:</a:t>
            </a:r>
          </a:p>
          <a:p>
            <a:pPr marL="434856" lvl="2" indent="-217429" eaLnBrk="1" hangingPunct="1">
              <a:lnSpc>
                <a:spcPct val="100000"/>
              </a:lnSpc>
              <a:spcBef>
                <a:spcPts val="2400"/>
              </a:spcBef>
              <a:buClr>
                <a:schemeClr val="accent1"/>
              </a:buClr>
              <a:buFont typeface="Wingdings" pitchFamily="2" charset="2"/>
              <a:buChar char="§"/>
            </a:pPr>
            <a:r>
              <a:rPr lang="en-US" dirty="0"/>
              <a:t>Faster growth</a:t>
            </a:r>
          </a:p>
          <a:p>
            <a:pPr marL="434856" lvl="2" indent="-217429" eaLnBrk="1" hangingPunct="1">
              <a:lnSpc>
                <a:spcPct val="100000"/>
              </a:lnSpc>
              <a:spcBef>
                <a:spcPts val="2400"/>
              </a:spcBef>
              <a:buClr>
                <a:schemeClr val="accent1"/>
              </a:buClr>
              <a:buFont typeface="Wingdings" pitchFamily="2" charset="2"/>
              <a:buChar char="§"/>
            </a:pPr>
            <a:r>
              <a:rPr lang="en-US" dirty="0"/>
              <a:t>Greater docility (less aggression)</a:t>
            </a:r>
          </a:p>
          <a:p>
            <a:pPr marL="434856" lvl="2" indent="-217429" eaLnBrk="1" hangingPunct="1">
              <a:lnSpc>
                <a:spcPct val="100000"/>
              </a:lnSpc>
              <a:spcBef>
                <a:spcPts val="2400"/>
              </a:spcBef>
              <a:buClr>
                <a:schemeClr val="accent1"/>
              </a:buClr>
              <a:buFont typeface="Wingdings" pitchFamily="2" charset="2"/>
              <a:buChar char="§"/>
            </a:pPr>
            <a:r>
              <a:rPr lang="en-US" dirty="0"/>
              <a:t>Higher milk, egg, honey, or meat production</a:t>
            </a:r>
          </a:p>
        </p:txBody>
      </p:sp>
      <p:sp>
        <p:nvSpPr>
          <p:cNvPr id="57347" name="Title 1"/>
          <p:cNvSpPr>
            <a:spLocks noGrp="1"/>
          </p:cNvSpPr>
          <p:nvPr>
            <p:ph type="title"/>
          </p:nvPr>
        </p:nvSpPr>
        <p:spPr>
          <a:xfrm>
            <a:off x="4" y="0"/>
            <a:ext cx="9143995" cy="1371600"/>
          </a:xfrm>
        </p:spPr>
        <p:txBody>
          <a:bodyPr/>
          <a:lstStyle/>
          <a:p>
            <a:pPr marL="1075228" indent="-1075228" eaLnBrk="1" hangingPunct="1"/>
            <a:r>
              <a:rPr lang="en-US" dirty="0"/>
              <a:t>	Selective Breeding of Organisms for Food</a:t>
            </a:r>
          </a:p>
        </p:txBody>
      </p:sp>
      <p:pic>
        <p:nvPicPr>
          <p:cNvPr id="57348" name="Picture 8" descr="think_about_it-01.eps"/>
          <p:cNvPicPr>
            <a:picLocks noChangeAspect="1"/>
          </p:cNvPicPr>
          <p:nvPr/>
        </p:nvPicPr>
        <p:blipFill>
          <a:blip r:embed="rId3"/>
          <a:srcRect/>
          <a:stretch>
            <a:fillRect/>
          </a:stretch>
        </p:blipFill>
        <p:spPr bwMode="auto">
          <a:xfrm>
            <a:off x="104677" y="84996"/>
            <a:ext cx="881636" cy="714840"/>
          </a:xfrm>
          <a:prstGeom prst="rect">
            <a:avLst/>
          </a:prstGeom>
          <a:noFill/>
          <a:ln w="9525">
            <a:noFill/>
            <a:miter lim="800000"/>
            <a:headEnd/>
            <a:tailEnd/>
          </a:ln>
        </p:spPr>
      </p:pic>
      <p:sp>
        <p:nvSpPr>
          <p:cNvPr id="6" name="Rectangle 3"/>
          <p:cNvSpPr txBox="1">
            <a:spLocks noChangeArrowheads="1"/>
          </p:cNvSpPr>
          <p:nvPr/>
        </p:nvSpPr>
        <p:spPr bwMode="auto">
          <a:xfrm>
            <a:off x="2" y="4841241"/>
            <a:ext cx="8627446" cy="840713"/>
          </a:xfrm>
          <a:prstGeom prst="rect">
            <a:avLst/>
          </a:prstGeom>
          <a:solidFill>
            <a:schemeClr val="tx2"/>
          </a:solidFill>
          <a:ln>
            <a:noFill/>
          </a:ln>
          <a:effectLst/>
        </p:spPr>
        <p:txBody>
          <a:bodyPr vert="horz" wrap="square" lIns="291655" tIns="85710" rIns="291655" bIns="85710" numCol="1" anchor="t" anchorCtr="0" compatLnSpc="1">
            <a:prstTxWarp prst="textNoShape">
              <a:avLst/>
            </a:prstTxWarp>
            <a:spAutoFit/>
          </a:bodyPr>
          <a:lstStyle>
            <a:lvl1pPr algn="l" rtl="0" fontAlgn="base">
              <a:lnSpc>
                <a:spcPct val="115000"/>
              </a:lnSpc>
              <a:spcBef>
                <a:spcPct val="20000"/>
              </a:spcBef>
              <a:spcAft>
                <a:spcPts val="1200"/>
              </a:spcAft>
              <a:buClr>
                <a:srgbClr val="2877C4"/>
              </a:buClr>
              <a:buFont typeface="Arial Unicode MS" pitchFamily="34" charset="-128"/>
              <a:defRPr sz="2400">
                <a:solidFill>
                  <a:srgbClr val="000000"/>
                </a:solidFill>
                <a:latin typeface="+mn-lt"/>
                <a:ea typeface="+mn-ea"/>
                <a:cs typeface="+mn-cs"/>
              </a:defRPr>
            </a:lvl1pPr>
            <a:lvl2pPr marL="230188" indent="-228600" algn="l" rtl="0" fontAlgn="base">
              <a:lnSpc>
                <a:spcPct val="115000"/>
              </a:lnSpc>
              <a:spcBef>
                <a:spcPct val="20000"/>
              </a:spcBef>
              <a:spcAft>
                <a:spcPts val="1200"/>
              </a:spcAft>
              <a:buClr>
                <a:srgbClr val="D6156C"/>
              </a:buClr>
              <a:buChar char="•"/>
              <a:defRPr sz="2400">
                <a:solidFill>
                  <a:srgbClr val="000000"/>
                </a:solidFill>
                <a:latin typeface="+mn-lt"/>
              </a:defRPr>
            </a:lvl2pPr>
            <a:lvl3pPr marL="796925" indent="-227013" algn="l" rtl="0" fontAlgn="base">
              <a:lnSpc>
                <a:spcPct val="115000"/>
              </a:lnSpc>
              <a:spcBef>
                <a:spcPct val="20000"/>
              </a:spcBef>
              <a:spcAft>
                <a:spcPts val="1200"/>
              </a:spcAft>
              <a:buClr>
                <a:srgbClr val="5B8F22"/>
              </a:buClr>
              <a:buChar char="•"/>
              <a:defRPr sz="2400">
                <a:solidFill>
                  <a:srgbClr val="000000"/>
                </a:solidFill>
                <a:latin typeface="+mn-lt"/>
              </a:defRPr>
            </a:lvl3pPr>
            <a:lvl4pPr marL="1493838" indent="-234950" algn="l" rtl="0" fontAlgn="base">
              <a:lnSpc>
                <a:spcPct val="115000"/>
              </a:lnSpc>
              <a:spcBef>
                <a:spcPct val="20000"/>
              </a:spcBef>
              <a:spcAft>
                <a:spcPts val="1200"/>
              </a:spcAft>
              <a:buClr>
                <a:srgbClr val="5F5F5F"/>
              </a:buClr>
              <a:buFont typeface="Wingdings" pitchFamily="2" charset="2"/>
              <a:buChar char="§"/>
              <a:defRPr sz="2400">
                <a:solidFill>
                  <a:srgbClr val="000000"/>
                </a:solidFill>
                <a:latin typeface="+mn-lt"/>
              </a:defRPr>
            </a:lvl4pPr>
            <a:lvl5pPr marL="2055813" indent="-227013" algn="l" rtl="0" fontAlgn="base">
              <a:lnSpc>
                <a:spcPct val="115000"/>
              </a:lnSpc>
              <a:spcBef>
                <a:spcPct val="20000"/>
              </a:spcBef>
              <a:spcAft>
                <a:spcPct val="0"/>
              </a:spcAft>
              <a:buChar char="»"/>
              <a:defRPr sz="2400">
                <a:solidFill>
                  <a:srgbClr val="000000"/>
                </a:solidFill>
                <a:latin typeface="+mn-lt"/>
              </a:defRPr>
            </a:lvl5pPr>
            <a:lvl6pPr marL="2513013" indent="-227013" algn="l" rtl="0" fontAlgn="base">
              <a:lnSpc>
                <a:spcPct val="115000"/>
              </a:lnSpc>
              <a:spcBef>
                <a:spcPct val="20000"/>
              </a:spcBef>
              <a:spcAft>
                <a:spcPct val="0"/>
              </a:spcAft>
              <a:buChar char="»"/>
              <a:defRPr sz="1800">
                <a:solidFill>
                  <a:srgbClr val="000000"/>
                </a:solidFill>
                <a:latin typeface="+mn-lt"/>
              </a:defRPr>
            </a:lvl6pPr>
            <a:lvl7pPr marL="2970213" indent="-227013" algn="l" rtl="0" fontAlgn="base">
              <a:lnSpc>
                <a:spcPct val="115000"/>
              </a:lnSpc>
              <a:spcBef>
                <a:spcPct val="20000"/>
              </a:spcBef>
              <a:spcAft>
                <a:spcPct val="0"/>
              </a:spcAft>
              <a:buChar char="»"/>
              <a:defRPr sz="1800">
                <a:solidFill>
                  <a:srgbClr val="000000"/>
                </a:solidFill>
                <a:latin typeface="+mn-lt"/>
              </a:defRPr>
            </a:lvl7pPr>
            <a:lvl8pPr marL="3427413" indent="-227013" algn="l" rtl="0" fontAlgn="base">
              <a:lnSpc>
                <a:spcPct val="115000"/>
              </a:lnSpc>
              <a:spcBef>
                <a:spcPct val="20000"/>
              </a:spcBef>
              <a:spcAft>
                <a:spcPct val="0"/>
              </a:spcAft>
              <a:buChar char="»"/>
              <a:defRPr sz="1800">
                <a:solidFill>
                  <a:srgbClr val="000000"/>
                </a:solidFill>
                <a:latin typeface="+mn-lt"/>
              </a:defRPr>
            </a:lvl8pPr>
            <a:lvl9pPr marL="3884613" indent="-227013" algn="l" rtl="0" fontAlgn="base">
              <a:lnSpc>
                <a:spcPct val="115000"/>
              </a:lnSpc>
              <a:spcBef>
                <a:spcPct val="20000"/>
              </a:spcBef>
              <a:spcAft>
                <a:spcPct val="0"/>
              </a:spcAft>
              <a:buChar char="»"/>
              <a:defRPr sz="1800">
                <a:solidFill>
                  <a:srgbClr val="000000"/>
                </a:solidFill>
                <a:latin typeface="+mn-lt"/>
              </a:defRPr>
            </a:lvl9pPr>
          </a:lstStyle>
          <a:p>
            <a:pPr defTabSz="1715597">
              <a:spcAft>
                <a:spcPts val="2251"/>
              </a:spcAft>
            </a:pPr>
            <a:r>
              <a:rPr lang="en-US" sz="1970" b="1" kern="1200" dirty="0">
                <a:solidFill>
                  <a:srgbClr val="FFFFFF"/>
                </a:solidFill>
                <a:latin typeface="Arial"/>
              </a:rPr>
              <a:t>Genetic engineering makes breeding specific –  they target by adding specific genes.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7346">
                                            <p:txEl>
                                              <p:pRg st="3" end="3"/>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0-#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Content Placeholder 29"/>
          <p:cNvSpPr>
            <a:spLocks noGrp="1"/>
          </p:cNvSpPr>
          <p:nvPr>
            <p:ph idx="1"/>
          </p:nvPr>
        </p:nvSpPr>
        <p:spPr>
          <a:xfrm>
            <a:off x="2" y="1886136"/>
            <a:ext cx="9144000" cy="667184"/>
          </a:xfrm>
        </p:spPr>
        <p:txBody>
          <a:bodyPr/>
          <a:lstStyle/>
          <a:p>
            <a:pPr algn="ctr">
              <a:buFont typeface="Arial Unicode MS"/>
              <a:buNone/>
            </a:pPr>
            <a:r>
              <a:rPr lang="en-US" dirty="0"/>
              <a:t>Each generation, desired characteristics increase in population.</a:t>
            </a:r>
          </a:p>
        </p:txBody>
      </p:sp>
      <p:sp>
        <p:nvSpPr>
          <p:cNvPr id="59396" name="Title 1"/>
          <p:cNvSpPr>
            <a:spLocks noGrp="1"/>
          </p:cNvSpPr>
          <p:nvPr>
            <p:ph type="title"/>
          </p:nvPr>
        </p:nvSpPr>
        <p:spPr>
          <a:xfrm>
            <a:off x="-1" y="-1"/>
            <a:ext cx="9144000" cy="1369867"/>
          </a:xfrm>
        </p:spPr>
        <p:txBody>
          <a:bodyPr/>
          <a:lstStyle/>
          <a:p>
            <a:r>
              <a:rPr lang="en-US" dirty="0"/>
              <a:t>Process of Selective Breeding</a:t>
            </a:r>
          </a:p>
        </p:txBody>
      </p:sp>
      <p:sp>
        <p:nvSpPr>
          <p:cNvPr id="18" name="Block Arc 17"/>
          <p:cNvSpPr/>
          <p:nvPr/>
        </p:nvSpPr>
        <p:spPr bwMode="auto">
          <a:xfrm>
            <a:off x="3106339" y="2692180"/>
            <a:ext cx="3026364" cy="3026364"/>
          </a:xfrm>
          <a:prstGeom prst="blockArc">
            <a:avLst>
              <a:gd name="adj1" fmla="val 13394559"/>
              <a:gd name="adj2" fmla="val 10522738"/>
              <a:gd name="adj3" fmla="val 15373"/>
            </a:avLst>
          </a:prstGeom>
          <a:solidFill>
            <a:schemeClr val="accent4">
              <a:lumMod val="40000"/>
              <a:lumOff val="60000"/>
            </a:schemeClr>
          </a:solidFill>
          <a:ln w="285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9" name="_s2055"/>
          <p:cNvSpPr>
            <a:spLocks noChangeArrowheads="1"/>
          </p:cNvSpPr>
          <p:nvPr/>
        </p:nvSpPr>
        <p:spPr bwMode="auto">
          <a:xfrm>
            <a:off x="1386221" y="2571709"/>
            <a:ext cx="2711245" cy="1446541"/>
          </a:xfrm>
          <a:prstGeom prst="roundRect">
            <a:avLst>
              <a:gd name="adj" fmla="val 12472"/>
            </a:avLst>
          </a:prstGeom>
          <a:solidFill>
            <a:schemeClr val="accent1">
              <a:lumMod val="40000"/>
              <a:lumOff val="60000"/>
              <a:alpha val="95000"/>
            </a:schemeClr>
          </a:solidFill>
          <a:ln w="19050" cmpd="sng">
            <a:solidFill>
              <a:srgbClr val="FE8600"/>
            </a:solidFill>
            <a:miter lim="800000"/>
            <a:headEnd/>
            <a:tailEnd/>
          </a:ln>
        </p:spPr>
        <p:txBody>
          <a:bodyPr wrap="square" lIns="171562" tIns="85781" rIns="171562" bIns="85781" anchor="ctr">
            <a:spAutoFit/>
          </a:bodyPr>
          <a:lstStyle/>
          <a:p>
            <a:pPr algn="ctr" defTabSz="1715597" fontAlgn="base">
              <a:spcBef>
                <a:spcPct val="0"/>
              </a:spcBef>
              <a:spcAft>
                <a:spcPct val="0"/>
              </a:spcAft>
              <a:buClrTx/>
            </a:pPr>
            <a:r>
              <a:rPr lang="en-US" sz="1689" b="1" kern="1200" dirty="0">
                <a:latin typeface="Arial" charset="0"/>
                <a:ea typeface="+mn-ea"/>
                <a:cs typeface="+mn-cs"/>
              </a:rPr>
              <a:t>Step 1</a:t>
            </a:r>
          </a:p>
          <a:p>
            <a:pPr algn="ctr" defTabSz="1715597" fontAlgn="base">
              <a:spcBef>
                <a:spcPct val="0"/>
              </a:spcBef>
              <a:spcAft>
                <a:spcPct val="0"/>
              </a:spcAft>
              <a:buClrTx/>
            </a:pPr>
            <a:r>
              <a:rPr lang="en-US" sz="1970" kern="1200" dirty="0">
                <a:latin typeface="Arial" charset="0"/>
                <a:ea typeface="+mn-ea"/>
                <a:cs typeface="+mn-cs"/>
              </a:rPr>
              <a:t>Choose which characteristics to breed for.</a:t>
            </a:r>
          </a:p>
        </p:txBody>
      </p:sp>
      <p:sp>
        <p:nvSpPr>
          <p:cNvPr id="20" name="_s2055"/>
          <p:cNvSpPr>
            <a:spLocks noChangeArrowheads="1"/>
          </p:cNvSpPr>
          <p:nvPr/>
        </p:nvSpPr>
        <p:spPr bwMode="auto">
          <a:xfrm>
            <a:off x="1386221" y="4420210"/>
            <a:ext cx="2691410" cy="1433556"/>
          </a:xfrm>
          <a:prstGeom prst="roundRect">
            <a:avLst>
              <a:gd name="adj" fmla="val 11773"/>
            </a:avLst>
          </a:prstGeom>
          <a:solidFill>
            <a:schemeClr val="accent1">
              <a:lumMod val="40000"/>
              <a:lumOff val="60000"/>
              <a:alpha val="95000"/>
            </a:schemeClr>
          </a:solidFill>
          <a:ln w="19050" cmpd="sng">
            <a:solidFill>
              <a:srgbClr val="FE8600"/>
            </a:solidFill>
            <a:miter lim="800000"/>
            <a:headEnd/>
            <a:tailEnd/>
          </a:ln>
        </p:spPr>
        <p:txBody>
          <a:bodyPr wrap="square" lIns="171562" tIns="85781" rIns="171562" bIns="85781" anchor="ctr">
            <a:spAutoFit/>
          </a:bodyPr>
          <a:lstStyle/>
          <a:p>
            <a:pPr algn="ctr" defTabSz="1715597" fontAlgn="base">
              <a:spcBef>
                <a:spcPct val="0"/>
              </a:spcBef>
              <a:spcAft>
                <a:spcPct val="0"/>
              </a:spcAft>
              <a:buClrTx/>
            </a:pPr>
            <a:r>
              <a:rPr lang="en-US" sz="1689" b="1" kern="1200" dirty="0">
                <a:latin typeface="Arial" charset="0"/>
                <a:ea typeface="+mn-ea"/>
                <a:cs typeface="+mn-cs"/>
              </a:rPr>
              <a:t>Step 4</a:t>
            </a:r>
          </a:p>
          <a:p>
            <a:pPr algn="ctr" defTabSz="1715597" fontAlgn="base">
              <a:spcBef>
                <a:spcPct val="0"/>
              </a:spcBef>
              <a:spcAft>
                <a:spcPct val="0"/>
              </a:spcAft>
              <a:buClrTx/>
            </a:pPr>
            <a:r>
              <a:rPr lang="en-US" sz="1970" kern="1200" dirty="0">
                <a:latin typeface="Arial" charset="0"/>
                <a:ea typeface="+mn-ea"/>
                <a:cs typeface="+mn-cs"/>
              </a:rPr>
              <a:t>Breed individuals having those characteristics.</a:t>
            </a:r>
          </a:p>
        </p:txBody>
      </p:sp>
      <p:sp>
        <p:nvSpPr>
          <p:cNvPr id="21" name="_s2055"/>
          <p:cNvSpPr>
            <a:spLocks noChangeArrowheads="1"/>
          </p:cNvSpPr>
          <p:nvPr/>
        </p:nvSpPr>
        <p:spPr bwMode="auto">
          <a:xfrm>
            <a:off x="5195970" y="2571709"/>
            <a:ext cx="2506435" cy="1446541"/>
          </a:xfrm>
          <a:prstGeom prst="roundRect">
            <a:avLst>
              <a:gd name="adj" fmla="val 12471"/>
            </a:avLst>
          </a:prstGeom>
          <a:solidFill>
            <a:schemeClr val="accent1">
              <a:lumMod val="40000"/>
              <a:lumOff val="60000"/>
              <a:alpha val="95000"/>
            </a:schemeClr>
          </a:solidFill>
          <a:ln w="19050" cmpd="sng">
            <a:solidFill>
              <a:srgbClr val="FE8600"/>
            </a:solidFill>
            <a:miter lim="800000"/>
            <a:headEnd/>
            <a:tailEnd/>
          </a:ln>
        </p:spPr>
        <p:txBody>
          <a:bodyPr wrap="square" lIns="171562" tIns="85781" rIns="171562" bIns="85781" anchor="ctr">
            <a:spAutoFit/>
          </a:bodyPr>
          <a:lstStyle/>
          <a:p>
            <a:pPr algn="ctr" defTabSz="1715597" fontAlgn="base">
              <a:spcBef>
                <a:spcPct val="0"/>
              </a:spcBef>
              <a:spcAft>
                <a:spcPct val="0"/>
              </a:spcAft>
              <a:buClrTx/>
            </a:pPr>
            <a:r>
              <a:rPr lang="en-US" sz="1689" b="1" kern="1200" dirty="0">
                <a:latin typeface="Arial" charset="0"/>
                <a:ea typeface="+mn-ea"/>
                <a:cs typeface="+mn-cs"/>
              </a:rPr>
              <a:t>Step 2</a:t>
            </a:r>
          </a:p>
          <a:p>
            <a:pPr algn="ctr" defTabSz="1715597" fontAlgn="base">
              <a:spcBef>
                <a:spcPct val="0"/>
              </a:spcBef>
              <a:spcAft>
                <a:spcPct val="0"/>
              </a:spcAft>
              <a:buClrTx/>
            </a:pPr>
            <a:r>
              <a:rPr lang="en-US" sz="1970" kern="1200" dirty="0">
                <a:latin typeface="Arial" charset="0"/>
                <a:ea typeface="+mn-ea"/>
                <a:cs typeface="+mn-cs"/>
              </a:rPr>
              <a:t>Breed individuals having those characteristics</a:t>
            </a:r>
            <a:r>
              <a:rPr lang="en-US" sz="1689" kern="1200" dirty="0">
                <a:latin typeface="Arial" charset="0"/>
                <a:ea typeface="+mn-ea"/>
                <a:cs typeface="+mn-cs"/>
              </a:rPr>
              <a:t>.</a:t>
            </a:r>
          </a:p>
        </p:txBody>
      </p:sp>
      <p:sp>
        <p:nvSpPr>
          <p:cNvPr id="22" name="_s2055"/>
          <p:cNvSpPr>
            <a:spLocks noChangeArrowheads="1"/>
          </p:cNvSpPr>
          <p:nvPr/>
        </p:nvSpPr>
        <p:spPr bwMode="auto">
          <a:xfrm>
            <a:off x="5195971" y="4420208"/>
            <a:ext cx="2506433" cy="1433556"/>
          </a:xfrm>
          <a:prstGeom prst="roundRect">
            <a:avLst>
              <a:gd name="adj" fmla="val 11773"/>
            </a:avLst>
          </a:prstGeom>
          <a:solidFill>
            <a:schemeClr val="accent1">
              <a:lumMod val="40000"/>
              <a:lumOff val="60000"/>
              <a:alpha val="95000"/>
            </a:schemeClr>
          </a:solidFill>
          <a:ln w="19050" cmpd="sng">
            <a:solidFill>
              <a:srgbClr val="FE8600"/>
            </a:solidFill>
            <a:miter lim="800000"/>
            <a:headEnd/>
            <a:tailEnd/>
          </a:ln>
        </p:spPr>
        <p:txBody>
          <a:bodyPr wrap="square" lIns="171562" tIns="85781" rIns="171562" bIns="85781" anchor="ctr">
            <a:spAutoFit/>
          </a:bodyPr>
          <a:lstStyle/>
          <a:p>
            <a:pPr algn="ctr" defTabSz="1715597" fontAlgn="base">
              <a:spcBef>
                <a:spcPct val="0"/>
              </a:spcBef>
              <a:spcAft>
                <a:spcPct val="0"/>
              </a:spcAft>
              <a:buClrTx/>
            </a:pPr>
            <a:r>
              <a:rPr lang="en-US" sz="1689" b="1" kern="1200" dirty="0">
                <a:latin typeface="Arial" charset="0"/>
                <a:ea typeface="+mn-ea"/>
                <a:cs typeface="+mn-cs"/>
              </a:rPr>
              <a:t>Step 3</a:t>
            </a:r>
          </a:p>
          <a:p>
            <a:pPr algn="ctr" defTabSz="1715597" fontAlgn="base">
              <a:spcBef>
                <a:spcPct val="0"/>
              </a:spcBef>
              <a:spcAft>
                <a:spcPct val="0"/>
              </a:spcAft>
              <a:buClrTx/>
              <a:defRPr/>
            </a:pPr>
            <a:r>
              <a:rPr lang="en-US" sz="1970" kern="1200" dirty="0">
                <a:latin typeface="Arial" charset="0"/>
                <a:ea typeface="+mn-ea"/>
                <a:cs typeface="+mn-cs"/>
              </a:rPr>
              <a:t>Choose which characteristics to breed for.</a:t>
            </a:r>
          </a:p>
        </p:txBody>
      </p:sp>
      <p:sp>
        <p:nvSpPr>
          <p:cNvPr id="23" name="Rectangle 22"/>
          <p:cNvSpPr/>
          <p:nvPr/>
        </p:nvSpPr>
        <p:spPr>
          <a:xfrm>
            <a:off x="3667424" y="3792401"/>
            <a:ext cx="1942953" cy="724301"/>
          </a:xfrm>
          <a:prstGeom prst="rect">
            <a:avLst/>
          </a:prstGeom>
        </p:spPr>
        <p:txBody>
          <a:bodyPr wrap="square">
            <a:spAutoFit/>
          </a:bodyPr>
          <a:lstStyle/>
          <a:p>
            <a:pPr algn="ctr" defTabSz="1715597" fontAlgn="base">
              <a:spcBef>
                <a:spcPts val="188"/>
              </a:spcBef>
              <a:buClrTx/>
            </a:pPr>
            <a:r>
              <a:rPr lang="en-US" sz="1970" b="1" kern="1200" dirty="0">
                <a:solidFill>
                  <a:srgbClr val="FE8900"/>
                </a:solidFill>
                <a:latin typeface="Arial" charset="0"/>
                <a:ea typeface="+mn-ea"/>
                <a:cs typeface="+mn-cs"/>
              </a:rPr>
              <a:t>Selective</a:t>
            </a:r>
          </a:p>
          <a:p>
            <a:pPr algn="ctr" defTabSz="1715597" fontAlgn="base">
              <a:spcBef>
                <a:spcPts val="188"/>
              </a:spcBef>
              <a:buClrTx/>
            </a:pPr>
            <a:r>
              <a:rPr lang="en-US" sz="1970" b="1" kern="1200" dirty="0">
                <a:solidFill>
                  <a:srgbClr val="FE8900"/>
                </a:solidFill>
                <a:latin typeface="Arial" charset="0"/>
                <a:ea typeface="+mn-ea"/>
                <a:cs typeface="+mn-cs"/>
              </a:rPr>
              <a:t>breeding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Content Placeholder 2"/>
          <p:cNvSpPr>
            <a:spLocks noGrp="1"/>
          </p:cNvSpPr>
          <p:nvPr>
            <p:ph idx="1"/>
          </p:nvPr>
        </p:nvSpPr>
        <p:spPr>
          <a:xfrm>
            <a:off x="0" y="1680076"/>
            <a:ext cx="9144000" cy="4797997"/>
          </a:xfrm>
        </p:spPr>
        <p:txBody>
          <a:bodyPr/>
          <a:lstStyle/>
          <a:p>
            <a:pPr marL="205515" indent="-205515" eaLnBrk="1" hangingPunct="1">
              <a:lnSpc>
                <a:spcPct val="100000"/>
              </a:lnSpc>
              <a:spcBef>
                <a:spcPts val="2400"/>
              </a:spcBef>
              <a:buClr>
                <a:schemeClr val="accent1"/>
              </a:buClr>
              <a:buFont typeface="Wingdings" pitchFamily="2" charset="2"/>
              <a:buChar char="§"/>
            </a:pPr>
            <a:r>
              <a:rPr lang="en-US" sz="2400" dirty="0"/>
              <a:t>Selective breeding is a form of artificial selection to produce plants and animals with more desirable traits.</a:t>
            </a:r>
          </a:p>
          <a:p>
            <a:pPr marL="205515" indent="-205515" eaLnBrk="1" hangingPunct="1">
              <a:lnSpc>
                <a:spcPct val="100000"/>
              </a:lnSpc>
              <a:spcBef>
                <a:spcPts val="2400"/>
              </a:spcBef>
              <a:buClr>
                <a:schemeClr val="accent1"/>
              </a:buClr>
              <a:buFont typeface="Wingdings" pitchFamily="2" charset="2"/>
              <a:buChar char="§"/>
            </a:pPr>
            <a:r>
              <a:rPr lang="en-US" sz="2400" dirty="0">
                <a:solidFill>
                  <a:srgbClr val="0070C0"/>
                </a:solidFill>
              </a:rPr>
              <a:t>Selective breeding is goal-directed, not random like natural selection.</a:t>
            </a:r>
          </a:p>
          <a:p>
            <a:pPr marL="205515" indent="-205515" eaLnBrk="1" hangingPunct="1">
              <a:lnSpc>
                <a:spcPct val="100000"/>
              </a:lnSpc>
              <a:spcBef>
                <a:spcPts val="2400"/>
              </a:spcBef>
              <a:buClr>
                <a:schemeClr val="accent1"/>
              </a:buClr>
              <a:buFont typeface="Wingdings" pitchFamily="2" charset="2"/>
              <a:buChar char="§"/>
            </a:pPr>
            <a:r>
              <a:rPr lang="en-US" sz="2400" dirty="0"/>
              <a:t>The process involves choosing the best parents to breed, then breeding offspring to build up traits in a population.</a:t>
            </a:r>
          </a:p>
          <a:p>
            <a:pPr marL="205515" indent="-205515" eaLnBrk="1" hangingPunct="1">
              <a:lnSpc>
                <a:spcPct val="100000"/>
              </a:lnSpc>
              <a:spcBef>
                <a:spcPts val="2400"/>
              </a:spcBef>
              <a:buClr>
                <a:schemeClr val="accent1"/>
              </a:buClr>
              <a:buFont typeface="Wingdings" pitchFamily="2" charset="2"/>
              <a:buChar char="§"/>
            </a:pPr>
            <a:r>
              <a:rPr lang="en-US" sz="2400" dirty="0">
                <a:solidFill>
                  <a:srgbClr val="0070C0"/>
                </a:solidFill>
              </a:rPr>
              <a:t>Some problems include inbreeding</a:t>
            </a:r>
            <a:r>
              <a:rPr lang="en-US" sz="2400" dirty="0">
                <a:solidFill>
                  <a:srgbClr val="0070C0"/>
                </a:solidFill>
                <a:cs typeface="Arial" charset="0"/>
              </a:rPr>
              <a:t>—</a:t>
            </a:r>
            <a:r>
              <a:rPr lang="en-US" sz="2400" dirty="0">
                <a:solidFill>
                  <a:srgbClr val="0070C0"/>
                </a:solidFill>
              </a:rPr>
              <a:t>buildup of negative genes</a:t>
            </a:r>
            <a:r>
              <a:rPr lang="en-US" sz="2400" dirty="0">
                <a:solidFill>
                  <a:srgbClr val="0070C0"/>
                </a:solidFill>
                <a:cs typeface="Arial" charset="0"/>
              </a:rPr>
              <a:t>—</a:t>
            </a:r>
            <a:r>
              <a:rPr lang="en-US" sz="2400" dirty="0">
                <a:solidFill>
                  <a:srgbClr val="0070C0"/>
                </a:solidFill>
              </a:rPr>
              <a:t>and decreased population diversity.</a:t>
            </a:r>
          </a:p>
          <a:p>
            <a:pPr marL="205515" indent="-205515" eaLnBrk="1" hangingPunct="1">
              <a:lnSpc>
                <a:spcPct val="100000"/>
              </a:lnSpc>
              <a:spcBef>
                <a:spcPts val="2400"/>
              </a:spcBef>
              <a:buClr>
                <a:schemeClr val="accent1"/>
              </a:buClr>
              <a:buFont typeface="Wingdings" pitchFamily="2" charset="2"/>
              <a:buChar char="§"/>
            </a:pPr>
            <a:r>
              <a:rPr lang="en-US" sz="2400" dirty="0"/>
              <a:t>Wild mustard and wild cattle have been extensively selected.</a:t>
            </a:r>
          </a:p>
        </p:txBody>
      </p:sp>
      <p:sp>
        <p:nvSpPr>
          <p:cNvPr id="102403" name="Title 1"/>
          <p:cNvSpPr>
            <a:spLocks noGrp="1"/>
          </p:cNvSpPr>
          <p:nvPr>
            <p:ph type="title"/>
          </p:nvPr>
        </p:nvSpPr>
        <p:spPr>
          <a:xfrm>
            <a:off x="0" y="0"/>
            <a:ext cx="9144000" cy="1376624"/>
          </a:xfrm>
        </p:spPr>
        <p:txBody>
          <a:bodyPr/>
          <a:lstStyle/>
          <a:p>
            <a:pPr marL="214450" indent="-214450" eaLnBrk="1" hangingPunct="1"/>
            <a:r>
              <a:rPr lang="en-US" dirty="0"/>
              <a:t>Selective Breeding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Effect transition="in" filter="wipe(left)">
                                      <p:cBhvr>
                                        <p:cTn id="7" dur="500"/>
                                        <p:tgtEl>
                                          <p:spTgt spid="102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02">
                                            <p:txEl>
                                              <p:pRg st="1" end="1"/>
                                            </p:txEl>
                                          </p:spTgt>
                                        </p:tgtEl>
                                        <p:attrNameLst>
                                          <p:attrName>style.visibility</p:attrName>
                                        </p:attrNameLst>
                                      </p:cBhvr>
                                      <p:to>
                                        <p:strVal val="visible"/>
                                      </p:to>
                                    </p:set>
                                    <p:animEffect transition="in" filter="wipe(left)">
                                      <p:cBhvr>
                                        <p:cTn id="12" dur="500"/>
                                        <p:tgtEl>
                                          <p:spTgt spid="1024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02">
                                            <p:txEl>
                                              <p:pRg st="2" end="2"/>
                                            </p:txEl>
                                          </p:spTgt>
                                        </p:tgtEl>
                                        <p:attrNameLst>
                                          <p:attrName>style.visibility</p:attrName>
                                        </p:attrNameLst>
                                      </p:cBhvr>
                                      <p:to>
                                        <p:strVal val="visible"/>
                                      </p:to>
                                    </p:set>
                                    <p:animEffect transition="in" filter="wipe(left)">
                                      <p:cBhvr>
                                        <p:cTn id="17" dur="500"/>
                                        <p:tgtEl>
                                          <p:spTgt spid="1024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02">
                                            <p:txEl>
                                              <p:pRg st="3" end="3"/>
                                            </p:txEl>
                                          </p:spTgt>
                                        </p:tgtEl>
                                        <p:attrNameLst>
                                          <p:attrName>style.visibility</p:attrName>
                                        </p:attrNameLst>
                                      </p:cBhvr>
                                      <p:to>
                                        <p:strVal val="visible"/>
                                      </p:to>
                                    </p:set>
                                    <p:animEffect transition="in" filter="wipe(left)">
                                      <p:cBhvr>
                                        <p:cTn id="22" dur="500"/>
                                        <p:tgtEl>
                                          <p:spTgt spid="1024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02">
                                            <p:txEl>
                                              <p:pRg st="4" end="4"/>
                                            </p:txEl>
                                          </p:spTgt>
                                        </p:tgtEl>
                                        <p:attrNameLst>
                                          <p:attrName>style.visibility</p:attrName>
                                        </p:attrNameLst>
                                      </p:cBhvr>
                                      <p:to>
                                        <p:strVal val="visible"/>
                                      </p:to>
                                    </p:set>
                                    <p:animEffect transition="in" filter="wipe(left)">
                                      <p:cBhvr>
                                        <p:cTn id="27" dur="500"/>
                                        <p:tgtEl>
                                          <p:spTgt spid="1024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13"/>
          <p:cNvSpPr>
            <a:spLocks noGrp="1" noChangeArrowheads="1"/>
          </p:cNvSpPr>
          <p:nvPr>
            <p:ph type="title"/>
          </p:nvPr>
        </p:nvSpPr>
        <p:spPr>
          <a:xfrm>
            <a:off x="-24056" y="-1"/>
            <a:ext cx="9168056" cy="1386673"/>
          </a:xfrm>
        </p:spPr>
        <p:txBody>
          <a:bodyPr/>
          <a:lstStyle/>
          <a:p>
            <a:pPr eaLnBrk="1" hangingPunct="1"/>
            <a:r>
              <a:rPr lang="en-US" dirty="0"/>
              <a:t> 	From the Wild to the Garden</a:t>
            </a:r>
          </a:p>
        </p:txBody>
      </p:sp>
      <p:pic>
        <p:nvPicPr>
          <p:cNvPr id="67587" name="Picture 5" descr="real-world_connection-01.eps"/>
          <p:cNvPicPr>
            <a:picLocks noChangeAspect="1"/>
          </p:cNvPicPr>
          <p:nvPr/>
        </p:nvPicPr>
        <p:blipFill>
          <a:blip r:embed="rId3"/>
          <a:srcRect/>
          <a:stretch>
            <a:fillRect/>
          </a:stretch>
        </p:blipFill>
        <p:spPr bwMode="auto">
          <a:xfrm>
            <a:off x="73749" y="237062"/>
            <a:ext cx="881636" cy="714840"/>
          </a:xfrm>
          <a:prstGeom prst="rect">
            <a:avLst/>
          </a:prstGeom>
          <a:noFill/>
          <a:ln w="9525">
            <a:noFill/>
            <a:miter lim="800000"/>
            <a:headEnd/>
            <a:tailEnd/>
          </a:ln>
        </p:spPr>
      </p:pic>
      <p:grpSp>
        <p:nvGrpSpPr>
          <p:cNvPr id="67589" name="Group 1"/>
          <p:cNvGrpSpPr>
            <a:grpSpLocks/>
          </p:cNvGrpSpPr>
          <p:nvPr/>
        </p:nvGrpSpPr>
        <p:grpSpPr bwMode="auto">
          <a:xfrm>
            <a:off x="1072261" y="1969535"/>
            <a:ext cx="7062781" cy="3919774"/>
            <a:chOff x="613491" y="271653"/>
            <a:chExt cx="3754354" cy="2235108"/>
          </a:xfrm>
        </p:grpSpPr>
        <p:sp>
          <p:nvSpPr>
            <p:cNvPr id="67597" name="_s1030"/>
            <p:cNvSpPr>
              <a:spLocks noChangeShapeType="1"/>
            </p:cNvSpPr>
            <p:nvPr/>
          </p:nvSpPr>
          <p:spPr bwMode="auto">
            <a:xfrm flipH="1">
              <a:off x="1529954" y="1005841"/>
              <a:ext cx="1754159" cy="896501"/>
            </a:xfrm>
            <a:prstGeom prst="line">
              <a:avLst/>
            </a:prstGeom>
            <a:noFill/>
            <a:ln w="28575">
              <a:solidFill>
                <a:schemeClr val="tx1"/>
              </a:solidFill>
              <a:round/>
              <a:headEnd/>
              <a:tailEnd/>
            </a:ln>
          </p:spPr>
          <p:txBody>
            <a:bodyPr lIns="0" tIns="0" rIns="0" bIns="0" anchor="ctr"/>
            <a:lstStyle/>
            <a:p>
              <a:pPr defTabSz="1715597" fontAlgn="base">
                <a:spcBef>
                  <a:spcPct val="0"/>
                </a:spcBef>
                <a:spcAft>
                  <a:spcPct val="0"/>
                </a:spcAft>
                <a:buClrTx/>
              </a:pPr>
              <a:endParaRPr lang="en-US" sz="2814" kern="1200" dirty="0">
                <a:latin typeface="Arial" charset="0"/>
                <a:ea typeface="+mn-ea"/>
                <a:cs typeface="+mn-cs"/>
              </a:endParaRPr>
            </a:p>
          </p:txBody>
        </p:sp>
        <p:sp>
          <p:nvSpPr>
            <p:cNvPr id="53" name="_s1031"/>
            <p:cNvSpPr>
              <a:spLocks noChangeArrowheads="1"/>
            </p:cNvSpPr>
            <p:nvPr/>
          </p:nvSpPr>
          <p:spPr bwMode="auto">
            <a:xfrm>
              <a:off x="613491" y="1522081"/>
              <a:ext cx="1027433" cy="960920"/>
            </a:xfrm>
            <a:prstGeom prst="ellipse">
              <a:avLst/>
            </a:prstGeom>
            <a:solidFill>
              <a:schemeClr val="accent1">
                <a:lumMod val="40000"/>
                <a:lumOff val="60000"/>
              </a:schemeClr>
            </a:solidFill>
            <a:ln w="28575" cmpd="sng">
              <a:solidFill>
                <a:schemeClr val="accent1"/>
              </a:solidFill>
              <a:round/>
              <a:headEnd/>
              <a:tailEnd/>
            </a:ln>
          </p:spPr>
          <p:txBody>
            <a:bodyPr wrap="none" lIns="0" tIns="0" rIns="0" bIns="0"/>
            <a:lstStyle/>
            <a:p>
              <a:pPr algn="ctr" defTabSz="1715597" fontAlgn="base">
                <a:spcBef>
                  <a:spcPct val="0"/>
                </a:spcBef>
                <a:spcAft>
                  <a:spcPct val="0"/>
                </a:spcAft>
                <a:buClrTx/>
                <a:defRPr/>
              </a:pPr>
              <a:r>
                <a:rPr lang="en-US" sz="1876" b="1" kern="1200" dirty="0">
                  <a:latin typeface="Arial" charset="0"/>
                  <a:ea typeface="+mn-ea"/>
                  <a:cs typeface="+mn-cs"/>
                </a:rPr>
                <a:t>Cauliflower</a:t>
              </a:r>
            </a:p>
          </p:txBody>
        </p:sp>
        <p:sp>
          <p:nvSpPr>
            <p:cNvPr id="67599" name="_s1032"/>
            <p:cNvSpPr>
              <a:spLocks noChangeShapeType="1"/>
            </p:cNvSpPr>
            <p:nvPr/>
          </p:nvSpPr>
          <p:spPr bwMode="auto">
            <a:xfrm>
              <a:off x="1677036" y="1005841"/>
              <a:ext cx="1721144" cy="896502"/>
            </a:xfrm>
            <a:prstGeom prst="line">
              <a:avLst/>
            </a:prstGeom>
            <a:noFill/>
            <a:ln w="28575">
              <a:solidFill>
                <a:schemeClr val="tx1"/>
              </a:solidFill>
              <a:round/>
              <a:headEnd/>
              <a:tailEnd/>
            </a:ln>
          </p:spPr>
          <p:txBody>
            <a:bodyPr lIns="0" tIns="0" rIns="0" bIns="0" anchor="ctr"/>
            <a:lstStyle/>
            <a:p>
              <a:pPr defTabSz="1715597" fontAlgn="base">
                <a:spcBef>
                  <a:spcPct val="0"/>
                </a:spcBef>
                <a:spcAft>
                  <a:spcPct val="0"/>
                </a:spcAft>
                <a:buClrTx/>
              </a:pPr>
              <a:endParaRPr lang="en-US" sz="2814" kern="1200" dirty="0">
                <a:latin typeface="Arial" charset="0"/>
                <a:ea typeface="+mn-ea"/>
                <a:cs typeface="+mn-cs"/>
              </a:endParaRPr>
            </a:p>
          </p:txBody>
        </p:sp>
        <p:sp>
          <p:nvSpPr>
            <p:cNvPr id="55" name="_s1033"/>
            <p:cNvSpPr>
              <a:spLocks noChangeArrowheads="1"/>
            </p:cNvSpPr>
            <p:nvPr/>
          </p:nvSpPr>
          <p:spPr bwMode="auto">
            <a:xfrm>
              <a:off x="3284114" y="1498323"/>
              <a:ext cx="1083731" cy="1008438"/>
            </a:xfrm>
            <a:prstGeom prst="ellipse">
              <a:avLst/>
            </a:prstGeom>
            <a:solidFill>
              <a:schemeClr val="accent1">
                <a:lumMod val="40000"/>
                <a:lumOff val="60000"/>
              </a:schemeClr>
            </a:solidFill>
            <a:ln w="28575" cmpd="sng">
              <a:solidFill>
                <a:schemeClr val="accent1"/>
              </a:solidFill>
              <a:round/>
              <a:headEnd/>
              <a:tailEnd/>
            </a:ln>
          </p:spPr>
          <p:txBody>
            <a:bodyPr lIns="0" tIns="0" rIns="0" bIns="0"/>
            <a:lstStyle/>
            <a:p>
              <a:pPr algn="ctr" defTabSz="1715597" fontAlgn="base">
                <a:spcBef>
                  <a:spcPct val="0"/>
                </a:spcBef>
                <a:spcAft>
                  <a:spcPct val="0"/>
                </a:spcAft>
                <a:buClrTx/>
                <a:defRPr/>
              </a:pPr>
              <a:r>
                <a:rPr lang="en-US" sz="1876" b="1" kern="1200" dirty="0">
                  <a:latin typeface="Arial" charset="0"/>
                  <a:ea typeface="+mn-ea"/>
                  <a:cs typeface="+mn-cs"/>
                </a:rPr>
                <a:t>Kale</a:t>
              </a:r>
            </a:p>
          </p:txBody>
        </p:sp>
        <p:sp>
          <p:nvSpPr>
            <p:cNvPr id="57" name="_s1035"/>
            <p:cNvSpPr>
              <a:spLocks noChangeArrowheads="1"/>
            </p:cNvSpPr>
            <p:nvPr/>
          </p:nvSpPr>
          <p:spPr bwMode="auto">
            <a:xfrm>
              <a:off x="669789" y="271653"/>
              <a:ext cx="1053823" cy="1018999"/>
            </a:xfrm>
            <a:prstGeom prst="ellipse">
              <a:avLst/>
            </a:prstGeom>
            <a:solidFill>
              <a:schemeClr val="accent1">
                <a:lumMod val="40000"/>
                <a:lumOff val="60000"/>
              </a:schemeClr>
            </a:solidFill>
            <a:ln w="28575" cmpd="sng">
              <a:solidFill>
                <a:schemeClr val="accent1"/>
              </a:solidFill>
              <a:round/>
              <a:headEnd/>
              <a:tailEnd/>
            </a:ln>
          </p:spPr>
          <p:txBody>
            <a:bodyPr lIns="0" tIns="0" rIns="0" bIns="0"/>
            <a:lstStyle/>
            <a:p>
              <a:pPr algn="ctr" defTabSz="1715597" fontAlgn="base">
                <a:spcBef>
                  <a:spcPct val="0"/>
                </a:spcBef>
                <a:spcAft>
                  <a:spcPct val="0"/>
                </a:spcAft>
                <a:buClrTx/>
                <a:defRPr/>
              </a:pPr>
              <a:r>
                <a:rPr lang="en-US" sz="1876" b="1" kern="1200" dirty="0">
                  <a:latin typeface="Arial" charset="0"/>
                  <a:ea typeface="+mn-ea"/>
                  <a:cs typeface="+mn-cs"/>
                </a:rPr>
                <a:t>Broccoli</a:t>
              </a:r>
            </a:p>
          </p:txBody>
        </p:sp>
        <p:sp>
          <p:nvSpPr>
            <p:cNvPr id="58" name="_s1036"/>
            <p:cNvSpPr>
              <a:spLocks noChangeArrowheads="1"/>
            </p:cNvSpPr>
            <p:nvPr/>
          </p:nvSpPr>
          <p:spPr bwMode="auto">
            <a:xfrm>
              <a:off x="1801022" y="871789"/>
              <a:ext cx="1271976" cy="1193231"/>
            </a:xfrm>
            <a:prstGeom prst="ellipse">
              <a:avLst/>
            </a:prstGeom>
            <a:solidFill>
              <a:schemeClr val="tx2">
                <a:lumMod val="40000"/>
                <a:lumOff val="60000"/>
              </a:schemeClr>
            </a:solidFill>
            <a:ln w="28575" cmpd="sng">
              <a:solidFill>
                <a:schemeClr val="tx2"/>
              </a:solidFill>
              <a:round/>
              <a:headEnd/>
              <a:tailEnd/>
            </a:ln>
          </p:spPr>
          <p:txBody>
            <a:bodyPr lIns="0" tIns="0" rIns="0" bIns="0"/>
            <a:lstStyle/>
            <a:p>
              <a:pPr algn="ctr" defTabSz="1715597" fontAlgn="base">
                <a:spcBef>
                  <a:spcPct val="0"/>
                </a:spcBef>
                <a:spcAft>
                  <a:spcPct val="0"/>
                </a:spcAft>
                <a:buClrTx/>
                <a:defRPr/>
              </a:pPr>
              <a:r>
                <a:rPr lang="en-US" sz="1876" b="1" kern="1200" dirty="0">
                  <a:latin typeface="Arial" charset="0"/>
                  <a:ea typeface="+mn-ea"/>
                  <a:cs typeface="+mn-cs"/>
                </a:rPr>
                <a:t>Wild mustard</a:t>
              </a:r>
            </a:p>
          </p:txBody>
        </p:sp>
        <p:sp>
          <p:nvSpPr>
            <p:cNvPr id="59" name="Oval 13"/>
            <p:cNvSpPr>
              <a:spLocks noChangeArrowheads="1"/>
            </p:cNvSpPr>
            <p:nvPr/>
          </p:nvSpPr>
          <p:spPr bwMode="auto">
            <a:xfrm>
              <a:off x="3229574" y="283972"/>
              <a:ext cx="1043267" cy="994360"/>
            </a:xfrm>
            <a:prstGeom prst="ellipse">
              <a:avLst/>
            </a:prstGeom>
            <a:solidFill>
              <a:schemeClr val="accent1">
                <a:lumMod val="40000"/>
                <a:lumOff val="60000"/>
              </a:schemeClr>
            </a:solidFill>
            <a:ln w="28575" cmpd="sng">
              <a:solidFill>
                <a:schemeClr val="accent1"/>
              </a:solidFill>
              <a:round/>
              <a:headEnd/>
              <a:tailEnd/>
            </a:ln>
          </p:spPr>
          <p:txBody>
            <a:bodyPr lIns="0" tIns="0" rIns="0" bIns="0"/>
            <a:lstStyle/>
            <a:p>
              <a:pPr algn="ctr" defTabSz="1715597" fontAlgn="base">
                <a:spcBef>
                  <a:spcPct val="0"/>
                </a:spcBef>
                <a:spcAft>
                  <a:spcPct val="0"/>
                </a:spcAft>
                <a:buClrTx/>
                <a:defRPr/>
              </a:pPr>
              <a:r>
                <a:rPr lang="en-US" sz="1876" b="1" kern="1200" dirty="0">
                  <a:latin typeface="Arial" charset="0"/>
                  <a:ea typeface="+mn-ea"/>
                  <a:cs typeface="+mn-cs"/>
                </a:rPr>
                <a:t>Cabbage</a:t>
              </a:r>
            </a:p>
          </p:txBody>
        </p:sp>
      </p:grpSp>
      <p:pic>
        <p:nvPicPr>
          <p:cNvPr id="67590" name="Picture 2"/>
          <p:cNvPicPr>
            <a:picLocks noChangeAspect="1" noChangeArrowheads="1"/>
          </p:cNvPicPr>
          <p:nvPr/>
        </p:nvPicPr>
        <p:blipFill>
          <a:blip r:embed="rId4"/>
          <a:srcRect/>
          <a:stretch>
            <a:fillRect/>
          </a:stretch>
        </p:blipFill>
        <p:spPr bwMode="auto">
          <a:xfrm>
            <a:off x="6434413" y="2574171"/>
            <a:ext cx="1081197" cy="822066"/>
          </a:xfrm>
          <a:prstGeom prst="rect">
            <a:avLst/>
          </a:prstGeom>
          <a:noFill/>
          <a:ln w="9525">
            <a:noFill/>
            <a:miter lim="800000"/>
            <a:headEnd/>
            <a:tailEnd/>
          </a:ln>
        </p:spPr>
      </p:pic>
      <p:pic>
        <p:nvPicPr>
          <p:cNvPr id="67591" name="Picture 3"/>
          <p:cNvPicPr>
            <a:picLocks noChangeAspect="1" noChangeArrowheads="1"/>
          </p:cNvPicPr>
          <p:nvPr/>
        </p:nvPicPr>
        <p:blipFill>
          <a:blip r:embed="rId5"/>
          <a:srcRect/>
          <a:stretch>
            <a:fillRect/>
          </a:stretch>
        </p:blipFill>
        <p:spPr bwMode="auto">
          <a:xfrm>
            <a:off x="6545289" y="4792297"/>
            <a:ext cx="1140767" cy="822066"/>
          </a:xfrm>
          <a:prstGeom prst="rect">
            <a:avLst/>
          </a:prstGeom>
          <a:noFill/>
          <a:ln w="9525">
            <a:noFill/>
            <a:miter lim="800000"/>
            <a:headEnd/>
            <a:tailEnd/>
          </a:ln>
        </p:spPr>
      </p:pic>
      <p:pic>
        <p:nvPicPr>
          <p:cNvPr id="67592" name="Picture 4"/>
          <p:cNvPicPr>
            <a:picLocks noChangeAspect="1" noChangeArrowheads="1"/>
          </p:cNvPicPr>
          <p:nvPr/>
        </p:nvPicPr>
        <p:blipFill>
          <a:blip r:embed="rId6"/>
          <a:srcRect/>
          <a:stretch>
            <a:fillRect/>
          </a:stretch>
        </p:blipFill>
        <p:spPr bwMode="auto">
          <a:xfrm>
            <a:off x="3827147" y="3688490"/>
            <a:ext cx="1404545" cy="1103805"/>
          </a:xfrm>
          <a:prstGeom prst="rect">
            <a:avLst/>
          </a:prstGeom>
          <a:noFill/>
          <a:ln w="9525">
            <a:noFill/>
            <a:miter lim="800000"/>
            <a:headEnd/>
            <a:tailEnd/>
          </a:ln>
        </p:spPr>
      </p:pic>
      <p:pic>
        <p:nvPicPr>
          <p:cNvPr id="67593" name="Picture 5"/>
          <p:cNvPicPr>
            <a:picLocks noChangeAspect="1" noChangeArrowheads="1"/>
          </p:cNvPicPr>
          <p:nvPr/>
        </p:nvPicPr>
        <p:blipFill>
          <a:blip r:embed="rId7"/>
          <a:srcRect l="6062" t="17651" r="31514" b="2477"/>
          <a:stretch>
            <a:fillRect/>
          </a:stretch>
        </p:blipFill>
        <p:spPr bwMode="auto">
          <a:xfrm>
            <a:off x="1628810" y="2574171"/>
            <a:ext cx="1081197" cy="822066"/>
          </a:xfrm>
          <a:prstGeom prst="rect">
            <a:avLst/>
          </a:prstGeom>
          <a:noFill/>
          <a:ln w="9525">
            <a:noFill/>
            <a:miter lim="800000"/>
            <a:headEnd/>
            <a:tailEnd/>
          </a:ln>
        </p:spPr>
      </p:pic>
      <p:pic>
        <p:nvPicPr>
          <p:cNvPr id="67594" name="Picture 6"/>
          <p:cNvPicPr>
            <a:picLocks noChangeAspect="1" noChangeArrowheads="1"/>
          </p:cNvPicPr>
          <p:nvPr/>
        </p:nvPicPr>
        <p:blipFill>
          <a:blip r:embed="rId8"/>
          <a:srcRect/>
          <a:stretch>
            <a:fillRect/>
          </a:stretch>
        </p:blipFill>
        <p:spPr bwMode="auto">
          <a:xfrm>
            <a:off x="1498078" y="4795276"/>
            <a:ext cx="1081197" cy="819087"/>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3" name="Title 4"/>
          <p:cNvSpPr>
            <a:spLocks noGrp="1"/>
          </p:cNvSpPr>
          <p:nvPr>
            <p:ph type="title"/>
          </p:nvPr>
        </p:nvSpPr>
        <p:spPr>
          <a:xfrm>
            <a:off x="0" y="-1"/>
            <a:ext cx="9144000" cy="1356527"/>
          </a:xfrm>
        </p:spPr>
        <p:txBody>
          <a:bodyPr/>
          <a:lstStyle/>
          <a:p>
            <a:pPr eaLnBrk="1" hangingPunct="1"/>
            <a:r>
              <a:rPr lang="en-US" dirty="0"/>
              <a:t>	Selectively Bred Cow Traits</a:t>
            </a:r>
          </a:p>
        </p:txBody>
      </p:sp>
      <p:sp>
        <p:nvSpPr>
          <p:cNvPr id="63490" name="Text Placeholder 10"/>
          <p:cNvSpPr>
            <a:spLocks noGrp="1"/>
          </p:cNvSpPr>
          <p:nvPr>
            <p:ph type="body" sz="quarter" idx="12"/>
          </p:nvPr>
        </p:nvSpPr>
        <p:spPr>
          <a:xfrm>
            <a:off x="0" y="1458428"/>
            <a:ext cx="5267457" cy="5180631"/>
          </a:xfrm>
        </p:spPr>
        <p:txBody>
          <a:bodyPr/>
          <a:lstStyle/>
          <a:p>
            <a:pPr marL="0" indent="0" eaLnBrk="1" hangingPunct="1">
              <a:spcBef>
                <a:spcPct val="0"/>
              </a:spcBef>
              <a:buClr>
                <a:schemeClr val="accent1"/>
              </a:buClr>
              <a:buNone/>
              <a:defRPr/>
            </a:pPr>
            <a:r>
              <a:rPr lang="en-US" sz="2000" b="1" dirty="0">
                <a:solidFill>
                  <a:srgbClr val="FF0000"/>
                </a:solidFill>
              </a:rPr>
              <a:t>Cows that are domesticated:</a:t>
            </a:r>
          </a:p>
          <a:p>
            <a:pPr marL="463550" indent="-215900" eaLnBrk="1" hangingPunct="1">
              <a:lnSpc>
                <a:spcPct val="100000"/>
              </a:lnSpc>
              <a:spcBef>
                <a:spcPts val="600"/>
              </a:spcBef>
              <a:buClr>
                <a:schemeClr val="accent1"/>
              </a:buClr>
              <a:buFont typeface="Wingdings" pitchFamily="2" charset="2"/>
              <a:buChar char="§"/>
              <a:defRPr/>
            </a:pPr>
            <a:r>
              <a:rPr lang="en-US" sz="2000" dirty="0"/>
              <a:t>are herbivores.</a:t>
            </a:r>
          </a:p>
          <a:p>
            <a:pPr marL="463550" indent="-215900" eaLnBrk="1" hangingPunct="1">
              <a:lnSpc>
                <a:spcPct val="100000"/>
              </a:lnSpc>
              <a:spcBef>
                <a:spcPts val="600"/>
              </a:spcBef>
              <a:buClr>
                <a:schemeClr val="accent1"/>
              </a:buClr>
              <a:buFont typeface="Wingdings" pitchFamily="2" charset="2"/>
              <a:buChar char="§"/>
              <a:defRPr/>
            </a:pPr>
            <a:r>
              <a:rPr lang="en-US" sz="2000" dirty="0"/>
              <a:t>are large and relatively inactive.</a:t>
            </a:r>
          </a:p>
          <a:p>
            <a:pPr marL="463550" indent="-215900" eaLnBrk="1" hangingPunct="1">
              <a:lnSpc>
                <a:spcPct val="100000"/>
              </a:lnSpc>
              <a:spcBef>
                <a:spcPts val="600"/>
              </a:spcBef>
              <a:buClr>
                <a:schemeClr val="accent1"/>
              </a:buClr>
              <a:buFont typeface="Wingdings" pitchFamily="2" charset="2"/>
              <a:buChar char="§"/>
              <a:defRPr/>
            </a:pPr>
            <a:r>
              <a:rPr lang="en-US" sz="2000" dirty="0"/>
              <a:t>can be herded.</a:t>
            </a:r>
          </a:p>
          <a:p>
            <a:pPr marL="463550" indent="-215900" eaLnBrk="1" hangingPunct="1">
              <a:lnSpc>
                <a:spcPct val="100000"/>
              </a:lnSpc>
              <a:spcBef>
                <a:spcPts val="600"/>
              </a:spcBef>
              <a:buClr>
                <a:schemeClr val="accent1"/>
              </a:buClr>
              <a:buFont typeface="Wingdings" pitchFamily="2" charset="2"/>
              <a:buChar char="§"/>
              <a:defRPr/>
            </a:pPr>
            <a:r>
              <a:rPr lang="en-US" sz="2000" dirty="0"/>
              <a:t>provide milk.  </a:t>
            </a:r>
          </a:p>
          <a:p>
            <a:pPr marL="205872" indent="-205872" eaLnBrk="1" hangingPunct="1">
              <a:lnSpc>
                <a:spcPct val="75000"/>
              </a:lnSpc>
              <a:spcBef>
                <a:spcPct val="0"/>
              </a:spcBef>
              <a:buClr>
                <a:schemeClr val="accent1"/>
              </a:buClr>
              <a:buFont typeface="Wingdings" pitchFamily="2" charset="2"/>
              <a:buChar char="§"/>
              <a:defRPr/>
            </a:pPr>
            <a:endParaRPr lang="en-US" sz="2000" dirty="0"/>
          </a:p>
          <a:p>
            <a:pPr marL="205872" indent="-205872" eaLnBrk="1" hangingPunct="1">
              <a:spcBef>
                <a:spcPct val="0"/>
              </a:spcBef>
              <a:buClr>
                <a:schemeClr val="accent1"/>
              </a:buClr>
              <a:buNone/>
              <a:defRPr/>
            </a:pPr>
            <a:r>
              <a:rPr lang="en-US" sz="2000" b="1" dirty="0">
                <a:solidFill>
                  <a:srgbClr val="0070C0"/>
                </a:solidFill>
              </a:rPr>
              <a:t>Cows used for beef:</a:t>
            </a:r>
          </a:p>
          <a:p>
            <a:pPr marL="463550" indent="-215900" eaLnBrk="1" hangingPunct="1">
              <a:lnSpc>
                <a:spcPct val="100000"/>
              </a:lnSpc>
              <a:spcBef>
                <a:spcPts val="600"/>
              </a:spcBef>
              <a:buClr>
                <a:schemeClr val="accent1"/>
              </a:buClr>
              <a:buFont typeface="Wingdings" pitchFamily="2" charset="2"/>
              <a:buChar char="§"/>
              <a:defRPr/>
            </a:pPr>
            <a:r>
              <a:rPr lang="en-US" sz="2000" dirty="0"/>
              <a:t>are short and stocky </a:t>
            </a:r>
          </a:p>
          <a:p>
            <a:pPr marL="463550" indent="-215900" eaLnBrk="1" hangingPunct="1">
              <a:lnSpc>
                <a:spcPct val="100000"/>
              </a:lnSpc>
              <a:spcBef>
                <a:spcPts val="600"/>
              </a:spcBef>
              <a:buClr>
                <a:schemeClr val="accent1"/>
              </a:buClr>
              <a:buFont typeface="Wingdings" pitchFamily="2" charset="2"/>
              <a:buChar char="§"/>
              <a:defRPr/>
            </a:pPr>
            <a:r>
              <a:rPr lang="en-US" sz="2000" dirty="0"/>
              <a:t>have lots of muscle.</a:t>
            </a:r>
          </a:p>
          <a:p>
            <a:pPr marL="408051" lvl="2" indent="-440813" eaLnBrk="1" hangingPunct="1">
              <a:spcBef>
                <a:spcPct val="0"/>
              </a:spcBef>
              <a:defRPr/>
            </a:pPr>
            <a:endParaRPr lang="en-US" sz="2000" dirty="0"/>
          </a:p>
          <a:p>
            <a:pPr marL="0" lvl="2" indent="0" eaLnBrk="1" hangingPunct="1">
              <a:spcBef>
                <a:spcPct val="0"/>
              </a:spcBef>
              <a:buNone/>
              <a:defRPr/>
            </a:pPr>
            <a:r>
              <a:rPr lang="en-US" sz="2000" b="1" dirty="0">
                <a:solidFill>
                  <a:srgbClr val="00B050"/>
                </a:solidFill>
              </a:rPr>
              <a:t>Cows used for dairy production:</a:t>
            </a:r>
          </a:p>
          <a:p>
            <a:pPr marL="463550" lvl="2" indent="-320675" eaLnBrk="1" hangingPunct="1">
              <a:spcBef>
                <a:spcPts val="600"/>
              </a:spcBef>
              <a:buClr>
                <a:schemeClr val="accent1"/>
              </a:buClr>
              <a:buFont typeface="Wingdings" pitchFamily="2" charset="2"/>
              <a:buChar char="§"/>
              <a:defRPr/>
            </a:pPr>
            <a:r>
              <a:rPr lang="en-US" sz="2000" dirty="0"/>
              <a:t>have long limbs &amp; body build.</a:t>
            </a:r>
          </a:p>
          <a:p>
            <a:pPr marL="463550" lvl="2" indent="-320675" eaLnBrk="1" hangingPunct="1">
              <a:spcBef>
                <a:spcPts val="600"/>
              </a:spcBef>
              <a:buClr>
                <a:schemeClr val="accent1"/>
              </a:buClr>
              <a:buFont typeface="Wingdings" pitchFamily="2" charset="2"/>
              <a:buChar char="§"/>
              <a:defRPr/>
            </a:pPr>
            <a:r>
              <a:rPr lang="en-US" sz="2000" dirty="0"/>
              <a:t>have large udders.</a:t>
            </a:r>
          </a:p>
          <a:p>
            <a:pPr marL="463550" lvl="2" indent="-320675" eaLnBrk="1" hangingPunct="1">
              <a:spcBef>
                <a:spcPts val="600"/>
              </a:spcBef>
              <a:buClr>
                <a:schemeClr val="accent1"/>
              </a:buClr>
              <a:buFont typeface="Wingdings" pitchFamily="2" charset="2"/>
              <a:buChar char="§"/>
              <a:defRPr/>
            </a:pPr>
            <a:r>
              <a:rPr lang="en-US" sz="2000" dirty="0"/>
              <a:t>produce high volumes of milk.</a:t>
            </a:r>
          </a:p>
          <a:p>
            <a:pPr marL="0" indent="0" eaLnBrk="1" hangingPunct="1">
              <a:lnSpc>
                <a:spcPct val="75000"/>
              </a:lnSpc>
              <a:spcBef>
                <a:spcPct val="0"/>
              </a:spcBef>
              <a:buNone/>
              <a:defRPr/>
            </a:pPr>
            <a:endParaRPr lang="en-US" sz="1876" dirty="0"/>
          </a:p>
        </p:txBody>
      </p:sp>
      <p:pic>
        <p:nvPicPr>
          <p:cNvPr id="69636" name="Picture 5" descr="real-world_connection-01.eps"/>
          <p:cNvPicPr>
            <a:picLocks noChangeAspect="1"/>
          </p:cNvPicPr>
          <p:nvPr/>
        </p:nvPicPr>
        <p:blipFill>
          <a:blip r:embed="rId3"/>
          <a:srcRect/>
          <a:stretch>
            <a:fillRect/>
          </a:stretch>
        </p:blipFill>
        <p:spPr bwMode="auto">
          <a:xfrm>
            <a:off x="164444" y="320842"/>
            <a:ext cx="881636" cy="714840"/>
          </a:xfrm>
          <a:prstGeom prst="rect">
            <a:avLst/>
          </a:prstGeom>
          <a:noFill/>
          <a:ln w="9525">
            <a:noFill/>
            <a:miter lim="800000"/>
            <a:headEnd/>
            <a:tailEnd/>
          </a:ln>
        </p:spPr>
      </p:pic>
      <p:pic>
        <p:nvPicPr>
          <p:cNvPr id="69637" name="Picture 2"/>
          <p:cNvPicPr>
            <a:picLocks noChangeAspect="1" noChangeArrowheads="1"/>
          </p:cNvPicPr>
          <p:nvPr/>
        </p:nvPicPr>
        <p:blipFill rotWithShape="1">
          <a:blip r:embed="rId4"/>
          <a:srcRect l="12369" r="11049"/>
          <a:stretch/>
        </p:blipFill>
        <p:spPr bwMode="auto">
          <a:xfrm>
            <a:off x="4896659" y="1889115"/>
            <a:ext cx="4247343" cy="41133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49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49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3490">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3490">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3490">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3490">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3490">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349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 y="1397358"/>
            <a:ext cx="9143996" cy="5178553"/>
          </a:xfrm>
        </p:spPr>
        <p:txBody>
          <a:bodyPr vert="horz" wrap="square" lIns="164592" tIns="91440" rIns="171562" bIns="91440" numCol="1" anchor="t" anchorCtr="0" compatLnSpc="1">
            <a:prstTxWarp prst="textNoShape">
              <a:avLst/>
            </a:prstTxWarp>
          </a:bodyPr>
          <a:lstStyle/>
          <a:p>
            <a:pPr marL="0" lvl="1" indent="0">
              <a:buNone/>
            </a:pPr>
            <a:r>
              <a:rPr lang="en-US" sz="2800" dirty="0">
                <a:solidFill>
                  <a:srgbClr val="00B0F0"/>
                </a:solidFill>
              </a:rPr>
              <a:t>By the end of this lesson, you should be able to:</a:t>
            </a:r>
          </a:p>
          <a:p>
            <a:pPr marL="342900" lvl="0" indent="-342900">
              <a:lnSpc>
                <a:spcPct val="100000"/>
              </a:lnSpc>
              <a:spcBef>
                <a:spcPts val="600"/>
              </a:spcBef>
              <a:buFont typeface="Wingdings" panose="05000000000000000000" pitchFamily="2" charset="2"/>
              <a:buChar char="q"/>
            </a:pPr>
            <a:r>
              <a:rPr lang="en-US" sz="2400" dirty="0"/>
              <a:t>Explain how traits are expressed and understand conditions that lead to mutations.</a:t>
            </a:r>
            <a:endParaRPr lang="en-US" sz="2000" dirty="0"/>
          </a:p>
          <a:p>
            <a:pPr marL="342900" indent="-342900">
              <a:lnSpc>
                <a:spcPct val="100000"/>
              </a:lnSpc>
              <a:spcBef>
                <a:spcPts val="1200"/>
              </a:spcBef>
              <a:buFont typeface="Wingdings" panose="05000000000000000000" pitchFamily="2" charset="2"/>
              <a:buChar char="q"/>
            </a:pPr>
            <a:r>
              <a:rPr lang="en-US" sz="2400" dirty="0">
                <a:solidFill>
                  <a:srgbClr val="FF0000"/>
                </a:solidFill>
              </a:rPr>
              <a:t>Define mutation and distinguish non-genetic mutations from gene mutations.</a:t>
            </a:r>
            <a:endParaRPr lang="en-US" sz="2000" dirty="0">
              <a:solidFill>
                <a:srgbClr val="FF0000"/>
              </a:solidFill>
            </a:endParaRPr>
          </a:p>
          <a:p>
            <a:pPr marL="342900" lvl="0" indent="-342900">
              <a:lnSpc>
                <a:spcPct val="100000"/>
              </a:lnSpc>
              <a:spcBef>
                <a:spcPts val="1200"/>
              </a:spcBef>
              <a:buFont typeface="Wingdings" panose="05000000000000000000" pitchFamily="2" charset="2"/>
              <a:buChar char="q"/>
            </a:pPr>
            <a:r>
              <a:rPr lang="en-US" sz="2400" dirty="0"/>
              <a:t>Define and identify mutations that involve chromosome number and structure.</a:t>
            </a:r>
          </a:p>
          <a:p>
            <a:pPr marL="342900" lvl="0" indent="-342900">
              <a:lnSpc>
                <a:spcPct val="100000"/>
              </a:lnSpc>
              <a:spcBef>
                <a:spcPts val="1200"/>
              </a:spcBef>
              <a:buFont typeface="Wingdings" panose="05000000000000000000" pitchFamily="2" charset="2"/>
              <a:buChar char="q"/>
            </a:pPr>
            <a:r>
              <a:rPr lang="en-US" sz="2400" dirty="0">
                <a:solidFill>
                  <a:srgbClr val="FF0000"/>
                </a:solidFill>
              </a:rPr>
              <a:t>Describe mutations in somatic cells versus sex cells</a:t>
            </a:r>
            <a:r>
              <a:rPr lang="en-US" sz="1600" dirty="0">
                <a:solidFill>
                  <a:srgbClr val="FF0000"/>
                </a:solidFill>
              </a:rPr>
              <a:t>.</a:t>
            </a:r>
          </a:p>
          <a:p>
            <a:pPr marL="342900" indent="-342900">
              <a:lnSpc>
                <a:spcPct val="100000"/>
              </a:lnSpc>
              <a:spcBef>
                <a:spcPts val="1200"/>
              </a:spcBef>
              <a:buFont typeface="Wingdings" panose="05000000000000000000" pitchFamily="2" charset="2"/>
              <a:buChar char="q"/>
            </a:pPr>
            <a:r>
              <a:rPr lang="en-US" sz="2400" dirty="0"/>
              <a:t>Understand how genetics is used to produce desired traits in an organism (selective breeding; applied genetics).</a:t>
            </a:r>
          </a:p>
          <a:p>
            <a:pPr marL="347663" lvl="1" indent="-347663">
              <a:lnSpc>
                <a:spcPct val="100000"/>
              </a:lnSpc>
              <a:spcBef>
                <a:spcPts val="1200"/>
              </a:spcBef>
            </a:pPr>
            <a:r>
              <a:rPr lang="en-US" sz="2800" b="1" dirty="0">
                <a:solidFill>
                  <a:schemeClr val="tx2"/>
                </a:solidFill>
              </a:rPr>
              <a:t>Science Practice: </a:t>
            </a:r>
            <a:r>
              <a:rPr lang="en-US" sz="2800" dirty="0"/>
              <a:t> </a:t>
            </a:r>
            <a:r>
              <a:rPr lang="en-US" sz="2800" b="1" dirty="0">
                <a:solidFill>
                  <a:srgbClr val="00B050"/>
                </a:solidFill>
              </a:rPr>
              <a:t>Bug Karyotype Lab</a:t>
            </a:r>
          </a:p>
          <a:p>
            <a:pPr marL="0" lvl="1" indent="0"/>
            <a:endParaRPr lang="en-US" sz="2800" dirty="0"/>
          </a:p>
          <a:p>
            <a:pPr marL="342900" lvl="1" indent="-342900"/>
            <a:endParaRPr lang="en-US" sz="2800" dirty="0">
              <a:ea typeface="Lucida Grande"/>
              <a:cs typeface="Arial"/>
            </a:endParaRPr>
          </a:p>
        </p:txBody>
      </p:sp>
      <p:sp>
        <p:nvSpPr>
          <p:cNvPr id="2" name="Title 1"/>
          <p:cNvSpPr>
            <a:spLocks noGrp="1"/>
          </p:cNvSpPr>
          <p:nvPr>
            <p:ph type="title"/>
          </p:nvPr>
        </p:nvSpPr>
        <p:spPr>
          <a:xfrm>
            <a:off x="4" y="0"/>
            <a:ext cx="9220195" cy="1371600"/>
          </a:xfrm>
        </p:spPr>
        <p:txBody>
          <a:bodyPr>
            <a:normAutofit/>
          </a:bodyPr>
          <a:lstStyle/>
          <a:p>
            <a:r>
              <a:rPr lang="en-US" dirty="0"/>
              <a:t>		Lesson Objectives</a:t>
            </a:r>
          </a:p>
        </p:txBody>
      </p:sp>
      <p:pic>
        <p:nvPicPr>
          <p:cNvPr id="6" name="Picture 5"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4" y="123360"/>
            <a:ext cx="881636" cy="714840"/>
          </a:xfrm>
          <a:prstGeom prst="rect">
            <a:avLst/>
          </a:prstGeom>
        </p:spPr>
      </p:pic>
      <p:grpSp>
        <p:nvGrpSpPr>
          <p:cNvPr id="7" name="Group 6"/>
          <p:cNvGrpSpPr>
            <a:grpSpLocks noChangeAspect="1"/>
          </p:cNvGrpSpPr>
          <p:nvPr/>
        </p:nvGrpSpPr>
        <p:grpSpPr>
          <a:xfrm>
            <a:off x="8153400" y="152400"/>
            <a:ext cx="838200" cy="1042368"/>
            <a:chOff x="611981" y="1262063"/>
            <a:chExt cx="902494" cy="959643"/>
          </a:xfrm>
        </p:grpSpPr>
        <p:sp>
          <p:nvSpPr>
            <p:cNvPr id="8" name="Rectangle 7"/>
            <p:cNvSpPr/>
            <p:nvPr/>
          </p:nvSpPr>
          <p:spPr bwMode="auto">
            <a:xfrm>
              <a:off x="611981" y="1262063"/>
              <a:ext cx="902494" cy="959643"/>
            </a:xfrm>
            <a:prstGeom prst="rect">
              <a:avLst/>
            </a:prstGeom>
            <a:solidFill>
              <a:schemeClr val="bg1"/>
            </a:solidFill>
            <a:ln>
              <a:noFill/>
            </a:ln>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grpSp>
          <p:nvGrpSpPr>
            <p:cNvPr id="9" name="Group 6"/>
            <p:cNvGrpSpPr>
              <a:grpSpLocks noChangeAspect="1"/>
            </p:cNvGrpSpPr>
            <p:nvPr/>
          </p:nvGrpSpPr>
          <p:grpSpPr bwMode="auto">
            <a:xfrm>
              <a:off x="633982" y="1282430"/>
              <a:ext cx="858515" cy="918842"/>
              <a:chOff x="1439" y="765"/>
              <a:chExt cx="185" cy="198"/>
            </a:xfrm>
          </p:grpSpPr>
          <p:sp>
            <p:nvSpPr>
              <p:cNvPr id="10"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1"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2"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3"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4"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5"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6"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grpSp>
      </p:grpSp>
    </p:spTree>
    <p:extLst>
      <p:ext uri="{BB962C8B-B14F-4D97-AF65-F5344CB8AC3E}">
        <p14:creationId xmlns:p14="http://schemas.microsoft.com/office/powerpoint/2010/main" val="200106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3" name="Title 3"/>
          <p:cNvSpPr>
            <a:spLocks noGrp="1"/>
          </p:cNvSpPr>
          <p:nvPr>
            <p:ph type="title"/>
          </p:nvPr>
        </p:nvSpPr>
        <p:spPr>
          <a:xfrm>
            <a:off x="0" y="340294"/>
            <a:ext cx="7702405" cy="1030562"/>
          </a:xfrm>
        </p:spPr>
        <p:txBody>
          <a:bodyPr/>
          <a:lstStyle/>
          <a:p>
            <a:pPr eaLnBrk="1" hangingPunct="1"/>
            <a:r>
              <a:rPr lang="en-US" dirty="0"/>
              <a:t>	Luther Burbank </a:t>
            </a:r>
            <a:br>
              <a:rPr lang="en-US" dirty="0"/>
            </a:br>
            <a:r>
              <a:rPr lang="en-US" dirty="0"/>
              <a:t>(1849–1926)</a:t>
            </a:r>
          </a:p>
        </p:txBody>
      </p:sp>
      <p:sp>
        <p:nvSpPr>
          <p:cNvPr id="90114" name="Text Placeholder 6"/>
          <p:cNvSpPr>
            <a:spLocks noGrp="1"/>
          </p:cNvSpPr>
          <p:nvPr>
            <p:ph type="body" sz="quarter" idx="12"/>
          </p:nvPr>
        </p:nvSpPr>
        <p:spPr>
          <a:xfrm>
            <a:off x="64395" y="1838874"/>
            <a:ext cx="5254578" cy="4113310"/>
          </a:xfrm>
        </p:spPr>
        <p:txBody>
          <a:bodyPr/>
          <a:lstStyle/>
          <a:p>
            <a:pPr marL="211472" indent="-211472" eaLnBrk="1" hangingPunct="1">
              <a:spcBef>
                <a:spcPts val="844"/>
              </a:spcBef>
              <a:buClr>
                <a:schemeClr val="accent1"/>
              </a:buClr>
              <a:buFont typeface="Wingdings" pitchFamily="2" charset="2"/>
              <a:buChar char="§"/>
            </a:pPr>
            <a:r>
              <a:rPr lang="en-US" sz="2800" dirty="0"/>
              <a:t>Was an American plant breeder. </a:t>
            </a:r>
          </a:p>
          <a:p>
            <a:pPr marL="211472" indent="-211472" eaLnBrk="1" hangingPunct="1">
              <a:lnSpc>
                <a:spcPct val="100000"/>
              </a:lnSpc>
              <a:spcBef>
                <a:spcPts val="2400"/>
              </a:spcBef>
              <a:buClr>
                <a:schemeClr val="accent1"/>
              </a:buClr>
              <a:buFont typeface="Wingdings" pitchFamily="2" charset="2"/>
              <a:buChar char="§"/>
            </a:pPr>
            <a:r>
              <a:rPr lang="en-US" sz="2800" dirty="0">
                <a:solidFill>
                  <a:srgbClr val="0070C0"/>
                </a:solidFill>
              </a:rPr>
              <a:t>Was famous for “Burbank potato”. </a:t>
            </a:r>
          </a:p>
          <a:p>
            <a:pPr marL="211472" indent="-211472" eaLnBrk="1" hangingPunct="1">
              <a:lnSpc>
                <a:spcPct val="100000"/>
              </a:lnSpc>
              <a:spcBef>
                <a:spcPts val="2400"/>
              </a:spcBef>
              <a:buClr>
                <a:schemeClr val="accent1"/>
              </a:buClr>
              <a:buFont typeface="Wingdings" pitchFamily="2" charset="2"/>
              <a:buChar char="§"/>
            </a:pPr>
            <a:r>
              <a:rPr lang="en-US" sz="2800" dirty="0"/>
              <a:t>Developed more than 800 new strains and varieties of plants.</a:t>
            </a:r>
          </a:p>
          <a:p>
            <a:pPr marL="211472" indent="-211472" eaLnBrk="1" hangingPunct="1">
              <a:lnSpc>
                <a:spcPct val="100000"/>
              </a:lnSpc>
              <a:spcBef>
                <a:spcPts val="2400"/>
              </a:spcBef>
              <a:buClr>
                <a:schemeClr val="accent1"/>
              </a:buClr>
              <a:buFont typeface="Wingdings" pitchFamily="2" charset="2"/>
              <a:buChar char="§"/>
            </a:pPr>
            <a:r>
              <a:rPr lang="en-US" sz="2800" dirty="0">
                <a:solidFill>
                  <a:srgbClr val="0070C0"/>
                </a:solidFill>
              </a:rPr>
              <a:t>Increased world food supply.</a:t>
            </a:r>
            <a:endParaRPr lang="en-US" dirty="0">
              <a:solidFill>
                <a:srgbClr val="0070C0"/>
              </a:solidFill>
            </a:endParaRPr>
          </a:p>
        </p:txBody>
      </p:sp>
      <p:pic>
        <p:nvPicPr>
          <p:cNvPr id="90116" name="Picture 4" descr="profile-01.eps"/>
          <p:cNvPicPr>
            <a:picLocks noChangeAspect="1"/>
          </p:cNvPicPr>
          <p:nvPr/>
        </p:nvPicPr>
        <p:blipFill>
          <a:blip r:embed="rId3"/>
          <a:srcRect/>
          <a:stretch>
            <a:fillRect/>
          </a:stretch>
        </p:blipFill>
        <p:spPr bwMode="auto">
          <a:xfrm>
            <a:off x="64395" y="485276"/>
            <a:ext cx="881636" cy="714840"/>
          </a:xfrm>
          <a:prstGeom prst="rect">
            <a:avLst/>
          </a:prstGeom>
          <a:noFill/>
          <a:ln w="9525">
            <a:noFill/>
            <a:miter lim="800000"/>
            <a:headEnd/>
            <a:tailEnd/>
          </a:ln>
        </p:spPr>
      </p:pic>
      <p:pic>
        <p:nvPicPr>
          <p:cNvPr id="90118" name="Picture 2"/>
          <p:cNvPicPr>
            <a:picLocks noChangeAspect="1" noChangeArrowheads="1"/>
          </p:cNvPicPr>
          <p:nvPr/>
        </p:nvPicPr>
        <p:blipFill>
          <a:blip r:embed="rId4"/>
          <a:srcRect/>
          <a:stretch>
            <a:fillRect/>
          </a:stretch>
        </p:blipFill>
        <p:spPr bwMode="auto">
          <a:xfrm>
            <a:off x="5467353" y="2071590"/>
            <a:ext cx="3366885" cy="36478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1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01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01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09" name="Title 3"/>
          <p:cNvSpPr>
            <a:spLocks noGrp="1"/>
          </p:cNvSpPr>
          <p:nvPr>
            <p:ph type="title"/>
          </p:nvPr>
        </p:nvSpPr>
        <p:spPr>
          <a:xfrm>
            <a:off x="0" y="-1"/>
            <a:ext cx="9144000" cy="1396721"/>
          </a:xfrm>
        </p:spPr>
        <p:txBody>
          <a:bodyPr/>
          <a:lstStyle/>
          <a:p>
            <a:pPr eaLnBrk="1" hangingPunct="1"/>
            <a:r>
              <a:rPr lang="en-US" dirty="0"/>
              <a:t>	Origins: Flowers and Pets</a:t>
            </a:r>
          </a:p>
        </p:txBody>
      </p:sp>
      <p:sp>
        <p:nvSpPr>
          <p:cNvPr id="94211" name="Text Placeholder 9"/>
          <p:cNvSpPr>
            <a:spLocks noGrp="1"/>
          </p:cNvSpPr>
          <p:nvPr>
            <p:ph type="body" sz="quarter" idx="14"/>
          </p:nvPr>
        </p:nvSpPr>
        <p:spPr>
          <a:xfrm>
            <a:off x="321678" y="4751979"/>
            <a:ext cx="2534541" cy="1143030"/>
          </a:xfrm>
        </p:spPr>
        <p:txBody>
          <a:bodyPr/>
          <a:lstStyle/>
          <a:p>
            <a:pPr marL="0" indent="0" algn="ctr" eaLnBrk="1" hangingPunct="1">
              <a:buNone/>
            </a:pPr>
            <a:r>
              <a:rPr lang="en-US" sz="2064" dirty="0"/>
              <a:t>Wild rose – </a:t>
            </a:r>
            <a:br>
              <a:rPr lang="en-US" sz="2064" dirty="0"/>
            </a:br>
            <a:r>
              <a:rPr lang="en-US" sz="2064" dirty="0"/>
              <a:t>ancestor of today’s hothouse roses</a:t>
            </a:r>
          </a:p>
        </p:txBody>
      </p:sp>
      <p:sp>
        <p:nvSpPr>
          <p:cNvPr id="94212" name="Text Placeholder 10"/>
          <p:cNvSpPr>
            <a:spLocks noGrp="1"/>
          </p:cNvSpPr>
          <p:nvPr>
            <p:ph type="body" sz="quarter" idx="15"/>
          </p:nvPr>
        </p:nvSpPr>
        <p:spPr>
          <a:xfrm>
            <a:off x="3508611" y="4751980"/>
            <a:ext cx="2424500" cy="920358"/>
          </a:xfrm>
        </p:spPr>
        <p:txBody>
          <a:bodyPr/>
          <a:lstStyle/>
          <a:p>
            <a:pPr marL="0" indent="0" algn="ctr" eaLnBrk="1" hangingPunct="1">
              <a:buNone/>
            </a:pPr>
            <a:r>
              <a:rPr lang="en-US" sz="2064" dirty="0"/>
              <a:t>Grey wolf – </a:t>
            </a:r>
            <a:br>
              <a:rPr lang="en-US" sz="2064" dirty="0"/>
            </a:br>
            <a:r>
              <a:rPr lang="en-US" sz="2064" dirty="0"/>
              <a:t>ancestor of today’s dogs</a:t>
            </a:r>
          </a:p>
        </p:txBody>
      </p:sp>
      <p:sp>
        <p:nvSpPr>
          <p:cNvPr id="94213" name="Text Placeholder 11"/>
          <p:cNvSpPr>
            <a:spLocks noGrp="1"/>
          </p:cNvSpPr>
          <p:nvPr>
            <p:ph type="body" sz="quarter" idx="16"/>
          </p:nvPr>
        </p:nvSpPr>
        <p:spPr>
          <a:xfrm>
            <a:off x="6278027" y="4760917"/>
            <a:ext cx="2667691" cy="920356"/>
          </a:xfrm>
        </p:spPr>
        <p:txBody>
          <a:bodyPr/>
          <a:lstStyle/>
          <a:p>
            <a:pPr marL="0" indent="0" algn="ctr" eaLnBrk="1" hangingPunct="1">
              <a:buNone/>
            </a:pPr>
            <a:r>
              <a:rPr lang="en-US" sz="2064" dirty="0"/>
              <a:t>African wild cat – </a:t>
            </a:r>
            <a:br>
              <a:rPr lang="en-US" sz="2064" dirty="0"/>
            </a:br>
            <a:r>
              <a:rPr lang="en-US" sz="2064" dirty="0"/>
              <a:t>likely ancestor of today’s house cats</a:t>
            </a:r>
          </a:p>
        </p:txBody>
      </p:sp>
      <p:sp>
        <p:nvSpPr>
          <p:cNvPr id="94214" name="Text Placeholder 12"/>
          <p:cNvSpPr>
            <a:spLocks noGrp="1"/>
          </p:cNvSpPr>
          <p:nvPr>
            <p:ph type="body" sz="quarter" idx="17"/>
          </p:nvPr>
        </p:nvSpPr>
        <p:spPr>
          <a:xfrm>
            <a:off x="321680" y="1886136"/>
            <a:ext cx="8512558" cy="646336"/>
          </a:xfrm>
        </p:spPr>
        <p:txBody>
          <a:bodyPr/>
          <a:lstStyle/>
          <a:p>
            <a:pPr marL="0" indent="0" algn="ctr" eaLnBrk="1" hangingPunct="1">
              <a:buNone/>
            </a:pPr>
            <a:r>
              <a:rPr lang="en-US" sz="2064" dirty="0"/>
              <a:t>Today’s flowers and pets came from ancient wild ancestors.</a:t>
            </a:r>
          </a:p>
        </p:txBody>
      </p:sp>
      <p:pic>
        <p:nvPicPr>
          <p:cNvPr id="94215" name="Picture 4" descr="real-world_connection-01.eps"/>
          <p:cNvPicPr>
            <a:picLocks noChangeAspect="1"/>
          </p:cNvPicPr>
          <p:nvPr/>
        </p:nvPicPr>
        <p:blipFill>
          <a:blip r:embed="rId3"/>
          <a:srcRect/>
          <a:stretch>
            <a:fillRect/>
          </a:stretch>
        </p:blipFill>
        <p:spPr bwMode="auto">
          <a:xfrm>
            <a:off x="103661" y="313282"/>
            <a:ext cx="881636" cy="714840"/>
          </a:xfrm>
          <a:prstGeom prst="rect">
            <a:avLst/>
          </a:prstGeom>
          <a:noFill/>
          <a:ln w="9525">
            <a:noFill/>
            <a:miter lim="800000"/>
            <a:headEnd/>
            <a:tailEnd/>
          </a:ln>
        </p:spPr>
      </p:pic>
      <p:pic>
        <p:nvPicPr>
          <p:cNvPr id="94216" name="Picture 3"/>
          <p:cNvPicPr>
            <a:picLocks noGrp="1" noChangeAspect="1" noChangeArrowheads="1"/>
          </p:cNvPicPr>
          <p:nvPr>
            <p:ph sz="quarter" idx="13"/>
          </p:nvPr>
        </p:nvPicPr>
        <p:blipFill>
          <a:blip r:embed="rId4"/>
          <a:srcRect/>
          <a:stretch>
            <a:fillRect/>
          </a:stretch>
        </p:blipFill>
        <p:spPr>
          <a:xfrm>
            <a:off x="3508611" y="2705751"/>
            <a:ext cx="2424500" cy="1816886"/>
          </a:xfrm>
          <a:noFill/>
        </p:spPr>
      </p:pic>
      <p:pic>
        <p:nvPicPr>
          <p:cNvPr id="94217" name="Picture 4"/>
          <p:cNvPicPr>
            <a:picLocks noGrp="1" noChangeAspect="1" noChangeArrowheads="1"/>
          </p:cNvPicPr>
          <p:nvPr>
            <p:ph sz="quarter" idx="12"/>
          </p:nvPr>
        </p:nvPicPr>
        <p:blipFill>
          <a:blip r:embed="rId5"/>
          <a:srcRect/>
          <a:stretch>
            <a:fillRect/>
          </a:stretch>
        </p:blipFill>
        <p:spPr>
          <a:xfrm>
            <a:off x="6415694" y="2705751"/>
            <a:ext cx="2418543" cy="1816886"/>
          </a:xfrm>
          <a:noFill/>
        </p:spPr>
      </p:pic>
      <p:pic>
        <p:nvPicPr>
          <p:cNvPr id="94219" name="Picture 2"/>
          <p:cNvPicPr>
            <a:picLocks noChangeAspect="1" noChangeArrowheads="1"/>
          </p:cNvPicPr>
          <p:nvPr/>
        </p:nvPicPr>
        <p:blipFill>
          <a:blip r:embed="rId6"/>
          <a:srcRect/>
          <a:stretch>
            <a:fillRect/>
          </a:stretch>
        </p:blipFill>
        <p:spPr bwMode="auto">
          <a:xfrm>
            <a:off x="321679" y="2705751"/>
            <a:ext cx="2416089" cy="18168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2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42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2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2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2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P spid="94212" grpId="0" build="p"/>
      <p:bldP spid="94213"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1" name="Title 1"/>
          <p:cNvSpPr>
            <a:spLocks noGrp="1"/>
          </p:cNvSpPr>
          <p:nvPr>
            <p:ph type="title"/>
          </p:nvPr>
        </p:nvSpPr>
        <p:spPr>
          <a:xfrm>
            <a:off x="0" y="0"/>
            <a:ext cx="9144000" cy="1366576"/>
          </a:xfrm>
        </p:spPr>
        <p:txBody>
          <a:bodyPr/>
          <a:lstStyle/>
          <a:p>
            <a:pPr eaLnBrk="1" hangingPunct="1"/>
            <a:r>
              <a:rPr lang="en-US" dirty="0"/>
              <a:t>Hybridization</a:t>
            </a:r>
          </a:p>
        </p:txBody>
      </p:sp>
      <p:sp>
        <p:nvSpPr>
          <p:cNvPr id="92162" name="Text Placeholder 2"/>
          <p:cNvSpPr>
            <a:spLocks noGrp="1"/>
          </p:cNvSpPr>
          <p:nvPr>
            <p:ph type="body" sz="quarter" idx="12"/>
          </p:nvPr>
        </p:nvSpPr>
        <p:spPr>
          <a:xfrm>
            <a:off x="0" y="1554265"/>
            <a:ext cx="4896659" cy="4679110"/>
          </a:xfrm>
        </p:spPr>
        <p:txBody>
          <a:bodyPr/>
          <a:lstStyle/>
          <a:p>
            <a:pPr marL="0" indent="-205515" eaLnBrk="1" hangingPunct="1">
              <a:spcBef>
                <a:spcPts val="844"/>
              </a:spcBef>
              <a:buClr>
                <a:schemeClr val="accent1"/>
              </a:buClr>
              <a:buNone/>
            </a:pPr>
            <a:r>
              <a:rPr lang="en-US" sz="4000" b="1" dirty="0">
                <a:solidFill>
                  <a:srgbClr val="5B8F22"/>
                </a:solidFill>
              </a:rPr>
              <a:t>Hybridization</a:t>
            </a:r>
            <a:endParaRPr lang="en-US" b="1" dirty="0">
              <a:solidFill>
                <a:srgbClr val="5B8F22"/>
              </a:solidFill>
            </a:endParaRPr>
          </a:p>
          <a:p>
            <a:pPr marL="0" indent="-205515" eaLnBrk="1" hangingPunct="1">
              <a:spcBef>
                <a:spcPts val="844"/>
              </a:spcBef>
              <a:buClr>
                <a:schemeClr val="accent1"/>
              </a:buClr>
              <a:buNone/>
            </a:pPr>
            <a:r>
              <a:rPr lang="en-US" dirty="0"/>
              <a:t>Breeding between individual organisms with different parentage; reproduction between organisms that are distantly related </a:t>
            </a:r>
          </a:p>
          <a:p>
            <a:pPr marL="205515" indent="-205515" eaLnBrk="1" hangingPunct="1">
              <a:lnSpc>
                <a:spcPct val="100000"/>
              </a:lnSpc>
              <a:spcBef>
                <a:spcPts val="2400"/>
              </a:spcBef>
              <a:buClr>
                <a:schemeClr val="accent1"/>
              </a:buClr>
              <a:buFont typeface="Wingdings" pitchFamily="2" charset="2"/>
              <a:buChar char="§"/>
            </a:pPr>
            <a:r>
              <a:rPr lang="en-US" dirty="0">
                <a:solidFill>
                  <a:srgbClr val="0070C0"/>
                </a:solidFill>
              </a:rPr>
              <a:t>Mendel is the best-known early plant hybridizer.</a:t>
            </a:r>
          </a:p>
          <a:p>
            <a:pPr marL="205515" indent="-205515" eaLnBrk="1" hangingPunct="1">
              <a:lnSpc>
                <a:spcPct val="100000"/>
              </a:lnSpc>
              <a:spcBef>
                <a:spcPts val="2400"/>
              </a:spcBef>
              <a:buClr>
                <a:schemeClr val="accent1"/>
              </a:buClr>
              <a:buFont typeface="Wingdings" pitchFamily="2" charset="2"/>
              <a:buChar char="§"/>
            </a:pPr>
            <a:r>
              <a:rPr lang="en-US" dirty="0"/>
              <a:t>Many crops are hybrids, combining good traits from different sources to restore “hybrid vigor.”</a:t>
            </a:r>
          </a:p>
        </p:txBody>
      </p:sp>
      <p:pic>
        <p:nvPicPr>
          <p:cNvPr id="92165" name="Picture 2"/>
          <p:cNvPicPr>
            <a:picLocks noChangeAspect="1" noChangeArrowheads="1"/>
          </p:cNvPicPr>
          <p:nvPr/>
        </p:nvPicPr>
        <p:blipFill>
          <a:blip r:embed="rId3"/>
          <a:srcRect/>
          <a:stretch>
            <a:fillRect/>
          </a:stretch>
        </p:blipFill>
        <p:spPr bwMode="auto">
          <a:xfrm>
            <a:off x="4896659" y="1889116"/>
            <a:ext cx="4247343" cy="41133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ttp://farm7.staticflickr.com/6228/6326192926_429927004f.jpg">
            <a:extLst>
              <a:ext uri="{FF2B5EF4-FFF2-40B4-BE49-F238E27FC236}">
                <a16:creationId xmlns:a16="http://schemas.microsoft.com/office/drawing/2014/main" id="{BAD81A94-4EEF-9235-B5B3-D62310FB2D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20" r="6629" b="27011"/>
          <a:stretch/>
        </p:blipFill>
        <p:spPr bwMode="auto">
          <a:xfrm>
            <a:off x="1489545" y="3577590"/>
            <a:ext cx="6164909" cy="328041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8AB5E6EB-4CF8-3DFC-909E-F8E0B89B860F}"/>
              </a:ext>
            </a:extLst>
          </p:cNvPr>
          <p:cNvSpPr txBox="1">
            <a:spLocks/>
          </p:cNvSpPr>
          <p:nvPr/>
        </p:nvSpPr>
        <p:spPr>
          <a:xfrm>
            <a:off x="0" y="150468"/>
            <a:ext cx="9144000" cy="4113310"/>
          </a:xfrm>
          <a:prstGeom prst="rect">
            <a:avLst/>
          </a:prstGeom>
        </p:spPr>
        <p:txBody>
          <a:bodyPr/>
          <a:lstStyle>
            <a:lvl1pPr marL="643349" indent="-643349" algn="l" rtl="0" eaLnBrk="0" fontAlgn="base" hangingPunct="0">
              <a:lnSpc>
                <a:spcPct val="113000"/>
              </a:lnSpc>
              <a:spcBef>
                <a:spcPts val="1876"/>
              </a:spcBef>
              <a:spcAft>
                <a:spcPct val="0"/>
              </a:spcAft>
              <a:buClr>
                <a:srgbClr val="2877C4"/>
              </a:buClr>
              <a:buFont typeface="Arial Unicode MS"/>
              <a:buChar char="•"/>
              <a:defRPr sz="1876">
                <a:solidFill>
                  <a:srgbClr val="000000"/>
                </a:solidFill>
                <a:latin typeface="+mn-lt"/>
                <a:ea typeface="+mn-ea"/>
                <a:cs typeface="+mn-cs"/>
              </a:defRPr>
            </a:lvl1pPr>
            <a:lvl2pPr marL="202536" indent="-202536" algn="l" rtl="0" eaLnBrk="0" fontAlgn="base" hangingPunct="0">
              <a:lnSpc>
                <a:spcPct val="113000"/>
              </a:lnSpc>
              <a:spcBef>
                <a:spcPts val="938"/>
              </a:spcBef>
              <a:spcAft>
                <a:spcPct val="0"/>
              </a:spcAft>
              <a:buClr>
                <a:schemeClr val="accent1"/>
              </a:buClr>
              <a:buFont typeface="Wingdings" pitchFamily="2" charset="2"/>
              <a:buChar char="§"/>
              <a:defRPr sz="1876">
                <a:solidFill>
                  <a:srgbClr val="000000"/>
                </a:solidFill>
                <a:latin typeface="+mn-lt"/>
              </a:defRPr>
            </a:lvl2pPr>
            <a:lvl3pPr marL="610587" indent="-202536" algn="l" rtl="0" eaLnBrk="0" fontAlgn="base" hangingPunct="0">
              <a:lnSpc>
                <a:spcPct val="113000"/>
              </a:lnSpc>
              <a:spcBef>
                <a:spcPts val="563"/>
              </a:spcBef>
              <a:spcAft>
                <a:spcPct val="0"/>
              </a:spcAft>
              <a:buClr>
                <a:srgbClr val="5B8F22"/>
              </a:buClr>
              <a:buChar char="•"/>
              <a:defRPr sz="1876">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a:lstStyle>
          <a:p>
            <a:pPr marL="0" indent="0">
              <a:buFont typeface="Arial Unicode MS"/>
              <a:buNone/>
            </a:pPr>
            <a:r>
              <a:rPr lang="en-US" dirty="0"/>
              <a:t>Which of the following are potential benefits of selective breeding? </a:t>
            </a:r>
          </a:p>
          <a:p>
            <a:pPr marL="914400" indent="-433388">
              <a:buFont typeface="Arial Unicode MS"/>
              <a:buNone/>
            </a:pPr>
            <a:r>
              <a:rPr lang="en-US" dirty="0"/>
              <a:t>[  ]  Crops with higher yield.</a:t>
            </a:r>
          </a:p>
          <a:p>
            <a:pPr marL="914400" indent="-433388">
              <a:buFont typeface="Arial Unicode MS"/>
              <a:buNone/>
            </a:pPr>
            <a:r>
              <a:rPr lang="en-US" dirty="0"/>
              <a:t>[  ]  Crops with better nutritional value.</a:t>
            </a:r>
          </a:p>
          <a:p>
            <a:pPr marL="914400" indent="-433388">
              <a:buFont typeface="Arial Unicode MS"/>
              <a:buNone/>
            </a:pPr>
            <a:r>
              <a:rPr lang="en-US" dirty="0"/>
              <a:t>[  ]   More aggressive farm animals.</a:t>
            </a:r>
          </a:p>
          <a:p>
            <a:pPr marL="914400" indent="-433388">
              <a:buFont typeface="Arial Unicode MS"/>
              <a:buNone/>
            </a:pPr>
            <a:r>
              <a:rPr lang="en-US" dirty="0"/>
              <a:t>[  ]  Higher milk, egg, or meat production.</a:t>
            </a:r>
          </a:p>
          <a:p>
            <a:pPr marL="914400" indent="-433388">
              <a:buFont typeface="Arial Unicode MS"/>
              <a:buNone/>
            </a:pPr>
            <a:r>
              <a:rPr lang="en-US" dirty="0"/>
              <a:t>[  ]  Decreased diversity of wild populations.</a:t>
            </a:r>
          </a:p>
          <a:p>
            <a:pPr marL="434856" indent="-434856">
              <a:buFont typeface="Arial Unicode MS"/>
              <a:buNone/>
            </a:pPr>
            <a:endParaRPr lang="en-US" b="1" dirty="0">
              <a:solidFill>
                <a:schemeClr val="accent1"/>
              </a:solidFill>
            </a:endParaRPr>
          </a:p>
          <a:p>
            <a:pPr marL="434856" indent="-434856">
              <a:buFont typeface="Arial Unicode MS"/>
              <a:buNone/>
            </a:pPr>
            <a:endParaRPr lang="en-US" dirty="0"/>
          </a:p>
        </p:txBody>
      </p:sp>
      <p:pic>
        <p:nvPicPr>
          <p:cNvPr id="9" name="Picture 8" descr="quick_check-01.eps">
            <a:extLst>
              <a:ext uri="{FF2B5EF4-FFF2-40B4-BE49-F238E27FC236}">
                <a16:creationId xmlns:a16="http://schemas.microsoft.com/office/drawing/2014/main" id="{07361F5B-9598-DC93-0025-AA4DC447722B}"/>
              </a:ext>
            </a:extLst>
          </p:cNvPr>
          <p:cNvPicPr>
            <a:picLocks noChangeAspect="1"/>
          </p:cNvPicPr>
          <p:nvPr/>
        </p:nvPicPr>
        <p:blipFill>
          <a:blip r:embed="rId4"/>
          <a:srcRect/>
          <a:stretch>
            <a:fillRect/>
          </a:stretch>
        </p:blipFill>
        <p:spPr bwMode="auto">
          <a:xfrm>
            <a:off x="8262364" y="1390919"/>
            <a:ext cx="881636" cy="71484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http://farm7.staticflickr.com/6228/6326192926_429927004f.jpg">
            <a:extLst>
              <a:ext uri="{FF2B5EF4-FFF2-40B4-BE49-F238E27FC236}">
                <a16:creationId xmlns:a16="http://schemas.microsoft.com/office/drawing/2014/main" id="{BAD81A94-4EEF-9235-B5B3-D62310FB2D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20" r="6629" b="27011"/>
          <a:stretch/>
        </p:blipFill>
        <p:spPr bwMode="auto">
          <a:xfrm>
            <a:off x="1489545" y="3577590"/>
            <a:ext cx="6164909" cy="328041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8AB5E6EB-4CF8-3DFC-909E-F8E0B89B860F}"/>
              </a:ext>
            </a:extLst>
          </p:cNvPr>
          <p:cNvSpPr txBox="1">
            <a:spLocks/>
          </p:cNvSpPr>
          <p:nvPr/>
        </p:nvSpPr>
        <p:spPr>
          <a:xfrm>
            <a:off x="0" y="150468"/>
            <a:ext cx="9144000" cy="4113310"/>
          </a:xfrm>
          <a:prstGeom prst="rect">
            <a:avLst/>
          </a:prstGeom>
        </p:spPr>
        <p:txBody>
          <a:bodyPr/>
          <a:lstStyle>
            <a:lvl1pPr marL="643349" indent="-643349" algn="l" rtl="0" eaLnBrk="0" fontAlgn="base" hangingPunct="0">
              <a:lnSpc>
                <a:spcPct val="113000"/>
              </a:lnSpc>
              <a:spcBef>
                <a:spcPts val="1876"/>
              </a:spcBef>
              <a:spcAft>
                <a:spcPct val="0"/>
              </a:spcAft>
              <a:buClr>
                <a:srgbClr val="2877C4"/>
              </a:buClr>
              <a:buFont typeface="Arial Unicode MS"/>
              <a:buChar char="•"/>
              <a:defRPr sz="1876">
                <a:solidFill>
                  <a:srgbClr val="000000"/>
                </a:solidFill>
                <a:latin typeface="+mn-lt"/>
                <a:ea typeface="+mn-ea"/>
                <a:cs typeface="+mn-cs"/>
              </a:defRPr>
            </a:lvl1pPr>
            <a:lvl2pPr marL="202536" indent="-202536" algn="l" rtl="0" eaLnBrk="0" fontAlgn="base" hangingPunct="0">
              <a:lnSpc>
                <a:spcPct val="113000"/>
              </a:lnSpc>
              <a:spcBef>
                <a:spcPts val="938"/>
              </a:spcBef>
              <a:spcAft>
                <a:spcPct val="0"/>
              </a:spcAft>
              <a:buClr>
                <a:schemeClr val="accent1"/>
              </a:buClr>
              <a:buFont typeface="Wingdings" pitchFamily="2" charset="2"/>
              <a:buChar char="§"/>
              <a:defRPr sz="1876">
                <a:solidFill>
                  <a:srgbClr val="000000"/>
                </a:solidFill>
                <a:latin typeface="+mn-lt"/>
              </a:defRPr>
            </a:lvl2pPr>
            <a:lvl3pPr marL="610587" indent="-202536" algn="l" rtl="0" eaLnBrk="0" fontAlgn="base" hangingPunct="0">
              <a:lnSpc>
                <a:spcPct val="113000"/>
              </a:lnSpc>
              <a:spcBef>
                <a:spcPts val="563"/>
              </a:spcBef>
              <a:spcAft>
                <a:spcPct val="0"/>
              </a:spcAft>
              <a:buClr>
                <a:srgbClr val="5B8F22"/>
              </a:buClr>
              <a:buChar char="•"/>
              <a:defRPr sz="1876">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a:lstStyle>
          <a:p>
            <a:pPr marL="0" indent="0">
              <a:buFont typeface="Arial Unicode MS"/>
              <a:buNone/>
            </a:pPr>
            <a:r>
              <a:rPr lang="en-US" dirty="0"/>
              <a:t>Which of the following are potential benefits of selective breeding? </a:t>
            </a:r>
          </a:p>
          <a:p>
            <a:pPr marL="914400" indent="-433388">
              <a:buFont typeface="Arial Unicode MS"/>
              <a:buNone/>
            </a:pPr>
            <a:r>
              <a:rPr lang="en-US" dirty="0"/>
              <a:t>[X]  Crops with higher yield.</a:t>
            </a:r>
          </a:p>
          <a:p>
            <a:pPr marL="914400" indent="-433388">
              <a:buFont typeface="Arial Unicode MS"/>
              <a:buNone/>
            </a:pPr>
            <a:r>
              <a:rPr lang="en-US" dirty="0"/>
              <a:t>[X]  Crops with better nutritional value.</a:t>
            </a:r>
          </a:p>
          <a:p>
            <a:pPr marL="914400" indent="-433388">
              <a:buFont typeface="Arial Unicode MS"/>
              <a:buNone/>
            </a:pPr>
            <a:r>
              <a:rPr lang="en-US" dirty="0"/>
              <a:t>[ ]   </a:t>
            </a:r>
            <a:r>
              <a:rPr lang="en-US" sz="1400" i="1" dirty="0">
                <a:latin typeface="Times New Roman" panose="02020603050405020304" pitchFamily="18" charset="0"/>
                <a:cs typeface="Times New Roman" panose="02020603050405020304" pitchFamily="18" charset="0"/>
              </a:rPr>
              <a:t>More aggressive farm animals.</a:t>
            </a:r>
          </a:p>
          <a:p>
            <a:pPr marL="914400" indent="-433388">
              <a:buFont typeface="Arial Unicode MS"/>
              <a:buNone/>
            </a:pPr>
            <a:r>
              <a:rPr lang="en-US" dirty="0"/>
              <a:t>[X]  Higher milk, egg, or meat production.</a:t>
            </a:r>
          </a:p>
          <a:p>
            <a:pPr marL="914400" indent="-433388">
              <a:buFont typeface="Arial Unicode MS"/>
              <a:buNone/>
            </a:pPr>
            <a:r>
              <a:rPr lang="en-US" dirty="0"/>
              <a:t>[ ]  </a:t>
            </a:r>
            <a:r>
              <a:rPr lang="en-US" sz="1400" i="1" dirty="0">
                <a:latin typeface="Times New Roman" panose="02020603050405020304" pitchFamily="18" charset="0"/>
                <a:cs typeface="Times New Roman" panose="02020603050405020304" pitchFamily="18" charset="0"/>
              </a:rPr>
              <a:t>Decreased diversity of wild populations.</a:t>
            </a:r>
          </a:p>
          <a:p>
            <a:pPr marL="434856" indent="-434856">
              <a:buFont typeface="Arial Unicode MS"/>
              <a:buNone/>
            </a:pPr>
            <a:endParaRPr lang="en-US" b="1" dirty="0">
              <a:solidFill>
                <a:schemeClr val="accent1"/>
              </a:solidFill>
            </a:endParaRPr>
          </a:p>
          <a:p>
            <a:pPr marL="434856" indent="-434856">
              <a:buFont typeface="Arial Unicode MS"/>
              <a:buNone/>
            </a:pPr>
            <a:endParaRPr lang="en-US" dirty="0"/>
          </a:p>
        </p:txBody>
      </p:sp>
      <p:pic>
        <p:nvPicPr>
          <p:cNvPr id="4" name="Picture 3" descr="quick_check-01.eps">
            <a:extLst>
              <a:ext uri="{FF2B5EF4-FFF2-40B4-BE49-F238E27FC236}">
                <a16:creationId xmlns:a16="http://schemas.microsoft.com/office/drawing/2014/main" id="{BB027502-B03C-E6DA-AD34-674585D0FFC6}"/>
              </a:ext>
            </a:extLst>
          </p:cNvPr>
          <p:cNvPicPr>
            <a:picLocks noChangeAspect="1"/>
          </p:cNvPicPr>
          <p:nvPr/>
        </p:nvPicPr>
        <p:blipFill>
          <a:blip r:embed="rId4"/>
          <a:srcRect/>
          <a:stretch>
            <a:fillRect/>
          </a:stretch>
        </p:blipFill>
        <p:spPr bwMode="auto">
          <a:xfrm>
            <a:off x="8262364" y="1390919"/>
            <a:ext cx="881636" cy="714840"/>
          </a:xfrm>
          <a:prstGeom prst="rect">
            <a:avLst/>
          </a:prstGeom>
          <a:noFill/>
          <a:ln w="9525">
            <a:noFill/>
            <a:miter lim="800000"/>
            <a:headEnd/>
            <a:tailEnd/>
          </a:ln>
        </p:spPr>
      </p:pic>
    </p:spTree>
    <p:extLst>
      <p:ext uri="{BB962C8B-B14F-4D97-AF65-F5344CB8AC3E}">
        <p14:creationId xmlns:p14="http://schemas.microsoft.com/office/powerpoint/2010/main" val="2906698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Title 5"/>
          <p:cNvSpPr>
            <a:spLocks noGrp="1"/>
          </p:cNvSpPr>
          <p:nvPr>
            <p:ph type="title"/>
          </p:nvPr>
        </p:nvSpPr>
        <p:spPr/>
        <p:txBody>
          <a:bodyPr/>
          <a:lstStyle/>
          <a:p>
            <a:pPr eaLnBrk="1" hangingPunct="1"/>
            <a:r>
              <a:rPr lang="en-US" dirty="0"/>
              <a:t>	Comparing Artificial and Natural Selection</a:t>
            </a:r>
          </a:p>
        </p:txBody>
      </p:sp>
      <p:sp>
        <p:nvSpPr>
          <p:cNvPr id="55299" name="Content Placeholder 11"/>
          <p:cNvSpPr>
            <a:spLocks noGrp="1"/>
          </p:cNvSpPr>
          <p:nvPr>
            <p:ph sz="quarter" idx="16"/>
          </p:nvPr>
        </p:nvSpPr>
        <p:spPr>
          <a:xfrm>
            <a:off x="1" y="1622217"/>
            <a:ext cx="4881766" cy="4990724"/>
          </a:xfrm>
        </p:spPr>
        <p:txBody>
          <a:bodyPr/>
          <a:lstStyle/>
          <a:p>
            <a:pPr marL="0" indent="0" eaLnBrk="1" hangingPunct="1">
              <a:buNone/>
            </a:pPr>
            <a:r>
              <a:rPr lang="en-US" sz="2400" dirty="0">
                <a:solidFill>
                  <a:srgbClr val="00B050"/>
                </a:solidFill>
              </a:rPr>
              <a:t>Decide if the following statements apply only to artificial selection (A), only to natural selection (C), or to both (B).</a:t>
            </a:r>
          </a:p>
          <a:p>
            <a:pPr marL="0" indent="0" eaLnBrk="1" hangingPunct="1">
              <a:lnSpc>
                <a:spcPct val="100000"/>
              </a:lnSpc>
              <a:spcBef>
                <a:spcPts val="2400"/>
              </a:spcBef>
              <a:buNone/>
            </a:pPr>
            <a:r>
              <a:rPr lang="en-US" sz="2400" dirty="0"/>
              <a:t>Results in genetic change in next generation.</a:t>
            </a:r>
          </a:p>
          <a:p>
            <a:pPr marL="0" indent="0" eaLnBrk="1" hangingPunct="1">
              <a:lnSpc>
                <a:spcPct val="100000"/>
              </a:lnSpc>
              <a:spcBef>
                <a:spcPts val="2400"/>
              </a:spcBef>
              <a:buNone/>
            </a:pPr>
            <a:r>
              <a:rPr lang="en-US" sz="2400" dirty="0">
                <a:solidFill>
                  <a:srgbClr val="0070C0"/>
                </a:solidFill>
              </a:rPr>
              <a:t>Is goal-directed.</a:t>
            </a:r>
          </a:p>
          <a:p>
            <a:pPr marL="0" indent="0" eaLnBrk="1" hangingPunct="1">
              <a:lnSpc>
                <a:spcPct val="100000"/>
              </a:lnSpc>
              <a:spcBef>
                <a:spcPts val="2400"/>
              </a:spcBef>
              <a:buNone/>
            </a:pPr>
            <a:r>
              <a:rPr lang="en-US" sz="2400" dirty="0"/>
              <a:t>Is a result of individuals that best survive in their environment and reproduce.</a:t>
            </a:r>
          </a:p>
        </p:txBody>
      </p:sp>
      <p:grpSp>
        <p:nvGrpSpPr>
          <p:cNvPr id="55300" name="Content Placeholder 12"/>
          <p:cNvGrpSpPr>
            <a:grpSpLocks noGrp="1"/>
          </p:cNvGrpSpPr>
          <p:nvPr/>
        </p:nvGrpSpPr>
        <p:grpSpPr bwMode="auto">
          <a:xfrm>
            <a:off x="4881767" y="2198881"/>
            <a:ext cx="4220536" cy="3481867"/>
            <a:chOff x="5012496" y="1272350"/>
            <a:chExt cx="3674304" cy="2842450"/>
          </a:xfrm>
        </p:grpSpPr>
        <p:sp>
          <p:nvSpPr>
            <p:cNvPr id="55302" name="Rectangle 5"/>
            <p:cNvSpPr>
              <a:spLocks noChangeArrowheads="1"/>
            </p:cNvSpPr>
            <p:nvPr/>
          </p:nvSpPr>
          <p:spPr bwMode="auto">
            <a:xfrm>
              <a:off x="5012496" y="1272350"/>
              <a:ext cx="3674304" cy="2842450"/>
            </a:xfrm>
            <a:prstGeom prst="rect">
              <a:avLst/>
            </a:prstGeom>
            <a:noFill/>
            <a:ln w="28575">
              <a:noFill/>
              <a:miter lim="800000"/>
              <a:headEnd/>
              <a:tailEnd/>
            </a:ln>
          </p:spPr>
          <p:txBody>
            <a:bodyPr wrap="none" anchor="ctr"/>
            <a:lstStyle/>
            <a:p>
              <a:pP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6" name="_s1030"/>
            <p:cNvSpPr>
              <a:spLocks noChangeArrowheads="1" noTextEdit="1"/>
            </p:cNvSpPr>
            <p:nvPr/>
          </p:nvSpPr>
          <p:spPr bwMode="auto">
            <a:xfrm>
              <a:off x="6500888" y="1877799"/>
              <a:ext cx="1765844" cy="1908747"/>
            </a:xfrm>
            <a:prstGeom prst="ellipse">
              <a:avLst/>
            </a:prstGeom>
            <a:noFill/>
            <a:ln w="28575" cmpd="sng">
              <a:solidFill>
                <a:schemeClr val="accent1"/>
              </a:solidFill>
              <a:round/>
              <a:headEnd/>
              <a:tailEnd/>
            </a:ln>
          </p:spPr>
          <p:txBody>
            <a:bodyPr wrap="none" lIns="0" tIns="0" rIns="0" bIns="0" anchor="ctr"/>
            <a:lstStyle/>
            <a:p>
              <a:pPr defTabSz="1715597" fontAlgn="base">
                <a:lnSpc>
                  <a:spcPct val="115000"/>
                </a:lnSpc>
                <a:spcBef>
                  <a:spcPct val="20000"/>
                </a:spcBef>
                <a:spcAft>
                  <a:spcPct val="0"/>
                </a:spcAft>
                <a:buClr>
                  <a:srgbClr val="2877C4"/>
                </a:buClr>
                <a:defRPr/>
              </a:pPr>
              <a:endParaRPr lang="en-US" sz="1501" kern="1200" dirty="0">
                <a:ln w="38100" cmpd="sng">
                  <a:solidFill>
                    <a:srgbClr val="000000"/>
                  </a:solidFill>
                </a:ln>
                <a:latin typeface="Arial" charset="0"/>
                <a:ea typeface="+mn-ea"/>
                <a:cs typeface="+mn-cs"/>
              </a:endParaRPr>
            </a:p>
          </p:txBody>
        </p:sp>
        <p:sp>
          <p:nvSpPr>
            <p:cNvPr id="17" name="_s1032"/>
            <p:cNvSpPr>
              <a:spLocks noChangeArrowheads="1" noTextEdit="1"/>
            </p:cNvSpPr>
            <p:nvPr/>
          </p:nvSpPr>
          <p:spPr bwMode="auto">
            <a:xfrm>
              <a:off x="5362552" y="1877799"/>
              <a:ext cx="1796961" cy="1906314"/>
            </a:xfrm>
            <a:prstGeom prst="ellipse">
              <a:avLst/>
            </a:prstGeom>
            <a:noFill/>
            <a:ln w="28575" cmpd="sng">
              <a:solidFill>
                <a:schemeClr val="tx2"/>
              </a:solidFill>
              <a:round/>
              <a:headEnd/>
              <a:tailEnd/>
            </a:ln>
          </p:spPr>
          <p:txBody>
            <a:bodyPr wrap="none" lIns="0" tIns="0" rIns="0" bIns="0" anchor="ctr"/>
            <a:lstStyle/>
            <a:p>
              <a:pPr defTabSz="1715597" fontAlgn="base">
                <a:lnSpc>
                  <a:spcPct val="115000"/>
                </a:lnSpc>
                <a:spcBef>
                  <a:spcPct val="20000"/>
                </a:spcBef>
                <a:spcAft>
                  <a:spcPct val="0"/>
                </a:spcAft>
                <a:buClr>
                  <a:srgbClr val="2877C4"/>
                </a:buClr>
                <a:defRPr/>
              </a:pPr>
              <a:endParaRPr lang="en-US" sz="1501" kern="1200" dirty="0">
                <a:ln w="38100" cmpd="sng">
                  <a:solidFill>
                    <a:srgbClr val="000000"/>
                  </a:solidFill>
                </a:ln>
                <a:solidFill>
                  <a:srgbClr val="2877C4"/>
                </a:solidFill>
                <a:latin typeface="Arial" charset="0"/>
                <a:ea typeface="+mn-ea"/>
                <a:cs typeface="+mn-cs"/>
              </a:endParaRPr>
            </a:p>
          </p:txBody>
        </p:sp>
        <p:sp>
          <p:nvSpPr>
            <p:cNvPr id="55305" name="Text Box 10"/>
            <p:cNvSpPr txBox="1">
              <a:spLocks noChangeArrowheads="1"/>
            </p:cNvSpPr>
            <p:nvPr/>
          </p:nvSpPr>
          <p:spPr bwMode="auto">
            <a:xfrm>
              <a:off x="5385644" y="1437612"/>
              <a:ext cx="1296455" cy="273764"/>
            </a:xfrm>
            <a:prstGeom prst="rect">
              <a:avLst/>
            </a:prstGeom>
            <a:noFill/>
            <a:ln w="9525">
              <a:noFill/>
              <a:miter lim="800000"/>
              <a:headEnd/>
              <a:tailEnd/>
            </a:ln>
          </p:spPr>
          <p:txBody>
            <a:bodyPr wrap="none" lIns="0" rIns="0">
              <a:spAutoFit/>
            </a:bodyPr>
            <a:lstStyle/>
            <a:p>
              <a:pPr defTabSz="1715597" fontAlgn="base">
                <a:lnSpc>
                  <a:spcPct val="115000"/>
                </a:lnSpc>
                <a:spcBef>
                  <a:spcPct val="20000"/>
                </a:spcBef>
                <a:spcAft>
                  <a:spcPct val="0"/>
                </a:spcAft>
                <a:buClr>
                  <a:srgbClr val="2877C4"/>
                </a:buClr>
              </a:pPr>
              <a:r>
                <a:rPr lang="en-US" sz="1501" kern="1200" dirty="0">
                  <a:latin typeface="Arial" charset="0"/>
                  <a:ea typeface="+mn-ea"/>
                  <a:cs typeface="+mn-cs"/>
                </a:rPr>
                <a:t>Artificial selection</a:t>
              </a:r>
            </a:p>
          </p:txBody>
        </p:sp>
        <p:sp>
          <p:nvSpPr>
            <p:cNvPr id="55306" name="Text Box 11"/>
            <p:cNvSpPr txBox="1">
              <a:spLocks noChangeArrowheads="1"/>
            </p:cNvSpPr>
            <p:nvPr/>
          </p:nvSpPr>
          <p:spPr bwMode="auto">
            <a:xfrm>
              <a:off x="7116820" y="1438130"/>
              <a:ext cx="1250403" cy="273764"/>
            </a:xfrm>
            <a:prstGeom prst="rect">
              <a:avLst/>
            </a:prstGeom>
            <a:noFill/>
            <a:ln w="9525">
              <a:noFill/>
              <a:miter lim="800000"/>
              <a:headEnd/>
              <a:tailEnd/>
            </a:ln>
          </p:spPr>
          <p:txBody>
            <a:bodyPr wrap="none" lIns="0" rIns="0">
              <a:spAutoFit/>
            </a:bodyPr>
            <a:lstStyle/>
            <a:p>
              <a:pPr defTabSz="1715597" fontAlgn="base">
                <a:lnSpc>
                  <a:spcPct val="115000"/>
                </a:lnSpc>
                <a:spcBef>
                  <a:spcPct val="20000"/>
                </a:spcBef>
                <a:spcAft>
                  <a:spcPct val="0"/>
                </a:spcAft>
                <a:buClr>
                  <a:srgbClr val="2877C4"/>
                </a:buClr>
              </a:pPr>
              <a:r>
                <a:rPr lang="en-US" sz="1501" kern="1200" dirty="0">
                  <a:latin typeface="Arial" charset="0"/>
                  <a:ea typeface="+mn-ea"/>
                  <a:cs typeface="+mn-cs"/>
                </a:rPr>
                <a:t>Natural selection</a:t>
              </a:r>
            </a:p>
          </p:txBody>
        </p:sp>
        <p:sp>
          <p:nvSpPr>
            <p:cNvPr id="55307" name="Text Box 12"/>
            <p:cNvSpPr txBox="1">
              <a:spLocks noChangeArrowheads="1"/>
            </p:cNvSpPr>
            <p:nvPr/>
          </p:nvSpPr>
          <p:spPr bwMode="auto">
            <a:xfrm>
              <a:off x="6564853" y="2528306"/>
              <a:ext cx="328230" cy="273764"/>
            </a:xfrm>
            <a:prstGeom prst="rect">
              <a:avLst/>
            </a:prstGeom>
            <a:noFill/>
            <a:ln w="9525">
              <a:noFill/>
              <a:miter lim="800000"/>
              <a:headEnd/>
              <a:tailEnd/>
            </a:ln>
          </p:spPr>
          <p:txBody>
            <a:bodyPr wrap="none">
              <a:spAutoFit/>
            </a:bodyPr>
            <a:lstStyle/>
            <a:p>
              <a:pPr defTabSz="1715597" fontAlgn="base">
                <a:lnSpc>
                  <a:spcPct val="115000"/>
                </a:lnSpc>
                <a:spcBef>
                  <a:spcPct val="20000"/>
                </a:spcBef>
                <a:spcAft>
                  <a:spcPct val="0"/>
                </a:spcAft>
                <a:buClr>
                  <a:srgbClr val="2877C4"/>
                </a:buClr>
              </a:pPr>
              <a:r>
                <a:rPr lang="en-US" sz="1501" b="1" kern="1200" dirty="0">
                  <a:latin typeface="Arial" charset="0"/>
                  <a:ea typeface="+mn-ea"/>
                  <a:cs typeface="+mn-cs"/>
                </a:rPr>
                <a:t> B</a:t>
              </a:r>
            </a:p>
          </p:txBody>
        </p:sp>
        <p:sp>
          <p:nvSpPr>
            <p:cNvPr id="55308" name="Text Box 13"/>
            <p:cNvSpPr txBox="1">
              <a:spLocks noChangeArrowheads="1"/>
            </p:cNvSpPr>
            <p:nvPr/>
          </p:nvSpPr>
          <p:spPr bwMode="auto">
            <a:xfrm>
              <a:off x="5630815" y="2533820"/>
              <a:ext cx="282179" cy="273764"/>
            </a:xfrm>
            <a:prstGeom prst="rect">
              <a:avLst/>
            </a:prstGeom>
            <a:noFill/>
            <a:ln w="9525">
              <a:noFill/>
              <a:miter lim="800000"/>
              <a:headEnd/>
              <a:tailEnd/>
            </a:ln>
          </p:spPr>
          <p:txBody>
            <a:bodyPr wrap="none">
              <a:spAutoFit/>
            </a:bodyPr>
            <a:lstStyle/>
            <a:p>
              <a:pPr defTabSz="1715597" fontAlgn="base">
                <a:lnSpc>
                  <a:spcPct val="115000"/>
                </a:lnSpc>
                <a:spcBef>
                  <a:spcPct val="20000"/>
                </a:spcBef>
                <a:spcAft>
                  <a:spcPct val="0"/>
                </a:spcAft>
                <a:buClr>
                  <a:srgbClr val="2877C4"/>
                </a:buClr>
              </a:pPr>
              <a:r>
                <a:rPr lang="en-US" sz="1501" b="1" kern="1200" dirty="0">
                  <a:latin typeface="Arial" charset="0"/>
                  <a:ea typeface="+mn-ea"/>
                  <a:cs typeface="+mn-cs"/>
                </a:rPr>
                <a:t>A</a:t>
              </a:r>
            </a:p>
          </p:txBody>
        </p:sp>
        <p:sp>
          <p:nvSpPr>
            <p:cNvPr id="55309" name="Text Box 14"/>
            <p:cNvSpPr txBox="1">
              <a:spLocks noChangeArrowheads="1"/>
            </p:cNvSpPr>
            <p:nvPr/>
          </p:nvSpPr>
          <p:spPr bwMode="auto">
            <a:xfrm>
              <a:off x="7460814" y="2520611"/>
              <a:ext cx="328230" cy="273764"/>
            </a:xfrm>
            <a:prstGeom prst="rect">
              <a:avLst/>
            </a:prstGeom>
            <a:noFill/>
            <a:ln w="9525">
              <a:noFill/>
              <a:miter lim="800000"/>
              <a:headEnd/>
              <a:tailEnd/>
            </a:ln>
          </p:spPr>
          <p:txBody>
            <a:bodyPr wrap="none">
              <a:spAutoFit/>
            </a:bodyPr>
            <a:lstStyle/>
            <a:p>
              <a:pPr defTabSz="1715597" fontAlgn="base">
                <a:lnSpc>
                  <a:spcPct val="115000"/>
                </a:lnSpc>
                <a:spcBef>
                  <a:spcPct val="20000"/>
                </a:spcBef>
                <a:spcAft>
                  <a:spcPct val="0"/>
                </a:spcAft>
                <a:buClr>
                  <a:srgbClr val="2877C4"/>
                </a:buClr>
              </a:pPr>
              <a:r>
                <a:rPr lang="en-US" sz="1501" b="1" kern="1200" dirty="0">
                  <a:latin typeface="Arial" charset="0"/>
                  <a:ea typeface="+mn-ea"/>
                  <a:cs typeface="+mn-cs"/>
                </a:rPr>
                <a:t> C</a:t>
              </a:r>
            </a:p>
          </p:txBody>
        </p:sp>
      </p:grpSp>
      <p:pic>
        <p:nvPicPr>
          <p:cNvPr id="55301" name="Picture 4" descr="quick_check-01.eps"/>
          <p:cNvPicPr>
            <a:picLocks noChangeAspect="1"/>
          </p:cNvPicPr>
          <p:nvPr/>
        </p:nvPicPr>
        <p:blipFill>
          <a:blip r:embed="rId3"/>
          <a:srcRect/>
          <a:stretch>
            <a:fillRect/>
          </a:stretch>
        </p:blipFill>
        <p:spPr bwMode="auto">
          <a:xfrm>
            <a:off x="135772" y="245059"/>
            <a:ext cx="881636" cy="714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Effect transition="in" filter="fade">
                                      <p:cBhvr>
                                        <p:cTn id="7" dur="500"/>
                                        <p:tgtEl>
                                          <p:spTgt spid="552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xEl>
                                              <p:pRg st="2" end="2"/>
                                            </p:txEl>
                                          </p:spTgt>
                                        </p:tgtEl>
                                        <p:attrNameLst>
                                          <p:attrName>style.visibility</p:attrName>
                                        </p:attrNameLst>
                                      </p:cBhvr>
                                      <p:to>
                                        <p:strVal val="visible"/>
                                      </p:to>
                                    </p:set>
                                    <p:animEffect transition="in" filter="fade">
                                      <p:cBhvr>
                                        <p:cTn id="12" dur="500"/>
                                        <p:tgtEl>
                                          <p:spTgt spid="552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299">
                                            <p:txEl>
                                              <p:pRg st="3" end="3"/>
                                            </p:txEl>
                                          </p:spTgt>
                                        </p:tgtEl>
                                        <p:attrNameLst>
                                          <p:attrName>style.visibility</p:attrName>
                                        </p:attrNameLst>
                                      </p:cBhvr>
                                      <p:to>
                                        <p:strVal val="visible"/>
                                      </p:to>
                                    </p:set>
                                    <p:animEffect transition="in" filter="fade">
                                      <p:cBhvr>
                                        <p:cTn id="17" dur="5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Title 5"/>
          <p:cNvSpPr>
            <a:spLocks noGrp="1"/>
          </p:cNvSpPr>
          <p:nvPr>
            <p:ph type="title"/>
          </p:nvPr>
        </p:nvSpPr>
        <p:spPr/>
        <p:txBody>
          <a:bodyPr/>
          <a:lstStyle/>
          <a:p>
            <a:pPr eaLnBrk="1" hangingPunct="1"/>
            <a:r>
              <a:rPr lang="en-US" dirty="0"/>
              <a:t>	Comparing Artificial and Natural Selection</a:t>
            </a:r>
          </a:p>
        </p:txBody>
      </p:sp>
      <p:sp>
        <p:nvSpPr>
          <p:cNvPr id="55299" name="Content Placeholder 11"/>
          <p:cNvSpPr>
            <a:spLocks noGrp="1"/>
          </p:cNvSpPr>
          <p:nvPr>
            <p:ph sz="quarter" idx="16"/>
          </p:nvPr>
        </p:nvSpPr>
        <p:spPr>
          <a:xfrm>
            <a:off x="1" y="1622217"/>
            <a:ext cx="4881766" cy="4990724"/>
          </a:xfrm>
        </p:spPr>
        <p:txBody>
          <a:bodyPr/>
          <a:lstStyle/>
          <a:p>
            <a:pPr marL="0" indent="0" eaLnBrk="1" hangingPunct="1">
              <a:buNone/>
            </a:pPr>
            <a:r>
              <a:rPr lang="en-US" sz="2400" dirty="0">
                <a:solidFill>
                  <a:srgbClr val="00B050"/>
                </a:solidFill>
              </a:rPr>
              <a:t>Decide if the following statements apply only to artificial selection (A), only to natural selection (C), or to both (B).</a:t>
            </a:r>
          </a:p>
          <a:p>
            <a:pPr marL="0" indent="0" eaLnBrk="1" hangingPunct="1">
              <a:lnSpc>
                <a:spcPct val="100000"/>
              </a:lnSpc>
              <a:spcBef>
                <a:spcPts val="2400"/>
              </a:spcBef>
              <a:buNone/>
            </a:pPr>
            <a:r>
              <a:rPr lang="en-US" sz="2400" dirty="0"/>
              <a:t>Results in genetic change in next generation. </a:t>
            </a:r>
            <a:r>
              <a:rPr lang="en-US" sz="2400" dirty="0">
                <a:solidFill>
                  <a:srgbClr val="FF0000"/>
                </a:solidFill>
              </a:rPr>
              <a:t>B</a:t>
            </a:r>
          </a:p>
          <a:p>
            <a:pPr marL="0" indent="0" eaLnBrk="1" hangingPunct="1">
              <a:lnSpc>
                <a:spcPct val="100000"/>
              </a:lnSpc>
              <a:spcBef>
                <a:spcPts val="2400"/>
              </a:spcBef>
              <a:buNone/>
            </a:pPr>
            <a:r>
              <a:rPr lang="en-US" sz="2400" dirty="0">
                <a:solidFill>
                  <a:srgbClr val="0070C0"/>
                </a:solidFill>
              </a:rPr>
              <a:t>Is goal-directed. </a:t>
            </a:r>
            <a:r>
              <a:rPr lang="en-US" sz="2400" dirty="0">
                <a:solidFill>
                  <a:srgbClr val="FF0000"/>
                </a:solidFill>
              </a:rPr>
              <a:t>A</a:t>
            </a:r>
          </a:p>
          <a:p>
            <a:pPr marL="0" indent="0" eaLnBrk="1" hangingPunct="1">
              <a:lnSpc>
                <a:spcPct val="100000"/>
              </a:lnSpc>
              <a:spcBef>
                <a:spcPts val="2400"/>
              </a:spcBef>
              <a:buNone/>
            </a:pPr>
            <a:r>
              <a:rPr lang="en-US" sz="2400" dirty="0"/>
              <a:t>Is a result of individuals that best survive in their environment and reproduce. </a:t>
            </a:r>
            <a:r>
              <a:rPr lang="en-US" sz="2400" dirty="0">
                <a:solidFill>
                  <a:srgbClr val="FF0000"/>
                </a:solidFill>
              </a:rPr>
              <a:t>C</a:t>
            </a:r>
          </a:p>
        </p:txBody>
      </p:sp>
      <p:grpSp>
        <p:nvGrpSpPr>
          <p:cNvPr id="55300" name="Content Placeholder 12"/>
          <p:cNvGrpSpPr>
            <a:grpSpLocks noGrp="1"/>
          </p:cNvGrpSpPr>
          <p:nvPr/>
        </p:nvGrpSpPr>
        <p:grpSpPr bwMode="auto">
          <a:xfrm>
            <a:off x="4881767" y="2198881"/>
            <a:ext cx="4220536" cy="3481867"/>
            <a:chOff x="5012496" y="1272350"/>
            <a:chExt cx="3674304" cy="2842450"/>
          </a:xfrm>
        </p:grpSpPr>
        <p:sp>
          <p:nvSpPr>
            <p:cNvPr id="55302" name="Rectangle 5"/>
            <p:cNvSpPr>
              <a:spLocks noChangeArrowheads="1"/>
            </p:cNvSpPr>
            <p:nvPr/>
          </p:nvSpPr>
          <p:spPr bwMode="auto">
            <a:xfrm>
              <a:off x="5012496" y="1272350"/>
              <a:ext cx="3674304" cy="2842450"/>
            </a:xfrm>
            <a:prstGeom prst="rect">
              <a:avLst/>
            </a:prstGeom>
            <a:noFill/>
            <a:ln w="28575">
              <a:noFill/>
              <a:miter lim="800000"/>
              <a:headEnd/>
              <a:tailEnd/>
            </a:ln>
          </p:spPr>
          <p:txBody>
            <a:bodyPr wrap="none" anchor="ctr"/>
            <a:lstStyle/>
            <a:p>
              <a:pP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16" name="_s1030"/>
            <p:cNvSpPr>
              <a:spLocks noChangeArrowheads="1" noTextEdit="1"/>
            </p:cNvSpPr>
            <p:nvPr/>
          </p:nvSpPr>
          <p:spPr bwMode="auto">
            <a:xfrm>
              <a:off x="6500888" y="1877799"/>
              <a:ext cx="1765844" cy="1908747"/>
            </a:xfrm>
            <a:prstGeom prst="ellipse">
              <a:avLst/>
            </a:prstGeom>
            <a:noFill/>
            <a:ln w="28575" cmpd="sng">
              <a:solidFill>
                <a:schemeClr val="accent1"/>
              </a:solidFill>
              <a:round/>
              <a:headEnd/>
              <a:tailEnd/>
            </a:ln>
          </p:spPr>
          <p:txBody>
            <a:bodyPr wrap="none" lIns="0" tIns="0" rIns="0" bIns="0" anchor="ctr"/>
            <a:lstStyle/>
            <a:p>
              <a:pPr defTabSz="1715597" fontAlgn="base">
                <a:lnSpc>
                  <a:spcPct val="115000"/>
                </a:lnSpc>
                <a:spcBef>
                  <a:spcPct val="20000"/>
                </a:spcBef>
                <a:spcAft>
                  <a:spcPct val="0"/>
                </a:spcAft>
                <a:buClr>
                  <a:srgbClr val="2877C4"/>
                </a:buClr>
                <a:defRPr/>
              </a:pPr>
              <a:endParaRPr lang="en-US" sz="1501" kern="1200" dirty="0">
                <a:ln w="38100" cmpd="sng">
                  <a:solidFill>
                    <a:srgbClr val="000000"/>
                  </a:solidFill>
                </a:ln>
                <a:latin typeface="Arial" charset="0"/>
                <a:ea typeface="+mn-ea"/>
                <a:cs typeface="+mn-cs"/>
              </a:endParaRPr>
            </a:p>
          </p:txBody>
        </p:sp>
        <p:sp>
          <p:nvSpPr>
            <p:cNvPr id="17" name="_s1032"/>
            <p:cNvSpPr>
              <a:spLocks noChangeArrowheads="1" noTextEdit="1"/>
            </p:cNvSpPr>
            <p:nvPr/>
          </p:nvSpPr>
          <p:spPr bwMode="auto">
            <a:xfrm>
              <a:off x="5362552" y="1877799"/>
              <a:ext cx="1796961" cy="1906314"/>
            </a:xfrm>
            <a:prstGeom prst="ellipse">
              <a:avLst/>
            </a:prstGeom>
            <a:noFill/>
            <a:ln w="28575" cmpd="sng">
              <a:solidFill>
                <a:schemeClr val="tx2"/>
              </a:solidFill>
              <a:round/>
              <a:headEnd/>
              <a:tailEnd/>
            </a:ln>
          </p:spPr>
          <p:txBody>
            <a:bodyPr wrap="none" lIns="0" tIns="0" rIns="0" bIns="0" anchor="ctr"/>
            <a:lstStyle/>
            <a:p>
              <a:pPr defTabSz="1715597" fontAlgn="base">
                <a:lnSpc>
                  <a:spcPct val="115000"/>
                </a:lnSpc>
                <a:spcBef>
                  <a:spcPct val="20000"/>
                </a:spcBef>
                <a:spcAft>
                  <a:spcPct val="0"/>
                </a:spcAft>
                <a:buClr>
                  <a:srgbClr val="2877C4"/>
                </a:buClr>
                <a:defRPr/>
              </a:pPr>
              <a:endParaRPr lang="en-US" sz="1501" kern="1200" dirty="0">
                <a:ln w="38100" cmpd="sng">
                  <a:solidFill>
                    <a:srgbClr val="000000"/>
                  </a:solidFill>
                </a:ln>
                <a:solidFill>
                  <a:srgbClr val="2877C4"/>
                </a:solidFill>
                <a:latin typeface="Arial" charset="0"/>
                <a:ea typeface="+mn-ea"/>
                <a:cs typeface="+mn-cs"/>
              </a:endParaRPr>
            </a:p>
          </p:txBody>
        </p:sp>
        <p:sp>
          <p:nvSpPr>
            <p:cNvPr id="55305" name="Text Box 10"/>
            <p:cNvSpPr txBox="1">
              <a:spLocks noChangeArrowheads="1"/>
            </p:cNvSpPr>
            <p:nvPr/>
          </p:nvSpPr>
          <p:spPr bwMode="auto">
            <a:xfrm>
              <a:off x="5385644" y="1437612"/>
              <a:ext cx="1296455" cy="273764"/>
            </a:xfrm>
            <a:prstGeom prst="rect">
              <a:avLst/>
            </a:prstGeom>
            <a:noFill/>
            <a:ln w="9525">
              <a:noFill/>
              <a:miter lim="800000"/>
              <a:headEnd/>
              <a:tailEnd/>
            </a:ln>
          </p:spPr>
          <p:txBody>
            <a:bodyPr wrap="none" lIns="0" rIns="0">
              <a:spAutoFit/>
            </a:bodyPr>
            <a:lstStyle/>
            <a:p>
              <a:pPr defTabSz="1715597" fontAlgn="base">
                <a:lnSpc>
                  <a:spcPct val="115000"/>
                </a:lnSpc>
                <a:spcBef>
                  <a:spcPct val="20000"/>
                </a:spcBef>
                <a:spcAft>
                  <a:spcPct val="0"/>
                </a:spcAft>
                <a:buClr>
                  <a:srgbClr val="2877C4"/>
                </a:buClr>
              </a:pPr>
              <a:r>
                <a:rPr lang="en-US" sz="1501" kern="1200" dirty="0">
                  <a:latin typeface="Arial" charset="0"/>
                  <a:ea typeface="+mn-ea"/>
                  <a:cs typeface="+mn-cs"/>
                </a:rPr>
                <a:t>Artificial selection</a:t>
              </a:r>
            </a:p>
          </p:txBody>
        </p:sp>
        <p:sp>
          <p:nvSpPr>
            <p:cNvPr id="55306" name="Text Box 11"/>
            <p:cNvSpPr txBox="1">
              <a:spLocks noChangeArrowheads="1"/>
            </p:cNvSpPr>
            <p:nvPr/>
          </p:nvSpPr>
          <p:spPr bwMode="auto">
            <a:xfrm>
              <a:off x="7116820" y="1438130"/>
              <a:ext cx="1250403" cy="273764"/>
            </a:xfrm>
            <a:prstGeom prst="rect">
              <a:avLst/>
            </a:prstGeom>
            <a:noFill/>
            <a:ln w="9525">
              <a:noFill/>
              <a:miter lim="800000"/>
              <a:headEnd/>
              <a:tailEnd/>
            </a:ln>
          </p:spPr>
          <p:txBody>
            <a:bodyPr wrap="none" lIns="0" rIns="0">
              <a:spAutoFit/>
            </a:bodyPr>
            <a:lstStyle/>
            <a:p>
              <a:pPr defTabSz="1715597" fontAlgn="base">
                <a:lnSpc>
                  <a:spcPct val="115000"/>
                </a:lnSpc>
                <a:spcBef>
                  <a:spcPct val="20000"/>
                </a:spcBef>
                <a:spcAft>
                  <a:spcPct val="0"/>
                </a:spcAft>
                <a:buClr>
                  <a:srgbClr val="2877C4"/>
                </a:buClr>
              </a:pPr>
              <a:r>
                <a:rPr lang="en-US" sz="1501" kern="1200" dirty="0">
                  <a:latin typeface="Arial" charset="0"/>
                  <a:ea typeface="+mn-ea"/>
                  <a:cs typeface="+mn-cs"/>
                </a:rPr>
                <a:t>Natural selection</a:t>
              </a:r>
            </a:p>
          </p:txBody>
        </p:sp>
        <p:sp>
          <p:nvSpPr>
            <p:cNvPr id="55307" name="Text Box 12"/>
            <p:cNvSpPr txBox="1">
              <a:spLocks noChangeArrowheads="1"/>
            </p:cNvSpPr>
            <p:nvPr/>
          </p:nvSpPr>
          <p:spPr bwMode="auto">
            <a:xfrm>
              <a:off x="6564853" y="2528306"/>
              <a:ext cx="328230" cy="273764"/>
            </a:xfrm>
            <a:prstGeom prst="rect">
              <a:avLst/>
            </a:prstGeom>
            <a:noFill/>
            <a:ln w="9525">
              <a:noFill/>
              <a:miter lim="800000"/>
              <a:headEnd/>
              <a:tailEnd/>
            </a:ln>
          </p:spPr>
          <p:txBody>
            <a:bodyPr wrap="none">
              <a:spAutoFit/>
            </a:bodyPr>
            <a:lstStyle/>
            <a:p>
              <a:pPr defTabSz="1715597" fontAlgn="base">
                <a:lnSpc>
                  <a:spcPct val="115000"/>
                </a:lnSpc>
                <a:spcBef>
                  <a:spcPct val="20000"/>
                </a:spcBef>
                <a:spcAft>
                  <a:spcPct val="0"/>
                </a:spcAft>
                <a:buClr>
                  <a:srgbClr val="2877C4"/>
                </a:buClr>
              </a:pPr>
              <a:r>
                <a:rPr lang="en-US" sz="1501" b="1" kern="1200" dirty="0">
                  <a:latin typeface="Arial" charset="0"/>
                  <a:ea typeface="+mn-ea"/>
                  <a:cs typeface="+mn-cs"/>
                </a:rPr>
                <a:t> B</a:t>
              </a:r>
            </a:p>
          </p:txBody>
        </p:sp>
        <p:sp>
          <p:nvSpPr>
            <p:cNvPr id="55308" name="Text Box 13"/>
            <p:cNvSpPr txBox="1">
              <a:spLocks noChangeArrowheads="1"/>
            </p:cNvSpPr>
            <p:nvPr/>
          </p:nvSpPr>
          <p:spPr bwMode="auto">
            <a:xfrm>
              <a:off x="5630815" y="2533820"/>
              <a:ext cx="282179" cy="273764"/>
            </a:xfrm>
            <a:prstGeom prst="rect">
              <a:avLst/>
            </a:prstGeom>
            <a:noFill/>
            <a:ln w="9525">
              <a:noFill/>
              <a:miter lim="800000"/>
              <a:headEnd/>
              <a:tailEnd/>
            </a:ln>
          </p:spPr>
          <p:txBody>
            <a:bodyPr wrap="none">
              <a:spAutoFit/>
            </a:bodyPr>
            <a:lstStyle/>
            <a:p>
              <a:pPr defTabSz="1715597" fontAlgn="base">
                <a:lnSpc>
                  <a:spcPct val="115000"/>
                </a:lnSpc>
                <a:spcBef>
                  <a:spcPct val="20000"/>
                </a:spcBef>
                <a:spcAft>
                  <a:spcPct val="0"/>
                </a:spcAft>
                <a:buClr>
                  <a:srgbClr val="2877C4"/>
                </a:buClr>
              </a:pPr>
              <a:r>
                <a:rPr lang="en-US" sz="1501" b="1" kern="1200" dirty="0">
                  <a:latin typeface="Arial" charset="0"/>
                  <a:ea typeface="+mn-ea"/>
                  <a:cs typeface="+mn-cs"/>
                </a:rPr>
                <a:t>A</a:t>
              </a:r>
            </a:p>
          </p:txBody>
        </p:sp>
        <p:sp>
          <p:nvSpPr>
            <p:cNvPr id="55309" name="Text Box 14"/>
            <p:cNvSpPr txBox="1">
              <a:spLocks noChangeArrowheads="1"/>
            </p:cNvSpPr>
            <p:nvPr/>
          </p:nvSpPr>
          <p:spPr bwMode="auto">
            <a:xfrm>
              <a:off x="7460814" y="2520611"/>
              <a:ext cx="328230" cy="273764"/>
            </a:xfrm>
            <a:prstGeom prst="rect">
              <a:avLst/>
            </a:prstGeom>
            <a:noFill/>
            <a:ln w="9525">
              <a:noFill/>
              <a:miter lim="800000"/>
              <a:headEnd/>
              <a:tailEnd/>
            </a:ln>
          </p:spPr>
          <p:txBody>
            <a:bodyPr wrap="none">
              <a:spAutoFit/>
            </a:bodyPr>
            <a:lstStyle/>
            <a:p>
              <a:pPr defTabSz="1715597" fontAlgn="base">
                <a:lnSpc>
                  <a:spcPct val="115000"/>
                </a:lnSpc>
                <a:spcBef>
                  <a:spcPct val="20000"/>
                </a:spcBef>
                <a:spcAft>
                  <a:spcPct val="0"/>
                </a:spcAft>
                <a:buClr>
                  <a:srgbClr val="2877C4"/>
                </a:buClr>
              </a:pPr>
              <a:r>
                <a:rPr lang="en-US" sz="1501" b="1" kern="1200" dirty="0">
                  <a:latin typeface="Arial" charset="0"/>
                  <a:ea typeface="+mn-ea"/>
                  <a:cs typeface="+mn-cs"/>
                </a:rPr>
                <a:t> C</a:t>
              </a:r>
            </a:p>
          </p:txBody>
        </p:sp>
      </p:grpSp>
      <p:pic>
        <p:nvPicPr>
          <p:cNvPr id="55301" name="Picture 4" descr="quick_check-01.eps"/>
          <p:cNvPicPr>
            <a:picLocks noChangeAspect="1"/>
          </p:cNvPicPr>
          <p:nvPr/>
        </p:nvPicPr>
        <p:blipFill>
          <a:blip r:embed="rId3"/>
          <a:srcRect/>
          <a:stretch>
            <a:fillRect/>
          </a:stretch>
        </p:blipFill>
        <p:spPr bwMode="auto">
          <a:xfrm>
            <a:off x="135772" y="245059"/>
            <a:ext cx="881636" cy="714840"/>
          </a:xfrm>
          <a:prstGeom prst="rect">
            <a:avLst/>
          </a:prstGeom>
          <a:noFill/>
          <a:ln w="9525">
            <a:noFill/>
            <a:miter lim="800000"/>
            <a:headEnd/>
            <a:tailEnd/>
          </a:ln>
        </p:spPr>
      </p:pic>
    </p:spTree>
    <p:extLst>
      <p:ext uri="{BB962C8B-B14F-4D97-AF65-F5344CB8AC3E}">
        <p14:creationId xmlns:p14="http://schemas.microsoft.com/office/powerpoint/2010/main" val="348908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animEffect transition="in" filter="fade">
                                      <p:cBhvr>
                                        <p:cTn id="7" dur="500"/>
                                        <p:tgtEl>
                                          <p:spTgt spid="5529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xEl>
                                              <p:pRg st="3" end="3"/>
                                            </p:txEl>
                                          </p:spTgt>
                                        </p:tgtEl>
                                        <p:attrNameLst>
                                          <p:attrName>style.visibility</p:attrName>
                                        </p:attrNameLst>
                                      </p:cBhvr>
                                      <p:to>
                                        <p:strVal val="visible"/>
                                      </p:to>
                                    </p:set>
                                    <p:animEffect transition="in" filter="fade">
                                      <p:cBhvr>
                                        <p:cTn id="12" dur="5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1602802"/>
            <a:ext cx="9144000" cy="4116289"/>
          </a:xfrm>
        </p:spPr>
        <p:txBody>
          <a:bodyPr/>
          <a:lstStyle/>
          <a:p>
            <a:pPr marL="0" indent="0">
              <a:spcBef>
                <a:spcPts val="844"/>
              </a:spcBef>
              <a:buNone/>
              <a:defRPr/>
            </a:pPr>
            <a:r>
              <a:rPr lang="en-US" sz="4400" b="1" dirty="0">
                <a:solidFill>
                  <a:srgbClr val="5B8F22"/>
                </a:solidFill>
              </a:rPr>
              <a:t>Inbreeding</a:t>
            </a:r>
          </a:p>
          <a:p>
            <a:pPr marL="0" indent="0">
              <a:spcBef>
                <a:spcPts val="844"/>
              </a:spcBef>
              <a:buNone/>
              <a:defRPr/>
            </a:pPr>
            <a:r>
              <a:rPr lang="en-US" dirty="0"/>
              <a:t>Breeding between individual organisms who share similar genetic makeup or parentage; reproduction between organisms that are closely related. </a:t>
            </a:r>
          </a:p>
          <a:p>
            <a:pPr marL="205872" indent="-205872">
              <a:lnSpc>
                <a:spcPct val="100000"/>
              </a:lnSpc>
              <a:spcBef>
                <a:spcPts val="3000"/>
              </a:spcBef>
              <a:buClr>
                <a:schemeClr val="accent1"/>
              </a:buClr>
              <a:buNone/>
              <a:defRPr/>
            </a:pPr>
            <a:r>
              <a:rPr lang="en-US" sz="2800" b="1" dirty="0">
                <a:solidFill>
                  <a:srgbClr val="FF0000"/>
                </a:solidFill>
              </a:rPr>
              <a:t>Inbreeding causes unintended consequences:</a:t>
            </a:r>
          </a:p>
          <a:p>
            <a:pPr marL="463550" indent="-231775">
              <a:lnSpc>
                <a:spcPct val="100000"/>
              </a:lnSpc>
              <a:spcBef>
                <a:spcPts val="1800"/>
              </a:spcBef>
              <a:buClr>
                <a:schemeClr val="accent1"/>
              </a:buClr>
              <a:buFont typeface="Wingdings" pitchFamily="2" charset="2"/>
              <a:buChar char="§"/>
              <a:defRPr/>
            </a:pPr>
            <a:r>
              <a:rPr lang="en-US" dirty="0"/>
              <a:t>Negative, recessive traits build up in the population.</a:t>
            </a:r>
          </a:p>
          <a:p>
            <a:pPr marL="463550" indent="-231775">
              <a:lnSpc>
                <a:spcPct val="100000"/>
              </a:lnSpc>
              <a:spcBef>
                <a:spcPts val="1800"/>
              </a:spcBef>
              <a:buClr>
                <a:schemeClr val="accent1"/>
              </a:buClr>
              <a:buFont typeface="Wingdings" pitchFamily="2" charset="2"/>
              <a:buChar char="§"/>
              <a:defRPr/>
            </a:pPr>
            <a:r>
              <a:rPr lang="en-US" dirty="0"/>
              <a:t>The population becomes weaker and has less resilience. </a:t>
            </a:r>
          </a:p>
          <a:p>
            <a:pPr marL="463550" indent="-231775">
              <a:lnSpc>
                <a:spcPct val="100000"/>
              </a:lnSpc>
              <a:spcBef>
                <a:spcPts val="1800"/>
              </a:spcBef>
              <a:buClr>
                <a:schemeClr val="accent1"/>
              </a:buClr>
              <a:buFont typeface="Wingdings" pitchFamily="2" charset="2"/>
              <a:buChar char="§"/>
              <a:defRPr/>
            </a:pPr>
            <a:r>
              <a:rPr lang="en-US" dirty="0"/>
              <a:t>Diversity decreases in populations.</a:t>
            </a:r>
          </a:p>
        </p:txBody>
      </p:sp>
      <p:sp>
        <p:nvSpPr>
          <p:cNvPr id="61443" name="Title 5"/>
          <p:cNvSpPr>
            <a:spLocks noGrp="1"/>
          </p:cNvSpPr>
          <p:nvPr>
            <p:ph type="title"/>
          </p:nvPr>
        </p:nvSpPr>
        <p:spPr>
          <a:xfrm>
            <a:off x="0" y="0"/>
            <a:ext cx="9144000" cy="1416818"/>
          </a:xfrm>
        </p:spPr>
        <p:txBody>
          <a:bodyPr/>
          <a:lstStyle/>
          <a:p>
            <a:r>
              <a:rPr lang="en-US" dirty="0"/>
              <a:t>Potential Problems with Artificial Selection - </a:t>
            </a:r>
            <a:r>
              <a:rPr lang="en-US" dirty="0">
                <a:solidFill>
                  <a:srgbClr val="FFFF00"/>
                </a:solidFill>
              </a:rPr>
              <a:t>Inbreeding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3"/>
          <p:cNvSpPr>
            <a:spLocks noGrp="1"/>
          </p:cNvSpPr>
          <p:nvPr>
            <p:ph type="title"/>
          </p:nvPr>
        </p:nvSpPr>
        <p:spPr>
          <a:xfrm>
            <a:off x="0" y="19565"/>
            <a:ext cx="9144000" cy="1387203"/>
          </a:xfrm>
        </p:spPr>
        <p:txBody>
          <a:bodyPr/>
          <a:lstStyle/>
          <a:p>
            <a:pPr eaLnBrk="1" hangingPunct="1"/>
            <a:r>
              <a:rPr lang="en-US" dirty="0"/>
              <a:t>	Human Inbreeding: Hemophilia </a:t>
            </a:r>
          </a:p>
        </p:txBody>
      </p:sp>
      <p:pic>
        <p:nvPicPr>
          <p:cNvPr id="63491" name="Picture 2"/>
          <p:cNvPicPr>
            <a:picLocks noGrp="1" noChangeAspect="1" noChangeArrowheads="1"/>
          </p:cNvPicPr>
          <p:nvPr>
            <p:ph idx="1"/>
          </p:nvPr>
        </p:nvPicPr>
        <p:blipFill>
          <a:blip r:embed="rId3"/>
          <a:srcRect/>
          <a:stretch>
            <a:fillRect/>
          </a:stretch>
        </p:blipFill>
        <p:spPr>
          <a:xfrm>
            <a:off x="69937" y="1406768"/>
            <a:ext cx="9028835" cy="5451232"/>
          </a:xfrm>
        </p:spPr>
      </p:pic>
      <p:pic>
        <p:nvPicPr>
          <p:cNvPr id="63492" name="Picture 4" descr="real-world_connection-01.eps"/>
          <p:cNvPicPr>
            <a:picLocks noChangeAspect="1"/>
          </p:cNvPicPr>
          <p:nvPr/>
        </p:nvPicPr>
        <p:blipFill>
          <a:blip r:embed="rId4"/>
          <a:srcRect/>
          <a:stretch>
            <a:fillRect/>
          </a:stretch>
        </p:blipFill>
        <p:spPr bwMode="auto">
          <a:xfrm>
            <a:off x="95537" y="243883"/>
            <a:ext cx="881636" cy="714840"/>
          </a:xfrm>
          <a:prstGeom prst="rect">
            <a:avLst/>
          </a:prstGeom>
          <a:noFill/>
          <a:ln w="9525">
            <a:noFill/>
            <a:miter lim="800000"/>
            <a:headEnd/>
            <a:tailEnd/>
          </a:ln>
        </p:spPr>
      </p:pic>
      <p:sp>
        <p:nvSpPr>
          <p:cNvPr id="2" name="TextBox 1"/>
          <p:cNvSpPr txBox="1"/>
          <p:nvPr/>
        </p:nvSpPr>
        <p:spPr>
          <a:xfrm>
            <a:off x="6370490" y="1406768"/>
            <a:ext cx="833031" cy="161583"/>
          </a:xfrm>
          <a:prstGeom prst="rect">
            <a:avLst/>
          </a:prstGeom>
          <a:solidFill>
            <a:schemeClr val="bg1"/>
          </a:solidFill>
        </p:spPr>
        <p:txBody>
          <a:bodyPr wrap="square" lIns="0" tIns="0" rIns="0" bIns="0" rtlCol="0">
            <a:spAutoFit/>
          </a:bodyPr>
          <a:lstStyle/>
          <a:p>
            <a:pPr defTabSz="1715597" fontAlgn="base">
              <a:spcBef>
                <a:spcPct val="0"/>
              </a:spcBef>
              <a:spcAft>
                <a:spcPct val="0"/>
              </a:spcAft>
              <a:buClrTx/>
            </a:pPr>
            <a:r>
              <a:rPr lang="en-US" sz="938" b="1" kern="1200" dirty="0">
                <a:latin typeface="Arial" charset="0"/>
                <a:ea typeface="+mn-ea"/>
                <a:cs typeface="+mn-cs"/>
              </a:rPr>
              <a:t>     </a:t>
            </a:r>
            <a:r>
              <a:rPr lang="en-US" sz="1050" b="1" kern="1200" dirty="0">
                <a:latin typeface="Arial" charset="0"/>
                <a:ea typeface="+mn-ea"/>
                <a:cs typeface="+mn-cs"/>
              </a:rPr>
              <a:t>KEY</a:t>
            </a:r>
            <a:endParaRPr lang="en-US" sz="938" b="1" kern="1200" dirty="0">
              <a:latin typeface="Arial" charset="0"/>
              <a:ea typeface="+mn-ea"/>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2F547A-B0D7-3787-5F95-A08A3F7C9916}"/>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9623E761-CC78-5453-C53C-32DF710D40F6}"/>
              </a:ext>
            </a:extLst>
          </p:cNvPr>
          <p:cNvPicPr>
            <a:picLocks noChangeAspect="1"/>
          </p:cNvPicPr>
          <p:nvPr/>
        </p:nvPicPr>
        <p:blipFill>
          <a:blip r:embed="rId2"/>
          <a:stretch>
            <a:fillRect/>
          </a:stretch>
        </p:blipFill>
        <p:spPr>
          <a:xfrm>
            <a:off x="215981" y="1658571"/>
            <a:ext cx="8761332" cy="1612663"/>
          </a:xfrm>
          <a:prstGeom prst="rect">
            <a:avLst/>
          </a:prstGeom>
        </p:spPr>
      </p:pic>
      <p:sp>
        <p:nvSpPr>
          <p:cNvPr id="8" name="Title 3">
            <a:extLst>
              <a:ext uri="{FF2B5EF4-FFF2-40B4-BE49-F238E27FC236}">
                <a16:creationId xmlns:a16="http://schemas.microsoft.com/office/drawing/2014/main" id="{0D0853CC-F5FE-4FA0-C8A7-51B9E7F08F1B}"/>
              </a:ext>
            </a:extLst>
          </p:cNvPr>
          <p:cNvSpPr txBox="1">
            <a:spLocks/>
          </p:cNvSpPr>
          <p:nvPr/>
        </p:nvSpPr>
        <p:spPr bwMode="auto">
          <a:xfrm>
            <a:off x="0" y="19565"/>
            <a:ext cx="9144000" cy="1387203"/>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lvl1pPr marL="1021615" indent="-1021615" algn="l" rtl="0" eaLnBrk="0" fontAlgn="base" hangingPunct="0">
              <a:lnSpc>
                <a:spcPct val="95000"/>
              </a:lnSpc>
              <a:spcBef>
                <a:spcPct val="0"/>
              </a:spcBef>
              <a:spcAft>
                <a:spcPct val="0"/>
              </a:spcAft>
              <a:defRPr sz="2627" b="1">
                <a:solidFill>
                  <a:schemeClr val="bg2"/>
                </a:solidFill>
                <a:latin typeface="+mj-lt"/>
                <a:ea typeface="+mj-ea"/>
                <a:cs typeface="+mj-cs"/>
              </a:defRPr>
            </a:lvl1pPr>
            <a:lvl2pPr marL="1021615" indent="-1021615" algn="l" rtl="0" eaLnBrk="0" fontAlgn="base" hangingPunct="0">
              <a:lnSpc>
                <a:spcPct val="95000"/>
              </a:lnSpc>
              <a:spcBef>
                <a:spcPct val="0"/>
              </a:spcBef>
              <a:spcAft>
                <a:spcPct val="0"/>
              </a:spcAft>
              <a:defRPr sz="2627" b="1">
                <a:solidFill>
                  <a:schemeClr val="bg2"/>
                </a:solidFill>
                <a:latin typeface="Arial" charset="0"/>
              </a:defRPr>
            </a:lvl2pPr>
            <a:lvl3pPr marL="1021615" indent="-1021615" algn="l" rtl="0" eaLnBrk="0" fontAlgn="base" hangingPunct="0">
              <a:lnSpc>
                <a:spcPct val="95000"/>
              </a:lnSpc>
              <a:spcBef>
                <a:spcPct val="0"/>
              </a:spcBef>
              <a:spcAft>
                <a:spcPct val="0"/>
              </a:spcAft>
              <a:defRPr sz="2627" b="1">
                <a:solidFill>
                  <a:schemeClr val="bg2"/>
                </a:solidFill>
                <a:latin typeface="Arial" charset="0"/>
              </a:defRPr>
            </a:lvl3pPr>
            <a:lvl4pPr marL="1021615" indent="-1021615" algn="l" rtl="0" eaLnBrk="0" fontAlgn="base" hangingPunct="0">
              <a:lnSpc>
                <a:spcPct val="95000"/>
              </a:lnSpc>
              <a:spcBef>
                <a:spcPct val="0"/>
              </a:spcBef>
              <a:spcAft>
                <a:spcPct val="0"/>
              </a:spcAft>
              <a:defRPr sz="2627" b="1">
                <a:solidFill>
                  <a:schemeClr val="bg2"/>
                </a:solidFill>
                <a:latin typeface="Arial" charset="0"/>
              </a:defRPr>
            </a:lvl4pPr>
            <a:lvl5pPr marL="1021615" indent="-1021615" algn="l" rtl="0" eaLnBrk="0" fontAlgn="base" hangingPunct="0">
              <a:lnSpc>
                <a:spcPct val="95000"/>
              </a:lnSpc>
              <a:spcBef>
                <a:spcPct val="0"/>
              </a:spcBef>
              <a:spcAft>
                <a:spcPct val="0"/>
              </a:spcAft>
              <a:defRPr sz="2627" b="1">
                <a:solidFill>
                  <a:schemeClr val="bg2"/>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a:lstStyle>
          <a:p>
            <a:pPr eaLnBrk="1" hangingPunct="1">
              <a:buClrTx/>
              <a:buFontTx/>
            </a:pPr>
            <a:r>
              <a:rPr lang="en-US"/>
              <a:t>	Human Inbreeding: Hemophilia </a:t>
            </a:r>
            <a:endParaRPr lang="en-US" dirty="0"/>
          </a:p>
        </p:txBody>
      </p:sp>
      <p:pic>
        <p:nvPicPr>
          <p:cNvPr id="10" name="Picture 9">
            <a:extLst>
              <a:ext uri="{FF2B5EF4-FFF2-40B4-BE49-F238E27FC236}">
                <a16:creationId xmlns:a16="http://schemas.microsoft.com/office/drawing/2014/main" id="{63A57903-4EC9-CC3A-9723-12488B0E8A73}"/>
              </a:ext>
            </a:extLst>
          </p:cNvPr>
          <p:cNvPicPr>
            <a:picLocks noChangeAspect="1"/>
          </p:cNvPicPr>
          <p:nvPr/>
        </p:nvPicPr>
        <p:blipFill>
          <a:blip r:embed="rId3"/>
          <a:stretch>
            <a:fillRect/>
          </a:stretch>
        </p:blipFill>
        <p:spPr>
          <a:xfrm>
            <a:off x="215981" y="3615744"/>
            <a:ext cx="4092295" cy="2949196"/>
          </a:xfrm>
          <a:prstGeom prst="rect">
            <a:avLst/>
          </a:prstGeom>
        </p:spPr>
      </p:pic>
      <p:pic>
        <p:nvPicPr>
          <p:cNvPr id="12" name="Picture 11">
            <a:extLst>
              <a:ext uri="{FF2B5EF4-FFF2-40B4-BE49-F238E27FC236}">
                <a16:creationId xmlns:a16="http://schemas.microsoft.com/office/drawing/2014/main" id="{8D3E7600-8844-3134-7F7B-92A4645658A0}"/>
              </a:ext>
            </a:extLst>
          </p:cNvPr>
          <p:cNvPicPr>
            <a:picLocks noChangeAspect="1"/>
          </p:cNvPicPr>
          <p:nvPr/>
        </p:nvPicPr>
        <p:blipFill>
          <a:blip r:embed="rId4"/>
          <a:stretch>
            <a:fillRect/>
          </a:stretch>
        </p:blipFill>
        <p:spPr>
          <a:xfrm>
            <a:off x="4475539" y="3688689"/>
            <a:ext cx="4479402" cy="2578329"/>
          </a:xfrm>
          <a:prstGeom prst="rect">
            <a:avLst/>
          </a:prstGeom>
        </p:spPr>
      </p:pic>
    </p:spTree>
    <p:extLst>
      <p:ext uri="{BB962C8B-B14F-4D97-AF65-F5344CB8AC3E}">
        <p14:creationId xmlns:p14="http://schemas.microsoft.com/office/powerpoint/2010/main" val="1424655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pic>
        <p:nvPicPr>
          <p:cNvPr id="208" name="Google Shape;208;p42"/>
          <p:cNvPicPr preferRelativeResize="0"/>
          <p:nvPr/>
        </p:nvPicPr>
        <p:blipFill rotWithShape="1">
          <a:blip r:embed="rId3">
            <a:alphaModFix/>
          </a:blip>
          <a:srcRect/>
          <a:stretch/>
        </p:blipFill>
        <p:spPr>
          <a:xfrm>
            <a:off x="304800" y="381000"/>
            <a:ext cx="8534400" cy="6102096"/>
          </a:xfrm>
          <a:prstGeom prst="rect">
            <a:avLst/>
          </a:prstGeom>
          <a:noFill/>
          <a:ln>
            <a:noFill/>
          </a:ln>
        </p:spPr>
      </p:pic>
      <p:sp>
        <p:nvSpPr>
          <p:cNvPr id="209" name="Google Shape;209;p42"/>
          <p:cNvSpPr/>
          <p:nvPr/>
        </p:nvSpPr>
        <p:spPr>
          <a:xfrm>
            <a:off x="1676400" y="4953000"/>
            <a:ext cx="1143000" cy="4572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0A61919-F575-D5BD-850C-FB845DAD8BE3}"/>
              </a:ext>
            </a:extLst>
          </p:cNvPr>
          <p:cNvSpPr txBox="1">
            <a:spLocks/>
          </p:cNvSpPr>
          <p:nvPr/>
        </p:nvSpPr>
        <p:spPr>
          <a:xfrm>
            <a:off x="1" y="3560647"/>
            <a:ext cx="9144002" cy="3279227"/>
          </a:xfrm>
          <a:prstGeom prst="rect">
            <a:avLst/>
          </a:prstGeom>
        </p:spPr>
        <p:txBody>
          <a:bodyPr/>
          <a:lstStyle>
            <a:lvl1pPr marL="643349" indent="-643349" algn="l" rtl="0" eaLnBrk="0" fontAlgn="base" hangingPunct="0">
              <a:lnSpc>
                <a:spcPct val="113000"/>
              </a:lnSpc>
              <a:spcBef>
                <a:spcPts val="1876"/>
              </a:spcBef>
              <a:spcAft>
                <a:spcPct val="0"/>
              </a:spcAft>
              <a:buClr>
                <a:srgbClr val="2877C4"/>
              </a:buClr>
              <a:buFont typeface="Arial Unicode MS"/>
              <a:buChar char="•"/>
              <a:defRPr sz="1876">
                <a:solidFill>
                  <a:srgbClr val="000000"/>
                </a:solidFill>
                <a:latin typeface="+mn-lt"/>
                <a:ea typeface="+mn-ea"/>
                <a:cs typeface="+mn-cs"/>
              </a:defRPr>
            </a:lvl1pPr>
            <a:lvl2pPr marL="202536" indent="-202536" algn="l" rtl="0" eaLnBrk="0" fontAlgn="base" hangingPunct="0">
              <a:lnSpc>
                <a:spcPct val="113000"/>
              </a:lnSpc>
              <a:spcBef>
                <a:spcPts val="938"/>
              </a:spcBef>
              <a:spcAft>
                <a:spcPct val="0"/>
              </a:spcAft>
              <a:buClr>
                <a:schemeClr val="accent1"/>
              </a:buClr>
              <a:buFont typeface="Wingdings" pitchFamily="2" charset="2"/>
              <a:buChar char="§"/>
              <a:defRPr sz="1876">
                <a:solidFill>
                  <a:srgbClr val="000000"/>
                </a:solidFill>
                <a:latin typeface="+mn-lt"/>
              </a:defRPr>
            </a:lvl2pPr>
            <a:lvl3pPr marL="610587" indent="-202536" algn="l" rtl="0" eaLnBrk="0" fontAlgn="base" hangingPunct="0">
              <a:lnSpc>
                <a:spcPct val="113000"/>
              </a:lnSpc>
              <a:spcBef>
                <a:spcPts val="563"/>
              </a:spcBef>
              <a:spcAft>
                <a:spcPct val="0"/>
              </a:spcAft>
              <a:buClr>
                <a:srgbClr val="5B8F22"/>
              </a:buClr>
              <a:buChar char="•"/>
              <a:defRPr sz="1876">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a:lstStyle>
          <a:p>
            <a:pPr marL="0" indent="0">
              <a:buFont typeface="Arial Unicode MS"/>
              <a:buNone/>
            </a:pPr>
            <a:r>
              <a:rPr lang="en-US" dirty="0"/>
              <a:t>Why can inbreeding be potentially harmful to populations? Check all that apply.</a:t>
            </a:r>
          </a:p>
          <a:p>
            <a:pPr marL="914400" indent="-450850">
              <a:buFont typeface="Arial Unicode MS"/>
              <a:buNone/>
            </a:pPr>
            <a:r>
              <a:rPr lang="en-US" dirty="0"/>
              <a:t>[  ] Negative traits, such as diseases, may build up in the population.</a:t>
            </a:r>
          </a:p>
          <a:p>
            <a:pPr marL="798513" indent="-317500">
              <a:buFont typeface="Arial Unicode MS"/>
              <a:buNone/>
            </a:pPr>
            <a:r>
              <a:rPr lang="en-US" dirty="0"/>
              <a:t>[  ] Useful traits may be “bred out” of the population.</a:t>
            </a:r>
          </a:p>
          <a:p>
            <a:pPr marL="798513" indent="-317500">
              <a:buFont typeface="Arial Unicode MS"/>
              <a:buNone/>
            </a:pPr>
            <a:r>
              <a:rPr lang="en-US" dirty="0"/>
              <a:t>[  ]  Genetic diversity of the population is increased.</a:t>
            </a:r>
          </a:p>
          <a:p>
            <a:pPr marL="798513" indent="-317500">
              <a:buFont typeface="Arial Unicode MS"/>
              <a:buNone/>
            </a:pPr>
            <a:r>
              <a:rPr lang="en-US" dirty="0"/>
              <a:t>[  ] The population becomes weaker and less resilient.</a:t>
            </a:r>
          </a:p>
        </p:txBody>
      </p:sp>
      <p:pic>
        <p:nvPicPr>
          <p:cNvPr id="9" name="Picture 8" descr="quick_check-01.eps">
            <a:extLst>
              <a:ext uri="{FF2B5EF4-FFF2-40B4-BE49-F238E27FC236}">
                <a16:creationId xmlns:a16="http://schemas.microsoft.com/office/drawing/2014/main" id="{1BD380DB-521A-AF69-8E17-51B08C5A55A8}"/>
              </a:ext>
            </a:extLst>
          </p:cNvPr>
          <p:cNvPicPr>
            <a:picLocks noChangeAspect="1"/>
          </p:cNvPicPr>
          <p:nvPr/>
        </p:nvPicPr>
        <p:blipFill>
          <a:blip r:embed="rId3"/>
          <a:srcRect/>
          <a:stretch>
            <a:fillRect/>
          </a:stretch>
        </p:blipFill>
        <p:spPr bwMode="auto">
          <a:xfrm>
            <a:off x="0" y="12879"/>
            <a:ext cx="881636" cy="714840"/>
          </a:xfrm>
          <a:prstGeom prst="rect">
            <a:avLst/>
          </a:prstGeom>
          <a:noFill/>
          <a:ln w="9525">
            <a:noFill/>
            <a:miter lim="800000"/>
            <a:headEnd/>
            <a:tailEnd/>
          </a:ln>
        </p:spPr>
      </p:pic>
      <p:pic>
        <p:nvPicPr>
          <p:cNvPr id="3" name="Picture 2">
            <a:extLst>
              <a:ext uri="{FF2B5EF4-FFF2-40B4-BE49-F238E27FC236}">
                <a16:creationId xmlns:a16="http://schemas.microsoft.com/office/drawing/2014/main" id="{885F5454-10FB-7812-4E17-C49D8911C3BD}"/>
              </a:ext>
            </a:extLst>
          </p:cNvPr>
          <p:cNvPicPr>
            <a:picLocks noChangeAspect="1"/>
          </p:cNvPicPr>
          <p:nvPr/>
        </p:nvPicPr>
        <p:blipFill>
          <a:blip r:embed="rId4"/>
          <a:stretch>
            <a:fillRect/>
          </a:stretch>
        </p:blipFill>
        <p:spPr>
          <a:xfrm>
            <a:off x="881636" y="12879"/>
            <a:ext cx="5875529" cy="3071126"/>
          </a:xfrm>
          <a:prstGeom prst="rect">
            <a:avLst/>
          </a:prstGeom>
        </p:spPr>
      </p:pic>
      <p:pic>
        <p:nvPicPr>
          <p:cNvPr id="5" name="Picture 4">
            <a:extLst>
              <a:ext uri="{FF2B5EF4-FFF2-40B4-BE49-F238E27FC236}">
                <a16:creationId xmlns:a16="http://schemas.microsoft.com/office/drawing/2014/main" id="{EE4ECD83-16EE-2A8F-FC79-5A038A8A913F}"/>
              </a:ext>
            </a:extLst>
          </p:cNvPr>
          <p:cNvPicPr>
            <a:picLocks noChangeAspect="1"/>
          </p:cNvPicPr>
          <p:nvPr/>
        </p:nvPicPr>
        <p:blipFill>
          <a:blip r:embed="rId5"/>
          <a:stretch>
            <a:fillRect/>
          </a:stretch>
        </p:blipFill>
        <p:spPr>
          <a:xfrm>
            <a:off x="6757165" y="612943"/>
            <a:ext cx="2354784" cy="2103302"/>
          </a:xfrm>
          <a:prstGeom prst="rect">
            <a:avLst/>
          </a:prstGeom>
        </p:spPr>
      </p:pic>
    </p:spTree>
    <p:extLst>
      <p:ext uri="{BB962C8B-B14F-4D97-AF65-F5344CB8AC3E}">
        <p14:creationId xmlns:p14="http://schemas.microsoft.com/office/powerpoint/2010/main" val="22215721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6">
            <a:extLst>
              <a:ext uri="{FF2B5EF4-FFF2-40B4-BE49-F238E27FC236}">
                <a16:creationId xmlns:a16="http://schemas.microsoft.com/office/drawing/2014/main" id="{E0A61919-F575-D5BD-850C-FB845DAD8BE3}"/>
              </a:ext>
            </a:extLst>
          </p:cNvPr>
          <p:cNvSpPr txBox="1">
            <a:spLocks/>
          </p:cNvSpPr>
          <p:nvPr/>
        </p:nvSpPr>
        <p:spPr>
          <a:xfrm>
            <a:off x="1" y="3560647"/>
            <a:ext cx="9144002" cy="3279227"/>
          </a:xfrm>
          <a:prstGeom prst="rect">
            <a:avLst/>
          </a:prstGeom>
        </p:spPr>
        <p:txBody>
          <a:bodyPr/>
          <a:lstStyle>
            <a:lvl1pPr marL="643349" indent="-643349" algn="l" rtl="0" eaLnBrk="0" fontAlgn="base" hangingPunct="0">
              <a:lnSpc>
                <a:spcPct val="113000"/>
              </a:lnSpc>
              <a:spcBef>
                <a:spcPts val="1876"/>
              </a:spcBef>
              <a:spcAft>
                <a:spcPct val="0"/>
              </a:spcAft>
              <a:buClr>
                <a:srgbClr val="2877C4"/>
              </a:buClr>
              <a:buFont typeface="Arial Unicode MS"/>
              <a:buChar char="•"/>
              <a:defRPr sz="1876">
                <a:solidFill>
                  <a:srgbClr val="000000"/>
                </a:solidFill>
                <a:latin typeface="+mn-lt"/>
                <a:ea typeface="+mn-ea"/>
                <a:cs typeface="+mn-cs"/>
              </a:defRPr>
            </a:lvl1pPr>
            <a:lvl2pPr marL="202536" indent="-202536" algn="l" rtl="0" eaLnBrk="0" fontAlgn="base" hangingPunct="0">
              <a:lnSpc>
                <a:spcPct val="113000"/>
              </a:lnSpc>
              <a:spcBef>
                <a:spcPts val="938"/>
              </a:spcBef>
              <a:spcAft>
                <a:spcPct val="0"/>
              </a:spcAft>
              <a:buClr>
                <a:schemeClr val="accent1"/>
              </a:buClr>
              <a:buFont typeface="Wingdings" pitchFamily="2" charset="2"/>
              <a:buChar char="§"/>
              <a:defRPr sz="1876">
                <a:solidFill>
                  <a:srgbClr val="000000"/>
                </a:solidFill>
                <a:latin typeface="+mn-lt"/>
              </a:defRPr>
            </a:lvl2pPr>
            <a:lvl3pPr marL="610587" indent="-202536" algn="l" rtl="0" eaLnBrk="0" fontAlgn="base" hangingPunct="0">
              <a:lnSpc>
                <a:spcPct val="113000"/>
              </a:lnSpc>
              <a:spcBef>
                <a:spcPts val="563"/>
              </a:spcBef>
              <a:spcAft>
                <a:spcPct val="0"/>
              </a:spcAft>
              <a:buClr>
                <a:srgbClr val="5B8F22"/>
              </a:buClr>
              <a:buChar char="•"/>
              <a:defRPr sz="1876">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a:lstStyle>
          <a:p>
            <a:pPr marL="0" indent="0">
              <a:buFont typeface="Arial Unicode MS"/>
              <a:buNone/>
            </a:pPr>
            <a:r>
              <a:rPr lang="en-US" dirty="0"/>
              <a:t>Why can inbreeding be potentially harmful to populations? Check all that apply.</a:t>
            </a:r>
          </a:p>
          <a:p>
            <a:pPr marL="914400" indent="-450850">
              <a:buFont typeface="Arial Unicode MS"/>
              <a:buNone/>
            </a:pPr>
            <a:r>
              <a:rPr lang="en-US" dirty="0"/>
              <a:t>[X] Negative traits, such as diseases, may build up in the population.</a:t>
            </a:r>
          </a:p>
          <a:p>
            <a:pPr marL="798513" indent="-317500">
              <a:buFont typeface="Arial Unicode MS"/>
              <a:buNone/>
            </a:pPr>
            <a:r>
              <a:rPr lang="en-US" dirty="0"/>
              <a:t>[X] Useful traits may be “bred out” of the population.</a:t>
            </a:r>
          </a:p>
          <a:p>
            <a:pPr marL="798513" indent="-317500">
              <a:buFont typeface="Arial Unicode MS"/>
              <a:buNone/>
            </a:pPr>
            <a:r>
              <a:rPr lang="en-US" dirty="0"/>
              <a:t>[ ]  </a:t>
            </a:r>
            <a:r>
              <a:rPr lang="en-US" sz="1200" i="1" dirty="0"/>
              <a:t>Genetic diversity of the population is increased</a:t>
            </a:r>
            <a:r>
              <a:rPr lang="en-US" dirty="0"/>
              <a:t>.</a:t>
            </a:r>
          </a:p>
          <a:p>
            <a:pPr marL="798513" indent="-317500">
              <a:buFont typeface="Arial Unicode MS"/>
              <a:buNone/>
            </a:pPr>
            <a:r>
              <a:rPr lang="en-US" dirty="0"/>
              <a:t>[X] The population becomes weaker and less resilient.</a:t>
            </a:r>
          </a:p>
        </p:txBody>
      </p:sp>
      <p:pic>
        <p:nvPicPr>
          <p:cNvPr id="4" name="Picture 3" descr="quick_check-01.eps">
            <a:extLst>
              <a:ext uri="{FF2B5EF4-FFF2-40B4-BE49-F238E27FC236}">
                <a16:creationId xmlns:a16="http://schemas.microsoft.com/office/drawing/2014/main" id="{494C04BF-5871-9370-A4B3-6E6267291F6D}"/>
              </a:ext>
            </a:extLst>
          </p:cNvPr>
          <p:cNvPicPr>
            <a:picLocks noChangeAspect="1"/>
          </p:cNvPicPr>
          <p:nvPr/>
        </p:nvPicPr>
        <p:blipFill>
          <a:blip r:embed="rId3"/>
          <a:srcRect/>
          <a:stretch>
            <a:fillRect/>
          </a:stretch>
        </p:blipFill>
        <p:spPr bwMode="auto">
          <a:xfrm>
            <a:off x="0" y="12879"/>
            <a:ext cx="881636" cy="714840"/>
          </a:xfrm>
          <a:prstGeom prst="rect">
            <a:avLst/>
          </a:prstGeom>
          <a:noFill/>
          <a:ln w="9525">
            <a:noFill/>
            <a:miter lim="800000"/>
            <a:headEnd/>
            <a:tailEnd/>
          </a:ln>
        </p:spPr>
      </p:pic>
      <p:pic>
        <p:nvPicPr>
          <p:cNvPr id="3" name="Picture 2">
            <a:extLst>
              <a:ext uri="{FF2B5EF4-FFF2-40B4-BE49-F238E27FC236}">
                <a16:creationId xmlns:a16="http://schemas.microsoft.com/office/drawing/2014/main" id="{D5485EA8-DB8C-66AA-33A5-F8259685F114}"/>
              </a:ext>
            </a:extLst>
          </p:cNvPr>
          <p:cNvPicPr>
            <a:picLocks noChangeAspect="1"/>
          </p:cNvPicPr>
          <p:nvPr/>
        </p:nvPicPr>
        <p:blipFill>
          <a:blip r:embed="rId4"/>
          <a:stretch>
            <a:fillRect/>
          </a:stretch>
        </p:blipFill>
        <p:spPr>
          <a:xfrm>
            <a:off x="881636" y="12879"/>
            <a:ext cx="5875529" cy="3071126"/>
          </a:xfrm>
          <a:prstGeom prst="rect">
            <a:avLst/>
          </a:prstGeom>
        </p:spPr>
      </p:pic>
      <p:pic>
        <p:nvPicPr>
          <p:cNvPr id="8" name="Picture 7">
            <a:extLst>
              <a:ext uri="{FF2B5EF4-FFF2-40B4-BE49-F238E27FC236}">
                <a16:creationId xmlns:a16="http://schemas.microsoft.com/office/drawing/2014/main" id="{9D410C62-6F4E-D487-5591-2C07BE1A04E3}"/>
              </a:ext>
            </a:extLst>
          </p:cNvPr>
          <p:cNvPicPr>
            <a:picLocks noChangeAspect="1"/>
          </p:cNvPicPr>
          <p:nvPr/>
        </p:nvPicPr>
        <p:blipFill>
          <a:blip r:embed="rId5"/>
          <a:stretch>
            <a:fillRect/>
          </a:stretch>
        </p:blipFill>
        <p:spPr>
          <a:xfrm>
            <a:off x="6757165" y="612943"/>
            <a:ext cx="2354784" cy="2103302"/>
          </a:xfrm>
          <a:prstGeom prst="rect">
            <a:avLst/>
          </a:prstGeom>
        </p:spPr>
      </p:pic>
    </p:spTree>
    <p:extLst>
      <p:ext uri="{BB962C8B-B14F-4D97-AF65-F5344CB8AC3E}">
        <p14:creationId xmlns:p14="http://schemas.microsoft.com/office/powerpoint/2010/main" val="32811829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Title 1"/>
          <p:cNvSpPr>
            <a:spLocks noGrp="1"/>
          </p:cNvSpPr>
          <p:nvPr>
            <p:ph type="title"/>
          </p:nvPr>
        </p:nvSpPr>
        <p:spPr>
          <a:xfrm>
            <a:off x="1" y="-10047"/>
            <a:ext cx="9144000" cy="1377158"/>
          </a:xfrm>
        </p:spPr>
        <p:txBody>
          <a:bodyPr/>
          <a:lstStyle/>
          <a:p>
            <a:pPr eaLnBrk="1" hangingPunct="1"/>
            <a:r>
              <a:rPr lang="en-US" dirty="0"/>
              <a:t>	Identifying Future Traits For Breeding</a:t>
            </a:r>
          </a:p>
        </p:txBody>
      </p:sp>
      <p:sp>
        <p:nvSpPr>
          <p:cNvPr id="96259" name="Content Placeholder 3"/>
          <p:cNvSpPr>
            <a:spLocks noGrp="1"/>
          </p:cNvSpPr>
          <p:nvPr>
            <p:ph idx="1"/>
          </p:nvPr>
        </p:nvSpPr>
        <p:spPr>
          <a:xfrm>
            <a:off x="2" y="1596980"/>
            <a:ext cx="9144000" cy="4405446"/>
          </a:xfrm>
        </p:spPr>
        <p:txBody>
          <a:bodyPr/>
          <a:lstStyle/>
          <a:p>
            <a:pPr marL="0" indent="0" eaLnBrk="1" hangingPunct="1">
              <a:buNone/>
            </a:pPr>
            <a:r>
              <a:rPr lang="en-US" sz="2000" dirty="0"/>
              <a:t>Agricultural geneticists research and brainstorming future plant foods that could be developed using selective breeding either by general methods or genetic engineering. </a:t>
            </a:r>
          </a:p>
          <a:p>
            <a:pPr marL="463550" indent="-244475" eaLnBrk="1" hangingPunct="1"/>
            <a:r>
              <a:rPr lang="en-US" sz="2000" dirty="0"/>
              <a:t>resistance to pesticides </a:t>
            </a:r>
          </a:p>
          <a:p>
            <a:pPr marL="463550" indent="-244475" eaLnBrk="1" hangingPunct="1">
              <a:spcBef>
                <a:spcPts val="375"/>
              </a:spcBef>
            </a:pPr>
            <a:r>
              <a:rPr lang="en-US" sz="2000" dirty="0">
                <a:solidFill>
                  <a:srgbClr val="0070C0"/>
                </a:solidFill>
              </a:rPr>
              <a:t>addition of genes to make animal protein</a:t>
            </a:r>
          </a:p>
          <a:p>
            <a:pPr marL="463550" indent="-244475" eaLnBrk="1" hangingPunct="1">
              <a:spcBef>
                <a:spcPts val="375"/>
              </a:spcBef>
            </a:pPr>
            <a:r>
              <a:rPr lang="en-US" sz="2000" dirty="0"/>
              <a:t>resistance to insects, fungi, and other pests</a:t>
            </a:r>
          </a:p>
          <a:p>
            <a:pPr marL="463550" indent="-244475" eaLnBrk="1" hangingPunct="1">
              <a:spcBef>
                <a:spcPts val="375"/>
              </a:spcBef>
            </a:pPr>
            <a:r>
              <a:rPr lang="en-US" sz="2000" dirty="0">
                <a:solidFill>
                  <a:srgbClr val="0070C0"/>
                </a:solidFill>
              </a:rPr>
              <a:t>addition of genes to improve color and taste</a:t>
            </a:r>
          </a:p>
          <a:p>
            <a:pPr marL="463550" indent="-244475" eaLnBrk="1" hangingPunct="1">
              <a:spcBef>
                <a:spcPts val="375"/>
              </a:spcBef>
            </a:pPr>
            <a:r>
              <a:rPr lang="en-US" sz="2000" dirty="0"/>
              <a:t>modifications for specific climates (heat, cold, drought)</a:t>
            </a:r>
          </a:p>
          <a:p>
            <a:pPr marL="463550" indent="-244475" eaLnBrk="1" hangingPunct="1">
              <a:spcBef>
                <a:spcPts val="375"/>
              </a:spcBef>
            </a:pPr>
            <a:r>
              <a:rPr lang="en-US" sz="2000" dirty="0">
                <a:solidFill>
                  <a:srgbClr val="0070C0"/>
                </a:solidFill>
              </a:rPr>
              <a:t>addition of genes to increase concentrations of essential vitamins</a:t>
            </a:r>
          </a:p>
          <a:p>
            <a:pPr marL="463550" indent="-244475" eaLnBrk="1" hangingPunct="1">
              <a:spcBef>
                <a:spcPts val="375"/>
              </a:spcBef>
            </a:pPr>
            <a:r>
              <a:rPr lang="en-US" sz="2000" dirty="0"/>
              <a:t>modification of food’s appearance to make it more attractive to consumers</a:t>
            </a:r>
          </a:p>
          <a:p>
            <a:pPr marL="0" indent="0" eaLnBrk="1" hangingPunct="1">
              <a:spcBef>
                <a:spcPts val="375"/>
              </a:spcBef>
              <a:buNone/>
            </a:pPr>
            <a:endParaRPr lang="en-US"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wipe(left)">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wipe(left)">
                                      <p:cBhvr>
                                        <p:cTn id="12" dur="500"/>
                                        <p:tgtEl>
                                          <p:spTgt spid="96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Effect transition="in" filter="wipe(left)">
                                      <p:cBhvr>
                                        <p:cTn id="17" dur="500"/>
                                        <p:tgtEl>
                                          <p:spTgt spid="96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Effect transition="in" filter="wipe(left)">
                                      <p:cBhvr>
                                        <p:cTn id="22" dur="500"/>
                                        <p:tgtEl>
                                          <p:spTgt spid="962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animEffect transition="in" filter="wipe(left)">
                                      <p:cBhvr>
                                        <p:cTn id="27" dur="500"/>
                                        <p:tgtEl>
                                          <p:spTgt spid="962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6259">
                                            <p:txEl>
                                              <p:pRg st="5" end="5"/>
                                            </p:txEl>
                                          </p:spTgt>
                                        </p:tgtEl>
                                        <p:attrNameLst>
                                          <p:attrName>style.visibility</p:attrName>
                                        </p:attrNameLst>
                                      </p:cBhvr>
                                      <p:to>
                                        <p:strVal val="visible"/>
                                      </p:to>
                                    </p:set>
                                    <p:animEffect transition="in" filter="wipe(left)">
                                      <p:cBhvr>
                                        <p:cTn id="32" dur="500"/>
                                        <p:tgtEl>
                                          <p:spTgt spid="962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6259">
                                            <p:txEl>
                                              <p:pRg st="6" end="6"/>
                                            </p:txEl>
                                          </p:spTgt>
                                        </p:tgtEl>
                                        <p:attrNameLst>
                                          <p:attrName>style.visibility</p:attrName>
                                        </p:attrNameLst>
                                      </p:cBhvr>
                                      <p:to>
                                        <p:strVal val="visible"/>
                                      </p:to>
                                    </p:set>
                                    <p:animEffect transition="in" filter="wipe(left)">
                                      <p:cBhvr>
                                        <p:cTn id="37" dur="500"/>
                                        <p:tgtEl>
                                          <p:spTgt spid="962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6259">
                                            <p:txEl>
                                              <p:pRg st="7" end="7"/>
                                            </p:txEl>
                                          </p:spTgt>
                                        </p:tgtEl>
                                        <p:attrNameLst>
                                          <p:attrName>style.visibility</p:attrName>
                                        </p:attrNameLst>
                                      </p:cBhvr>
                                      <p:to>
                                        <p:strVal val="visible"/>
                                      </p:to>
                                    </p:set>
                                    <p:animEffect transition="in" filter="wipe(left)">
                                      <p:cBhvr>
                                        <p:cTn id="42" dur="500"/>
                                        <p:tgtEl>
                                          <p:spTgt spid="962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sp>
        <p:nvSpPr>
          <p:cNvPr id="215" name="Google Shape;215;p43"/>
          <p:cNvSpPr txBox="1">
            <a:spLocks noGrp="1"/>
          </p:cNvSpPr>
          <p:nvPr>
            <p:ph type="title"/>
          </p:nvPr>
        </p:nvSpPr>
        <p:spPr>
          <a:xfrm>
            <a:off x="313267" y="365126"/>
            <a:ext cx="8475133" cy="1040341"/>
          </a:xfrm>
          <a:prstGeom prst="rect">
            <a:avLst/>
          </a:prstGeom>
          <a:solidFill>
            <a:schemeClr val="accent1">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Arial"/>
              <a:buNone/>
            </a:pPr>
            <a:r>
              <a:rPr lang="en-US" sz="3200" dirty="0">
                <a:solidFill>
                  <a:srgbClr val="FF0000"/>
                </a:solidFill>
              </a:rPr>
              <a:t>Genes </a:t>
            </a:r>
            <a:r>
              <a:rPr lang="en-US" sz="3200" dirty="0">
                <a:solidFill>
                  <a:srgbClr val="0000FF"/>
                </a:solidFill>
              </a:rPr>
              <a:t>control </a:t>
            </a:r>
            <a:r>
              <a:rPr lang="en-US" sz="3200" dirty="0">
                <a:solidFill>
                  <a:srgbClr val="FF0000"/>
                </a:solidFill>
              </a:rPr>
              <a:t>Phenotypic Traits </a:t>
            </a:r>
            <a:r>
              <a:rPr lang="en-US" sz="3200" dirty="0">
                <a:solidFill>
                  <a:srgbClr val="0000FF"/>
                </a:solidFill>
              </a:rPr>
              <a:t>through the </a:t>
            </a:r>
            <a:r>
              <a:rPr lang="en-US" sz="3200" dirty="0">
                <a:solidFill>
                  <a:srgbClr val="FF0000"/>
                </a:solidFill>
              </a:rPr>
              <a:t>Synthesis of Proteins</a:t>
            </a:r>
            <a:endParaRPr sz="3200" dirty="0">
              <a:solidFill>
                <a:srgbClr val="FF0000"/>
              </a:solidFill>
            </a:endParaRPr>
          </a:p>
        </p:txBody>
      </p:sp>
      <p:sp>
        <p:nvSpPr>
          <p:cNvPr id="216" name="Google Shape;216;p43"/>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p>
            <a:pPr marL="228600" lvl="0" indent="-228600">
              <a:spcBef>
                <a:spcPts val="1200"/>
              </a:spcBef>
              <a:buSzPts val="3200"/>
            </a:pPr>
            <a:r>
              <a:rPr lang="en-US" sz="3200" b="1" i="1" u="sng" dirty="0">
                <a:solidFill>
                  <a:srgbClr val="FF0000"/>
                </a:solidFill>
              </a:rPr>
              <a:t>DNA</a:t>
            </a:r>
            <a:r>
              <a:rPr lang="en-US" sz="3200" b="1" i="1" dirty="0">
                <a:solidFill>
                  <a:srgbClr val="FF0000"/>
                </a:solidFill>
              </a:rPr>
              <a:t> specifies Traits by dictating </a:t>
            </a:r>
            <a:r>
              <a:rPr lang="en-US" sz="3200" b="1" i="1" u="sng" dirty="0">
                <a:solidFill>
                  <a:srgbClr val="0000FF"/>
                </a:solidFill>
              </a:rPr>
              <a:t>Protein Synthesis</a:t>
            </a:r>
            <a:r>
              <a:rPr lang="en-US" sz="3200" b="1" dirty="0">
                <a:solidFill>
                  <a:srgbClr val="FF0000"/>
                </a:solidFill>
              </a:rPr>
              <a:t>.</a:t>
            </a:r>
            <a:endParaRPr sz="3200" i="1" u="sng" dirty="0">
              <a:solidFill>
                <a:srgbClr val="0000FF"/>
              </a:solidFill>
            </a:endParaRPr>
          </a:p>
          <a:p>
            <a:pPr marL="228600" lvl="0" indent="-228600" algn="l" rtl="0">
              <a:lnSpc>
                <a:spcPct val="100000"/>
              </a:lnSpc>
              <a:spcBef>
                <a:spcPts val="1800"/>
              </a:spcBef>
              <a:spcAft>
                <a:spcPts val="0"/>
              </a:spcAft>
              <a:buSzPts val="2800"/>
              <a:buChar char="•"/>
            </a:pPr>
            <a:r>
              <a:rPr lang="en-US" b="1" dirty="0">
                <a:solidFill>
                  <a:srgbClr val="0000FF"/>
                </a:solidFill>
              </a:rPr>
              <a:t>Proteins</a:t>
            </a:r>
            <a:r>
              <a:rPr lang="en-US" dirty="0"/>
              <a:t> are the links between </a:t>
            </a:r>
            <a:r>
              <a:rPr lang="en-US" b="1" dirty="0">
                <a:solidFill>
                  <a:srgbClr val="FF0000"/>
                </a:solidFill>
              </a:rPr>
              <a:t>genotype </a:t>
            </a:r>
            <a:r>
              <a:rPr lang="en-US" dirty="0">
                <a:solidFill>
                  <a:schemeClr val="tx1"/>
                </a:solidFill>
              </a:rPr>
              <a:t>and</a:t>
            </a:r>
            <a:r>
              <a:rPr lang="en-US" b="1" dirty="0">
                <a:solidFill>
                  <a:srgbClr val="FF0000"/>
                </a:solidFill>
              </a:rPr>
              <a:t> phenotype. </a:t>
            </a:r>
            <a:endParaRPr dirty="0"/>
          </a:p>
          <a:p>
            <a:pPr marL="228600" lvl="0" indent="-228600" algn="l" rtl="0">
              <a:lnSpc>
                <a:spcPct val="100000"/>
              </a:lnSpc>
              <a:spcBef>
                <a:spcPts val="1800"/>
              </a:spcBef>
              <a:spcAft>
                <a:spcPts val="0"/>
              </a:spcAft>
              <a:buSzPts val="2800"/>
              <a:buChar char="•"/>
            </a:pPr>
            <a:r>
              <a:rPr lang="en-US" dirty="0"/>
              <a:t>The </a:t>
            </a:r>
            <a:r>
              <a:rPr lang="en-US" b="1" dirty="0">
                <a:solidFill>
                  <a:srgbClr val="CC66FF"/>
                </a:solidFill>
              </a:rPr>
              <a:t>molecular chain of command</a:t>
            </a:r>
            <a:r>
              <a:rPr lang="en-US" dirty="0">
                <a:solidFill>
                  <a:srgbClr val="CC66FF"/>
                </a:solidFill>
              </a:rPr>
              <a:t> </a:t>
            </a:r>
            <a:r>
              <a:rPr lang="en-US" dirty="0"/>
              <a:t>is from </a:t>
            </a:r>
            <a:endParaRPr dirty="0"/>
          </a:p>
          <a:p>
            <a:pPr marL="685800" lvl="1" indent="-228600" algn="l" rtl="0">
              <a:lnSpc>
                <a:spcPct val="100000"/>
              </a:lnSpc>
              <a:spcBef>
                <a:spcPts val="1200"/>
              </a:spcBef>
              <a:spcAft>
                <a:spcPts val="0"/>
              </a:spcAft>
              <a:buSzPts val="2600"/>
              <a:buChar char="•"/>
            </a:pPr>
            <a:r>
              <a:rPr lang="en-US" b="1" dirty="0">
                <a:solidFill>
                  <a:srgbClr val="0000FF"/>
                </a:solidFill>
              </a:rPr>
              <a:t>DNA </a:t>
            </a:r>
            <a:r>
              <a:rPr lang="en-US" dirty="0">
                <a:solidFill>
                  <a:schemeClr val="tx1"/>
                </a:solidFill>
              </a:rPr>
              <a:t>in the nucleus to </a:t>
            </a:r>
            <a:r>
              <a:rPr lang="en-US" b="1" dirty="0">
                <a:solidFill>
                  <a:srgbClr val="0000FF"/>
                </a:solidFill>
              </a:rPr>
              <a:t>mRNA,</a:t>
            </a:r>
            <a:endParaRPr dirty="0"/>
          </a:p>
          <a:p>
            <a:pPr marL="685800" lvl="1" indent="-228600" algn="l" rtl="0">
              <a:lnSpc>
                <a:spcPct val="100000"/>
              </a:lnSpc>
              <a:spcBef>
                <a:spcPts val="1200"/>
              </a:spcBef>
              <a:spcAft>
                <a:spcPts val="0"/>
              </a:spcAft>
              <a:buSzPts val="2600"/>
              <a:buChar char="•"/>
            </a:pPr>
            <a:r>
              <a:rPr lang="en-US" b="1" dirty="0">
                <a:solidFill>
                  <a:srgbClr val="FF0000"/>
                </a:solidFill>
              </a:rPr>
              <a:t>RNA </a:t>
            </a:r>
            <a:r>
              <a:rPr lang="en-US" dirty="0">
                <a:solidFill>
                  <a:schemeClr val="tx1"/>
                </a:solidFill>
              </a:rPr>
              <a:t>in the cytoplasm to ribosomes, </a:t>
            </a:r>
          </a:p>
          <a:p>
            <a:pPr marL="685800" lvl="1" indent="-228600" algn="l" rtl="0">
              <a:lnSpc>
                <a:spcPct val="100000"/>
              </a:lnSpc>
              <a:spcBef>
                <a:spcPts val="1200"/>
              </a:spcBef>
              <a:spcAft>
                <a:spcPts val="0"/>
              </a:spcAft>
              <a:buSzPts val="2600"/>
              <a:buChar char="•"/>
            </a:pPr>
            <a:r>
              <a:rPr lang="en-US" dirty="0">
                <a:solidFill>
                  <a:schemeClr val="tx1"/>
                </a:solidFill>
              </a:rPr>
              <a:t>where </a:t>
            </a:r>
            <a:r>
              <a:rPr lang="en-US" b="1" dirty="0">
                <a:solidFill>
                  <a:srgbClr val="00B050"/>
                </a:solidFill>
                <a:effectLst>
                  <a:outerShdw blurRad="38100" dist="38100" dir="2700000" algn="tl">
                    <a:srgbClr val="000000">
                      <a:alpha val="43137"/>
                    </a:srgbClr>
                  </a:outerShdw>
                </a:effectLst>
              </a:rPr>
              <a:t>amino acids</a:t>
            </a:r>
            <a:r>
              <a:rPr lang="en-US" b="1" dirty="0">
                <a:solidFill>
                  <a:srgbClr val="FF0000"/>
                </a:solidFill>
              </a:rPr>
              <a:t> </a:t>
            </a:r>
            <a:r>
              <a:rPr lang="en-US" b="1" dirty="0">
                <a:solidFill>
                  <a:srgbClr val="0000FF"/>
                </a:solidFill>
                <a:sym typeface="Wingdings" panose="05000000000000000000" pitchFamily="2" charset="2"/>
              </a:rPr>
              <a:t></a:t>
            </a:r>
            <a:r>
              <a:rPr lang="en-US" b="1" dirty="0">
                <a:solidFill>
                  <a:srgbClr val="0000FF"/>
                </a:solidFill>
              </a:rPr>
              <a:t> </a:t>
            </a:r>
            <a:r>
              <a:rPr lang="en-US" b="1" dirty="0">
                <a:solidFill>
                  <a:srgbClr val="FF0000"/>
                </a:solidFill>
              </a:rPr>
              <a:t>protein.</a:t>
            </a:r>
            <a:endParaRP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wipe(left)">
                                      <p:cBhvr>
                                        <p:cTn id="7" dur="5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wipe(left)">
                                      <p:cBhvr>
                                        <p:cTn id="12" dur="500"/>
                                        <p:tgtEl>
                                          <p:spTgt spid="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6">
                                            <p:txEl>
                                              <p:pRg st="2" end="2"/>
                                            </p:txEl>
                                          </p:spTgt>
                                        </p:tgtEl>
                                        <p:attrNameLst>
                                          <p:attrName>style.visibility</p:attrName>
                                        </p:attrNameLst>
                                      </p:cBhvr>
                                      <p:to>
                                        <p:strVal val="visible"/>
                                      </p:to>
                                    </p:set>
                                    <p:animEffect transition="in" filter="wipe(left)">
                                      <p:cBhvr>
                                        <p:cTn id="17" dur="500"/>
                                        <p:tgtEl>
                                          <p:spTgt spid="2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6">
                                            <p:txEl>
                                              <p:pRg st="3" end="3"/>
                                            </p:txEl>
                                          </p:spTgt>
                                        </p:tgtEl>
                                        <p:attrNameLst>
                                          <p:attrName>style.visibility</p:attrName>
                                        </p:attrNameLst>
                                      </p:cBhvr>
                                      <p:to>
                                        <p:strVal val="visible"/>
                                      </p:to>
                                    </p:set>
                                    <p:animEffect transition="in" filter="wipe(left)">
                                      <p:cBhvr>
                                        <p:cTn id="22" dur="500"/>
                                        <p:tgtEl>
                                          <p:spTgt spid="2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6">
                                            <p:txEl>
                                              <p:pRg st="4" end="4"/>
                                            </p:txEl>
                                          </p:spTgt>
                                        </p:tgtEl>
                                        <p:attrNameLst>
                                          <p:attrName>style.visibility</p:attrName>
                                        </p:attrNameLst>
                                      </p:cBhvr>
                                      <p:to>
                                        <p:strVal val="visible"/>
                                      </p:to>
                                    </p:set>
                                    <p:animEffect transition="in" filter="wipe(left)">
                                      <p:cBhvr>
                                        <p:cTn id="27" dur="500"/>
                                        <p:tgtEl>
                                          <p:spTgt spid="2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6">
                                            <p:txEl>
                                              <p:pRg st="5" end="5"/>
                                            </p:txEl>
                                          </p:spTgt>
                                        </p:tgtEl>
                                        <p:attrNameLst>
                                          <p:attrName>style.visibility</p:attrName>
                                        </p:attrNameLst>
                                      </p:cBhvr>
                                      <p:to>
                                        <p:strVal val="visible"/>
                                      </p:to>
                                    </p:set>
                                    <p:animEffect transition="in" filter="wipe(left)">
                                      <p:cBhvr>
                                        <p:cTn id="32" dur="500"/>
                                        <p:tgtEl>
                                          <p:spTgt spid="2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sp>
        <p:nvSpPr>
          <p:cNvPr id="215" name="Google Shape;215;p43"/>
          <p:cNvSpPr txBox="1">
            <a:spLocks noGrp="1"/>
          </p:cNvSpPr>
          <p:nvPr>
            <p:ph type="title"/>
          </p:nvPr>
        </p:nvSpPr>
        <p:spPr>
          <a:xfrm>
            <a:off x="2305318" y="218941"/>
            <a:ext cx="4216400" cy="747453"/>
          </a:xfrm>
          <a:prstGeom prst="rect">
            <a:avLst/>
          </a:prstGeom>
          <a:solidFill>
            <a:schemeClr val="accent1">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Arial"/>
              <a:buNone/>
            </a:pPr>
            <a:r>
              <a:rPr lang="en-US" sz="3200" dirty="0">
                <a:solidFill>
                  <a:srgbClr val="FF0000"/>
                </a:solidFill>
              </a:rPr>
              <a:t>Expression of Traits</a:t>
            </a:r>
            <a:endParaRPr sz="3200" dirty="0">
              <a:solidFill>
                <a:srgbClr val="FF0000"/>
              </a:solidFill>
            </a:endParaRPr>
          </a:p>
        </p:txBody>
      </p:sp>
      <p:sp>
        <p:nvSpPr>
          <p:cNvPr id="216" name="Google Shape;216;p43"/>
          <p:cNvSpPr txBox="1">
            <a:spLocks noGrp="1"/>
          </p:cNvSpPr>
          <p:nvPr>
            <p:ph type="body" idx="1"/>
          </p:nvPr>
        </p:nvSpPr>
        <p:spPr>
          <a:xfrm>
            <a:off x="56106" y="1011230"/>
            <a:ext cx="8989454" cy="1586288"/>
          </a:xfrm>
          <a:prstGeom prst="rect">
            <a:avLst/>
          </a:prstGeom>
          <a:noFill/>
          <a:ln>
            <a:noFill/>
          </a:ln>
        </p:spPr>
        <p:txBody>
          <a:bodyPr spcFirstLastPara="1" wrap="square" lIns="91425" tIns="45700" rIns="91425" bIns="45700" anchor="t" anchorCtr="0">
            <a:noAutofit/>
          </a:bodyPr>
          <a:lstStyle/>
          <a:p>
            <a:pPr marL="685800" lvl="1" indent="-228600" algn="l" rtl="0">
              <a:lnSpc>
                <a:spcPct val="100000"/>
              </a:lnSpc>
              <a:spcBef>
                <a:spcPts val="1200"/>
              </a:spcBef>
              <a:spcAft>
                <a:spcPts val="0"/>
              </a:spcAft>
              <a:buSzPts val="2600"/>
              <a:buChar char="•"/>
            </a:pPr>
            <a:r>
              <a:rPr lang="en-US" b="1" dirty="0">
                <a:solidFill>
                  <a:srgbClr val="0000FF"/>
                </a:solidFill>
              </a:rPr>
              <a:t>Genes </a:t>
            </a:r>
            <a:r>
              <a:rPr lang="en-US" dirty="0">
                <a:solidFill>
                  <a:schemeClr val="tx1"/>
                </a:solidFill>
              </a:rPr>
              <a:t>only determine </a:t>
            </a:r>
            <a:r>
              <a:rPr lang="en-US" b="1" dirty="0">
                <a:solidFill>
                  <a:srgbClr val="0000FF"/>
                </a:solidFill>
              </a:rPr>
              <a:t>potential capacities.</a:t>
            </a:r>
            <a:endParaRPr dirty="0"/>
          </a:p>
          <a:p>
            <a:pPr marL="685800" lvl="1" indent="-228600" algn="l" rtl="0">
              <a:lnSpc>
                <a:spcPct val="100000"/>
              </a:lnSpc>
              <a:spcBef>
                <a:spcPts val="1200"/>
              </a:spcBef>
              <a:spcAft>
                <a:spcPts val="0"/>
              </a:spcAft>
              <a:buSzPts val="2600"/>
              <a:buChar char="•"/>
            </a:pPr>
            <a:r>
              <a:rPr lang="en-US" b="1" dirty="0">
                <a:solidFill>
                  <a:srgbClr val="FF0000"/>
                </a:solidFill>
              </a:rPr>
              <a:t>Environmental factors </a:t>
            </a:r>
            <a:r>
              <a:rPr lang="en-US" dirty="0">
                <a:solidFill>
                  <a:schemeClr val="tx1"/>
                </a:solidFill>
              </a:rPr>
              <a:t>play a large role in </a:t>
            </a:r>
            <a:r>
              <a:rPr lang="en-US" b="1" dirty="0">
                <a:solidFill>
                  <a:srgbClr val="FF0000"/>
                </a:solidFill>
              </a:rPr>
              <a:t>genetic expression. </a:t>
            </a:r>
            <a:endParaRPr b="1" dirty="0">
              <a:solidFill>
                <a:srgbClr val="FF0000"/>
              </a:solidFill>
            </a:endParaRPr>
          </a:p>
        </p:txBody>
      </p:sp>
      <p:pic>
        <p:nvPicPr>
          <p:cNvPr id="3" name="Picture 2">
            <a:extLst>
              <a:ext uri="{FF2B5EF4-FFF2-40B4-BE49-F238E27FC236}">
                <a16:creationId xmlns:a16="http://schemas.microsoft.com/office/drawing/2014/main" id="{0100BCF9-3DA1-6114-81A0-A1ED96A49459}"/>
              </a:ext>
            </a:extLst>
          </p:cNvPr>
          <p:cNvPicPr>
            <a:picLocks noChangeAspect="1"/>
          </p:cNvPicPr>
          <p:nvPr/>
        </p:nvPicPr>
        <p:blipFill>
          <a:blip r:embed="rId3"/>
          <a:stretch>
            <a:fillRect/>
          </a:stretch>
        </p:blipFill>
        <p:spPr>
          <a:xfrm>
            <a:off x="1881907" y="2636154"/>
            <a:ext cx="5380186" cy="4221846"/>
          </a:xfrm>
          <a:prstGeom prst="rect">
            <a:avLst/>
          </a:prstGeom>
        </p:spPr>
      </p:pic>
    </p:spTree>
    <p:extLst>
      <p:ext uri="{BB962C8B-B14F-4D97-AF65-F5344CB8AC3E}">
        <p14:creationId xmlns:p14="http://schemas.microsoft.com/office/powerpoint/2010/main" val="332744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5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fade">
                                      <p:cBhvr>
                                        <p:cTn id="12" dur="500"/>
                                        <p:tgtEl>
                                          <p:spTgt spid="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706</TotalTime>
  <Words>6958</Words>
  <Application>Microsoft Office PowerPoint</Application>
  <PresentationFormat>On-screen Show (4:3)</PresentationFormat>
  <Paragraphs>658</Paragraphs>
  <Slides>72</Slides>
  <Notes>66</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72</vt:i4>
      </vt:variant>
    </vt:vector>
  </HeadingPairs>
  <TitlesOfParts>
    <vt:vector size="95" baseType="lpstr">
      <vt:lpstr>Arial</vt:lpstr>
      <vt:lpstr>Arial Unicode MS</vt:lpstr>
      <vt:lpstr>Arimo</vt:lpstr>
      <vt:lpstr>Book Antiqua</vt:lpstr>
      <vt:lpstr>Calibri</vt:lpstr>
      <vt:lpstr>Comic Sans MS</vt:lpstr>
      <vt:lpstr>Constantia</vt:lpstr>
      <vt:lpstr>Lucida Grande</vt:lpstr>
      <vt:lpstr>Noto Sans Symbols</vt:lpstr>
      <vt:lpstr>Times</vt:lpstr>
      <vt:lpstr>Times New Roman</vt:lpstr>
      <vt:lpstr>Wingdings</vt:lpstr>
      <vt:lpstr>Custom Design</vt:lpstr>
      <vt:lpstr>1_Office Theme</vt:lpstr>
      <vt:lpstr>7_Office Theme</vt:lpstr>
      <vt:lpstr>Office Theme</vt:lpstr>
      <vt:lpstr>79_Blank</vt:lpstr>
      <vt:lpstr>TITLE AND ANCHOR TEMPLATES</vt:lpstr>
      <vt:lpstr>VIDEO TEMPLATES</vt:lpstr>
      <vt:lpstr>TASK TEMPLATES</vt:lpstr>
      <vt:lpstr>4_Office Theme</vt:lpstr>
      <vt:lpstr>1_VIDEO TEMPLATES</vt:lpstr>
      <vt:lpstr>Ripple</vt:lpstr>
      <vt:lpstr>Go to the “Slide Show” shade above</vt:lpstr>
      <vt:lpstr>Chapter 14   Genetic Variation &amp; Selective Breeding</vt:lpstr>
      <vt:lpstr>PowerPoint Presentation</vt:lpstr>
      <vt:lpstr>PowerPoint Presentation</vt:lpstr>
      <vt:lpstr>PowerPoint Presentation</vt:lpstr>
      <vt:lpstr>  Lesson Objectives</vt:lpstr>
      <vt:lpstr>PowerPoint Presentation</vt:lpstr>
      <vt:lpstr>Genes control Phenotypic Traits through the Synthesis of Proteins</vt:lpstr>
      <vt:lpstr>Expression of Traits</vt:lpstr>
      <vt:lpstr>Genetic Variation</vt:lpstr>
      <vt:lpstr>Normal Genetic Variation</vt:lpstr>
      <vt:lpstr>ABNORMAL Genetic Variation Mutation</vt:lpstr>
      <vt:lpstr>Mutation</vt:lpstr>
      <vt:lpstr>Gene Mutations</vt:lpstr>
      <vt:lpstr>Types of Gene Mutations</vt:lpstr>
      <vt:lpstr>Point Mutations </vt:lpstr>
      <vt:lpstr>Point Mutation</vt:lpstr>
      <vt:lpstr>Point Mutations: Substitutions</vt:lpstr>
      <vt:lpstr>Point Mutations: Substitutions Silent Mutation</vt:lpstr>
      <vt:lpstr>Point Mutations: Substitutions Silent Mutation</vt:lpstr>
      <vt:lpstr>Point Mutations: Substitutions Silent Mutation</vt:lpstr>
      <vt:lpstr>Point Mutation: Substitutions  Missense Mutation</vt:lpstr>
      <vt:lpstr>Point Mutation: Substitutions  Missense Mutation</vt:lpstr>
      <vt:lpstr>Point Mutation: Substitutions  Missense Mutation</vt:lpstr>
      <vt:lpstr>Point Mutation: Substitutions Nonsense Mutations</vt:lpstr>
      <vt:lpstr>Deletion and Addition Point Mutations</vt:lpstr>
      <vt:lpstr>Point Mutation - Reading Frame</vt:lpstr>
      <vt:lpstr>Point Mutation - Reading Frame  Frame Shift Mutations</vt:lpstr>
      <vt:lpstr>Point Mutation - Reading Frame  Frame Shift Mutations</vt:lpstr>
      <vt:lpstr>Frameshift Mutation</vt:lpstr>
      <vt:lpstr>PowerPoint Presentation</vt:lpstr>
      <vt:lpstr>PowerPoint Presentation</vt:lpstr>
      <vt:lpstr>Amino Acid Sequence Changed</vt:lpstr>
      <vt:lpstr>Chromosome Mutations</vt:lpstr>
      <vt:lpstr>Chromosome Structure Mutations</vt:lpstr>
      <vt:lpstr>Structural Deletion Mutation</vt:lpstr>
      <vt:lpstr>Structural Inversion Mutation</vt:lpstr>
      <vt:lpstr>Structural Duplication Mutation</vt:lpstr>
      <vt:lpstr>Structural Duplication Mutation</vt:lpstr>
      <vt:lpstr>Structural Translocation Mutation</vt:lpstr>
      <vt:lpstr>PowerPoint Presentation</vt:lpstr>
      <vt:lpstr>PowerPoint Presentation</vt:lpstr>
      <vt:lpstr>PowerPoint Presentation</vt:lpstr>
      <vt:lpstr>PowerPoint Presentation</vt:lpstr>
      <vt:lpstr>Nondisjunction  Chromosomal Mutation</vt:lpstr>
      <vt:lpstr>PowerPoint Presentation</vt:lpstr>
      <vt:lpstr>An extra copy of Chromosome 21 Causes Down Syndrome</vt:lpstr>
      <vt:lpstr>MUTAGENS</vt:lpstr>
      <vt:lpstr>Cancer</vt:lpstr>
      <vt:lpstr>Cancer</vt:lpstr>
      <vt:lpstr>PowerPoint Presentation</vt:lpstr>
      <vt:lpstr> How is genetics used to produce desired traits in an organism?  </vt:lpstr>
      <vt:lpstr>Selective Breeding and Society</vt:lpstr>
      <vt:lpstr>Selective Breeding Is Artificial Selection</vt:lpstr>
      <vt:lpstr> Selective Breeding of Organisms for Food</vt:lpstr>
      <vt:lpstr>Process of Selective Breeding</vt:lpstr>
      <vt:lpstr>Selective Breeding</vt:lpstr>
      <vt:lpstr>  From the Wild to the Garden</vt:lpstr>
      <vt:lpstr> Selectively Bred Cow Traits</vt:lpstr>
      <vt:lpstr> Luther Burbank  (1849–1926)</vt:lpstr>
      <vt:lpstr> Origins: Flowers and Pets</vt:lpstr>
      <vt:lpstr>Hybridization</vt:lpstr>
      <vt:lpstr>PowerPoint Presentation</vt:lpstr>
      <vt:lpstr>PowerPoint Presentation</vt:lpstr>
      <vt:lpstr> Comparing Artificial and Natural Selection</vt:lpstr>
      <vt:lpstr> Comparing Artificial and Natural Selection</vt:lpstr>
      <vt:lpstr>Potential Problems with Artificial Selection - Inbreeding</vt:lpstr>
      <vt:lpstr> Human Inbreeding: Hemophilia </vt:lpstr>
      <vt:lpstr>PowerPoint Presentation</vt:lpstr>
      <vt:lpstr>PowerPoint Presentation</vt:lpstr>
      <vt:lpstr>PowerPoint Presentation</vt:lpstr>
      <vt:lpstr> Identifying Future Traits For Breeding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Genetic Variation</dc:title>
  <dc:creator>Craig Riesen</dc:creator>
  <cp:lastModifiedBy>Craig Riesen</cp:lastModifiedBy>
  <cp:revision>23</cp:revision>
  <dcterms:modified xsi:type="dcterms:W3CDTF">2024-01-10T21:01:43Z</dcterms:modified>
</cp:coreProperties>
</file>