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376" r:id="rId2"/>
    <p:sldId id="373" r:id="rId3"/>
    <p:sldId id="374" r:id="rId4"/>
    <p:sldId id="256" r:id="rId5"/>
    <p:sldId id="257" r:id="rId6"/>
    <p:sldId id="307" r:id="rId7"/>
    <p:sldId id="267" r:id="rId8"/>
    <p:sldId id="308" r:id="rId9"/>
    <p:sldId id="355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49" r:id="rId48"/>
    <p:sldId id="350" r:id="rId49"/>
    <p:sldId id="351" r:id="rId50"/>
    <p:sldId id="352" r:id="rId51"/>
    <p:sldId id="353" r:id="rId52"/>
    <p:sldId id="359" r:id="rId53"/>
    <p:sldId id="360" r:id="rId54"/>
    <p:sldId id="361" r:id="rId55"/>
    <p:sldId id="362" r:id="rId56"/>
    <p:sldId id="364" r:id="rId57"/>
    <p:sldId id="367" r:id="rId58"/>
    <p:sldId id="366" r:id="rId59"/>
    <p:sldId id="368" r:id="rId60"/>
    <p:sldId id="369" r:id="rId61"/>
    <p:sldId id="370" r:id="rId62"/>
    <p:sldId id="371" r:id="rId63"/>
    <p:sldId id="372" r:id="rId64"/>
    <p:sldId id="375" r:id="rId6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9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2" autoAdjust="0"/>
    <p:restoredTop sz="94683" autoAdjust="0"/>
  </p:normalViewPr>
  <p:slideViewPr>
    <p:cSldViewPr>
      <p:cViewPr varScale="1">
        <p:scale>
          <a:sx n="83" d="100"/>
          <a:sy n="83" d="100"/>
        </p:scale>
        <p:origin x="129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CC839A6D-A135-C214-BCB6-5B9513BEBF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CF8D8729-62A2-EC86-74CD-1F443EC3DC6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>
            <a:extLst>
              <a:ext uri="{FF2B5EF4-FFF2-40B4-BE49-F238E27FC236}">
                <a16:creationId xmlns:a16="http://schemas.microsoft.com/office/drawing/2014/main" id="{99B2A30F-109A-F3A1-58DB-A98EDC8D1C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>
            <a:extLst>
              <a:ext uri="{FF2B5EF4-FFF2-40B4-BE49-F238E27FC236}">
                <a16:creationId xmlns:a16="http://schemas.microsoft.com/office/drawing/2014/main" id="{5535D61F-4248-C7FC-A027-8DE24C00DDB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8B612F4-4A7A-4440-BE11-DD12E591D7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6D07C0B3-C6E3-7636-8F07-4F30278B67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EF1CD3B1-6C40-30D8-6F46-A1F6BE9F0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503E2362-29F1-F0C8-CEF3-D450E20DDF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B873B9C9-B511-8A4A-DC4A-38275ED7FA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075234F6-A6E2-7A96-6794-C9498EC5D8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C2376665-7D58-FF1B-7BA9-B522F23A74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9D1C22B-2B55-4F79-92A2-201ECDAC20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33FE42A2-EE52-0AEC-1EBF-2EBDA18A1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2C9D9A-4394-4E0D-B578-6A39CEC34E5E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FB582AF0-B7F5-49ED-75D3-A1C92B928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B52AAAA-8524-A794-B439-056C3B786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ACA4A8B6-6490-FF65-19DC-391D9D4FB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1BFC0B-BBA6-45E7-B1B8-D9BE6987884E}" type="slidenum">
              <a:rPr lang="en-US" altLang="en-US" sz="1200" b="0"/>
              <a:pPr/>
              <a:t>11</a:t>
            </a:fld>
            <a:endParaRPr lang="en-US" altLang="en-US" sz="1200" b="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E76A0F9-F391-F63F-EB49-DC32D4D208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8720956A-34E8-684C-1106-03DC4B81B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C430F74A-2626-7A20-003F-AFFA48BD04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D83AA1-A465-4AD7-93DD-545664D8009F}" type="slidenum">
              <a:rPr lang="en-US" altLang="en-US" sz="1200" b="0"/>
              <a:pPr/>
              <a:t>12</a:t>
            </a:fld>
            <a:endParaRPr lang="en-US" altLang="en-US" sz="1200" b="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5C84F8BD-D45C-70B6-85A5-621B4F1D0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84B68A69-ACC7-9791-FDBA-DBA3C95CA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222759A6-BDE2-9CBE-85BC-6FBACA39F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F2CB31-1B61-4669-8273-0B46A9A32D7A}" type="slidenum">
              <a:rPr lang="en-US" altLang="en-US" sz="1200" b="0"/>
              <a:pPr/>
              <a:t>13</a:t>
            </a:fld>
            <a:endParaRPr lang="en-US" altLang="en-US" sz="1200" b="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20BF8153-B495-4E7C-7446-5A0B68062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0742064-1BC0-8655-E2DC-0231E8F3C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D69FE81E-17C6-C44A-6D77-5570E89DC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71E618-1567-4E77-A11D-8021C0964562}" type="slidenum">
              <a:rPr lang="en-US" altLang="en-US" sz="1200" b="0"/>
              <a:pPr/>
              <a:t>14</a:t>
            </a:fld>
            <a:endParaRPr lang="en-US" altLang="en-US" sz="1200" b="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964D265D-967B-3770-5CDD-9BF16F6D0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844C986A-EE78-ADA5-9C43-360D59ED9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1F394300-0294-C2D4-E8FA-26EFA827A3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6FA43D-A717-4FB7-868B-2704CC12C6EF}" type="slidenum">
              <a:rPr lang="en-US" altLang="en-US" sz="1200" b="0"/>
              <a:pPr/>
              <a:t>15</a:t>
            </a:fld>
            <a:endParaRPr lang="en-US" altLang="en-US" sz="1200" b="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A0F8552F-C1F6-9DF3-0119-CF52B231D6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606E83B4-A7FD-6F09-323F-9A82C26C4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7583EB80-C15E-5E08-D43E-9B120D68D0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4C840C-43AA-4D53-84B9-487B69559C03}" type="slidenum">
              <a:rPr lang="en-US" altLang="en-US" sz="1200" b="0"/>
              <a:pPr/>
              <a:t>16</a:t>
            </a:fld>
            <a:endParaRPr lang="en-US" altLang="en-US" sz="1200" b="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5AD955B1-C64E-7CE2-5DEE-6809CC6AE0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AB3A7C75-A390-45A1-5CCA-E52C4C5AF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BD138942-1C66-D5B4-D370-E5E68A5EA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1410B6-0D77-4E64-9746-83D0156804B5}" type="slidenum">
              <a:rPr lang="en-US" altLang="en-US" sz="1200" b="0"/>
              <a:pPr/>
              <a:t>17</a:t>
            </a:fld>
            <a:endParaRPr lang="en-US" altLang="en-US" sz="1200" b="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D6985A8-F2AB-0A20-8E97-13F457801A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D6277F9C-042D-274D-E41C-D23122F27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45969020-91E8-75AD-D7D0-F484C5219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59F790-B32E-42E2-A173-61B641B3BB68}" type="slidenum">
              <a:rPr lang="en-US" altLang="en-US" sz="1200" b="0"/>
              <a:pPr/>
              <a:t>18</a:t>
            </a:fld>
            <a:endParaRPr lang="en-US" altLang="en-US" sz="1200" b="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0019EB6-2C86-D02F-B913-4B09AFF92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36A04B37-AB63-50E8-94D6-06F9CD671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7953F998-31FF-7B71-618D-0F86BA4E33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602DE5-E40F-4D53-B940-3AEAC6D63375}" type="slidenum">
              <a:rPr lang="en-US" altLang="en-US" sz="1200" b="0"/>
              <a:pPr/>
              <a:t>19</a:t>
            </a:fld>
            <a:endParaRPr lang="en-US" altLang="en-US" sz="1200" b="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400FFC08-62D7-A4F9-7587-709A12C9CA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D9F6A984-FDFA-7C20-E689-98032C439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47DA423F-DA64-A721-DC5D-8A3154B23E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CB387E-2CBE-4A97-8185-EA2220E5705F}" type="slidenum">
              <a:rPr lang="en-US" altLang="en-US" sz="1200" b="0"/>
              <a:pPr/>
              <a:t>20</a:t>
            </a:fld>
            <a:endParaRPr lang="en-US" altLang="en-US" sz="1200" b="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2CAFF25A-9314-4552-1706-0193ABA770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C39A367D-29E8-5A29-7351-4FDFA39B1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61174D64-67C2-3097-304B-3CF2D5789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A8271C-6683-4840-9E74-5D574C90DE4C}" type="slidenum">
              <a:rPr lang="en-US" altLang="en-US" sz="1200" b="0"/>
              <a:pPr/>
              <a:t>3</a:t>
            </a:fld>
            <a:endParaRPr lang="en-US" altLang="en-US" sz="1200" b="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BB74B38-0D76-98DD-B92A-12CBADE89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E343EF67-467E-AE5C-8DE2-DE3DB050F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D212D820-DF54-96EB-8C45-6F7CC8564A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C16908-6B15-48E9-8B29-F69DE79235DA}" type="slidenum">
              <a:rPr lang="en-US" altLang="en-US" sz="1200" b="0"/>
              <a:pPr/>
              <a:t>21</a:t>
            </a:fld>
            <a:endParaRPr lang="en-US" altLang="en-US" sz="1200" b="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67A13A9B-A7E8-F1D6-F863-4FE86186F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CB929F6E-2A5B-6A0A-DF92-BD87E8ABE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973D653F-67B3-CD36-3B50-68670B4F8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12A038-A776-4809-ADD2-26BA552CDE66}" type="slidenum">
              <a:rPr lang="en-US" altLang="en-US" sz="1200" b="0"/>
              <a:pPr/>
              <a:t>22</a:t>
            </a:fld>
            <a:endParaRPr lang="en-US" altLang="en-US" sz="1200" b="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B5F69BB1-9B5A-B35D-C418-656835EEA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C5E54DBD-66BC-C7A1-0D16-D9071B1BF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8F95C129-B1C6-4C7F-F04A-FF4816E8F6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CE11D3-E8F0-4D89-A37D-6A75C338A8D8}" type="slidenum">
              <a:rPr lang="en-US" altLang="en-US" sz="1200" b="0"/>
              <a:pPr/>
              <a:t>23</a:t>
            </a:fld>
            <a:endParaRPr lang="en-US" altLang="en-US" sz="1200" b="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68C7E701-ED73-2901-572E-A94873D9F4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B92CFE35-B2AF-AC7E-DA39-D8C3AFA9F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F5C86FEA-C126-155E-A623-A6D9A69514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C99874-F557-4088-B636-DB93ECABD5B7}" type="slidenum">
              <a:rPr lang="en-US" altLang="en-US" sz="1200" b="0"/>
              <a:pPr/>
              <a:t>24</a:t>
            </a:fld>
            <a:endParaRPr lang="en-US" altLang="en-US" sz="1200" b="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A4D0474F-47BA-65FD-6F26-16BD9402C5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A3A90A27-B33D-EB80-08ED-FDB3C1EAD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0AE68795-1F3E-B47B-6B8F-FE5371F77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F9A8BD-F16F-46B7-8CE6-7E48A3FEEC77}" type="slidenum">
              <a:rPr lang="en-US" altLang="en-US" sz="1200" b="0"/>
              <a:pPr/>
              <a:t>25</a:t>
            </a:fld>
            <a:endParaRPr lang="en-US" altLang="en-US" sz="1200" b="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D7239519-4EA8-E307-984A-DC45A9F924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22E81C2F-8F2C-B3AB-9EFB-9A50ADA23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3B0C867D-724D-57F5-0B10-B5B3CCF276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2BC354-8048-40AF-9EFA-F9B866C7648D}" type="slidenum">
              <a:rPr lang="en-US" altLang="en-US" sz="1200" b="0"/>
              <a:pPr/>
              <a:t>26</a:t>
            </a:fld>
            <a:endParaRPr lang="en-US" altLang="en-US" sz="1200" b="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997CF8CF-61DD-D7B7-F91C-1A6B7A6227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0BDC0058-5577-C785-D84E-C2860810E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4D25D974-717F-1D02-5477-E54524F9F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8F6786-9771-47F7-A1A9-8F98D6AAA54A}" type="slidenum">
              <a:rPr lang="en-US" altLang="en-US" sz="1200" b="0"/>
              <a:pPr/>
              <a:t>27</a:t>
            </a:fld>
            <a:endParaRPr lang="en-US" altLang="en-US" sz="1200" b="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BBD798B0-A6B1-241D-7F6F-49A28A54E4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5B74E705-A607-F352-FE51-B4E2DB1C0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EF456739-D32F-FC6F-B49C-D62B39093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92992B-EC36-4C2D-B85E-6AB333381208}" type="slidenum">
              <a:rPr lang="en-US" altLang="en-US" sz="1200" b="0"/>
              <a:pPr/>
              <a:t>28</a:t>
            </a:fld>
            <a:endParaRPr lang="en-US" altLang="en-US" sz="1200" b="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57554B90-AF1F-441C-2859-178A2F600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D7818C17-0830-5DBC-00C8-AAC27E59E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C17CAF1F-E425-D1DB-4FBB-A5E1B31784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45277D-22DE-4DD5-87F5-F937C09DB4A1}" type="slidenum">
              <a:rPr lang="en-US" altLang="en-US" sz="1200" b="0"/>
              <a:pPr/>
              <a:t>29</a:t>
            </a:fld>
            <a:endParaRPr lang="en-US" altLang="en-US" sz="1200" b="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E2A89508-7B00-5DCF-8FB7-8BABB90A2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1F2AAA15-B5AA-40FE-154B-0E7AD144F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3BFD1DF2-EC85-445B-DC79-804679446C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51C065-2F4A-43A5-ADB6-081391C86DD3}" type="slidenum">
              <a:rPr lang="en-US" altLang="en-US" sz="1200" b="0"/>
              <a:pPr/>
              <a:t>30</a:t>
            </a:fld>
            <a:endParaRPr lang="en-US" altLang="en-US" sz="1200" b="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00365CE2-C24D-C8DE-2D29-6022B0E44D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9F489607-6567-F2F0-FFE1-3CAEBDD97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252DEA4A-27A5-7AEA-A7EB-5B3C045C8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1BA190-DFBE-46F0-B1FC-672FA2D12EA6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95F847CC-0C4D-623D-FD07-15F72C7B20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6284F578-9B2E-6810-C1E2-9605C877F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FECBDAB5-D57B-C61D-3DC9-E41EA0A708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A8FA57-8828-4046-9B74-65FE36FA76B7}" type="slidenum">
              <a:rPr lang="en-US" altLang="en-US" sz="1200" b="0"/>
              <a:pPr/>
              <a:t>31</a:t>
            </a:fld>
            <a:endParaRPr lang="en-US" altLang="en-US" sz="1200" b="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9465C01-E732-ACB2-97CD-E54AFE702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261A5416-83EF-E836-3AA5-D7E45D70B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7F77137E-9325-A2F0-1EEB-7C1FAC9E06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990697-92CC-4AA2-8B0D-BD56CA3144CE}" type="slidenum">
              <a:rPr lang="en-US" altLang="en-US" sz="1200" b="0"/>
              <a:pPr/>
              <a:t>32</a:t>
            </a:fld>
            <a:endParaRPr lang="en-US" altLang="en-US" sz="1200" b="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D0537CFE-6756-B664-ED69-DEBFBC4D0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8943B99A-1E6E-F733-3991-F29B4A36D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12B58E89-9FA5-6B63-788B-5A8D55D72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C4718D-CFB4-4E47-9AA1-7A48A4EE3E4E}" type="slidenum">
              <a:rPr lang="en-US" altLang="en-US" sz="1200" b="0"/>
              <a:pPr/>
              <a:t>33</a:t>
            </a:fld>
            <a:endParaRPr lang="en-US" altLang="en-US" sz="1200" b="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E7A345E5-A1BA-5AC4-43EB-A4EF13AFEE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17A3F604-0CC6-651F-123A-CE2128D12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049C5143-8869-3D4A-B5D5-0F8F1C206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063CDF-3726-4DAF-928C-40E420C88E9B}" type="slidenum">
              <a:rPr lang="en-US" altLang="en-US" sz="1200" b="0"/>
              <a:pPr/>
              <a:t>34</a:t>
            </a:fld>
            <a:endParaRPr lang="en-US" altLang="en-US" sz="1200" b="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92898785-7D52-15B4-B99D-B2E1B5EE83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E71BE20-AC41-2B48-FDAC-092C10753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34219E7A-580B-C9AA-E24A-D2F33D058C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A9B66B-3430-4E92-A908-3F8850EAF30C}" type="slidenum">
              <a:rPr lang="en-US" altLang="en-US" sz="1200" b="0"/>
              <a:pPr/>
              <a:t>35</a:t>
            </a:fld>
            <a:endParaRPr lang="en-US" altLang="en-US" sz="1200" b="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38BAB8D8-0C7B-D9AE-A078-8918D8DF9A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2ACFE11A-3357-3D50-30D1-12A9BB875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2EFD52E3-97EB-DEBC-D1CF-27DCF7991E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A7A578-B94F-4874-8D0B-6897970A8E26}" type="slidenum">
              <a:rPr lang="en-US" altLang="en-US" sz="1200" b="0"/>
              <a:pPr/>
              <a:t>36</a:t>
            </a:fld>
            <a:endParaRPr lang="en-US" altLang="en-US" sz="1200" b="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B1FA61FE-88DD-2A38-4F96-FD3631DD1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C017132-AE3B-7407-7FDD-4E2313BFF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5582056C-CF13-CC09-CD65-B8F9CB5307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BC9B18-6EC8-455D-A023-B6E6D6A0C021}" type="slidenum">
              <a:rPr lang="en-US" altLang="en-US" sz="1200" b="0"/>
              <a:pPr/>
              <a:t>37</a:t>
            </a:fld>
            <a:endParaRPr lang="en-US" altLang="en-US" sz="1200" b="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6A2A0EE8-9C76-70BB-BC7B-AE011ED37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E4C49227-36AF-13C3-FB7F-DC35C8362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ABFBE1B7-49B9-C428-68F7-6A21AA12FB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32428B-233A-42DE-A79C-18DAE460A5EF}" type="slidenum">
              <a:rPr lang="en-US" altLang="en-US" sz="1200" b="0"/>
              <a:pPr/>
              <a:t>38</a:t>
            </a:fld>
            <a:endParaRPr lang="en-US" altLang="en-US" sz="1200" b="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657208B6-9C01-22FD-2A69-906B93AAF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05CA7393-564E-F771-1459-7C2EFFAA3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3BA8C522-A6F0-5A51-0C6D-07F0CBCC35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B2C04D-B809-4352-9DFF-16E5292CE8EC}" type="slidenum">
              <a:rPr lang="en-US" altLang="en-US" sz="1200" b="0"/>
              <a:pPr/>
              <a:t>39</a:t>
            </a:fld>
            <a:endParaRPr lang="en-US" altLang="en-US" sz="1200" b="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660C70BE-A9AB-D52A-76AF-C0E03A7E2C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5D96D177-B0C0-4504-0971-81E5E6438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F0139227-49E4-6816-E1B2-C2B722D79A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891BA7-E12D-4760-AF68-AC893E399E7C}" type="slidenum">
              <a:rPr lang="en-US" altLang="en-US" sz="1200" b="0"/>
              <a:pPr/>
              <a:t>40</a:t>
            </a:fld>
            <a:endParaRPr lang="en-US" altLang="en-US" sz="1200" b="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658886A2-E53D-4FB2-B941-A45968E45C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513ECB44-4F29-924A-27FD-EA9DBAD42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2A979A51-6884-E4D0-9EEC-29EC594CF7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2C1BFF-179B-4242-A18C-1E2150085DFB}" type="slidenum">
              <a:rPr lang="en-US" altLang="en-US" sz="1200" b="0"/>
              <a:pPr/>
              <a:t>5</a:t>
            </a:fld>
            <a:endParaRPr lang="en-US" altLang="en-US" sz="1200" b="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20B6042F-BC5A-F2D9-97D2-A3829E731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B2E8996-FE70-6AE1-E570-7FC042E6D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3CD3C8F0-AB45-D1A0-50C0-A764FE7F87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2BD37C-FF2F-4D5A-8BC9-A76A6FC2AC4F}" type="slidenum">
              <a:rPr lang="en-US" altLang="en-US" sz="1200" b="0"/>
              <a:pPr/>
              <a:t>41</a:t>
            </a:fld>
            <a:endParaRPr lang="en-US" altLang="en-US" sz="1200" b="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93EB592B-BB24-0959-04C3-E60803B78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57FF5888-FFE5-BCB0-F0D4-B96424C49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5545A036-546D-D778-E17C-0F44C10588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3AF273-4578-4D64-930D-98ABD7A458A1}" type="slidenum">
              <a:rPr lang="en-US" altLang="en-US" sz="1200" b="0"/>
              <a:pPr/>
              <a:t>42</a:t>
            </a:fld>
            <a:endParaRPr lang="en-US" altLang="en-US" sz="1200" b="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59A07323-0BEC-3B6D-7840-40CB3E431C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80260C62-DECC-83A7-FCC5-25F39A4A6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2F560D4C-69F3-97B3-0CE5-CBB161E98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F8EF98-89A9-4CE8-B1A7-7A0C08B8EDF3}" type="slidenum">
              <a:rPr lang="en-US" altLang="en-US" sz="1200" b="0"/>
              <a:pPr/>
              <a:t>43</a:t>
            </a:fld>
            <a:endParaRPr lang="en-US" altLang="en-US" sz="1200" b="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3564E1A5-9821-B9DD-1653-AFAF66347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1D8324A0-63DF-022C-8CF3-B3BD3AC92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E7CF20C6-8E8B-B096-7C87-A5C290BAA8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12185F-0FF5-4458-8BA4-74C1D21A6708}" type="slidenum">
              <a:rPr lang="en-US" altLang="en-US" sz="1200" b="0"/>
              <a:pPr/>
              <a:t>44</a:t>
            </a:fld>
            <a:endParaRPr lang="en-US" altLang="en-US" sz="1200" b="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DCFA4985-6E70-3940-CB2C-2AF483244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452D3095-9560-DD80-7095-E16637ACB0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DA30438A-F9E4-0C15-09B7-CEDAD4EEF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765E6C-F245-4715-A4EF-DB42AE181448}" type="slidenum">
              <a:rPr lang="en-US" altLang="en-US" sz="1200" b="0"/>
              <a:pPr/>
              <a:t>45</a:t>
            </a:fld>
            <a:endParaRPr lang="en-US" altLang="en-US" sz="1200" b="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5EFF07C3-9535-80D5-01C0-9B81BF66E5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D3280283-FD7F-84A0-4256-08E8D719A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C45AE0C0-5B3B-EBC4-7689-C849E10E2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0C8CC5-C72A-4EC4-903E-E7C9B9177847}" type="slidenum">
              <a:rPr lang="en-US" altLang="en-US" sz="1200" b="0"/>
              <a:pPr/>
              <a:t>46</a:t>
            </a:fld>
            <a:endParaRPr lang="en-US" altLang="en-US" sz="1200" b="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85A9BA53-0B4D-67A1-328A-A477564D2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43E147B3-294E-DE2E-92B6-264719E30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3DDE1CF9-6CC5-42A9-D11A-F59E06789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D70F32-84DE-42C2-BC9F-9096150B5D8B}" type="slidenum">
              <a:rPr lang="en-US" altLang="en-US" sz="1200" b="0"/>
              <a:pPr/>
              <a:t>47</a:t>
            </a:fld>
            <a:endParaRPr lang="en-US" altLang="en-US" sz="1200" b="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8448FE99-37D5-4194-A96A-C9AF057F14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6415E968-AFC4-2FEF-FF36-CDA719531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50102860-CBA3-4C17-613D-8328C5A0F0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2BF53B-1F20-4156-9E51-7BFDFC9EC731}" type="slidenum">
              <a:rPr lang="en-US" altLang="en-US" sz="1200" b="0"/>
              <a:pPr/>
              <a:t>48</a:t>
            </a:fld>
            <a:endParaRPr lang="en-US" altLang="en-US" sz="1200" b="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6A665EE6-3E53-123C-3940-21ECC6689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D64E742D-5D27-7C5C-1B46-E556F49CE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952E52CC-5B89-757D-03D5-77288FF8C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10AE2C-2208-4C4C-8894-45BAAC3C52CC}" type="slidenum">
              <a:rPr lang="en-US" altLang="en-US" sz="1200" b="0"/>
              <a:pPr/>
              <a:t>49</a:t>
            </a:fld>
            <a:endParaRPr lang="en-US" altLang="en-US" sz="1200" b="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43C11698-9F97-DE09-5B38-C602E09D2A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0A261C29-F94E-2D25-9B52-FB18E4AF7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CD5CEDB5-59BF-8490-859B-DA1AB43AC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7234D4-6F25-446B-908D-6DA4B1BD7733}" type="slidenum">
              <a:rPr lang="en-US" altLang="en-US" sz="1200" b="0"/>
              <a:pPr/>
              <a:t>50</a:t>
            </a:fld>
            <a:endParaRPr lang="en-US" altLang="en-US" sz="1200" b="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DAAEE04B-0269-F4B8-9794-F0E3992D8B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7B9EE612-FB33-7BFC-C34B-E66382E22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6A73B21F-A147-C6F2-4E35-1BEACBAF8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B00C37-BFC4-4F89-B20E-CF9CBA7E34BD}" type="slidenum">
              <a:rPr lang="en-US" altLang="en-US" sz="1200" b="0"/>
              <a:pPr/>
              <a:t>6</a:t>
            </a:fld>
            <a:endParaRPr lang="en-US" altLang="en-US" sz="1200" b="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4E475300-26C1-C3D5-F919-CD06D2C0BB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ED07FA15-5874-C946-E3B1-4DC0CDE85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7F8C3E5D-1058-72E7-97DF-550DF2D43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C61BCF-C5A5-4903-A224-8CE7730C6164}" type="slidenum">
              <a:rPr lang="en-US" altLang="en-US" sz="1200" b="0"/>
              <a:pPr/>
              <a:t>51</a:t>
            </a:fld>
            <a:endParaRPr lang="en-US" altLang="en-US" sz="1200" b="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7E28DF60-59AF-FB8C-1C29-45BEC6F7A7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84B15B37-C03F-3275-BCF6-D01A18969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C2ABFC9B-C173-9A38-EEF5-1F45228FD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C29AA3-C95B-4A18-A861-2BE438ADC229}" type="slidenum">
              <a:rPr lang="en-US" altLang="en-US" sz="1200" b="0"/>
              <a:pPr/>
              <a:t>52</a:t>
            </a:fld>
            <a:endParaRPr lang="en-US" altLang="en-US" sz="1200" b="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896F3933-6378-1167-E3FC-480A432BA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908EEE74-3D18-6FE7-CA2F-B4FA63016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A86D9F7D-E230-068D-E7F4-2F0DEDD1FC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8D92BD-EFBF-46EC-B0D8-2F27CC504109}" type="slidenum">
              <a:rPr lang="en-US" altLang="en-US" sz="1200" b="0"/>
              <a:pPr/>
              <a:t>53</a:t>
            </a:fld>
            <a:endParaRPr lang="en-US" altLang="en-US" sz="1200" b="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EF3C7E89-156C-51C9-4F3E-5D62EB76D4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9821BE00-E4CE-1D87-F1AF-7A92E43DE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067CB232-6115-4C42-3D38-CCB5764E4B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E70C19-8EB0-48BB-BFA9-6E1BAC413174}" type="slidenum">
              <a:rPr lang="en-US" altLang="en-US" sz="1200" b="0"/>
              <a:pPr/>
              <a:t>54</a:t>
            </a:fld>
            <a:endParaRPr lang="en-US" altLang="en-US" sz="1200" b="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6E16825B-E050-14E8-BC9C-994FD90D8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13A7B4C7-BE58-C161-2617-E5B42847C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13D455D9-1A2E-9FDA-F6DA-72F597FB1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9656B0-8271-40BD-A886-CB35FB870D6E}" type="slidenum">
              <a:rPr lang="en-US" altLang="en-US" sz="1200" b="0"/>
              <a:pPr/>
              <a:t>55</a:t>
            </a:fld>
            <a:endParaRPr lang="en-US" altLang="en-US" sz="1200" b="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08B40BA7-CD95-790F-260F-52F55BECFC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7850964B-C5FB-C476-BE99-FBB75D401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0D865394-4577-4449-1D80-116A854E5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099D0F-3328-4457-B5F6-31F343BC0B5B}" type="slidenum">
              <a:rPr lang="en-US" altLang="en-US" sz="1200" b="0"/>
              <a:pPr/>
              <a:t>56</a:t>
            </a:fld>
            <a:endParaRPr lang="en-US" altLang="en-US" sz="1200" b="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E86F2831-BBA2-3D44-C44D-7E8E4BBEDC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9F9303BF-03A8-2DB2-0EC0-AD13F9AE9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C11E49B2-2A71-EBA1-B0C6-35D2CDE38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2877CB-B863-429F-B5BD-321B78E21B15}" type="slidenum">
              <a:rPr lang="en-US" altLang="en-US" sz="1200" b="0"/>
              <a:pPr/>
              <a:t>57</a:t>
            </a:fld>
            <a:endParaRPr lang="en-US" altLang="en-US" sz="1200" b="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734E6901-8C45-2E54-5F4C-A8642FC873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4B02D74D-5664-5E93-2E5D-02A1CE0B4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5CD45143-6C79-7BEA-8F3C-A904D1748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E847EE-F549-4B53-8220-69B2A2C9B69E}" type="slidenum">
              <a:rPr lang="en-US" altLang="en-US" sz="1200" b="0"/>
              <a:pPr/>
              <a:t>58</a:t>
            </a:fld>
            <a:endParaRPr lang="en-US" altLang="en-US" sz="1200" b="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116434AB-0D40-84B0-6090-62261CB88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B274171E-A513-3D64-DA17-33701FDCA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E0B884D2-4A87-06AB-A4A5-897E08A6C6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F07092-0FBB-4F8C-8856-C0832F8EFC20}" type="slidenum">
              <a:rPr lang="en-US" altLang="en-US" sz="1200" b="0"/>
              <a:pPr/>
              <a:t>59</a:t>
            </a:fld>
            <a:endParaRPr lang="en-US" altLang="en-US" sz="1200" b="0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643A0971-78E5-006E-A71C-05770DC81F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28AE46A0-BFAE-99A7-4EE2-389D32AB8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8F4D759D-684A-63FA-0F33-71EDE9CBC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E3BFC0-A8E1-4AE2-8438-45E006A0FF32}" type="slidenum">
              <a:rPr lang="en-US" altLang="en-US" sz="1200" b="0"/>
              <a:pPr/>
              <a:t>60</a:t>
            </a:fld>
            <a:endParaRPr lang="en-US" altLang="en-US" sz="1200" b="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8816C9DC-67B5-E811-15B8-89FF6CDB92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4D893528-AE53-0893-C88C-CF08AC363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D9C1AE4-B5A4-E468-A46B-15B79B15BD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BC0A2A-A493-4582-AE63-55BAE964C940}" type="slidenum">
              <a:rPr lang="en-US" altLang="en-US" sz="1200" b="0"/>
              <a:pPr/>
              <a:t>7</a:t>
            </a:fld>
            <a:endParaRPr lang="en-US" altLang="en-US" sz="1200" b="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809E9337-78EF-502F-6B53-0B26EF24FD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B58FC623-ED3C-CF01-4349-2CCE4613A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53F93DA2-7507-7036-2E03-D83137507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A15047-0A16-45D6-BD26-D7D77B8BB707}" type="slidenum">
              <a:rPr lang="en-US" altLang="en-US" sz="1200" b="0"/>
              <a:pPr/>
              <a:t>61</a:t>
            </a:fld>
            <a:endParaRPr lang="en-US" altLang="en-US" sz="1200" b="0"/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7D4B220D-8A35-205D-63C9-05F1F62830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FAB8B54F-0E22-2A74-5E3E-9B243661E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6B2DB95A-34E8-D26A-FD2B-B25392ADC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3475E1-3CAB-4DA5-B27B-18E568D8BF56}" type="slidenum">
              <a:rPr lang="en-US" altLang="en-US" sz="1200" b="0"/>
              <a:pPr/>
              <a:t>8</a:t>
            </a:fld>
            <a:endParaRPr lang="en-US" altLang="en-US" sz="1200" b="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E03ED8F7-17F0-2377-F961-55CB0BD6DA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9FF94818-7C5C-3A81-F9A0-3B2C4422D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82FD0C6C-0C0E-DD3B-B6AC-134127A67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7D2AA1-46CE-4832-986B-B024A20A5A7C}" type="slidenum">
              <a:rPr lang="en-US" altLang="en-US" sz="1200" b="0"/>
              <a:pPr/>
              <a:t>9</a:t>
            </a:fld>
            <a:endParaRPr lang="en-US" altLang="en-US" sz="1200" b="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0FF1DA71-BDA4-5189-2FA5-C5D6CF501B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A6660DF0-05F7-C3DC-5529-0C4F35365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BDF6198B-2627-425B-FAE1-4F33828F9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913536-93B7-4598-B8C0-F0CAE348D408}" type="slidenum">
              <a:rPr lang="en-US" altLang="en-US" sz="1200" b="0"/>
              <a:pPr/>
              <a:t>10</a:t>
            </a:fld>
            <a:endParaRPr lang="en-US" altLang="en-US" sz="1200" b="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B9D5FA41-E9AE-CB16-4867-ED4F8B8235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83252C9F-17EA-7E99-0C67-79C5D87E9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CAC72D-F522-30C2-F9FA-62C03C7C3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A719F7-4DED-71F5-3726-AF224EBAA9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88BD8C-18B5-A2CD-8C53-C592624F2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4061E-3284-428A-8CBB-E3639DD2F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19194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AC21BF-689F-BDA7-1DA7-AF21115A48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30241F-6468-158D-FF60-C9D4132A15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21EA8-8FDB-15B4-6767-5B7D6901F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7DE09-42D0-41E0-A822-7B86BC0C8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175494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512869-FEE6-BFFD-3BD9-6226B73A04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243C06-2E4F-EAC8-3E30-EB4B875086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4C5948-AAC0-8BD9-68D1-576FC7A859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0EE57-BBF8-4D69-BA80-E3206987A8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89375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2504BC-1604-C285-D848-188444A442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FB1686-916E-604A-DAEC-3711608BF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48BEE1-8288-D721-9E10-C819CBEE8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FAB94-A0CB-4FE4-B1ED-45B47989A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96934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8CB321-0983-A989-7FC5-8FC0E9077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35DF89-5EFD-BDC4-5B6A-324E51412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7DA8CC-96A9-EC01-B30C-39370E437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8C661-967A-4C2E-B039-BF8A41049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7260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865B7-5919-CEE0-0916-D282E0AE5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9F47F-7DA6-A8EF-CE9E-A1F333D3D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2F82A-0D57-C8CC-429E-4E5406F54B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15A7A-5315-4568-9E05-C05EBEFA8D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651195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9EA518-933A-CAB6-58D2-F4D16E6F49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C2E268-A840-9C13-2C84-D4936A05E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DD4BAD-1EFB-8976-8739-D887050B1F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431F5-5433-49CA-860B-4877D2A3A0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120323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9C98B61-54F6-3570-49D1-A2FBB83CCA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4077A-D866-1E53-0A2F-2A444B4BBB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540E15-B20D-8165-B3A2-4B037E8F0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59927-23CD-48D3-9622-04E3CE6295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57950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AD719D-73E4-4E73-CB82-1A09356972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14E6CE-883E-79F5-6DD4-1AA4FB846D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46E09B-4B5E-82C7-5DF0-25AE7C63FB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21C6-8173-4AFB-B1C0-5792323D0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009274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5301-7E48-8ECB-D06A-067DEF0C04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2D2FF-D491-27FC-FFCC-92A80B3CC6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DC97E-5AAC-2E6C-06E5-7ABA720A7D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C488D-EA6C-4C8C-878A-D4ACBF7A7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268235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CBAAB-8777-1491-2471-4185773DB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24566-9D36-9CAB-79A9-21C8CD7C5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25405-0BA0-9D16-A40E-EB874BBAAC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ABB9C-3C7C-4330-B9C9-056D999FD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35372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63EF591-169D-3CFF-21AA-BA1F6FCD3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80B8352-B4DC-B06A-BA5A-C392473A6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5453ED-E9D8-58A8-B9CC-9651BF460F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A7CAA3-0D97-51C8-55C0-B4D603E3D2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189697E-0034-5342-32EA-12B0D8B0F9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63BCB5E-600D-4E03-A0B8-04944FCC5C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9.xml"/><Relationship Id="rId18" Type="http://schemas.openxmlformats.org/officeDocument/2006/relationships/slide" Target="slide39.xml"/><Relationship Id="rId26" Type="http://schemas.openxmlformats.org/officeDocument/2006/relationships/slide" Target="slide5.xml"/><Relationship Id="rId3" Type="http://schemas.openxmlformats.org/officeDocument/2006/relationships/slide" Target="slide7.xml"/><Relationship Id="rId21" Type="http://schemas.openxmlformats.org/officeDocument/2006/relationships/slide" Target="slide45.xml"/><Relationship Id="rId7" Type="http://schemas.openxmlformats.org/officeDocument/2006/relationships/slide" Target="slide15.xml"/><Relationship Id="rId12" Type="http://schemas.openxmlformats.org/officeDocument/2006/relationships/slide" Target="slide27.xml"/><Relationship Id="rId17" Type="http://schemas.openxmlformats.org/officeDocument/2006/relationships/slide" Target="slide37.xml"/><Relationship Id="rId25" Type="http://schemas.openxmlformats.org/officeDocument/2006/relationships/slide" Target="slide53.xml"/><Relationship Id="rId2" Type="http://schemas.openxmlformats.org/officeDocument/2006/relationships/notesSlide" Target="../notesSlides/notesSlide3.xml"/><Relationship Id="rId16" Type="http://schemas.openxmlformats.org/officeDocument/2006/relationships/slide" Target="slide35.xml"/><Relationship Id="rId20" Type="http://schemas.openxmlformats.org/officeDocument/2006/relationships/slide" Target="slide4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25.xml"/><Relationship Id="rId24" Type="http://schemas.openxmlformats.org/officeDocument/2006/relationships/slide" Target="slide51.xml"/><Relationship Id="rId5" Type="http://schemas.openxmlformats.org/officeDocument/2006/relationships/slide" Target="slide11.xml"/><Relationship Id="rId15" Type="http://schemas.openxmlformats.org/officeDocument/2006/relationships/slide" Target="slide33.xml"/><Relationship Id="rId23" Type="http://schemas.openxmlformats.org/officeDocument/2006/relationships/slide" Target="slide49.xml"/><Relationship Id="rId28" Type="http://schemas.openxmlformats.org/officeDocument/2006/relationships/slide" Target="slide62.xml"/><Relationship Id="rId10" Type="http://schemas.openxmlformats.org/officeDocument/2006/relationships/slide" Target="slide21.xml"/><Relationship Id="rId19" Type="http://schemas.openxmlformats.org/officeDocument/2006/relationships/slide" Target="slide41.xml"/><Relationship Id="rId4" Type="http://schemas.openxmlformats.org/officeDocument/2006/relationships/slide" Target="slide9.xml"/><Relationship Id="rId9" Type="http://schemas.openxmlformats.org/officeDocument/2006/relationships/slide" Target="slide19.xml"/><Relationship Id="rId14" Type="http://schemas.openxmlformats.org/officeDocument/2006/relationships/slide" Target="slide31.xml"/><Relationship Id="rId22" Type="http://schemas.openxmlformats.org/officeDocument/2006/relationships/slide" Target="slide47.xml"/><Relationship Id="rId27" Type="http://schemas.openxmlformats.org/officeDocument/2006/relationships/slide" Target="slide2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CC55E-4AA6-C406-F52F-4501D70EE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on “Slide Show”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59D67-14CB-0BF9-229B-EB57964E1B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“From Current Slide”</a:t>
            </a:r>
          </a:p>
          <a:p>
            <a:r>
              <a:rPr lang="en-US" dirty="0"/>
              <a:t>Or</a:t>
            </a:r>
          </a:p>
          <a:p>
            <a:r>
              <a:rPr lang="en-US"/>
              <a:t>“From </a:t>
            </a:r>
            <a:r>
              <a:rPr lang="en-US" dirty="0"/>
              <a:t>Beginning”</a:t>
            </a:r>
          </a:p>
        </p:txBody>
      </p:sp>
    </p:spTree>
    <p:extLst>
      <p:ext uri="{BB962C8B-B14F-4D97-AF65-F5344CB8AC3E}">
        <p14:creationId xmlns:p14="http://schemas.microsoft.com/office/powerpoint/2010/main" val="2345969974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DCAB049D-114D-5DD2-0D66-76F62AA6E8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066800"/>
            <a:ext cx="7620000" cy="2590800"/>
          </a:xfrm>
        </p:spPr>
        <p:txBody>
          <a:bodyPr/>
          <a:lstStyle/>
          <a:p>
            <a:pPr algn="l"/>
            <a:r>
              <a:rPr lang="en-US" altLang="en-US"/>
              <a:t>What is the height of the reservoir and water falling and the amount of flow ?</a:t>
            </a:r>
          </a:p>
        </p:txBody>
      </p:sp>
      <p:sp>
        <p:nvSpPr>
          <p:cNvPr id="21507" name="Rectangle 9">
            <a:extLst>
              <a:ext uri="{FF2B5EF4-FFF2-40B4-BE49-F238E27FC236}">
                <a16:creationId xmlns:a16="http://schemas.microsoft.com/office/drawing/2014/main" id="{623B9616-AAFE-498F-6ECB-28EE2379DE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8" name="AutoShape 1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A8493F1-9F83-12E4-8079-BFA59F7B9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7DF2E7D-6392-FB6F-B8A6-7854027EF3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762000"/>
            <a:ext cx="6400800" cy="1752600"/>
          </a:xfrm>
        </p:spPr>
        <p:txBody>
          <a:bodyPr/>
          <a:lstStyle/>
          <a:p>
            <a:r>
              <a:rPr lang="en-US" altLang="en-US"/>
              <a:t>NOT a principal advantage of hydropower:  </a:t>
            </a:r>
          </a:p>
          <a:p>
            <a:pPr algn="l">
              <a:buFontTx/>
              <a:buChar char="-"/>
            </a:pPr>
            <a:r>
              <a:rPr lang="en-US" altLang="en-US"/>
              <a:t>absence of polluting emissions</a:t>
            </a:r>
          </a:p>
          <a:p>
            <a:pPr algn="l">
              <a:buFontTx/>
              <a:buChar char="-"/>
            </a:pPr>
            <a:r>
              <a:rPr lang="en-US" altLang="en-US"/>
              <a:t> low operating costs     </a:t>
            </a:r>
          </a:p>
          <a:p>
            <a:pPr algn="l"/>
            <a:r>
              <a:rPr lang="en-US" altLang="en-US"/>
              <a:t>- non-renewable resource     </a:t>
            </a:r>
          </a:p>
          <a:p>
            <a:pPr algn="l"/>
            <a:r>
              <a:rPr lang="en-US" altLang="en-US"/>
              <a:t>- capability to respond quickly to utility load demands</a:t>
            </a:r>
            <a:r>
              <a:rPr lang="en-US" altLang="en-US" sz="4400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182D62FA-A687-4A65-025A-A3B073D52A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What is non-renewable resource ?</a:t>
            </a:r>
          </a:p>
        </p:txBody>
      </p:sp>
      <p:sp>
        <p:nvSpPr>
          <p:cNvPr id="23555" name="Rectangle 9">
            <a:extLst>
              <a:ext uri="{FF2B5EF4-FFF2-40B4-BE49-F238E27FC236}">
                <a16:creationId xmlns:a16="http://schemas.microsoft.com/office/drawing/2014/main" id="{67C00335-0676-DB9C-2F2C-3F8E08A641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6" name="AutoShape 1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89C3ED6-D554-AFF9-A4CC-FBD54A261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39D4D1AE-ACF8-1432-204F-B848E0FEF9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696200" cy="1981200"/>
          </a:xfrm>
        </p:spPr>
        <p:txBody>
          <a:bodyPr/>
          <a:lstStyle/>
          <a:p>
            <a:r>
              <a:rPr lang="en-US" altLang="en-US" sz="4000"/>
              <a:t> </a:t>
            </a:r>
            <a:r>
              <a:rPr lang="en-US" altLang="en-US"/>
              <a:t>When electricity is interchanged among several utility systems to meet varying demands </a:t>
            </a:r>
            <a:r>
              <a:rPr lang="en-US" altLang="en-US" sz="4000"/>
              <a:t>.</a:t>
            </a:r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047E9CAF-2139-612E-D481-C46DAD6F2A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3BD6E4B-4632-CB31-49EB-5D73E259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9">
            <a:extLst>
              <a:ext uri="{FF2B5EF4-FFF2-40B4-BE49-F238E27FC236}">
                <a16:creationId xmlns:a16="http://schemas.microsoft.com/office/drawing/2014/main" id="{A5141143-69B9-09D9-A5BF-36938C7E0C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r>
              <a:rPr lang="en-US" altLang="en-US"/>
              <a:t>What is a grid system?</a:t>
            </a:r>
          </a:p>
        </p:txBody>
      </p:sp>
      <p:pic>
        <p:nvPicPr>
          <p:cNvPr id="25604" name="Picture 7" descr="Home grid system">
            <a:extLst>
              <a:ext uri="{FF2B5EF4-FFF2-40B4-BE49-F238E27FC236}">
                <a16:creationId xmlns:a16="http://schemas.microsoft.com/office/drawing/2014/main" id="{E7968B70-2CDC-88A8-27DB-51512A15E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3246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06F13456-77AC-8D27-6C3C-CF708FA734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altLang="en-US"/>
              <a:t>The source of the energy produced in the picture.</a:t>
            </a:r>
          </a:p>
        </p:txBody>
      </p:sp>
      <p:pic>
        <p:nvPicPr>
          <p:cNvPr id="26627" name="Picture 5" descr="Boiling Water Reactor">
            <a:extLst>
              <a:ext uri="{FF2B5EF4-FFF2-40B4-BE49-F238E27FC236}">
                <a16:creationId xmlns:a16="http://schemas.microsoft.com/office/drawing/2014/main" id="{42E173A6-834B-8903-6B85-027B64108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90800"/>
            <a:ext cx="7239000" cy="353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EB93B53-788C-129C-BFC5-1BB26116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8">
            <a:extLst>
              <a:ext uri="{FF2B5EF4-FFF2-40B4-BE49-F238E27FC236}">
                <a16:creationId xmlns:a16="http://schemas.microsoft.com/office/drawing/2014/main" id="{109B7897-EB63-20F4-F914-A9C52CA28F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nuclear?</a:t>
            </a:r>
          </a:p>
        </p:txBody>
      </p:sp>
      <p:sp>
        <p:nvSpPr>
          <p:cNvPr id="27652" name="Rectangle 9">
            <a:extLst>
              <a:ext uri="{FF2B5EF4-FFF2-40B4-BE49-F238E27FC236}">
                <a16:creationId xmlns:a16="http://schemas.microsoft.com/office/drawing/2014/main" id="{F3A2197F-F8F6-4082-9788-92F80DB534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7CAFCA59-9EB7-F2C0-2D24-791717D634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924800" cy="4953000"/>
          </a:xfrm>
        </p:spPr>
        <p:txBody>
          <a:bodyPr/>
          <a:lstStyle/>
          <a:p>
            <a:r>
              <a:rPr lang="en-US" altLang="en-US"/>
              <a:t>Uranium-235 absorbs free-moving neutrons, it splits to form fission fragments and releases more neutrons.  These neutrons strike other Uranium-235 atoms and split them. </a:t>
            </a:r>
          </a:p>
        </p:txBody>
      </p:sp>
      <p:sp>
        <p:nvSpPr>
          <p:cNvPr id="28675" name="Rectangle 8">
            <a:extLst>
              <a:ext uri="{FF2B5EF4-FFF2-40B4-BE49-F238E27FC236}">
                <a16:creationId xmlns:a16="http://schemas.microsoft.com/office/drawing/2014/main" id="{B2473EF0-C893-3C81-DC3F-768A1EF005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                                                   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AD3AFBA-09DF-5C0A-03BC-9299D02EB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7">
            <a:extLst>
              <a:ext uri="{FF2B5EF4-FFF2-40B4-BE49-F238E27FC236}">
                <a16:creationId xmlns:a16="http://schemas.microsoft.com/office/drawing/2014/main" id="{3C800130-EF33-A614-2777-5FF47D76F4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a nuclear chain reaction? </a:t>
            </a:r>
          </a:p>
        </p:txBody>
      </p:sp>
      <p:sp>
        <p:nvSpPr>
          <p:cNvPr id="29700" name="Rectangle 8">
            <a:extLst>
              <a:ext uri="{FF2B5EF4-FFF2-40B4-BE49-F238E27FC236}">
                <a16:creationId xmlns:a16="http://schemas.microsoft.com/office/drawing/2014/main" id="{6C606315-7757-9DBC-EB2D-87A33B26C5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>
            <a:extLst>
              <a:ext uri="{FF2B5EF4-FFF2-40B4-BE49-F238E27FC236}">
                <a16:creationId xmlns:a16="http://schemas.microsoft.com/office/drawing/2014/main" id="{9232A1B8-8027-F31A-71E9-3AEA62DA1F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696200" cy="4114800"/>
          </a:xfrm>
        </p:spPr>
        <p:txBody>
          <a:bodyPr/>
          <a:lstStyle/>
          <a:p>
            <a:pPr algn="l"/>
            <a:r>
              <a:rPr lang="en-US" altLang="en-US"/>
              <a:t>The type of fuel that will run out first at its present rate of usage.  </a:t>
            </a:r>
            <a:br>
              <a:rPr lang="en-US" altLang="en-US"/>
            </a:br>
            <a:r>
              <a:rPr lang="en-US" altLang="en-US"/>
              <a:t>- coal     </a:t>
            </a:r>
            <a:br>
              <a:rPr lang="en-US" altLang="en-US"/>
            </a:br>
            <a:r>
              <a:rPr lang="en-US" altLang="en-US"/>
              <a:t>- hydropower     </a:t>
            </a:r>
            <a:br>
              <a:rPr lang="en-US" altLang="en-US"/>
            </a:br>
            <a:r>
              <a:rPr lang="en-US" altLang="en-US"/>
              <a:t>- natural gas     </a:t>
            </a:r>
            <a:br>
              <a:rPr lang="en-US" altLang="en-US"/>
            </a:br>
            <a:r>
              <a:rPr lang="en-US" altLang="en-US"/>
              <a:t>- oil 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16C38473-1CD0-90E2-9EBA-D418EB63EF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E7D158DF-53EB-92FA-9F8A-14715CEC8D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66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B11C9D1-2F77-E7F7-B852-A4F3D6E322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000">
                <a:latin typeface="Comic Sans MS" panose="030F0702030302020204" pitchFamily="66" charset="0"/>
              </a:rPr>
              <a:t>Review Game for Projects in Science A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4340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DA404FE-46D1-A9D6-BA6F-2793CECE7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24384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4" action="ppaction://hlinksldjump"/>
              </a:rPr>
              <a:t>Instructions</a:t>
            </a:r>
            <a:endParaRPr lang="en-US" altLang="en-US" sz="3600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A380672-C1B8-2185-2670-0D9BF676B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7">
            <a:extLst>
              <a:ext uri="{FF2B5EF4-FFF2-40B4-BE49-F238E27FC236}">
                <a16:creationId xmlns:a16="http://schemas.microsoft.com/office/drawing/2014/main" id="{3A2A2CAA-6778-C969-A78E-E79636B431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oil?</a:t>
            </a:r>
          </a:p>
        </p:txBody>
      </p:sp>
      <p:sp>
        <p:nvSpPr>
          <p:cNvPr id="31748" name="Rectangle 8">
            <a:extLst>
              <a:ext uri="{FF2B5EF4-FFF2-40B4-BE49-F238E27FC236}">
                <a16:creationId xmlns:a16="http://schemas.microsoft.com/office/drawing/2014/main" id="{9EC8048D-B70A-1FA4-DF13-9FBDC170FE2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CB73C5B2-46B8-8CB7-6E5C-B3CB790AE9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305800" cy="6019800"/>
          </a:xfrm>
        </p:spPr>
        <p:txBody>
          <a:bodyPr/>
          <a:lstStyle/>
          <a:p>
            <a:pPr algn="l"/>
            <a:r>
              <a:rPr lang="en-US" altLang="en-US" sz="3600"/>
              <a:t>The most efficient way to save energy to the least efficient way to save energy in a home.  </a:t>
            </a:r>
            <a:br>
              <a:rPr lang="en-US" altLang="en-US" sz="3600"/>
            </a:br>
            <a:r>
              <a:rPr lang="en-US" altLang="en-US" sz="3600" b="1"/>
              <a:t>1=</a:t>
            </a:r>
            <a:r>
              <a:rPr lang="en-US" altLang="en-US" sz="3600"/>
              <a:t> weather stripping doors and windows; </a:t>
            </a:r>
            <a:r>
              <a:rPr lang="en-US" altLang="en-US" sz="3600" b="1"/>
              <a:t>2=</a:t>
            </a:r>
            <a:r>
              <a:rPr lang="en-US" altLang="en-US" sz="3600"/>
              <a:t> buying and maintaining a more efficient heating system; </a:t>
            </a:r>
            <a:br>
              <a:rPr lang="en-US" altLang="en-US" sz="3600" b="1"/>
            </a:br>
            <a:r>
              <a:rPr lang="en-US" altLang="en-US" sz="3600" b="1"/>
              <a:t>3=</a:t>
            </a:r>
            <a:r>
              <a:rPr lang="en-US" altLang="en-US" sz="3600"/>
              <a:t> installing 6 inches of insulation in an uninsulated attic; </a:t>
            </a:r>
            <a:br>
              <a:rPr lang="en-US" altLang="en-US" sz="3600"/>
            </a:br>
            <a:r>
              <a:rPr lang="en-US" altLang="en-US" sz="3600" b="1"/>
              <a:t>4=</a:t>
            </a:r>
            <a:r>
              <a:rPr lang="en-US" altLang="en-US" sz="3600"/>
              <a:t> insulating the walls of your home </a:t>
            </a:r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0127CF7-8B83-611E-2ACD-E1083E4E4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7">
            <a:extLst>
              <a:ext uri="{FF2B5EF4-FFF2-40B4-BE49-F238E27FC236}">
                <a16:creationId xmlns:a16="http://schemas.microsoft.com/office/drawing/2014/main" id="{5DB4165D-CE42-9226-D22D-F22C2E8FCC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696200" cy="1676400"/>
          </a:xfrm>
        </p:spPr>
        <p:txBody>
          <a:bodyPr/>
          <a:lstStyle/>
          <a:p>
            <a:pPr algn="l"/>
            <a:r>
              <a:rPr lang="en-US" altLang="en-US" sz="4000"/>
              <a:t>What is: </a:t>
            </a:r>
            <a:br>
              <a:rPr lang="en-US" altLang="en-US" sz="4000"/>
            </a:br>
            <a:r>
              <a:rPr lang="en-US" altLang="en-US" sz="3600" b="1"/>
              <a:t>2 =</a:t>
            </a:r>
            <a:r>
              <a:rPr lang="en-US" altLang="en-US" sz="3600"/>
              <a:t> buying and maintaining a more efficient heating system?</a:t>
            </a:r>
          </a:p>
        </p:txBody>
      </p:sp>
      <p:sp>
        <p:nvSpPr>
          <p:cNvPr id="33796" name="Rectangle 8">
            <a:extLst>
              <a:ext uri="{FF2B5EF4-FFF2-40B4-BE49-F238E27FC236}">
                <a16:creationId xmlns:a16="http://schemas.microsoft.com/office/drawing/2014/main" id="{6892B4B0-1640-18A2-18CB-79441C2D45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19040BA8-FAA3-A25E-581F-58A4E6D82A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5486400"/>
          </a:xfrm>
        </p:spPr>
        <p:txBody>
          <a:bodyPr/>
          <a:lstStyle/>
          <a:p>
            <a:pPr algn="l"/>
            <a:r>
              <a:rPr lang="en-US" altLang="en-US"/>
              <a:t>Produces the most light for the same amount of electricity?   </a:t>
            </a:r>
            <a:br>
              <a:rPr lang="en-US" altLang="en-US"/>
            </a:br>
            <a:r>
              <a:rPr lang="en-US" altLang="en-US"/>
              <a:t>- 40 watt fluorescent tube     </a:t>
            </a:r>
            <a:br>
              <a:rPr lang="en-US" altLang="en-US"/>
            </a:br>
            <a:r>
              <a:rPr lang="en-US" altLang="en-US"/>
              <a:t>- two 100 watt, regular (incandescent) bulbs     </a:t>
            </a:r>
            <a:br>
              <a:rPr lang="en-US" altLang="en-US"/>
            </a:br>
            <a:r>
              <a:rPr lang="en-US" altLang="en-US"/>
              <a:t>- one 200 watt bulb     </a:t>
            </a:r>
            <a:br>
              <a:rPr lang="en-US" altLang="en-US"/>
            </a:br>
            <a:r>
              <a:rPr lang="en-US" altLang="en-US"/>
              <a:t>- a popcorn kernel</a:t>
            </a:r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BE06FA8-6FFE-1F7C-7B76-4768709BC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7">
            <a:extLst>
              <a:ext uri="{FF2B5EF4-FFF2-40B4-BE49-F238E27FC236}">
                <a16:creationId xmlns:a16="http://schemas.microsoft.com/office/drawing/2014/main" id="{B4DFCCCF-4C1A-7027-68CB-6020FFA6EF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one 200 watt bulb ? </a:t>
            </a:r>
          </a:p>
        </p:txBody>
      </p:sp>
      <p:sp>
        <p:nvSpPr>
          <p:cNvPr id="35844" name="Rectangle 8">
            <a:extLst>
              <a:ext uri="{FF2B5EF4-FFF2-40B4-BE49-F238E27FC236}">
                <a16:creationId xmlns:a16="http://schemas.microsoft.com/office/drawing/2014/main" id="{B616D276-4D5C-62AA-D7D6-C69E2E583C1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B3003F4-B6B7-0E95-1FC0-C11A84BF72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990600"/>
            <a:ext cx="4876800" cy="4267200"/>
          </a:xfrm>
        </p:spPr>
        <p:txBody>
          <a:bodyPr/>
          <a:lstStyle/>
          <a:p>
            <a:pPr marL="609600" indent="-609600" algn="l"/>
            <a:r>
              <a:rPr lang="en-US" altLang="en-US" sz="3600"/>
              <a:t>	Not considered a renewable resource.   </a:t>
            </a:r>
          </a:p>
          <a:p>
            <a:pPr marL="609600" indent="-609600" algn="l"/>
            <a:r>
              <a:rPr lang="en-US" altLang="en-US" sz="3600"/>
              <a:t>- solar     </a:t>
            </a:r>
          </a:p>
          <a:p>
            <a:pPr marL="609600" indent="-609600" algn="l"/>
            <a:r>
              <a:rPr lang="en-US" altLang="en-US" sz="3600"/>
              <a:t>- coal     </a:t>
            </a:r>
          </a:p>
          <a:p>
            <a:pPr marL="609600" indent="-609600" algn="l"/>
            <a:r>
              <a:rPr lang="en-US" altLang="en-US" sz="3600"/>
              <a:t>- hydropower     </a:t>
            </a:r>
          </a:p>
          <a:p>
            <a:pPr marL="609600" indent="-609600" algn="l"/>
            <a:r>
              <a:rPr lang="en-US" altLang="en-US" sz="3600"/>
              <a:t>- wind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D4D5967-9633-5250-843C-4C9793CDF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8">
            <a:extLst>
              <a:ext uri="{FF2B5EF4-FFF2-40B4-BE49-F238E27FC236}">
                <a16:creationId xmlns:a16="http://schemas.microsoft.com/office/drawing/2014/main" id="{806CDC75-6892-BD8B-6252-4B8BD4E600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altLang="en-US"/>
              <a:t>What is coal?</a:t>
            </a:r>
          </a:p>
        </p:txBody>
      </p:sp>
      <p:sp>
        <p:nvSpPr>
          <p:cNvPr id="37892" name="Rectangle 9">
            <a:extLst>
              <a:ext uri="{FF2B5EF4-FFF2-40B4-BE49-F238E27FC236}">
                <a16:creationId xmlns:a16="http://schemas.microsoft.com/office/drawing/2014/main" id="{2AE4D95D-C332-10EC-BCA2-7DC696AE84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:a16="http://schemas.microsoft.com/office/drawing/2014/main" id="{A46BEAA7-0DC6-6A46-9D35-747980212A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838200"/>
            <a:ext cx="8001000" cy="4495800"/>
          </a:xfrm>
        </p:spPr>
        <p:txBody>
          <a:bodyPr/>
          <a:lstStyle/>
          <a:p>
            <a:pPr algn="l"/>
            <a:r>
              <a:rPr lang="en-US" altLang="en-US"/>
              <a:t>Most of the electrical generation in the United states uses </a:t>
            </a:r>
            <a:br>
              <a:rPr lang="en-US" altLang="en-US"/>
            </a:br>
            <a:r>
              <a:rPr lang="en-US" altLang="en-US"/>
              <a:t>- oil     </a:t>
            </a:r>
            <a:br>
              <a:rPr lang="en-US" altLang="en-US"/>
            </a:br>
            <a:r>
              <a:rPr lang="en-US" altLang="en-US"/>
              <a:t>- steam     </a:t>
            </a:r>
            <a:br>
              <a:rPr lang="en-US" altLang="en-US"/>
            </a:br>
            <a:r>
              <a:rPr lang="en-US" altLang="en-US"/>
              <a:t>- nuclear fuel     </a:t>
            </a:r>
            <a:br>
              <a:rPr lang="en-US" altLang="en-US"/>
            </a:br>
            <a:r>
              <a:rPr lang="en-US" altLang="en-US"/>
              <a:t>- direct current</a:t>
            </a:r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7DC0BAB-5240-8F2B-5606-5DFC6B00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7">
            <a:extLst>
              <a:ext uri="{FF2B5EF4-FFF2-40B4-BE49-F238E27FC236}">
                <a16:creationId xmlns:a16="http://schemas.microsoft.com/office/drawing/2014/main" id="{6C159F8C-A138-CE0E-590E-042C30DBF0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What is oil?</a:t>
            </a: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2">
            <a:extLst>
              <a:ext uri="{FF2B5EF4-FFF2-40B4-BE49-F238E27FC236}">
                <a16:creationId xmlns:a16="http://schemas.microsoft.com/office/drawing/2014/main" id="{2C9309FC-5BA8-3A0B-551A-956A68A4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924800" cy="5105400"/>
          </a:xfrm>
        </p:spPr>
        <p:txBody>
          <a:bodyPr/>
          <a:lstStyle/>
          <a:p>
            <a:pPr algn="l"/>
            <a:r>
              <a:rPr lang="en-US" altLang="en-US" sz="4000"/>
              <a:t>The United States has approximately __% of the world’s people and we consume approximately __% of the world’s energy supply:</a:t>
            </a:r>
            <a:br>
              <a:rPr lang="en-US" altLang="en-US" sz="4000"/>
            </a:br>
            <a:r>
              <a:rPr lang="en-US" altLang="en-US" sz="4000"/>
              <a:t>- 20, 20     </a:t>
            </a:r>
            <a:br>
              <a:rPr lang="en-US" altLang="en-US" sz="4000"/>
            </a:br>
            <a:r>
              <a:rPr lang="en-US" altLang="en-US" sz="4000"/>
              <a:t>- 6, 50     </a:t>
            </a:r>
            <a:br>
              <a:rPr lang="en-US" altLang="en-US" sz="4000"/>
            </a:br>
            <a:r>
              <a:rPr lang="en-US" altLang="en-US" sz="4000"/>
              <a:t>- 15, 10     </a:t>
            </a:r>
            <a:br>
              <a:rPr lang="en-US" altLang="en-US" sz="4000"/>
            </a:br>
            <a:r>
              <a:rPr lang="en-US" altLang="en-US" sz="4000"/>
              <a:t>- 6, 30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B772DA61-559F-2F51-BBE2-2D215F71E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8A1A048-D5D6-01CA-5696-D08A39B13D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>
                <a:latin typeface="Comic Sans MS" panose="030F0702030302020204" pitchFamily="66" charset="0"/>
              </a:rPr>
              <a:t>Click the begin button below to begin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After reading the categories there will be a home screen button: 		click this button to go to the main screen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 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After each question click this button to return to the home screen.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At the end click the final jeopardy button.</a:t>
            </a:r>
          </a:p>
        </p:txBody>
      </p:sp>
      <p:sp>
        <p:nvSpPr>
          <p:cNvPr id="15364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B462C2A-70F9-F1EC-F8B8-05485A9E2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3" action="ppaction://hlinksldjump"/>
              </a:rPr>
              <a:t>Begin</a:t>
            </a:r>
            <a:endParaRPr lang="en-US" altLang="en-US" sz="3600"/>
          </a:p>
        </p:txBody>
      </p:sp>
      <p:sp>
        <p:nvSpPr>
          <p:cNvPr id="15365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687753C-AFD6-9A63-96A4-0957627BA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743200"/>
            <a:ext cx="990600" cy="8382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BC0396F-0DAB-E63D-B79F-C5429CE03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7">
            <a:extLst>
              <a:ext uri="{FF2B5EF4-FFF2-40B4-BE49-F238E27FC236}">
                <a16:creationId xmlns:a16="http://schemas.microsoft.com/office/drawing/2014/main" id="{C69E4EE9-4326-7D51-881D-6BA001B3DB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</a:t>
            </a:r>
            <a:r>
              <a:rPr lang="en-US" altLang="en-US" sz="4000"/>
              <a:t>6, 30</a:t>
            </a:r>
            <a:r>
              <a:rPr lang="en-US" altLang="en-US"/>
              <a:t>?</a:t>
            </a: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>
            <a:extLst>
              <a:ext uri="{FF2B5EF4-FFF2-40B4-BE49-F238E27FC236}">
                <a16:creationId xmlns:a16="http://schemas.microsoft.com/office/drawing/2014/main" id="{D2739019-051D-BA6C-6161-6E7636DD93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924800" cy="5334000"/>
          </a:xfrm>
        </p:spPr>
        <p:txBody>
          <a:bodyPr/>
          <a:lstStyle/>
          <a:p>
            <a:pPr algn="l"/>
            <a:r>
              <a:rPr lang="en-US" altLang="en-US" sz="3600"/>
              <a:t>If you commuted to work 50 miles every day and wanted to save gasoline, which of the following ways would save the most gasoline?   </a:t>
            </a:r>
            <a:br>
              <a:rPr lang="en-US" altLang="en-US" sz="3600"/>
            </a:br>
            <a:r>
              <a:rPr lang="en-US" altLang="en-US" sz="3600"/>
              <a:t>- buy/drive a car that gets five miles to the gallon more than your present car    </a:t>
            </a:r>
            <a:br>
              <a:rPr lang="en-US" altLang="en-US" sz="3600"/>
            </a:br>
            <a:r>
              <a:rPr lang="en-US" altLang="en-US" sz="3600"/>
              <a:t>- carpool     </a:t>
            </a:r>
            <a:br>
              <a:rPr lang="en-US" altLang="en-US" sz="3600"/>
            </a:br>
            <a:r>
              <a:rPr lang="en-US" altLang="en-US" sz="3600"/>
              <a:t>- drive 55 miles per hour rather than 65 miles per hour</a:t>
            </a:r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E85C19C-89F5-D32E-F702-EB3ED3945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7">
            <a:extLst>
              <a:ext uri="{FF2B5EF4-FFF2-40B4-BE49-F238E27FC236}">
                <a16:creationId xmlns:a16="http://schemas.microsoft.com/office/drawing/2014/main" id="{413B8853-FCF7-B644-5398-FE7C7ECE60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143000"/>
          </a:xfrm>
        </p:spPr>
        <p:txBody>
          <a:bodyPr/>
          <a:lstStyle/>
          <a:p>
            <a:r>
              <a:rPr lang="en-US" altLang="en-US" sz="4000"/>
              <a:t>What is </a:t>
            </a:r>
            <a:r>
              <a:rPr lang="en-US" altLang="en-US" sz="3600"/>
              <a:t>carpool </a:t>
            </a:r>
            <a:r>
              <a:rPr lang="en-US" altLang="en-US" sz="4000"/>
              <a:t>?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>
            <a:extLst>
              <a:ext uri="{FF2B5EF4-FFF2-40B4-BE49-F238E27FC236}">
                <a16:creationId xmlns:a16="http://schemas.microsoft.com/office/drawing/2014/main" id="{0A5F4935-8021-20FF-E1DA-53A82BBEFA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153400" cy="4953000"/>
          </a:xfrm>
        </p:spPr>
        <p:txBody>
          <a:bodyPr/>
          <a:lstStyle/>
          <a:p>
            <a:pPr algn="l"/>
            <a:r>
              <a:rPr lang="en-US" altLang="en-US" dirty="0"/>
              <a:t>Which factor effects wind generation the LEAST in regard to power output?  </a:t>
            </a:r>
            <a:br>
              <a:rPr lang="en-US" altLang="en-US" dirty="0"/>
            </a:br>
            <a:r>
              <a:rPr lang="en-US" altLang="en-US" dirty="0"/>
              <a:t>- tower height     </a:t>
            </a:r>
            <a:br>
              <a:rPr lang="en-US" altLang="en-US" dirty="0"/>
            </a:br>
            <a:r>
              <a:rPr lang="en-US" altLang="en-US" dirty="0"/>
              <a:t>- rotor size     </a:t>
            </a:r>
            <a:br>
              <a:rPr lang="en-US" altLang="en-US" dirty="0"/>
            </a:br>
            <a:r>
              <a:rPr lang="en-US" altLang="en-US" dirty="0"/>
              <a:t>- condenser capacity     </a:t>
            </a:r>
            <a:br>
              <a:rPr lang="en-US" altLang="en-US" dirty="0"/>
            </a:br>
            <a:r>
              <a:rPr lang="en-US" altLang="en-US" dirty="0"/>
              <a:t>- wind speed</a:t>
            </a:r>
          </a:p>
        </p:txBody>
      </p:sp>
      <p:sp>
        <p:nvSpPr>
          <p:cNvPr id="45059" name="Rectangle 7">
            <a:extLst>
              <a:ext uri="{FF2B5EF4-FFF2-40B4-BE49-F238E27FC236}">
                <a16:creationId xmlns:a16="http://schemas.microsoft.com/office/drawing/2014/main" id="{D17D4138-B52D-732D-ADDD-3D72883671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ABD38CB-5512-1BE2-7BB5-407E76DF4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7">
            <a:extLst>
              <a:ext uri="{FF2B5EF4-FFF2-40B4-BE49-F238E27FC236}">
                <a16:creationId xmlns:a16="http://schemas.microsoft.com/office/drawing/2014/main" id="{C8A2279E-FA39-62EA-2B96-A7521EFE4A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</a:t>
            </a:r>
            <a:r>
              <a:rPr lang="en-US" altLang="en-US" sz="4800"/>
              <a:t>condenser capacity </a:t>
            </a:r>
            <a:r>
              <a:rPr lang="en-US" altLang="en-US"/>
              <a:t>?</a:t>
            </a:r>
          </a:p>
        </p:txBody>
      </p:sp>
      <p:sp>
        <p:nvSpPr>
          <p:cNvPr id="46084" name="Rectangle 8">
            <a:extLst>
              <a:ext uri="{FF2B5EF4-FFF2-40B4-BE49-F238E27FC236}">
                <a16:creationId xmlns:a16="http://schemas.microsoft.com/office/drawing/2014/main" id="{2BB7B40C-43E6-B62B-BE57-C519024D35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2">
            <a:extLst>
              <a:ext uri="{FF2B5EF4-FFF2-40B4-BE49-F238E27FC236}">
                <a16:creationId xmlns:a16="http://schemas.microsoft.com/office/drawing/2014/main" id="{361E9A26-B145-FDC5-9B13-3087369E74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The basic unit of electrical cost.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F094A99-BF9B-C7DF-7070-1D6226C15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7">
            <a:extLst>
              <a:ext uri="{FF2B5EF4-FFF2-40B4-BE49-F238E27FC236}">
                <a16:creationId xmlns:a16="http://schemas.microsoft.com/office/drawing/2014/main" id="{0341CC9F-B69D-E72F-351B-FFDA1DD42C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/>
              <a:t>What is kilowatt-hour (</a:t>
            </a:r>
            <a:r>
              <a:rPr lang="en-US" altLang="en-US" dirty="0" err="1"/>
              <a:t>kWhr</a:t>
            </a:r>
            <a:r>
              <a:rPr lang="en-US" altLang="en-US" dirty="0"/>
              <a:t>)?</a:t>
            </a:r>
          </a:p>
        </p:txBody>
      </p:sp>
      <p:sp>
        <p:nvSpPr>
          <p:cNvPr id="48132" name="Rectangle 8">
            <a:extLst>
              <a:ext uri="{FF2B5EF4-FFF2-40B4-BE49-F238E27FC236}">
                <a16:creationId xmlns:a16="http://schemas.microsoft.com/office/drawing/2014/main" id="{24D16F28-D494-61D5-9915-90D70B7678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>
            <a:extLst>
              <a:ext uri="{FF2B5EF4-FFF2-40B4-BE49-F238E27FC236}">
                <a16:creationId xmlns:a16="http://schemas.microsoft.com/office/drawing/2014/main" id="{B110F85B-4732-4A78-A253-F766C884E3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848600" cy="3962400"/>
          </a:xfrm>
        </p:spPr>
        <p:txBody>
          <a:bodyPr/>
          <a:lstStyle/>
          <a:p>
            <a:r>
              <a:rPr lang="en-US" altLang="en-US" dirty="0"/>
              <a:t>Greatest demand for energy in the home.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49155" name="Rectangle 7">
            <a:extLst>
              <a:ext uri="{FF2B5EF4-FFF2-40B4-BE49-F238E27FC236}">
                <a16:creationId xmlns:a16="http://schemas.microsoft.com/office/drawing/2014/main" id="{456A4B1A-11C9-B2DF-B0F0-838AB55074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AB02A5C-6DDE-691E-6AD8-31DA392CC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9F8F50D7-9D73-76FB-2599-4FF2D3A417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/>
              <a:t>What is heating / cooling?</a:t>
            </a:r>
          </a:p>
        </p:txBody>
      </p:sp>
      <p:sp>
        <p:nvSpPr>
          <p:cNvPr id="50180" name="Rectangle 8">
            <a:extLst>
              <a:ext uri="{FF2B5EF4-FFF2-40B4-BE49-F238E27FC236}">
                <a16:creationId xmlns:a16="http://schemas.microsoft.com/office/drawing/2014/main" id="{89DC0522-42B0-85F3-A3F9-2A169CBC559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>
            <a:extLst>
              <a:ext uri="{FF2B5EF4-FFF2-40B4-BE49-F238E27FC236}">
                <a16:creationId xmlns:a16="http://schemas.microsoft.com/office/drawing/2014/main" id="{FFE384B2-91B5-6ECA-7BA2-F8C0CE4894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696200" cy="3352800"/>
          </a:xfrm>
        </p:spPr>
        <p:txBody>
          <a:bodyPr/>
          <a:lstStyle/>
          <a:p>
            <a:pPr marL="838200" indent="-838200"/>
            <a:r>
              <a:rPr lang="en-US" altLang="en-US" dirty="0"/>
              <a:t>Most electricity producing plants include these three elements.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8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986EDF7-72CC-B309-BDB5-5F4A5477B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3" action="ppaction://hlinksldjump"/>
              </a:rPr>
              <a:t>200</a:t>
            </a:r>
            <a:endParaRPr lang="en-US" altLang="en-US" sz="3600"/>
          </a:p>
        </p:txBody>
      </p:sp>
      <p:sp>
        <p:nvSpPr>
          <p:cNvPr id="16387" name="AutoShape 9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0B72E6C-A86D-6CAD-D095-9344D915C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4" action="ppaction://hlinksldjump"/>
              </a:rPr>
              <a:t>300</a:t>
            </a:r>
            <a:endParaRPr lang="en-US" altLang="en-US" sz="3600">
              <a:hlinkClick r:id="rId5" action="ppaction://hlinksldjump"/>
            </a:endParaRPr>
          </a:p>
        </p:txBody>
      </p:sp>
      <p:sp>
        <p:nvSpPr>
          <p:cNvPr id="16388" name="AutoShape 9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59A0702-B7E4-39D1-FEF1-AFACC5BC8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5" action="ppaction://hlinksldjump"/>
              </a:rPr>
              <a:t>400</a:t>
            </a:r>
            <a:endParaRPr lang="en-US" altLang="en-US" sz="3600">
              <a:hlinkClick r:id="rId6" action="ppaction://hlinksldjump"/>
            </a:endParaRPr>
          </a:p>
        </p:txBody>
      </p:sp>
      <p:sp>
        <p:nvSpPr>
          <p:cNvPr id="16389" name="AutoShape 9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2BA6ABA-FA4A-9A4B-CDEF-12DFF1C5C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6" action="ppaction://hlinksldjump"/>
              </a:rPr>
              <a:t>500</a:t>
            </a:r>
            <a:endParaRPr lang="en-US" altLang="en-US" sz="3600"/>
          </a:p>
        </p:txBody>
      </p:sp>
      <p:sp>
        <p:nvSpPr>
          <p:cNvPr id="16390" name="AutoShape 10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4496574-132A-B4E1-06FA-2751455EC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7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16391" name="AutoShape 10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FBABBF6-625D-4DE7-694E-63E50857E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8" action="ppaction://hlinksldjump"/>
              </a:rPr>
              <a:t>200</a:t>
            </a:r>
            <a:endParaRPr lang="en-US" altLang="en-US" sz="3600">
              <a:hlinkClick r:id="rId9" action="ppaction://hlinksldjump"/>
            </a:endParaRPr>
          </a:p>
        </p:txBody>
      </p:sp>
      <p:sp>
        <p:nvSpPr>
          <p:cNvPr id="16392" name="AutoShape 10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52D4FED-8217-AC42-8E1D-9B0DEDCED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9" action="ppaction://hlinksldjump"/>
              </a:rPr>
              <a:t>300</a:t>
            </a:r>
            <a:endParaRPr lang="en-US" altLang="en-US" sz="3600"/>
          </a:p>
        </p:txBody>
      </p:sp>
      <p:sp>
        <p:nvSpPr>
          <p:cNvPr id="16393" name="AutoShape 10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0F71D2A-F6D4-8969-D45D-A5CD09249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0" action="ppaction://hlinksldjump"/>
              </a:rPr>
              <a:t>400</a:t>
            </a:r>
            <a:endParaRPr lang="en-US" altLang="en-US" sz="3600"/>
          </a:p>
        </p:txBody>
      </p:sp>
      <p:sp>
        <p:nvSpPr>
          <p:cNvPr id="16394" name="AutoShape 10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522C6E0-1548-A9BE-EE35-9AC71054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1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16395" name="AutoShape 10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B8FA53D-37D3-8E57-82C6-EAC3C290F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2" action="ppaction://hlinksldjump"/>
              </a:rPr>
              <a:t>200</a:t>
            </a:r>
            <a:endParaRPr lang="en-US" altLang="en-US" sz="3600"/>
          </a:p>
        </p:txBody>
      </p:sp>
      <p:sp>
        <p:nvSpPr>
          <p:cNvPr id="16396" name="AutoShape 10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99048DD-144D-7334-2E06-4FB1F1A47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3" action="ppaction://hlinksldjump"/>
              </a:rPr>
              <a:t>300</a:t>
            </a:r>
            <a:endParaRPr lang="en-US" altLang="en-US" sz="3600"/>
          </a:p>
        </p:txBody>
      </p:sp>
      <p:sp>
        <p:nvSpPr>
          <p:cNvPr id="16397" name="AutoShape 10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AC7FBB7-0BDF-D576-7BD3-89093488C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4" action="ppaction://hlinksldjump"/>
              </a:rPr>
              <a:t>400</a:t>
            </a:r>
            <a:endParaRPr lang="en-US" altLang="en-US" sz="3600"/>
          </a:p>
        </p:txBody>
      </p:sp>
      <p:sp>
        <p:nvSpPr>
          <p:cNvPr id="16398" name="AutoShape 11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09B6BF1-3D81-9991-3FAE-BB412A85A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5" action="ppaction://hlinksldjump"/>
              </a:rPr>
              <a:t>500</a:t>
            </a:r>
            <a:endParaRPr lang="en-US" altLang="en-US" sz="3600"/>
          </a:p>
        </p:txBody>
      </p:sp>
      <p:sp>
        <p:nvSpPr>
          <p:cNvPr id="16399" name="AutoShape 1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EDDD5F4-23EC-5BEA-C3F3-801EA0E2E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6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16400" name="AutoShape 11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D78B737-5D41-8C91-D7CA-944F6D46E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7" action="ppaction://hlinksldjump"/>
              </a:rPr>
              <a:t>200</a:t>
            </a:r>
            <a:endParaRPr lang="en-US" altLang="en-US" sz="3600"/>
          </a:p>
        </p:txBody>
      </p:sp>
      <p:sp>
        <p:nvSpPr>
          <p:cNvPr id="16401" name="AutoShape 1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00D7514-E24E-1F0D-66F6-A5761EE84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8" action="ppaction://hlinksldjump"/>
              </a:rPr>
              <a:t>300</a:t>
            </a:r>
            <a:endParaRPr lang="en-US" altLang="en-US" sz="3600"/>
          </a:p>
        </p:txBody>
      </p:sp>
      <p:sp>
        <p:nvSpPr>
          <p:cNvPr id="16402" name="AutoShape 1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64E0B60-2479-BBE3-E07B-2CAE00B4B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19" action="ppaction://hlinksldjump"/>
              </a:rPr>
              <a:t>400</a:t>
            </a:r>
            <a:endParaRPr lang="en-US" altLang="en-US" sz="3600"/>
          </a:p>
        </p:txBody>
      </p:sp>
      <p:sp>
        <p:nvSpPr>
          <p:cNvPr id="16403" name="AutoShape 1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83D885D-FB93-CD47-5396-D497E65F2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0" action="ppaction://hlinksldjump"/>
              </a:rPr>
              <a:t>500</a:t>
            </a:r>
            <a:endParaRPr lang="en-US" altLang="en-US" sz="3600"/>
          </a:p>
        </p:txBody>
      </p:sp>
      <p:sp>
        <p:nvSpPr>
          <p:cNvPr id="16404" name="AutoShape 11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676C829-9790-587E-9882-FE0F715E0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1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16405" name="AutoShape 1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77232B7-33CF-3CEC-FB1C-2E7FAD277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2" action="ppaction://hlinksldjump"/>
              </a:rPr>
              <a:t>200</a:t>
            </a:r>
            <a:endParaRPr lang="en-US" altLang="en-US" sz="3600"/>
          </a:p>
        </p:txBody>
      </p:sp>
      <p:sp>
        <p:nvSpPr>
          <p:cNvPr id="16406" name="AutoShape 118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A2818D5-9FCC-7126-0815-9994004E4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3" action="ppaction://hlinksldjump"/>
              </a:rPr>
              <a:t>300</a:t>
            </a:r>
            <a:endParaRPr lang="en-US" altLang="en-US" sz="3600"/>
          </a:p>
        </p:txBody>
      </p:sp>
      <p:sp>
        <p:nvSpPr>
          <p:cNvPr id="16407" name="AutoShape 11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EE9152B-DB03-1A86-4FE2-54891A10A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4" action="ppaction://hlinksldjump"/>
              </a:rPr>
              <a:t>400</a:t>
            </a:r>
            <a:endParaRPr lang="en-US" altLang="en-US" sz="3600"/>
          </a:p>
        </p:txBody>
      </p:sp>
      <p:sp>
        <p:nvSpPr>
          <p:cNvPr id="16408" name="AutoShape 1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8BB533A-8812-2D75-5B62-8D9B0DE4F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5" action="ppaction://hlinksldjump"/>
              </a:rPr>
              <a:t>500</a:t>
            </a:r>
            <a:endParaRPr lang="en-US" altLang="en-US" sz="3600"/>
          </a:p>
        </p:txBody>
      </p:sp>
      <p:sp>
        <p:nvSpPr>
          <p:cNvPr id="16409" name="AutoShape 4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AFC47E6-64F9-6C4D-02A2-57D91808A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6" action="ppaction://hlinksldjump"/>
              </a:rPr>
              <a:t>100</a:t>
            </a:r>
            <a:endParaRPr lang="en-US" altLang="en-US" sz="3600"/>
          </a:p>
        </p:txBody>
      </p:sp>
      <p:sp>
        <p:nvSpPr>
          <p:cNvPr id="16410" name="Rectangle 58">
            <a:extLst>
              <a:ext uri="{FF2B5EF4-FFF2-40B4-BE49-F238E27FC236}">
                <a16:creationId xmlns:a16="http://schemas.microsoft.com/office/drawing/2014/main" id="{A48D78F8-EBBE-631C-8199-31D1CAB4F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bg1"/>
                </a:solidFill>
                <a:latin typeface="Garamond" panose="02020404030301010803" pitchFamily="18" charset="0"/>
              </a:rPr>
              <a:t>Hydro-</a:t>
            </a:r>
          </a:p>
          <a:p>
            <a:r>
              <a:rPr lang="en-US" altLang="en-US" sz="2800">
                <a:solidFill>
                  <a:schemeClr val="bg1"/>
                </a:solidFill>
                <a:latin typeface="Garamond" panose="02020404030301010803" pitchFamily="18" charset="0"/>
              </a:rPr>
              <a:t>power</a:t>
            </a:r>
          </a:p>
        </p:txBody>
      </p:sp>
      <p:sp>
        <p:nvSpPr>
          <p:cNvPr id="16411" name="Rectangle 97">
            <a:extLst>
              <a:ext uri="{FF2B5EF4-FFF2-40B4-BE49-F238E27FC236}">
                <a16:creationId xmlns:a16="http://schemas.microsoft.com/office/drawing/2014/main" id="{E56F8868-3F23-0239-9B13-1C3F1144C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bg1"/>
                </a:solidFill>
              </a:rPr>
              <a:t>Energy</a:t>
            </a:r>
          </a:p>
          <a:p>
            <a:r>
              <a:rPr lang="en-US" altLang="en-US" sz="280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16412" name="Rectangle 98">
            <a:extLst>
              <a:ext uri="{FF2B5EF4-FFF2-40B4-BE49-F238E27FC236}">
                <a16:creationId xmlns:a16="http://schemas.microsoft.com/office/drawing/2014/main" id="{D2037C72-AD3C-30BE-6B8C-28375D50C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04800"/>
            <a:ext cx="1828800" cy="8382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>
                <a:solidFill>
                  <a:schemeClr val="bg1"/>
                </a:solidFill>
              </a:rPr>
              <a:t>Energy In</a:t>
            </a:r>
          </a:p>
          <a:p>
            <a:r>
              <a:rPr lang="en-US" altLang="en-US" sz="2600">
                <a:solidFill>
                  <a:schemeClr val="bg1"/>
                </a:solidFill>
              </a:rPr>
              <a:t>General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16413" name="Rectangle 99">
            <a:extLst>
              <a:ext uri="{FF2B5EF4-FFF2-40B4-BE49-F238E27FC236}">
                <a16:creationId xmlns:a16="http://schemas.microsoft.com/office/drawing/2014/main" id="{E3DEBCEE-2D93-4E27-CBFC-C57AA29A1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</a:rPr>
              <a:t>Misc.</a:t>
            </a:r>
          </a:p>
        </p:txBody>
      </p:sp>
      <p:sp>
        <p:nvSpPr>
          <p:cNvPr id="16414" name="Rectangle 100">
            <a:extLst>
              <a:ext uri="{FF2B5EF4-FFF2-40B4-BE49-F238E27FC236}">
                <a16:creationId xmlns:a16="http://schemas.microsoft.com/office/drawing/2014/main" id="{1DFC3EDB-24E7-A5F9-CE92-ED6FD3BE4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</a:rPr>
              <a:t>Movies</a:t>
            </a:r>
          </a:p>
          <a:p>
            <a:r>
              <a:rPr lang="en-US" altLang="en-US" sz="2800" dirty="0">
                <a:solidFill>
                  <a:schemeClr val="bg1"/>
                </a:solidFill>
              </a:rPr>
              <a:t>&amp; Such</a:t>
            </a:r>
          </a:p>
        </p:txBody>
      </p:sp>
      <p:sp>
        <p:nvSpPr>
          <p:cNvPr id="16415" name="AutoShape 12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F72AB4-04BD-AF0C-8EB7-010316D1D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solidFill>
                  <a:schemeClr val="bg1"/>
                </a:solidFill>
                <a:latin typeface="Garamond" panose="02020404030301010803" pitchFamily="18" charset="0"/>
                <a:hlinkClick r:id="rId27" action="ppaction://hlinksldjump"/>
              </a:rPr>
              <a:t>500</a:t>
            </a:r>
            <a:endParaRPr lang="en-US" altLang="en-US" sz="3600"/>
          </a:p>
        </p:txBody>
      </p:sp>
      <p:sp>
        <p:nvSpPr>
          <p:cNvPr id="16416" name="AutoShape 124">
            <a:hlinkClick r:id="rId28" action="ppaction://hlinksldjump" highlightClick="1"/>
            <a:extLst>
              <a:ext uri="{FF2B5EF4-FFF2-40B4-BE49-F238E27FC236}">
                <a16:creationId xmlns:a16="http://schemas.microsoft.com/office/drawing/2014/main" id="{B7681DDB-C2C0-BC70-AEC1-C8A219498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0"/>
            <a:ext cx="1524000" cy="3048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0">
                <a:solidFill>
                  <a:schemeClr val="bg1"/>
                </a:solidFill>
                <a:latin typeface="Garamond" panose="02020404030301010803" pitchFamily="18" charset="0"/>
              </a:rPr>
              <a:t>Final Jeopardy</a:t>
            </a:r>
            <a:endParaRPr lang="en-US" altLang="en-US" sz="2000" b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133F461-90E8-8991-ABCB-452AD859E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7">
            <a:extLst>
              <a:ext uri="{FF2B5EF4-FFF2-40B4-BE49-F238E27FC236}">
                <a16:creationId xmlns:a16="http://schemas.microsoft.com/office/drawing/2014/main" id="{E9EEB466-49F0-3559-493C-BC74FC5DD2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/>
              <a:t>What are steam, turbine, and generator?</a:t>
            </a:r>
          </a:p>
        </p:txBody>
      </p:sp>
      <p:sp>
        <p:nvSpPr>
          <p:cNvPr id="52228" name="Rectangle 8">
            <a:extLst>
              <a:ext uri="{FF2B5EF4-FFF2-40B4-BE49-F238E27FC236}">
                <a16:creationId xmlns:a16="http://schemas.microsoft.com/office/drawing/2014/main" id="{031421AC-39FF-0E5D-EA4E-18E163E2C0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>
            <a:extLst>
              <a:ext uri="{FF2B5EF4-FFF2-40B4-BE49-F238E27FC236}">
                <a16:creationId xmlns:a16="http://schemas.microsoft.com/office/drawing/2014/main" id="{D5C3648A-6266-D439-8C40-DFC51F6AD7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848600" cy="4648200"/>
          </a:xfrm>
        </p:spPr>
        <p:txBody>
          <a:bodyPr/>
          <a:lstStyle/>
          <a:p>
            <a:pPr algn="l"/>
            <a:r>
              <a:rPr lang="en-US" altLang="en-US" dirty="0"/>
              <a:t>The waste products of nuclear, hydropower, and coal energy production that people are aware of?</a:t>
            </a:r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E55B8A4-24D6-B9E2-0441-45593C106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CC3B2803-D87B-13C4-D5C8-4A2D171078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What are radioactive waste, none, and carbon dioxide?</a:t>
            </a:r>
          </a:p>
        </p:txBody>
      </p:sp>
      <p:sp>
        <p:nvSpPr>
          <p:cNvPr id="54276" name="Rectangle 8">
            <a:extLst>
              <a:ext uri="{FF2B5EF4-FFF2-40B4-BE49-F238E27FC236}">
                <a16:creationId xmlns:a16="http://schemas.microsoft.com/office/drawing/2014/main" id="{BF76F888-4732-2926-618E-B40576DE09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>
            <a:extLst>
              <a:ext uri="{FF2B5EF4-FFF2-40B4-BE49-F238E27FC236}">
                <a16:creationId xmlns:a16="http://schemas.microsoft.com/office/drawing/2014/main" id="{DFCA69A9-A4E6-51D5-DD9D-B7F2743103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924800" cy="4724400"/>
          </a:xfrm>
        </p:spPr>
        <p:txBody>
          <a:bodyPr/>
          <a:lstStyle/>
          <a:p>
            <a:pPr algn="l"/>
            <a:r>
              <a:rPr lang="en-US" altLang="en-US" dirty="0"/>
              <a:t>The energy source that Einstein was considering in E = mc</a:t>
            </a:r>
            <a:r>
              <a:rPr lang="en-US" altLang="en-US" baseline="30000" dirty="0"/>
              <a:t>2</a:t>
            </a:r>
            <a:r>
              <a:rPr lang="en-US" altLang="en-US" dirty="0"/>
              <a:t>. Then, an even more powerful energy became the topic of much research.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93B8FA2-542F-5843-97FC-8EE7E4297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30F1A694-9756-B250-618B-21EBC82B64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What are fission and fusion?</a:t>
            </a:r>
          </a:p>
        </p:txBody>
      </p:sp>
      <p:sp>
        <p:nvSpPr>
          <p:cNvPr id="56324" name="Rectangle 8">
            <a:extLst>
              <a:ext uri="{FF2B5EF4-FFF2-40B4-BE49-F238E27FC236}">
                <a16:creationId xmlns:a16="http://schemas.microsoft.com/office/drawing/2014/main" id="{679AC2FF-6DF7-9BCE-48B7-B152DD2A9E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>
            <a:extLst>
              <a:ext uri="{FF2B5EF4-FFF2-40B4-BE49-F238E27FC236}">
                <a16:creationId xmlns:a16="http://schemas.microsoft.com/office/drawing/2014/main" id="{DEC43BC3-E1AD-B49C-0DBD-6D4AB5C0AA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543800" cy="1752600"/>
          </a:xfrm>
        </p:spPr>
        <p:txBody>
          <a:bodyPr/>
          <a:lstStyle/>
          <a:p>
            <a:r>
              <a:rPr lang="en-US" altLang="en-US" sz="4000"/>
              <a:t>A hydroelectric power plant originated from the idea of irrigation in the desert.</a:t>
            </a:r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58A2B20-B2DC-456B-2495-84895486B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6C485574-14CC-64E5-0C21-FE971E414C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Building Hoover Dam? </a:t>
            </a:r>
          </a:p>
        </p:txBody>
      </p:sp>
      <p:sp>
        <p:nvSpPr>
          <p:cNvPr id="58372" name="Rectangle 11">
            <a:extLst>
              <a:ext uri="{FF2B5EF4-FFF2-40B4-BE49-F238E27FC236}">
                <a16:creationId xmlns:a16="http://schemas.microsoft.com/office/drawing/2014/main" id="{F4ED70D5-0821-4411-3BFF-C5BA395A8A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>
            <a:extLst>
              <a:ext uri="{FF2B5EF4-FFF2-40B4-BE49-F238E27FC236}">
                <a16:creationId xmlns:a16="http://schemas.microsoft.com/office/drawing/2014/main" id="{C4562F4B-52E5-79F7-87A2-0A9E20016E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Discovered a new radioactive element. </a:t>
            </a:r>
          </a:p>
        </p:txBody>
      </p:sp>
      <p:sp>
        <p:nvSpPr>
          <p:cNvPr id="59395" name="Rectangle 7">
            <a:extLst>
              <a:ext uri="{FF2B5EF4-FFF2-40B4-BE49-F238E27FC236}">
                <a16:creationId xmlns:a16="http://schemas.microsoft.com/office/drawing/2014/main" id="{037FDAD5-BEF6-6FED-70E9-C432F630F2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11244EC-B93A-9467-293B-8632FFCAB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7">
            <a:extLst>
              <a:ext uri="{FF2B5EF4-FFF2-40B4-BE49-F238E27FC236}">
                <a16:creationId xmlns:a16="http://schemas.microsoft.com/office/drawing/2014/main" id="{375DE900-189F-0FA7-FF42-F3B26C76A8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Madame Curie?</a:t>
            </a:r>
          </a:p>
        </p:txBody>
      </p:sp>
      <p:sp>
        <p:nvSpPr>
          <p:cNvPr id="60420" name="Rectangle 8">
            <a:extLst>
              <a:ext uri="{FF2B5EF4-FFF2-40B4-BE49-F238E27FC236}">
                <a16:creationId xmlns:a16="http://schemas.microsoft.com/office/drawing/2014/main" id="{AA196D34-1C85-1032-67C4-EFDFB315FA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>
            <a:extLst>
              <a:ext uri="{FF2B5EF4-FFF2-40B4-BE49-F238E27FC236}">
                <a16:creationId xmlns:a16="http://schemas.microsoft.com/office/drawing/2014/main" id="{408FA0FC-2A76-4B10-C366-3BB13234B8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Invented a better solution for light than natural gas. </a:t>
            </a:r>
          </a:p>
        </p:txBody>
      </p:sp>
      <p:sp>
        <p:nvSpPr>
          <p:cNvPr id="61443" name="Rectangle 7">
            <a:extLst>
              <a:ext uri="{FF2B5EF4-FFF2-40B4-BE49-F238E27FC236}">
                <a16:creationId xmlns:a16="http://schemas.microsoft.com/office/drawing/2014/main" id="{DD1D7249-3662-5FF4-5946-E79C38AF6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BAC9AC4A-F50E-8D60-CABA-F943C0870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600" b="0">
              <a:solidFill>
                <a:schemeClr val="bg1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B97752D2-0502-FC33-6B40-72EB70FC1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0"/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62A71649-9A0E-2E39-8261-0F0B689A2F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7620000" cy="3200400"/>
          </a:xfrm>
        </p:spPr>
        <p:txBody>
          <a:bodyPr/>
          <a:lstStyle/>
          <a:p>
            <a:r>
              <a:rPr lang="en-US" altLang="en-US" sz="4000"/>
              <a:t>During times of low energy need or low water supply, this process is used to restore the level of the “head” even though it requires energy</a:t>
            </a:r>
            <a:r>
              <a:rPr lang="en-US" altLang="en-US" sz="40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D2C12E4-0833-2016-4744-55930902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7">
            <a:extLst>
              <a:ext uri="{FF2B5EF4-FFF2-40B4-BE49-F238E27FC236}">
                <a16:creationId xmlns:a16="http://schemas.microsoft.com/office/drawing/2014/main" id="{09695322-F65C-C76C-B353-BE8D1FD4BB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Edison the Man? </a:t>
            </a:r>
          </a:p>
        </p:txBody>
      </p:sp>
      <p:sp>
        <p:nvSpPr>
          <p:cNvPr id="62468" name="Rectangle 8">
            <a:extLst>
              <a:ext uri="{FF2B5EF4-FFF2-40B4-BE49-F238E27FC236}">
                <a16:creationId xmlns:a16="http://schemas.microsoft.com/office/drawing/2014/main" id="{3C4A6105-0DCA-7A44-CEBD-0116028876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>
            <a:extLst>
              <a:ext uri="{FF2B5EF4-FFF2-40B4-BE49-F238E27FC236}">
                <a16:creationId xmlns:a16="http://schemas.microsoft.com/office/drawing/2014/main" id="{E9B7FC75-018D-8491-3847-A8B292A4E5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Category of resources that produce most of the energy in the world.</a:t>
            </a:r>
          </a:p>
        </p:txBody>
      </p:sp>
      <p:sp>
        <p:nvSpPr>
          <p:cNvPr id="63491" name="Rectangle 7">
            <a:extLst>
              <a:ext uri="{FF2B5EF4-FFF2-40B4-BE49-F238E27FC236}">
                <a16:creationId xmlns:a16="http://schemas.microsoft.com/office/drawing/2014/main" id="{679DCA2C-2A45-481D-5DD6-0A0A37F167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              </a:t>
            </a:r>
          </a:p>
        </p:txBody>
      </p:sp>
    </p:spTree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F6E6F55A-BF14-CA2D-175B-3343209C8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438400"/>
            <a:ext cx="7772400" cy="1143000"/>
          </a:xfrm>
        </p:spPr>
        <p:txBody>
          <a:bodyPr/>
          <a:lstStyle/>
          <a:p>
            <a:r>
              <a:rPr lang="en-US" altLang="en-US" dirty="0"/>
              <a:t>What are fossil fuels? </a:t>
            </a:r>
          </a:p>
        </p:txBody>
      </p:sp>
      <p:sp>
        <p:nvSpPr>
          <p:cNvPr id="64515" name="AutoShap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D309C3A-4C70-F1C8-A4D1-CF1C99685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6" name="AutoShape 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74A70CE-DF43-25A1-091D-68E81DC10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86295E7-FCE9-C651-4FE3-7AC420FACB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Patents were stolen related to currents in a wire. </a:t>
            </a:r>
          </a:p>
        </p:txBody>
      </p:sp>
    </p:spTree>
  </p:cSld>
  <p:clrMapOvr>
    <a:masterClrMapping/>
  </p:clrMapOvr>
  <p:transition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DA71FDE-53BB-1E1B-0772-83DDF7509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824705-98F5-6BA5-57E0-6E47587187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</a:t>
            </a:r>
            <a:r>
              <a:rPr lang="en-US" altLang="en-US">
                <a:cs typeface="Times New Roman" panose="02020603050405020304" pitchFamily="18" charset="0"/>
              </a:rPr>
              <a:t>Alexander Graham Bell</a:t>
            </a:r>
            <a:r>
              <a:rPr lang="en-US" altLang="en-US"/>
              <a:t>? </a:t>
            </a:r>
          </a:p>
        </p:txBody>
      </p:sp>
    </p:spTree>
  </p:cSld>
  <p:clrMapOvr>
    <a:masterClrMapping/>
  </p:clrMapOvr>
  <p:transition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>
            <a:extLst>
              <a:ext uri="{FF2B5EF4-FFF2-40B4-BE49-F238E27FC236}">
                <a16:creationId xmlns:a16="http://schemas.microsoft.com/office/drawing/2014/main" id="{FB5C6422-C930-3D96-884E-CEA1191141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8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Jeopardy</a:t>
            </a:r>
            <a:endParaRPr lang="en-US" sz="80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FA0391DD-5119-BAFB-4BA0-08BA3BF1DD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000">
                <a:latin typeface="Comic Sans MS" panose="030F0702030302020204" pitchFamily="66" charset="0"/>
              </a:rPr>
              <a:t>Review Game for Projects in Science A</a:t>
            </a:r>
          </a:p>
          <a:p>
            <a:r>
              <a:rPr lang="en-US" altLang="en-US" sz="2000">
                <a:latin typeface="Comic Sans MS" panose="030F0702030302020204" pitchFamily="66" charset="0"/>
              </a:rPr>
              <a:t> 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zoom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FC7DAB45-FC18-7F89-DFD1-336814308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</p:spTree>
  </p:cSld>
  <p:clrMapOvr>
    <a:masterClrMapping/>
  </p:clrMapOvr>
  <p:transition>
    <p:zoom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7ED6C04-D6CD-05F7-4A17-75C31D35D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69635" name="Text Box 4">
            <a:extLst>
              <a:ext uri="{FF2B5EF4-FFF2-40B4-BE49-F238E27FC236}">
                <a16:creationId xmlns:a16="http://schemas.microsoft.com/office/drawing/2014/main" id="{6A899A48-92EB-5B3A-5F26-A01EFB1E6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133600"/>
            <a:ext cx="6781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/>
              <a:t>HydroPower</a:t>
            </a:r>
          </a:p>
        </p:txBody>
      </p:sp>
    </p:spTree>
  </p:cSld>
  <p:clrMapOvr>
    <a:masterClrMapping/>
  </p:clrMapOvr>
  <p:transition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FF363C8-FCA9-A5CA-1774-90F21624E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0659" name="Text Box 4">
            <a:extLst>
              <a:ext uri="{FF2B5EF4-FFF2-40B4-BE49-F238E27FC236}">
                <a16:creationId xmlns:a16="http://schemas.microsoft.com/office/drawing/2014/main" id="{0B8C1495-B507-2D44-3D76-CFEAC4B7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73152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/>
              <a:t>Energy Summary</a:t>
            </a:r>
          </a:p>
        </p:txBody>
      </p:sp>
    </p:spTree>
  </p:cSld>
  <p:clrMapOvr>
    <a:masterClrMapping/>
  </p:clrMapOvr>
  <p:transition>
    <p:zoom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7244710-D454-0B4B-C0C1-E6262EEBA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1683" name="Text Box 4">
            <a:extLst>
              <a:ext uri="{FF2B5EF4-FFF2-40B4-BE49-F238E27FC236}">
                <a16:creationId xmlns:a16="http://schemas.microsoft.com/office/drawing/2014/main" id="{4E8A515C-BA63-D034-859E-4ED848801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8400"/>
            <a:ext cx="75438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/>
              <a:t>Energy In General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3E9E8DC-238A-891E-92DF-D872F8AEE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600" b="0">
              <a:solidFill>
                <a:schemeClr val="bg1"/>
              </a:solidFill>
            </a:endParaRPr>
          </a:p>
        </p:txBody>
      </p:sp>
      <p:sp>
        <p:nvSpPr>
          <p:cNvPr id="18435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6F5A4CA-0295-E322-4519-7A3F5FB4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97517BC9-28F8-83B1-0C7D-FDA60B170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 b="0"/>
          </a:p>
        </p:txBody>
      </p:sp>
      <p:sp>
        <p:nvSpPr>
          <p:cNvPr id="18437" name="Rectangle 9">
            <a:extLst>
              <a:ext uri="{FF2B5EF4-FFF2-40B4-BE49-F238E27FC236}">
                <a16:creationId xmlns:a16="http://schemas.microsoft.com/office/drawing/2014/main" id="{33DAE9B9-4C4C-133B-BF1D-DD2AE7226F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pumped storage?</a:t>
            </a:r>
          </a:p>
        </p:txBody>
      </p:sp>
      <p:sp>
        <p:nvSpPr>
          <p:cNvPr id="18438" name="Rectangle 10">
            <a:extLst>
              <a:ext uri="{FF2B5EF4-FFF2-40B4-BE49-F238E27FC236}">
                <a16:creationId xmlns:a16="http://schemas.microsoft.com/office/drawing/2014/main" id="{1816133B-A981-88C2-4576-F99F2CDD12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 advClick="0">
    <p:zoom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B1608E7D-4FD9-DABE-073C-FC3646BAC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2707" name="Text Box 4">
            <a:extLst>
              <a:ext uri="{FF2B5EF4-FFF2-40B4-BE49-F238E27FC236}">
                <a16:creationId xmlns:a16="http://schemas.microsoft.com/office/drawing/2014/main" id="{75D95EA7-615E-D1DB-1029-048C49833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16150"/>
            <a:ext cx="6629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Miscellaneous</a:t>
            </a:r>
          </a:p>
        </p:txBody>
      </p:sp>
    </p:spTree>
  </p:cSld>
  <p:clrMapOvr>
    <a:masterClrMapping/>
  </p:clrMapOvr>
  <p:transition>
    <p:zoom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90E80D79-7C89-7568-EA79-342E323A2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Categories Are:</a:t>
            </a:r>
          </a:p>
        </p:txBody>
      </p:sp>
      <p:sp>
        <p:nvSpPr>
          <p:cNvPr id="73731" name="Text Box 4">
            <a:extLst>
              <a:ext uri="{FF2B5EF4-FFF2-40B4-BE49-F238E27FC236}">
                <a16:creationId xmlns:a16="http://schemas.microsoft.com/office/drawing/2014/main" id="{27AD2942-D082-2AE2-AA62-88C2E97A6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64" y="1921267"/>
            <a:ext cx="7924800" cy="293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000" b="0" dirty="0"/>
              <a:t>Movies</a:t>
            </a:r>
          </a:p>
          <a:p>
            <a:pPr>
              <a:spcBef>
                <a:spcPts val="3000"/>
              </a:spcBef>
            </a:pPr>
            <a:r>
              <a:rPr lang="en-US" altLang="en-US" sz="8000" b="0" dirty="0"/>
              <a:t>&amp; Such</a:t>
            </a:r>
          </a:p>
        </p:txBody>
      </p:sp>
      <p:sp>
        <p:nvSpPr>
          <p:cNvPr id="73732" name="AutoShap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FA09328-4162-A464-5F71-A88D75814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3733" name="Right Arrow 4">
            <a:extLst>
              <a:ext uri="{FF2B5EF4-FFF2-40B4-BE49-F238E27FC236}">
                <a16:creationId xmlns:a16="http://schemas.microsoft.com/office/drawing/2014/main" id="{FB940032-0E33-C840-1C98-49435E3BE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410200"/>
            <a:ext cx="5867400" cy="1219200"/>
          </a:xfrm>
          <a:prstGeom prst="rightArrow">
            <a:avLst>
              <a:gd name="adj1" fmla="val 50000"/>
              <a:gd name="adj2" fmla="val 66060"/>
            </a:avLst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/>
              <a:t>Click on the house</a:t>
            </a:r>
          </a:p>
        </p:txBody>
      </p:sp>
    </p:spTree>
  </p:cSld>
  <p:clrMapOvr>
    <a:masterClrMapping/>
  </p:clrMapOvr>
  <p:transition>
    <p:zoom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9D55021-2017-36A7-4839-7142A275E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altLang="en-US" sz="5400"/>
              <a:t>Final Jeopardy</a:t>
            </a:r>
            <a:br>
              <a:rPr lang="en-US" altLang="en-US" sz="5400"/>
            </a:br>
            <a:r>
              <a:rPr lang="en-US" altLang="en-US" sz="5400"/>
              <a:t>Category</a:t>
            </a:r>
          </a:p>
        </p:txBody>
      </p:sp>
      <p:sp>
        <p:nvSpPr>
          <p:cNvPr id="74755" name="Rectangle 6">
            <a:extLst>
              <a:ext uri="{FF2B5EF4-FFF2-40B4-BE49-F238E27FC236}">
                <a16:creationId xmlns:a16="http://schemas.microsoft.com/office/drawing/2014/main" id="{9C8DB9CB-7942-ED94-255E-54220C731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5400" b="0">
                <a:solidFill>
                  <a:schemeClr val="tx2"/>
                </a:solidFill>
              </a:rPr>
              <a:t>Hydroelectric Power</a:t>
            </a:r>
          </a:p>
        </p:txBody>
      </p:sp>
    </p:spTree>
  </p:cSld>
  <p:clrMapOvr>
    <a:masterClrMapping/>
  </p:clrMapOvr>
  <p:transition>
    <p:zoom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F031D0A-2385-96F2-C6EF-C6BFCC70C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Jeopardy</a:t>
            </a:r>
          </a:p>
        </p:txBody>
      </p:sp>
      <p:sp>
        <p:nvSpPr>
          <p:cNvPr id="75779" name="Rectangle 4">
            <a:extLst>
              <a:ext uri="{FF2B5EF4-FFF2-40B4-BE49-F238E27FC236}">
                <a16:creationId xmlns:a16="http://schemas.microsoft.com/office/drawing/2014/main" id="{5DF7913D-B97B-BFD4-FDEF-2D444785CF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001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   </a:t>
            </a:r>
            <a:r>
              <a:rPr lang="en-US" altLang="en-US" sz="4400"/>
              <a:t>Hydropower normally would be most efficiently used for.  </a:t>
            </a:r>
          </a:p>
        </p:txBody>
      </p:sp>
    </p:spTree>
  </p:cSld>
  <p:clrMapOvr>
    <a:masterClrMapping/>
  </p:clrMapOvr>
  <p:transition>
    <p:zoom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AEFFCB0-F06C-8077-603A-482A38BFE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Jeopardy</a:t>
            </a:r>
          </a:p>
        </p:txBody>
      </p:sp>
      <p:sp>
        <p:nvSpPr>
          <p:cNvPr id="76803" name="Rectangle 4">
            <a:extLst>
              <a:ext uri="{FF2B5EF4-FFF2-40B4-BE49-F238E27FC236}">
                <a16:creationId xmlns:a16="http://schemas.microsoft.com/office/drawing/2014/main" id="{5FA3AC6C-DF1E-A1F4-AE3C-04FF6449D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77200" cy="68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/>
              <a:t>   </a:t>
            </a:r>
            <a:r>
              <a:rPr lang="en-US" altLang="en-US" sz="3600">
                <a:solidFill>
                  <a:schemeClr val="hlink"/>
                </a:solidFill>
              </a:rPr>
              <a:t>What is peakload?</a:t>
            </a:r>
          </a:p>
        </p:txBody>
      </p:sp>
      <p:sp>
        <p:nvSpPr>
          <p:cNvPr id="76804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D4F46E3-2298-C189-AB0D-69D007ACB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6019800"/>
            <a:ext cx="838200" cy="3048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0">
                <a:solidFill>
                  <a:schemeClr val="bg1"/>
                </a:solidFill>
                <a:latin typeface="Garamond" panose="02020404030301010803" pitchFamily="18" charset="0"/>
              </a:rPr>
              <a:t>Done</a:t>
            </a:r>
            <a:endParaRPr lang="en-US" altLang="en-US" sz="2000" b="0"/>
          </a:p>
        </p:txBody>
      </p:sp>
      <p:pic>
        <p:nvPicPr>
          <p:cNvPr id="76805" name="Picture 9" descr="peakload and baseload">
            <a:extLst>
              <a:ext uri="{FF2B5EF4-FFF2-40B4-BE49-F238E27FC236}">
                <a16:creationId xmlns:a16="http://schemas.microsoft.com/office/drawing/2014/main" id="{A63336BA-2B90-CF92-02AB-C8E993EAE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713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>
            <a:extLst>
              <a:ext uri="{FF2B5EF4-FFF2-40B4-BE49-F238E27FC236}">
                <a16:creationId xmlns:a16="http://schemas.microsoft.com/office/drawing/2014/main" id="{04B4D77B-B724-FE9D-012A-E1CEF0904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3600" b="0">
              <a:solidFill>
                <a:schemeClr val="bg1"/>
              </a:solidFill>
            </a:endParaRPr>
          </a:p>
        </p:txBody>
      </p:sp>
      <p:sp>
        <p:nvSpPr>
          <p:cNvPr id="1028" name="AutoShape 3">
            <a:hlinkClick r:id="" action="ppaction://noaction" highlightClick="1"/>
            <a:hlinkHover r:id="" action="ppaction://hlinkshowjump?jump=firstslide"/>
            <a:extLst>
              <a:ext uri="{FF2B5EF4-FFF2-40B4-BE49-F238E27FC236}">
                <a16:creationId xmlns:a16="http://schemas.microsoft.com/office/drawing/2014/main" id="{6446777E-5D38-111A-7FE5-CAA1C1BD3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3FB30BFA-DC12-4E5B-978B-BFE32EAF6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 b="0"/>
          </a:p>
        </p:txBody>
      </p:sp>
      <p:sp>
        <p:nvSpPr>
          <p:cNvPr id="1030" name="Rectangle 9">
            <a:extLst>
              <a:ext uri="{FF2B5EF4-FFF2-40B4-BE49-F238E27FC236}">
                <a16:creationId xmlns:a16="http://schemas.microsoft.com/office/drawing/2014/main" id="{C5B6742B-906B-91DE-7AD2-9C1E3425FC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7162800" cy="1600200"/>
          </a:xfrm>
        </p:spPr>
        <p:txBody>
          <a:bodyPr/>
          <a:lstStyle/>
          <a:p>
            <a:r>
              <a:rPr lang="en-US" altLang="en-US" sz="4000"/>
              <a:t>The red item in the dam.  The penstock allows water to flow downward as shown. </a:t>
            </a:r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9F74738A-3879-2D19-EE57-E6C8BB205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52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6" name="Object 7">
            <a:extLst>
              <a:ext uri="{FF2B5EF4-FFF2-40B4-BE49-F238E27FC236}">
                <a16:creationId xmlns:a16="http://schemas.microsoft.com/office/drawing/2014/main" id="{700CB095-C039-484E-C94C-DEEC18458D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020888"/>
          <a:ext cx="6619875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3162894" imgH="2045065" progId="Word.Picture.8">
                  <p:embed/>
                </p:oleObj>
              </mc:Choice>
              <mc:Fallback>
                <p:oleObj name="Picture" r:id="rId3" imgW="3162894" imgH="2045065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20888"/>
                        <a:ext cx="6619875" cy="428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9">
            <a:extLst>
              <a:ext uri="{FF2B5EF4-FFF2-40B4-BE49-F238E27FC236}">
                <a16:creationId xmlns:a16="http://schemas.microsoft.com/office/drawing/2014/main" id="{9E6C6AFF-AB5A-C4BA-A3BC-C721B65FD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981200"/>
            <a:ext cx="2133600" cy="35814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Rectangle 10">
            <a:extLst>
              <a:ext uri="{FF2B5EF4-FFF2-40B4-BE49-F238E27FC236}">
                <a16:creationId xmlns:a16="http://schemas.microsoft.com/office/drawing/2014/main" id="{D38AF482-438B-98BA-D274-9A5F91E71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86400"/>
            <a:ext cx="7010400" cy="8382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305F08F-ADBA-EF01-C1DB-8584F0463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8">
            <a:extLst>
              <a:ext uri="{FF2B5EF4-FFF2-40B4-BE49-F238E27FC236}">
                <a16:creationId xmlns:a16="http://schemas.microsoft.com/office/drawing/2014/main" id="{45205FE8-31B1-0874-E19F-560689AA84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What is a generator?</a:t>
            </a:r>
          </a:p>
        </p:txBody>
      </p:sp>
      <p:sp>
        <p:nvSpPr>
          <p:cNvPr id="19460" name="Rectangle 9">
            <a:extLst>
              <a:ext uri="{FF2B5EF4-FFF2-40B4-BE49-F238E27FC236}">
                <a16:creationId xmlns:a16="http://schemas.microsoft.com/office/drawing/2014/main" id="{CEFFBC66-CC44-F3F9-8692-B6F83912D1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A00CA43-3A9B-EA79-A75E-5DC87435C4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001000" cy="5410200"/>
          </a:xfrm>
        </p:spPr>
        <p:txBody>
          <a:bodyPr/>
          <a:lstStyle/>
          <a:p>
            <a:pPr algn="l"/>
            <a:r>
              <a:rPr lang="en-US" altLang="en-US" sz="3600"/>
              <a:t>The amount of hydroelectricity that a power plant can produce depends mostly on </a:t>
            </a:r>
            <a:br>
              <a:rPr lang="en-US" altLang="en-US" sz="3600"/>
            </a:br>
            <a:r>
              <a:rPr lang="en-US" altLang="en-US" sz="3600"/>
              <a:t> </a:t>
            </a:r>
            <a:br>
              <a:rPr lang="en-US" altLang="en-US" sz="3600"/>
            </a:br>
            <a:r>
              <a:rPr lang="en-US" altLang="en-US" sz="3600"/>
              <a:t>- size of the turbine and generators     </a:t>
            </a:r>
            <a:br>
              <a:rPr lang="en-US" altLang="en-US" sz="3600"/>
            </a:br>
            <a:r>
              <a:rPr lang="en-US" altLang="en-US" sz="3600"/>
              <a:t>- discharge and flow     </a:t>
            </a:r>
            <a:br>
              <a:rPr lang="en-US" altLang="en-US" sz="3600"/>
            </a:br>
            <a:r>
              <a:rPr lang="en-US" altLang="en-US" sz="3600"/>
              <a:t>- height of the reservoir and water falling and the amount of flow     </a:t>
            </a:r>
            <a:br>
              <a:rPr lang="en-US" altLang="en-US" sz="3600"/>
            </a:br>
            <a:r>
              <a:rPr lang="en-US" altLang="en-US" sz="3600"/>
              <a:t>- solar energy and dam size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1015</Words>
  <Application>Microsoft Office PowerPoint</Application>
  <PresentationFormat>On-screen Show (4:3)</PresentationFormat>
  <Paragraphs>195</Paragraphs>
  <Slides>64</Slides>
  <Notes>60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9" baseType="lpstr">
      <vt:lpstr>Comic Sans MS</vt:lpstr>
      <vt:lpstr>Garamond</vt:lpstr>
      <vt:lpstr>Times New Roman</vt:lpstr>
      <vt:lpstr>Default Design</vt:lpstr>
      <vt:lpstr>Picture</vt:lpstr>
      <vt:lpstr>Click on “Slide Show”</vt:lpstr>
      <vt:lpstr>Jeopardy</vt:lpstr>
      <vt:lpstr>Jeopardy</vt:lpstr>
      <vt:lpstr>PowerPoint Presentation</vt:lpstr>
      <vt:lpstr>During times of low energy need or low water supply, this process is used to restore the level of the “head” even though it requires energy.</vt:lpstr>
      <vt:lpstr>What is pumped storage?</vt:lpstr>
      <vt:lpstr>The red item in the dam.  The penstock allows water to flow downward as shown. </vt:lpstr>
      <vt:lpstr>What is a generator?</vt:lpstr>
      <vt:lpstr>The amount of hydroelectricity that a power plant can produce depends mostly on    - size of the turbine and generators      - discharge and flow      - height of the reservoir and water falling and the amount of flow      - solar energy and dam size</vt:lpstr>
      <vt:lpstr>What is the height of the reservoir and water falling and the amount of flow ?</vt:lpstr>
      <vt:lpstr>PowerPoint Presentation</vt:lpstr>
      <vt:lpstr>What is non-renewable resource ?</vt:lpstr>
      <vt:lpstr> When electricity is interchanged among several utility systems to meet varying demands .</vt:lpstr>
      <vt:lpstr>What is a grid system?</vt:lpstr>
      <vt:lpstr>The source of the energy produced in the picture.</vt:lpstr>
      <vt:lpstr>What is nuclear?</vt:lpstr>
      <vt:lpstr>Uranium-235 absorbs free-moving neutrons, it splits to form fission fragments and releases more neutrons.  These neutrons strike other Uranium-235 atoms and split them. </vt:lpstr>
      <vt:lpstr>What is a nuclear chain reaction? </vt:lpstr>
      <vt:lpstr>The type of fuel that will run out first at its present rate of usage.   - coal      - hydropower      - natural gas      - oil </vt:lpstr>
      <vt:lpstr>What is oil?</vt:lpstr>
      <vt:lpstr>The most efficient way to save energy to the least efficient way to save energy in a home.   1= weather stripping doors and windows; 2= buying and maintaining a more efficient heating system;  3= installing 6 inches of insulation in an uninsulated attic;  4= insulating the walls of your home </vt:lpstr>
      <vt:lpstr>What is:  2 = buying and maintaining a more efficient heating system?</vt:lpstr>
      <vt:lpstr>Produces the most light for the same amount of electricity?    - 40 watt fluorescent tube      - two 100 watt, regular (incandescent) bulbs      - one 200 watt bulb      - a popcorn kernel</vt:lpstr>
      <vt:lpstr>What is one 200 watt bulb ? </vt:lpstr>
      <vt:lpstr>PowerPoint Presentation</vt:lpstr>
      <vt:lpstr>What is coal?</vt:lpstr>
      <vt:lpstr>Most of the electrical generation in the United states uses  - oil      - steam      - nuclear fuel      - direct current</vt:lpstr>
      <vt:lpstr>What is oil? </vt:lpstr>
      <vt:lpstr>The United States has approximately __% of the world’s people and we consume approximately __% of the world’s energy supply: - 20, 20      - 6, 50      - 15, 10      - 6, 30</vt:lpstr>
      <vt:lpstr>What is 6, 30?</vt:lpstr>
      <vt:lpstr>If you commuted to work 50 miles every day and wanted to save gasoline, which of the following ways would save the most gasoline?    - buy/drive a car that gets five miles to the gallon more than your present car     - carpool      - drive 55 miles per hour rather than 65 miles per hour</vt:lpstr>
      <vt:lpstr>What is carpool ?</vt:lpstr>
      <vt:lpstr>Which factor effects wind generation the LEAST in regard to power output?   - tower height      - rotor size      - condenser capacity      - wind speed</vt:lpstr>
      <vt:lpstr>What is condenser capacity ?</vt:lpstr>
      <vt:lpstr>The basic unit of electrical cost.</vt:lpstr>
      <vt:lpstr>What is kilowatt-hour (kWhr)?</vt:lpstr>
      <vt:lpstr>Greatest demand for energy in the home. </vt:lpstr>
      <vt:lpstr>What is heating / cooling?</vt:lpstr>
      <vt:lpstr>Most electricity producing plants include these three elements.</vt:lpstr>
      <vt:lpstr>What are steam, turbine, and generator?</vt:lpstr>
      <vt:lpstr>The waste products of nuclear, hydropower, and coal energy production that people are aware of?</vt:lpstr>
      <vt:lpstr>What are radioactive waste, none, and carbon dioxide?</vt:lpstr>
      <vt:lpstr>The energy source that Einstein was considering in E = mc2. Then, an even more powerful energy became the topic of much research.</vt:lpstr>
      <vt:lpstr>What are fission and fusion?</vt:lpstr>
      <vt:lpstr>A hydroelectric power plant originated from the idea of irrigation in the desert.</vt:lpstr>
      <vt:lpstr>What is Building Hoover Dam? </vt:lpstr>
      <vt:lpstr>Discovered a new radioactive element. </vt:lpstr>
      <vt:lpstr>What is Madame Curie?</vt:lpstr>
      <vt:lpstr>Invented a better solution for light than natural gas. </vt:lpstr>
      <vt:lpstr>What is Edison the Man? </vt:lpstr>
      <vt:lpstr>Category of resources that produce most of the energy in the world.</vt:lpstr>
      <vt:lpstr>What are fossil fuels? </vt:lpstr>
      <vt:lpstr>Patents were stolen related to currents in a wire. </vt:lpstr>
      <vt:lpstr>What is Alexander Graham Bell? </vt:lpstr>
      <vt:lpstr>Jeopardy</vt:lpstr>
      <vt:lpstr>Today’s Categories Are:</vt:lpstr>
      <vt:lpstr>Today’s Categories Are:</vt:lpstr>
      <vt:lpstr>Today’s Categories Are:</vt:lpstr>
      <vt:lpstr>Today’s Categories Are:</vt:lpstr>
      <vt:lpstr>Today’s Categories Are:</vt:lpstr>
      <vt:lpstr>Today’s Categories Are:</vt:lpstr>
      <vt:lpstr>Final Jeopardy Category</vt:lpstr>
      <vt:lpstr>Final Jeopardy</vt:lpstr>
      <vt:lpstr>Final Jeopardy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Craig Riesen</cp:lastModifiedBy>
  <cp:revision>143</cp:revision>
  <dcterms:created xsi:type="dcterms:W3CDTF">1998-08-19T17:45:48Z</dcterms:created>
  <dcterms:modified xsi:type="dcterms:W3CDTF">2025-02-21T00:14:35Z</dcterms:modified>
</cp:coreProperties>
</file>