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60" r:id="rId2"/>
    <p:sldMasterId id="2147483773" r:id="rId3"/>
  </p:sldMasterIdLst>
  <p:notesMasterIdLst>
    <p:notesMasterId r:id="rId67"/>
  </p:notesMasterIdLst>
  <p:handoutMasterIdLst>
    <p:handoutMasterId r:id="rId68"/>
  </p:handoutMasterIdLst>
  <p:sldIdLst>
    <p:sldId id="1038" r:id="rId4"/>
    <p:sldId id="256" r:id="rId5"/>
    <p:sldId id="257" r:id="rId6"/>
    <p:sldId id="376" r:id="rId7"/>
    <p:sldId id="379" r:id="rId8"/>
    <p:sldId id="380" r:id="rId9"/>
    <p:sldId id="381" r:id="rId10"/>
    <p:sldId id="382" r:id="rId11"/>
    <p:sldId id="386" r:id="rId12"/>
    <p:sldId id="661" r:id="rId13"/>
    <p:sldId id="1010" r:id="rId14"/>
    <p:sldId id="392" r:id="rId15"/>
    <p:sldId id="442" r:id="rId16"/>
    <p:sldId id="1011" r:id="rId17"/>
    <p:sldId id="1012" r:id="rId18"/>
    <p:sldId id="433" r:id="rId19"/>
    <p:sldId id="1009" r:id="rId20"/>
    <p:sldId id="1008" r:id="rId21"/>
    <p:sldId id="765" r:id="rId22"/>
    <p:sldId id="432" r:id="rId23"/>
    <p:sldId id="436" r:id="rId24"/>
    <p:sldId id="396" r:id="rId25"/>
    <p:sldId id="302" r:id="rId26"/>
    <p:sldId id="437" r:id="rId27"/>
    <p:sldId id="383" r:id="rId28"/>
    <p:sldId id="398" r:id="rId29"/>
    <p:sldId id="1021" r:id="rId30"/>
    <p:sldId id="1022" r:id="rId31"/>
    <p:sldId id="394" r:id="rId32"/>
    <p:sldId id="301" r:id="rId33"/>
    <p:sldId id="434" r:id="rId34"/>
    <p:sldId id="435" r:id="rId35"/>
    <p:sldId id="1018" r:id="rId36"/>
    <p:sldId id="1019" r:id="rId37"/>
    <p:sldId id="1020" r:id="rId38"/>
    <p:sldId id="395" r:id="rId39"/>
    <p:sldId id="303" r:id="rId40"/>
    <p:sldId id="1036" r:id="rId41"/>
    <p:sldId id="1037" r:id="rId42"/>
    <p:sldId id="438" r:id="rId43"/>
    <p:sldId id="399" r:id="rId44"/>
    <p:sldId id="385" r:id="rId45"/>
    <p:sldId id="400" r:id="rId46"/>
    <p:sldId id="681" r:id="rId47"/>
    <p:sldId id="682" r:id="rId48"/>
    <p:sldId id="472" r:id="rId49"/>
    <p:sldId id="473" r:id="rId50"/>
    <p:sldId id="643" r:id="rId51"/>
    <p:sldId id="669" r:id="rId52"/>
    <p:sldId id="670" r:id="rId53"/>
    <p:sldId id="671" r:id="rId54"/>
    <p:sldId id="672" r:id="rId55"/>
    <p:sldId id="673" r:id="rId56"/>
    <p:sldId id="674" r:id="rId57"/>
    <p:sldId id="675" r:id="rId58"/>
    <p:sldId id="644" r:id="rId59"/>
    <p:sldId id="676" r:id="rId60"/>
    <p:sldId id="677" r:id="rId61"/>
    <p:sldId id="619" r:id="rId62"/>
    <p:sldId id="678" r:id="rId63"/>
    <p:sldId id="679" r:id="rId64"/>
    <p:sldId id="645" r:id="rId65"/>
    <p:sldId id="680" r:id="rId6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00"/>
    <a:srgbClr val="00FF00"/>
    <a:srgbClr val="FF66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8856"/>
    </p:cViewPr>
  </p:sorterViewPr>
  <p:notesViewPr>
    <p:cSldViewPr>
      <p:cViewPr varScale="1">
        <p:scale>
          <a:sx n="79" d="100"/>
          <a:sy n="79"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4DFD39-3502-4A50-9F7B-205131721F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964772B-28E6-4ECB-A7F5-1050669266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3B38BF-142C-4105-B769-E53D31EC2F85}" type="datetimeFigureOut">
              <a:rPr lang="en-US" smtClean="0"/>
              <a:t>12/18/2024</a:t>
            </a:fld>
            <a:endParaRPr lang="en-US"/>
          </a:p>
        </p:txBody>
      </p:sp>
      <p:sp>
        <p:nvSpPr>
          <p:cNvPr id="4" name="Footer Placeholder 3">
            <a:extLst>
              <a:ext uri="{FF2B5EF4-FFF2-40B4-BE49-F238E27FC236}">
                <a16:creationId xmlns:a16="http://schemas.microsoft.com/office/drawing/2014/main" id="{2FC9DEED-0085-4EB5-B2E9-EA83745239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4416BB-9080-4DC8-8336-B2BD57B157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059C63-D792-44F2-95E1-B142E8182E50}" type="slidenum">
              <a:rPr lang="en-US" smtClean="0"/>
              <a:t>‹#›</a:t>
            </a:fld>
            <a:endParaRPr lang="en-US"/>
          </a:p>
        </p:txBody>
      </p:sp>
    </p:spTree>
    <p:extLst>
      <p:ext uri="{BB962C8B-B14F-4D97-AF65-F5344CB8AC3E}">
        <p14:creationId xmlns:p14="http://schemas.microsoft.com/office/powerpoint/2010/main" val="2967620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3FA7E-9655-4303-9504-54E9080A90DE}" type="datetimeFigureOut">
              <a:rPr lang="en-US" smtClean="0"/>
              <a:t>12/18/2024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5ECDE-9E29-46E0-9066-7C6B03193923}" type="slidenum">
              <a:rPr lang="en-US" smtClean="0"/>
              <a:t>‹#›</a:t>
            </a:fld>
            <a:endParaRPr lang="en-US"/>
          </a:p>
        </p:txBody>
      </p:sp>
    </p:spTree>
    <p:extLst>
      <p:ext uri="{BB962C8B-B14F-4D97-AF65-F5344CB8AC3E}">
        <p14:creationId xmlns:p14="http://schemas.microsoft.com/office/powerpoint/2010/main" val="266067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1590F50-3BEF-4580-9560-867BBDD05A1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924206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A243CA6-236A-427B-BADA-F37088154B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36BED9-D202-4060-99C2-BA25E8801CD2}" type="slidenum">
              <a:rPr lang="en-US" altLang="en-US"/>
              <a:pPr>
                <a:spcBef>
                  <a:spcPct val="0"/>
                </a:spcBef>
              </a:pPr>
              <a:t>52</a:t>
            </a:fld>
            <a:endParaRPr lang="en-US" altLang="en-US"/>
          </a:p>
        </p:txBody>
      </p:sp>
      <p:sp>
        <p:nvSpPr>
          <p:cNvPr id="27651" name="Rectangle 2">
            <a:extLst>
              <a:ext uri="{FF2B5EF4-FFF2-40B4-BE49-F238E27FC236}">
                <a16:creationId xmlns:a16="http://schemas.microsoft.com/office/drawing/2014/main" id="{9667BB8D-3DA3-4AFD-A8E2-7A6F6605C2D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8953A23-2B2B-4288-80C0-3B2DF0BB4A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5BD28EE5-16E9-4135-906A-343003211B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555269-8F5C-4B6F-A9C6-5D8123914EE8}" type="slidenum">
              <a:rPr lang="en-US" altLang="en-US"/>
              <a:pPr>
                <a:spcBef>
                  <a:spcPct val="0"/>
                </a:spcBef>
              </a:pPr>
              <a:t>53</a:t>
            </a:fld>
            <a:endParaRPr lang="en-US" altLang="en-US"/>
          </a:p>
        </p:txBody>
      </p:sp>
      <p:sp>
        <p:nvSpPr>
          <p:cNvPr id="29699" name="Rectangle 2">
            <a:extLst>
              <a:ext uri="{FF2B5EF4-FFF2-40B4-BE49-F238E27FC236}">
                <a16:creationId xmlns:a16="http://schemas.microsoft.com/office/drawing/2014/main" id="{333AD815-B184-4678-AC3E-8799F5F1732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2768EF5-3036-40B2-B1A0-3EEA394BE5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5C4D07D-3BAD-4297-9348-745315E85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A76FCA-9F43-4C86-9A51-328309D6A3FD}" type="slidenum">
              <a:rPr lang="en-US" altLang="en-US"/>
              <a:pPr>
                <a:spcBef>
                  <a:spcPct val="0"/>
                </a:spcBef>
              </a:pPr>
              <a:t>54</a:t>
            </a:fld>
            <a:endParaRPr lang="en-US" altLang="en-US"/>
          </a:p>
        </p:txBody>
      </p:sp>
      <p:sp>
        <p:nvSpPr>
          <p:cNvPr id="31747" name="Rectangle 2">
            <a:extLst>
              <a:ext uri="{FF2B5EF4-FFF2-40B4-BE49-F238E27FC236}">
                <a16:creationId xmlns:a16="http://schemas.microsoft.com/office/drawing/2014/main" id="{E9C158D7-1CD9-48B0-88AB-64482F65DE33}"/>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2732EEC2-874E-4EA8-A748-E85FFEA90B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F5A20F3-B3F4-4AE2-8435-107C929CF6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A9C195-8133-41E4-9E7E-6BE5BB43900D}" type="slidenum">
              <a:rPr lang="en-US" altLang="en-US"/>
              <a:pPr>
                <a:spcBef>
                  <a:spcPct val="0"/>
                </a:spcBef>
              </a:pPr>
              <a:t>55</a:t>
            </a:fld>
            <a:endParaRPr lang="en-US" altLang="en-US"/>
          </a:p>
        </p:txBody>
      </p:sp>
      <p:sp>
        <p:nvSpPr>
          <p:cNvPr id="33795" name="Rectangle 2">
            <a:extLst>
              <a:ext uri="{FF2B5EF4-FFF2-40B4-BE49-F238E27FC236}">
                <a16:creationId xmlns:a16="http://schemas.microsoft.com/office/drawing/2014/main" id="{2D6DC83C-B8E4-4522-B878-14EBAF8724A4}"/>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F8E22FDB-180C-4907-BDF3-0E769B3DD1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B380C84-1AF3-4899-A94D-C0F8AC2BDC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5FC488-9A01-4F81-BF07-D9005F1D96DF}" type="slidenum">
              <a:rPr lang="en-US" altLang="en-US"/>
              <a:pPr>
                <a:spcBef>
                  <a:spcPct val="0"/>
                </a:spcBef>
              </a:pPr>
              <a:t>56</a:t>
            </a:fld>
            <a:endParaRPr lang="en-US" altLang="en-US"/>
          </a:p>
        </p:txBody>
      </p:sp>
      <p:sp>
        <p:nvSpPr>
          <p:cNvPr id="35843" name="Rectangle 2">
            <a:extLst>
              <a:ext uri="{FF2B5EF4-FFF2-40B4-BE49-F238E27FC236}">
                <a16:creationId xmlns:a16="http://schemas.microsoft.com/office/drawing/2014/main" id="{D4C806B2-CD77-4E1C-A4A5-30C932AD646D}"/>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EAFE06B7-9ABA-47EF-8EE9-957A638F57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F8B0CC8-6E1B-4683-9878-24294A52DD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FE16FC-AB18-4177-9FE5-144D7994D85F}" type="slidenum">
              <a:rPr lang="en-US" altLang="en-US"/>
              <a:pPr>
                <a:spcBef>
                  <a:spcPct val="0"/>
                </a:spcBef>
              </a:pPr>
              <a:t>57</a:t>
            </a:fld>
            <a:endParaRPr lang="en-US" altLang="en-US"/>
          </a:p>
        </p:txBody>
      </p:sp>
      <p:sp>
        <p:nvSpPr>
          <p:cNvPr id="37891" name="Rectangle 2">
            <a:extLst>
              <a:ext uri="{FF2B5EF4-FFF2-40B4-BE49-F238E27FC236}">
                <a16:creationId xmlns:a16="http://schemas.microsoft.com/office/drawing/2014/main" id="{5D2B5F03-3EEF-43E6-AEC2-D23A3E1A12F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7C18D908-C8EF-4043-BB4C-A4CF4CA53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7531E40-28E1-4938-81AE-FD3938C05B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0C42A1-77C2-412C-BFB8-774667482EB4}" type="slidenum">
              <a:rPr lang="en-US" altLang="en-US"/>
              <a:pPr>
                <a:spcBef>
                  <a:spcPct val="0"/>
                </a:spcBef>
              </a:pPr>
              <a:t>58</a:t>
            </a:fld>
            <a:endParaRPr lang="en-US" altLang="en-US"/>
          </a:p>
        </p:txBody>
      </p:sp>
      <p:sp>
        <p:nvSpPr>
          <p:cNvPr id="39939" name="Rectangle 2">
            <a:extLst>
              <a:ext uri="{FF2B5EF4-FFF2-40B4-BE49-F238E27FC236}">
                <a16:creationId xmlns:a16="http://schemas.microsoft.com/office/drawing/2014/main" id="{A503F63C-A07D-4597-A06E-57A892E10DAD}"/>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A0FEB41D-6FB5-4680-BF6F-25C5EEC24F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6C6A3F8-4091-4C30-8296-D6802BAFD2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11EAED-7756-4B21-85AB-07DE2F8DF552}" type="slidenum">
              <a:rPr lang="en-US" altLang="en-US"/>
              <a:pPr>
                <a:spcBef>
                  <a:spcPct val="0"/>
                </a:spcBef>
              </a:pPr>
              <a:t>59</a:t>
            </a:fld>
            <a:endParaRPr lang="en-US" altLang="en-US"/>
          </a:p>
        </p:txBody>
      </p:sp>
      <p:sp>
        <p:nvSpPr>
          <p:cNvPr id="41987" name="Rectangle 2">
            <a:extLst>
              <a:ext uri="{FF2B5EF4-FFF2-40B4-BE49-F238E27FC236}">
                <a16:creationId xmlns:a16="http://schemas.microsoft.com/office/drawing/2014/main" id="{67B34CC1-6317-44A6-8EF8-7445FED71638}"/>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C01CD2B-190F-4768-9AD0-25CE06270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DC82D79-0BF7-4684-974D-ADCD9CA08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A95276-71AA-46E7-A9F6-3ACC873D8F39}" type="slidenum">
              <a:rPr lang="en-US" altLang="en-US"/>
              <a:pPr>
                <a:spcBef>
                  <a:spcPct val="0"/>
                </a:spcBef>
              </a:pPr>
              <a:t>60</a:t>
            </a:fld>
            <a:endParaRPr lang="en-US" altLang="en-US"/>
          </a:p>
        </p:txBody>
      </p:sp>
      <p:sp>
        <p:nvSpPr>
          <p:cNvPr id="44035" name="Rectangle 2">
            <a:extLst>
              <a:ext uri="{FF2B5EF4-FFF2-40B4-BE49-F238E27FC236}">
                <a16:creationId xmlns:a16="http://schemas.microsoft.com/office/drawing/2014/main" id="{25F4A267-C51D-482D-8A85-FFC5E7B1E1D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3BAD1479-A804-4B7F-90AB-F34F575C1E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DD4BA04-CF52-4C9E-BC5F-3ACC8A83AB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437032-6FD0-44DA-85AE-9416B245B8AC}" type="slidenum">
              <a:rPr lang="en-US" altLang="en-US"/>
              <a:pPr>
                <a:spcBef>
                  <a:spcPct val="0"/>
                </a:spcBef>
              </a:pPr>
              <a:t>61</a:t>
            </a:fld>
            <a:endParaRPr lang="en-US" altLang="en-US"/>
          </a:p>
        </p:txBody>
      </p:sp>
      <p:sp>
        <p:nvSpPr>
          <p:cNvPr id="46083" name="Rectangle 2">
            <a:extLst>
              <a:ext uri="{FF2B5EF4-FFF2-40B4-BE49-F238E27FC236}">
                <a16:creationId xmlns:a16="http://schemas.microsoft.com/office/drawing/2014/main" id="{C944E3E4-28A8-4CD5-B0CC-5F50C3A98A64}"/>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1176BAE2-1EF5-4ADB-96A0-0DC653DAA1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1590F50-3BEF-4580-9560-867BBDD05A1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784101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70CFE084-4F2F-4612-9B15-1584FBCB23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EF62E6-9FA0-461E-A074-71DA0C8B66C2}" type="slidenum">
              <a:rPr lang="en-US" altLang="en-US"/>
              <a:pPr>
                <a:spcBef>
                  <a:spcPct val="0"/>
                </a:spcBef>
              </a:pPr>
              <a:t>62</a:t>
            </a:fld>
            <a:endParaRPr lang="en-US" altLang="en-US"/>
          </a:p>
        </p:txBody>
      </p:sp>
      <p:sp>
        <p:nvSpPr>
          <p:cNvPr id="48131" name="Rectangle 2">
            <a:extLst>
              <a:ext uri="{FF2B5EF4-FFF2-40B4-BE49-F238E27FC236}">
                <a16:creationId xmlns:a16="http://schemas.microsoft.com/office/drawing/2014/main" id="{84253135-7B22-4A34-AF8E-812980C8B7F3}"/>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C89F063F-69A0-4835-AC1C-B85890A33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94748844-D998-49A7-AA58-E1A94FF5F7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EC3997-DACE-4D23-8355-E3E94C0D44DB}" type="slidenum">
              <a:rPr lang="en-US" altLang="en-US"/>
              <a:pPr>
                <a:spcBef>
                  <a:spcPct val="0"/>
                </a:spcBef>
              </a:pPr>
              <a:t>63</a:t>
            </a:fld>
            <a:endParaRPr lang="en-US" altLang="en-US"/>
          </a:p>
        </p:txBody>
      </p:sp>
      <p:sp>
        <p:nvSpPr>
          <p:cNvPr id="50179" name="Rectangle 2">
            <a:extLst>
              <a:ext uri="{FF2B5EF4-FFF2-40B4-BE49-F238E27FC236}">
                <a16:creationId xmlns:a16="http://schemas.microsoft.com/office/drawing/2014/main" id="{0152BE33-3EA1-4208-A2B3-0DDC373309CE}"/>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68BD8AEC-B62E-4A1D-BF44-87BA4A6E21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93E1E14-6705-4B4C-B740-87B4DDA07B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A6F327-C5D2-4575-82C2-EFD363B1F81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491" name="Rectangle 2">
            <a:extLst>
              <a:ext uri="{FF2B5EF4-FFF2-40B4-BE49-F238E27FC236}">
                <a16:creationId xmlns:a16="http://schemas.microsoft.com/office/drawing/2014/main" id="{C0211D5D-3408-4E95-A903-B72F251653D3}"/>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EF4EB55C-0E61-40AB-862F-02E9E9232F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DCE775-BB08-4A53-8AB8-08B89FD0B20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3042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DCE775-BB08-4A53-8AB8-08B89FD0B20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5084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B05AFC4-7A45-4631-9C75-258A9CE1A8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D41568-098B-48F0-939B-B7840F0B9632}" type="slidenum">
              <a:rPr lang="en-US" altLang="en-US"/>
              <a:pPr>
                <a:spcBef>
                  <a:spcPct val="0"/>
                </a:spcBef>
              </a:pPr>
              <a:t>48</a:t>
            </a:fld>
            <a:endParaRPr lang="en-US" altLang="en-US"/>
          </a:p>
        </p:txBody>
      </p:sp>
      <p:sp>
        <p:nvSpPr>
          <p:cNvPr id="19459" name="Rectangle 2">
            <a:extLst>
              <a:ext uri="{FF2B5EF4-FFF2-40B4-BE49-F238E27FC236}">
                <a16:creationId xmlns:a16="http://schemas.microsoft.com/office/drawing/2014/main" id="{30AE72BE-6349-41D2-A08F-543282CBD158}"/>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81456F0-4E7B-4B5C-B693-3E00B30AFC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2E711F4-94C8-4080-B212-E20CA2E94E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C2B279-EBF2-4A88-862B-36F87853258F}" type="slidenum">
              <a:rPr lang="en-US" altLang="en-US"/>
              <a:pPr>
                <a:spcBef>
                  <a:spcPct val="0"/>
                </a:spcBef>
              </a:pPr>
              <a:t>49</a:t>
            </a:fld>
            <a:endParaRPr lang="en-US" altLang="en-US"/>
          </a:p>
        </p:txBody>
      </p:sp>
      <p:sp>
        <p:nvSpPr>
          <p:cNvPr id="21507" name="Rectangle 2">
            <a:extLst>
              <a:ext uri="{FF2B5EF4-FFF2-40B4-BE49-F238E27FC236}">
                <a16:creationId xmlns:a16="http://schemas.microsoft.com/office/drawing/2014/main" id="{00AE97A7-BDAF-442F-97D5-972C460354D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04EB9E70-7EAE-4FBB-A380-D164AEBC6E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8D1A01A-2472-426C-BC43-13E0B80465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40BAD1-E4EE-4FD0-AC1F-5CD50C9EF3B2}" type="slidenum">
              <a:rPr lang="en-US" altLang="en-US"/>
              <a:pPr>
                <a:spcBef>
                  <a:spcPct val="0"/>
                </a:spcBef>
              </a:pPr>
              <a:t>50</a:t>
            </a:fld>
            <a:endParaRPr lang="en-US" altLang="en-US"/>
          </a:p>
        </p:txBody>
      </p:sp>
      <p:sp>
        <p:nvSpPr>
          <p:cNvPr id="23555" name="Rectangle 2">
            <a:extLst>
              <a:ext uri="{FF2B5EF4-FFF2-40B4-BE49-F238E27FC236}">
                <a16:creationId xmlns:a16="http://schemas.microsoft.com/office/drawing/2014/main" id="{E1FD8CC6-852F-4347-ADED-8FD93558F41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10859789-BF1B-4089-858B-AA641231E9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19063585-76C0-410D-94E8-305F30917F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B4344A-0707-4BD3-A2C0-1CF168BF16F0}" type="slidenum">
              <a:rPr lang="en-US" altLang="en-US"/>
              <a:pPr>
                <a:spcBef>
                  <a:spcPct val="0"/>
                </a:spcBef>
              </a:pPr>
              <a:t>51</a:t>
            </a:fld>
            <a:endParaRPr lang="en-US" altLang="en-US"/>
          </a:p>
        </p:txBody>
      </p:sp>
      <p:sp>
        <p:nvSpPr>
          <p:cNvPr id="25603" name="Rectangle 2">
            <a:extLst>
              <a:ext uri="{FF2B5EF4-FFF2-40B4-BE49-F238E27FC236}">
                <a16:creationId xmlns:a16="http://schemas.microsoft.com/office/drawing/2014/main" id="{FCE24C76-8297-4813-B937-3A35284880ED}"/>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239F384E-764D-4C18-BA15-3C5CB7371C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769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576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A721B92B-36D5-4CE4-B891-8F5F71ADC880}"/>
              </a:ext>
            </a:extLst>
          </p:cNvPr>
          <p:cNvSpPr>
            <a:spLocks noGrp="1" noChangeArrowheads="1"/>
          </p:cNvSpPr>
          <p:nvPr>
            <p:ph type="dt" sz="quarter" idx="10"/>
          </p:nvPr>
        </p:nvSpPr>
        <p:spPr>
          <a:xfrm>
            <a:off x="457200" y="6245225"/>
            <a:ext cx="2133600" cy="47625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436F0B-52FE-4FB9-A3E8-1539C8072E49}"/>
              </a:ext>
            </a:extLst>
          </p:cNvPr>
          <p:cNvSpPr>
            <a:spLocks noGrp="1" noChangeArrowheads="1"/>
          </p:cNvSpPr>
          <p:nvPr>
            <p:ph type="ftr" sz="quarter" idx="11"/>
          </p:nvPr>
        </p:nvSpPr>
        <p:spPr>
          <a:xfrm>
            <a:off x="3124200" y="6245225"/>
            <a:ext cx="2895600" cy="476250"/>
          </a:xfrm>
        </p:spPr>
        <p:txBody>
          <a:bodyPr/>
          <a:lstStyle>
            <a:lvl1pPr>
              <a:defRPr/>
            </a:lvl1pPr>
          </a:lstStyle>
          <a:p>
            <a:pPr>
              <a:defRPr/>
            </a:pPr>
            <a:r>
              <a:rPr lang="en-US"/>
              <a:t>Heat Transfer</a:t>
            </a:r>
          </a:p>
        </p:txBody>
      </p:sp>
      <p:sp>
        <p:nvSpPr>
          <p:cNvPr id="6" name="Rectangle 6">
            <a:extLst>
              <a:ext uri="{FF2B5EF4-FFF2-40B4-BE49-F238E27FC236}">
                <a16:creationId xmlns:a16="http://schemas.microsoft.com/office/drawing/2014/main" id="{817CB147-16C2-49BD-B76E-04AD1F73973D}"/>
              </a:ext>
            </a:extLst>
          </p:cNvPr>
          <p:cNvSpPr>
            <a:spLocks noGrp="1" noChangeArrowheads="1"/>
          </p:cNvSpPr>
          <p:nvPr>
            <p:ph type="sldNum" sz="quarter" idx="12"/>
          </p:nvPr>
        </p:nvSpPr>
        <p:spPr>
          <a:xfrm>
            <a:off x="6553200" y="6245225"/>
            <a:ext cx="2133600" cy="476250"/>
          </a:xfrm>
        </p:spPr>
        <p:txBody>
          <a:bodyPr/>
          <a:lstStyle>
            <a:lvl1pPr>
              <a:defRPr/>
            </a:lvl1pPr>
          </a:lstStyle>
          <a:p>
            <a:pPr>
              <a:defRPr/>
            </a:pPr>
            <a:fld id="{4046A408-DE8A-4025-9221-7A3CD920B85F}" type="slidenum">
              <a:rPr lang="en-US" altLang="en-US"/>
              <a:pPr>
                <a:defRPr/>
              </a:pPr>
              <a:t>‹#›</a:t>
            </a:fld>
            <a:endParaRPr lang="en-US" altLang="en-US"/>
          </a:p>
        </p:txBody>
      </p:sp>
    </p:spTree>
    <p:extLst>
      <p:ext uri="{BB962C8B-B14F-4D97-AF65-F5344CB8AC3E}">
        <p14:creationId xmlns:p14="http://schemas.microsoft.com/office/powerpoint/2010/main" val="200569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1342D8-3A91-49FA-8661-E37F2D42B3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05D6EF-168B-488A-B357-4899987FE8C2}"/>
              </a:ext>
            </a:extLst>
          </p:cNvPr>
          <p:cNvSpPr>
            <a:spLocks noGrp="1" noChangeArrowheads="1"/>
          </p:cNvSpPr>
          <p:nvPr>
            <p:ph type="ftr" sz="quarter" idx="11"/>
          </p:nvPr>
        </p:nvSpPr>
        <p:spPr>
          <a:ln/>
        </p:spPr>
        <p:txBody>
          <a:bodyPr/>
          <a:lstStyle>
            <a:lvl1pPr>
              <a:defRPr/>
            </a:lvl1pPr>
          </a:lstStyle>
          <a:p>
            <a:pPr>
              <a:defRPr/>
            </a:pPr>
            <a:r>
              <a:rPr lang="en-US"/>
              <a:t>Heat Transfer</a:t>
            </a:r>
          </a:p>
        </p:txBody>
      </p:sp>
      <p:sp>
        <p:nvSpPr>
          <p:cNvPr id="6" name="Rectangle 6">
            <a:extLst>
              <a:ext uri="{FF2B5EF4-FFF2-40B4-BE49-F238E27FC236}">
                <a16:creationId xmlns:a16="http://schemas.microsoft.com/office/drawing/2014/main" id="{1191E772-FDB2-4048-ABEE-E02F1C7EC2B7}"/>
              </a:ext>
            </a:extLst>
          </p:cNvPr>
          <p:cNvSpPr>
            <a:spLocks noGrp="1" noChangeArrowheads="1"/>
          </p:cNvSpPr>
          <p:nvPr>
            <p:ph type="sldNum" sz="quarter" idx="12"/>
          </p:nvPr>
        </p:nvSpPr>
        <p:spPr>
          <a:ln/>
        </p:spPr>
        <p:txBody>
          <a:bodyPr/>
          <a:lstStyle>
            <a:lvl1pPr>
              <a:defRPr/>
            </a:lvl1pPr>
          </a:lstStyle>
          <a:p>
            <a:pPr>
              <a:defRPr/>
            </a:pPr>
            <a:fld id="{B919F1BE-DF22-4F56-91CF-D90E669F9511}" type="slidenum">
              <a:rPr lang="en-US" altLang="en-US"/>
              <a:pPr>
                <a:defRPr/>
              </a:pPr>
              <a:t>‹#›</a:t>
            </a:fld>
            <a:endParaRPr lang="en-US" altLang="en-US"/>
          </a:p>
        </p:txBody>
      </p:sp>
    </p:spTree>
    <p:extLst>
      <p:ext uri="{BB962C8B-B14F-4D97-AF65-F5344CB8AC3E}">
        <p14:creationId xmlns:p14="http://schemas.microsoft.com/office/powerpoint/2010/main" val="291998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FDA9CA-E60D-4A39-AB9B-E692D593A3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321A42-82CE-48FE-A98E-94566D935E5C}"/>
              </a:ext>
            </a:extLst>
          </p:cNvPr>
          <p:cNvSpPr>
            <a:spLocks noGrp="1" noChangeArrowheads="1"/>
          </p:cNvSpPr>
          <p:nvPr>
            <p:ph type="ftr" sz="quarter" idx="11"/>
          </p:nvPr>
        </p:nvSpPr>
        <p:spPr>
          <a:ln/>
        </p:spPr>
        <p:txBody>
          <a:bodyPr/>
          <a:lstStyle>
            <a:lvl1pPr>
              <a:defRPr/>
            </a:lvl1pPr>
          </a:lstStyle>
          <a:p>
            <a:pPr>
              <a:defRPr/>
            </a:pPr>
            <a:r>
              <a:rPr lang="en-US"/>
              <a:t>Heat Transfer</a:t>
            </a:r>
          </a:p>
        </p:txBody>
      </p:sp>
      <p:sp>
        <p:nvSpPr>
          <p:cNvPr id="6" name="Rectangle 6">
            <a:extLst>
              <a:ext uri="{FF2B5EF4-FFF2-40B4-BE49-F238E27FC236}">
                <a16:creationId xmlns:a16="http://schemas.microsoft.com/office/drawing/2014/main" id="{B41FCBCE-D1F7-4843-B538-98FD28F48230}"/>
              </a:ext>
            </a:extLst>
          </p:cNvPr>
          <p:cNvSpPr>
            <a:spLocks noGrp="1" noChangeArrowheads="1"/>
          </p:cNvSpPr>
          <p:nvPr>
            <p:ph type="sldNum" sz="quarter" idx="12"/>
          </p:nvPr>
        </p:nvSpPr>
        <p:spPr>
          <a:ln/>
        </p:spPr>
        <p:txBody>
          <a:bodyPr/>
          <a:lstStyle>
            <a:lvl1pPr>
              <a:defRPr/>
            </a:lvl1pPr>
          </a:lstStyle>
          <a:p>
            <a:pPr>
              <a:defRPr/>
            </a:pPr>
            <a:fld id="{811A114B-4973-487A-A5F5-5946521C5F32}" type="slidenum">
              <a:rPr lang="en-US" altLang="en-US"/>
              <a:pPr>
                <a:defRPr/>
              </a:pPr>
              <a:t>‹#›</a:t>
            </a:fld>
            <a:endParaRPr lang="en-US" altLang="en-US"/>
          </a:p>
        </p:txBody>
      </p:sp>
    </p:spTree>
    <p:extLst>
      <p:ext uri="{BB962C8B-B14F-4D97-AF65-F5344CB8AC3E}">
        <p14:creationId xmlns:p14="http://schemas.microsoft.com/office/powerpoint/2010/main" val="958304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1148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4E80838-A884-4FAB-BDA6-E9D5CEB893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33095B-9EB9-474A-900B-99DEC9019719}"/>
              </a:ext>
            </a:extLst>
          </p:cNvPr>
          <p:cNvSpPr>
            <a:spLocks noGrp="1" noChangeArrowheads="1"/>
          </p:cNvSpPr>
          <p:nvPr>
            <p:ph type="ftr" sz="quarter" idx="11"/>
          </p:nvPr>
        </p:nvSpPr>
        <p:spPr>
          <a:ln/>
        </p:spPr>
        <p:txBody>
          <a:bodyPr/>
          <a:lstStyle>
            <a:lvl1pPr>
              <a:defRPr/>
            </a:lvl1pPr>
          </a:lstStyle>
          <a:p>
            <a:pPr>
              <a:defRPr/>
            </a:pPr>
            <a:r>
              <a:rPr lang="en-US"/>
              <a:t>Heat Transfer</a:t>
            </a:r>
          </a:p>
        </p:txBody>
      </p:sp>
      <p:sp>
        <p:nvSpPr>
          <p:cNvPr id="7" name="Rectangle 6">
            <a:extLst>
              <a:ext uri="{FF2B5EF4-FFF2-40B4-BE49-F238E27FC236}">
                <a16:creationId xmlns:a16="http://schemas.microsoft.com/office/drawing/2014/main" id="{176C6427-D667-4B68-9C1A-E6E00EF8307E}"/>
              </a:ext>
            </a:extLst>
          </p:cNvPr>
          <p:cNvSpPr>
            <a:spLocks noGrp="1" noChangeArrowheads="1"/>
          </p:cNvSpPr>
          <p:nvPr>
            <p:ph type="sldNum" sz="quarter" idx="12"/>
          </p:nvPr>
        </p:nvSpPr>
        <p:spPr>
          <a:ln/>
        </p:spPr>
        <p:txBody>
          <a:bodyPr/>
          <a:lstStyle>
            <a:lvl1pPr>
              <a:defRPr/>
            </a:lvl1pPr>
          </a:lstStyle>
          <a:p>
            <a:pPr>
              <a:defRPr/>
            </a:pPr>
            <a:fld id="{87614602-2B48-43F5-9DD7-271DC7D8D0FA}" type="slidenum">
              <a:rPr lang="en-US" altLang="en-US"/>
              <a:pPr>
                <a:defRPr/>
              </a:pPr>
              <a:t>‹#›</a:t>
            </a:fld>
            <a:endParaRPr lang="en-US" altLang="en-US"/>
          </a:p>
        </p:txBody>
      </p:sp>
    </p:spTree>
    <p:extLst>
      <p:ext uri="{BB962C8B-B14F-4D97-AF65-F5344CB8AC3E}">
        <p14:creationId xmlns:p14="http://schemas.microsoft.com/office/powerpoint/2010/main" val="4046708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BA9EF06-3434-45E1-BDD7-F9A14315A8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F395F74-D448-46FB-A06B-2DFEA510B0BA}"/>
              </a:ext>
            </a:extLst>
          </p:cNvPr>
          <p:cNvSpPr>
            <a:spLocks noGrp="1" noChangeArrowheads="1"/>
          </p:cNvSpPr>
          <p:nvPr>
            <p:ph type="ftr" sz="quarter" idx="11"/>
          </p:nvPr>
        </p:nvSpPr>
        <p:spPr>
          <a:ln/>
        </p:spPr>
        <p:txBody>
          <a:bodyPr/>
          <a:lstStyle>
            <a:lvl1pPr>
              <a:defRPr/>
            </a:lvl1pPr>
          </a:lstStyle>
          <a:p>
            <a:pPr>
              <a:defRPr/>
            </a:pPr>
            <a:r>
              <a:rPr lang="en-US"/>
              <a:t>Heat Transfer</a:t>
            </a:r>
          </a:p>
        </p:txBody>
      </p:sp>
      <p:sp>
        <p:nvSpPr>
          <p:cNvPr id="7" name="Rectangle 6">
            <a:extLst>
              <a:ext uri="{FF2B5EF4-FFF2-40B4-BE49-F238E27FC236}">
                <a16:creationId xmlns:a16="http://schemas.microsoft.com/office/drawing/2014/main" id="{D26492ED-5D63-4AF6-BDFD-2E317588755A}"/>
              </a:ext>
            </a:extLst>
          </p:cNvPr>
          <p:cNvSpPr>
            <a:spLocks noGrp="1" noChangeArrowheads="1"/>
          </p:cNvSpPr>
          <p:nvPr>
            <p:ph type="sldNum" sz="quarter" idx="12"/>
          </p:nvPr>
        </p:nvSpPr>
        <p:spPr>
          <a:ln/>
        </p:spPr>
        <p:txBody>
          <a:bodyPr/>
          <a:lstStyle>
            <a:lvl1pPr>
              <a:defRPr/>
            </a:lvl1pPr>
          </a:lstStyle>
          <a:p>
            <a:pPr>
              <a:defRPr/>
            </a:pPr>
            <a:fld id="{91250AF6-8E53-4111-A2BB-83866F3CBB7C}" type="slidenum">
              <a:rPr lang="en-US" altLang="en-US"/>
              <a:pPr>
                <a:defRPr/>
              </a:pPr>
              <a:t>‹#›</a:t>
            </a:fld>
            <a:endParaRPr lang="en-US" altLang="en-US"/>
          </a:p>
        </p:txBody>
      </p:sp>
    </p:spTree>
    <p:extLst>
      <p:ext uri="{BB962C8B-B14F-4D97-AF65-F5344CB8AC3E}">
        <p14:creationId xmlns:p14="http://schemas.microsoft.com/office/powerpoint/2010/main" val="2675887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a:p>
        </p:txBody>
      </p:sp>
      <p:sp>
        <p:nvSpPr>
          <p:cNvPr id="5" name="Rectangle 4">
            <a:extLst>
              <a:ext uri="{FF2B5EF4-FFF2-40B4-BE49-F238E27FC236}">
                <a16:creationId xmlns:a16="http://schemas.microsoft.com/office/drawing/2014/main" id="{E0A9367F-E88F-40F4-A781-250AC47022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5599D1-0F57-4DF6-A1DF-2755F2C7D5EB}"/>
              </a:ext>
            </a:extLst>
          </p:cNvPr>
          <p:cNvSpPr>
            <a:spLocks noGrp="1" noChangeArrowheads="1"/>
          </p:cNvSpPr>
          <p:nvPr>
            <p:ph type="ftr" sz="quarter" idx="11"/>
          </p:nvPr>
        </p:nvSpPr>
        <p:spPr>
          <a:ln/>
        </p:spPr>
        <p:txBody>
          <a:bodyPr/>
          <a:lstStyle>
            <a:lvl1pPr>
              <a:defRPr/>
            </a:lvl1pPr>
          </a:lstStyle>
          <a:p>
            <a:pPr>
              <a:defRPr/>
            </a:pPr>
            <a:r>
              <a:rPr lang="en-US"/>
              <a:t>Heat Transfer</a:t>
            </a:r>
          </a:p>
        </p:txBody>
      </p:sp>
      <p:sp>
        <p:nvSpPr>
          <p:cNvPr id="7" name="Rectangle 6">
            <a:extLst>
              <a:ext uri="{FF2B5EF4-FFF2-40B4-BE49-F238E27FC236}">
                <a16:creationId xmlns:a16="http://schemas.microsoft.com/office/drawing/2014/main" id="{B55A46CE-1B99-4DAB-91FA-8E35143461FE}"/>
              </a:ext>
            </a:extLst>
          </p:cNvPr>
          <p:cNvSpPr>
            <a:spLocks noGrp="1" noChangeArrowheads="1"/>
          </p:cNvSpPr>
          <p:nvPr>
            <p:ph type="sldNum" sz="quarter" idx="12"/>
          </p:nvPr>
        </p:nvSpPr>
        <p:spPr>
          <a:ln/>
        </p:spPr>
        <p:txBody>
          <a:bodyPr/>
          <a:lstStyle>
            <a:lvl1pPr>
              <a:defRPr/>
            </a:lvl1pPr>
          </a:lstStyle>
          <a:p>
            <a:pPr>
              <a:defRPr/>
            </a:pPr>
            <a:fld id="{F5820EEF-0731-4E0A-AF94-527325D02201}" type="slidenum">
              <a:rPr lang="en-US" altLang="en-US"/>
              <a:pPr>
                <a:defRPr/>
              </a:pPr>
              <a:t>‹#›</a:t>
            </a:fld>
            <a:endParaRPr lang="en-US" altLang="en-US"/>
          </a:p>
        </p:txBody>
      </p:sp>
    </p:spTree>
    <p:extLst>
      <p:ext uri="{BB962C8B-B14F-4D97-AF65-F5344CB8AC3E}">
        <p14:creationId xmlns:p14="http://schemas.microsoft.com/office/powerpoint/2010/main" val="2126890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Module 7A</a:t>
            </a:r>
          </a:p>
        </p:txBody>
      </p:sp>
      <p:sp>
        <p:nvSpPr>
          <p:cNvPr id="6" name="Rectangle 6"/>
          <p:cNvSpPr>
            <a:spLocks noGrp="1" noChangeArrowheads="1"/>
          </p:cNvSpPr>
          <p:nvPr>
            <p:ph type="sldNum" sz="quarter" idx="12"/>
          </p:nvPr>
        </p:nvSpPr>
        <p:spPr>
          <a:ln/>
        </p:spPr>
        <p:txBody>
          <a:bodyPr/>
          <a:lstStyle>
            <a:lvl1pPr>
              <a:defRPr/>
            </a:lvl1pPr>
          </a:lstStyle>
          <a:p>
            <a:pPr>
              <a:defRPr/>
            </a:pPr>
            <a:fld id="{1F3EC70F-AB21-4B47-99AC-C43B1A824E09}" type="slidenum">
              <a:rPr lang="en-US"/>
              <a:pPr>
                <a:defRPr/>
              </a:pPr>
              <a:t>‹#›</a:t>
            </a:fld>
            <a:endParaRPr lang="en-US"/>
          </a:p>
        </p:txBody>
      </p:sp>
    </p:spTree>
    <p:extLst>
      <p:ext uri="{BB962C8B-B14F-4D97-AF65-F5344CB8AC3E}">
        <p14:creationId xmlns:p14="http://schemas.microsoft.com/office/powerpoint/2010/main" val="351945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Module 7A</a:t>
            </a:r>
          </a:p>
        </p:txBody>
      </p:sp>
      <p:sp>
        <p:nvSpPr>
          <p:cNvPr id="6" name="Rectangle 6"/>
          <p:cNvSpPr>
            <a:spLocks noGrp="1" noChangeArrowheads="1"/>
          </p:cNvSpPr>
          <p:nvPr>
            <p:ph type="sldNum" sz="quarter" idx="12"/>
          </p:nvPr>
        </p:nvSpPr>
        <p:spPr>
          <a:ln/>
        </p:spPr>
        <p:txBody>
          <a:bodyPr/>
          <a:lstStyle>
            <a:lvl1pPr>
              <a:defRPr/>
            </a:lvl1pPr>
          </a:lstStyle>
          <a:p>
            <a:pPr>
              <a:defRPr/>
            </a:pPr>
            <a:fld id="{1C04787C-B30A-4873-93E7-AFAFBCA0B3F4}" type="slidenum">
              <a:rPr lang="en-US"/>
              <a:pPr>
                <a:defRPr/>
              </a:pPr>
              <a:t>‹#›</a:t>
            </a:fld>
            <a:endParaRPr lang="en-US"/>
          </a:p>
        </p:txBody>
      </p:sp>
    </p:spTree>
    <p:extLst>
      <p:ext uri="{BB962C8B-B14F-4D97-AF65-F5344CB8AC3E}">
        <p14:creationId xmlns:p14="http://schemas.microsoft.com/office/powerpoint/2010/main" val="3241664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Module 7A</a:t>
            </a:r>
          </a:p>
        </p:txBody>
      </p:sp>
      <p:sp>
        <p:nvSpPr>
          <p:cNvPr id="6" name="Rectangle 6"/>
          <p:cNvSpPr>
            <a:spLocks noGrp="1" noChangeArrowheads="1"/>
          </p:cNvSpPr>
          <p:nvPr>
            <p:ph type="sldNum" sz="quarter" idx="12"/>
          </p:nvPr>
        </p:nvSpPr>
        <p:spPr>
          <a:ln/>
        </p:spPr>
        <p:txBody>
          <a:bodyPr/>
          <a:lstStyle>
            <a:lvl1pPr>
              <a:defRPr/>
            </a:lvl1pPr>
          </a:lstStyle>
          <a:p>
            <a:pPr>
              <a:defRPr/>
            </a:pPr>
            <a:fld id="{ADBEA5E4-1339-4763-A551-ED7D346A7FAE}" type="slidenum">
              <a:rPr lang="en-US"/>
              <a:pPr>
                <a:defRPr/>
              </a:pPr>
              <a:t>‹#›</a:t>
            </a:fld>
            <a:endParaRPr lang="en-US"/>
          </a:p>
        </p:txBody>
      </p:sp>
    </p:spTree>
    <p:extLst>
      <p:ext uri="{BB962C8B-B14F-4D97-AF65-F5344CB8AC3E}">
        <p14:creationId xmlns:p14="http://schemas.microsoft.com/office/powerpoint/2010/main" val="1375183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Module 7A</a:t>
            </a:r>
          </a:p>
        </p:txBody>
      </p:sp>
      <p:sp>
        <p:nvSpPr>
          <p:cNvPr id="7" name="Rectangle 6"/>
          <p:cNvSpPr>
            <a:spLocks noGrp="1" noChangeArrowheads="1"/>
          </p:cNvSpPr>
          <p:nvPr>
            <p:ph type="sldNum" sz="quarter" idx="12"/>
          </p:nvPr>
        </p:nvSpPr>
        <p:spPr>
          <a:ln/>
        </p:spPr>
        <p:txBody>
          <a:bodyPr/>
          <a:lstStyle>
            <a:lvl1pPr>
              <a:defRPr/>
            </a:lvl1pPr>
          </a:lstStyle>
          <a:p>
            <a:pPr>
              <a:defRPr/>
            </a:pPr>
            <a:fld id="{A43C3BCF-D0D8-4507-8CD3-35B5322528E8}" type="slidenum">
              <a:rPr lang="en-US"/>
              <a:pPr>
                <a:defRPr/>
              </a:pPr>
              <a:t>‹#›</a:t>
            </a:fld>
            <a:endParaRPr lang="en-US"/>
          </a:p>
        </p:txBody>
      </p:sp>
    </p:spTree>
    <p:extLst>
      <p:ext uri="{BB962C8B-B14F-4D97-AF65-F5344CB8AC3E}">
        <p14:creationId xmlns:p14="http://schemas.microsoft.com/office/powerpoint/2010/main" val="472542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Module 7A</a:t>
            </a:r>
          </a:p>
        </p:txBody>
      </p:sp>
      <p:sp>
        <p:nvSpPr>
          <p:cNvPr id="9" name="Rectangle 6"/>
          <p:cNvSpPr>
            <a:spLocks noGrp="1" noChangeArrowheads="1"/>
          </p:cNvSpPr>
          <p:nvPr>
            <p:ph type="sldNum" sz="quarter" idx="12"/>
          </p:nvPr>
        </p:nvSpPr>
        <p:spPr>
          <a:ln/>
        </p:spPr>
        <p:txBody>
          <a:bodyPr/>
          <a:lstStyle>
            <a:lvl1pPr>
              <a:defRPr/>
            </a:lvl1pPr>
          </a:lstStyle>
          <a:p>
            <a:pPr>
              <a:defRPr/>
            </a:pPr>
            <a:fld id="{8B16D3B9-5630-4DA1-B4B4-5CF1468E504C}" type="slidenum">
              <a:rPr lang="en-US"/>
              <a:pPr>
                <a:defRPr/>
              </a:pPr>
              <a:t>‹#›</a:t>
            </a:fld>
            <a:endParaRPr lang="en-US"/>
          </a:p>
        </p:txBody>
      </p:sp>
    </p:spTree>
    <p:extLst>
      <p:ext uri="{BB962C8B-B14F-4D97-AF65-F5344CB8AC3E}">
        <p14:creationId xmlns:p14="http://schemas.microsoft.com/office/powerpoint/2010/main" val="107850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4266AD-7DA7-4CDC-9D62-9AB03C9A87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8E47D3-9966-4321-A8EE-B787C5A5E3F4}"/>
              </a:ext>
            </a:extLst>
          </p:cNvPr>
          <p:cNvSpPr>
            <a:spLocks noGrp="1" noChangeArrowheads="1"/>
          </p:cNvSpPr>
          <p:nvPr>
            <p:ph type="ftr" sz="quarter" idx="11"/>
          </p:nvPr>
        </p:nvSpPr>
        <p:spPr>
          <a:ln/>
        </p:spPr>
        <p:txBody>
          <a:bodyPr/>
          <a:lstStyle>
            <a:lvl1pPr>
              <a:defRPr/>
            </a:lvl1pPr>
          </a:lstStyle>
          <a:p>
            <a:pPr>
              <a:defRPr/>
            </a:pPr>
            <a:r>
              <a:rPr lang="en-US"/>
              <a:t>Heat Transfer</a:t>
            </a:r>
          </a:p>
        </p:txBody>
      </p:sp>
      <p:sp>
        <p:nvSpPr>
          <p:cNvPr id="6" name="Rectangle 6">
            <a:extLst>
              <a:ext uri="{FF2B5EF4-FFF2-40B4-BE49-F238E27FC236}">
                <a16:creationId xmlns:a16="http://schemas.microsoft.com/office/drawing/2014/main" id="{419EA602-2FA4-42EC-93AC-CF7EC631661E}"/>
              </a:ext>
            </a:extLst>
          </p:cNvPr>
          <p:cNvSpPr>
            <a:spLocks noGrp="1" noChangeArrowheads="1"/>
          </p:cNvSpPr>
          <p:nvPr>
            <p:ph type="sldNum" sz="quarter" idx="12"/>
          </p:nvPr>
        </p:nvSpPr>
        <p:spPr>
          <a:ln/>
        </p:spPr>
        <p:txBody>
          <a:bodyPr/>
          <a:lstStyle>
            <a:lvl1pPr>
              <a:defRPr/>
            </a:lvl1pPr>
          </a:lstStyle>
          <a:p>
            <a:pPr>
              <a:defRPr/>
            </a:pPr>
            <a:fld id="{ADCE5B85-DDCE-4545-A37B-B03909E39A68}" type="slidenum">
              <a:rPr lang="en-US" altLang="en-US"/>
              <a:pPr>
                <a:defRPr/>
              </a:pPr>
              <a:t>‹#›</a:t>
            </a:fld>
            <a:endParaRPr lang="en-US" altLang="en-US"/>
          </a:p>
        </p:txBody>
      </p:sp>
    </p:spTree>
    <p:extLst>
      <p:ext uri="{BB962C8B-B14F-4D97-AF65-F5344CB8AC3E}">
        <p14:creationId xmlns:p14="http://schemas.microsoft.com/office/powerpoint/2010/main" val="2923004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Module 7A</a:t>
            </a:r>
          </a:p>
        </p:txBody>
      </p:sp>
      <p:sp>
        <p:nvSpPr>
          <p:cNvPr id="5" name="Rectangle 6"/>
          <p:cNvSpPr>
            <a:spLocks noGrp="1" noChangeArrowheads="1"/>
          </p:cNvSpPr>
          <p:nvPr>
            <p:ph type="sldNum" sz="quarter" idx="12"/>
          </p:nvPr>
        </p:nvSpPr>
        <p:spPr>
          <a:ln/>
        </p:spPr>
        <p:txBody>
          <a:bodyPr/>
          <a:lstStyle>
            <a:lvl1pPr>
              <a:defRPr/>
            </a:lvl1pPr>
          </a:lstStyle>
          <a:p>
            <a:pPr>
              <a:defRPr/>
            </a:pPr>
            <a:fld id="{A5C5F830-218E-4BBB-BE16-6B0BEC7BD1EA}" type="slidenum">
              <a:rPr lang="en-US"/>
              <a:pPr>
                <a:defRPr/>
              </a:pPr>
              <a:t>‹#›</a:t>
            </a:fld>
            <a:endParaRPr lang="en-US"/>
          </a:p>
        </p:txBody>
      </p:sp>
    </p:spTree>
    <p:extLst>
      <p:ext uri="{BB962C8B-B14F-4D97-AF65-F5344CB8AC3E}">
        <p14:creationId xmlns:p14="http://schemas.microsoft.com/office/powerpoint/2010/main" val="4242733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Module 7A</a:t>
            </a:r>
          </a:p>
        </p:txBody>
      </p:sp>
      <p:sp>
        <p:nvSpPr>
          <p:cNvPr id="4" name="Rectangle 6"/>
          <p:cNvSpPr>
            <a:spLocks noGrp="1" noChangeArrowheads="1"/>
          </p:cNvSpPr>
          <p:nvPr>
            <p:ph type="sldNum" sz="quarter" idx="12"/>
          </p:nvPr>
        </p:nvSpPr>
        <p:spPr>
          <a:ln/>
        </p:spPr>
        <p:txBody>
          <a:bodyPr/>
          <a:lstStyle>
            <a:lvl1pPr>
              <a:defRPr/>
            </a:lvl1pPr>
          </a:lstStyle>
          <a:p>
            <a:pPr>
              <a:defRPr/>
            </a:pPr>
            <a:fld id="{C8224284-A2C1-4BB1-858F-E4FA5886BD3D}" type="slidenum">
              <a:rPr lang="en-US"/>
              <a:pPr>
                <a:defRPr/>
              </a:pPr>
              <a:t>‹#›</a:t>
            </a:fld>
            <a:endParaRPr lang="en-US"/>
          </a:p>
        </p:txBody>
      </p:sp>
    </p:spTree>
    <p:extLst>
      <p:ext uri="{BB962C8B-B14F-4D97-AF65-F5344CB8AC3E}">
        <p14:creationId xmlns:p14="http://schemas.microsoft.com/office/powerpoint/2010/main" val="2973346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Module 7A</a:t>
            </a:r>
          </a:p>
        </p:txBody>
      </p:sp>
      <p:sp>
        <p:nvSpPr>
          <p:cNvPr id="7" name="Rectangle 6"/>
          <p:cNvSpPr>
            <a:spLocks noGrp="1" noChangeArrowheads="1"/>
          </p:cNvSpPr>
          <p:nvPr>
            <p:ph type="sldNum" sz="quarter" idx="12"/>
          </p:nvPr>
        </p:nvSpPr>
        <p:spPr>
          <a:ln/>
        </p:spPr>
        <p:txBody>
          <a:bodyPr/>
          <a:lstStyle>
            <a:lvl1pPr>
              <a:defRPr/>
            </a:lvl1pPr>
          </a:lstStyle>
          <a:p>
            <a:pPr>
              <a:defRPr/>
            </a:pPr>
            <a:fld id="{027F7958-4F89-4CF0-9321-DBD48DF82381}" type="slidenum">
              <a:rPr lang="en-US"/>
              <a:pPr>
                <a:defRPr/>
              </a:pPr>
              <a:t>‹#›</a:t>
            </a:fld>
            <a:endParaRPr lang="en-US"/>
          </a:p>
        </p:txBody>
      </p:sp>
    </p:spTree>
    <p:extLst>
      <p:ext uri="{BB962C8B-B14F-4D97-AF65-F5344CB8AC3E}">
        <p14:creationId xmlns:p14="http://schemas.microsoft.com/office/powerpoint/2010/main" val="614412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Module 7A</a:t>
            </a:r>
          </a:p>
        </p:txBody>
      </p:sp>
      <p:sp>
        <p:nvSpPr>
          <p:cNvPr id="7" name="Rectangle 6"/>
          <p:cNvSpPr>
            <a:spLocks noGrp="1" noChangeArrowheads="1"/>
          </p:cNvSpPr>
          <p:nvPr>
            <p:ph type="sldNum" sz="quarter" idx="12"/>
          </p:nvPr>
        </p:nvSpPr>
        <p:spPr>
          <a:ln/>
        </p:spPr>
        <p:txBody>
          <a:bodyPr/>
          <a:lstStyle>
            <a:lvl1pPr>
              <a:defRPr/>
            </a:lvl1pPr>
          </a:lstStyle>
          <a:p>
            <a:pPr>
              <a:defRPr/>
            </a:pPr>
            <a:fld id="{24811919-2E93-4A81-9622-CDE6F8FD4AD1}" type="slidenum">
              <a:rPr lang="en-US"/>
              <a:pPr>
                <a:defRPr/>
              </a:pPr>
              <a:t>‹#›</a:t>
            </a:fld>
            <a:endParaRPr lang="en-US"/>
          </a:p>
        </p:txBody>
      </p:sp>
    </p:spTree>
    <p:extLst>
      <p:ext uri="{BB962C8B-B14F-4D97-AF65-F5344CB8AC3E}">
        <p14:creationId xmlns:p14="http://schemas.microsoft.com/office/powerpoint/2010/main" val="490522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Module 7A</a:t>
            </a:r>
          </a:p>
        </p:txBody>
      </p:sp>
      <p:sp>
        <p:nvSpPr>
          <p:cNvPr id="6" name="Rectangle 6"/>
          <p:cNvSpPr>
            <a:spLocks noGrp="1" noChangeArrowheads="1"/>
          </p:cNvSpPr>
          <p:nvPr>
            <p:ph type="sldNum" sz="quarter" idx="12"/>
          </p:nvPr>
        </p:nvSpPr>
        <p:spPr>
          <a:ln/>
        </p:spPr>
        <p:txBody>
          <a:bodyPr/>
          <a:lstStyle>
            <a:lvl1pPr>
              <a:defRPr/>
            </a:lvl1pPr>
          </a:lstStyle>
          <a:p>
            <a:pPr>
              <a:defRPr/>
            </a:pPr>
            <a:fld id="{A96C99FA-B1F3-41C0-A6B3-649CDB9DD523}" type="slidenum">
              <a:rPr lang="en-US"/>
              <a:pPr>
                <a:defRPr/>
              </a:pPr>
              <a:t>‹#›</a:t>
            </a:fld>
            <a:endParaRPr lang="en-US"/>
          </a:p>
        </p:txBody>
      </p:sp>
    </p:spTree>
    <p:extLst>
      <p:ext uri="{BB962C8B-B14F-4D97-AF65-F5344CB8AC3E}">
        <p14:creationId xmlns:p14="http://schemas.microsoft.com/office/powerpoint/2010/main" val="1909988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Module 7A</a:t>
            </a:r>
          </a:p>
        </p:txBody>
      </p:sp>
      <p:sp>
        <p:nvSpPr>
          <p:cNvPr id="6" name="Rectangle 6"/>
          <p:cNvSpPr>
            <a:spLocks noGrp="1" noChangeArrowheads="1"/>
          </p:cNvSpPr>
          <p:nvPr>
            <p:ph type="sldNum" sz="quarter" idx="12"/>
          </p:nvPr>
        </p:nvSpPr>
        <p:spPr>
          <a:ln/>
        </p:spPr>
        <p:txBody>
          <a:bodyPr/>
          <a:lstStyle>
            <a:lvl1pPr>
              <a:defRPr/>
            </a:lvl1pPr>
          </a:lstStyle>
          <a:p>
            <a:pPr>
              <a:defRPr/>
            </a:pPr>
            <a:fld id="{093D1116-854A-4DF4-ACCA-1375AE71E3A0}" type="slidenum">
              <a:rPr lang="en-US"/>
              <a:pPr>
                <a:defRPr/>
              </a:pPr>
              <a:t>‹#›</a:t>
            </a:fld>
            <a:endParaRPr lang="en-US"/>
          </a:p>
        </p:txBody>
      </p:sp>
    </p:spTree>
    <p:extLst>
      <p:ext uri="{BB962C8B-B14F-4D97-AF65-F5344CB8AC3E}">
        <p14:creationId xmlns:p14="http://schemas.microsoft.com/office/powerpoint/2010/main" val="976482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Module 7A</a:t>
            </a:r>
          </a:p>
        </p:txBody>
      </p:sp>
      <p:sp>
        <p:nvSpPr>
          <p:cNvPr id="7" name="Rectangle 6"/>
          <p:cNvSpPr>
            <a:spLocks noGrp="1" noChangeArrowheads="1"/>
          </p:cNvSpPr>
          <p:nvPr>
            <p:ph type="sldNum" sz="quarter" idx="12"/>
          </p:nvPr>
        </p:nvSpPr>
        <p:spPr>
          <a:ln/>
        </p:spPr>
        <p:txBody>
          <a:bodyPr/>
          <a:lstStyle>
            <a:lvl1pPr>
              <a:defRPr/>
            </a:lvl1pPr>
          </a:lstStyle>
          <a:p>
            <a:pPr>
              <a:defRPr/>
            </a:pPr>
            <a:fld id="{356FADDD-799F-4029-BD99-1918F399BDE8}" type="slidenum">
              <a:rPr lang="en-US"/>
              <a:pPr>
                <a:defRPr/>
              </a:pPr>
              <a:t>‹#›</a:t>
            </a:fld>
            <a:endParaRPr lang="en-US"/>
          </a:p>
        </p:txBody>
      </p:sp>
    </p:spTree>
    <p:extLst>
      <p:ext uri="{BB962C8B-B14F-4D97-AF65-F5344CB8AC3E}">
        <p14:creationId xmlns:p14="http://schemas.microsoft.com/office/powerpoint/2010/main" val="2818783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E214F61-B9FE-47A0-B421-DDD66BDC9D70}" type="slidenum">
              <a:rPr lang="en-US" altLang="en-US"/>
              <a:pPr>
                <a:defRPr/>
              </a:pPr>
              <a:t>‹#›</a:t>
            </a:fld>
            <a:endParaRPr lang="en-US" altLang="en-US"/>
          </a:p>
        </p:txBody>
      </p:sp>
    </p:spTree>
    <p:extLst>
      <p:ext uri="{BB962C8B-B14F-4D97-AF65-F5344CB8AC3E}">
        <p14:creationId xmlns:p14="http://schemas.microsoft.com/office/powerpoint/2010/main" val="3897937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95AB0AF-6014-4CE0-89D5-417A054E5119}" type="slidenum">
              <a:rPr lang="en-US" altLang="en-US"/>
              <a:pPr>
                <a:defRPr/>
              </a:pPr>
              <a:t>‹#›</a:t>
            </a:fld>
            <a:endParaRPr lang="en-US" altLang="en-US"/>
          </a:p>
        </p:txBody>
      </p:sp>
    </p:spTree>
    <p:extLst>
      <p:ext uri="{BB962C8B-B14F-4D97-AF65-F5344CB8AC3E}">
        <p14:creationId xmlns:p14="http://schemas.microsoft.com/office/powerpoint/2010/main" val="1680922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61F3E4-F346-4143-AA59-9ADC16B567AD}" type="slidenum">
              <a:rPr lang="en-US" altLang="en-US"/>
              <a:pPr>
                <a:defRPr/>
              </a:pPr>
              <a:t>‹#›</a:t>
            </a:fld>
            <a:endParaRPr lang="en-US" altLang="en-US"/>
          </a:p>
        </p:txBody>
      </p:sp>
    </p:spTree>
    <p:extLst>
      <p:ext uri="{BB962C8B-B14F-4D97-AF65-F5344CB8AC3E}">
        <p14:creationId xmlns:p14="http://schemas.microsoft.com/office/powerpoint/2010/main" val="89521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B6C842-5FD3-4EC5-8F17-89CAF06691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6E1229-75D0-46C6-8B56-AA753EF88925}"/>
              </a:ext>
            </a:extLst>
          </p:cNvPr>
          <p:cNvSpPr>
            <a:spLocks noGrp="1" noChangeArrowheads="1"/>
          </p:cNvSpPr>
          <p:nvPr>
            <p:ph type="ftr" sz="quarter" idx="11"/>
          </p:nvPr>
        </p:nvSpPr>
        <p:spPr>
          <a:ln/>
        </p:spPr>
        <p:txBody>
          <a:bodyPr/>
          <a:lstStyle>
            <a:lvl1pPr>
              <a:defRPr/>
            </a:lvl1pPr>
          </a:lstStyle>
          <a:p>
            <a:pPr>
              <a:defRPr/>
            </a:pPr>
            <a:r>
              <a:rPr lang="en-US"/>
              <a:t>Heat Transfer</a:t>
            </a:r>
          </a:p>
        </p:txBody>
      </p:sp>
      <p:sp>
        <p:nvSpPr>
          <p:cNvPr id="6" name="Rectangle 6">
            <a:extLst>
              <a:ext uri="{FF2B5EF4-FFF2-40B4-BE49-F238E27FC236}">
                <a16:creationId xmlns:a16="http://schemas.microsoft.com/office/drawing/2014/main" id="{00A360E5-8F66-4E08-B89B-55896EE6171A}"/>
              </a:ext>
            </a:extLst>
          </p:cNvPr>
          <p:cNvSpPr>
            <a:spLocks noGrp="1" noChangeArrowheads="1"/>
          </p:cNvSpPr>
          <p:nvPr>
            <p:ph type="sldNum" sz="quarter" idx="12"/>
          </p:nvPr>
        </p:nvSpPr>
        <p:spPr>
          <a:ln/>
        </p:spPr>
        <p:txBody>
          <a:bodyPr/>
          <a:lstStyle>
            <a:lvl1pPr>
              <a:defRPr/>
            </a:lvl1pPr>
          </a:lstStyle>
          <a:p>
            <a:pPr>
              <a:defRPr/>
            </a:pPr>
            <a:fld id="{385E0032-0BEA-4E01-A553-E3FC69277FCF}" type="slidenum">
              <a:rPr lang="en-US" altLang="en-US"/>
              <a:pPr>
                <a:defRPr/>
              </a:pPr>
              <a:t>‹#›</a:t>
            </a:fld>
            <a:endParaRPr lang="en-US" altLang="en-US"/>
          </a:p>
        </p:txBody>
      </p:sp>
    </p:spTree>
    <p:extLst>
      <p:ext uri="{BB962C8B-B14F-4D97-AF65-F5344CB8AC3E}">
        <p14:creationId xmlns:p14="http://schemas.microsoft.com/office/powerpoint/2010/main" val="4059685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67E633B-CF1B-409B-AC9D-3D3A149BB795}" type="slidenum">
              <a:rPr lang="en-US" altLang="en-US"/>
              <a:pPr>
                <a:defRPr/>
              </a:pPr>
              <a:t>‹#›</a:t>
            </a:fld>
            <a:endParaRPr lang="en-US" altLang="en-US"/>
          </a:p>
        </p:txBody>
      </p:sp>
    </p:spTree>
    <p:extLst>
      <p:ext uri="{BB962C8B-B14F-4D97-AF65-F5344CB8AC3E}">
        <p14:creationId xmlns:p14="http://schemas.microsoft.com/office/powerpoint/2010/main" val="648749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1F05198-C704-46D7-9CCE-5D0901AE1055}" type="slidenum">
              <a:rPr lang="en-US" altLang="en-US"/>
              <a:pPr>
                <a:defRPr/>
              </a:pPr>
              <a:t>‹#›</a:t>
            </a:fld>
            <a:endParaRPr lang="en-US" altLang="en-US"/>
          </a:p>
        </p:txBody>
      </p:sp>
    </p:spTree>
    <p:extLst>
      <p:ext uri="{BB962C8B-B14F-4D97-AF65-F5344CB8AC3E}">
        <p14:creationId xmlns:p14="http://schemas.microsoft.com/office/powerpoint/2010/main" val="497026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6590F97-4D98-421F-8A0F-4AE231B54A61}" type="slidenum">
              <a:rPr lang="en-US" altLang="en-US"/>
              <a:pPr>
                <a:defRPr/>
              </a:pPr>
              <a:t>‹#›</a:t>
            </a:fld>
            <a:endParaRPr lang="en-US" altLang="en-US"/>
          </a:p>
        </p:txBody>
      </p:sp>
    </p:spTree>
    <p:extLst>
      <p:ext uri="{BB962C8B-B14F-4D97-AF65-F5344CB8AC3E}">
        <p14:creationId xmlns:p14="http://schemas.microsoft.com/office/powerpoint/2010/main" val="1567600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22D5245-B3BC-42BD-BFFE-B56C06ABE335}" type="slidenum">
              <a:rPr lang="en-US" altLang="en-US"/>
              <a:pPr>
                <a:defRPr/>
              </a:pPr>
              <a:t>‹#›</a:t>
            </a:fld>
            <a:endParaRPr lang="en-US" altLang="en-US"/>
          </a:p>
        </p:txBody>
      </p:sp>
    </p:spTree>
    <p:extLst>
      <p:ext uri="{BB962C8B-B14F-4D97-AF65-F5344CB8AC3E}">
        <p14:creationId xmlns:p14="http://schemas.microsoft.com/office/powerpoint/2010/main" val="2446001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9BE5F6B-8043-4944-99FD-324F7B758E9B}" type="slidenum">
              <a:rPr lang="en-US" altLang="en-US"/>
              <a:pPr>
                <a:defRPr/>
              </a:pPr>
              <a:t>‹#›</a:t>
            </a:fld>
            <a:endParaRPr lang="en-US" altLang="en-US"/>
          </a:p>
        </p:txBody>
      </p:sp>
    </p:spTree>
    <p:extLst>
      <p:ext uri="{BB962C8B-B14F-4D97-AF65-F5344CB8AC3E}">
        <p14:creationId xmlns:p14="http://schemas.microsoft.com/office/powerpoint/2010/main" val="296989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E6A01DE-5031-4357-8FDB-33CB135A0B07}" type="slidenum">
              <a:rPr lang="en-US" altLang="en-US"/>
              <a:pPr>
                <a:defRPr/>
              </a:pPr>
              <a:t>‹#›</a:t>
            </a:fld>
            <a:endParaRPr lang="en-US" altLang="en-US"/>
          </a:p>
        </p:txBody>
      </p:sp>
    </p:spTree>
    <p:extLst>
      <p:ext uri="{BB962C8B-B14F-4D97-AF65-F5344CB8AC3E}">
        <p14:creationId xmlns:p14="http://schemas.microsoft.com/office/powerpoint/2010/main" val="2149896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3EF762-D22A-43F4-AA07-4B770D133218}" type="slidenum">
              <a:rPr lang="en-US" altLang="en-US"/>
              <a:pPr>
                <a:defRPr/>
              </a:pPr>
              <a:t>‹#›</a:t>
            </a:fld>
            <a:endParaRPr lang="en-US" altLang="en-US"/>
          </a:p>
        </p:txBody>
      </p:sp>
    </p:spTree>
    <p:extLst>
      <p:ext uri="{BB962C8B-B14F-4D97-AF65-F5344CB8AC3E}">
        <p14:creationId xmlns:p14="http://schemas.microsoft.com/office/powerpoint/2010/main" val="1897690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87DB99-F4B3-4C34-942E-036511FB009D}" type="slidenum">
              <a:rPr lang="en-US" altLang="en-US"/>
              <a:pPr>
                <a:defRPr/>
              </a:pPr>
              <a:t>‹#›</a:t>
            </a:fld>
            <a:endParaRPr lang="en-US" altLang="en-US"/>
          </a:p>
        </p:txBody>
      </p:sp>
    </p:spTree>
    <p:extLst>
      <p:ext uri="{BB962C8B-B14F-4D97-AF65-F5344CB8AC3E}">
        <p14:creationId xmlns:p14="http://schemas.microsoft.com/office/powerpoint/2010/main" val="342519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501E0B67-A8A1-4317-AAFE-930991BF48C6}" type="slidenum">
              <a:rPr lang="en-US" altLang="en-US"/>
              <a:pPr>
                <a:defRPr/>
              </a:pPr>
              <a:t>‹#›</a:t>
            </a:fld>
            <a:endParaRPr lang="en-US" altLang="en-US"/>
          </a:p>
        </p:txBody>
      </p:sp>
    </p:spTree>
    <p:extLst>
      <p:ext uri="{BB962C8B-B14F-4D97-AF65-F5344CB8AC3E}">
        <p14:creationId xmlns:p14="http://schemas.microsoft.com/office/powerpoint/2010/main" val="1072728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4CE2008-845B-492F-B27A-1DEB78247970}" type="slidenum">
              <a:rPr lang="en-US" altLang="en-US"/>
              <a:pPr>
                <a:defRPr/>
              </a:pPr>
              <a:t>‹#›</a:t>
            </a:fld>
            <a:endParaRPr lang="en-US" altLang="en-US"/>
          </a:p>
        </p:txBody>
      </p:sp>
    </p:spTree>
    <p:extLst>
      <p:ext uri="{BB962C8B-B14F-4D97-AF65-F5344CB8AC3E}">
        <p14:creationId xmlns:p14="http://schemas.microsoft.com/office/powerpoint/2010/main" val="115712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74FDE30-7F57-4D50-AA78-A9E8379D30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E810FD-45F4-46E0-99EA-9580322D96BC}"/>
              </a:ext>
            </a:extLst>
          </p:cNvPr>
          <p:cNvSpPr>
            <a:spLocks noGrp="1" noChangeArrowheads="1"/>
          </p:cNvSpPr>
          <p:nvPr>
            <p:ph type="ftr" sz="quarter" idx="11"/>
          </p:nvPr>
        </p:nvSpPr>
        <p:spPr>
          <a:ln/>
        </p:spPr>
        <p:txBody>
          <a:bodyPr/>
          <a:lstStyle>
            <a:lvl1pPr>
              <a:defRPr/>
            </a:lvl1pPr>
          </a:lstStyle>
          <a:p>
            <a:pPr>
              <a:defRPr/>
            </a:pPr>
            <a:r>
              <a:rPr lang="en-US"/>
              <a:t>Heat Transfer</a:t>
            </a:r>
          </a:p>
        </p:txBody>
      </p:sp>
      <p:sp>
        <p:nvSpPr>
          <p:cNvPr id="7" name="Rectangle 6">
            <a:extLst>
              <a:ext uri="{FF2B5EF4-FFF2-40B4-BE49-F238E27FC236}">
                <a16:creationId xmlns:a16="http://schemas.microsoft.com/office/drawing/2014/main" id="{1355DC56-05B6-4667-8756-E0C5B1252700}"/>
              </a:ext>
            </a:extLst>
          </p:cNvPr>
          <p:cNvSpPr>
            <a:spLocks noGrp="1" noChangeArrowheads="1"/>
          </p:cNvSpPr>
          <p:nvPr>
            <p:ph type="sldNum" sz="quarter" idx="12"/>
          </p:nvPr>
        </p:nvSpPr>
        <p:spPr>
          <a:ln/>
        </p:spPr>
        <p:txBody>
          <a:bodyPr/>
          <a:lstStyle>
            <a:lvl1pPr>
              <a:defRPr/>
            </a:lvl1pPr>
          </a:lstStyle>
          <a:p>
            <a:pPr>
              <a:defRPr/>
            </a:pPr>
            <a:fld id="{602A12C5-B0EC-4ECD-9160-BDE3127816F9}" type="slidenum">
              <a:rPr lang="en-US" altLang="en-US"/>
              <a:pPr>
                <a:defRPr/>
              </a:pPr>
              <a:t>‹#›</a:t>
            </a:fld>
            <a:endParaRPr lang="en-US" altLang="en-US"/>
          </a:p>
        </p:txBody>
      </p:sp>
    </p:spTree>
    <p:extLst>
      <p:ext uri="{BB962C8B-B14F-4D97-AF65-F5344CB8AC3E}">
        <p14:creationId xmlns:p14="http://schemas.microsoft.com/office/powerpoint/2010/main" val="2666867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37F7A657-6D9C-4526-B948-CDB53751F08D}" type="slidenum">
              <a:rPr lang="en-US" altLang="en-US"/>
              <a:pPr>
                <a:defRPr/>
              </a:pPr>
              <a:t>‹#›</a:t>
            </a:fld>
            <a:endParaRPr lang="en-US" altLang="en-US"/>
          </a:p>
        </p:txBody>
      </p:sp>
    </p:spTree>
    <p:extLst>
      <p:ext uri="{BB962C8B-B14F-4D97-AF65-F5344CB8AC3E}">
        <p14:creationId xmlns:p14="http://schemas.microsoft.com/office/powerpoint/2010/main" val="3928389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AADEFFB-A869-45E6-B3CF-D937F5E76EB0}" type="slidenum">
              <a:rPr lang="en-US" altLang="en-US"/>
              <a:pPr>
                <a:defRPr/>
              </a:pPr>
              <a:t>‹#›</a:t>
            </a:fld>
            <a:endParaRPr lang="en-US" altLang="en-US"/>
          </a:p>
        </p:txBody>
      </p:sp>
    </p:spTree>
    <p:extLst>
      <p:ext uri="{BB962C8B-B14F-4D97-AF65-F5344CB8AC3E}">
        <p14:creationId xmlns:p14="http://schemas.microsoft.com/office/powerpoint/2010/main" val="218885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9A9A6E7-0C5B-4920-BF8B-18919AE1E06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F0F95D6-2A4A-4981-AD34-C791F31F295C}"/>
              </a:ext>
            </a:extLst>
          </p:cNvPr>
          <p:cNvSpPr>
            <a:spLocks noGrp="1" noChangeArrowheads="1"/>
          </p:cNvSpPr>
          <p:nvPr>
            <p:ph type="ftr" sz="quarter" idx="11"/>
          </p:nvPr>
        </p:nvSpPr>
        <p:spPr>
          <a:ln/>
        </p:spPr>
        <p:txBody>
          <a:bodyPr/>
          <a:lstStyle>
            <a:lvl1pPr>
              <a:defRPr/>
            </a:lvl1pPr>
          </a:lstStyle>
          <a:p>
            <a:pPr>
              <a:defRPr/>
            </a:pPr>
            <a:r>
              <a:rPr lang="en-US"/>
              <a:t>Heat Transfer</a:t>
            </a:r>
          </a:p>
        </p:txBody>
      </p:sp>
      <p:sp>
        <p:nvSpPr>
          <p:cNvPr id="9" name="Rectangle 6">
            <a:extLst>
              <a:ext uri="{FF2B5EF4-FFF2-40B4-BE49-F238E27FC236}">
                <a16:creationId xmlns:a16="http://schemas.microsoft.com/office/drawing/2014/main" id="{2AEA7C72-A8F9-4E15-9D07-BC84047AFFC2}"/>
              </a:ext>
            </a:extLst>
          </p:cNvPr>
          <p:cNvSpPr>
            <a:spLocks noGrp="1" noChangeArrowheads="1"/>
          </p:cNvSpPr>
          <p:nvPr>
            <p:ph type="sldNum" sz="quarter" idx="12"/>
          </p:nvPr>
        </p:nvSpPr>
        <p:spPr>
          <a:ln/>
        </p:spPr>
        <p:txBody>
          <a:bodyPr/>
          <a:lstStyle>
            <a:lvl1pPr>
              <a:defRPr/>
            </a:lvl1pPr>
          </a:lstStyle>
          <a:p>
            <a:pPr>
              <a:defRPr/>
            </a:pPr>
            <a:fld id="{3CC50446-E14D-4D0D-AC2C-D3D60282E280}" type="slidenum">
              <a:rPr lang="en-US" altLang="en-US"/>
              <a:pPr>
                <a:defRPr/>
              </a:pPr>
              <a:t>‹#›</a:t>
            </a:fld>
            <a:endParaRPr lang="en-US" altLang="en-US"/>
          </a:p>
        </p:txBody>
      </p:sp>
    </p:spTree>
    <p:extLst>
      <p:ext uri="{BB962C8B-B14F-4D97-AF65-F5344CB8AC3E}">
        <p14:creationId xmlns:p14="http://schemas.microsoft.com/office/powerpoint/2010/main" val="115972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4A50155-205E-461F-B595-6501716D4B6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5E54C79-E201-4142-9808-C22A3E3490E1}"/>
              </a:ext>
            </a:extLst>
          </p:cNvPr>
          <p:cNvSpPr>
            <a:spLocks noGrp="1" noChangeArrowheads="1"/>
          </p:cNvSpPr>
          <p:nvPr>
            <p:ph type="ftr" sz="quarter" idx="11"/>
          </p:nvPr>
        </p:nvSpPr>
        <p:spPr>
          <a:ln/>
        </p:spPr>
        <p:txBody>
          <a:bodyPr/>
          <a:lstStyle>
            <a:lvl1pPr>
              <a:defRPr/>
            </a:lvl1pPr>
          </a:lstStyle>
          <a:p>
            <a:pPr>
              <a:defRPr/>
            </a:pPr>
            <a:r>
              <a:rPr lang="en-US"/>
              <a:t>Heat Transfer</a:t>
            </a:r>
          </a:p>
        </p:txBody>
      </p:sp>
      <p:sp>
        <p:nvSpPr>
          <p:cNvPr id="5" name="Rectangle 6">
            <a:extLst>
              <a:ext uri="{FF2B5EF4-FFF2-40B4-BE49-F238E27FC236}">
                <a16:creationId xmlns:a16="http://schemas.microsoft.com/office/drawing/2014/main" id="{93B67259-2C3E-46B8-B6C6-92D0FDBEEAF4}"/>
              </a:ext>
            </a:extLst>
          </p:cNvPr>
          <p:cNvSpPr>
            <a:spLocks noGrp="1" noChangeArrowheads="1"/>
          </p:cNvSpPr>
          <p:nvPr>
            <p:ph type="sldNum" sz="quarter" idx="12"/>
          </p:nvPr>
        </p:nvSpPr>
        <p:spPr>
          <a:ln/>
        </p:spPr>
        <p:txBody>
          <a:bodyPr/>
          <a:lstStyle>
            <a:lvl1pPr>
              <a:defRPr/>
            </a:lvl1pPr>
          </a:lstStyle>
          <a:p>
            <a:pPr>
              <a:defRPr/>
            </a:pPr>
            <a:fld id="{377788AA-62C6-4078-8200-F5F9767C4AAC}" type="slidenum">
              <a:rPr lang="en-US" altLang="en-US"/>
              <a:pPr>
                <a:defRPr/>
              </a:pPr>
              <a:t>‹#›</a:t>
            </a:fld>
            <a:endParaRPr lang="en-US" altLang="en-US"/>
          </a:p>
        </p:txBody>
      </p:sp>
    </p:spTree>
    <p:extLst>
      <p:ext uri="{BB962C8B-B14F-4D97-AF65-F5344CB8AC3E}">
        <p14:creationId xmlns:p14="http://schemas.microsoft.com/office/powerpoint/2010/main" val="339182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3292C8D-CFB2-4058-8F1F-697C87B241F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BF966EF-B22F-4E18-B207-6E4913A5A4D7}"/>
              </a:ext>
            </a:extLst>
          </p:cNvPr>
          <p:cNvSpPr>
            <a:spLocks noGrp="1" noChangeArrowheads="1"/>
          </p:cNvSpPr>
          <p:nvPr>
            <p:ph type="ftr" sz="quarter" idx="11"/>
          </p:nvPr>
        </p:nvSpPr>
        <p:spPr>
          <a:ln/>
        </p:spPr>
        <p:txBody>
          <a:bodyPr/>
          <a:lstStyle>
            <a:lvl1pPr>
              <a:defRPr/>
            </a:lvl1pPr>
          </a:lstStyle>
          <a:p>
            <a:pPr>
              <a:defRPr/>
            </a:pPr>
            <a:r>
              <a:rPr lang="en-US"/>
              <a:t>Heat Transfer</a:t>
            </a:r>
          </a:p>
        </p:txBody>
      </p:sp>
      <p:sp>
        <p:nvSpPr>
          <p:cNvPr id="4" name="Rectangle 6">
            <a:extLst>
              <a:ext uri="{FF2B5EF4-FFF2-40B4-BE49-F238E27FC236}">
                <a16:creationId xmlns:a16="http://schemas.microsoft.com/office/drawing/2014/main" id="{4E0B1713-430A-4747-A295-BCA27867FE44}"/>
              </a:ext>
            </a:extLst>
          </p:cNvPr>
          <p:cNvSpPr>
            <a:spLocks noGrp="1" noChangeArrowheads="1"/>
          </p:cNvSpPr>
          <p:nvPr>
            <p:ph type="sldNum" sz="quarter" idx="12"/>
          </p:nvPr>
        </p:nvSpPr>
        <p:spPr>
          <a:ln/>
        </p:spPr>
        <p:txBody>
          <a:bodyPr/>
          <a:lstStyle>
            <a:lvl1pPr>
              <a:defRPr/>
            </a:lvl1pPr>
          </a:lstStyle>
          <a:p>
            <a:pPr>
              <a:defRPr/>
            </a:pPr>
            <a:fld id="{1FB41679-5945-49E8-AB87-8033B683C2E6}" type="slidenum">
              <a:rPr lang="en-US" altLang="en-US"/>
              <a:pPr>
                <a:defRPr/>
              </a:pPr>
              <a:t>‹#›</a:t>
            </a:fld>
            <a:endParaRPr lang="en-US" altLang="en-US"/>
          </a:p>
        </p:txBody>
      </p:sp>
    </p:spTree>
    <p:extLst>
      <p:ext uri="{BB962C8B-B14F-4D97-AF65-F5344CB8AC3E}">
        <p14:creationId xmlns:p14="http://schemas.microsoft.com/office/powerpoint/2010/main" val="302374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1BA109A-B243-43D5-8BDF-307A6E62FE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82381D3-0F30-4A74-A833-E3CE90600018}"/>
              </a:ext>
            </a:extLst>
          </p:cNvPr>
          <p:cNvSpPr>
            <a:spLocks noGrp="1" noChangeArrowheads="1"/>
          </p:cNvSpPr>
          <p:nvPr>
            <p:ph type="ftr" sz="quarter" idx="11"/>
          </p:nvPr>
        </p:nvSpPr>
        <p:spPr>
          <a:ln/>
        </p:spPr>
        <p:txBody>
          <a:bodyPr/>
          <a:lstStyle>
            <a:lvl1pPr>
              <a:defRPr/>
            </a:lvl1pPr>
          </a:lstStyle>
          <a:p>
            <a:pPr>
              <a:defRPr/>
            </a:pPr>
            <a:r>
              <a:rPr lang="en-US"/>
              <a:t>Heat Transfer</a:t>
            </a:r>
          </a:p>
        </p:txBody>
      </p:sp>
      <p:sp>
        <p:nvSpPr>
          <p:cNvPr id="7" name="Rectangle 6">
            <a:extLst>
              <a:ext uri="{FF2B5EF4-FFF2-40B4-BE49-F238E27FC236}">
                <a16:creationId xmlns:a16="http://schemas.microsoft.com/office/drawing/2014/main" id="{C8870B76-4CB1-495C-B272-D061D42DEA87}"/>
              </a:ext>
            </a:extLst>
          </p:cNvPr>
          <p:cNvSpPr>
            <a:spLocks noGrp="1" noChangeArrowheads="1"/>
          </p:cNvSpPr>
          <p:nvPr>
            <p:ph type="sldNum" sz="quarter" idx="12"/>
          </p:nvPr>
        </p:nvSpPr>
        <p:spPr>
          <a:ln/>
        </p:spPr>
        <p:txBody>
          <a:bodyPr/>
          <a:lstStyle>
            <a:lvl1pPr>
              <a:defRPr/>
            </a:lvl1pPr>
          </a:lstStyle>
          <a:p>
            <a:pPr>
              <a:defRPr/>
            </a:pPr>
            <a:fld id="{019F294B-5B2F-4F1A-977F-7519AE367BF6}" type="slidenum">
              <a:rPr lang="en-US" altLang="en-US"/>
              <a:pPr>
                <a:defRPr/>
              </a:pPr>
              <a:t>‹#›</a:t>
            </a:fld>
            <a:endParaRPr lang="en-US" altLang="en-US"/>
          </a:p>
        </p:txBody>
      </p:sp>
    </p:spTree>
    <p:extLst>
      <p:ext uri="{BB962C8B-B14F-4D97-AF65-F5344CB8AC3E}">
        <p14:creationId xmlns:p14="http://schemas.microsoft.com/office/powerpoint/2010/main" val="119543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DB800C0-6EFD-4269-8A1F-39B5E76AB2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FE136D-296D-40AD-8A61-5C5B07794225}"/>
              </a:ext>
            </a:extLst>
          </p:cNvPr>
          <p:cNvSpPr>
            <a:spLocks noGrp="1" noChangeArrowheads="1"/>
          </p:cNvSpPr>
          <p:nvPr>
            <p:ph type="ftr" sz="quarter" idx="11"/>
          </p:nvPr>
        </p:nvSpPr>
        <p:spPr>
          <a:ln/>
        </p:spPr>
        <p:txBody>
          <a:bodyPr/>
          <a:lstStyle>
            <a:lvl1pPr>
              <a:defRPr/>
            </a:lvl1pPr>
          </a:lstStyle>
          <a:p>
            <a:pPr>
              <a:defRPr/>
            </a:pPr>
            <a:r>
              <a:rPr lang="en-US"/>
              <a:t>Heat Transfer</a:t>
            </a:r>
          </a:p>
        </p:txBody>
      </p:sp>
      <p:sp>
        <p:nvSpPr>
          <p:cNvPr id="7" name="Rectangle 6">
            <a:extLst>
              <a:ext uri="{FF2B5EF4-FFF2-40B4-BE49-F238E27FC236}">
                <a16:creationId xmlns:a16="http://schemas.microsoft.com/office/drawing/2014/main" id="{5791083E-AB0A-46A8-AB5E-6E2581C532D2}"/>
              </a:ext>
            </a:extLst>
          </p:cNvPr>
          <p:cNvSpPr>
            <a:spLocks noGrp="1" noChangeArrowheads="1"/>
          </p:cNvSpPr>
          <p:nvPr>
            <p:ph type="sldNum" sz="quarter" idx="12"/>
          </p:nvPr>
        </p:nvSpPr>
        <p:spPr>
          <a:ln/>
        </p:spPr>
        <p:txBody>
          <a:bodyPr/>
          <a:lstStyle>
            <a:lvl1pPr>
              <a:defRPr/>
            </a:lvl1pPr>
          </a:lstStyle>
          <a:p>
            <a:pPr>
              <a:defRPr/>
            </a:pPr>
            <a:fld id="{8644CF46-7560-4759-8976-1DA1F7EE3920}" type="slidenum">
              <a:rPr lang="en-US" altLang="en-US"/>
              <a:pPr>
                <a:defRPr/>
              </a:pPr>
              <a:t>‹#›</a:t>
            </a:fld>
            <a:endParaRPr lang="en-US" altLang="en-US"/>
          </a:p>
        </p:txBody>
      </p:sp>
    </p:spTree>
    <p:extLst>
      <p:ext uri="{BB962C8B-B14F-4D97-AF65-F5344CB8AC3E}">
        <p14:creationId xmlns:p14="http://schemas.microsoft.com/office/powerpoint/2010/main" val="2230664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89BDE332-2CAC-4AB0-AE26-DD7F9B633BAF}"/>
              </a:ext>
            </a:extLst>
          </p:cNvPr>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6675" name="Rectangle 3">
            <a:extLst>
              <a:ext uri="{FF2B5EF4-FFF2-40B4-BE49-F238E27FC236}">
                <a16:creationId xmlns:a16="http://schemas.microsoft.com/office/drawing/2014/main" id="{B795B62C-2F58-4424-8E17-E722725DB315}"/>
              </a:ext>
            </a:extLst>
          </p:cNvPr>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6676" name="Rectangle 4">
            <a:extLst>
              <a:ext uri="{FF2B5EF4-FFF2-40B4-BE49-F238E27FC236}">
                <a16:creationId xmlns:a16="http://schemas.microsoft.com/office/drawing/2014/main" id="{D550B0CC-57A1-4C06-8C60-4DE3C4A8E9A7}"/>
              </a:ext>
            </a:extLst>
          </p:cNvPr>
          <p:cNvSpPr>
            <a:spLocks noGrp="1" noChangeArrowheads="1"/>
          </p:cNvSpPr>
          <p:nvPr>
            <p:ph type="dt" sz="half" idx="2"/>
          </p:nvPr>
        </p:nvSpPr>
        <p:spPr bwMode="auto">
          <a:xfrm>
            <a:off x="457200" y="6245225"/>
            <a:ext cx="12192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56677" name="Rectangle 5">
            <a:extLst>
              <a:ext uri="{FF2B5EF4-FFF2-40B4-BE49-F238E27FC236}">
                <a16:creationId xmlns:a16="http://schemas.microsoft.com/office/drawing/2014/main" id="{955CE288-4E13-4A29-84F9-3B3196078539}"/>
              </a:ext>
            </a:extLst>
          </p:cNvPr>
          <p:cNvSpPr>
            <a:spLocks noGrp="1" noChangeArrowheads="1"/>
          </p:cNvSpPr>
          <p:nvPr>
            <p:ph type="ftr" sz="quarter" idx="3"/>
          </p:nvPr>
        </p:nvSpPr>
        <p:spPr bwMode="auto">
          <a:xfrm>
            <a:off x="7162800" y="6248400"/>
            <a:ext cx="1524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r>
              <a:rPr lang="en-US"/>
              <a:t>Heat Transfer</a:t>
            </a:r>
          </a:p>
        </p:txBody>
      </p:sp>
      <p:sp>
        <p:nvSpPr>
          <p:cNvPr id="156678" name="Rectangle 6">
            <a:extLst>
              <a:ext uri="{FF2B5EF4-FFF2-40B4-BE49-F238E27FC236}">
                <a16:creationId xmlns:a16="http://schemas.microsoft.com/office/drawing/2014/main" id="{1035C796-C34F-4CE1-B399-E202A6CC3BB7}"/>
              </a:ext>
            </a:extLst>
          </p:cNvPr>
          <p:cNvSpPr>
            <a:spLocks noGrp="1" noChangeArrowheads="1"/>
          </p:cNvSpPr>
          <p:nvPr>
            <p:ph type="sldNum" sz="quarter" idx="4"/>
          </p:nvPr>
        </p:nvSpPr>
        <p:spPr bwMode="auto">
          <a:xfrm>
            <a:off x="5486400" y="6229350"/>
            <a:ext cx="1676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99B334A1-4E09-467D-A0AC-4E026786B695}" type="slidenum">
              <a:rPr lang="en-US" altLang="en-US"/>
              <a:pPr>
                <a:defRPr/>
              </a:pPr>
              <a:t>‹#›</a:t>
            </a:fld>
            <a:endParaRPr lang="en-US" altLang="en-US"/>
          </a:p>
        </p:txBody>
      </p:sp>
      <p:sp>
        <p:nvSpPr>
          <p:cNvPr id="156679" name="Rectangle 7">
            <a:extLst>
              <a:ext uri="{FF2B5EF4-FFF2-40B4-BE49-F238E27FC236}">
                <a16:creationId xmlns:a16="http://schemas.microsoft.com/office/drawing/2014/main" id="{CC7791F9-BF04-4952-BC4D-BF679FB8D7B7}"/>
              </a:ext>
            </a:extLst>
          </p:cNvPr>
          <p:cNvSpPr>
            <a:spLocks noChangeArrowheads="1"/>
          </p:cNvSpPr>
          <p:nvPr/>
        </p:nvSpPr>
        <p:spPr bwMode="auto">
          <a:xfrm>
            <a:off x="3657600" y="6248400"/>
            <a:ext cx="1752600" cy="476250"/>
          </a:xfrm>
          <a:prstGeom prst="rect">
            <a:avLst/>
          </a:prstGeom>
          <a:noFill/>
          <a:ln w="9525">
            <a:noFill/>
            <a:miter lim="800000"/>
            <a:headEnd/>
            <a:tailEnd/>
          </a:ln>
          <a:effectLst/>
        </p:spPr>
        <p:txBody>
          <a:bodyPr anchor="b"/>
          <a:lstStyle/>
          <a:p>
            <a:pPr algn="ctr" eaLnBrk="1" hangingPunct="1">
              <a:defRPr/>
            </a:pPr>
            <a:r>
              <a:rPr lang="en-US" sz="1400">
                <a:effectLst>
                  <a:outerShdw blurRad="38100" dist="38100" dir="2700000" algn="tl">
                    <a:srgbClr val="000000"/>
                  </a:outerShdw>
                </a:effectLst>
                <a:latin typeface="Arial" charset="0"/>
              </a:rPr>
              <a:t>Heat / Kinetics</a:t>
            </a:r>
          </a:p>
        </p:txBody>
      </p:sp>
    </p:spTree>
  </p:cSld>
  <p:clrMap bg1="dk2" tx1="lt1" bg2="dk1" tx2="lt2" accent1="accent1" accent2="accent2" accent3="accent3" accent4="accent4" accent5="accent5" accent6="accent6" hlink="hlink" folHlink="folHlink"/>
  <p:sldLayoutIdLst>
    <p:sldLayoutId id="2147483759"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Module 7A</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911701D-A99C-4EAA-BF88-74D9808B1658}" type="slidenum">
              <a:rPr lang="en-US"/>
              <a:pPr>
                <a:defRPr/>
              </a:pPr>
              <a:t>‹#›</a:t>
            </a:fld>
            <a:endParaRPr lang="en-US"/>
          </a:p>
        </p:txBody>
      </p:sp>
    </p:spTree>
    <p:extLst>
      <p:ext uri="{BB962C8B-B14F-4D97-AF65-F5344CB8AC3E}">
        <p14:creationId xmlns:p14="http://schemas.microsoft.com/office/powerpoint/2010/main" val="260502494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AE4D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96871CF-241A-495B-B031-793ED6C12E84}" type="slidenum">
              <a:rPr lang="en-US" altLang="en-US"/>
              <a:pPr>
                <a:defRPr/>
              </a:pPr>
              <a:t>‹#›</a:t>
            </a:fld>
            <a:endParaRPr lang="en-US" altLang="en-US"/>
          </a:p>
        </p:txBody>
      </p:sp>
    </p:spTree>
    <p:extLst>
      <p:ext uri="{BB962C8B-B14F-4D97-AF65-F5344CB8AC3E}">
        <p14:creationId xmlns:p14="http://schemas.microsoft.com/office/powerpoint/2010/main" val="155632081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3.bin"/><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hyperlink" Target="http://somup.com/cF6h2LnVWV"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DCB8-E376-B91E-B2A2-EB8E1EB46FBF}"/>
              </a:ext>
            </a:extLst>
          </p:cNvPr>
          <p:cNvSpPr>
            <a:spLocks noGrp="1"/>
          </p:cNvSpPr>
          <p:nvPr>
            <p:ph type="ctrTitle" sz="quarter"/>
          </p:nvPr>
        </p:nvSpPr>
        <p:spPr/>
        <p:txBody>
          <a:bodyPr/>
          <a:lstStyle/>
          <a:p>
            <a:r>
              <a:rPr lang="en-US" dirty="0"/>
              <a:t>Animate slides</a:t>
            </a:r>
          </a:p>
        </p:txBody>
      </p:sp>
      <p:sp>
        <p:nvSpPr>
          <p:cNvPr id="3" name="Subtitle 2">
            <a:extLst>
              <a:ext uri="{FF2B5EF4-FFF2-40B4-BE49-F238E27FC236}">
                <a16:creationId xmlns:a16="http://schemas.microsoft.com/office/drawing/2014/main" id="{D08FBE46-7782-2F26-8426-7388677DE6BA}"/>
              </a:ext>
            </a:extLst>
          </p:cNvPr>
          <p:cNvSpPr>
            <a:spLocks noGrp="1"/>
          </p:cNvSpPr>
          <p:nvPr>
            <p:ph type="subTitle" sz="quarter" idx="1"/>
          </p:nvPr>
        </p:nvSpPr>
        <p:spPr/>
        <p:txBody>
          <a:bodyPr/>
          <a:lstStyle/>
          <a:p>
            <a:r>
              <a:rPr lang="en-US" dirty="0"/>
              <a:t>Click on “Slide Show”</a:t>
            </a:r>
          </a:p>
          <a:p>
            <a:r>
              <a:rPr lang="en-US" dirty="0"/>
              <a:t>Click “Play from this Slide”</a:t>
            </a:r>
          </a:p>
        </p:txBody>
      </p:sp>
      <p:sp>
        <p:nvSpPr>
          <p:cNvPr id="4" name="Footer Placeholder 3">
            <a:extLst>
              <a:ext uri="{FF2B5EF4-FFF2-40B4-BE49-F238E27FC236}">
                <a16:creationId xmlns:a16="http://schemas.microsoft.com/office/drawing/2014/main" id="{F8C0C4BE-6829-FB9C-3B0B-5E39BA83587C}"/>
              </a:ext>
            </a:extLst>
          </p:cNvPr>
          <p:cNvSpPr>
            <a:spLocks noGrp="1"/>
          </p:cNvSpPr>
          <p:nvPr>
            <p:ph type="ftr" sz="quarter" idx="11"/>
          </p:nvPr>
        </p:nvSpPr>
        <p:spPr/>
        <p:txBody>
          <a:bodyPr/>
          <a:lstStyle/>
          <a:p>
            <a:pPr>
              <a:defRPr/>
            </a:pPr>
            <a:r>
              <a:rPr lang="en-US"/>
              <a:t>Heat Transfer</a:t>
            </a:r>
          </a:p>
        </p:txBody>
      </p:sp>
      <p:sp>
        <p:nvSpPr>
          <p:cNvPr id="5" name="Slide Number Placeholder 4">
            <a:extLst>
              <a:ext uri="{FF2B5EF4-FFF2-40B4-BE49-F238E27FC236}">
                <a16:creationId xmlns:a16="http://schemas.microsoft.com/office/drawing/2014/main" id="{33AFC4FE-CFD4-0A1A-584B-714A0CBB2375}"/>
              </a:ext>
            </a:extLst>
          </p:cNvPr>
          <p:cNvSpPr>
            <a:spLocks noGrp="1"/>
          </p:cNvSpPr>
          <p:nvPr>
            <p:ph type="sldNum" sz="quarter" idx="12"/>
          </p:nvPr>
        </p:nvSpPr>
        <p:spPr/>
        <p:txBody>
          <a:bodyPr/>
          <a:lstStyle/>
          <a:p>
            <a:pPr>
              <a:defRPr/>
            </a:pPr>
            <a:fld id="{4046A408-DE8A-4025-9221-7A3CD920B85F}" type="slidenum">
              <a:rPr lang="en-US" altLang="en-US" smtClean="0"/>
              <a:pPr>
                <a:defRPr/>
              </a:pPr>
              <a:t>1</a:t>
            </a:fld>
            <a:endParaRPr lang="en-US" altLang="en-US"/>
          </a:p>
        </p:txBody>
      </p:sp>
    </p:spTree>
    <p:extLst>
      <p:ext uri="{BB962C8B-B14F-4D97-AF65-F5344CB8AC3E}">
        <p14:creationId xmlns:p14="http://schemas.microsoft.com/office/powerpoint/2010/main" val="2444876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7" name="Rectangle 2"/>
          <p:cNvSpPr>
            <a:spLocks noGrp="1" noChangeArrowheads="1"/>
          </p:cNvSpPr>
          <p:nvPr>
            <p:ph type="body" idx="1"/>
          </p:nvPr>
        </p:nvSpPr>
        <p:spPr>
          <a:xfrm>
            <a:off x="19878" y="685800"/>
            <a:ext cx="8753475" cy="2819400"/>
          </a:xfrm>
        </p:spPr>
        <p:txBody>
          <a:bodyPr/>
          <a:lstStyle/>
          <a:p>
            <a:pPr marL="457200" lvl="1" indent="0">
              <a:spcBef>
                <a:spcPct val="0"/>
              </a:spcBef>
              <a:buFontTx/>
              <a:buNone/>
            </a:pPr>
            <a:r>
              <a:rPr lang="en-US" altLang="en-US" sz="3600" b="1" dirty="0">
                <a:solidFill>
                  <a:schemeClr val="accent1">
                    <a:lumMod val="50000"/>
                  </a:schemeClr>
                </a:solidFill>
              </a:rPr>
              <a:t>Temperature</a:t>
            </a:r>
            <a:r>
              <a:rPr lang="en-US" altLang="en-US" sz="2400" dirty="0"/>
              <a:t> </a:t>
            </a:r>
          </a:p>
          <a:p>
            <a:pPr marL="457200" lvl="1" indent="0">
              <a:spcBef>
                <a:spcPct val="0"/>
              </a:spcBef>
              <a:buFontTx/>
              <a:buNone/>
            </a:pPr>
            <a:r>
              <a:rPr lang="en-US" altLang="en-US" sz="2400" dirty="0">
                <a:solidFill>
                  <a:srgbClr val="FF0000"/>
                </a:solidFill>
              </a:rPr>
              <a:t>A measure of the average kinetic energy (motion) of molecules in a substance.</a:t>
            </a:r>
          </a:p>
          <a:p>
            <a:pPr marL="457200" lvl="1" indent="0">
              <a:spcBef>
                <a:spcPct val="0"/>
              </a:spcBef>
              <a:buFontTx/>
              <a:buNone/>
            </a:pPr>
            <a:endParaRPr lang="en-US" altLang="en-US" sz="1000" dirty="0"/>
          </a:p>
          <a:p>
            <a:pPr marL="457200" lvl="1" indent="0">
              <a:spcBef>
                <a:spcPct val="0"/>
              </a:spcBef>
              <a:buFontTx/>
              <a:buNone/>
            </a:pPr>
            <a:r>
              <a:rPr lang="en-US" altLang="en-US" sz="2400" dirty="0"/>
              <a:t>Most people equate temperature with how “hot” or “cold” an object is. </a:t>
            </a:r>
            <a:r>
              <a:rPr lang="en-US" altLang="en-US" sz="2400" i="1" dirty="0">
                <a:solidFill>
                  <a:srgbClr val="00B050"/>
                </a:solidFill>
                <a:latin typeface="Times New Roman" panose="02020603050405020304" pitchFamily="18" charset="0"/>
                <a:cs typeface="Times New Roman" panose="02020603050405020304" pitchFamily="18" charset="0"/>
              </a:rPr>
              <a:t>But an Alaskan or an Egyptian would define hot and cold differently than you and I.</a:t>
            </a:r>
          </a:p>
          <a:p>
            <a:pPr marL="457200" lvl="1" indent="0">
              <a:spcBef>
                <a:spcPct val="0"/>
              </a:spcBef>
              <a:buFontTx/>
              <a:buNone/>
            </a:pPr>
            <a:endParaRPr lang="en-US" altLang="en-US" sz="1000" dirty="0"/>
          </a:p>
        </p:txBody>
      </p:sp>
      <p:sp>
        <p:nvSpPr>
          <p:cNvPr id="351235" name="Rectangle 3"/>
          <p:cNvSpPr>
            <a:spLocks noGrp="1" noChangeArrowheads="1"/>
          </p:cNvSpPr>
          <p:nvPr>
            <p:ph type="title"/>
          </p:nvPr>
        </p:nvSpPr>
        <p:spPr>
          <a:xfrm>
            <a:off x="4876800" y="0"/>
            <a:ext cx="4247322" cy="838200"/>
          </a:xfrm>
        </p:spPr>
        <p:txBody>
          <a:bodyPr/>
          <a:lstStyle/>
          <a:p>
            <a:pPr>
              <a:defRPr/>
            </a:pPr>
            <a:r>
              <a:rPr lang="en-US" altLang="en-US" sz="3200" dirty="0"/>
              <a:t>Temperature Scales</a:t>
            </a:r>
            <a:endParaRPr lang="en-US" altLang="en-US" sz="1400" dirty="0"/>
          </a:p>
        </p:txBody>
      </p:sp>
      <p:pic>
        <p:nvPicPr>
          <p:cNvPr id="2" name="Picture 1">
            <a:extLst>
              <a:ext uri="{FF2B5EF4-FFF2-40B4-BE49-F238E27FC236}">
                <a16:creationId xmlns:a16="http://schemas.microsoft.com/office/drawing/2014/main" id="{80ECA683-A857-4FBA-91F5-C64210B314E9}"/>
              </a:ext>
            </a:extLst>
          </p:cNvPr>
          <p:cNvPicPr>
            <a:picLocks noChangeAspect="1"/>
          </p:cNvPicPr>
          <p:nvPr/>
        </p:nvPicPr>
        <p:blipFill>
          <a:blip r:embed="rId3"/>
          <a:stretch>
            <a:fillRect/>
          </a:stretch>
        </p:blipFill>
        <p:spPr>
          <a:xfrm>
            <a:off x="679622" y="3505200"/>
            <a:ext cx="2484335" cy="3063505"/>
          </a:xfrm>
          <a:prstGeom prst="rect">
            <a:avLst/>
          </a:prstGeom>
        </p:spPr>
      </p:pic>
      <p:pic>
        <p:nvPicPr>
          <p:cNvPr id="4" name="Picture 3">
            <a:extLst>
              <a:ext uri="{FF2B5EF4-FFF2-40B4-BE49-F238E27FC236}">
                <a16:creationId xmlns:a16="http://schemas.microsoft.com/office/drawing/2014/main" id="{4C2F9968-3410-4DD7-BFE9-4DCF5775AD8D}"/>
              </a:ext>
            </a:extLst>
          </p:cNvPr>
          <p:cNvPicPr>
            <a:picLocks noChangeAspect="1"/>
          </p:cNvPicPr>
          <p:nvPr/>
        </p:nvPicPr>
        <p:blipFill>
          <a:blip r:embed="rId4"/>
          <a:stretch>
            <a:fillRect/>
          </a:stretch>
        </p:blipFill>
        <p:spPr>
          <a:xfrm>
            <a:off x="6781800" y="3429000"/>
            <a:ext cx="1303107" cy="3063792"/>
          </a:xfrm>
          <a:prstGeom prst="rect">
            <a:avLst/>
          </a:prstGeom>
        </p:spPr>
      </p:pic>
      <p:sp>
        <p:nvSpPr>
          <p:cNvPr id="10" name="Rectangle 2">
            <a:extLst>
              <a:ext uri="{FF2B5EF4-FFF2-40B4-BE49-F238E27FC236}">
                <a16:creationId xmlns:a16="http://schemas.microsoft.com/office/drawing/2014/main" id="{8E6F98F2-71AD-45A5-B766-2D0938AE4196}"/>
              </a:ext>
            </a:extLst>
          </p:cNvPr>
          <p:cNvSpPr txBox="1">
            <a:spLocks noChangeArrowheads="1"/>
          </p:cNvSpPr>
          <p:nvPr/>
        </p:nvSpPr>
        <p:spPr bwMode="auto">
          <a:xfrm>
            <a:off x="3355446" y="3505200"/>
            <a:ext cx="281675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80 ⁰F (27 ⁰C) would be “hot” to an Alaskan </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a:cs typeface="Times New Roman" panose="02020603050405020304" pitchFamily="18" charset="0"/>
              </a:rPr>
              <a:t>But “cool” to an Egyptian</a:t>
            </a:r>
            <a:endParaRPr kumimoji="0" lang="en-US"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TextBox 8">
            <a:extLst>
              <a:ext uri="{FF2B5EF4-FFF2-40B4-BE49-F238E27FC236}">
                <a16:creationId xmlns:a16="http://schemas.microsoft.com/office/drawing/2014/main" id="{622E2DDA-B360-497B-A9FD-1CDFCEDCC7E2}"/>
              </a:ext>
            </a:extLst>
          </p:cNvPr>
          <p:cNvSpPr txBox="1"/>
          <p:nvPr/>
        </p:nvSpPr>
        <p:spPr>
          <a:xfrm>
            <a:off x="381000" y="76200"/>
            <a:ext cx="3367087" cy="461665"/>
          </a:xfrm>
          <a:prstGeom prst="rect">
            <a:avLst/>
          </a:prstGeom>
          <a:solidFill>
            <a:srgbClr val="FFC0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Units of Measurement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fade">
                                      <p:cBhvr>
                                        <p:cTn id="7" dur="500"/>
                                        <p:tgtEl>
                                          <p:spTgt spid="675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587">
                                            <p:txEl>
                                              <p:pRg st="3" end="3"/>
                                            </p:txEl>
                                          </p:spTgt>
                                        </p:tgtEl>
                                        <p:attrNameLst>
                                          <p:attrName>style.visibility</p:attrName>
                                        </p:attrNameLst>
                                      </p:cBhvr>
                                      <p:to>
                                        <p:strVal val="visible"/>
                                      </p:to>
                                    </p:set>
                                    <p:animEffect transition="in" filter="fade">
                                      <p:cBhvr>
                                        <p:cTn id="12" dur="500"/>
                                        <p:tgtEl>
                                          <p:spTgt spid="675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7" name="Rectangle 2"/>
          <p:cNvSpPr>
            <a:spLocks noGrp="1" noChangeArrowheads="1"/>
          </p:cNvSpPr>
          <p:nvPr>
            <p:ph type="body" idx="1"/>
          </p:nvPr>
        </p:nvSpPr>
        <p:spPr>
          <a:xfrm>
            <a:off x="19878" y="685800"/>
            <a:ext cx="8753475" cy="1447800"/>
          </a:xfrm>
        </p:spPr>
        <p:txBody>
          <a:bodyPr/>
          <a:lstStyle/>
          <a:p>
            <a:pPr marL="457200" lvl="1" indent="0">
              <a:spcBef>
                <a:spcPct val="0"/>
              </a:spcBef>
              <a:buFontTx/>
              <a:buNone/>
            </a:pPr>
            <a:r>
              <a:rPr lang="en-US" altLang="en-US" sz="3600" b="1" dirty="0">
                <a:solidFill>
                  <a:schemeClr val="accent1">
                    <a:lumMod val="50000"/>
                  </a:schemeClr>
                </a:solidFill>
              </a:rPr>
              <a:t>Temperature</a:t>
            </a:r>
            <a:r>
              <a:rPr lang="en-US" altLang="en-US" sz="2400" dirty="0"/>
              <a:t> </a:t>
            </a:r>
          </a:p>
          <a:p>
            <a:pPr marL="457200" lvl="1" indent="0">
              <a:spcBef>
                <a:spcPct val="0"/>
              </a:spcBef>
              <a:buFontTx/>
              <a:buNone/>
            </a:pPr>
            <a:r>
              <a:rPr lang="en-US" altLang="en-US" sz="2400" i="1" dirty="0">
                <a:solidFill>
                  <a:srgbClr val="FF0000"/>
                </a:solidFill>
              </a:rPr>
              <a:t>A measure of the average kinetic energy (motion) of molecules in a substance.</a:t>
            </a:r>
          </a:p>
          <a:p>
            <a:pPr marL="457200" lvl="1" indent="0">
              <a:spcBef>
                <a:spcPct val="0"/>
              </a:spcBef>
              <a:buFontTx/>
              <a:buNone/>
            </a:pPr>
            <a:endParaRPr lang="en-US" altLang="en-US" sz="1000" dirty="0"/>
          </a:p>
          <a:p>
            <a:pPr marL="457200" lvl="1" indent="0">
              <a:spcBef>
                <a:spcPct val="0"/>
              </a:spcBef>
              <a:buFontTx/>
              <a:buNone/>
            </a:pPr>
            <a:endParaRPr lang="en-US" altLang="en-US" sz="1000" dirty="0"/>
          </a:p>
        </p:txBody>
      </p:sp>
      <p:sp>
        <p:nvSpPr>
          <p:cNvPr id="351235" name="Rectangle 3"/>
          <p:cNvSpPr>
            <a:spLocks noGrp="1" noChangeArrowheads="1"/>
          </p:cNvSpPr>
          <p:nvPr>
            <p:ph type="title"/>
          </p:nvPr>
        </p:nvSpPr>
        <p:spPr>
          <a:xfrm>
            <a:off x="4572000" y="0"/>
            <a:ext cx="4552122" cy="990600"/>
          </a:xfrm>
        </p:spPr>
        <p:txBody>
          <a:bodyPr/>
          <a:lstStyle/>
          <a:p>
            <a:pPr>
              <a:defRPr/>
            </a:pPr>
            <a:r>
              <a:rPr lang="en-US" altLang="en-US" sz="3600" dirty="0"/>
              <a:t>Temperature Scales</a:t>
            </a:r>
            <a:endParaRPr lang="en-US" altLang="en-US" sz="1600" dirty="0"/>
          </a:p>
        </p:txBody>
      </p:sp>
      <p:pic>
        <p:nvPicPr>
          <p:cNvPr id="7" name="Picture 6"/>
          <p:cNvPicPr>
            <a:picLocks noChangeAspect="1"/>
          </p:cNvPicPr>
          <p:nvPr/>
        </p:nvPicPr>
        <p:blipFill rotWithShape="1">
          <a:blip r:embed="rId3"/>
          <a:srcRect l="5887" r="16643"/>
          <a:stretch/>
        </p:blipFill>
        <p:spPr>
          <a:xfrm>
            <a:off x="5210877" y="2438400"/>
            <a:ext cx="3562476" cy="3429000"/>
          </a:xfrm>
          <a:prstGeom prst="rect">
            <a:avLst/>
          </a:prstGeom>
          <a:ln>
            <a:solidFill>
              <a:schemeClr val="accent1">
                <a:lumMod val="50000"/>
              </a:schemeClr>
            </a:solidFill>
          </a:ln>
        </p:spPr>
      </p:pic>
      <p:sp>
        <p:nvSpPr>
          <p:cNvPr id="8" name="Rectangle 2"/>
          <p:cNvSpPr txBox="1">
            <a:spLocks noChangeArrowheads="1"/>
          </p:cNvSpPr>
          <p:nvPr/>
        </p:nvSpPr>
        <p:spPr bwMode="auto">
          <a:xfrm>
            <a:off x="365827" y="2552700"/>
            <a:ext cx="4845050" cy="3200400"/>
          </a:xfrm>
          <a:prstGeom prst="rect">
            <a:avLst/>
          </a:pr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a:ea typeface="ＭＳ Ｐゴシック"/>
                <a:cs typeface="+mn-cs"/>
              </a:rPr>
              <a:t>Most substances </a:t>
            </a:r>
            <a:r>
              <a:rPr kumimoji="0" lang="en-US" altLang="en-US" sz="2400" b="0" i="0" u="none" strike="noStrike" kern="1200" cap="none" spc="0" normalizeH="0" baseline="0" noProof="0" dirty="0">
                <a:ln>
                  <a:noFill/>
                </a:ln>
                <a:solidFill>
                  <a:srgbClr val="FF0000"/>
                </a:solidFill>
                <a:effectLst/>
                <a:uLnTx/>
                <a:uFillTx/>
                <a:latin typeface="Arial"/>
                <a:ea typeface="ＭＳ Ｐゴシック"/>
                <a:cs typeface="+mn-cs"/>
              </a:rPr>
              <a:t>expand with an increase in temperature </a:t>
            </a:r>
            <a:r>
              <a:rPr kumimoji="0" lang="en-US" altLang="en-US" sz="2400" b="0" i="0" u="none" strike="noStrike" kern="1200" cap="none" spc="0" normalizeH="0" baseline="0" noProof="0" dirty="0">
                <a:ln>
                  <a:noFill/>
                </a:ln>
                <a:solidFill>
                  <a:srgbClr val="000000"/>
                </a:solidFill>
                <a:effectLst/>
                <a:uLnTx/>
                <a:uFillTx/>
                <a:latin typeface="Arial"/>
                <a:ea typeface="ＭＳ Ｐゴシック"/>
                <a:cs typeface="+mn-cs"/>
              </a:rPr>
              <a:t>and contract as the temperature decreases.  (</a:t>
            </a:r>
            <a:r>
              <a:rPr kumimoji="0" lang="en-US" altLang="en-US" sz="2400" b="0" i="0" u="none" strike="noStrike" kern="1200" cap="none" spc="0" normalizeH="0" baseline="0" noProof="0" dirty="0">
                <a:ln>
                  <a:noFill/>
                </a:ln>
                <a:solidFill>
                  <a:srgbClr val="00B0F0"/>
                </a:solidFill>
                <a:effectLst/>
                <a:uLnTx/>
                <a:uFillTx/>
                <a:latin typeface="Arial"/>
                <a:ea typeface="ＭＳ Ｐゴシック"/>
                <a:cs typeface="+mn-cs"/>
              </a:rPr>
              <a:t>e.g. sidewalks in winter versus summer</a:t>
            </a:r>
            <a:r>
              <a:rPr kumimoji="0" lang="en-US" altLang="en-US" sz="2400" b="0" i="0" u="none" strike="noStrike" kern="1200" cap="none" spc="0" normalizeH="0" baseline="0" noProof="0" dirty="0">
                <a:ln>
                  <a:noFill/>
                </a:ln>
                <a:solidFill>
                  <a:srgbClr val="000000"/>
                </a:solidFill>
                <a:effectLst/>
                <a:uLnTx/>
                <a:uFillTx/>
                <a:latin typeface="Arial"/>
                <a:ea typeface="ＭＳ Ｐゴシック"/>
                <a:cs typeface="+mn-cs"/>
              </a:rPr>
              <a:t>). </a:t>
            </a:r>
          </a:p>
          <a:p>
            <a:pPr marL="114300" marR="0" lvl="1" indent="0" algn="l" defTabSz="914400" rtl="0" eaLnBrk="0" fontAlgn="base" latinLnBrk="0" hangingPunct="0">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a:ln>
                <a:noFill/>
              </a:ln>
              <a:solidFill>
                <a:srgbClr val="000000"/>
              </a:solidFill>
              <a:effectLst/>
              <a:uLnTx/>
              <a:uFillTx/>
              <a:latin typeface="Arial"/>
              <a:ea typeface="ＭＳ Ｐゴシック"/>
              <a:cs typeface="+mn-cs"/>
            </a:endParaRPr>
          </a:p>
          <a:p>
            <a:pPr marL="1143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70C0"/>
                </a:solidFill>
                <a:effectLst/>
                <a:uLnTx/>
                <a:uFillTx/>
                <a:latin typeface="Arial"/>
                <a:ea typeface="ＭＳ Ｐゴシック"/>
                <a:cs typeface="+mn-cs"/>
              </a:rPr>
              <a:t>This explains how thermometers work (</a:t>
            </a:r>
            <a:r>
              <a:rPr kumimoji="0" lang="en-US" altLang="en-US" sz="2400" b="0" i="1"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a:cs typeface="Times New Roman" panose="02020603050405020304" pitchFamily="18" charset="0"/>
              </a:rPr>
              <a:t>the liquid inside expands &amp; contracts</a:t>
            </a:r>
            <a:r>
              <a:rPr kumimoji="0" lang="en-US" altLang="en-US" sz="2400" b="0" i="0" u="none" strike="noStrike" kern="1200" cap="none" spc="0" normalizeH="0" baseline="0" noProof="0" dirty="0">
                <a:ln>
                  <a:noFill/>
                </a:ln>
                <a:solidFill>
                  <a:srgbClr val="0070C0"/>
                </a:solidFill>
                <a:effectLst/>
                <a:uLnTx/>
                <a:uFillTx/>
                <a:latin typeface="Arial"/>
                <a:ea typeface="ＭＳ Ｐゴシック"/>
                <a:cs typeface="+mn-cs"/>
              </a:rPr>
              <a:t>).   </a:t>
            </a:r>
          </a:p>
        </p:txBody>
      </p:sp>
      <p:sp>
        <p:nvSpPr>
          <p:cNvPr id="9" name="TextBox 8">
            <a:extLst>
              <a:ext uri="{FF2B5EF4-FFF2-40B4-BE49-F238E27FC236}">
                <a16:creationId xmlns:a16="http://schemas.microsoft.com/office/drawing/2014/main" id="{5E1994EB-2617-4FD2-A13E-E70001917351}"/>
              </a:ext>
            </a:extLst>
          </p:cNvPr>
          <p:cNvSpPr txBox="1"/>
          <p:nvPr/>
        </p:nvSpPr>
        <p:spPr>
          <a:xfrm>
            <a:off x="381000" y="76200"/>
            <a:ext cx="3367087" cy="461665"/>
          </a:xfrm>
          <a:prstGeom prst="rect">
            <a:avLst/>
          </a:prstGeom>
          <a:solidFill>
            <a:srgbClr val="FFC0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Units of Measurement</a:t>
            </a:r>
          </a:p>
        </p:txBody>
      </p:sp>
    </p:spTree>
    <p:extLst>
      <p:ext uri="{BB962C8B-B14F-4D97-AF65-F5344CB8AC3E}">
        <p14:creationId xmlns:p14="http://schemas.microsoft.com/office/powerpoint/2010/main" val="119955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 name="Footer Placeholder 5">
            <a:extLst>
              <a:ext uri="{FF2B5EF4-FFF2-40B4-BE49-F238E27FC236}">
                <a16:creationId xmlns:a16="http://schemas.microsoft.com/office/drawing/2014/main" id="{D2C313CF-1AC2-44DC-BD03-5148359533C9}"/>
              </a:ext>
            </a:extLst>
          </p:cNvPr>
          <p:cNvSpPr>
            <a:spLocks noGrp="1"/>
          </p:cNvSpPr>
          <p:nvPr>
            <p:ph type="ftr" sz="quarter" idx="11"/>
          </p:nvPr>
        </p:nvSpPr>
        <p:spPr/>
        <p:txBody>
          <a:bodyPr/>
          <a:lstStyle/>
          <a:p>
            <a:pPr>
              <a:defRPr/>
            </a:pPr>
            <a:r>
              <a:rPr lang="en-US"/>
              <a:t>Heat Transfer</a:t>
            </a:r>
          </a:p>
        </p:txBody>
      </p:sp>
      <p:sp>
        <p:nvSpPr>
          <p:cNvPr id="191490" name="Rectangle 2">
            <a:extLst>
              <a:ext uri="{FF2B5EF4-FFF2-40B4-BE49-F238E27FC236}">
                <a16:creationId xmlns:a16="http://schemas.microsoft.com/office/drawing/2014/main" id="{3EFAEC56-3C49-4889-8B0A-77AD3D2FE58F}"/>
              </a:ext>
            </a:extLst>
          </p:cNvPr>
          <p:cNvSpPr>
            <a:spLocks noGrp="1" noChangeArrowheads="1"/>
          </p:cNvSpPr>
          <p:nvPr>
            <p:ph type="title"/>
          </p:nvPr>
        </p:nvSpPr>
        <p:spPr/>
        <p:txBody>
          <a:bodyPr/>
          <a:lstStyle/>
          <a:p>
            <a:pPr eaLnBrk="1" hangingPunct="1"/>
            <a:r>
              <a:rPr lang="en-US" altLang="en-US" dirty="0">
                <a:solidFill>
                  <a:srgbClr val="FF6600"/>
                </a:solidFill>
                <a:effectLst/>
              </a:rPr>
              <a:t>Temperature</a:t>
            </a:r>
            <a:r>
              <a:rPr lang="en-US" altLang="en-US" dirty="0">
                <a:solidFill>
                  <a:schemeClr val="tx1"/>
                </a:solidFill>
                <a:effectLst/>
              </a:rPr>
              <a:t> </a:t>
            </a:r>
            <a:br>
              <a:rPr lang="en-US" altLang="en-US" dirty="0">
                <a:solidFill>
                  <a:schemeClr val="tx1"/>
                </a:solidFill>
                <a:effectLst/>
              </a:rPr>
            </a:br>
            <a:r>
              <a:rPr lang="en-US" altLang="en-US" sz="2000" dirty="0">
                <a:solidFill>
                  <a:srgbClr val="002060"/>
                </a:solidFill>
                <a:effectLst/>
              </a:rPr>
              <a:t>The measure of heat intensity: describes the </a:t>
            </a:r>
            <a:br>
              <a:rPr lang="en-US" altLang="en-US" sz="2000" dirty="0">
                <a:solidFill>
                  <a:srgbClr val="002060"/>
                </a:solidFill>
                <a:effectLst/>
              </a:rPr>
            </a:br>
            <a:r>
              <a:rPr lang="en-US" altLang="en-US" sz="3200" dirty="0">
                <a:solidFill>
                  <a:srgbClr val="FF0000"/>
                </a:solidFill>
                <a:effectLst/>
              </a:rPr>
              <a:t>average kinetic energy </a:t>
            </a:r>
            <a:r>
              <a:rPr lang="en-US" altLang="en-US" sz="2000" dirty="0">
                <a:solidFill>
                  <a:srgbClr val="002060"/>
                </a:solidFill>
                <a:effectLst/>
              </a:rPr>
              <a:t>(KE) of the molecules in a system</a:t>
            </a:r>
            <a:endParaRPr lang="en-US" altLang="en-US" dirty="0">
              <a:solidFill>
                <a:srgbClr val="002060"/>
              </a:solidFill>
              <a:effectLst/>
            </a:endParaRPr>
          </a:p>
        </p:txBody>
      </p:sp>
      <p:sp>
        <p:nvSpPr>
          <p:cNvPr id="191491" name="Rectangle 3">
            <a:extLst>
              <a:ext uri="{FF2B5EF4-FFF2-40B4-BE49-F238E27FC236}">
                <a16:creationId xmlns:a16="http://schemas.microsoft.com/office/drawing/2014/main" id="{6F775AD2-5C8D-4B9F-8362-A6B8646F001F}"/>
              </a:ext>
            </a:extLst>
          </p:cNvPr>
          <p:cNvSpPr>
            <a:spLocks noGrp="1" noChangeArrowheads="1"/>
          </p:cNvSpPr>
          <p:nvPr>
            <p:ph type="body" sz="half" idx="1"/>
          </p:nvPr>
        </p:nvSpPr>
        <p:spPr>
          <a:xfrm>
            <a:off x="457200" y="1981200"/>
            <a:ext cx="5181600" cy="4114800"/>
          </a:xfrm>
        </p:spPr>
        <p:txBody>
          <a:bodyPr/>
          <a:lstStyle/>
          <a:p>
            <a:pPr marL="1085850" lvl="2" eaLnBrk="1" hangingPunct="1">
              <a:defRPr/>
            </a:pPr>
            <a:r>
              <a:rPr lang="en-US" sz="2000" dirty="0">
                <a:effectLst/>
              </a:rPr>
              <a:t>B. Conversions</a:t>
            </a:r>
          </a:p>
          <a:p>
            <a:pPr marL="1085850" lvl="2" eaLnBrk="1" hangingPunct="1">
              <a:buFont typeface="Wingdings" panose="05000000000000000000" pitchFamily="2" charset="2"/>
              <a:buNone/>
              <a:defRPr/>
            </a:pPr>
            <a:endParaRPr lang="en-US" sz="1200" dirty="0">
              <a:effectLst/>
            </a:endParaRPr>
          </a:p>
          <a:p>
            <a:pPr marL="1428750" lvl="3" eaLnBrk="1" hangingPunct="1">
              <a:defRPr/>
            </a:pPr>
            <a:r>
              <a:rPr lang="en-US" sz="1800" dirty="0">
                <a:effectLst/>
              </a:rPr>
              <a:t>1. Fahrenheit and Celsius</a:t>
            </a:r>
          </a:p>
          <a:p>
            <a:pPr marL="1085850" lvl="2" eaLnBrk="1" hangingPunct="1">
              <a:buFont typeface="Wingdings" panose="05000000000000000000" pitchFamily="2" charset="2"/>
              <a:buNone/>
              <a:defRPr/>
            </a:pPr>
            <a:endParaRPr lang="en-US" sz="1200" dirty="0">
              <a:effectLst/>
            </a:endParaRPr>
          </a:p>
          <a:p>
            <a:pPr marL="1771650" lvl="4" eaLnBrk="1" hangingPunct="1">
              <a:defRPr/>
            </a:pPr>
            <a:r>
              <a:rPr lang="en-US" sz="1800" dirty="0"/>
              <a:t>F  =  9/5 C  +  32 </a:t>
            </a:r>
          </a:p>
          <a:p>
            <a:pPr marL="1771650" lvl="4" eaLnBrk="1" hangingPunct="1">
              <a:defRPr/>
            </a:pPr>
            <a:r>
              <a:rPr lang="en-US" sz="1800" dirty="0"/>
              <a:t>	C  =  5/9 (F - 32)</a:t>
            </a:r>
          </a:p>
          <a:p>
            <a:pPr marL="1085850" lvl="2" eaLnBrk="1" hangingPunct="1">
              <a:buFont typeface="Wingdings" panose="05000000000000000000" pitchFamily="2" charset="2"/>
              <a:buNone/>
              <a:defRPr/>
            </a:pPr>
            <a:endParaRPr lang="en-US" sz="1200" dirty="0">
              <a:effectLst/>
            </a:endParaRPr>
          </a:p>
          <a:p>
            <a:pPr marL="1428750" lvl="3" eaLnBrk="1" hangingPunct="1">
              <a:defRPr/>
            </a:pPr>
            <a:r>
              <a:rPr lang="en-US" sz="2800" dirty="0">
                <a:effectLst/>
              </a:rPr>
              <a:t>2. </a:t>
            </a:r>
            <a:r>
              <a:rPr lang="en-US" sz="2800" dirty="0">
                <a:solidFill>
                  <a:srgbClr val="FFFF00"/>
                </a:solidFill>
                <a:effectLst/>
              </a:rPr>
              <a:t>Kelvin vs. Celsius</a:t>
            </a:r>
            <a:endParaRPr lang="en-US" sz="1800" dirty="0">
              <a:effectLst/>
            </a:endParaRPr>
          </a:p>
          <a:p>
            <a:pPr marL="1085850" lvl="2" eaLnBrk="1" hangingPunct="1">
              <a:buFont typeface="Wingdings" panose="05000000000000000000" pitchFamily="2" charset="2"/>
              <a:buNone/>
              <a:defRPr/>
            </a:pPr>
            <a:endParaRPr lang="en-US" sz="1200" dirty="0">
              <a:effectLst/>
            </a:endParaRPr>
          </a:p>
          <a:p>
            <a:pPr marL="1771650" lvl="4" eaLnBrk="1" hangingPunct="1">
              <a:defRPr/>
            </a:pPr>
            <a:r>
              <a:rPr lang="en-US" sz="1800" dirty="0">
                <a:solidFill>
                  <a:srgbClr val="002060"/>
                </a:solidFill>
                <a:effectLst/>
              </a:rPr>
              <a:t>K  =  C  +  273</a:t>
            </a:r>
          </a:p>
          <a:p>
            <a:pPr marL="1085850" lvl="2" eaLnBrk="1" hangingPunct="1">
              <a:buFont typeface="Wingdings" panose="05000000000000000000" pitchFamily="2" charset="2"/>
              <a:buNone/>
              <a:defRPr/>
            </a:pPr>
            <a:endParaRPr lang="en-US" sz="1200" dirty="0">
              <a:effectLst/>
            </a:endParaRPr>
          </a:p>
          <a:p>
            <a:pPr marL="1771650" lvl="4" eaLnBrk="1" hangingPunct="1">
              <a:defRPr/>
            </a:pPr>
            <a:r>
              <a:rPr lang="en-US" sz="1800" dirty="0">
                <a:solidFill>
                  <a:srgbClr val="FF66CC"/>
                </a:solidFill>
                <a:effectLst/>
              </a:rPr>
              <a:t>1 K increment  =  1 C</a:t>
            </a:r>
            <a:endParaRPr lang="en-US" sz="1800" dirty="0">
              <a:effectLst/>
            </a:endParaRPr>
          </a:p>
        </p:txBody>
      </p:sp>
      <p:sp>
        <p:nvSpPr>
          <p:cNvPr id="16390" name="Text Box 6">
            <a:extLst>
              <a:ext uri="{FF2B5EF4-FFF2-40B4-BE49-F238E27FC236}">
                <a16:creationId xmlns:a16="http://schemas.microsoft.com/office/drawing/2014/main" id="{4436D7E4-3B78-4B32-B63F-1363E4A15AB1}"/>
              </a:ext>
            </a:extLst>
          </p:cNvPr>
          <p:cNvSpPr txBox="1">
            <a:spLocks noChangeArrowheads="1"/>
          </p:cNvSpPr>
          <p:nvPr/>
        </p:nvSpPr>
        <p:spPr bwMode="auto">
          <a:xfrm>
            <a:off x="6324600" y="4114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2400"/>
          </a:p>
        </p:txBody>
      </p:sp>
      <p:graphicFrame>
        <p:nvGraphicFramePr>
          <p:cNvPr id="191517" name="Group 29">
            <a:extLst>
              <a:ext uri="{FF2B5EF4-FFF2-40B4-BE49-F238E27FC236}">
                <a16:creationId xmlns:a16="http://schemas.microsoft.com/office/drawing/2014/main" id="{16A07B2D-55F1-4566-9146-B16550D01186}"/>
              </a:ext>
            </a:extLst>
          </p:cNvPr>
          <p:cNvGraphicFramePr>
            <a:graphicFrameLocks noGrp="1"/>
          </p:cNvGraphicFramePr>
          <p:nvPr>
            <p:ph sz="half" idx="2"/>
          </p:nvPr>
        </p:nvGraphicFramePr>
        <p:xfrm>
          <a:off x="6248400" y="2590800"/>
          <a:ext cx="2286000" cy="2743201"/>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549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76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9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6411" name="Text Box 31">
            <a:extLst>
              <a:ext uri="{FF2B5EF4-FFF2-40B4-BE49-F238E27FC236}">
                <a16:creationId xmlns:a16="http://schemas.microsoft.com/office/drawing/2014/main" id="{FE6AAEAE-CD72-4B47-8565-57007E9F0FB4}"/>
              </a:ext>
            </a:extLst>
          </p:cNvPr>
          <p:cNvSpPr txBox="1">
            <a:spLocks noChangeArrowheads="1"/>
          </p:cNvSpPr>
          <p:nvPr/>
        </p:nvSpPr>
        <p:spPr bwMode="auto">
          <a:xfrm>
            <a:off x="6629400" y="2133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1800"/>
              <a:t>Fill In Values</a:t>
            </a:r>
          </a:p>
        </p:txBody>
      </p:sp>
      <p:sp>
        <p:nvSpPr>
          <p:cNvPr id="2" name="Slide Number Placeholder 1">
            <a:extLst>
              <a:ext uri="{FF2B5EF4-FFF2-40B4-BE49-F238E27FC236}">
                <a16:creationId xmlns:a16="http://schemas.microsoft.com/office/drawing/2014/main" id="{FC47BC6E-C153-4059-BE9A-4B42822CA587}"/>
              </a:ext>
            </a:extLst>
          </p:cNvPr>
          <p:cNvSpPr>
            <a:spLocks noGrp="1"/>
          </p:cNvSpPr>
          <p:nvPr>
            <p:ph type="sldNum" sz="quarter" idx="12"/>
          </p:nvPr>
        </p:nvSpPr>
        <p:spPr/>
        <p:txBody>
          <a:bodyPr/>
          <a:lstStyle/>
          <a:p>
            <a:pPr>
              <a:defRPr/>
            </a:pPr>
            <a:fld id="{91250AF6-8E53-4111-A2BB-83866F3CBB7C}" type="slidenum">
              <a:rPr lang="en-US" altLang="en-US" smtClean="0"/>
              <a:pPr>
                <a:defRPr/>
              </a:pPr>
              <a:t>12</a:t>
            </a:fld>
            <a:endParaRPr lang="en-US" altLang="en-US"/>
          </a:p>
        </p:txBody>
      </p:sp>
    </p:spTree>
    <p:extLst>
      <p:ext uri="{BB962C8B-B14F-4D97-AF65-F5344CB8AC3E}">
        <p14:creationId xmlns:p14="http://schemas.microsoft.com/office/powerpoint/2010/main" val="910312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6" fill="hold" nodeType="clickEffect">
                                  <p:stCondLst>
                                    <p:cond delay="0"/>
                                  </p:stCondLst>
                                  <p:childTnLst>
                                    <p:set>
                                      <p:cBhvr>
                                        <p:cTn id="10" dur="1" fill="hold">
                                          <p:stCondLst>
                                            <p:cond delay="0"/>
                                          </p:stCondLst>
                                        </p:cTn>
                                        <p:tgtEl>
                                          <p:spTgt spid="191491">
                                            <p:txEl>
                                              <p:pRg st="0" end="0"/>
                                            </p:txEl>
                                          </p:spTgt>
                                        </p:tgtEl>
                                        <p:attrNameLst>
                                          <p:attrName>style.visibility</p:attrName>
                                        </p:attrNameLst>
                                      </p:cBhvr>
                                      <p:to>
                                        <p:strVal val="visible"/>
                                      </p:to>
                                    </p:set>
                                    <p:animEffect transition="in" filter="strips(downRight)">
                                      <p:cBhvr>
                                        <p:cTn id="11" dur="500"/>
                                        <p:tgtEl>
                                          <p:spTgt spid="1914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191491">
                                            <p:txEl>
                                              <p:pRg st="2" end="2"/>
                                            </p:txEl>
                                          </p:spTgt>
                                        </p:tgtEl>
                                        <p:attrNameLst>
                                          <p:attrName>style.visibility</p:attrName>
                                        </p:attrNameLst>
                                      </p:cBhvr>
                                      <p:to>
                                        <p:strVal val="visible"/>
                                      </p:to>
                                    </p:set>
                                    <p:animEffect transition="in" filter="strips(downRight)">
                                      <p:cBhvr>
                                        <p:cTn id="16" dur="500"/>
                                        <p:tgtEl>
                                          <p:spTgt spid="19149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191491">
                                            <p:txEl>
                                              <p:pRg st="4" end="4"/>
                                            </p:txEl>
                                          </p:spTgt>
                                        </p:tgtEl>
                                        <p:attrNameLst>
                                          <p:attrName>style.visibility</p:attrName>
                                        </p:attrNameLst>
                                      </p:cBhvr>
                                      <p:to>
                                        <p:strVal val="visible"/>
                                      </p:to>
                                    </p:set>
                                    <p:animEffect transition="in" filter="strips(downRight)">
                                      <p:cBhvr>
                                        <p:cTn id="21" dur="500"/>
                                        <p:tgtEl>
                                          <p:spTgt spid="19149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191491">
                                            <p:txEl>
                                              <p:pRg st="5" end="5"/>
                                            </p:txEl>
                                          </p:spTgt>
                                        </p:tgtEl>
                                        <p:attrNameLst>
                                          <p:attrName>style.visibility</p:attrName>
                                        </p:attrNameLst>
                                      </p:cBhvr>
                                      <p:to>
                                        <p:strVal val="visible"/>
                                      </p:to>
                                    </p:set>
                                    <p:animEffect transition="in" filter="strips(downRight)">
                                      <p:cBhvr>
                                        <p:cTn id="26" dur="500"/>
                                        <p:tgtEl>
                                          <p:spTgt spid="191491">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nodeType="clickEffect">
                                  <p:stCondLst>
                                    <p:cond delay="0"/>
                                  </p:stCondLst>
                                  <p:childTnLst>
                                    <p:set>
                                      <p:cBhvr>
                                        <p:cTn id="30" dur="1" fill="hold">
                                          <p:stCondLst>
                                            <p:cond delay="0"/>
                                          </p:stCondLst>
                                        </p:cTn>
                                        <p:tgtEl>
                                          <p:spTgt spid="191491">
                                            <p:txEl>
                                              <p:pRg st="7" end="7"/>
                                            </p:txEl>
                                          </p:spTgt>
                                        </p:tgtEl>
                                        <p:attrNameLst>
                                          <p:attrName>style.visibility</p:attrName>
                                        </p:attrNameLst>
                                      </p:cBhvr>
                                      <p:to>
                                        <p:strVal val="visible"/>
                                      </p:to>
                                    </p:set>
                                    <p:animEffect transition="in" filter="strips(downRight)">
                                      <p:cBhvr>
                                        <p:cTn id="31" dur="500"/>
                                        <p:tgtEl>
                                          <p:spTgt spid="191491">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nodeType="clickEffect">
                                  <p:stCondLst>
                                    <p:cond delay="0"/>
                                  </p:stCondLst>
                                  <p:childTnLst>
                                    <p:set>
                                      <p:cBhvr>
                                        <p:cTn id="35" dur="1" fill="hold">
                                          <p:stCondLst>
                                            <p:cond delay="0"/>
                                          </p:stCondLst>
                                        </p:cTn>
                                        <p:tgtEl>
                                          <p:spTgt spid="191491">
                                            <p:txEl>
                                              <p:pRg st="9" end="9"/>
                                            </p:txEl>
                                          </p:spTgt>
                                        </p:tgtEl>
                                        <p:attrNameLst>
                                          <p:attrName>style.visibility</p:attrName>
                                        </p:attrNameLst>
                                      </p:cBhvr>
                                      <p:to>
                                        <p:strVal val="visible"/>
                                      </p:to>
                                    </p:set>
                                    <p:animEffect transition="in" filter="strips(downRight)">
                                      <p:cBhvr>
                                        <p:cTn id="36" dur="500"/>
                                        <p:tgtEl>
                                          <p:spTgt spid="191491">
                                            <p:txEl>
                                              <p:pRg st="9" end="9"/>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nodeType="clickEffect">
                                  <p:stCondLst>
                                    <p:cond delay="0"/>
                                  </p:stCondLst>
                                  <p:childTnLst>
                                    <p:set>
                                      <p:cBhvr>
                                        <p:cTn id="40" dur="1" fill="hold">
                                          <p:stCondLst>
                                            <p:cond delay="0"/>
                                          </p:stCondLst>
                                        </p:cTn>
                                        <p:tgtEl>
                                          <p:spTgt spid="191491">
                                            <p:txEl>
                                              <p:pRg st="11" end="11"/>
                                            </p:txEl>
                                          </p:spTgt>
                                        </p:tgtEl>
                                        <p:attrNameLst>
                                          <p:attrName>style.visibility</p:attrName>
                                        </p:attrNameLst>
                                      </p:cBhvr>
                                      <p:to>
                                        <p:strVal val="visible"/>
                                      </p:to>
                                    </p:set>
                                    <p:animEffect transition="in" filter="strips(downRight)">
                                      <p:cBhvr>
                                        <p:cTn id="41" dur="500"/>
                                        <p:tgtEl>
                                          <p:spTgt spid="1914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 name="Footer Placeholder 5">
            <a:extLst>
              <a:ext uri="{FF2B5EF4-FFF2-40B4-BE49-F238E27FC236}">
                <a16:creationId xmlns:a16="http://schemas.microsoft.com/office/drawing/2014/main" id="{D2C313CF-1AC2-44DC-BD03-5148359533C9}"/>
              </a:ext>
            </a:extLst>
          </p:cNvPr>
          <p:cNvSpPr>
            <a:spLocks noGrp="1"/>
          </p:cNvSpPr>
          <p:nvPr>
            <p:ph type="ftr" sz="quarter" idx="11"/>
          </p:nvPr>
        </p:nvSpPr>
        <p:spPr/>
        <p:txBody>
          <a:bodyPr/>
          <a:lstStyle/>
          <a:p>
            <a:pPr>
              <a:defRPr/>
            </a:pPr>
            <a:r>
              <a:rPr lang="en-US"/>
              <a:t>Heat Transfer</a:t>
            </a:r>
          </a:p>
        </p:txBody>
      </p:sp>
      <p:sp>
        <p:nvSpPr>
          <p:cNvPr id="191490" name="Rectangle 2">
            <a:extLst>
              <a:ext uri="{FF2B5EF4-FFF2-40B4-BE49-F238E27FC236}">
                <a16:creationId xmlns:a16="http://schemas.microsoft.com/office/drawing/2014/main" id="{3EFAEC56-3C49-4889-8B0A-77AD3D2FE58F}"/>
              </a:ext>
            </a:extLst>
          </p:cNvPr>
          <p:cNvSpPr>
            <a:spLocks noGrp="1" noChangeArrowheads="1"/>
          </p:cNvSpPr>
          <p:nvPr>
            <p:ph type="title"/>
          </p:nvPr>
        </p:nvSpPr>
        <p:spPr/>
        <p:txBody>
          <a:bodyPr/>
          <a:lstStyle/>
          <a:p>
            <a:pPr eaLnBrk="1" hangingPunct="1"/>
            <a:r>
              <a:rPr lang="en-US" altLang="en-US" dirty="0">
                <a:solidFill>
                  <a:srgbClr val="FF6600"/>
                </a:solidFill>
                <a:effectLst/>
              </a:rPr>
              <a:t>Temperature</a:t>
            </a:r>
            <a:r>
              <a:rPr lang="en-US" altLang="en-US" dirty="0">
                <a:solidFill>
                  <a:schemeClr val="tx1"/>
                </a:solidFill>
                <a:effectLst/>
              </a:rPr>
              <a:t> </a:t>
            </a:r>
            <a:br>
              <a:rPr lang="en-US" altLang="en-US" dirty="0">
                <a:solidFill>
                  <a:schemeClr val="tx1"/>
                </a:solidFill>
                <a:effectLst/>
              </a:rPr>
            </a:br>
            <a:r>
              <a:rPr lang="en-US" altLang="en-US" sz="2000" dirty="0">
                <a:solidFill>
                  <a:srgbClr val="0070C0"/>
                </a:solidFill>
                <a:effectLst/>
              </a:rPr>
              <a:t>The measure of heat intensity: describes the average kinetic energy (KE) of the molecules in a system</a:t>
            </a:r>
            <a:endParaRPr lang="en-US" altLang="en-US" dirty="0">
              <a:solidFill>
                <a:srgbClr val="0070C0"/>
              </a:solidFill>
              <a:effectLst/>
            </a:endParaRPr>
          </a:p>
        </p:txBody>
      </p:sp>
      <p:sp>
        <p:nvSpPr>
          <p:cNvPr id="191491" name="Rectangle 3">
            <a:extLst>
              <a:ext uri="{FF2B5EF4-FFF2-40B4-BE49-F238E27FC236}">
                <a16:creationId xmlns:a16="http://schemas.microsoft.com/office/drawing/2014/main" id="{6F775AD2-5C8D-4B9F-8362-A6B8646F001F}"/>
              </a:ext>
            </a:extLst>
          </p:cNvPr>
          <p:cNvSpPr>
            <a:spLocks noGrp="1" noChangeArrowheads="1"/>
          </p:cNvSpPr>
          <p:nvPr>
            <p:ph type="body" sz="half" idx="1"/>
          </p:nvPr>
        </p:nvSpPr>
        <p:spPr>
          <a:xfrm>
            <a:off x="457200" y="1981200"/>
            <a:ext cx="5181600" cy="4114800"/>
          </a:xfrm>
        </p:spPr>
        <p:txBody>
          <a:bodyPr/>
          <a:lstStyle/>
          <a:p>
            <a:pPr marL="1085850" lvl="2" eaLnBrk="1" hangingPunct="1">
              <a:defRPr/>
            </a:pPr>
            <a:r>
              <a:rPr lang="en-US" sz="2000" dirty="0">
                <a:effectLst/>
              </a:rPr>
              <a:t>B. Conversions</a:t>
            </a:r>
          </a:p>
          <a:p>
            <a:pPr marL="1085850" lvl="2" eaLnBrk="1" hangingPunct="1">
              <a:buFont typeface="Wingdings" panose="05000000000000000000" pitchFamily="2" charset="2"/>
              <a:buNone/>
              <a:defRPr/>
            </a:pPr>
            <a:endParaRPr lang="en-US" sz="1200" dirty="0">
              <a:effectLst/>
            </a:endParaRPr>
          </a:p>
          <a:p>
            <a:pPr marL="1428750" lvl="3" eaLnBrk="1" hangingPunct="1">
              <a:defRPr/>
            </a:pPr>
            <a:r>
              <a:rPr lang="en-US" sz="1800" dirty="0">
                <a:effectLst/>
              </a:rPr>
              <a:t>1. Fahrenheit and Celsius</a:t>
            </a:r>
          </a:p>
          <a:p>
            <a:pPr marL="1085850" lvl="2" eaLnBrk="1" hangingPunct="1">
              <a:buFont typeface="Wingdings" panose="05000000000000000000" pitchFamily="2" charset="2"/>
              <a:buNone/>
              <a:defRPr/>
            </a:pPr>
            <a:endParaRPr lang="en-US" sz="1200" dirty="0">
              <a:effectLst/>
            </a:endParaRPr>
          </a:p>
          <a:p>
            <a:pPr marL="1771650" lvl="4" eaLnBrk="1" hangingPunct="1">
              <a:defRPr/>
            </a:pPr>
            <a:r>
              <a:rPr lang="en-US" sz="1800" dirty="0"/>
              <a:t>F  =  9/5 C  +  32 </a:t>
            </a:r>
          </a:p>
          <a:p>
            <a:pPr marL="1771650" lvl="4" eaLnBrk="1" hangingPunct="1">
              <a:defRPr/>
            </a:pPr>
            <a:r>
              <a:rPr lang="en-US" sz="1800" dirty="0"/>
              <a:t>	C  =  5/9 (F - 32)</a:t>
            </a:r>
          </a:p>
          <a:p>
            <a:pPr marL="1085850" lvl="2" eaLnBrk="1" hangingPunct="1">
              <a:buFont typeface="Wingdings" panose="05000000000000000000" pitchFamily="2" charset="2"/>
              <a:buNone/>
              <a:defRPr/>
            </a:pPr>
            <a:endParaRPr lang="en-US" sz="1200" dirty="0">
              <a:effectLst/>
            </a:endParaRPr>
          </a:p>
          <a:p>
            <a:pPr marL="1428750" lvl="3" eaLnBrk="1" hangingPunct="1">
              <a:defRPr/>
            </a:pPr>
            <a:r>
              <a:rPr lang="en-US" sz="2800" dirty="0">
                <a:effectLst/>
              </a:rPr>
              <a:t>2. </a:t>
            </a:r>
            <a:r>
              <a:rPr lang="en-US" sz="2800" dirty="0">
                <a:solidFill>
                  <a:srgbClr val="FFFF00"/>
                </a:solidFill>
                <a:effectLst/>
              </a:rPr>
              <a:t>Kelvin vs. Celsius</a:t>
            </a:r>
            <a:endParaRPr lang="en-US" sz="1800" dirty="0">
              <a:effectLst/>
            </a:endParaRPr>
          </a:p>
          <a:p>
            <a:pPr marL="1085850" lvl="2" eaLnBrk="1" hangingPunct="1">
              <a:buFont typeface="Wingdings" panose="05000000000000000000" pitchFamily="2" charset="2"/>
              <a:buNone/>
              <a:defRPr/>
            </a:pPr>
            <a:endParaRPr lang="en-US" sz="1200" dirty="0">
              <a:effectLst/>
            </a:endParaRPr>
          </a:p>
          <a:p>
            <a:pPr marL="1771650" lvl="4" eaLnBrk="1" hangingPunct="1">
              <a:defRPr/>
            </a:pPr>
            <a:r>
              <a:rPr lang="en-US" sz="1800" dirty="0">
                <a:solidFill>
                  <a:srgbClr val="0070C0"/>
                </a:solidFill>
                <a:effectLst/>
              </a:rPr>
              <a:t>K  =  C  +  273</a:t>
            </a:r>
          </a:p>
          <a:p>
            <a:pPr marL="1085850" lvl="2" eaLnBrk="1" hangingPunct="1">
              <a:buFont typeface="Wingdings" panose="05000000000000000000" pitchFamily="2" charset="2"/>
              <a:buNone/>
              <a:defRPr/>
            </a:pPr>
            <a:endParaRPr lang="en-US" sz="1200" dirty="0">
              <a:effectLst/>
            </a:endParaRPr>
          </a:p>
          <a:p>
            <a:pPr marL="1771650" lvl="4" eaLnBrk="1" hangingPunct="1">
              <a:defRPr/>
            </a:pPr>
            <a:r>
              <a:rPr lang="en-US" sz="1800" dirty="0">
                <a:solidFill>
                  <a:srgbClr val="FF66CC"/>
                </a:solidFill>
                <a:effectLst/>
              </a:rPr>
              <a:t>1 K increment  =  1 C</a:t>
            </a:r>
            <a:endParaRPr lang="en-US" sz="1800" dirty="0">
              <a:effectLst/>
            </a:endParaRPr>
          </a:p>
        </p:txBody>
      </p:sp>
      <p:sp>
        <p:nvSpPr>
          <p:cNvPr id="16390" name="Text Box 6">
            <a:extLst>
              <a:ext uri="{FF2B5EF4-FFF2-40B4-BE49-F238E27FC236}">
                <a16:creationId xmlns:a16="http://schemas.microsoft.com/office/drawing/2014/main" id="{4436D7E4-3B78-4B32-B63F-1363E4A15AB1}"/>
              </a:ext>
            </a:extLst>
          </p:cNvPr>
          <p:cNvSpPr txBox="1">
            <a:spLocks noChangeArrowheads="1"/>
          </p:cNvSpPr>
          <p:nvPr/>
        </p:nvSpPr>
        <p:spPr bwMode="auto">
          <a:xfrm>
            <a:off x="6324600" y="4114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2400"/>
          </a:p>
        </p:txBody>
      </p:sp>
      <p:graphicFrame>
        <p:nvGraphicFramePr>
          <p:cNvPr id="191517" name="Group 29">
            <a:extLst>
              <a:ext uri="{FF2B5EF4-FFF2-40B4-BE49-F238E27FC236}">
                <a16:creationId xmlns:a16="http://schemas.microsoft.com/office/drawing/2014/main" id="{16A07B2D-55F1-4566-9146-B16550D01186}"/>
              </a:ext>
            </a:extLst>
          </p:cNvPr>
          <p:cNvGraphicFramePr>
            <a:graphicFrameLocks noGrp="1"/>
          </p:cNvGraphicFramePr>
          <p:nvPr>
            <p:ph sz="half" idx="2"/>
          </p:nvPr>
        </p:nvGraphicFramePr>
        <p:xfrm>
          <a:off x="6248400" y="2590800"/>
          <a:ext cx="2286000" cy="2743201"/>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549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76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273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-273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373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9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-173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6411" name="Text Box 31">
            <a:extLst>
              <a:ext uri="{FF2B5EF4-FFF2-40B4-BE49-F238E27FC236}">
                <a16:creationId xmlns:a16="http://schemas.microsoft.com/office/drawing/2014/main" id="{FE6AAEAE-CD72-4B47-8565-57007E9F0FB4}"/>
              </a:ext>
            </a:extLst>
          </p:cNvPr>
          <p:cNvSpPr txBox="1">
            <a:spLocks noChangeArrowheads="1"/>
          </p:cNvSpPr>
          <p:nvPr/>
        </p:nvSpPr>
        <p:spPr bwMode="auto">
          <a:xfrm>
            <a:off x="6629400" y="2133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1800"/>
              <a:t>Fill In Values</a:t>
            </a:r>
          </a:p>
        </p:txBody>
      </p:sp>
      <p:sp>
        <p:nvSpPr>
          <p:cNvPr id="2" name="Slide Number Placeholder 1">
            <a:extLst>
              <a:ext uri="{FF2B5EF4-FFF2-40B4-BE49-F238E27FC236}">
                <a16:creationId xmlns:a16="http://schemas.microsoft.com/office/drawing/2014/main" id="{FC47BC6E-C153-4059-BE9A-4B42822CA587}"/>
              </a:ext>
            </a:extLst>
          </p:cNvPr>
          <p:cNvSpPr>
            <a:spLocks noGrp="1"/>
          </p:cNvSpPr>
          <p:nvPr>
            <p:ph type="sldNum" sz="quarter" idx="12"/>
          </p:nvPr>
        </p:nvSpPr>
        <p:spPr/>
        <p:txBody>
          <a:bodyPr/>
          <a:lstStyle/>
          <a:p>
            <a:pPr>
              <a:defRPr/>
            </a:pPr>
            <a:fld id="{91250AF6-8E53-4111-A2BB-83866F3CBB7C}" type="slidenum">
              <a:rPr lang="en-US" altLang="en-US" smtClean="0"/>
              <a:pPr>
                <a:defRPr/>
              </a:pPr>
              <a:t>13</a:t>
            </a:fld>
            <a:endParaRPr lang="en-US" altLang="en-US"/>
          </a:p>
        </p:txBody>
      </p:sp>
    </p:spTree>
    <p:extLst>
      <p:ext uri="{BB962C8B-B14F-4D97-AF65-F5344CB8AC3E}">
        <p14:creationId xmlns:p14="http://schemas.microsoft.com/office/powerpoint/2010/main" val="1893593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6" fill="hold" nodeType="clickEffect">
                                  <p:stCondLst>
                                    <p:cond delay="0"/>
                                  </p:stCondLst>
                                  <p:childTnLst>
                                    <p:set>
                                      <p:cBhvr>
                                        <p:cTn id="10" dur="1" fill="hold">
                                          <p:stCondLst>
                                            <p:cond delay="0"/>
                                          </p:stCondLst>
                                        </p:cTn>
                                        <p:tgtEl>
                                          <p:spTgt spid="191491">
                                            <p:txEl>
                                              <p:pRg st="0" end="0"/>
                                            </p:txEl>
                                          </p:spTgt>
                                        </p:tgtEl>
                                        <p:attrNameLst>
                                          <p:attrName>style.visibility</p:attrName>
                                        </p:attrNameLst>
                                      </p:cBhvr>
                                      <p:to>
                                        <p:strVal val="visible"/>
                                      </p:to>
                                    </p:set>
                                    <p:animEffect transition="in" filter="strips(downRight)">
                                      <p:cBhvr>
                                        <p:cTn id="11" dur="500"/>
                                        <p:tgtEl>
                                          <p:spTgt spid="1914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191491">
                                            <p:txEl>
                                              <p:pRg st="2" end="2"/>
                                            </p:txEl>
                                          </p:spTgt>
                                        </p:tgtEl>
                                        <p:attrNameLst>
                                          <p:attrName>style.visibility</p:attrName>
                                        </p:attrNameLst>
                                      </p:cBhvr>
                                      <p:to>
                                        <p:strVal val="visible"/>
                                      </p:to>
                                    </p:set>
                                    <p:animEffect transition="in" filter="strips(downRight)">
                                      <p:cBhvr>
                                        <p:cTn id="16" dur="500"/>
                                        <p:tgtEl>
                                          <p:spTgt spid="19149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191491">
                                            <p:txEl>
                                              <p:pRg st="4" end="4"/>
                                            </p:txEl>
                                          </p:spTgt>
                                        </p:tgtEl>
                                        <p:attrNameLst>
                                          <p:attrName>style.visibility</p:attrName>
                                        </p:attrNameLst>
                                      </p:cBhvr>
                                      <p:to>
                                        <p:strVal val="visible"/>
                                      </p:to>
                                    </p:set>
                                    <p:animEffect transition="in" filter="strips(downRight)">
                                      <p:cBhvr>
                                        <p:cTn id="21" dur="500"/>
                                        <p:tgtEl>
                                          <p:spTgt spid="19149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191491">
                                            <p:txEl>
                                              <p:pRg st="5" end="5"/>
                                            </p:txEl>
                                          </p:spTgt>
                                        </p:tgtEl>
                                        <p:attrNameLst>
                                          <p:attrName>style.visibility</p:attrName>
                                        </p:attrNameLst>
                                      </p:cBhvr>
                                      <p:to>
                                        <p:strVal val="visible"/>
                                      </p:to>
                                    </p:set>
                                    <p:animEffect transition="in" filter="strips(downRight)">
                                      <p:cBhvr>
                                        <p:cTn id="26" dur="500"/>
                                        <p:tgtEl>
                                          <p:spTgt spid="191491">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nodeType="clickEffect">
                                  <p:stCondLst>
                                    <p:cond delay="0"/>
                                  </p:stCondLst>
                                  <p:childTnLst>
                                    <p:set>
                                      <p:cBhvr>
                                        <p:cTn id="30" dur="1" fill="hold">
                                          <p:stCondLst>
                                            <p:cond delay="0"/>
                                          </p:stCondLst>
                                        </p:cTn>
                                        <p:tgtEl>
                                          <p:spTgt spid="191491">
                                            <p:txEl>
                                              <p:pRg st="7" end="7"/>
                                            </p:txEl>
                                          </p:spTgt>
                                        </p:tgtEl>
                                        <p:attrNameLst>
                                          <p:attrName>style.visibility</p:attrName>
                                        </p:attrNameLst>
                                      </p:cBhvr>
                                      <p:to>
                                        <p:strVal val="visible"/>
                                      </p:to>
                                    </p:set>
                                    <p:animEffect transition="in" filter="strips(downRight)">
                                      <p:cBhvr>
                                        <p:cTn id="31" dur="500"/>
                                        <p:tgtEl>
                                          <p:spTgt spid="191491">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nodeType="clickEffect">
                                  <p:stCondLst>
                                    <p:cond delay="0"/>
                                  </p:stCondLst>
                                  <p:childTnLst>
                                    <p:set>
                                      <p:cBhvr>
                                        <p:cTn id="35" dur="1" fill="hold">
                                          <p:stCondLst>
                                            <p:cond delay="0"/>
                                          </p:stCondLst>
                                        </p:cTn>
                                        <p:tgtEl>
                                          <p:spTgt spid="191491">
                                            <p:txEl>
                                              <p:pRg st="9" end="9"/>
                                            </p:txEl>
                                          </p:spTgt>
                                        </p:tgtEl>
                                        <p:attrNameLst>
                                          <p:attrName>style.visibility</p:attrName>
                                        </p:attrNameLst>
                                      </p:cBhvr>
                                      <p:to>
                                        <p:strVal val="visible"/>
                                      </p:to>
                                    </p:set>
                                    <p:animEffect transition="in" filter="strips(downRight)">
                                      <p:cBhvr>
                                        <p:cTn id="36" dur="500"/>
                                        <p:tgtEl>
                                          <p:spTgt spid="191491">
                                            <p:txEl>
                                              <p:pRg st="9" end="9"/>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nodeType="clickEffect">
                                  <p:stCondLst>
                                    <p:cond delay="0"/>
                                  </p:stCondLst>
                                  <p:childTnLst>
                                    <p:set>
                                      <p:cBhvr>
                                        <p:cTn id="40" dur="1" fill="hold">
                                          <p:stCondLst>
                                            <p:cond delay="0"/>
                                          </p:stCondLst>
                                        </p:cTn>
                                        <p:tgtEl>
                                          <p:spTgt spid="191491">
                                            <p:txEl>
                                              <p:pRg st="11" end="11"/>
                                            </p:txEl>
                                          </p:spTgt>
                                        </p:tgtEl>
                                        <p:attrNameLst>
                                          <p:attrName>style.visibility</p:attrName>
                                        </p:attrNameLst>
                                      </p:cBhvr>
                                      <p:to>
                                        <p:strVal val="visible"/>
                                      </p:to>
                                    </p:set>
                                    <p:animEffect transition="in" filter="strips(downRight)">
                                      <p:cBhvr>
                                        <p:cTn id="41" dur="500"/>
                                        <p:tgtEl>
                                          <p:spTgt spid="1914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en-US" dirty="0"/>
              <a:t>Heat Flow </a:t>
            </a:r>
          </a:p>
        </p:txBody>
      </p:sp>
      <p:sp>
        <p:nvSpPr>
          <p:cNvPr id="6" name="Content Placeholder 2">
            <a:extLst>
              <a:ext uri="{FF2B5EF4-FFF2-40B4-BE49-F238E27FC236}">
                <a16:creationId xmlns:a16="http://schemas.microsoft.com/office/drawing/2014/main" id="{C7F23714-EE25-42DC-8FEC-A634059804CE}"/>
              </a:ext>
            </a:extLst>
          </p:cNvPr>
          <p:cNvSpPr>
            <a:spLocks noGrp="1"/>
          </p:cNvSpPr>
          <p:nvPr>
            <p:ph idx="1"/>
          </p:nvPr>
        </p:nvSpPr>
        <p:spPr>
          <a:xfrm>
            <a:off x="0" y="609600"/>
            <a:ext cx="9144000" cy="6019800"/>
          </a:xfrm>
        </p:spPr>
        <p:txBody>
          <a:bodyPr/>
          <a:lstStyle/>
          <a:p>
            <a:pPr eaLnBrk="1" hangingPunct="1">
              <a:spcBef>
                <a:spcPct val="20000"/>
              </a:spcBef>
            </a:pPr>
            <a:r>
              <a:rPr lang="en-US" altLang="en-US" sz="3200" dirty="0"/>
              <a:t>Thermal </a:t>
            </a:r>
            <a:r>
              <a:rPr lang="en-US" altLang="en-US" sz="3200" b="1" dirty="0">
                <a:solidFill>
                  <a:srgbClr val="FFFF00"/>
                </a:solidFill>
                <a:effectLst>
                  <a:outerShdw blurRad="38100" dist="38100" dir="2700000" algn="tl">
                    <a:srgbClr val="000000">
                      <a:alpha val="43137"/>
                    </a:srgbClr>
                  </a:outerShdw>
                </a:effectLst>
              </a:rPr>
              <a:t>expansion</a:t>
            </a:r>
            <a:r>
              <a:rPr lang="en-US" altLang="en-US" sz="3200" dirty="0"/>
              <a:t> occurs when particles of matter move farther apart as temperature increases, therefore, </a:t>
            </a:r>
            <a:r>
              <a:rPr lang="en-US" altLang="en-US" sz="3200" b="1" dirty="0">
                <a:solidFill>
                  <a:srgbClr val="FFFF00"/>
                </a:solidFill>
                <a:effectLst>
                  <a:outerShdw blurRad="38100" dist="38100" dir="2700000" algn="tl">
                    <a:srgbClr val="000000">
                      <a:alpha val="43137"/>
                    </a:srgbClr>
                  </a:outerShdw>
                </a:effectLst>
              </a:rPr>
              <a:t>volume increases</a:t>
            </a:r>
            <a:r>
              <a:rPr lang="en-US" altLang="en-US" sz="3200" dirty="0"/>
              <a:t>. </a:t>
            </a:r>
          </a:p>
          <a:p>
            <a:pPr marL="344488" lvl="1" indent="-344488" eaLnBrk="1" hangingPunct="1">
              <a:buFontTx/>
              <a:buChar char="•"/>
            </a:pPr>
            <a:endParaRPr lang="en-US" altLang="en-US" sz="3200" dirty="0">
              <a:solidFill>
                <a:srgbClr val="000000"/>
              </a:solidFill>
              <a:ea typeface="Times New Roman" panose="02020603050405020304" pitchFamily="18" charset="0"/>
              <a:cs typeface="Minion-Regular" charset="0"/>
            </a:endParaRPr>
          </a:p>
          <a:p>
            <a:pPr marL="344488" lvl="1" indent="-344488" eaLnBrk="1" hangingPunct="1">
              <a:buFontTx/>
              <a:buChar char="•"/>
            </a:pPr>
            <a:endParaRPr lang="en-US" altLang="en-US" sz="3200" dirty="0">
              <a:solidFill>
                <a:srgbClr val="000000"/>
              </a:solidFill>
              <a:ea typeface="Times New Roman" panose="02020603050405020304" pitchFamily="18" charset="0"/>
              <a:cs typeface="Minion-Regular" charset="0"/>
            </a:endParaRPr>
          </a:p>
          <a:p>
            <a:pPr marL="344488" lvl="1" indent="-344488" eaLnBrk="1" hangingPunct="1">
              <a:buFontTx/>
              <a:buChar char="•"/>
            </a:pPr>
            <a:endParaRPr lang="en-US" altLang="en-US" sz="3200" dirty="0">
              <a:solidFill>
                <a:srgbClr val="000000"/>
              </a:solidFill>
              <a:ea typeface="Times New Roman" panose="02020603050405020304" pitchFamily="18" charset="0"/>
              <a:cs typeface="Minion-Regular" charset="0"/>
            </a:endParaRPr>
          </a:p>
          <a:p>
            <a:pPr marL="344488" lvl="1" indent="-344488" eaLnBrk="1" hangingPunct="1">
              <a:buFontTx/>
              <a:buChar char="•"/>
            </a:pPr>
            <a:endParaRPr lang="en-US" altLang="en-US" sz="3200" dirty="0">
              <a:solidFill>
                <a:srgbClr val="000000"/>
              </a:solidFill>
              <a:ea typeface="Times New Roman" panose="02020603050405020304" pitchFamily="18" charset="0"/>
              <a:cs typeface="Minion-Regular" charset="0"/>
            </a:endParaRPr>
          </a:p>
          <a:p>
            <a:pPr marL="344488" lvl="1" indent="-344488" eaLnBrk="1" hangingPunct="1">
              <a:buFontTx/>
              <a:buChar char="•"/>
            </a:pPr>
            <a:r>
              <a:rPr lang="en-US" altLang="en-US" sz="3200" dirty="0">
                <a:solidFill>
                  <a:srgbClr val="000000"/>
                </a:solidFill>
                <a:ea typeface="Times New Roman" panose="02020603050405020304" pitchFamily="18" charset="0"/>
                <a:cs typeface="Minion-Regular" charset="0"/>
              </a:rPr>
              <a:t>As temperature decreases, there is thermal </a:t>
            </a:r>
            <a:r>
              <a:rPr lang="en-US" altLang="en-US" sz="3200" b="1" dirty="0">
                <a:solidFill>
                  <a:srgbClr val="0070C0"/>
                </a:solidFill>
                <a:effectLst>
                  <a:outerShdw blurRad="38100" dist="38100" dir="2700000" algn="tl">
                    <a:srgbClr val="000000">
                      <a:alpha val="43137"/>
                    </a:srgbClr>
                  </a:outerShdw>
                </a:effectLst>
                <a:ea typeface="Times New Roman" panose="02020603050405020304" pitchFamily="18" charset="0"/>
                <a:cs typeface="Minion-Regular" charset="0"/>
              </a:rPr>
              <a:t>contraction</a:t>
            </a:r>
            <a:r>
              <a:rPr lang="en-US" altLang="en-US" sz="3200" dirty="0">
                <a:solidFill>
                  <a:srgbClr val="000000"/>
                </a:solidFill>
                <a:ea typeface="Times New Roman" panose="02020603050405020304" pitchFamily="18" charset="0"/>
                <a:cs typeface="Minion-Regular" charset="0"/>
              </a:rPr>
              <a:t> of particles, therefore, </a:t>
            </a:r>
            <a:r>
              <a:rPr lang="en-US" altLang="en-US" sz="3200" b="1" dirty="0">
                <a:solidFill>
                  <a:srgbClr val="0070C0"/>
                </a:solidFill>
                <a:effectLst>
                  <a:outerShdw blurRad="38100" dist="38100" dir="2700000" algn="tl">
                    <a:srgbClr val="000000">
                      <a:alpha val="43137"/>
                    </a:srgbClr>
                  </a:outerShdw>
                </a:effectLst>
                <a:ea typeface="Times New Roman" panose="02020603050405020304" pitchFamily="18" charset="0"/>
                <a:cs typeface="Minion-Regular" charset="0"/>
              </a:rPr>
              <a:t>volume decreases</a:t>
            </a:r>
            <a:r>
              <a:rPr lang="en-US" altLang="en-US" sz="3200" dirty="0">
                <a:solidFill>
                  <a:srgbClr val="000000"/>
                </a:solidFill>
                <a:ea typeface="Times New Roman" panose="02020603050405020304" pitchFamily="18" charset="0"/>
                <a:cs typeface="Minion-Regular" charset="0"/>
              </a:rPr>
              <a:t>, because they slow down, collide less, and exert less force.</a:t>
            </a:r>
            <a:endParaRPr lang="ml-IN" altLang="en-US" sz="3200" dirty="0">
              <a:solidFill>
                <a:srgbClr val="000000"/>
              </a:solidFill>
              <a:ea typeface="Times New Roman" panose="02020603050405020304" pitchFamily="18" charset="0"/>
              <a:cs typeface="Mangal" panose="02040503050203030202" pitchFamily="18" charset="0"/>
            </a:endParaRPr>
          </a:p>
          <a:p>
            <a:pPr eaLnBrk="1" hangingPunct="1">
              <a:spcBef>
                <a:spcPct val="20000"/>
              </a:spcBef>
            </a:pPr>
            <a:endParaRPr lang="en-US" altLang="en-US" sz="3200" dirty="0"/>
          </a:p>
          <a:p>
            <a:pPr marL="0" indent="0" eaLnBrk="1" hangingPunct="1">
              <a:buFontTx/>
              <a:buNone/>
            </a:pPr>
            <a:endParaRPr lang="ml-IN" altLang="en-US" sz="3200" dirty="0">
              <a:solidFill>
                <a:srgbClr val="000000"/>
              </a:solidFill>
              <a:ea typeface="Times New Roman" panose="02020603050405020304" pitchFamily="18" charset="0"/>
              <a:cs typeface="Mangal" panose="02040503050203030202" pitchFamily="18" charset="0"/>
            </a:endParaRPr>
          </a:p>
          <a:p>
            <a:pPr marL="742950" indent="-742950">
              <a:spcBef>
                <a:spcPts val="1200"/>
              </a:spcBef>
              <a:buFont typeface="Arial" charset="0"/>
              <a:buAutoNum type="arabicPeriod" startAt="3"/>
              <a:defRPr/>
            </a:pPr>
            <a:endParaRPr lang="en-US" sz="3600" dirty="0">
              <a:solidFill>
                <a:srgbClr val="00B050"/>
              </a:solidFill>
            </a:endParaRPr>
          </a:p>
        </p:txBody>
      </p:sp>
      <p:pic>
        <p:nvPicPr>
          <p:cNvPr id="4" name="Picture 3">
            <a:extLst>
              <a:ext uri="{FF2B5EF4-FFF2-40B4-BE49-F238E27FC236}">
                <a16:creationId xmlns:a16="http://schemas.microsoft.com/office/drawing/2014/main" id="{423B2EFE-8625-42F2-A804-283468F24D93}"/>
              </a:ext>
            </a:extLst>
          </p:cNvPr>
          <p:cNvPicPr>
            <a:picLocks noChangeAspect="1"/>
          </p:cNvPicPr>
          <p:nvPr/>
        </p:nvPicPr>
        <p:blipFill>
          <a:blip r:embed="rId2"/>
          <a:stretch>
            <a:fillRect/>
          </a:stretch>
        </p:blipFill>
        <p:spPr>
          <a:xfrm>
            <a:off x="2751803" y="2265575"/>
            <a:ext cx="3640393" cy="2326849"/>
          </a:xfrm>
          <a:prstGeom prst="rect">
            <a:avLst/>
          </a:prstGeom>
        </p:spPr>
      </p:pic>
    </p:spTree>
    <p:extLst>
      <p:ext uri="{BB962C8B-B14F-4D97-AF65-F5344CB8AC3E}">
        <p14:creationId xmlns:p14="http://schemas.microsoft.com/office/powerpoint/2010/main" val="419861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en-US" dirty="0"/>
              <a:t>Heat Flow </a:t>
            </a:r>
          </a:p>
        </p:txBody>
      </p:sp>
      <p:sp>
        <p:nvSpPr>
          <p:cNvPr id="6" name="Content Placeholder 2">
            <a:extLst>
              <a:ext uri="{FF2B5EF4-FFF2-40B4-BE49-F238E27FC236}">
                <a16:creationId xmlns:a16="http://schemas.microsoft.com/office/drawing/2014/main" id="{C7F23714-EE25-42DC-8FEC-A634059804CE}"/>
              </a:ext>
            </a:extLst>
          </p:cNvPr>
          <p:cNvSpPr>
            <a:spLocks noGrp="1"/>
          </p:cNvSpPr>
          <p:nvPr>
            <p:ph idx="1"/>
          </p:nvPr>
        </p:nvSpPr>
        <p:spPr>
          <a:xfrm>
            <a:off x="0" y="728252"/>
            <a:ext cx="9144000" cy="6019800"/>
          </a:xfrm>
        </p:spPr>
        <p:txBody>
          <a:bodyPr/>
          <a:lstStyle/>
          <a:p>
            <a:pPr eaLnBrk="1" hangingPunct="1">
              <a:spcBef>
                <a:spcPct val="20000"/>
              </a:spcBef>
            </a:pPr>
            <a:r>
              <a:rPr lang="en-US" altLang="en-US" sz="3200" dirty="0"/>
              <a:t>Temperature relates to the </a:t>
            </a:r>
            <a:r>
              <a:rPr lang="en-US" altLang="en-US" sz="3200" b="1" dirty="0">
                <a:solidFill>
                  <a:srgbClr val="FFFF00"/>
                </a:solidFill>
                <a:effectLst>
                  <a:outerShdw blurRad="38100" dist="38100" dir="2700000" algn="tl">
                    <a:srgbClr val="000000">
                      <a:alpha val="43137"/>
                    </a:srgbClr>
                  </a:outerShdw>
                </a:effectLst>
              </a:rPr>
              <a:t>specific heat </a:t>
            </a:r>
            <a:r>
              <a:rPr lang="en-US" altLang="en-US" sz="3200" dirty="0"/>
              <a:t>of a substance.</a:t>
            </a:r>
          </a:p>
          <a:p>
            <a:pPr marL="344488" lvl="1" indent="-344488" eaLnBrk="1" hangingPunct="1">
              <a:buFontTx/>
              <a:buChar char="•"/>
            </a:pPr>
            <a:endParaRPr lang="en-US" altLang="en-US" sz="3200" dirty="0">
              <a:solidFill>
                <a:srgbClr val="000000"/>
              </a:solidFill>
              <a:ea typeface="Times New Roman" panose="02020603050405020304" pitchFamily="18" charset="0"/>
              <a:cs typeface="Minion-Regular" charset="0"/>
            </a:endParaRPr>
          </a:p>
          <a:p>
            <a:pPr marL="344488" lvl="1" indent="-344488" eaLnBrk="1" hangingPunct="1">
              <a:buFontTx/>
              <a:buChar char="•"/>
            </a:pPr>
            <a:endParaRPr lang="en-US" altLang="en-US" sz="3200" dirty="0">
              <a:solidFill>
                <a:srgbClr val="000000"/>
              </a:solidFill>
              <a:ea typeface="Times New Roman" panose="02020603050405020304" pitchFamily="18" charset="0"/>
              <a:cs typeface="Minion-Regular" charset="0"/>
            </a:endParaRPr>
          </a:p>
          <a:p>
            <a:pPr marL="344488" lvl="1" indent="-344488" eaLnBrk="1" hangingPunct="1">
              <a:buFontTx/>
              <a:buChar char="•"/>
            </a:pPr>
            <a:endParaRPr lang="en-US" altLang="en-US" sz="3200" dirty="0">
              <a:solidFill>
                <a:srgbClr val="000000"/>
              </a:solidFill>
              <a:ea typeface="Times New Roman" panose="02020603050405020304" pitchFamily="18" charset="0"/>
              <a:cs typeface="Minion-Regular" charset="0"/>
            </a:endParaRPr>
          </a:p>
          <a:p>
            <a:pPr marL="344488" lvl="1" indent="-344488" eaLnBrk="1" hangingPunct="1">
              <a:buFontTx/>
              <a:buChar char="•"/>
            </a:pPr>
            <a:endParaRPr lang="en-US" altLang="en-US" sz="3200" dirty="0">
              <a:solidFill>
                <a:srgbClr val="000000"/>
              </a:solidFill>
              <a:ea typeface="Times New Roman" panose="02020603050405020304" pitchFamily="18" charset="0"/>
              <a:cs typeface="Minion-Regular" charset="0"/>
            </a:endParaRPr>
          </a:p>
          <a:p>
            <a:pPr marL="344488" lvl="1" indent="-344488" eaLnBrk="1" hangingPunct="1">
              <a:buFontTx/>
              <a:buChar char="•"/>
            </a:pPr>
            <a:endParaRPr lang="en-US" altLang="en-US" sz="3200" dirty="0">
              <a:solidFill>
                <a:srgbClr val="000000"/>
              </a:solidFill>
              <a:ea typeface="Times New Roman" panose="02020603050405020304" pitchFamily="18" charset="0"/>
              <a:cs typeface="Minion-Regular" charset="0"/>
            </a:endParaRPr>
          </a:p>
          <a:p>
            <a:pPr marL="344488" lvl="1" indent="-344488" eaLnBrk="1" hangingPunct="1">
              <a:buFontTx/>
              <a:buChar char="•"/>
            </a:pPr>
            <a:endParaRPr lang="en-US" altLang="en-US" sz="3200" dirty="0">
              <a:solidFill>
                <a:srgbClr val="000000"/>
              </a:solidFill>
              <a:ea typeface="Times New Roman" panose="02020603050405020304" pitchFamily="18" charset="0"/>
              <a:cs typeface="Minion-Regular" charset="0"/>
            </a:endParaRPr>
          </a:p>
          <a:p>
            <a:pPr marL="344488" lvl="1" indent="-344488" eaLnBrk="1" hangingPunct="1">
              <a:buFontTx/>
              <a:buChar char="•"/>
            </a:pPr>
            <a:r>
              <a:rPr lang="en-US" altLang="en-US" sz="3200" dirty="0">
                <a:solidFill>
                  <a:srgbClr val="000000"/>
                </a:solidFill>
                <a:ea typeface="Times New Roman" panose="02020603050405020304" pitchFamily="18" charset="0"/>
                <a:cs typeface="Minion-Regular" charset="0"/>
              </a:rPr>
              <a:t>The metal spoon heats up faster than the wooden spoon.</a:t>
            </a:r>
            <a:endParaRPr lang="ml-IN" altLang="en-US" sz="3200" dirty="0">
              <a:solidFill>
                <a:srgbClr val="000000"/>
              </a:solidFill>
              <a:ea typeface="Times New Roman" panose="02020603050405020304" pitchFamily="18" charset="0"/>
              <a:cs typeface="Mangal" panose="02040503050203030202" pitchFamily="18" charset="0"/>
            </a:endParaRPr>
          </a:p>
          <a:p>
            <a:pPr eaLnBrk="1" hangingPunct="1">
              <a:spcBef>
                <a:spcPct val="20000"/>
              </a:spcBef>
            </a:pPr>
            <a:endParaRPr lang="en-US" altLang="en-US" sz="3200" dirty="0"/>
          </a:p>
          <a:p>
            <a:pPr marL="0" indent="0" eaLnBrk="1" hangingPunct="1">
              <a:buFontTx/>
              <a:buNone/>
            </a:pPr>
            <a:endParaRPr lang="ml-IN" altLang="en-US" sz="3200" dirty="0">
              <a:solidFill>
                <a:srgbClr val="000000"/>
              </a:solidFill>
              <a:ea typeface="Times New Roman" panose="02020603050405020304" pitchFamily="18" charset="0"/>
              <a:cs typeface="Mangal" panose="02040503050203030202" pitchFamily="18" charset="0"/>
            </a:endParaRPr>
          </a:p>
          <a:p>
            <a:pPr marL="742950" indent="-742950">
              <a:spcBef>
                <a:spcPts val="1200"/>
              </a:spcBef>
              <a:buFont typeface="Arial" charset="0"/>
              <a:buAutoNum type="arabicPeriod" startAt="3"/>
              <a:defRPr/>
            </a:pPr>
            <a:endParaRPr lang="en-US" sz="3600" dirty="0">
              <a:solidFill>
                <a:srgbClr val="00B050"/>
              </a:solidFill>
            </a:endParaRPr>
          </a:p>
        </p:txBody>
      </p:sp>
      <p:pic>
        <p:nvPicPr>
          <p:cNvPr id="5" name="Picture 4">
            <a:extLst>
              <a:ext uri="{FF2B5EF4-FFF2-40B4-BE49-F238E27FC236}">
                <a16:creationId xmlns:a16="http://schemas.microsoft.com/office/drawing/2014/main" id="{BAA66FE0-585C-496C-9396-455E3B5F79FB}"/>
              </a:ext>
            </a:extLst>
          </p:cNvPr>
          <p:cNvPicPr>
            <a:picLocks noChangeAspect="1"/>
          </p:cNvPicPr>
          <p:nvPr/>
        </p:nvPicPr>
        <p:blipFill>
          <a:blip r:embed="rId2"/>
          <a:stretch>
            <a:fillRect/>
          </a:stretch>
        </p:blipFill>
        <p:spPr>
          <a:xfrm>
            <a:off x="2209800" y="1828800"/>
            <a:ext cx="5562600" cy="3446764"/>
          </a:xfrm>
          <a:prstGeom prst="rect">
            <a:avLst/>
          </a:prstGeom>
        </p:spPr>
      </p:pic>
    </p:spTree>
    <p:extLst>
      <p:ext uri="{BB962C8B-B14F-4D97-AF65-F5344CB8AC3E}">
        <p14:creationId xmlns:p14="http://schemas.microsoft.com/office/powerpoint/2010/main" val="197121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9173-8700-47B7-A687-CBCFE3F81D99}"/>
              </a:ext>
            </a:extLst>
          </p:cNvPr>
          <p:cNvSpPr>
            <a:spLocks noGrp="1"/>
          </p:cNvSpPr>
          <p:nvPr>
            <p:ph type="title"/>
          </p:nvPr>
        </p:nvSpPr>
        <p:spPr/>
        <p:txBody>
          <a:bodyPr/>
          <a:lstStyle/>
          <a:p>
            <a:pPr>
              <a:defRPr/>
            </a:pPr>
            <a:r>
              <a:rPr lang="en-US" dirty="0"/>
              <a:t>Heat Transfer </a:t>
            </a:r>
          </a:p>
        </p:txBody>
      </p:sp>
      <p:pic>
        <p:nvPicPr>
          <p:cNvPr id="5" name="Content Placeholder 4">
            <a:extLst>
              <a:ext uri="{FF2B5EF4-FFF2-40B4-BE49-F238E27FC236}">
                <a16:creationId xmlns:a16="http://schemas.microsoft.com/office/drawing/2014/main" id="{CCCEF56C-F8E7-457D-96D8-8E33AB0D8CE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 y="1676400"/>
            <a:ext cx="8382000" cy="4191000"/>
          </a:xfrm>
        </p:spPr>
      </p:pic>
      <p:sp>
        <p:nvSpPr>
          <p:cNvPr id="3" name="Footer Placeholder 2">
            <a:extLst>
              <a:ext uri="{FF2B5EF4-FFF2-40B4-BE49-F238E27FC236}">
                <a16:creationId xmlns:a16="http://schemas.microsoft.com/office/drawing/2014/main" id="{BBB25C53-B0E7-4435-A70D-2AE3014B215F}"/>
              </a:ext>
            </a:extLst>
          </p:cNvPr>
          <p:cNvSpPr>
            <a:spLocks noGrp="1"/>
          </p:cNvSpPr>
          <p:nvPr>
            <p:ph type="ftr" sz="quarter" idx="11"/>
          </p:nvPr>
        </p:nvSpPr>
        <p:spPr/>
        <p:txBody>
          <a:bodyPr/>
          <a:lstStyle/>
          <a:p>
            <a:pPr>
              <a:defRPr/>
            </a:pPr>
            <a:r>
              <a:rPr lang="en-US"/>
              <a:t>Heat Transfer</a:t>
            </a:r>
          </a:p>
        </p:txBody>
      </p:sp>
      <p:sp>
        <p:nvSpPr>
          <p:cNvPr id="4" name="Slide Number Placeholder 3">
            <a:extLst>
              <a:ext uri="{FF2B5EF4-FFF2-40B4-BE49-F238E27FC236}">
                <a16:creationId xmlns:a16="http://schemas.microsoft.com/office/drawing/2014/main" id="{227CD559-CF34-44FB-9093-73013490D084}"/>
              </a:ext>
            </a:extLst>
          </p:cNvPr>
          <p:cNvSpPr>
            <a:spLocks noGrp="1"/>
          </p:cNvSpPr>
          <p:nvPr>
            <p:ph type="sldNum" sz="quarter" idx="12"/>
          </p:nvPr>
        </p:nvSpPr>
        <p:spPr/>
        <p:txBody>
          <a:bodyPr/>
          <a:lstStyle/>
          <a:p>
            <a:pPr>
              <a:defRPr/>
            </a:pPr>
            <a:fld id="{602A12C5-B0EC-4ECD-9160-BDE3127816F9}" type="slidenum">
              <a:rPr lang="en-US" altLang="en-US" smtClean="0"/>
              <a:pPr>
                <a:defRPr/>
              </a:pPr>
              <a:t>16</a:t>
            </a:fld>
            <a:endParaRPr lang="en-US" altLang="en-US"/>
          </a:p>
        </p:txBody>
      </p:sp>
    </p:spTree>
    <p:extLst>
      <p:ext uri="{BB962C8B-B14F-4D97-AF65-F5344CB8AC3E}">
        <p14:creationId xmlns:p14="http://schemas.microsoft.com/office/powerpoint/2010/main" val="2167905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5334000" cy="1143000"/>
          </a:xfrm>
        </p:spPr>
        <p:txBody>
          <a:bodyPr/>
          <a:lstStyle/>
          <a:p>
            <a:r>
              <a:rPr lang="en-US" dirty="0"/>
              <a:t>Heat Flow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 y="84138"/>
            <a:ext cx="3048000" cy="1524000"/>
          </a:xfrm>
        </p:spPr>
      </p:pic>
      <p:sp>
        <p:nvSpPr>
          <p:cNvPr id="6" name="TextBox 5">
            <a:extLst>
              <a:ext uri="{FF2B5EF4-FFF2-40B4-BE49-F238E27FC236}">
                <a16:creationId xmlns:a16="http://schemas.microsoft.com/office/drawing/2014/main" id="{E0527C8A-2F38-48D4-A6E6-7877BCD245D5}"/>
              </a:ext>
            </a:extLst>
          </p:cNvPr>
          <p:cNvSpPr txBox="1"/>
          <p:nvPr/>
        </p:nvSpPr>
        <p:spPr>
          <a:xfrm>
            <a:off x="152400" y="1798638"/>
            <a:ext cx="8605684" cy="5004447"/>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Heat flows spontaneously from hot objects to cold objects.</a:t>
            </a:r>
            <a:r>
              <a:rPr kumimoji="0" lang="en-US" alt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 </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srgbClr val="000000"/>
                </a:solidFill>
                <a:effectLst/>
                <a:uLnTx/>
                <a:uFillTx/>
                <a:latin typeface="Arial" charset="0"/>
                <a:ea typeface="+mn-ea"/>
                <a:cs typeface="+mn-cs"/>
              </a:rPr>
              <a:t>The second law of thermodynamics (entropy) states that thermal energy can flow from colder objects to hotter objects only if work is done on the system.</a:t>
            </a:r>
            <a:r>
              <a:rPr kumimoji="0" lang="en-US" altLang="en-US" sz="2800" b="0" i="0" u="none" strike="noStrike" kern="1200" cap="none" spc="0" normalizeH="0" baseline="0" noProof="0" dirty="0">
                <a:ln>
                  <a:noFill/>
                </a:ln>
                <a:solidFill>
                  <a:srgbClr val="000000"/>
                </a:solidFill>
                <a:effectLst/>
                <a:uLnTx/>
                <a:uFillTx/>
                <a:latin typeface="Arial" charset="0"/>
                <a:ea typeface="+mn-ea"/>
                <a:cs typeface="+mn-cs"/>
              </a:rPr>
              <a:t> </a:t>
            </a:r>
          </a:p>
          <a:p>
            <a:pPr marL="914400" marR="0" lvl="1"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Arial" charset="0"/>
                <a:ea typeface="+mn-ea"/>
                <a:cs typeface="+mn-cs"/>
              </a:rPr>
              <a:t>This is because matter goes from order to disorder spontaneously. Hotter objects have particles moving much faster (more random) than cooler objects. Therefore, hotter objects spread out faster than cooler objects.</a:t>
            </a:r>
          </a:p>
        </p:txBody>
      </p:sp>
    </p:spTree>
    <p:extLst>
      <p:ext uri="{BB962C8B-B14F-4D97-AF65-F5344CB8AC3E}">
        <p14:creationId xmlns:p14="http://schemas.microsoft.com/office/powerpoint/2010/main" val="35472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en-US" dirty="0"/>
              <a:t>Heat Flow </a:t>
            </a:r>
          </a:p>
        </p:txBody>
      </p:sp>
      <p:sp>
        <p:nvSpPr>
          <p:cNvPr id="6" name="Content Placeholder 2">
            <a:extLst>
              <a:ext uri="{FF2B5EF4-FFF2-40B4-BE49-F238E27FC236}">
                <a16:creationId xmlns:a16="http://schemas.microsoft.com/office/drawing/2014/main" id="{C7F23714-EE25-42DC-8FEC-A634059804CE}"/>
              </a:ext>
            </a:extLst>
          </p:cNvPr>
          <p:cNvSpPr>
            <a:spLocks noGrp="1"/>
          </p:cNvSpPr>
          <p:nvPr>
            <p:ph idx="1"/>
          </p:nvPr>
        </p:nvSpPr>
        <p:spPr>
          <a:xfrm>
            <a:off x="34413" y="838200"/>
            <a:ext cx="9144000" cy="5267632"/>
          </a:xfrm>
        </p:spPr>
        <p:txBody>
          <a:bodyPr/>
          <a:lstStyle/>
          <a:p>
            <a:pPr marL="0" indent="0" eaLnBrk="1" hangingPunct="1">
              <a:buNone/>
            </a:pPr>
            <a:r>
              <a:rPr lang="en-US" altLang="en-US" sz="3200" b="1" dirty="0"/>
              <a:t>Thermal energy depends on the </a:t>
            </a:r>
            <a:r>
              <a:rPr lang="en-US" altLang="en-US" sz="3200" b="1" dirty="0">
                <a:solidFill>
                  <a:srgbClr val="FFFF00"/>
                </a:solidFill>
                <a:effectLst>
                  <a:outerShdw blurRad="38100" dist="38100" dir="2700000" algn="tl">
                    <a:srgbClr val="000000">
                      <a:alpha val="43137"/>
                    </a:srgbClr>
                  </a:outerShdw>
                </a:effectLst>
              </a:rPr>
              <a:t>mass</a:t>
            </a:r>
            <a:r>
              <a:rPr lang="en-US" altLang="en-US" sz="3200" b="1" dirty="0"/>
              <a:t>, </a:t>
            </a:r>
            <a:r>
              <a:rPr lang="en-US" altLang="en-US" sz="3200" b="1" dirty="0">
                <a:solidFill>
                  <a:srgbClr val="FFFF00"/>
                </a:solidFill>
                <a:effectLst>
                  <a:outerShdw blurRad="38100" dist="38100" dir="2700000" algn="tl">
                    <a:srgbClr val="000000">
                      <a:alpha val="43137"/>
                    </a:srgbClr>
                  </a:outerShdw>
                </a:effectLst>
              </a:rPr>
              <a:t>temperature</a:t>
            </a:r>
            <a:r>
              <a:rPr lang="en-US" altLang="en-US" sz="3200" b="1" dirty="0"/>
              <a:t>, and </a:t>
            </a:r>
            <a:r>
              <a:rPr lang="en-US" altLang="en-US" sz="3200" b="1" dirty="0">
                <a:solidFill>
                  <a:srgbClr val="FFFF00"/>
                </a:solidFill>
                <a:effectLst>
                  <a:outerShdw blurRad="38100" dist="38100" dir="2700000" algn="tl">
                    <a:srgbClr val="000000">
                      <a:alpha val="43137"/>
                    </a:srgbClr>
                  </a:outerShdw>
                </a:effectLst>
              </a:rPr>
              <a:t>phase</a:t>
            </a:r>
            <a:r>
              <a:rPr lang="en-US" altLang="en-US" sz="3200" b="1" dirty="0"/>
              <a:t> (solid, liquid, or gas) of an object.</a:t>
            </a:r>
            <a:r>
              <a:rPr lang="en-US" altLang="en-US" sz="3200" dirty="0"/>
              <a:t> </a:t>
            </a:r>
          </a:p>
          <a:p>
            <a:pPr marL="225425" indent="0" eaLnBrk="1" hangingPunct="1">
              <a:spcBef>
                <a:spcPts val="1200"/>
              </a:spcBef>
              <a:buFontTx/>
              <a:buNone/>
            </a:pPr>
            <a:r>
              <a:rPr lang="en-US" altLang="en-US" sz="3200" dirty="0">
                <a:solidFill>
                  <a:srgbClr val="000000"/>
                </a:solidFill>
                <a:ea typeface="Times New Roman" panose="02020603050405020304" pitchFamily="18" charset="0"/>
                <a:cs typeface="Minion-Regular" charset="0"/>
              </a:rPr>
              <a:t>e.g. A cup of tea and a teapot full of tea can have the same temperature, but the number of particles (related to mass) and the phase (s, l, g) affect the heat flow.</a:t>
            </a:r>
          </a:p>
          <a:p>
            <a:pPr marL="0" indent="0" eaLnBrk="1" hangingPunct="1">
              <a:spcBef>
                <a:spcPts val="1200"/>
              </a:spcBef>
              <a:buNone/>
            </a:pPr>
            <a:r>
              <a:rPr lang="en-US" altLang="en-US" sz="3200" dirty="0">
                <a:solidFill>
                  <a:srgbClr val="000000"/>
                </a:solidFill>
                <a:ea typeface="Times New Roman" panose="02020603050405020304" pitchFamily="18" charset="0"/>
                <a:cs typeface="Minion-Regular" charset="0"/>
              </a:rPr>
              <a:t>On the Kelvin scale, </a:t>
            </a:r>
            <a:r>
              <a:rPr lang="en-US" altLang="en-US" sz="3200" b="1" dirty="0">
                <a:solidFill>
                  <a:srgbClr val="000000"/>
                </a:solidFill>
                <a:ea typeface="Times New Roman" panose="02020603050405020304" pitchFamily="18" charset="0"/>
                <a:cs typeface="Minion-Bold" charset="0"/>
              </a:rPr>
              <a:t>absolute zero</a:t>
            </a:r>
            <a:r>
              <a:rPr lang="en-US" altLang="en-US" sz="3200" dirty="0">
                <a:solidFill>
                  <a:srgbClr val="000000"/>
                </a:solidFill>
                <a:ea typeface="Times New Roman" panose="02020603050405020304" pitchFamily="18" charset="0"/>
                <a:cs typeface="Minion-Regular" charset="0"/>
              </a:rPr>
              <a:t> is defined as a temperature of 0 kelvins.</a:t>
            </a:r>
          </a:p>
          <a:p>
            <a:pPr marL="0" indent="0" eaLnBrk="1" hangingPunct="1">
              <a:buFontTx/>
              <a:buNone/>
            </a:pPr>
            <a:endParaRPr lang="ml-IN" altLang="en-US" sz="3200" dirty="0">
              <a:solidFill>
                <a:srgbClr val="000000"/>
              </a:solidFill>
              <a:ea typeface="Times New Roman" panose="02020603050405020304" pitchFamily="18" charset="0"/>
              <a:cs typeface="Mangal" panose="02040503050203030202" pitchFamily="18" charset="0"/>
            </a:endParaRPr>
          </a:p>
          <a:p>
            <a:pPr marL="742950" indent="-742950">
              <a:spcBef>
                <a:spcPts val="1200"/>
              </a:spcBef>
              <a:buFont typeface="Arial" charset="0"/>
              <a:buAutoNum type="arabicPeriod" startAt="3"/>
              <a:defRPr/>
            </a:pPr>
            <a:endParaRPr lang="en-US" sz="3600" dirty="0">
              <a:solidFill>
                <a:srgbClr val="00B050"/>
              </a:solidFill>
            </a:endParaRPr>
          </a:p>
        </p:txBody>
      </p:sp>
    </p:spTree>
    <p:extLst>
      <p:ext uri="{BB962C8B-B14F-4D97-AF65-F5344CB8AC3E}">
        <p14:creationId xmlns:p14="http://schemas.microsoft.com/office/powerpoint/2010/main" val="250354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18FDE09-C367-4EBE-9A0A-C4A8F135F26C}"/>
              </a:ext>
            </a:extLst>
          </p:cNvPr>
          <p:cNvSpPr>
            <a:spLocks noGrp="1" noChangeArrowheads="1"/>
          </p:cNvSpPr>
          <p:nvPr>
            <p:ph type="body" sz="half" idx="1"/>
          </p:nvPr>
        </p:nvSpPr>
        <p:spPr bwMode="auto">
          <a:xfrm>
            <a:off x="228600" y="1196975"/>
            <a:ext cx="8534400" cy="2398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533400" indent="-533400" eaLnBrk="1" hangingPunct="1">
              <a:buFontTx/>
              <a:buNone/>
            </a:pPr>
            <a:r>
              <a:rPr lang="en-US" altLang="en-US" sz="2800" dirty="0">
                <a:solidFill>
                  <a:srgbClr val="000000"/>
                </a:solidFill>
                <a:ea typeface="Times New Roman" panose="02020603050405020304" pitchFamily="18" charset="0"/>
                <a:cs typeface="Frutiger-Roman" charset="0"/>
              </a:rPr>
              <a:t>Thermal energy depends on mass and temperature. </a:t>
            </a:r>
            <a:endParaRPr lang="ml-IN" altLang="en-US" sz="2800" b="1" dirty="0">
              <a:solidFill>
                <a:srgbClr val="000000"/>
              </a:solidFill>
              <a:ea typeface="Times New Roman" panose="02020603050405020304" pitchFamily="18" charset="0"/>
              <a:cs typeface="Mangal" panose="02040503050203030202" pitchFamily="18" charset="0"/>
            </a:endParaRPr>
          </a:p>
          <a:p>
            <a:pPr marL="533400" indent="-533400" eaLnBrk="1" hangingPunct="1">
              <a:buFontTx/>
              <a:buAutoNum type="alphaUcPeriod"/>
            </a:pPr>
            <a:r>
              <a:rPr lang="en-US" altLang="en-US" sz="2800" dirty="0">
                <a:solidFill>
                  <a:srgbClr val="000000"/>
                </a:solidFill>
                <a:ea typeface="Times New Roman" panose="02020603050405020304" pitchFamily="18" charset="0"/>
                <a:cs typeface="Frutiger-Roman" charset="0"/>
              </a:rPr>
              <a:t>The tea is at a higher temperature than the lemonade.</a:t>
            </a:r>
            <a:endParaRPr lang="ml-IN" altLang="en-US" sz="2800" b="1" dirty="0">
              <a:solidFill>
                <a:srgbClr val="000000"/>
              </a:solidFill>
              <a:ea typeface="Times New Roman" panose="02020603050405020304" pitchFamily="18" charset="0"/>
              <a:cs typeface="Mangal" panose="02040503050203030202" pitchFamily="18" charset="0"/>
            </a:endParaRPr>
          </a:p>
          <a:p>
            <a:pPr marL="533400" indent="-533400" eaLnBrk="1" hangingPunct="1">
              <a:buFontTx/>
              <a:buAutoNum type="alphaUcPeriod"/>
            </a:pPr>
            <a:r>
              <a:rPr lang="en-US" altLang="en-US" sz="2800" dirty="0">
                <a:solidFill>
                  <a:srgbClr val="000000"/>
                </a:solidFill>
                <a:ea typeface="Times New Roman" panose="02020603050405020304" pitchFamily="18" charset="0"/>
                <a:cs typeface="Frutiger-Roman" charset="0"/>
              </a:rPr>
              <a:t>The lemonade has more thermal energy because it has many more particles.</a:t>
            </a:r>
          </a:p>
        </p:txBody>
      </p:sp>
      <p:sp>
        <p:nvSpPr>
          <p:cNvPr id="11267" name="Rectangle 3">
            <a:extLst>
              <a:ext uri="{FF2B5EF4-FFF2-40B4-BE49-F238E27FC236}">
                <a16:creationId xmlns:a16="http://schemas.microsoft.com/office/drawing/2014/main" id="{D0496B93-83C5-4267-B630-233E4519AA9F}"/>
              </a:ext>
            </a:extLst>
          </p:cNvPr>
          <p:cNvSpPr>
            <a:spLocks noChangeArrowheads="1"/>
          </p:cNvSpPr>
          <p:nvPr/>
        </p:nvSpPr>
        <p:spPr bwMode="auto">
          <a:xfrm>
            <a:off x="153988" y="623888"/>
            <a:ext cx="6094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7B32"/>
                </a:solidFill>
                <a:effectLst/>
                <a:uLnTx/>
                <a:uFillTx/>
                <a:latin typeface="StoneSans-Bold" charset="0"/>
                <a:ea typeface="+mn-ea"/>
                <a:cs typeface="+mn-cs"/>
              </a:rPr>
              <a:t>Thermal Energy</a:t>
            </a:r>
          </a:p>
        </p:txBody>
      </p:sp>
      <p:pic>
        <p:nvPicPr>
          <p:cNvPr id="11268" name="Picture 4" descr="HSPS_Ch16s1-p475-PhotoA">
            <a:extLst>
              <a:ext uri="{FF2B5EF4-FFF2-40B4-BE49-F238E27FC236}">
                <a16:creationId xmlns:a16="http://schemas.microsoft.com/office/drawing/2014/main" id="{1B365FCF-47B0-463E-9018-3E7F519411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713" y="3706813"/>
            <a:ext cx="37338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HSPS_Ch16s1-p475-PhotoB">
            <a:extLst>
              <a:ext uri="{FF2B5EF4-FFF2-40B4-BE49-F238E27FC236}">
                <a16:creationId xmlns:a16="http://schemas.microsoft.com/office/drawing/2014/main" id="{780ADACC-37DE-434A-918B-63A258731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3697288"/>
            <a:ext cx="156368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fade">
                                      <p:cBhvr>
                                        <p:cTn id="12" dur="500"/>
                                        <p:tgtEl>
                                          <p:spTgt spid="11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xEl>
                                              <p:pRg st="2" end="2"/>
                                            </p:txEl>
                                          </p:spTgt>
                                        </p:tgtEl>
                                        <p:attrNameLst>
                                          <p:attrName>style.visibility</p:attrName>
                                        </p:attrNameLst>
                                      </p:cBhvr>
                                      <p:to>
                                        <p:strVal val="visible"/>
                                      </p:to>
                                    </p:set>
                                    <p:animEffect transition="in" filter="fade">
                                      <p:cBhvr>
                                        <p:cTn id="17" dur="500"/>
                                        <p:tgtEl>
                                          <p:spTgt spid="11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DC7EAC14-BE72-49FD-9971-61C0FEB4B4F4}"/>
              </a:ext>
            </a:extLst>
          </p:cNvPr>
          <p:cNvSpPr>
            <a:spLocks noGrp="1" noChangeArrowheads="1"/>
          </p:cNvSpPr>
          <p:nvPr>
            <p:ph type="subTitle" idx="1"/>
          </p:nvPr>
        </p:nvSpPr>
        <p:spPr>
          <a:xfrm>
            <a:off x="152400" y="76200"/>
            <a:ext cx="8839200" cy="4495800"/>
          </a:xfrm>
        </p:spPr>
        <p:txBody>
          <a:bodyPr/>
          <a:lstStyle/>
          <a:p>
            <a:pPr eaLnBrk="1" hangingPunct="1">
              <a:defRPr/>
            </a:pPr>
            <a:r>
              <a:rPr lang="en-US" dirty="0"/>
              <a:t>Heat Transfer</a:t>
            </a:r>
          </a:p>
          <a:p>
            <a:pPr algn="l" eaLnBrk="1" hangingPunct="1">
              <a:defRPr/>
            </a:pPr>
            <a:r>
              <a:rPr lang="en-US" dirty="0">
                <a:solidFill>
                  <a:srgbClr val="FFFF00"/>
                </a:solidFill>
              </a:rPr>
              <a:t>Objectives</a:t>
            </a:r>
          </a:p>
          <a:p>
            <a:pPr marL="457200" lvl="0" indent="-220663" algn="l">
              <a:spcBef>
                <a:spcPts val="1200"/>
              </a:spcBef>
              <a:buFont typeface="Arial" panose="020B0604020202020204" pitchFamily="34" charset="0"/>
              <a:buChar char="•"/>
            </a:pPr>
            <a:r>
              <a:rPr lang="en-US" sz="2400" dirty="0">
                <a:effectLst/>
              </a:rPr>
              <a:t>Distinguish the three types of heat transfer (radiation, conduction, convection).</a:t>
            </a:r>
          </a:p>
          <a:p>
            <a:pPr marL="457200" lvl="0" indent="-220663" algn="l">
              <a:spcBef>
                <a:spcPts val="1200"/>
              </a:spcBef>
              <a:buFont typeface="Arial" panose="020B0604020202020204" pitchFamily="34" charset="0"/>
              <a:buChar char="•"/>
            </a:pPr>
            <a:r>
              <a:rPr lang="en-US" sz="2400" dirty="0">
                <a:solidFill>
                  <a:srgbClr val="00B050"/>
                </a:solidFill>
                <a:effectLst/>
              </a:rPr>
              <a:t>Explain the difference between thermal insulators and conductors.</a:t>
            </a:r>
          </a:p>
          <a:p>
            <a:pPr marL="457200" lvl="0" indent="-220663" algn="l">
              <a:spcBef>
                <a:spcPts val="1200"/>
              </a:spcBef>
              <a:buFont typeface="Arial" panose="020B0604020202020204" pitchFamily="34" charset="0"/>
              <a:buChar char="•"/>
            </a:pPr>
            <a:r>
              <a:rPr lang="en-US" sz="2400" dirty="0">
                <a:effectLst/>
              </a:rPr>
              <a:t>Understand and apply the concept of adiabatic processes.</a:t>
            </a:r>
          </a:p>
          <a:p>
            <a:pPr eaLnBrk="1" hangingPunct="1">
              <a:defRPr/>
            </a:pPr>
            <a:endParaRPr lang="en-US" dirty="0"/>
          </a:p>
        </p:txBody>
      </p:sp>
      <p:pic>
        <p:nvPicPr>
          <p:cNvPr id="7" name="Picture 6">
            <a:extLst>
              <a:ext uri="{FF2B5EF4-FFF2-40B4-BE49-F238E27FC236}">
                <a16:creationId xmlns:a16="http://schemas.microsoft.com/office/drawing/2014/main" id="{754DF725-A960-47DC-AB45-AAB4E12CEB2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605981"/>
            <a:ext cx="6215063" cy="3180735"/>
          </a:xfrm>
          <a:prstGeom prst="rect">
            <a:avLst/>
          </a:prstGeom>
          <a:noFill/>
          <a:ln>
            <a:noFill/>
          </a:ln>
        </p:spPr>
      </p:pic>
      <p:sp>
        <p:nvSpPr>
          <p:cNvPr id="5" name="Slide Number Placeholder 4">
            <a:extLst>
              <a:ext uri="{FF2B5EF4-FFF2-40B4-BE49-F238E27FC236}">
                <a16:creationId xmlns:a16="http://schemas.microsoft.com/office/drawing/2014/main" id="{FC4FF501-C6CF-4AE8-A1F7-70695A87BFC2}"/>
              </a:ext>
            </a:extLst>
          </p:cNvPr>
          <p:cNvSpPr>
            <a:spLocks noGrp="1"/>
          </p:cNvSpPr>
          <p:nvPr>
            <p:ph type="sldNum" sz="quarter" idx="12"/>
          </p:nvPr>
        </p:nvSpPr>
        <p:spPr/>
        <p:txBody>
          <a:bodyPr/>
          <a:lstStyle/>
          <a:p>
            <a:pPr>
              <a:defRPr/>
            </a:pPr>
            <a:fld id="{4046A408-DE8A-4025-9221-7A3CD920B85F}" type="slidenum">
              <a:rPr lang="en-US" altLang="en-US" smtClean="0"/>
              <a:pPr>
                <a:defRPr/>
              </a:pPr>
              <a:t>2</a:t>
            </a:fld>
            <a:endParaRPr lang="en-US" altLang="en-US"/>
          </a:p>
        </p:txBody>
      </p:sp>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18BF2B5-7475-4DBF-826C-CA5330C68B5A}"/>
              </a:ext>
            </a:extLst>
          </p:cNvPr>
          <p:cNvSpPr>
            <a:spLocks noGrp="1" noChangeArrowheads="1"/>
          </p:cNvSpPr>
          <p:nvPr>
            <p:ph type="title"/>
          </p:nvPr>
        </p:nvSpPr>
        <p:spPr>
          <a:solidFill>
            <a:srgbClr val="A3D34D"/>
          </a:solidFill>
        </p:spPr>
        <p:txBody>
          <a:bodyPr/>
          <a:lstStyle/>
          <a:p>
            <a:pPr eaLnBrk="1" hangingPunct="1">
              <a:defRPr/>
            </a:pPr>
            <a:r>
              <a:rPr lang="en-US" altLang="en-US" sz="4000" b="1" dirty="0"/>
              <a:t>Thermal (Heat) Energy Transfer</a:t>
            </a:r>
          </a:p>
        </p:txBody>
      </p:sp>
      <p:sp>
        <p:nvSpPr>
          <p:cNvPr id="24579" name="Rectangle 3">
            <a:extLst>
              <a:ext uri="{FF2B5EF4-FFF2-40B4-BE49-F238E27FC236}">
                <a16:creationId xmlns:a16="http://schemas.microsoft.com/office/drawing/2014/main" id="{0DFECF82-827E-4ECF-8787-C7C88FF110BD}"/>
              </a:ext>
            </a:extLst>
          </p:cNvPr>
          <p:cNvSpPr>
            <a:spLocks noGrp="1" noChangeArrowheads="1"/>
          </p:cNvSpPr>
          <p:nvPr>
            <p:ph type="body" sz="half" idx="1"/>
          </p:nvPr>
        </p:nvSpPr>
        <p:spPr>
          <a:xfrm>
            <a:off x="533400" y="1646238"/>
            <a:ext cx="8229600" cy="4906962"/>
          </a:xfrm>
        </p:spPr>
        <p:txBody>
          <a:bodyPr/>
          <a:lstStyle/>
          <a:p>
            <a:pPr marL="0" indent="0" eaLnBrk="1" hangingPunct="1">
              <a:buFont typeface="Wingdings" panose="05000000000000000000" pitchFamily="2" charset="2"/>
              <a:buNone/>
              <a:defRPr/>
            </a:pPr>
            <a:r>
              <a:rPr lang="en-US" altLang="en-US" b="1" dirty="0"/>
              <a:t>Like matter, energy can be transformed from one form to another AND can move from one sphere to another</a:t>
            </a:r>
          </a:p>
          <a:p>
            <a:pPr marL="0" indent="0" eaLnBrk="1" hangingPunct="1">
              <a:buFont typeface="Wingdings" panose="05000000000000000000" pitchFamily="2" charset="2"/>
              <a:buNone/>
              <a:defRPr/>
            </a:pPr>
            <a:endParaRPr lang="en-US" altLang="en-US" sz="1200" b="1" dirty="0"/>
          </a:p>
          <a:p>
            <a:pPr marL="0" indent="0" eaLnBrk="1" hangingPunct="1">
              <a:buFont typeface="Wingdings" panose="05000000000000000000" pitchFamily="2" charset="2"/>
              <a:buNone/>
              <a:defRPr/>
            </a:pPr>
            <a:r>
              <a:rPr lang="en-US" altLang="en-US" i="1" dirty="0"/>
              <a:t>Thermal (Heat) Energy</a:t>
            </a:r>
            <a:r>
              <a:rPr lang="en-US" altLang="en-US" dirty="0"/>
              <a:t> is transferred in one of three ways:</a:t>
            </a:r>
          </a:p>
          <a:p>
            <a:pPr marL="609600" indent="-609600" eaLnBrk="1" hangingPunct="1">
              <a:buFontTx/>
              <a:buNone/>
              <a:defRPr/>
            </a:pPr>
            <a:endParaRPr lang="en-US" altLang="en-US" sz="800" dirty="0"/>
          </a:p>
          <a:p>
            <a:pPr marL="914400" indent="0" eaLnBrk="1" hangingPunct="1">
              <a:buFont typeface="Wingdings" panose="05000000000000000000" pitchFamily="2" charset="2"/>
              <a:buNone/>
              <a:defRPr/>
            </a:pPr>
            <a:r>
              <a:rPr lang="en-US" altLang="en-US" sz="3600" dirty="0">
                <a:solidFill>
                  <a:srgbClr val="00B0F0"/>
                </a:solidFill>
              </a:rPr>
              <a:t>Conduction </a:t>
            </a:r>
          </a:p>
          <a:p>
            <a:pPr marL="914400" indent="0" eaLnBrk="1" hangingPunct="1">
              <a:buFont typeface="Wingdings" panose="05000000000000000000" pitchFamily="2" charset="2"/>
              <a:buNone/>
              <a:defRPr/>
            </a:pPr>
            <a:endParaRPr lang="en-US" altLang="en-US" sz="800" dirty="0"/>
          </a:p>
          <a:p>
            <a:pPr marL="914400" indent="0" eaLnBrk="1" hangingPunct="1">
              <a:buFont typeface="Wingdings" panose="05000000000000000000" pitchFamily="2" charset="2"/>
              <a:buNone/>
              <a:defRPr/>
            </a:pPr>
            <a:r>
              <a:rPr lang="en-US" altLang="en-US" sz="3600" dirty="0">
                <a:solidFill>
                  <a:srgbClr val="FF0000"/>
                </a:solidFill>
              </a:rPr>
              <a:t>Convection</a:t>
            </a:r>
          </a:p>
          <a:p>
            <a:pPr marL="914400" indent="0" eaLnBrk="1" hangingPunct="1">
              <a:buFont typeface="Wingdings" panose="05000000000000000000" pitchFamily="2" charset="2"/>
              <a:buNone/>
              <a:defRPr/>
            </a:pPr>
            <a:endParaRPr lang="en-US" altLang="en-US" sz="800" dirty="0"/>
          </a:p>
          <a:p>
            <a:pPr marL="914400" indent="0" eaLnBrk="1" hangingPunct="1">
              <a:buFont typeface="Wingdings" panose="05000000000000000000" pitchFamily="2" charset="2"/>
              <a:buNone/>
              <a:defRPr/>
            </a:pPr>
            <a:r>
              <a:rPr lang="en-US" altLang="en-US" sz="3600" dirty="0">
                <a:solidFill>
                  <a:srgbClr val="00B050"/>
                </a:solidFill>
              </a:rPr>
              <a:t>Radiation</a:t>
            </a:r>
          </a:p>
        </p:txBody>
      </p:sp>
      <p:sp>
        <p:nvSpPr>
          <p:cNvPr id="2" name="Footer Placeholder 1">
            <a:extLst>
              <a:ext uri="{FF2B5EF4-FFF2-40B4-BE49-F238E27FC236}">
                <a16:creationId xmlns:a16="http://schemas.microsoft.com/office/drawing/2014/main" id="{28A95C45-4C7A-430F-A12E-68373524D026}"/>
              </a:ext>
            </a:extLst>
          </p:cNvPr>
          <p:cNvSpPr>
            <a:spLocks noGrp="1"/>
          </p:cNvSpPr>
          <p:nvPr>
            <p:ph type="ftr" sz="quarter" idx="11"/>
          </p:nvPr>
        </p:nvSpPr>
        <p:spPr/>
        <p:txBody>
          <a:bodyPr/>
          <a:lstStyle/>
          <a:p>
            <a:pPr>
              <a:defRPr/>
            </a:pPr>
            <a:r>
              <a:rPr lang="en-US"/>
              <a:t>Heat Transfer</a:t>
            </a:r>
          </a:p>
        </p:txBody>
      </p:sp>
      <p:sp>
        <p:nvSpPr>
          <p:cNvPr id="3" name="Slide Number Placeholder 2">
            <a:extLst>
              <a:ext uri="{FF2B5EF4-FFF2-40B4-BE49-F238E27FC236}">
                <a16:creationId xmlns:a16="http://schemas.microsoft.com/office/drawing/2014/main" id="{3C85C092-4A25-471F-BD67-7CD09BAA8711}"/>
              </a:ext>
            </a:extLst>
          </p:cNvPr>
          <p:cNvSpPr>
            <a:spLocks noGrp="1"/>
          </p:cNvSpPr>
          <p:nvPr>
            <p:ph type="sldNum" sz="quarter" idx="12"/>
          </p:nvPr>
        </p:nvSpPr>
        <p:spPr/>
        <p:txBody>
          <a:bodyPr/>
          <a:lstStyle/>
          <a:p>
            <a:pPr>
              <a:defRPr/>
            </a:pPr>
            <a:fld id="{602A12C5-B0EC-4ECD-9160-BDE3127816F9}" type="slidenum">
              <a:rPr lang="en-US" altLang="en-US" smtClean="0"/>
              <a:pPr>
                <a:defRPr/>
              </a:pPr>
              <a:t>20</a:t>
            </a:fld>
            <a:endParaRPr lang="en-US" altLang="en-US"/>
          </a:p>
        </p:txBody>
      </p:sp>
    </p:spTree>
    <p:extLst>
      <p:ext uri="{BB962C8B-B14F-4D97-AF65-F5344CB8AC3E}">
        <p14:creationId xmlns:p14="http://schemas.microsoft.com/office/powerpoint/2010/main" val="2411238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wipe(left)">
                                      <p:cBhvr>
                                        <p:cTn id="12" dur="500"/>
                                        <p:tgtEl>
                                          <p:spTgt spid="245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8E61ACD-ADD1-471D-B1D2-75B5B6451825}"/>
              </a:ext>
            </a:extLst>
          </p:cNvPr>
          <p:cNvSpPr>
            <a:spLocks noGrp="1" noChangeArrowheads="1"/>
          </p:cNvSpPr>
          <p:nvPr>
            <p:ph type="title"/>
          </p:nvPr>
        </p:nvSpPr>
        <p:spPr>
          <a:solidFill>
            <a:srgbClr val="92D050"/>
          </a:solidFill>
        </p:spPr>
        <p:txBody>
          <a:bodyPr/>
          <a:lstStyle/>
          <a:p>
            <a:pPr eaLnBrk="1" hangingPunct="1">
              <a:defRPr/>
            </a:pPr>
            <a:r>
              <a:rPr lang="en-US" altLang="en-US" dirty="0"/>
              <a:t>Convection</a:t>
            </a:r>
            <a:endParaRPr lang="en-US" altLang="en-US" sz="4000" dirty="0"/>
          </a:p>
        </p:txBody>
      </p:sp>
      <p:graphicFrame>
        <p:nvGraphicFramePr>
          <p:cNvPr id="35843" name="Object 1">
            <a:extLst>
              <a:ext uri="{FF2B5EF4-FFF2-40B4-BE49-F238E27FC236}">
                <a16:creationId xmlns:a16="http://schemas.microsoft.com/office/drawing/2014/main" id="{9E996525-7F63-402A-80ED-2E0A4F8CD663}"/>
              </a:ext>
            </a:extLst>
          </p:cNvPr>
          <p:cNvGraphicFramePr>
            <a:graphicFrameLocks noChangeAspect="1"/>
          </p:cNvGraphicFramePr>
          <p:nvPr/>
        </p:nvGraphicFramePr>
        <p:xfrm>
          <a:off x="2133600" y="1384300"/>
          <a:ext cx="6477000" cy="5245100"/>
        </p:xfrm>
        <a:graphic>
          <a:graphicData uri="http://schemas.openxmlformats.org/presentationml/2006/ole">
            <mc:AlternateContent xmlns:mc="http://schemas.openxmlformats.org/markup-compatibility/2006">
              <mc:Choice xmlns:v="urn:schemas-microsoft-com:vml" Requires="v">
                <p:oleObj name="Document" r:id="rId2" imgW="3454908" imgH="2798064" progId="Word.Document.8">
                  <p:embed/>
                </p:oleObj>
              </mc:Choice>
              <mc:Fallback>
                <p:oleObj name="Document" r:id="rId2" imgW="3454908" imgH="2798064" progId="Word.Document.8">
                  <p:embed/>
                  <p:pic>
                    <p:nvPicPr>
                      <p:cNvPr id="35843" name="Object 1">
                        <a:extLst>
                          <a:ext uri="{FF2B5EF4-FFF2-40B4-BE49-F238E27FC236}">
                            <a16:creationId xmlns:a16="http://schemas.microsoft.com/office/drawing/2014/main" id="{9E996525-7F63-402A-80ED-2E0A4F8CD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84300"/>
                        <a:ext cx="64770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Rectangle 4">
            <a:extLst>
              <a:ext uri="{FF2B5EF4-FFF2-40B4-BE49-F238E27FC236}">
                <a16:creationId xmlns:a16="http://schemas.microsoft.com/office/drawing/2014/main" id="{8FA59253-609F-44DB-815D-EE60D6D74195}"/>
              </a:ext>
            </a:extLst>
          </p:cNvPr>
          <p:cNvSpPr>
            <a:spLocks noGrp="1" noChangeArrowheads="1"/>
          </p:cNvSpPr>
          <p:nvPr>
            <p:ph type="body" sz="half" idx="1"/>
          </p:nvPr>
        </p:nvSpPr>
        <p:spPr>
          <a:xfrm>
            <a:off x="457200" y="1600200"/>
            <a:ext cx="4419600" cy="1219200"/>
          </a:xfrm>
        </p:spPr>
        <p:txBody>
          <a:bodyPr/>
          <a:lstStyle/>
          <a:p>
            <a:pPr marL="28575" indent="0" eaLnBrk="1" hangingPunct="1">
              <a:buFont typeface="Wingdings" panose="05000000000000000000" pitchFamily="2" charset="2"/>
              <a:buNone/>
              <a:defRPr/>
            </a:pPr>
            <a:r>
              <a:rPr lang="en-US" altLang="en-US" i="1" dirty="0"/>
              <a:t>Requires matter for the transfer</a:t>
            </a:r>
            <a:endParaRPr lang="en-US" altLang="en-US" dirty="0"/>
          </a:p>
        </p:txBody>
      </p:sp>
      <p:sp>
        <p:nvSpPr>
          <p:cNvPr id="5" name="Curved Left Arrow 4">
            <a:extLst>
              <a:ext uri="{FF2B5EF4-FFF2-40B4-BE49-F238E27FC236}">
                <a16:creationId xmlns:a16="http://schemas.microsoft.com/office/drawing/2014/main" id="{A49322AD-7411-4AC8-95E6-97C118C64F54}"/>
              </a:ext>
            </a:extLst>
          </p:cNvPr>
          <p:cNvSpPr/>
          <p:nvPr/>
        </p:nvSpPr>
        <p:spPr>
          <a:xfrm rot="16015972">
            <a:off x="5160169" y="1804194"/>
            <a:ext cx="484188" cy="2451100"/>
          </a:xfrm>
          <a:prstGeom prst="curvedLeftArrow">
            <a:avLst>
              <a:gd name="adj1" fmla="val 50000"/>
              <a:gd name="adj2" fmla="val 140827"/>
              <a:gd name="adj3" fmla="val 25000"/>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 name="Footer Placeholder 1">
            <a:extLst>
              <a:ext uri="{FF2B5EF4-FFF2-40B4-BE49-F238E27FC236}">
                <a16:creationId xmlns:a16="http://schemas.microsoft.com/office/drawing/2014/main" id="{975E9D7F-28E9-4555-B996-47549A5E5212}"/>
              </a:ext>
            </a:extLst>
          </p:cNvPr>
          <p:cNvSpPr>
            <a:spLocks noGrp="1"/>
          </p:cNvSpPr>
          <p:nvPr>
            <p:ph type="ftr" sz="quarter" idx="11"/>
          </p:nvPr>
        </p:nvSpPr>
        <p:spPr/>
        <p:txBody>
          <a:bodyPr/>
          <a:lstStyle/>
          <a:p>
            <a:pPr>
              <a:defRPr/>
            </a:pPr>
            <a:r>
              <a:rPr lang="en-US"/>
              <a:t>Heat Transfer</a:t>
            </a:r>
          </a:p>
        </p:txBody>
      </p:sp>
      <p:sp>
        <p:nvSpPr>
          <p:cNvPr id="3" name="Slide Number Placeholder 2">
            <a:extLst>
              <a:ext uri="{FF2B5EF4-FFF2-40B4-BE49-F238E27FC236}">
                <a16:creationId xmlns:a16="http://schemas.microsoft.com/office/drawing/2014/main" id="{E92DBA35-6D30-47F4-AE80-F79187ABB4B7}"/>
              </a:ext>
            </a:extLst>
          </p:cNvPr>
          <p:cNvSpPr>
            <a:spLocks noGrp="1"/>
          </p:cNvSpPr>
          <p:nvPr>
            <p:ph type="sldNum" sz="quarter" idx="12"/>
          </p:nvPr>
        </p:nvSpPr>
        <p:spPr/>
        <p:txBody>
          <a:bodyPr/>
          <a:lstStyle/>
          <a:p>
            <a:pPr>
              <a:defRPr/>
            </a:pPr>
            <a:fld id="{602A12C5-B0EC-4ECD-9160-BDE3127816F9}" type="slidenum">
              <a:rPr lang="en-US" altLang="en-US" smtClean="0"/>
              <a:pPr>
                <a:defRPr/>
              </a:pPr>
              <a:t>21</a:t>
            </a:fld>
            <a:endParaRPr lang="en-US" altLang="en-US"/>
          </a:p>
        </p:txBody>
      </p:sp>
    </p:spTree>
    <p:extLst>
      <p:ext uri="{BB962C8B-B14F-4D97-AF65-F5344CB8AC3E}">
        <p14:creationId xmlns:p14="http://schemas.microsoft.com/office/powerpoint/2010/main" val="995690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E54CD337-5F34-4FC7-A108-E319B7EAE410}"/>
              </a:ext>
            </a:extLst>
          </p:cNvPr>
          <p:cNvSpPr>
            <a:spLocks noGrp="1"/>
          </p:cNvSpPr>
          <p:nvPr>
            <p:ph type="ftr" sz="quarter" idx="11"/>
          </p:nvPr>
        </p:nvSpPr>
        <p:spPr/>
        <p:txBody>
          <a:bodyPr/>
          <a:lstStyle/>
          <a:p>
            <a:pPr>
              <a:defRPr/>
            </a:pPr>
            <a:r>
              <a:rPr lang="en-US"/>
              <a:t>Heat Transfer</a:t>
            </a:r>
          </a:p>
        </p:txBody>
      </p:sp>
      <p:sp>
        <p:nvSpPr>
          <p:cNvPr id="19460" name="Rectangle 2">
            <a:extLst>
              <a:ext uri="{FF2B5EF4-FFF2-40B4-BE49-F238E27FC236}">
                <a16:creationId xmlns:a16="http://schemas.microsoft.com/office/drawing/2014/main" id="{5A3112DA-6662-4BDD-AB53-579E3376DB05}"/>
              </a:ext>
            </a:extLst>
          </p:cNvPr>
          <p:cNvSpPr>
            <a:spLocks noGrp="1" noChangeArrowheads="1"/>
          </p:cNvSpPr>
          <p:nvPr>
            <p:ph type="title"/>
          </p:nvPr>
        </p:nvSpPr>
        <p:spPr>
          <a:xfrm>
            <a:off x="457200" y="381000"/>
            <a:ext cx="8229600" cy="381000"/>
          </a:xfrm>
        </p:spPr>
        <p:txBody>
          <a:bodyPr/>
          <a:lstStyle/>
          <a:p>
            <a:pPr eaLnBrk="1" hangingPunct="1"/>
            <a:r>
              <a:rPr lang="en-US" altLang="en-US" dirty="0">
                <a:solidFill>
                  <a:srgbClr val="FF6600"/>
                </a:solidFill>
                <a:effectLst/>
              </a:rPr>
              <a:t>Heat Transfer</a:t>
            </a:r>
            <a:endParaRPr lang="en-US" altLang="en-US" dirty="0">
              <a:solidFill>
                <a:schemeClr val="tx1"/>
              </a:solidFill>
              <a:effectLst/>
            </a:endParaRPr>
          </a:p>
        </p:txBody>
      </p:sp>
      <p:sp>
        <p:nvSpPr>
          <p:cNvPr id="19461" name="Rectangle 3">
            <a:extLst>
              <a:ext uri="{FF2B5EF4-FFF2-40B4-BE49-F238E27FC236}">
                <a16:creationId xmlns:a16="http://schemas.microsoft.com/office/drawing/2014/main" id="{8C34C833-2EE1-424C-95C9-928B00DB38B9}"/>
              </a:ext>
            </a:extLst>
          </p:cNvPr>
          <p:cNvSpPr>
            <a:spLocks noGrp="1" noChangeArrowheads="1"/>
          </p:cNvSpPr>
          <p:nvPr>
            <p:ph type="body" idx="1"/>
          </p:nvPr>
        </p:nvSpPr>
        <p:spPr>
          <a:xfrm>
            <a:off x="304800" y="1219200"/>
            <a:ext cx="8305800" cy="1143000"/>
          </a:xfrm>
        </p:spPr>
        <p:txBody>
          <a:bodyPr/>
          <a:lstStyle/>
          <a:p>
            <a:pPr lvl="2" eaLnBrk="1" hangingPunct="1"/>
            <a:r>
              <a:rPr lang="en-US" altLang="en-US" dirty="0">
                <a:effectLst/>
              </a:rPr>
              <a:t>A.	</a:t>
            </a:r>
            <a:r>
              <a:rPr lang="en-US" altLang="en-US" sz="4400" dirty="0">
                <a:solidFill>
                  <a:srgbClr val="FFFF00"/>
                </a:solidFill>
                <a:effectLst/>
              </a:rPr>
              <a:t>Convection</a:t>
            </a:r>
            <a:r>
              <a:rPr lang="en-US" altLang="en-US" dirty="0">
                <a:effectLst/>
              </a:rPr>
              <a:t> </a:t>
            </a:r>
          </a:p>
          <a:p>
            <a:pPr lvl="4" eaLnBrk="1" hangingPunct="1"/>
            <a:r>
              <a:rPr lang="en-US" altLang="en-US" dirty="0">
                <a:effectLst/>
              </a:rPr>
              <a:t>(</a:t>
            </a:r>
            <a:r>
              <a:rPr lang="en-US" altLang="en-US" i="1" dirty="0">
                <a:effectLst/>
              </a:rPr>
              <a:t>requires matter for the transfer</a:t>
            </a:r>
            <a:r>
              <a:rPr lang="en-US" altLang="en-US" dirty="0">
                <a:effectLst/>
              </a:rPr>
              <a:t>)</a:t>
            </a:r>
          </a:p>
        </p:txBody>
      </p:sp>
      <p:graphicFrame>
        <p:nvGraphicFramePr>
          <p:cNvPr id="195589" name="Object 5">
            <a:extLst>
              <a:ext uri="{FF2B5EF4-FFF2-40B4-BE49-F238E27FC236}">
                <a16:creationId xmlns:a16="http://schemas.microsoft.com/office/drawing/2014/main" id="{9C1FCB89-A1B4-4CC2-AD75-E261623C729B}"/>
              </a:ext>
            </a:extLst>
          </p:cNvPr>
          <p:cNvGraphicFramePr>
            <a:graphicFrameLocks noChangeAspect="1"/>
          </p:cNvGraphicFramePr>
          <p:nvPr/>
        </p:nvGraphicFramePr>
        <p:xfrm>
          <a:off x="914400" y="2667000"/>
          <a:ext cx="7086600" cy="2486025"/>
        </p:xfrm>
        <a:graphic>
          <a:graphicData uri="http://schemas.openxmlformats.org/presentationml/2006/ole">
            <mc:AlternateContent xmlns:mc="http://schemas.openxmlformats.org/markup-compatibility/2006">
              <mc:Choice xmlns:v="urn:schemas-microsoft-com:vml" Requires="v">
                <p:oleObj name="Document" r:id="rId2" imgW="5283708" imgH="1854708" progId="Word.Document.8">
                  <p:embed/>
                </p:oleObj>
              </mc:Choice>
              <mc:Fallback>
                <p:oleObj name="Document" r:id="rId2" imgW="5283708" imgH="1854708" progId="Word.Document.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70866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1D7181AD-7B58-4590-B25E-7ED9B4CFA885}"/>
              </a:ext>
            </a:extLst>
          </p:cNvPr>
          <p:cNvSpPr>
            <a:spLocks noGrp="1"/>
          </p:cNvSpPr>
          <p:nvPr>
            <p:ph type="sldNum" sz="quarter" idx="12"/>
          </p:nvPr>
        </p:nvSpPr>
        <p:spPr/>
        <p:txBody>
          <a:bodyPr/>
          <a:lstStyle/>
          <a:p>
            <a:pPr>
              <a:defRPr/>
            </a:pPr>
            <a:fld id="{ADCE5B85-DDCE-4545-A37B-B03909E39A68}" type="slidenum">
              <a:rPr lang="en-US" altLang="en-US" smtClean="0"/>
              <a:pPr>
                <a:defRPr/>
              </a:pPr>
              <a:t>22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5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9C2397C-C3D9-44C7-954E-5ACAE3BA8296}"/>
              </a:ext>
            </a:extLst>
          </p:cNvPr>
          <p:cNvSpPr>
            <a:spLocks noGrp="1" noChangeArrowheads="1"/>
          </p:cNvSpPr>
          <p:nvPr>
            <p:ph type="title"/>
          </p:nvPr>
        </p:nvSpPr>
        <p:spPr>
          <a:solidFill>
            <a:srgbClr val="92D050"/>
          </a:solidFill>
        </p:spPr>
        <p:txBody>
          <a:bodyPr/>
          <a:lstStyle/>
          <a:p>
            <a:pPr eaLnBrk="1" hangingPunct="1">
              <a:defRPr/>
            </a:pPr>
            <a:r>
              <a:rPr lang="en-US" altLang="en-US" dirty="0"/>
              <a:t>Convection</a:t>
            </a:r>
            <a:endParaRPr lang="en-US" altLang="en-US" sz="4000" dirty="0"/>
          </a:p>
        </p:txBody>
      </p:sp>
      <p:sp>
        <p:nvSpPr>
          <p:cNvPr id="25603" name="Rectangle 4">
            <a:extLst>
              <a:ext uri="{FF2B5EF4-FFF2-40B4-BE49-F238E27FC236}">
                <a16:creationId xmlns:a16="http://schemas.microsoft.com/office/drawing/2014/main" id="{01FDBEE5-DC39-4674-98B6-4194B3E51749}"/>
              </a:ext>
            </a:extLst>
          </p:cNvPr>
          <p:cNvSpPr>
            <a:spLocks noGrp="1" noChangeArrowheads="1"/>
          </p:cNvSpPr>
          <p:nvPr>
            <p:ph type="body" sz="half" idx="1"/>
          </p:nvPr>
        </p:nvSpPr>
        <p:spPr/>
        <p:txBody>
          <a:bodyPr/>
          <a:lstStyle/>
          <a:p>
            <a:pPr marL="182563" indent="-153988" eaLnBrk="1" hangingPunct="1">
              <a:defRPr/>
            </a:pPr>
            <a:r>
              <a:rPr lang="en-US" altLang="en-US" dirty="0">
                <a:solidFill>
                  <a:srgbClr val="00B050"/>
                </a:solidFill>
              </a:rPr>
              <a:t>Energy is transferred due to differences in density or temperature.</a:t>
            </a:r>
          </a:p>
          <a:p>
            <a:pPr marL="28575" indent="0" eaLnBrk="1" hangingPunct="1">
              <a:buFont typeface="Wingdings" panose="05000000000000000000" pitchFamily="2" charset="2"/>
              <a:buNone/>
              <a:defRPr/>
            </a:pPr>
            <a:endParaRPr lang="en-US" altLang="en-US" sz="1200" dirty="0"/>
          </a:p>
          <a:p>
            <a:pPr marL="182563" indent="-153988" eaLnBrk="1" hangingPunct="1">
              <a:defRPr/>
            </a:pPr>
            <a:r>
              <a:rPr lang="en-US" altLang="en-US" dirty="0">
                <a:solidFill>
                  <a:srgbClr val="FF0000"/>
                </a:solidFill>
              </a:rPr>
              <a:t>The cooler material will sink, warmer material will rise. </a:t>
            </a:r>
          </a:p>
          <a:p>
            <a:pPr marL="28575" indent="0" eaLnBrk="1" hangingPunct="1">
              <a:buFont typeface="Wingdings" panose="05000000000000000000" pitchFamily="2" charset="2"/>
              <a:buNone/>
              <a:defRPr/>
            </a:pPr>
            <a:endParaRPr lang="en-US" altLang="en-US" sz="1200" dirty="0"/>
          </a:p>
          <a:p>
            <a:pPr marL="182563" indent="-153988" eaLnBrk="1" hangingPunct="1">
              <a:defRPr/>
            </a:pPr>
            <a:r>
              <a:rPr lang="en-US" altLang="en-US" dirty="0">
                <a:solidFill>
                  <a:srgbClr val="7030A0"/>
                </a:solidFill>
              </a:rPr>
              <a:t>This is true for heat </a:t>
            </a:r>
            <a:r>
              <a:rPr lang="en-US" altLang="en-US" u="sng" dirty="0">
                <a:solidFill>
                  <a:srgbClr val="7030A0"/>
                </a:solidFill>
              </a:rPr>
              <a:t>IN</a:t>
            </a:r>
            <a:r>
              <a:rPr lang="en-US" altLang="en-US" dirty="0">
                <a:solidFill>
                  <a:srgbClr val="7030A0"/>
                </a:solidFill>
              </a:rPr>
              <a:t> and </a:t>
            </a:r>
            <a:r>
              <a:rPr lang="en-US" altLang="en-US" u="sng" dirty="0">
                <a:solidFill>
                  <a:srgbClr val="7030A0"/>
                </a:solidFill>
              </a:rPr>
              <a:t>ON</a:t>
            </a:r>
            <a:r>
              <a:rPr lang="en-US" altLang="en-US" dirty="0">
                <a:solidFill>
                  <a:srgbClr val="7030A0"/>
                </a:solidFill>
              </a:rPr>
              <a:t> the Earth.</a:t>
            </a:r>
          </a:p>
        </p:txBody>
      </p:sp>
      <p:sp>
        <p:nvSpPr>
          <p:cNvPr id="25604" name="Rectangle 5">
            <a:extLst>
              <a:ext uri="{FF2B5EF4-FFF2-40B4-BE49-F238E27FC236}">
                <a16:creationId xmlns:a16="http://schemas.microsoft.com/office/drawing/2014/main" id="{58D57147-043F-4E0A-A135-F2281AE719C5}"/>
              </a:ext>
            </a:extLst>
          </p:cNvPr>
          <p:cNvSpPr>
            <a:spLocks noGrp="1" noChangeArrowheads="1"/>
          </p:cNvSpPr>
          <p:nvPr>
            <p:ph type="body" sz="half" idx="2"/>
          </p:nvPr>
        </p:nvSpPr>
        <p:spPr/>
        <p:txBody>
          <a:bodyPr/>
          <a:lstStyle/>
          <a:p>
            <a:pPr eaLnBrk="1" hangingPunct="1">
              <a:defRPr/>
            </a:pPr>
            <a:endParaRPr lang="en-US" altLang="en-US"/>
          </a:p>
        </p:txBody>
      </p:sp>
      <p:pic>
        <p:nvPicPr>
          <p:cNvPr id="34821" name="Picture 7" descr="FG07_03">
            <a:extLst>
              <a:ext uri="{FF2B5EF4-FFF2-40B4-BE49-F238E27FC236}">
                <a16:creationId xmlns:a16="http://schemas.microsoft.com/office/drawing/2014/main" id="{BBD34071-6959-4F8F-9853-E1A9B8222F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85"/>
          <a:stretch/>
        </p:blipFill>
        <p:spPr bwMode="auto">
          <a:xfrm>
            <a:off x="4667250" y="1905000"/>
            <a:ext cx="403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rved Left Arrow 1">
            <a:extLst>
              <a:ext uri="{FF2B5EF4-FFF2-40B4-BE49-F238E27FC236}">
                <a16:creationId xmlns:a16="http://schemas.microsoft.com/office/drawing/2014/main" id="{3185C2D1-E94E-447A-BC72-221AC016ECC0}"/>
              </a:ext>
            </a:extLst>
          </p:cNvPr>
          <p:cNvSpPr/>
          <p:nvPr/>
        </p:nvSpPr>
        <p:spPr>
          <a:xfrm>
            <a:off x="8077200" y="2971800"/>
            <a:ext cx="381000" cy="1828800"/>
          </a:xfrm>
          <a:prstGeom prst="curvedLef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 name="Up Arrow 2">
            <a:extLst>
              <a:ext uri="{FF2B5EF4-FFF2-40B4-BE49-F238E27FC236}">
                <a16:creationId xmlns:a16="http://schemas.microsoft.com/office/drawing/2014/main" id="{A75C39C6-9FAA-4275-B55D-4337B13F722B}"/>
              </a:ext>
            </a:extLst>
          </p:cNvPr>
          <p:cNvSpPr/>
          <p:nvPr/>
        </p:nvSpPr>
        <p:spPr>
          <a:xfrm>
            <a:off x="6591300" y="3276600"/>
            <a:ext cx="190500" cy="10668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urved Left Arrow 7">
            <a:extLst>
              <a:ext uri="{FF2B5EF4-FFF2-40B4-BE49-F238E27FC236}">
                <a16:creationId xmlns:a16="http://schemas.microsoft.com/office/drawing/2014/main" id="{4C6D904F-C56D-4A50-AED2-C17477FF3A47}"/>
              </a:ext>
            </a:extLst>
          </p:cNvPr>
          <p:cNvSpPr/>
          <p:nvPr/>
        </p:nvSpPr>
        <p:spPr>
          <a:xfrm flipH="1">
            <a:off x="4800600" y="2971800"/>
            <a:ext cx="457200" cy="1981200"/>
          </a:xfrm>
          <a:prstGeom prst="curvedLef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 name="Footer Placeholder 3">
            <a:extLst>
              <a:ext uri="{FF2B5EF4-FFF2-40B4-BE49-F238E27FC236}">
                <a16:creationId xmlns:a16="http://schemas.microsoft.com/office/drawing/2014/main" id="{FCC0F4E6-D0A7-4B76-B9D5-DC4A942DAA1D}"/>
              </a:ext>
            </a:extLst>
          </p:cNvPr>
          <p:cNvSpPr>
            <a:spLocks noGrp="1"/>
          </p:cNvSpPr>
          <p:nvPr>
            <p:ph type="ftr" sz="quarter" idx="11"/>
          </p:nvPr>
        </p:nvSpPr>
        <p:spPr/>
        <p:txBody>
          <a:bodyPr/>
          <a:lstStyle/>
          <a:p>
            <a:pPr>
              <a:defRPr/>
            </a:pPr>
            <a:r>
              <a:rPr lang="en-US"/>
              <a:t>Heat Transfer</a:t>
            </a:r>
          </a:p>
        </p:txBody>
      </p:sp>
      <p:sp>
        <p:nvSpPr>
          <p:cNvPr id="5" name="Slide Number Placeholder 4">
            <a:extLst>
              <a:ext uri="{FF2B5EF4-FFF2-40B4-BE49-F238E27FC236}">
                <a16:creationId xmlns:a16="http://schemas.microsoft.com/office/drawing/2014/main" id="{7D985A4B-1E54-4B83-910F-D5AA2E02244C}"/>
              </a:ext>
            </a:extLst>
          </p:cNvPr>
          <p:cNvSpPr>
            <a:spLocks noGrp="1"/>
          </p:cNvSpPr>
          <p:nvPr>
            <p:ph type="sldNum" sz="quarter" idx="12"/>
          </p:nvPr>
        </p:nvSpPr>
        <p:spPr/>
        <p:txBody>
          <a:bodyPr/>
          <a:lstStyle/>
          <a:p>
            <a:pPr>
              <a:defRPr/>
            </a:pPr>
            <a:fld id="{602A12C5-B0EC-4ECD-9160-BDE3127816F9}" type="slidenum">
              <a:rPr lang="en-US" altLang="en-US" smtClean="0"/>
              <a:pPr>
                <a:defRPr/>
              </a:pPr>
              <a:t>23</a:t>
            </a:fld>
            <a:endParaRPr lang="en-US" altLang="en-US"/>
          </a:p>
        </p:txBody>
      </p:sp>
    </p:spTree>
    <p:extLst>
      <p:ext uri="{BB962C8B-B14F-4D97-AF65-F5344CB8AC3E}">
        <p14:creationId xmlns:p14="http://schemas.microsoft.com/office/powerpoint/2010/main" val="3803758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wipe(left)">
                                      <p:cBhvr>
                                        <p:cTn id="12" dur="500"/>
                                        <p:tgtEl>
                                          <p:spTgt spid="25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2000"/>
                                        <p:tgtEl>
                                          <p:spTgt spid="2"/>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20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125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5603">
                                            <p:txEl>
                                              <p:pRg st="4" end="4"/>
                                            </p:txEl>
                                          </p:spTgt>
                                        </p:tgtEl>
                                        <p:attrNameLst>
                                          <p:attrName>style.visibility</p:attrName>
                                        </p:attrNameLst>
                                      </p:cBhvr>
                                      <p:to>
                                        <p:strVal val="visible"/>
                                      </p:to>
                                    </p:set>
                                    <p:animEffect transition="in" filter="wipe(left)">
                                      <p:cBhvr>
                                        <p:cTn id="28"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5" descr="j0185206">
            <a:extLst>
              <a:ext uri="{FF2B5EF4-FFF2-40B4-BE49-F238E27FC236}">
                <a16:creationId xmlns:a16="http://schemas.microsoft.com/office/drawing/2014/main" id="{E2D4751E-1645-4B41-877A-960CFC4EA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66825"/>
            <a:ext cx="822960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a:extLst>
              <a:ext uri="{FF2B5EF4-FFF2-40B4-BE49-F238E27FC236}">
                <a16:creationId xmlns:a16="http://schemas.microsoft.com/office/drawing/2014/main" id="{283113E1-7188-42A1-9301-573D7BED27DF}"/>
              </a:ext>
            </a:extLst>
          </p:cNvPr>
          <p:cNvSpPr>
            <a:spLocks noGrp="1" noChangeArrowheads="1"/>
          </p:cNvSpPr>
          <p:nvPr>
            <p:ph type="title"/>
          </p:nvPr>
        </p:nvSpPr>
        <p:spPr>
          <a:solidFill>
            <a:srgbClr val="92D050"/>
          </a:solidFill>
        </p:spPr>
        <p:txBody>
          <a:bodyPr/>
          <a:lstStyle/>
          <a:p>
            <a:pPr eaLnBrk="1" hangingPunct="1">
              <a:defRPr/>
            </a:pPr>
            <a:r>
              <a:rPr lang="en-US" altLang="en-US" dirty="0"/>
              <a:t>Convection</a:t>
            </a:r>
            <a:endParaRPr lang="en-US" altLang="en-US" sz="4000" dirty="0"/>
          </a:p>
        </p:txBody>
      </p:sp>
      <p:sp>
        <p:nvSpPr>
          <p:cNvPr id="3" name="Content Placeholder 2">
            <a:extLst>
              <a:ext uri="{FF2B5EF4-FFF2-40B4-BE49-F238E27FC236}">
                <a16:creationId xmlns:a16="http://schemas.microsoft.com/office/drawing/2014/main" id="{3270BFC5-E8A9-439A-8A35-C5B559E68328}"/>
              </a:ext>
            </a:extLst>
          </p:cNvPr>
          <p:cNvSpPr>
            <a:spLocks noGrp="1"/>
          </p:cNvSpPr>
          <p:nvPr>
            <p:ph sz="half" idx="1"/>
          </p:nvPr>
        </p:nvSpPr>
        <p:spPr>
          <a:xfrm>
            <a:off x="4953000" y="1524000"/>
            <a:ext cx="3582988" cy="685800"/>
          </a:xfrm>
        </p:spPr>
        <p:txBody>
          <a:bodyPr/>
          <a:lstStyle/>
          <a:p>
            <a:pPr marL="0" indent="0">
              <a:buFont typeface="Wingdings" panose="05000000000000000000" pitchFamily="2" charset="2"/>
              <a:buNone/>
              <a:defRPr/>
            </a:pPr>
            <a:r>
              <a:rPr lang="en-US" dirty="0">
                <a:solidFill>
                  <a:schemeClr val="bg1"/>
                </a:solidFill>
              </a:rPr>
              <a:t>Causes Air Currents</a:t>
            </a:r>
          </a:p>
        </p:txBody>
      </p:sp>
      <p:sp>
        <p:nvSpPr>
          <p:cNvPr id="2" name="Footer Placeholder 1">
            <a:extLst>
              <a:ext uri="{FF2B5EF4-FFF2-40B4-BE49-F238E27FC236}">
                <a16:creationId xmlns:a16="http://schemas.microsoft.com/office/drawing/2014/main" id="{BEB5AB34-6C15-4314-A051-F2036499DC8F}"/>
              </a:ext>
            </a:extLst>
          </p:cNvPr>
          <p:cNvSpPr>
            <a:spLocks noGrp="1"/>
          </p:cNvSpPr>
          <p:nvPr>
            <p:ph type="ftr" sz="quarter" idx="11"/>
          </p:nvPr>
        </p:nvSpPr>
        <p:spPr/>
        <p:txBody>
          <a:bodyPr/>
          <a:lstStyle/>
          <a:p>
            <a:pPr>
              <a:defRPr/>
            </a:pPr>
            <a:r>
              <a:rPr lang="en-US"/>
              <a:t>Heat Transfer</a:t>
            </a:r>
          </a:p>
        </p:txBody>
      </p:sp>
      <p:sp>
        <p:nvSpPr>
          <p:cNvPr id="4" name="Slide Number Placeholder 3">
            <a:extLst>
              <a:ext uri="{FF2B5EF4-FFF2-40B4-BE49-F238E27FC236}">
                <a16:creationId xmlns:a16="http://schemas.microsoft.com/office/drawing/2014/main" id="{512B1B20-F994-4C41-8D92-E8FD6AF856FB}"/>
              </a:ext>
            </a:extLst>
          </p:cNvPr>
          <p:cNvSpPr>
            <a:spLocks noGrp="1"/>
          </p:cNvSpPr>
          <p:nvPr>
            <p:ph type="sldNum" sz="quarter" idx="12"/>
          </p:nvPr>
        </p:nvSpPr>
        <p:spPr/>
        <p:txBody>
          <a:bodyPr/>
          <a:lstStyle/>
          <a:p>
            <a:pPr>
              <a:defRPr/>
            </a:pPr>
            <a:fld id="{602A12C5-B0EC-4ECD-9160-BDE3127816F9}" type="slidenum">
              <a:rPr lang="en-US" altLang="en-US" smtClean="0"/>
              <a:pPr>
                <a:defRPr/>
              </a:pPr>
              <a:t>24</a:t>
            </a:fld>
            <a:endParaRPr lang="en-US" altLang="en-US"/>
          </a:p>
        </p:txBody>
      </p:sp>
    </p:spTree>
    <p:extLst>
      <p:ext uri="{BB962C8B-B14F-4D97-AF65-F5344CB8AC3E}">
        <p14:creationId xmlns:p14="http://schemas.microsoft.com/office/powerpoint/2010/main" val="69076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141E5E9-AD9F-4343-9228-CA300B6EAFA3}"/>
              </a:ext>
            </a:extLst>
          </p:cNvPr>
          <p:cNvSpPr>
            <a:spLocks noGrp="1" noChangeArrowheads="1"/>
          </p:cNvSpPr>
          <p:nvPr>
            <p:ph type="title"/>
          </p:nvPr>
        </p:nvSpPr>
        <p:spPr>
          <a:solidFill>
            <a:srgbClr val="92D050"/>
          </a:solidFill>
        </p:spPr>
        <p:txBody>
          <a:bodyPr/>
          <a:lstStyle/>
          <a:p>
            <a:pPr eaLnBrk="1" hangingPunct="1">
              <a:defRPr/>
            </a:pPr>
            <a:r>
              <a:rPr lang="en-US" altLang="en-US" dirty="0"/>
              <a:t>Convection</a:t>
            </a:r>
            <a:endParaRPr lang="en-US" altLang="en-US" sz="4000" dirty="0"/>
          </a:p>
        </p:txBody>
      </p:sp>
      <p:graphicFrame>
        <p:nvGraphicFramePr>
          <p:cNvPr id="37891" name="Object 3">
            <a:extLst>
              <a:ext uri="{FF2B5EF4-FFF2-40B4-BE49-F238E27FC236}">
                <a16:creationId xmlns:a16="http://schemas.microsoft.com/office/drawing/2014/main" id="{CF55F09C-8F7D-4676-8C44-BDD9EDDC7EF5}"/>
              </a:ext>
            </a:extLst>
          </p:cNvPr>
          <p:cNvGraphicFramePr>
            <a:graphicFrameLocks noChangeAspect="1"/>
          </p:cNvGraphicFramePr>
          <p:nvPr/>
        </p:nvGraphicFramePr>
        <p:xfrm>
          <a:off x="304800" y="1828800"/>
          <a:ext cx="8607425" cy="4267200"/>
        </p:xfrm>
        <a:graphic>
          <a:graphicData uri="http://schemas.openxmlformats.org/presentationml/2006/ole">
            <mc:AlternateContent xmlns:mc="http://schemas.openxmlformats.org/markup-compatibility/2006">
              <mc:Choice xmlns:v="urn:schemas-microsoft-com:vml" Requires="v">
                <p:oleObj name="Document" r:id="rId2" imgW="5272398" imgH="1856140" progId="Word.Document.8">
                  <p:embed/>
                </p:oleObj>
              </mc:Choice>
              <mc:Fallback>
                <p:oleObj name="Document" r:id="rId2" imgW="5272398" imgH="1856140" progId="Word.Document.8">
                  <p:embed/>
                  <p:pic>
                    <p:nvPicPr>
                      <p:cNvPr id="37891" name="Object 3">
                        <a:extLst>
                          <a:ext uri="{FF2B5EF4-FFF2-40B4-BE49-F238E27FC236}">
                            <a16:creationId xmlns:a16="http://schemas.microsoft.com/office/drawing/2014/main" id="{CF55F09C-8F7D-4676-8C44-BDD9EDDC7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6074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Left Arrow 1">
            <a:extLst>
              <a:ext uri="{FF2B5EF4-FFF2-40B4-BE49-F238E27FC236}">
                <a16:creationId xmlns:a16="http://schemas.microsoft.com/office/drawing/2014/main" id="{BB99988C-8441-4857-B2E2-8E69206696F1}"/>
              </a:ext>
            </a:extLst>
          </p:cNvPr>
          <p:cNvSpPr/>
          <p:nvPr/>
        </p:nvSpPr>
        <p:spPr>
          <a:xfrm>
            <a:off x="1219200" y="5791200"/>
            <a:ext cx="3048000" cy="3048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Left Arrow 4">
            <a:extLst>
              <a:ext uri="{FF2B5EF4-FFF2-40B4-BE49-F238E27FC236}">
                <a16:creationId xmlns:a16="http://schemas.microsoft.com/office/drawing/2014/main" id="{6A912526-120D-4726-815D-4C1823C951BD}"/>
              </a:ext>
            </a:extLst>
          </p:cNvPr>
          <p:cNvSpPr/>
          <p:nvPr/>
        </p:nvSpPr>
        <p:spPr>
          <a:xfrm rot="10800000">
            <a:off x="5334000" y="5791200"/>
            <a:ext cx="3048000" cy="3048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CB89CEA4-2DFB-408D-A4A0-7C6870635BB6}"/>
              </a:ext>
            </a:extLst>
          </p:cNvPr>
          <p:cNvSpPr/>
          <p:nvPr/>
        </p:nvSpPr>
        <p:spPr>
          <a:xfrm>
            <a:off x="4876800" y="1676400"/>
            <a:ext cx="4191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ooter Placeholder 3">
            <a:extLst>
              <a:ext uri="{FF2B5EF4-FFF2-40B4-BE49-F238E27FC236}">
                <a16:creationId xmlns:a16="http://schemas.microsoft.com/office/drawing/2014/main" id="{4F612433-AD07-4033-A01F-2EF0C312DF75}"/>
              </a:ext>
            </a:extLst>
          </p:cNvPr>
          <p:cNvSpPr>
            <a:spLocks noGrp="1"/>
          </p:cNvSpPr>
          <p:nvPr>
            <p:ph type="ftr" sz="quarter" idx="11"/>
          </p:nvPr>
        </p:nvSpPr>
        <p:spPr/>
        <p:txBody>
          <a:bodyPr/>
          <a:lstStyle/>
          <a:p>
            <a:pPr>
              <a:defRPr/>
            </a:pPr>
            <a:r>
              <a:rPr lang="en-US"/>
              <a:t>Heat Transfer</a:t>
            </a:r>
          </a:p>
        </p:txBody>
      </p:sp>
      <p:sp>
        <p:nvSpPr>
          <p:cNvPr id="6" name="Slide Number Placeholder 5">
            <a:extLst>
              <a:ext uri="{FF2B5EF4-FFF2-40B4-BE49-F238E27FC236}">
                <a16:creationId xmlns:a16="http://schemas.microsoft.com/office/drawing/2014/main" id="{B284B325-1D06-4065-B91A-E2DC60FD16A3}"/>
              </a:ext>
            </a:extLst>
          </p:cNvPr>
          <p:cNvSpPr>
            <a:spLocks noGrp="1"/>
          </p:cNvSpPr>
          <p:nvPr>
            <p:ph type="sldNum" sz="quarter" idx="12"/>
          </p:nvPr>
        </p:nvSpPr>
        <p:spPr/>
        <p:txBody>
          <a:bodyPr/>
          <a:lstStyle/>
          <a:p>
            <a:pPr>
              <a:defRPr/>
            </a:pPr>
            <a:fld id="{602A12C5-B0EC-4ECD-9160-BDE3127816F9}" type="slidenum">
              <a:rPr lang="en-US" altLang="en-US" smtClean="0"/>
              <a:pPr>
                <a:defRPr/>
              </a:pPr>
              <a:t>25</a:t>
            </a:fld>
            <a:endParaRPr lang="en-US" altLang="en-US"/>
          </a:p>
        </p:txBody>
      </p:sp>
    </p:spTree>
    <p:extLst>
      <p:ext uri="{BB962C8B-B14F-4D97-AF65-F5344CB8AC3E}">
        <p14:creationId xmlns:p14="http://schemas.microsoft.com/office/powerpoint/2010/main" val="4038504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25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path" presetSubtype="0" accel="50000" decel="50000" fill="hold" grpId="0" nodeType="clickEffect">
                                  <p:stCondLst>
                                    <p:cond delay="0"/>
                                  </p:stCondLst>
                                  <p:childTnLst>
                                    <p:animMotion origin="layout" path="M 0 -3.29325E-6 L -0.47083 -3.29325E-6 " pathEditMode="relative" rAng="0" ptsTypes="AA">
                                      <p:cBhvr>
                                        <p:cTn id="11" dur="2000" fill="hold"/>
                                        <p:tgtEl>
                                          <p:spTgt spid="3"/>
                                        </p:tgtEl>
                                        <p:attrNameLst>
                                          <p:attrName>ppt_x</p:attrName>
                                          <p:attrName>ppt_y</p:attrName>
                                        </p:attrNameLst>
                                      </p:cBhvr>
                                      <p:rCtr x="-23542" y="0"/>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33E4037-B07A-4E55-9FCB-80C9FA951717}"/>
              </a:ext>
            </a:extLst>
          </p:cNvPr>
          <p:cNvSpPr>
            <a:spLocks noGrp="1" noChangeArrowheads="1"/>
          </p:cNvSpPr>
          <p:nvPr>
            <p:ph type="title"/>
          </p:nvPr>
        </p:nvSpPr>
        <p:spPr>
          <a:xfrm>
            <a:off x="457200" y="274638"/>
            <a:ext cx="8229600" cy="1143000"/>
          </a:xfrm>
          <a:solidFill>
            <a:srgbClr val="92D050"/>
          </a:solidFill>
        </p:spPr>
        <p:txBody>
          <a:bodyPr/>
          <a:lstStyle/>
          <a:p>
            <a:pPr eaLnBrk="1" hangingPunct="1">
              <a:defRPr/>
            </a:pPr>
            <a:r>
              <a:rPr lang="en-US" altLang="en-US" dirty="0"/>
              <a:t>Convection</a:t>
            </a:r>
            <a:endParaRPr lang="en-US" altLang="en-US" sz="4000" dirty="0"/>
          </a:p>
        </p:txBody>
      </p:sp>
      <p:sp>
        <p:nvSpPr>
          <p:cNvPr id="2" name="Footer Placeholder 1">
            <a:extLst>
              <a:ext uri="{FF2B5EF4-FFF2-40B4-BE49-F238E27FC236}">
                <a16:creationId xmlns:a16="http://schemas.microsoft.com/office/drawing/2014/main" id="{2609970D-7C0A-4A89-8101-8142FD9D512C}"/>
              </a:ext>
            </a:extLst>
          </p:cNvPr>
          <p:cNvSpPr>
            <a:spLocks noGrp="1"/>
          </p:cNvSpPr>
          <p:nvPr>
            <p:ph type="ftr" sz="quarter" idx="11"/>
          </p:nvPr>
        </p:nvSpPr>
        <p:spPr/>
        <p:txBody>
          <a:bodyPr/>
          <a:lstStyle/>
          <a:p>
            <a:pPr>
              <a:defRPr/>
            </a:pPr>
            <a:r>
              <a:rPr lang="en-US"/>
              <a:t>Heat Transfer</a:t>
            </a:r>
          </a:p>
        </p:txBody>
      </p:sp>
      <p:sp>
        <p:nvSpPr>
          <p:cNvPr id="3" name="Slide Number Placeholder 2">
            <a:extLst>
              <a:ext uri="{FF2B5EF4-FFF2-40B4-BE49-F238E27FC236}">
                <a16:creationId xmlns:a16="http://schemas.microsoft.com/office/drawing/2014/main" id="{4A0FEF28-89F0-4404-94DB-FCE2F1A01E72}"/>
              </a:ext>
            </a:extLst>
          </p:cNvPr>
          <p:cNvSpPr>
            <a:spLocks noGrp="1"/>
          </p:cNvSpPr>
          <p:nvPr>
            <p:ph type="sldNum" sz="quarter" idx="12"/>
          </p:nvPr>
        </p:nvSpPr>
        <p:spPr/>
        <p:txBody>
          <a:bodyPr/>
          <a:lstStyle/>
          <a:p>
            <a:pPr>
              <a:defRPr/>
            </a:pPr>
            <a:fld id="{602A12C5-B0EC-4ECD-9160-BDE3127816F9}" type="slidenum">
              <a:rPr lang="en-US" altLang="en-US" smtClean="0"/>
              <a:pPr>
                <a:defRPr/>
              </a:pPr>
              <a:t>26</a:t>
            </a:fld>
            <a:endParaRPr lang="en-US" altLang="en-US"/>
          </a:p>
        </p:txBody>
      </p:sp>
      <p:pic>
        <p:nvPicPr>
          <p:cNvPr id="13" name="Picture 12">
            <a:extLst>
              <a:ext uri="{FF2B5EF4-FFF2-40B4-BE49-F238E27FC236}">
                <a16:creationId xmlns:a16="http://schemas.microsoft.com/office/drawing/2014/main" id="{DF3C7384-3C22-4BC4-A4A1-FDBFF2D81BF8}"/>
              </a:ext>
            </a:extLst>
          </p:cNvPr>
          <p:cNvPicPr>
            <a:picLocks noChangeAspect="1"/>
          </p:cNvPicPr>
          <p:nvPr/>
        </p:nvPicPr>
        <p:blipFill>
          <a:blip r:embed="rId2"/>
          <a:stretch>
            <a:fillRect/>
          </a:stretch>
        </p:blipFill>
        <p:spPr>
          <a:xfrm>
            <a:off x="3607733" y="1752600"/>
            <a:ext cx="5435136" cy="4343400"/>
          </a:xfrm>
          <a:prstGeom prst="rect">
            <a:avLst/>
          </a:prstGeom>
        </p:spPr>
      </p:pic>
      <p:sp>
        <p:nvSpPr>
          <p:cNvPr id="14" name="Arrow: Right 13">
            <a:extLst>
              <a:ext uri="{FF2B5EF4-FFF2-40B4-BE49-F238E27FC236}">
                <a16:creationId xmlns:a16="http://schemas.microsoft.com/office/drawing/2014/main" id="{EAA9B86A-C415-49CC-8875-99C3CF4DC391}"/>
              </a:ext>
            </a:extLst>
          </p:cNvPr>
          <p:cNvSpPr/>
          <p:nvPr/>
        </p:nvSpPr>
        <p:spPr>
          <a:xfrm>
            <a:off x="4495800" y="5943600"/>
            <a:ext cx="3581400" cy="28575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22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rgbClr val="92D050"/>
          </a:solidFill>
        </p:spPr>
        <p:txBody>
          <a:bodyPr/>
          <a:lstStyle/>
          <a:p>
            <a:pPr eaLnBrk="1" hangingPunct="1"/>
            <a:r>
              <a:rPr lang="en-US" altLang="en-US" dirty="0"/>
              <a:t>Convection</a:t>
            </a:r>
            <a:endParaRPr lang="en-US" altLang="en-US" sz="4000" dirty="0"/>
          </a:p>
        </p:txBody>
      </p:sp>
      <p:pic>
        <p:nvPicPr>
          <p:cNvPr id="7" name="Picture 6">
            <a:extLst>
              <a:ext uri="{FF2B5EF4-FFF2-40B4-BE49-F238E27FC236}">
                <a16:creationId xmlns:a16="http://schemas.microsoft.com/office/drawing/2014/main" id="{70290EC5-1678-4A71-9DA7-419AB6160594}"/>
              </a:ext>
            </a:extLst>
          </p:cNvPr>
          <p:cNvPicPr>
            <a:picLocks noChangeAspect="1"/>
          </p:cNvPicPr>
          <p:nvPr/>
        </p:nvPicPr>
        <p:blipFill>
          <a:blip r:embed="rId2"/>
          <a:stretch>
            <a:fillRect/>
          </a:stretch>
        </p:blipFill>
        <p:spPr>
          <a:xfrm>
            <a:off x="1481822" y="1600200"/>
            <a:ext cx="6180356" cy="3330229"/>
          </a:xfrm>
          <a:prstGeom prst="rect">
            <a:avLst/>
          </a:prstGeom>
        </p:spPr>
      </p:pic>
      <p:sp>
        <p:nvSpPr>
          <p:cNvPr id="8" name="Rectangle 4">
            <a:extLst>
              <a:ext uri="{FF2B5EF4-FFF2-40B4-BE49-F238E27FC236}">
                <a16:creationId xmlns:a16="http://schemas.microsoft.com/office/drawing/2014/main" id="{620730BB-4D0F-41AD-9D40-6EBA6819FD49}"/>
              </a:ext>
            </a:extLst>
          </p:cNvPr>
          <p:cNvSpPr txBox="1">
            <a:spLocks noChangeArrowheads="1"/>
          </p:cNvSpPr>
          <p:nvPr/>
        </p:nvSpPr>
        <p:spPr bwMode="auto">
          <a:xfrm>
            <a:off x="304800" y="5112991"/>
            <a:ext cx="868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28575" indent="0" eaLnBrk="1" hangingPunct="1">
              <a:buFontTx/>
              <a:buNone/>
            </a:pPr>
            <a:r>
              <a:rPr lang="en-US" altLang="en-US" i="1" kern="0" dirty="0"/>
              <a:t>Ocean currents, Global wind patterns, and movement in the earth’s crust all occur due to convection.</a:t>
            </a:r>
            <a:endParaRPr lang="en-US" altLang="en-US" kern="0" dirty="0"/>
          </a:p>
        </p:txBody>
      </p:sp>
    </p:spTree>
    <p:extLst>
      <p:ext uri="{BB962C8B-B14F-4D97-AF65-F5344CB8AC3E}">
        <p14:creationId xmlns:p14="http://schemas.microsoft.com/office/powerpoint/2010/main" val="75503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524000"/>
            <a:ext cx="3581400" cy="5133340"/>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600200"/>
            <a:ext cx="4267635" cy="5029200"/>
          </a:xfrm>
        </p:spPr>
      </p:pic>
      <p:sp>
        <p:nvSpPr>
          <p:cNvPr id="5" name="Rectangle 2"/>
          <p:cNvSpPr>
            <a:spLocks noGrp="1" noChangeArrowheads="1"/>
          </p:cNvSpPr>
          <p:nvPr>
            <p:ph type="title"/>
          </p:nvPr>
        </p:nvSpPr>
        <p:spPr>
          <a:xfrm>
            <a:off x="457200" y="274638"/>
            <a:ext cx="8229600" cy="1143000"/>
          </a:xfrm>
          <a:solidFill>
            <a:srgbClr val="92D050"/>
          </a:solidFill>
        </p:spPr>
        <p:txBody>
          <a:bodyPr/>
          <a:lstStyle/>
          <a:p>
            <a:pPr eaLnBrk="1" hangingPunct="1"/>
            <a:r>
              <a:rPr lang="en-US" altLang="en-US" dirty="0"/>
              <a:t>Convection</a:t>
            </a:r>
            <a:endParaRPr lang="en-US" altLang="en-US" sz="4000" dirty="0"/>
          </a:p>
        </p:txBody>
      </p:sp>
    </p:spTree>
    <p:extLst>
      <p:ext uri="{BB962C8B-B14F-4D97-AF65-F5344CB8AC3E}">
        <p14:creationId xmlns:p14="http://schemas.microsoft.com/office/powerpoint/2010/main" val="398231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4C9B8334-1F03-4CC5-81F8-C3EA9F9BD514}"/>
              </a:ext>
            </a:extLst>
          </p:cNvPr>
          <p:cNvSpPr>
            <a:spLocks noGrp="1"/>
          </p:cNvSpPr>
          <p:nvPr>
            <p:ph type="ftr" sz="quarter" idx="11"/>
          </p:nvPr>
        </p:nvSpPr>
        <p:spPr/>
        <p:txBody>
          <a:bodyPr/>
          <a:lstStyle/>
          <a:p>
            <a:pPr>
              <a:defRPr/>
            </a:pPr>
            <a:r>
              <a:rPr lang="en-US"/>
              <a:t>Heat Transfer</a:t>
            </a:r>
          </a:p>
        </p:txBody>
      </p:sp>
      <p:sp>
        <p:nvSpPr>
          <p:cNvPr id="21508" name="Rectangle 2">
            <a:extLst>
              <a:ext uri="{FF2B5EF4-FFF2-40B4-BE49-F238E27FC236}">
                <a16:creationId xmlns:a16="http://schemas.microsoft.com/office/drawing/2014/main" id="{05E95CE3-E980-460F-B0A3-9DFAEEE8CDFC}"/>
              </a:ext>
            </a:extLst>
          </p:cNvPr>
          <p:cNvSpPr>
            <a:spLocks noGrp="1" noChangeArrowheads="1"/>
          </p:cNvSpPr>
          <p:nvPr>
            <p:ph type="title"/>
          </p:nvPr>
        </p:nvSpPr>
        <p:spPr>
          <a:xfrm>
            <a:off x="457200" y="381000"/>
            <a:ext cx="8229600" cy="1066800"/>
          </a:xfrm>
        </p:spPr>
        <p:txBody>
          <a:bodyPr/>
          <a:lstStyle/>
          <a:p>
            <a:pPr eaLnBrk="1" hangingPunct="1"/>
            <a:r>
              <a:rPr lang="en-US" altLang="en-US" dirty="0">
                <a:solidFill>
                  <a:srgbClr val="FF6600"/>
                </a:solidFill>
                <a:effectLst/>
              </a:rPr>
              <a:t>Heat Transfer</a:t>
            </a:r>
            <a:endParaRPr lang="en-US" altLang="en-US" dirty="0">
              <a:solidFill>
                <a:schemeClr val="tx1"/>
              </a:solidFill>
              <a:effectLst/>
            </a:endParaRPr>
          </a:p>
        </p:txBody>
      </p:sp>
      <p:sp>
        <p:nvSpPr>
          <p:cNvPr id="193539" name="Rectangle 3">
            <a:extLst>
              <a:ext uri="{FF2B5EF4-FFF2-40B4-BE49-F238E27FC236}">
                <a16:creationId xmlns:a16="http://schemas.microsoft.com/office/drawing/2014/main" id="{F4B1F00B-C8A3-4156-9E59-DD248F9F984B}"/>
              </a:ext>
            </a:extLst>
          </p:cNvPr>
          <p:cNvSpPr>
            <a:spLocks noGrp="1" noChangeArrowheads="1"/>
          </p:cNvSpPr>
          <p:nvPr>
            <p:ph type="body" idx="1"/>
          </p:nvPr>
        </p:nvSpPr>
        <p:spPr>
          <a:xfrm>
            <a:off x="457200" y="1752600"/>
            <a:ext cx="8305800" cy="1066800"/>
          </a:xfrm>
        </p:spPr>
        <p:txBody>
          <a:bodyPr/>
          <a:lstStyle/>
          <a:p>
            <a:pPr lvl="2" eaLnBrk="1" hangingPunct="1">
              <a:defRPr/>
            </a:pPr>
            <a:r>
              <a:rPr lang="en-US" dirty="0"/>
              <a:t>B.	</a:t>
            </a:r>
            <a:r>
              <a:rPr lang="en-US" sz="4400" dirty="0">
                <a:solidFill>
                  <a:srgbClr val="0070C0"/>
                </a:solidFill>
                <a:effectLst/>
              </a:rPr>
              <a:t>Conduction</a:t>
            </a:r>
            <a:r>
              <a:rPr lang="en-US" dirty="0">
                <a:effectLst/>
              </a:rPr>
              <a:t> </a:t>
            </a:r>
          </a:p>
          <a:p>
            <a:pPr lvl="4" eaLnBrk="1" hangingPunct="1">
              <a:defRPr/>
            </a:pPr>
            <a:r>
              <a:rPr lang="en-US" dirty="0">
                <a:effectLst/>
              </a:rPr>
              <a:t>(</a:t>
            </a:r>
            <a:r>
              <a:rPr lang="en-US" i="1" dirty="0">
                <a:effectLst/>
              </a:rPr>
              <a:t>requires matter for the transfer</a:t>
            </a:r>
            <a:r>
              <a:rPr lang="en-US" dirty="0">
                <a:effectLst/>
              </a:rPr>
              <a:t>)</a:t>
            </a:r>
          </a:p>
        </p:txBody>
      </p:sp>
      <p:pic>
        <p:nvPicPr>
          <p:cNvPr id="193540" name="Picture 4" descr="conduction">
            <a:extLst>
              <a:ext uri="{FF2B5EF4-FFF2-40B4-BE49-F238E27FC236}">
                <a16:creationId xmlns:a16="http://schemas.microsoft.com/office/drawing/2014/main" id="{EBAD0920-3FE9-44CB-A6E0-D9376F453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24200"/>
            <a:ext cx="68580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D333374-9611-4C9E-9322-CB2634572A09}"/>
              </a:ext>
            </a:extLst>
          </p:cNvPr>
          <p:cNvSpPr>
            <a:spLocks noGrp="1"/>
          </p:cNvSpPr>
          <p:nvPr>
            <p:ph type="sldNum" sz="quarter" idx="12"/>
          </p:nvPr>
        </p:nvSpPr>
        <p:spPr/>
        <p:txBody>
          <a:bodyPr/>
          <a:lstStyle/>
          <a:p>
            <a:pPr>
              <a:defRPr/>
            </a:pPr>
            <a:fld id="{ADCE5B85-DDCE-4545-A37B-B03909E39A68}" type="slidenum">
              <a:rPr lang="en-US" altLang="en-US" smtClean="0"/>
              <a:pPr>
                <a:defRPr/>
              </a:pPr>
              <a:t>29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p:cTn id="7" dur="1000" fill="hold"/>
                                        <p:tgtEl>
                                          <p:spTgt spid="1935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35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35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35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93539">
                                            <p:txEl>
                                              <p:pRg st="1" end="1"/>
                                            </p:txEl>
                                          </p:spTgt>
                                        </p:tgtEl>
                                        <p:attrNameLst>
                                          <p:attrName>style.visibility</p:attrName>
                                        </p:attrNameLst>
                                      </p:cBhvr>
                                      <p:to>
                                        <p:strVal val="visible"/>
                                      </p:to>
                                    </p:set>
                                    <p:anim calcmode="lin" valueType="num">
                                      <p:cBhvr>
                                        <p:cTn id="15" dur="1000" fill="hold"/>
                                        <p:tgtEl>
                                          <p:spTgt spid="19353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9353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935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35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93540"/>
                                        </p:tgtEl>
                                        <p:attrNameLst>
                                          <p:attrName>style.visibility</p:attrName>
                                        </p:attrNameLst>
                                      </p:cBhvr>
                                      <p:to>
                                        <p:strVal val="visible"/>
                                      </p:to>
                                    </p:set>
                                    <p:animEffect transition="in" filter="wipe(left)">
                                      <p:cBhvr>
                                        <p:cTn id="23" dur="1000"/>
                                        <p:tgtEl>
                                          <p:spTgt spid="193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C6F026B-83F4-4923-880A-6E8169C4F241}"/>
              </a:ext>
            </a:extLst>
          </p:cNvPr>
          <p:cNvSpPr>
            <a:spLocks noGrp="1" noChangeArrowheads="1"/>
          </p:cNvSpPr>
          <p:nvPr>
            <p:ph type="title"/>
          </p:nvPr>
        </p:nvSpPr>
        <p:spPr>
          <a:xfrm>
            <a:off x="457200" y="274638"/>
            <a:ext cx="8229600" cy="944562"/>
          </a:xfrm>
        </p:spPr>
        <p:txBody>
          <a:bodyPr/>
          <a:lstStyle/>
          <a:p>
            <a:pPr eaLnBrk="1" hangingPunct="1">
              <a:defRPr/>
            </a:pPr>
            <a:r>
              <a:rPr lang="en-US" altLang="en-US" i="1" u="sng"/>
              <a:t>Energy</a:t>
            </a:r>
            <a:r>
              <a:rPr lang="en-US" altLang="en-US" u="sng"/>
              <a:t> in the Earth Systems</a:t>
            </a:r>
          </a:p>
        </p:txBody>
      </p:sp>
      <p:sp>
        <p:nvSpPr>
          <p:cNvPr id="23555" name="Rectangle 4">
            <a:extLst>
              <a:ext uri="{FF2B5EF4-FFF2-40B4-BE49-F238E27FC236}">
                <a16:creationId xmlns:a16="http://schemas.microsoft.com/office/drawing/2014/main" id="{7DCFF91E-F39E-4DBC-BA92-16C6B98B2FB4}"/>
              </a:ext>
            </a:extLst>
          </p:cNvPr>
          <p:cNvSpPr>
            <a:spLocks noGrp="1" noChangeArrowheads="1"/>
          </p:cNvSpPr>
          <p:nvPr>
            <p:ph type="body" idx="1"/>
          </p:nvPr>
        </p:nvSpPr>
        <p:spPr>
          <a:xfrm>
            <a:off x="457200" y="1600200"/>
            <a:ext cx="8382000" cy="3733800"/>
          </a:xfrm>
        </p:spPr>
        <p:txBody>
          <a:bodyPr/>
          <a:lstStyle/>
          <a:p>
            <a:pPr eaLnBrk="1" hangingPunct="1">
              <a:defRPr/>
            </a:pPr>
            <a:r>
              <a:rPr lang="en-US" altLang="en-US" dirty="0"/>
              <a:t>Energy in the Earth Systems can exist in a number of forms.  A few examples are:</a:t>
            </a:r>
          </a:p>
          <a:p>
            <a:pPr marL="0" indent="0" eaLnBrk="1" hangingPunct="1">
              <a:buFont typeface="Wingdings" panose="05000000000000000000" pitchFamily="2" charset="2"/>
              <a:buNone/>
              <a:defRPr/>
            </a:pPr>
            <a:endParaRPr lang="en-US" altLang="en-US" sz="1200" dirty="0"/>
          </a:p>
          <a:p>
            <a:pPr eaLnBrk="1" hangingPunct="1">
              <a:buFontTx/>
              <a:buNone/>
              <a:defRPr/>
            </a:pPr>
            <a:r>
              <a:rPr lang="en-US" altLang="en-US" sz="2800" i="1" u="sng" dirty="0">
                <a:solidFill>
                  <a:srgbClr val="00B0F0"/>
                </a:solidFill>
              </a:rPr>
              <a:t>Thermal (heat) energy</a:t>
            </a:r>
            <a:r>
              <a:rPr lang="en-US" altLang="en-US" sz="2800" dirty="0">
                <a:solidFill>
                  <a:srgbClr val="00B0F0"/>
                </a:solidFill>
              </a:rPr>
              <a:t> </a:t>
            </a:r>
            <a:r>
              <a:rPr lang="en-US" altLang="en-US" sz="2800" dirty="0"/>
              <a:t>found in Earth</a:t>
            </a:r>
          </a:p>
          <a:p>
            <a:pPr eaLnBrk="1" hangingPunct="1">
              <a:buFontTx/>
              <a:buNone/>
              <a:defRPr/>
            </a:pPr>
            <a:endParaRPr lang="en-US" altLang="en-US" sz="1200" dirty="0"/>
          </a:p>
          <a:p>
            <a:pPr eaLnBrk="1" hangingPunct="1">
              <a:buFontTx/>
              <a:buNone/>
              <a:defRPr/>
            </a:pPr>
            <a:r>
              <a:rPr lang="en-US" altLang="en-US" sz="2800" i="1" u="sng" dirty="0">
                <a:solidFill>
                  <a:srgbClr val="FF0000"/>
                </a:solidFill>
              </a:rPr>
              <a:t>Chemical energy</a:t>
            </a:r>
            <a:r>
              <a:rPr lang="en-US" altLang="en-US" sz="2800" dirty="0">
                <a:solidFill>
                  <a:srgbClr val="FF0000"/>
                </a:solidFill>
              </a:rPr>
              <a:t> </a:t>
            </a:r>
            <a:r>
              <a:rPr lang="en-US" altLang="en-US" sz="2800" dirty="0"/>
              <a:t>stored in the bonds of  fossil fuels</a:t>
            </a:r>
          </a:p>
          <a:p>
            <a:pPr eaLnBrk="1" hangingPunct="1">
              <a:buFontTx/>
              <a:buNone/>
              <a:defRPr/>
            </a:pPr>
            <a:endParaRPr lang="en-US" altLang="en-US" sz="1200" dirty="0"/>
          </a:p>
          <a:p>
            <a:pPr eaLnBrk="1" hangingPunct="1">
              <a:buFontTx/>
              <a:buNone/>
              <a:defRPr/>
            </a:pPr>
            <a:r>
              <a:rPr lang="en-US" altLang="en-US" sz="2800" i="1" u="sng" dirty="0">
                <a:solidFill>
                  <a:srgbClr val="00B050"/>
                </a:solidFill>
              </a:rPr>
              <a:t>Mechanical (motion) energy</a:t>
            </a:r>
            <a:r>
              <a:rPr lang="en-US" altLang="en-US" sz="2800" dirty="0">
                <a:solidFill>
                  <a:srgbClr val="00B050"/>
                </a:solidFill>
              </a:rPr>
              <a:t> </a:t>
            </a:r>
            <a:r>
              <a:rPr lang="en-US" altLang="en-US" sz="2800" dirty="0"/>
              <a:t>like that found in ocean tides</a:t>
            </a:r>
          </a:p>
        </p:txBody>
      </p:sp>
      <p:sp>
        <p:nvSpPr>
          <p:cNvPr id="2" name="Footer Placeholder 1">
            <a:extLst>
              <a:ext uri="{FF2B5EF4-FFF2-40B4-BE49-F238E27FC236}">
                <a16:creationId xmlns:a16="http://schemas.microsoft.com/office/drawing/2014/main" id="{A9B0888E-4B06-4F3D-AD37-4B41C2A5A6FD}"/>
              </a:ext>
            </a:extLst>
          </p:cNvPr>
          <p:cNvSpPr>
            <a:spLocks noGrp="1"/>
          </p:cNvSpPr>
          <p:nvPr>
            <p:ph type="ftr" sz="quarter" idx="11"/>
          </p:nvPr>
        </p:nvSpPr>
        <p:spPr/>
        <p:txBody>
          <a:bodyPr/>
          <a:lstStyle/>
          <a:p>
            <a:pPr>
              <a:defRPr/>
            </a:pPr>
            <a:r>
              <a:rPr lang="en-US"/>
              <a:t>Heat Transfer</a:t>
            </a:r>
          </a:p>
        </p:txBody>
      </p:sp>
      <p:sp>
        <p:nvSpPr>
          <p:cNvPr id="3" name="Slide Number Placeholder 2">
            <a:extLst>
              <a:ext uri="{FF2B5EF4-FFF2-40B4-BE49-F238E27FC236}">
                <a16:creationId xmlns:a16="http://schemas.microsoft.com/office/drawing/2014/main" id="{B214EAB7-988A-4348-A682-EA49930E46FD}"/>
              </a:ext>
            </a:extLst>
          </p:cNvPr>
          <p:cNvSpPr>
            <a:spLocks noGrp="1"/>
          </p:cNvSpPr>
          <p:nvPr>
            <p:ph type="sldNum" sz="quarter" idx="12"/>
          </p:nvPr>
        </p:nvSpPr>
        <p:spPr/>
        <p:txBody>
          <a:bodyPr/>
          <a:lstStyle/>
          <a:p>
            <a:pPr>
              <a:defRPr/>
            </a:pPr>
            <a:fld id="{ADCE5B85-DDCE-4545-A37B-B03909E39A68}" type="slidenum">
              <a:rPr lang="en-US" altLang="en-US" smtClean="0"/>
              <a:pPr>
                <a:defRPr/>
              </a:pPr>
              <a:t>3</a:t>
            </a:fld>
            <a:endParaRPr lang="en-US" altLang="en-US"/>
          </a:p>
        </p:txBody>
      </p:sp>
    </p:spTree>
    <p:extLst>
      <p:ext uri="{BB962C8B-B14F-4D97-AF65-F5344CB8AC3E}">
        <p14:creationId xmlns:p14="http://schemas.microsoft.com/office/powerpoint/2010/main" val="2508356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wipe(left)">
                                      <p:cBhvr>
                                        <p:cTn id="12" dur="500"/>
                                        <p:tgtEl>
                                          <p:spTgt spid="23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animEffect transition="in" filter="wipe(left)">
                                      <p:cBhvr>
                                        <p:cTn id="17" dur="500"/>
                                        <p:tgtEl>
                                          <p:spTgt spid="2355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3555">
                                            <p:txEl>
                                              <p:pRg st="6" end="6"/>
                                            </p:txEl>
                                          </p:spTgt>
                                        </p:tgtEl>
                                        <p:attrNameLst>
                                          <p:attrName>style.visibility</p:attrName>
                                        </p:attrNameLst>
                                      </p:cBhvr>
                                      <p:to>
                                        <p:strVal val="visible"/>
                                      </p:to>
                                    </p:set>
                                    <p:animEffect transition="in" filter="wipe(left)">
                                      <p:cBhvr>
                                        <p:cTn id="22"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41D7B4B-070D-4F17-BC56-9D4A2AD55C8B}"/>
              </a:ext>
            </a:extLst>
          </p:cNvPr>
          <p:cNvSpPr>
            <a:spLocks noGrp="1" noChangeArrowheads="1"/>
          </p:cNvSpPr>
          <p:nvPr>
            <p:ph type="title"/>
          </p:nvPr>
        </p:nvSpPr>
        <p:spPr>
          <a:solidFill>
            <a:srgbClr val="FFC000"/>
          </a:solidFill>
        </p:spPr>
        <p:txBody>
          <a:bodyPr/>
          <a:lstStyle/>
          <a:p>
            <a:pPr eaLnBrk="1" hangingPunct="1">
              <a:defRPr/>
            </a:pPr>
            <a:r>
              <a:rPr lang="en-US" altLang="en-US" sz="4000" b="1" dirty="0"/>
              <a:t>Conduction</a:t>
            </a:r>
          </a:p>
        </p:txBody>
      </p:sp>
      <p:sp>
        <p:nvSpPr>
          <p:cNvPr id="24579" name="Rectangle 3">
            <a:extLst>
              <a:ext uri="{FF2B5EF4-FFF2-40B4-BE49-F238E27FC236}">
                <a16:creationId xmlns:a16="http://schemas.microsoft.com/office/drawing/2014/main" id="{B217FCB5-C87A-41CA-B080-639DDA7B1899}"/>
              </a:ext>
            </a:extLst>
          </p:cNvPr>
          <p:cNvSpPr>
            <a:spLocks noGrp="1" noChangeArrowheads="1"/>
          </p:cNvSpPr>
          <p:nvPr>
            <p:ph type="body" sz="half" idx="1"/>
          </p:nvPr>
        </p:nvSpPr>
        <p:spPr>
          <a:xfrm>
            <a:off x="228600" y="2362200"/>
            <a:ext cx="4495800" cy="3276600"/>
          </a:xfrm>
        </p:spPr>
        <p:txBody>
          <a:bodyPr/>
          <a:lstStyle/>
          <a:p>
            <a:pPr marL="0" indent="0" eaLnBrk="1" hangingPunct="1">
              <a:buFont typeface="Wingdings" panose="05000000000000000000" pitchFamily="2" charset="2"/>
              <a:buNone/>
              <a:defRPr/>
            </a:pPr>
            <a:r>
              <a:rPr lang="en-US" altLang="en-US" b="1" u="sng" dirty="0">
                <a:solidFill>
                  <a:srgbClr val="7030A0"/>
                </a:solidFill>
              </a:rPr>
              <a:t>Conduction</a:t>
            </a:r>
            <a:r>
              <a:rPr lang="en-US" altLang="en-US" b="1" dirty="0">
                <a:solidFill>
                  <a:srgbClr val="7030A0"/>
                </a:solidFill>
              </a:rPr>
              <a:t> – the transfer of heat by contact between molecules.</a:t>
            </a:r>
          </a:p>
          <a:p>
            <a:pPr marL="0" indent="0" eaLnBrk="1" hangingPunct="1">
              <a:buFont typeface="Wingdings" panose="05000000000000000000" pitchFamily="2" charset="2"/>
              <a:buNone/>
              <a:defRPr/>
            </a:pPr>
            <a:endParaRPr lang="en-US" altLang="en-US" dirty="0"/>
          </a:p>
          <a:p>
            <a:pPr marL="0" indent="0" eaLnBrk="1" hangingPunct="1">
              <a:buFont typeface="Wingdings" panose="05000000000000000000" pitchFamily="2" charset="2"/>
              <a:buNone/>
              <a:defRPr/>
            </a:pPr>
            <a:r>
              <a:rPr lang="en-US" b="1" i="1" dirty="0">
                <a:solidFill>
                  <a:srgbClr val="FF0000"/>
                </a:solidFill>
              </a:rPr>
              <a:t>Conduction requires matter for the transfer</a:t>
            </a:r>
            <a:endParaRPr lang="en-US" altLang="en-US" b="1" dirty="0">
              <a:solidFill>
                <a:srgbClr val="FF0000"/>
              </a:solidFill>
            </a:endParaRPr>
          </a:p>
        </p:txBody>
      </p:sp>
      <p:pic>
        <p:nvPicPr>
          <p:cNvPr id="24580" name="Picture 5" descr="\begin{figure}&#10;\begin{center}&#10;\leavevmode&#10;\epsfysize=6 cm&#10;\epsfbox{figs/heat-1.eps}&#10;\end{center}&#10;\end{figure}">
            <a:extLst>
              <a:ext uri="{FF2B5EF4-FFF2-40B4-BE49-F238E27FC236}">
                <a16:creationId xmlns:a16="http://schemas.microsoft.com/office/drawing/2014/main" id="{8FDA1398-425C-4D6C-97B3-57B2C479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40290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BA684A0-7A8F-4DC4-A5E8-AD446949A6F2}"/>
              </a:ext>
            </a:extLst>
          </p:cNvPr>
          <p:cNvSpPr>
            <a:spLocks noGrp="1"/>
          </p:cNvSpPr>
          <p:nvPr>
            <p:ph type="ftr" sz="quarter" idx="11"/>
          </p:nvPr>
        </p:nvSpPr>
        <p:spPr/>
        <p:txBody>
          <a:bodyPr/>
          <a:lstStyle/>
          <a:p>
            <a:pPr>
              <a:defRPr/>
            </a:pPr>
            <a:r>
              <a:rPr lang="en-US"/>
              <a:t>Heat Transfer</a:t>
            </a:r>
          </a:p>
        </p:txBody>
      </p:sp>
      <p:sp>
        <p:nvSpPr>
          <p:cNvPr id="3" name="Slide Number Placeholder 2">
            <a:extLst>
              <a:ext uri="{FF2B5EF4-FFF2-40B4-BE49-F238E27FC236}">
                <a16:creationId xmlns:a16="http://schemas.microsoft.com/office/drawing/2014/main" id="{7A69ADFA-F2DC-4B32-A5BA-405B73EA63D9}"/>
              </a:ext>
            </a:extLst>
          </p:cNvPr>
          <p:cNvSpPr>
            <a:spLocks noGrp="1"/>
          </p:cNvSpPr>
          <p:nvPr>
            <p:ph type="sldNum" sz="quarter" idx="12"/>
          </p:nvPr>
        </p:nvSpPr>
        <p:spPr/>
        <p:txBody>
          <a:bodyPr/>
          <a:lstStyle/>
          <a:p>
            <a:pPr>
              <a:defRPr/>
            </a:pPr>
            <a:fld id="{602A12C5-B0EC-4ECD-9160-BDE3127816F9}" type="slidenum">
              <a:rPr lang="en-US" altLang="en-US" smtClean="0"/>
              <a:pPr>
                <a:defRPr/>
              </a:pPr>
              <a:t>30</a:t>
            </a:fld>
            <a:endParaRPr lang="en-US" altLang="en-US"/>
          </a:p>
        </p:txBody>
      </p:sp>
    </p:spTree>
    <p:extLst>
      <p:ext uri="{BB962C8B-B14F-4D97-AF65-F5344CB8AC3E}">
        <p14:creationId xmlns:p14="http://schemas.microsoft.com/office/powerpoint/2010/main" val="3659773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up)">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wipe(up)">
                                      <p:cBhvr>
                                        <p:cTn id="12" dur="500"/>
                                        <p:tgtEl>
                                          <p:spTgt spid="245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fade">
                                      <p:cBhvr>
                                        <p:cTn id="1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A5CDECD-C71D-4553-9930-64873947A07E}"/>
              </a:ext>
            </a:extLst>
          </p:cNvPr>
          <p:cNvSpPr>
            <a:spLocks noGrp="1" noChangeArrowheads="1"/>
          </p:cNvSpPr>
          <p:nvPr>
            <p:ph type="title"/>
          </p:nvPr>
        </p:nvSpPr>
        <p:spPr>
          <a:solidFill>
            <a:srgbClr val="FFC000"/>
          </a:solidFill>
        </p:spPr>
        <p:txBody>
          <a:bodyPr/>
          <a:lstStyle/>
          <a:p>
            <a:pPr eaLnBrk="1" hangingPunct="1">
              <a:defRPr/>
            </a:pPr>
            <a:r>
              <a:rPr lang="en-US" altLang="en-US" sz="4000" b="1" dirty="0"/>
              <a:t>Conduction</a:t>
            </a:r>
          </a:p>
        </p:txBody>
      </p:sp>
      <p:pic>
        <p:nvPicPr>
          <p:cNvPr id="6" name="Picture 4" descr="conduction">
            <a:extLst>
              <a:ext uri="{FF2B5EF4-FFF2-40B4-BE49-F238E27FC236}">
                <a16:creationId xmlns:a16="http://schemas.microsoft.com/office/drawing/2014/main" id="{B12BCC5E-898F-43A8-BA2E-834675EAB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25900"/>
            <a:ext cx="72390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onductioncrosssection">
            <a:extLst>
              <a:ext uri="{FF2B5EF4-FFF2-40B4-BE49-F238E27FC236}">
                <a16:creationId xmlns:a16="http://schemas.microsoft.com/office/drawing/2014/main" id="{7887D704-27CD-444A-84FA-018664F45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22425"/>
            <a:ext cx="72390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a:extLst>
              <a:ext uri="{FF2B5EF4-FFF2-40B4-BE49-F238E27FC236}">
                <a16:creationId xmlns:a16="http://schemas.microsoft.com/office/drawing/2014/main" id="{CD568842-D496-4562-A114-5AFBA373170B}"/>
              </a:ext>
            </a:extLst>
          </p:cNvPr>
          <p:cNvSpPr/>
          <p:nvPr/>
        </p:nvSpPr>
        <p:spPr>
          <a:xfrm>
            <a:off x="2362200" y="3657600"/>
            <a:ext cx="3352800" cy="457200"/>
          </a:xfrm>
          <a:prstGeom prst="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a:extLst>
              <a:ext uri="{FF2B5EF4-FFF2-40B4-BE49-F238E27FC236}">
                <a16:creationId xmlns:a16="http://schemas.microsoft.com/office/drawing/2014/main" id="{E3139E24-2B97-441D-8013-6D761179D70B}"/>
              </a:ext>
            </a:extLst>
          </p:cNvPr>
          <p:cNvSpPr>
            <a:spLocks noGrp="1"/>
          </p:cNvSpPr>
          <p:nvPr>
            <p:ph type="ftr" sz="quarter" idx="11"/>
          </p:nvPr>
        </p:nvSpPr>
        <p:spPr/>
        <p:txBody>
          <a:bodyPr/>
          <a:lstStyle/>
          <a:p>
            <a:pPr>
              <a:defRPr/>
            </a:pPr>
            <a:r>
              <a:rPr lang="en-US"/>
              <a:t>Heat Transfer</a:t>
            </a:r>
          </a:p>
        </p:txBody>
      </p:sp>
      <p:sp>
        <p:nvSpPr>
          <p:cNvPr id="3" name="Slide Number Placeholder 2">
            <a:extLst>
              <a:ext uri="{FF2B5EF4-FFF2-40B4-BE49-F238E27FC236}">
                <a16:creationId xmlns:a16="http://schemas.microsoft.com/office/drawing/2014/main" id="{9680B566-1682-46C2-804B-9EB9FC5ED0C8}"/>
              </a:ext>
            </a:extLst>
          </p:cNvPr>
          <p:cNvSpPr>
            <a:spLocks noGrp="1"/>
          </p:cNvSpPr>
          <p:nvPr>
            <p:ph type="sldNum" sz="quarter" idx="12"/>
          </p:nvPr>
        </p:nvSpPr>
        <p:spPr/>
        <p:txBody>
          <a:bodyPr/>
          <a:lstStyle/>
          <a:p>
            <a:pPr>
              <a:defRPr/>
            </a:pPr>
            <a:fld id="{602A12C5-B0EC-4ECD-9160-BDE3127816F9}" type="slidenum">
              <a:rPr lang="en-US" altLang="en-US" smtClean="0"/>
              <a:pPr>
                <a:defRPr/>
              </a:pPr>
              <a:t>31</a:t>
            </a:fld>
            <a:endParaRPr lang="en-US" altLang="en-US"/>
          </a:p>
        </p:txBody>
      </p:sp>
    </p:spTree>
    <p:extLst>
      <p:ext uri="{BB962C8B-B14F-4D97-AF65-F5344CB8AC3E}">
        <p14:creationId xmlns:p14="http://schemas.microsoft.com/office/powerpoint/2010/main" val="1620627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D1E5C0D-373A-407B-94A3-5AC5BE5FE5C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00200"/>
            <a:ext cx="4038600" cy="5008563"/>
          </a:xfrm>
        </p:spPr>
      </p:pic>
      <p:sp>
        <p:nvSpPr>
          <p:cNvPr id="5" name="Rectangle 2">
            <a:extLst>
              <a:ext uri="{FF2B5EF4-FFF2-40B4-BE49-F238E27FC236}">
                <a16:creationId xmlns:a16="http://schemas.microsoft.com/office/drawing/2014/main" id="{ED7A6A86-B7AF-4B88-B4EF-B0E4064A80EA}"/>
              </a:ext>
            </a:extLst>
          </p:cNvPr>
          <p:cNvSpPr>
            <a:spLocks noGrp="1" noChangeArrowheads="1"/>
          </p:cNvSpPr>
          <p:nvPr>
            <p:ph type="title"/>
          </p:nvPr>
        </p:nvSpPr>
        <p:spPr>
          <a:xfrm>
            <a:off x="457200" y="274638"/>
            <a:ext cx="8229600" cy="1143000"/>
          </a:xfrm>
          <a:solidFill>
            <a:srgbClr val="FFC000"/>
          </a:solidFill>
        </p:spPr>
        <p:txBody>
          <a:bodyPr/>
          <a:lstStyle/>
          <a:p>
            <a:pPr eaLnBrk="1" hangingPunct="1">
              <a:defRPr/>
            </a:pPr>
            <a:r>
              <a:rPr lang="en-US" altLang="en-US" sz="4000" b="1" dirty="0"/>
              <a:t>Conduction</a:t>
            </a:r>
          </a:p>
        </p:txBody>
      </p:sp>
      <p:pic>
        <p:nvPicPr>
          <p:cNvPr id="7" name="Picture 6">
            <a:extLst>
              <a:ext uri="{FF2B5EF4-FFF2-40B4-BE49-F238E27FC236}">
                <a16:creationId xmlns:a16="http://schemas.microsoft.com/office/drawing/2014/main" id="{FD5733C7-8C38-45F6-8C47-9E7B85818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263" y="2438400"/>
            <a:ext cx="45434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9D292D7-EEFB-4E6B-BBC9-053C110E4E40}"/>
              </a:ext>
            </a:extLst>
          </p:cNvPr>
          <p:cNvSpPr>
            <a:spLocks noGrp="1"/>
          </p:cNvSpPr>
          <p:nvPr>
            <p:ph type="ftr" sz="quarter" idx="11"/>
          </p:nvPr>
        </p:nvSpPr>
        <p:spPr/>
        <p:txBody>
          <a:bodyPr/>
          <a:lstStyle/>
          <a:p>
            <a:pPr>
              <a:defRPr/>
            </a:pPr>
            <a:r>
              <a:rPr lang="en-US"/>
              <a:t>Heat Transfer</a:t>
            </a:r>
          </a:p>
        </p:txBody>
      </p:sp>
      <p:sp>
        <p:nvSpPr>
          <p:cNvPr id="3" name="Slide Number Placeholder 2">
            <a:extLst>
              <a:ext uri="{FF2B5EF4-FFF2-40B4-BE49-F238E27FC236}">
                <a16:creationId xmlns:a16="http://schemas.microsoft.com/office/drawing/2014/main" id="{5247B227-1D35-4AF6-A0BF-5B9807BF74BB}"/>
              </a:ext>
            </a:extLst>
          </p:cNvPr>
          <p:cNvSpPr>
            <a:spLocks noGrp="1"/>
          </p:cNvSpPr>
          <p:nvPr>
            <p:ph type="sldNum" sz="quarter" idx="12"/>
          </p:nvPr>
        </p:nvSpPr>
        <p:spPr/>
        <p:txBody>
          <a:bodyPr/>
          <a:lstStyle/>
          <a:p>
            <a:pPr>
              <a:defRPr/>
            </a:pPr>
            <a:fld id="{602A12C5-B0EC-4ECD-9160-BDE3127816F9}" type="slidenum">
              <a:rPr lang="en-US" altLang="en-US" smtClean="0"/>
              <a:pPr>
                <a:defRPr/>
              </a:pPr>
              <a:t>32</a:t>
            </a:fld>
            <a:endParaRPr lang="en-US" altLang="en-US"/>
          </a:p>
        </p:txBody>
      </p:sp>
    </p:spTree>
    <p:extLst>
      <p:ext uri="{BB962C8B-B14F-4D97-AF65-F5344CB8AC3E}">
        <p14:creationId xmlns:p14="http://schemas.microsoft.com/office/powerpoint/2010/main" val="3849705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75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274638"/>
            <a:ext cx="8229600" cy="1143000"/>
          </a:xfrm>
          <a:solidFill>
            <a:srgbClr val="FFC000"/>
          </a:solidFill>
        </p:spPr>
        <p:txBody>
          <a:bodyPr/>
          <a:lstStyle/>
          <a:p>
            <a:pPr eaLnBrk="1" hangingPunct="1"/>
            <a:r>
              <a:rPr lang="en-US" altLang="en-US" sz="4000" b="1" dirty="0"/>
              <a:t>Conduction</a:t>
            </a:r>
          </a:p>
        </p:txBody>
      </p:sp>
      <p:sp>
        <p:nvSpPr>
          <p:cNvPr id="2" name="Content Placeholder 1">
            <a:extLst>
              <a:ext uri="{FF2B5EF4-FFF2-40B4-BE49-F238E27FC236}">
                <a16:creationId xmlns:a16="http://schemas.microsoft.com/office/drawing/2014/main" id="{1458AA79-C970-454A-A6F8-5FB1D91F4D7A}"/>
              </a:ext>
            </a:extLst>
          </p:cNvPr>
          <p:cNvSpPr>
            <a:spLocks noGrp="1"/>
          </p:cNvSpPr>
          <p:nvPr>
            <p:ph sz="half" idx="1"/>
          </p:nvPr>
        </p:nvSpPr>
        <p:spPr>
          <a:xfrm>
            <a:off x="0" y="1600201"/>
            <a:ext cx="9144000" cy="2819400"/>
          </a:xfrm>
        </p:spPr>
        <p:txBody>
          <a:bodyPr/>
          <a:lstStyle/>
          <a:p>
            <a:r>
              <a:rPr lang="en-US" altLang="en-US" sz="2800" b="1" dirty="0"/>
              <a:t>Conduction in </a:t>
            </a:r>
            <a:r>
              <a:rPr lang="en-US" altLang="en-US" sz="2800" b="1" dirty="0">
                <a:solidFill>
                  <a:srgbClr val="FFFF00"/>
                </a:solidFill>
                <a:effectLst>
                  <a:outerShdw blurRad="38100" dist="38100" dir="2700000" algn="tl">
                    <a:srgbClr val="000000">
                      <a:alpha val="43137"/>
                    </a:srgbClr>
                  </a:outerShdw>
                </a:effectLst>
              </a:rPr>
              <a:t>gases</a:t>
            </a:r>
            <a:r>
              <a:rPr lang="en-US" altLang="en-US" sz="2800" b="1" dirty="0"/>
              <a:t> is </a:t>
            </a:r>
            <a:r>
              <a:rPr lang="en-US" altLang="en-US" sz="2800" b="1" dirty="0">
                <a:solidFill>
                  <a:srgbClr val="FFFF00"/>
                </a:solidFill>
                <a:effectLst>
                  <a:outerShdw blurRad="38100" dist="38100" dir="2700000" algn="tl">
                    <a:srgbClr val="000000">
                      <a:alpha val="43137"/>
                    </a:srgbClr>
                  </a:outerShdw>
                </a:effectLst>
              </a:rPr>
              <a:t>slower</a:t>
            </a:r>
            <a:r>
              <a:rPr lang="en-US" altLang="en-US" sz="2800" b="1" dirty="0"/>
              <a:t> than in liquids and solids because the particles in a gas collide less often.</a:t>
            </a:r>
            <a:r>
              <a:rPr lang="en-US" altLang="en-US" sz="2800" dirty="0"/>
              <a:t> </a:t>
            </a:r>
          </a:p>
          <a:p>
            <a:r>
              <a:rPr lang="en-US" altLang="en-US" sz="2800" dirty="0">
                <a:solidFill>
                  <a:srgbClr val="0070C0"/>
                </a:solidFill>
              </a:rPr>
              <a:t>Newton’s cradle helps to visualize conduction. One ball strikes the rest, and most of the kinetic energy is transferred to one ball on the end.</a:t>
            </a:r>
          </a:p>
          <a:p>
            <a:endParaRPr lang="en-US" dirty="0"/>
          </a:p>
        </p:txBody>
      </p:sp>
      <p:pic>
        <p:nvPicPr>
          <p:cNvPr id="3" name="Picture 38" descr="HSPS_Ch16s2-p479-Cndctn">
            <a:extLst>
              <a:ext uri="{FF2B5EF4-FFF2-40B4-BE49-F238E27FC236}">
                <a16:creationId xmlns:a16="http://schemas.microsoft.com/office/drawing/2014/main" id="{231A49BA-6E4D-453C-AB3F-DAE428C106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870"/>
          <a:stretch/>
        </p:blipFill>
        <p:spPr bwMode="auto">
          <a:xfrm>
            <a:off x="1062037" y="4267200"/>
            <a:ext cx="68675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7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274638"/>
            <a:ext cx="8229600" cy="1143000"/>
          </a:xfrm>
          <a:solidFill>
            <a:srgbClr val="FFC000"/>
          </a:solidFill>
        </p:spPr>
        <p:txBody>
          <a:bodyPr/>
          <a:lstStyle/>
          <a:p>
            <a:pPr eaLnBrk="1" hangingPunct="1"/>
            <a:r>
              <a:rPr lang="en-US" altLang="en-US" sz="4000" b="1" dirty="0"/>
              <a:t>Conduction</a:t>
            </a:r>
          </a:p>
        </p:txBody>
      </p:sp>
      <p:sp>
        <p:nvSpPr>
          <p:cNvPr id="2" name="Content Placeholder 1">
            <a:extLst>
              <a:ext uri="{FF2B5EF4-FFF2-40B4-BE49-F238E27FC236}">
                <a16:creationId xmlns:a16="http://schemas.microsoft.com/office/drawing/2014/main" id="{1458AA79-C970-454A-A6F8-5FB1D91F4D7A}"/>
              </a:ext>
            </a:extLst>
          </p:cNvPr>
          <p:cNvSpPr>
            <a:spLocks noGrp="1"/>
          </p:cNvSpPr>
          <p:nvPr>
            <p:ph sz="half" idx="1"/>
          </p:nvPr>
        </p:nvSpPr>
        <p:spPr>
          <a:xfrm>
            <a:off x="0" y="1600201"/>
            <a:ext cx="9144000" cy="2819400"/>
          </a:xfrm>
        </p:spPr>
        <p:txBody>
          <a:bodyPr/>
          <a:lstStyle/>
          <a:p>
            <a:pPr marL="0" indent="0" eaLnBrk="1" hangingPunct="1">
              <a:buFontTx/>
              <a:buNone/>
            </a:pPr>
            <a:r>
              <a:rPr lang="en-US" altLang="en-US" sz="2800" b="1" dirty="0">
                <a:solidFill>
                  <a:srgbClr val="0B4394"/>
                </a:solidFill>
                <a:ea typeface="Times New Roman" panose="02020603050405020304" pitchFamily="18" charset="0"/>
                <a:cs typeface="StoneSans-Bold" charset="0"/>
              </a:rPr>
              <a:t>Thermal Conductors</a:t>
            </a:r>
            <a:endParaRPr lang="en-US" altLang="en-US" sz="2800" dirty="0">
              <a:solidFill>
                <a:srgbClr val="000000"/>
              </a:solidFill>
              <a:ea typeface="Times New Roman" panose="02020603050405020304" pitchFamily="18" charset="0"/>
              <a:cs typeface="Minion-Regular" charset="0"/>
            </a:endParaRPr>
          </a:p>
          <a:p>
            <a:pPr marL="0" indent="0" eaLnBrk="1" hangingPunct="1">
              <a:buFontTx/>
              <a:buNone/>
            </a:pPr>
            <a:r>
              <a:rPr lang="en-US" altLang="en-US" sz="2800" dirty="0">
                <a:solidFill>
                  <a:srgbClr val="FF0000"/>
                </a:solidFill>
              </a:rPr>
              <a:t>A </a:t>
            </a:r>
            <a:r>
              <a:rPr lang="en-US" altLang="en-US" sz="2800" b="1" dirty="0">
                <a:solidFill>
                  <a:srgbClr val="FF0000"/>
                </a:solidFill>
              </a:rPr>
              <a:t>thermal conductor </a:t>
            </a:r>
            <a:r>
              <a:rPr lang="en-US" altLang="en-US" sz="2800" dirty="0">
                <a:solidFill>
                  <a:srgbClr val="FF0000"/>
                </a:solidFill>
              </a:rPr>
              <a:t>is a material that conducts thermal energy well.</a:t>
            </a:r>
          </a:p>
          <a:p>
            <a:r>
              <a:rPr lang="en-US" altLang="en-US" sz="2800" dirty="0">
                <a:solidFill>
                  <a:srgbClr val="000000"/>
                </a:solidFill>
                <a:ea typeface="Times New Roman" panose="02020603050405020304" pitchFamily="18" charset="0"/>
                <a:cs typeface="Minion-Regular" charset="0"/>
              </a:rPr>
              <a:t>Metals are good thermal conductors.</a:t>
            </a:r>
            <a:endParaRPr lang="en-US" altLang="en-US" sz="2800" dirty="0">
              <a:solidFill>
                <a:srgbClr val="000000"/>
              </a:solidFill>
              <a:ea typeface="Times New Roman" panose="02020603050405020304" pitchFamily="18" charset="0"/>
              <a:cs typeface="Frutiger-BoldItalic" charset="0"/>
            </a:endParaRPr>
          </a:p>
          <a:p>
            <a:endParaRPr lang="en-US" dirty="0"/>
          </a:p>
        </p:txBody>
      </p:sp>
      <p:pic>
        <p:nvPicPr>
          <p:cNvPr id="8" name="Picture 7">
            <a:extLst>
              <a:ext uri="{FF2B5EF4-FFF2-40B4-BE49-F238E27FC236}">
                <a16:creationId xmlns:a16="http://schemas.microsoft.com/office/drawing/2014/main" id="{01D97C03-E270-4CA4-9932-42B3695EB5C3}"/>
              </a:ext>
            </a:extLst>
          </p:cNvPr>
          <p:cNvPicPr>
            <a:picLocks noChangeAspect="1"/>
          </p:cNvPicPr>
          <p:nvPr/>
        </p:nvPicPr>
        <p:blipFill>
          <a:blip r:embed="rId2"/>
          <a:stretch>
            <a:fillRect/>
          </a:stretch>
        </p:blipFill>
        <p:spPr>
          <a:xfrm>
            <a:off x="2819400" y="3717119"/>
            <a:ext cx="4114800" cy="3081360"/>
          </a:xfrm>
          <a:prstGeom prst="rect">
            <a:avLst/>
          </a:prstGeom>
        </p:spPr>
      </p:pic>
    </p:spTree>
    <p:extLst>
      <p:ext uri="{BB962C8B-B14F-4D97-AF65-F5344CB8AC3E}">
        <p14:creationId xmlns:p14="http://schemas.microsoft.com/office/powerpoint/2010/main" val="287749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274638"/>
            <a:ext cx="8229600" cy="1143000"/>
          </a:xfrm>
          <a:solidFill>
            <a:srgbClr val="FFC000"/>
          </a:solidFill>
        </p:spPr>
        <p:txBody>
          <a:bodyPr/>
          <a:lstStyle/>
          <a:p>
            <a:pPr eaLnBrk="1" hangingPunct="1"/>
            <a:r>
              <a:rPr lang="en-US" altLang="en-US" sz="4000" b="1" dirty="0"/>
              <a:t>Conduction</a:t>
            </a:r>
          </a:p>
        </p:txBody>
      </p:sp>
      <p:sp>
        <p:nvSpPr>
          <p:cNvPr id="2" name="Content Placeholder 1">
            <a:extLst>
              <a:ext uri="{FF2B5EF4-FFF2-40B4-BE49-F238E27FC236}">
                <a16:creationId xmlns:a16="http://schemas.microsoft.com/office/drawing/2014/main" id="{1458AA79-C970-454A-A6F8-5FB1D91F4D7A}"/>
              </a:ext>
            </a:extLst>
          </p:cNvPr>
          <p:cNvSpPr>
            <a:spLocks noGrp="1"/>
          </p:cNvSpPr>
          <p:nvPr>
            <p:ph sz="half" idx="1"/>
          </p:nvPr>
        </p:nvSpPr>
        <p:spPr>
          <a:xfrm>
            <a:off x="0" y="1600201"/>
            <a:ext cx="9144000" cy="2819400"/>
          </a:xfrm>
        </p:spPr>
        <p:txBody>
          <a:bodyPr/>
          <a:lstStyle/>
          <a:p>
            <a:pPr marL="0" indent="0" eaLnBrk="1" hangingPunct="1">
              <a:buFontTx/>
              <a:buNone/>
            </a:pPr>
            <a:r>
              <a:rPr lang="en-US" altLang="en-US" sz="2800" b="1" dirty="0">
                <a:solidFill>
                  <a:srgbClr val="0B4394"/>
                </a:solidFill>
                <a:ea typeface="Times New Roman" panose="02020603050405020304" pitchFamily="18" charset="0"/>
                <a:cs typeface="StoneSans-Bold" charset="0"/>
              </a:rPr>
              <a:t>Thermal Insulators</a:t>
            </a:r>
            <a:endParaRPr lang="en-US" altLang="en-US" sz="2800" dirty="0">
              <a:solidFill>
                <a:srgbClr val="000000"/>
              </a:solidFill>
              <a:ea typeface="Times New Roman" panose="02020603050405020304" pitchFamily="18" charset="0"/>
              <a:cs typeface="Minion-Regular" charset="0"/>
            </a:endParaRPr>
          </a:p>
          <a:p>
            <a:pPr marL="0" indent="0" eaLnBrk="1" hangingPunct="1">
              <a:buFontTx/>
              <a:buNone/>
            </a:pPr>
            <a:r>
              <a:rPr lang="en-US" altLang="en-US" sz="2800" dirty="0">
                <a:solidFill>
                  <a:srgbClr val="FF0000"/>
                </a:solidFill>
                <a:ea typeface="Times New Roman" panose="02020603050405020304" pitchFamily="18" charset="0"/>
                <a:cs typeface="Minion-Regular" charset="0"/>
              </a:rPr>
              <a:t>A material that conducts thermal energy poorly is called a </a:t>
            </a:r>
            <a:r>
              <a:rPr lang="en-US" altLang="en-US" sz="2800" b="1" dirty="0">
                <a:solidFill>
                  <a:srgbClr val="FF0000"/>
                </a:solidFill>
                <a:ea typeface="Times New Roman" panose="02020603050405020304" pitchFamily="18" charset="0"/>
                <a:cs typeface="Minion-Bold" charset="0"/>
              </a:rPr>
              <a:t>thermal insulator.</a:t>
            </a:r>
            <a:endParaRPr lang="en-US" altLang="en-US" sz="2800" dirty="0">
              <a:solidFill>
                <a:srgbClr val="FF0000"/>
              </a:solidFill>
              <a:ea typeface="Times New Roman" panose="02020603050405020304" pitchFamily="18" charset="0"/>
              <a:cs typeface="Minion-Regular" charset="0"/>
            </a:endParaRPr>
          </a:p>
          <a:p>
            <a:pPr marL="0" indent="0" eaLnBrk="1" hangingPunct="1">
              <a:buFontTx/>
              <a:buNone/>
            </a:pPr>
            <a:r>
              <a:rPr lang="en-US" altLang="en-US" sz="2800" dirty="0">
                <a:solidFill>
                  <a:srgbClr val="000000"/>
                </a:solidFill>
                <a:ea typeface="Times New Roman" panose="02020603050405020304" pitchFamily="18" charset="0"/>
                <a:cs typeface="Minion-Regular" charset="0"/>
              </a:rPr>
              <a:t>Air is a very good insulator. Wool garments and plastic foam cups use trapped air to slow down conduction.</a:t>
            </a:r>
          </a:p>
          <a:p>
            <a:endParaRPr lang="en-US" dirty="0"/>
          </a:p>
        </p:txBody>
      </p:sp>
      <p:pic>
        <p:nvPicPr>
          <p:cNvPr id="6" name="Picture 5">
            <a:extLst>
              <a:ext uri="{FF2B5EF4-FFF2-40B4-BE49-F238E27FC236}">
                <a16:creationId xmlns:a16="http://schemas.microsoft.com/office/drawing/2014/main" id="{EAF00EBB-A50C-4BE5-A411-7B73F63DB932}"/>
              </a:ext>
            </a:extLst>
          </p:cNvPr>
          <p:cNvPicPr>
            <a:picLocks noChangeAspect="1"/>
          </p:cNvPicPr>
          <p:nvPr/>
        </p:nvPicPr>
        <p:blipFill>
          <a:blip r:embed="rId2"/>
          <a:stretch>
            <a:fillRect/>
          </a:stretch>
        </p:blipFill>
        <p:spPr>
          <a:xfrm>
            <a:off x="2743200" y="4070039"/>
            <a:ext cx="3657600" cy="2787961"/>
          </a:xfrm>
          <a:prstGeom prst="rect">
            <a:avLst/>
          </a:prstGeom>
        </p:spPr>
      </p:pic>
    </p:spTree>
    <p:extLst>
      <p:ext uri="{BB962C8B-B14F-4D97-AF65-F5344CB8AC3E}">
        <p14:creationId xmlns:p14="http://schemas.microsoft.com/office/powerpoint/2010/main" val="78318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3243D73A-D1E2-45AF-A819-28F8ECBB9A2C}"/>
              </a:ext>
            </a:extLst>
          </p:cNvPr>
          <p:cNvSpPr>
            <a:spLocks noGrp="1"/>
          </p:cNvSpPr>
          <p:nvPr>
            <p:ph type="ftr" sz="quarter" idx="11"/>
          </p:nvPr>
        </p:nvSpPr>
        <p:spPr/>
        <p:txBody>
          <a:bodyPr/>
          <a:lstStyle/>
          <a:p>
            <a:pPr>
              <a:defRPr/>
            </a:pPr>
            <a:r>
              <a:rPr lang="en-US"/>
              <a:t>Heat Transfer</a:t>
            </a:r>
          </a:p>
        </p:txBody>
      </p:sp>
      <p:sp>
        <p:nvSpPr>
          <p:cNvPr id="22532" name="Rectangle 2">
            <a:extLst>
              <a:ext uri="{FF2B5EF4-FFF2-40B4-BE49-F238E27FC236}">
                <a16:creationId xmlns:a16="http://schemas.microsoft.com/office/drawing/2014/main" id="{ACD5C016-64C7-46DE-A015-15B877F27B21}"/>
              </a:ext>
            </a:extLst>
          </p:cNvPr>
          <p:cNvSpPr>
            <a:spLocks noGrp="1" noChangeArrowheads="1"/>
          </p:cNvSpPr>
          <p:nvPr>
            <p:ph type="title"/>
          </p:nvPr>
        </p:nvSpPr>
        <p:spPr>
          <a:xfrm>
            <a:off x="457200" y="381000"/>
            <a:ext cx="8229600" cy="1066800"/>
          </a:xfrm>
        </p:spPr>
        <p:txBody>
          <a:bodyPr/>
          <a:lstStyle/>
          <a:p>
            <a:pPr eaLnBrk="1" hangingPunct="1"/>
            <a:r>
              <a:rPr lang="en-US" altLang="en-US" dirty="0">
                <a:solidFill>
                  <a:srgbClr val="FF6600"/>
                </a:solidFill>
                <a:effectLst/>
              </a:rPr>
              <a:t>Heat Transfer</a:t>
            </a:r>
            <a:endParaRPr lang="en-US" altLang="en-US" dirty="0">
              <a:solidFill>
                <a:schemeClr val="tx1"/>
              </a:solidFill>
              <a:effectLst/>
            </a:endParaRPr>
          </a:p>
        </p:txBody>
      </p:sp>
      <p:sp>
        <p:nvSpPr>
          <p:cNvPr id="194563" name="Rectangle 3">
            <a:extLst>
              <a:ext uri="{FF2B5EF4-FFF2-40B4-BE49-F238E27FC236}">
                <a16:creationId xmlns:a16="http://schemas.microsoft.com/office/drawing/2014/main" id="{9ABBBACE-0A7D-4CAC-8A46-1A8BA9A60587}"/>
              </a:ext>
            </a:extLst>
          </p:cNvPr>
          <p:cNvSpPr>
            <a:spLocks noGrp="1" noChangeArrowheads="1"/>
          </p:cNvSpPr>
          <p:nvPr>
            <p:ph type="body" idx="1"/>
          </p:nvPr>
        </p:nvSpPr>
        <p:spPr>
          <a:xfrm>
            <a:off x="457200" y="1752600"/>
            <a:ext cx="8305800" cy="1219200"/>
          </a:xfrm>
        </p:spPr>
        <p:txBody>
          <a:bodyPr/>
          <a:lstStyle/>
          <a:p>
            <a:pPr lvl="2" eaLnBrk="1" hangingPunct="1">
              <a:defRPr/>
            </a:pPr>
            <a:r>
              <a:rPr lang="en-US" dirty="0"/>
              <a:t>C.	</a:t>
            </a:r>
            <a:r>
              <a:rPr lang="en-US" sz="4400" dirty="0">
                <a:solidFill>
                  <a:srgbClr val="FF66CC"/>
                </a:solidFill>
                <a:effectLst/>
              </a:rPr>
              <a:t>Radiation</a:t>
            </a:r>
            <a:r>
              <a:rPr lang="en-US" dirty="0">
                <a:effectLst/>
              </a:rPr>
              <a:t> </a:t>
            </a:r>
          </a:p>
          <a:p>
            <a:pPr lvl="4" eaLnBrk="1" hangingPunct="1">
              <a:defRPr/>
            </a:pPr>
            <a:r>
              <a:rPr lang="en-US" dirty="0">
                <a:effectLst/>
              </a:rPr>
              <a:t>(</a:t>
            </a:r>
            <a:r>
              <a:rPr lang="en-US" i="1" dirty="0">
                <a:effectLst/>
              </a:rPr>
              <a:t>does NOT require matter for the transfer</a:t>
            </a:r>
            <a:r>
              <a:rPr lang="en-US" dirty="0">
                <a:effectLst/>
              </a:rPr>
              <a:t>)</a:t>
            </a:r>
          </a:p>
        </p:txBody>
      </p:sp>
      <p:pic>
        <p:nvPicPr>
          <p:cNvPr id="194564" name="Picture 4" descr="radiation clip">
            <a:extLst>
              <a:ext uri="{FF2B5EF4-FFF2-40B4-BE49-F238E27FC236}">
                <a16:creationId xmlns:a16="http://schemas.microsoft.com/office/drawing/2014/main" id="{1921FCAF-B877-45DC-9AD4-E3BA46F5B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24200"/>
            <a:ext cx="64770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711B917-3120-41F6-89F8-1D1D723FCAFD}"/>
              </a:ext>
            </a:extLst>
          </p:cNvPr>
          <p:cNvSpPr>
            <a:spLocks noGrp="1"/>
          </p:cNvSpPr>
          <p:nvPr>
            <p:ph type="sldNum" sz="quarter" idx="12"/>
          </p:nvPr>
        </p:nvSpPr>
        <p:spPr/>
        <p:txBody>
          <a:bodyPr/>
          <a:lstStyle/>
          <a:p>
            <a:pPr>
              <a:defRPr/>
            </a:pPr>
            <a:fld id="{ADCE5B85-DDCE-4545-A37B-B03909E39A68}" type="slidenum">
              <a:rPr lang="en-US" altLang="en-US" smtClean="0"/>
              <a:pPr>
                <a:defRPr/>
              </a:pPr>
              <a:t>36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1000" fill="hold"/>
                                        <p:tgtEl>
                                          <p:spTgt spid="19456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9456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94563">
                                            <p:txEl>
                                              <p:pRg st="1" end="1"/>
                                            </p:txEl>
                                          </p:spTgt>
                                        </p:tgtEl>
                                        <p:attrNameLst>
                                          <p:attrName>style.visibility</p:attrName>
                                        </p:attrNameLst>
                                      </p:cBhvr>
                                      <p:to>
                                        <p:strVal val="visible"/>
                                      </p:to>
                                    </p:set>
                                    <p:anim calcmode="lin" valueType="num">
                                      <p:cBhvr additive="base">
                                        <p:cTn id="11" dur="1000" fill="hold"/>
                                        <p:tgtEl>
                                          <p:spTgt spid="194563">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94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4564"/>
                                        </p:tgtEl>
                                        <p:attrNameLst>
                                          <p:attrName>style.visibility</p:attrName>
                                        </p:attrNameLst>
                                      </p:cBhvr>
                                      <p:to>
                                        <p:strVal val="visible"/>
                                      </p:to>
                                    </p:set>
                                    <p:animEffect transition="in" filter="wipe(left)">
                                      <p:cBhvr>
                                        <p:cTn id="17" dur="5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BB57CA6-1AAD-4B1B-992E-FCEC2B553066}"/>
              </a:ext>
            </a:extLst>
          </p:cNvPr>
          <p:cNvSpPr>
            <a:spLocks noGrp="1" noChangeArrowheads="1"/>
          </p:cNvSpPr>
          <p:nvPr>
            <p:ph type="title"/>
          </p:nvPr>
        </p:nvSpPr>
        <p:spPr>
          <a:xfrm>
            <a:off x="457200" y="381000"/>
            <a:ext cx="8229600" cy="1143000"/>
          </a:xfrm>
          <a:solidFill>
            <a:srgbClr val="00B0F0"/>
          </a:solidFill>
        </p:spPr>
        <p:txBody>
          <a:bodyPr/>
          <a:lstStyle/>
          <a:p>
            <a:pPr eaLnBrk="1" hangingPunct="1">
              <a:defRPr/>
            </a:pPr>
            <a:r>
              <a:rPr lang="en-US" altLang="en-US" dirty="0"/>
              <a:t>Radiation</a:t>
            </a:r>
          </a:p>
        </p:txBody>
      </p:sp>
      <p:sp>
        <p:nvSpPr>
          <p:cNvPr id="26627" name="Rectangle 4">
            <a:extLst>
              <a:ext uri="{FF2B5EF4-FFF2-40B4-BE49-F238E27FC236}">
                <a16:creationId xmlns:a16="http://schemas.microsoft.com/office/drawing/2014/main" id="{04BFAB7E-86C8-4E63-ADEF-C78A5B10BB36}"/>
              </a:ext>
            </a:extLst>
          </p:cNvPr>
          <p:cNvSpPr>
            <a:spLocks noGrp="1" noChangeArrowheads="1"/>
          </p:cNvSpPr>
          <p:nvPr>
            <p:ph type="body" sz="half" idx="1"/>
          </p:nvPr>
        </p:nvSpPr>
        <p:spPr>
          <a:xfrm>
            <a:off x="457200" y="1600200"/>
            <a:ext cx="3657600" cy="4953000"/>
          </a:xfrm>
        </p:spPr>
        <p:txBody>
          <a:bodyPr/>
          <a:lstStyle/>
          <a:p>
            <a:pPr marL="1588" indent="-1588" eaLnBrk="1" hangingPunct="1">
              <a:buFontTx/>
              <a:buNone/>
              <a:defRPr/>
            </a:pPr>
            <a:r>
              <a:rPr lang="en-US" altLang="en-US" dirty="0">
                <a:solidFill>
                  <a:srgbClr val="FF0000"/>
                </a:solidFill>
              </a:rPr>
              <a:t>Energy that is “given off” by an object AND </a:t>
            </a:r>
            <a:r>
              <a:rPr lang="en-US" i="1" dirty="0">
                <a:solidFill>
                  <a:srgbClr val="FF0000"/>
                </a:solidFill>
              </a:rPr>
              <a:t>does NOT require matter for the transfer</a:t>
            </a:r>
            <a:r>
              <a:rPr lang="en-US" altLang="en-US" dirty="0">
                <a:solidFill>
                  <a:srgbClr val="FF0000"/>
                </a:solidFill>
              </a:rPr>
              <a:t>.  </a:t>
            </a:r>
          </a:p>
          <a:p>
            <a:pPr marL="1588" indent="-1588" eaLnBrk="1" hangingPunct="1">
              <a:buFontTx/>
              <a:buNone/>
              <a:defRPr/>
            </a:pPr>
            <a:endParaRPr lang="en-US" altLang="en-US" sz="1200" dirty="0"/>
          </a:p>
          <a:p>
            <a:pPr marL="1588" indent="-1588" eaLnBrk="1" hangingPunct="1">
              <a:buFontTx/>
              <a:buNone/>
              <a:defRPr/>
            </a:pPr>
            <a:r>
              <a:rPr lang="en-US" altLang="en-US" dirty="0">
                <a:solidFill>
                  <a:srgbClr val="00B050"/>
                </a:solidFill>
              </a:rPr>
              <a:t>The Earth is most affected by the Sun’s radiation (the heat the Sun gives off (radiates)).</a:t>
            </a:r>
          </a:p>
        </p:txBody>
      </p:sp>
      <p:sp>
        <p:nvSpPr>
          <p:cNvPr id="26628" name="Rectangle 5">
            <a:extLst>
              <a:ext uri="{FF2B5EF4-FFF2-40B4-BE49-F238E27FC236}">
                <a16:creationId xmlns:a16="http://schemas.microsoft.com/office/drawing/2014/main" id="{17D570A0-0584-49C3-B9B7-BC68A31768E8}"/>
              </a:ext>
            </a:extLst>
          </p:cNvPr>
          <p:cNvSpPr>
            <a:spLocks noGrp="1" noChangeArrowheads="1"/>
          </p:cNvSpPr>
          <p:nvPr>
            <p:ph type="body" sz="half" idx="2"/>
          </p:nvPr>
        </p:nvSpPr>
        <p:spPr/>
        <p:txBody>
          <a:bodyPr/>
          <a:lstStyle/>
          <a:p>
            <a:pPr eaLnBrk="1" hangingPunct="1">
              <a:defRPr/>
            </a:pPr>
            <a:endParaRPr lang="en-US" altLang="en-US"/>
          </a:p>
        </p:txBody>
      </p:sp>
      <p:pic>
        <p:nvPicPr>
          <p:cNvPr id="39941" name="Picture 7" descr="radiation_pres">
            <a:extLst>
              <a:ext uri="{FF2B5EF4-FFF2-40B4-BE49-F238E27FC236}">
                <a16:creationId xmlns:a16="http://schemas.microsoft.com/office/drawing/2014/main" id="{C34D6D7C-E30D-42CF-A12B-B2CB407A8F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457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705283D-0B64-4EA9-BBAF-127FD6F52A35}"/>
              </a:ext>
            </a:extLst>
          </p:cNvPr>
          <p:cNvSpPr>
            <a:spLocks noGrp="1"/>
          </p:cNvSpPr>
          <p:nvPr>
            <p:ph type="ftr" sz="quarter" idx="11"/>
          </p:nvPr>
        </p:nvSpPr>
        <p:spPr/>
        <p:txBody>
          <a:bodyPr/>
          <a:lstStyle/>
          <a:p>
            <a:pPr>
              <a:defRPr/>
            </a:pPr>
            <a:r>
              <a:rPr lang="en-US"/>
              <a:t>Heat Transfer</a:t>
            </a:r>
          </a:p>
        </p:txBody>
      </p:sp>
      <p:sp>
        <p:nvSpPr>
          <p:cNvPr id="3" name="Slide Number Placeholder 2">
            <a:extLst>
              <a:ext uri="{FF2B5EF4-FFF2-40B4-BE49-F238E27FC236}">
                <a16:creationId xmlns:a16="http://schemas.microsoft.com/office/drawing/2014/main" id="{813A7121-BFDB-473C-BBB1-E2C90037CB28}"/>
              </a:ext>
            </a:extLst>
          </p:cNvPr>
          <p:cNvSpPr>
            <a:spLocks noGrp="1"/>
          </p:cNvSpPr>
          <p:nvPr>
            <p:ph type="sldNum" sz="quarter" idx="12"/>
          </p:nvPr>
        </p:nvSpPr>
        <p:spPr/>
        <p:txBody>
          <a:bodyPr/>
          <a:lstStyle/>
          <a:p>
            <a:pPr>
              <a:defRPr/>
            </a:pPr>
            <a:fld id="{602A12C5-B0EC-4ECD-9160-BDE3127816F9}" type="slidenum">
              <a:rPr lang="en-US" altLang="en-US" smtClean="0"/>
              <a:pPr>
                <a:defRPr/>
              </a:pPr>
              <a:t>37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up)">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wipe(up)">
                                      <p:cBhvr>
                                        <p:cTn id="12"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rgbClr val="00B0F0"/>
          </a:solidFill>
        </p:spPr>
        <p:txBody>
          <a:bodyPr/>
          <a:lstStyle/>
          <a:p>
            <a:pPr eaLnBrk="1" hangingPunct="1"/>
            <a:r>
              <a:rPr lang="en-US" altLang="en-US" dirty="0"/>
              <a:t>Radiation</a:t>
            </a:r>
          </a:p>
        </p:txBody>
      </p:sp>
      <p:pic>
        <p:nvPicPr>
          <p:cNvPr id="7" name="Picture 4" descr="radiation cl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43" y="1828800"/>
            <a:ext cx="8443313"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a:off x="1981200" y="3529806"/>
            <a:ext cx="5410200" cy="20399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9347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rgbClr val="00B0F0"/>
          </a:solidFill>
        </p:spPr>
        <p:txBody>
          <a:bodyPr/>
          <a:lstStyle/>
          <a:p>
            <a:pPr eaLnBrk="1" hangingPunct="1"/>
            <a:r>
              <a:rPr lang="en-US" altLang="en-US" dirty="0"/>
              <a:t>Radiation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378610"/>
            <a:ext cx="4114800" cy="5447435"/>
          </a:xfrm>
          <a:prstGeom prst="rect">
            <a:avLst/>
          </a:prstGeom>
        </p:spPr>
      </p:pic>
    </p:spTree>
    <p:extLst>
      <p:ext uri="{BB962C8B-B14F-4D97-AF65-F5344CB8AC3E}">
        <p14:creationId xmlns:p14="http://schemas.microsoft.com/office/powerpoint/2010/main" val="67861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1864173-BD83-404B-A129-74CDB97A201B}"/>
              </a:ext>
            </a:extLst>
          </p:cNvPr>
          <p:cNvSpPr>
            <a:spLocks noGrp="1"/>
          </p:cNvSpPr>
          <p:nvPr>
            <p:ph type="ftr" sz="quarter" idx="11"/>
          </p:nvPr>
        </p:nvSpPr>
        <p:spPr/>
        <p:txBody>
          <a:bodyPr/>
          <a:lstStyle/>
          <a:p>
            <a:pPr>
              <a:defRPr/>
            </a:pPr>
            <a:r>
              <a:rPr lang="en-US"/>
              <a:t>Heat Transfer</a:t>
            </a:r>
          </a:p>
        </p:txBody>
      </p:sp>
      <p:sp>
        <p:nvSpPr>
          <p:cNvPr id="8196" name="WordArt 5">
            <a:extLst>
              <a:ext uri="{FF2B5EF4-FFF2-40B4-BE49-F238E27FC236}">
                <a16:creationId xmlns:a16="http://schemas.microsoft.com/office/drawing/2014/main" id="{1B2519B0-D513-4476-AAEF-95CDD119810F}"/>
              </a:ext>
            </a:extLst>
          </p:cNvPr>
          <p:cNvSpPr>
            <a:spLocks noChangeArrowheads="1" noChangeShapeType="1" noTextEdit="1"/>
          </p:cNvSpPr>
          <p:nvPr/>
        </p:nvSpPr>
        <p:spPr bwMode="auto">
          <a:xfrm>
            <a:off x="1295400" y="1219200"/>
            <a:ext cx="6858000" cy="426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Specific Forms</a:t>
            </a:r>
          </a:p>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 of Energy </a:t>
            </a:r>
          </a:p>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(Each has both PE &amp; KE)</a:t>
            </a:r>
          </a:p>
        </p:txBody>
      </p:sp>
      <p:sp>
        <p:nvSpPr>
          <p:cNvPr id="2" name="Slide Number Placeholder 1">
            <a:extLst>
              <a:ext uri="{FF2B5EF4-FFF2-40B4-BE49-F238E27FC236}">
                <a16:creationId xmlns:a16="http://schemas.microsoft.com/office/drawing/2014/main" id="{9B25B621-B41C-4078-BFA4-92322624A12B}"/>
              </a:ext>
            </a:extLst>
          </p:cNvPr>
          <p:cNvSpPr>
            <a:spLocks noGrp="1"/>
          </p:cNvSpPr>
          <p:nvPr>
            <p:ph type="sldNum" sz="quarter" idx="12"/>
          </p:nvPr>
        </p:nvSpPr>
        <p:spPr/>
        <p:txBody>
          <a:bodyPr/>
          <a:lstStyle/>
          <a:p>
            <a:pPr>
              <a:defRPr/>
            </a:pPr>
            <a:fld id="{ADCE5B85-DDCE-4545-A37B-B03909E39A68}" type="slidenum">
              <a:rPr lang="en-US" altLang="en-US" smtClean="0"/>
              <a:pPr>
                <a:defRPr/>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DDC8-4D9F-4BB4-9BDD-F72A6B5814D1}"/>
              </a:ext>
            </a:extLst>
          </p:cNvPr>
          <p:cNvSpPr>
            <a:spLocks noGrp="1"/>
          </p:cNvSpPr>
          <p:nvPr>
            <p:ph type="title"/>
          </p:nvPr>
        </p:nvSpPr>
        <p:spPr/>
        <p:txBody>
          <a:bodyPr/>
          <a:lstStyle/>
          <a:p>
            <a:pPr>
              <a:defRPr/>
            </a:pPr>
            <a:r>
              <a:rPr lang="en-US" dirty="0"/>
              <a:t>Examples of Radiation</a:t>
            </a:r>
          </a:p>
        </p:txBody>
      </p:sp>
      <p:sp>
        <p:nvSpPr>
          <p:cNvPr id="3" name="Content Placeholder 2">
            <a:extLst>
              <a:ext uri="{FF2B5EF4-FFF2-40B4-BE49-F238E27FC236}">
                <a16:creationId xmlns:a16="http://schemas.microsoft.com/office/drawing/2014/main" id="{10CB8ABA-1880-4CB5-B7F7-EFA5212F7687}"/>
              </a:ext>
            </a:extLst>
          </p:cNvPr>
          <p:cNvSpPr>
            <a:spLocks noGrp="1"/>
          </p:cNvSpPr>
          <p:nvPr>
            <p:ph sz="half" idx="1"/>
          </p:nvPr>
        </p:nvSpPr>
        <p:spPr/>
        <p:txBody>
          <a:bodyPr/>
          <a:lstStyle/>
          <a:p>
            <a:pPr>
              <a:defRPr/>
            </a:pPr>
            <a:r>
              <a:rPr lang="en-US" dirty="0">
                <a:solidFill>
                  <a:srgbClr val="FF0000"/>
                </a:solidFill>
              </a:rPr>
              <a:t>The warmth of a bonfire</a:t>
            </a:r>
          </a:p>
          <a:p>
            <a:pPr marL="0" indent="0">
              <a:buFont typeface="Wingdings" panose="05000000000000000000" pitchFamily="2" charset="2"/>
              <a:buNone/>
              <a:defRPr/>
            </a:pPr>
            <a:endParaRPr lang="en-US" sz="1000" dirty="0"/>
          </a:p>
          <a:p>
            <a:pPr>
              <a:defRPr/>
            </a:pPr>
            <a:r>
              <a:rPr lang="en-US" dirty="0">
                <a:solidFill>
                  <a:srgbClr val="00B050"/>
                </a:solidFill>
              </a:rPr>
              <a:t>Stoves / Ovens radiate heat</a:t>
            </a:r>
          </a:p>
          <a:p>
            <a:pPr marL="0" indent="0">
              <a:buFont typeface="Wingdings" panose="05000000000000000000" pitchFamily="2" charset="2"/>
              <a:buNone/>
              <a:defRPr/>
            </a:pPr>
            <a:endParaRPr lang="en-US" sz="1000" dirty="0"/>
          </a:p>
          <a:p>
            <a:pPr>
              <a:defRPr/>
            </a:pPr>
            <a:r>
              <a:rPr lang="en-US" dirty="0">
                <a:solidFill>
                  <a:srgbClr val="0070C0"/>
                </a:solidFill>
              </a:rPr>
              <a:t>A “radiator” in a house</a:t>
            </a:r>
          </a:p>
          <a:p>
            <a:pPr marL="0" indent="0">
              <a:buFont typeface="Wingdings" panose="05000000000000000000" pitchFamily="2" charset="2"/>
              <a:buNone/>
              <a:defRPr/>
            </a:pPr>
            <a:endParaRPr lang="en-US" sz="1000" dirty="0"/>
          </a:p>
          <a:p>
            <a:pPr>
              <a:defRPr/>
            </a:pPr>
            <a:r>
              <a:rPr lang="en-US" dirty="0"/>
              <a:t>Our bodies radiate heat</a:t>
            </a:r>
          </a:p>
        </p:txBody>
      </p:sp>
      <p:pic>
        <p:nvPicPr>
          <p:cNvPr id="41988" name="Picture 2">
            <a:extLst>
              <a:ext uri="{FF2B5EF4-FFF2-40B4-BE49-F238E27FC236}">
                <a16:creationId xmlns:a16="http://schemas.microsoft.com/office/drawing/2014/main" id="{C7CBE2CA-037D-4073-BC00-E7F10D5E8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425" y="2133600"/>
            <a:ext cx="41910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93582238-CE18-46CA-99E7-4C7AB846BF26}"/>
              </a:ext>
            </a:extLst>
          </p:cNvPr>
          <p:cNvSpPr>
            <a:spLocks noGrp="1"/>
          </p:cNvSpPr>
          <p:nvPr>
            <p:ph type="ftr" sz="quarter" idx="11"/>
          </p:nvPr>
        </p:nvSpPr>
        <p:spPr/>
        <p:txBody>
          <a:bodyPr/>
          <a:lstStyle/>
          <a:p>
            <a:pPr>
              <a:defRPr/>
            </a:pPr>
            <a:r>
              <a:rPr lang="en-US"/>
              <a:t>Heat Transfer</a:t>
            </a:r>
          </a:p>
        </p:txBody>
      </p:sp>
      <p:sp>
        <p:nvSpPr>
          <p:cNvPr id="5" name="Slide Number Placeholder 4">
            <a:extLst>
              <a:ext uri="{FF2B5EF4-FFF2-40B4-BE49-F238E27FC236}">
                <a16:creationId xmlns:a16="http://schemas.microsoft.com/office/drawing/2014/main" id="{4D78815F-71A1-4B3F-8804-B45E5917065D}"/>
              </a:ext>
            </a:extLst>
          </p:cNvPr>
          <p:cNvSpPr>
            <a:spLocks noGrp="1"/>
          </p:cNvSpPr>
          <p:nvPr>
            <p:ph type="sldNum" sz="quarter" idx="12"/>
          </p:nvPr>
        </p:nvSpPr>
        <p:spPr/>
        <p:txBody>
          <a:bodyPr/>
          <a:lstStyle/>
          <a:p>
            <a:pPr>
              <a:defRPr/>
            </a:pPr>
            <a:fld id="{602A12C5-B0EC-4ECD-9160-BDE3127816F9}" type="slidenum">
              <a:rPr lang="en-US" altLang="en-US" smtClean="0"/>
              <a:pPr>
                <a:defRPr/>
              </a:pPr>
              <a:t>40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2E75-4722-4FAE-9314-364D62FD9EB2}"/>
              </a:ext>
            </a:extLst>
          </p:cNvPr>
          <p:cNvSpPr>
            <a:spLocks noGrp="1"/>
          </p:cNvSpPr>
          <p:nvPr>
            <p:ph type="title"/>
          </p:nvPr>
        </p:nvSpPr>
        <p:spPr>
          <a:xfrm>
            <a:off x="457200" y="381000"/>
            <a:ext cx="8229600" cy="955675"/>
          </a:xfrm>
        </p:spPr>
        <p:txBody>
          <a:bodyPr/>
          <a:lstStyle/>
          <a:p>
            <a:pPr>
              <a:defRPr/>
            </a:pPr>
            <a:r>
              <a:rPr lang="en-US" dirty="0"/>
              <a:t>Radiation</a:t>
            </a:r>
          </a:p>
        </p:txBody>
      </p:sp>
      <p:pic>
        <p:nvPicPr>
          <p:cNvPr id="43011" name="Content Placeholder 4">
            <a:extLst>
              <a:ext uri="{FF2B5EF4-FFF2-40B4-BE49-F238E27FC236}">
                <a16:creationId xmlns:a16="http://schemas.microsoft.com/office/drawing/2014/main" id="{20FAC418-412E-4CB9-BE45-62469976BA3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71600" y="1317625"/>
            <a:ext cx="5181600" cy="5387975"/>
          </a:xfrm>
        </p:spPr>
      </p:pic>
      <p:sp>
        <p:nvSpPr>
          <p:cNvPr id="3" name="Footer Placeholder 2">
            <a:extLst>
              <a:ext uri="{FF2B5EF4-FFF2-40B4-BE49-F238E27FC236}">
                <a16:creationId xmlns:a16="http://schemas.microsoft.com/office/drawing/2014/main" id="{0AAE3812-DA67-4BF1-9FE0-548B9070EF91}"/>
              </a:ext>
            </a:extLst>
          </p:cNvPr>
          <p:cNvSpPr>
            <a:spLocks noGrp="1"/>
          </p:cNvSpPr>
          <p:nvPr>
            <p:ph type="ftr" sz="quarter" idx="11"/>
          </p:nvPr>
        </p:nvSpPr>
        <p:spPr/>
        <p:txBody>
          <a:bodyPr/>
          <a:lstStyle/>
          <a:p>
            <a:pPr>
              <a:defRPr/>
            </a:pPr>
            <a:r>
              <a:rPr lang="en-US"/>
              <a:t>Heat Transfer</a:t>
            </a:r>
          </a:p>
        </p:txBody>
      </p:sp>
      <p:sp>
        <p:nvSpPr>
          <p:cNvPr id="4" name="Slide Number Placeholder 3">
            <a:extLst>
              <a:ext uri="{FF2B5EF4-FFF2-40B4-BE49-F238E27FC236}">
                <a16:creationId xmlns:a16="http://schemas.microsoft.com/office/drawing/2014/main" id="{1A65401D-208F-41CB-B099-52F67E7A7A8A}"/>
              </a:ext>
            </a:extLst>
          </p:cNvPr>
          <p:cNvSpPr>
            <a:spLocks noGrp="1"/>
          </p:cNvSpPr>
          <p:nvPr>
            <p:ph type="sldNum" sz="quarter" idx="12"/>
          </p:nvPr>
        </p:nvSpPr>
        <p:spPr/>
        <p:txBody>
          <a:bodyPr/>
          <a:lstStyle/>
          <a:p>
            <a:pPr>
              <a:defRPr/>
            </a:pPr>
            <a:fld id="{602A12C5-B0EC-4ECD-9160-BDE3127816F9}" type="slidenum">
              <a:rPr lang="en-US" altLang="en-US" smtClean="0"/>
              <a:pPr>
                <a:defRPr/>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1DF6582-C233-48EE-91EF-3FCEDEECE0CA}"/>
              </a:ext>
            </a:extLst>
          </p:cNvPr>
          <p:cNvSpPr>
            <a:spLocks noGrp="1" noChangeArrowheads="1"/>
          </p:cNvSpPr>
          <p:nvPr>
            <p:ph type="title"/>
          </p:nvPr>
        </p:nvSpPr>
        <p:spPr>
          <a:solidFill>
            <a:srgbClr val="A3D34D"/>
          </a:solidFill>
        </p:spPr>
        <p:txBody>
          <a:bodyPr/>
          <a:lstStyle/>
          <a:p>
            <a:pPr eaLnBrk="1" hangingPunct="1">
              <a:defRPr/>
            </a:pPr>
            <a:r>
              <a:rPr lang="en-US" altLang="en-US" sz="4000" b="1" dirty="0"/>
              <a:t>Thermal (Heat) Energy Transfer</a:t>
            </a:r>
          </a:p>
        </p:txBody>
      </p:sp>
      <p:sp>
        <p:nvSpPr>
          <p:cNvPr id="5" name="Rectangle 3">
            <a:extLst>
              <a:ext uri="{FF2B5EF4-FFF2-40B4-BE49-F238E27FC236}">
                <a16:creationId xmlns:a16="http://schemas.microsoft.com/office/drawing/2014/main" id="{32DF83FD-513A-4D37-B5CE-D6E16442385A}"/>
              </a:ext>
            </a:extLst>
          </p:cNvPr>
          <p:cNvSpPr txBox="1">
            <a:spLocks noChangeArrowheads="1"/>
          </p:cNvSpPr>
          <p:nvPr/>
        </p:nvSpPr>
        <p:spPr bwMode="auto">
          <a:xfrm>
            <a:off x="457200" y="1752600"/>
            <a:ext cx="8305800" cy="3886200"/>
          </a:xfrm>
          <a:prstGeom prst="rect">
            <a:avLst/>
          </a:prstGeom>
          <a:noFill/>
          <a:ln>
            <a:noFill/>
          </a:ln>
          <a:effec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914400" lvl="2" indent="0" eaLnBrk="1" hangingPunct="1">
              <a:buFontTx/>
              <a:buNone/>
              <a:defRPr/>
            </a:pPr>
            <a:r>
              <a:rPr lang="en-US" sz="3200" kern="0" dirty="0">
                <a:solidFill>
                  <a:srgbClr val="FF0000"/>
                </a:solidFill>
              </a:rPr>
              <a:t>Conduction</a:t>
            </a:r>
            <a:r>
              <a:rPr lang="en-US" kern="0" dirty="0">
                <a:solidFill>
                  <a:srgbClr val="FF0000"/>
                </a:solidFill>
              </a:rPr>
              <a:t> </a:t>
            </a:r>
          </a:p>
          <a:p>
            <a:pPr marL="1828800" lvl="4" indent="0" eaLnBrk="1" hangingPunct="1">
              <a:buFontTx/>
              <a:buNone/>
              <a:defRPr/>
            </a:pPr>
            <a:r>
              <a:rPr lang="en-US" kern="0" dirty="0"/>
              <a:t>(</a:t>
            </a:r>
            <a:r>
              <a:rPr lang="en-US" i="1" kern="0" dirty="0"/>
              <a:t>requires matter for the transfer</a:t>
            </a:r>
            <a:r>
              <a:rPr lang="en-US" kern="0" dirty="0"/>
              <a:t>)</a:t>
            </a:r>
          </a:p>
          <a:p>
            <a:pPr marL="914400" lvl="2" indent="0" eaLnBrk="1" hangingPunct="1">
              <a:buFontTx/>
              <a:buNone/>
              <a:defRPr/>
            </a:pPr>
            <a:endParaRPr lang="en-US" kern="0" dirty="0"/>
          </a:p>
          <a:p>
            <a:pPr marL="914400" lvl="2" indent="0" eaLnBrk="1" hangingPunct="1">
              <a:buFontTx/>
              <a:buNone/>
              <a:defRPr/>
            </a:pPr>
            <a:r>
              <a:rPr lang="en-US" sz="3200" kern="0" dirty="0">
                <a:solidFill>
                  <a:srgbClr val="00B0F0"/>
                </a:solidFill>
              </a:rPr>
              <a:t>Convection</a:t>
            </a:r>
            <a:r>
              <a:rPr lang="en-US" kern="0" dirty="0">
                <a:solidFill>
                  <a:srgbClr val="00B0F0"/>
                </a:solidFill>
              </a:rPr>
              <a:t> </a:t>
            </a:r>
          </a:p>
          <a:p>
            <a:pPr marL="1828800" lvl="4" indent="0" eaLnBrk="1" hangingPunct="1">
              <a:buFontTx/>
              <a:buNone/>
              <a:defRPr/>
            </a:pPr>
            <a:r>
              <a:rPr lang="en-US" kern="0" dirty="0"/>
              <a:t>(</a:t>
            </a:r>
            <a:r>
              <a:rPr lang="en-US" i="1" kern="0" dirty="0"/>
              <a:t>requires matter for the transfer</a:t>
            </a:r>
            <a:r>
              <a:rPr lang="en-US" kern="0" dirty="0"/>
              <a:t>)</a:t>
            </a:r>
          </a:p>
          <a:p>
            <a:pPr marL="914400" lvl="2" indent="0" eaLnBrk="1" hangingPunct="1">
              <a:buFontTx/>
              <a:buNone/>
              <a:defRPr/>
            </a:pPr>
            <a:endParaRPr lang="en-US" sz="3200" kern="0" dirty="0">
              <a:solidFill>
                <a:srgbClr val="FF66CC"/>
              </a:solidFill>
            </a:endParaRPr>
          </a:p>
          <a:p>
            <a:pPr marL="914400" lvl="2" indent="0" eaLnBrk="1" hangingPunct="1">
              <a:buFontTx/>
              <a:buNone/>
              <a:defRPr/>
            </a:pPr>
            <a:r>
              <a:rPr lang="en-US" sz="3200" kern="0" dirty="0">
                <a:solidFill>
                  <a:srgbClr val="FF66CC"/>
                </a:solidFill>
              </a:rPr>
              <a:t>Radiation</a:t>
            </a:r>
            <a:r>
              <a:rPr lang="en-US" kern="0" dirty="0"/>
              <a:t> </a:t>
            </a:r>
          </a:p>
          <a:p>
            <a:pPr marL="1828800" lvl="4" indent="0" eaLnBrk="1" hangingPunct="1">
              <a:buFontTx/>
              <a:buNone/>
              <a:defRPr/>
            </a:pPr>
            <a:r>
              <a:rPr lang="en-US" kern="0" dirty="0"/>
              <a:t>(</a:t>
            </a:r>
            <a:r>
              <a:rPr lang="en-US" i="1" kern="0" dirty="0"/>
              <a:t>does NOT require matter for the transfer</a:t>
            </a:r>
            <a:r>
              <a:rPr lang="en-US" kern="0" dirty="0"/>
              <a:t>)</a:t>
            </a:r>
          </a:p>
        </p:txBody>
      </p:sp>
      <p:sp>
        <p:nvSpPr>
          <p:cNvPr id="2" name="Footer Placeholder 1">
            <a:extLst>
              <a:ext uri="{FF2B5EF4-FFF2-40B4-BE49-F238E27FC236}">
                <a16:creationId xmlns:a16="http://schemas.microsoft.com/office/drawing/2014/main" id="{B799694F-9EA4-4354-98A9-F17116E774ED}"/>
              </a:ext>
            </a:extLst>
          </p:cNvPr>
          <p:cNvSpPr>
            <a:spLocks noGrp="1"/>
          </p:cNvSpPr>
          <p:nvPr>
            <p:ph type="ftr" sz="quarter" idx="11"/>
          </p:nvPr>
        </p:nvSpPr>
        <p:spPr/>
        <p:txBody>
          <a:bodyPr/>
          <a:lstStyle/>
          <a:p>
            <a:pPr>
              <a:defRPr/>
            </a:pPr>
            <a:r>
              <a:rPr lang="en-US"/>
              <a:t>Heat Transfer</a:t>
            </a:r>
          </a:p>
        </p:txBody>
      </p:sp>
      <p:sp>
        <p:nvSpPr>
          <p:cNvPr id="3" name="Slide Number Placeholder 2">
            <a:extLst>
              <a:ext uri="{FF2B5EF4-FFF2-40B4-BE49-F238E27FC236}">
                <a16:creationId xmlns:a16="http://schemas.microsoft.com/office/drawing/2014/main" id="{C785E564-094F-4C9F-855C-460DE5CD52AF}"/>
              </a:ext>
            </a:extLst>
          </p:cNvPr>
          <p:cNvSpPr>
            <a:spLocks noGrp="1"/>
          </p:cNvSpPr>
          <p:nvPr>
            <p:ph type="sldNum" sz="quarter" idx="12"/>
          </p:nvPr>
        </p:nvSpPr>
        <p:spPr/>
        <p:txBody>
          <a:bodyPr/>
          <a:lstStyle/>
          <a:p>
            <a:pPr>
              <a:defRPr/>
            </a:pPr>
            <a:fld id="{602A12C5-B0EC-4ECD-9160-BDE3127816F9}" type="slidenum">
              <a:rPr lang="en-US" altLang="en-US" smtClean="0"/>
              <a:pPr>
                <a:defRPr/>
              </a:pPr>
              <a:t>42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3631D-E3F7-48ED-A011-251EC1F75B89}"/>
              </a:ext>
            </a:extLst>
          </p:cNvPr>
          <p:cNvSpPr>
            <a:spLocks noGrp="1"/>
          </p:cNvSpPr>
          <p:nvPr>
            <p:ph type="title"/>
          </p:nvPr>
        </p:nvSpPr>
        <p:spPr>
          <a:xfrm>
            <a:off x="495300" y="114300"/>
            <a:ext cx="8229600" cy="1371600"/>
          </a:xfrm>
        </p:spPr>
        <p:txBody>
          <a:bodyPr/>
          <a:lstStyle/>
          <a:p>
            <a:pPr>
              <a:defRPr/>
            </a:pPr>
            <a:r>
              <a:rPr lang="en-US" dirty="0"/>
              <a:t>Albedo</a:t>
            </a:r>
          </a:p>
        </p:txBody>
      </p:sp>
      <p:sp>
        <p:nvSpPr>
          <p:cNvPr id="3" name="Content Placeholder 2">
            <a:extLst>
              <a:ext uri="{FF2B5EF4-FFF2-40B4-BE49-F238E27FC236}">
                <a16:creationId xmlns:a16="http://schemas.microsoft.com/office/drawing/2014/main" id="{C79E8A3F-D241-4395-B237-11FF854F37A2}"/>
              </a:ext>
            </a:extLst>
          </p:cNvPr>
          <p:cNvSpPr>
            <a:spLocks noGrp="1"/>
          </p:cNvSpPr>
          <p:nvPr>
            <p:ph sz="half" idx="1"/>
          </p:nvPr>
        </p:nvSpPr>
        <p:spPr>
          <a:xfrm>
            <a:off x="457200" y="1600200"/>
            <a:ext cx="8382000" cy="4525963"/>
          </a:xfrm>
        </p:spPr>
        <p:txBody>
          <a:bodyPr/>
          <a:lstStyle/>
          <a:p>
            <a:pPr>
              <a:defRPr/>
            </a:pPr>
            <a:r>
              <a:rPr lang="en-US" dirty="0">
                <a:solidFill>
                  <a:srgbClr val="00B050"/>
                </a:solidFill>
              </a:rPr>
              <a:t>The reflectivity of a surface to radiant energy or light.</a:t>
            </a:r>
          </a:p>
          <a:p>
            <a:pPr>
              <a:defRPr/>
            </a:pPr>
            <a:r>
              <a:rPr lang="en-US" dirty="0">
                <a:solidFill>
                  <a:srgbClr val="FF0000"/>
                </a:solidFill>
              </a:rPr>
              <a:t>The higher the albedo the more it reflects radiation.</a:t>
            </a:r>
          </a:p>
          <a:p>
            <a:pPr>
              <a:defRPr/>
            </a:pPr>
            <a:r>
              <a:rPr lang="en-US" dirty="0">
                <a:solidFill>
                  <a:srgbClr val="7030A0"/>
                </a:solidFill>
              </a:rPr>
              <a:t>The temperature increase of a surface depends on albedo. </a:t>
            </a:r>
          </a:p>
          <a:p>
            <a:pPr lvl="1">
              <a:defRPr/>
            </a:pPr>
            <a:r>
              <a:rPr lang="en-US" dirty="0">
                <a:solidFill>
                  <a:srgbClr val="00B050"/>
                </a:solidFill>
              </a:rPr>
              <a:t>A surface with higher albedo would not gain as much temperature as a surface with lower albedo.</a:t>
            </a:r>
          </a:p>
        </p:txBody>
      </p:sp>
      <p:sp>
        <p:nvSpPr>
          <p:cNvPr id="4" name="Footer Placeholder 3">
            <a:extLst>
              <a:ext uri="{FF2B5EF4-FFF2-40B4-BE49-F238E27FC236}">
                <a16:creationId xmlns:a16="http://schemas.microsoft.com/office/drawing/2014/main" id="{81CFB9E6-B195-438B-8EF1-D28D2F734C7E}"/>
              </a:ext>
            </a:extLst>
          </p:cNvPr>
          <p:cNvSpPr>
            <a:spLocks noGrp="1"/>
          </p:cNvSpPr>
          <p:nvPr>
            <p:ph type="ftr" sz="quarter" idx="11"/>
          </p:nvPr>
        </p:nvSpPr>
        <p:spPr/>
        <p:txBody>
          <a:bodyPr/>
          <a:lstStyle/>
          <a:p>
            <a:pPr>
              <a:defRPr/>
            </a:pPr>
            <a:r>
              <a:rPr lang="en-US"/>
              <a:t>Heat Transfer</a:t>
            </a:r>
          </a:p>
        </p:txBody>
      </p:sp>
      <p:sp>
        <p:nvSpPr>
          <p:cNvPr id="6" name="Slide Number Placeholder 5">
            <a:extLst>
              <a:ext uri="{FF2B5EF4-FFF2-40B4-BE49-F238E27FC236}">
                <a16:creationId xmlns:a16="http://schemas.microsoft.com/office/drawing/2014/main" id="{02CDC7A0-003D-476C-B0F4-FB2CEC872502}"/>
              </a:ext>
            </a:extLst>
          </p:cNvPr>
          <p:cNvSpPr>
            <a:spLocks noGrp="1"/>
          </p:cNvSpPr>
          <p:nvPr>
            <p:ph type="sldNum" sz="quarter" idx="12"/>
          </p:nvPr>
        </p:nvSpPr>
        <p:spPr/>
        <p:txBody>
          <a:bodyPr/>
          <a:lstStyle/>
          <a:p>
            <a:pPr>
              <a:defRPr/>
            </a:pPr>
            <a:fld id="{602A12C5-B0EC-4ECD-9160-BDE3127816F9}" type="slidenum">
              <a:rPr lang="en-US" altLang="en-US" smtClean="0"/>
              <a:pPr>
                <a:defRPr/>
              </a:pPr>
              <a:t>43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3631D-E3F7-48ED-A011-251EC1F75B89}"/>
              </a:ext>
            </a:extLst>
          </p:cNvPr>
          <p:cNvSpPr>
            <a:spLocks noGrp="1"/>
          </p:cNvSpPr>
          <p:nvPr>
            <p:ph type="title"/>
          </p:nvPr>
        </p:nvSpPr>
        <p:spPr>
          <a:xfrm>
            <a:off x="495300" y="114300"/>
            <a:ext cx="8229600" cy="1371600"/>
          </a:xfrm>
        </p:spPr>
        <p:txBody>
          <a:bodyPr/>
          <a:lstStyle/>
          <a:p>
            <a:pPr>
              <a:defRPr/>
            </a:pPr>
            <a:r>
              <a:rPr lang="en-US" dirty="0"/>
              <a:t>Albedo</a:t>
            </a:r>
          </a:p>
        </p:txBody>
      </p:sp>
      <p:sp>
        <p:nvSpPr>
          <p:cNvPr id="4" name="Footer Placeholder 3">
            <a:extLst>
              <a:ext uri="{FF2B5EF4-FFF2-40B4-BE49-F238E27FC236}">
                <a16:creationId xmlns:a16="http://schemas.microsoft.com/office/drawing/2014/main" id="{81CFB9E6-B195-438B-8EF1-D28D2F734C7E}"/>
              </a:ext>
            </a:extLst>
          </p:cNvPr>
          <p:cNvSpPr>
            <a:spLocks noGrp="1"/>
          </p:cNvSpPr>
          <p:nvPr>
            <p:ph type="ftr" sz="quarter" idx="11"/>
          </p:nvPr>
        </p:nvSpPr>
        <p:spPr/>
        <p:txBody>
          <a:bodyPr/>
          <a:lstStyle/>
          <a:p>
            <a:pPr>
              <a:defRPr/>
            </a:pPr>
            <a:r>
              <a:rPr lang="en-US"/>
              <a:t>Heat Transfer</a:t>
            </a:r>
          </a:p>
        </p:txBody>
      </p:sp>
      <p:sp>
        <p:nvSpPr>
          <p:cNvPr id="6" name="Slide Number Placeholder 5">
            <a:extLst>
              <a:ext uri="{FF2B5EF4-FFF2-40B4-BE49-F238E27FC236}">
                <a16:creationId xmlns:a16="http://schemas.microsoft.com/office/drawing/2014/main" id="{02CDC7A0-003D-476C-B0F4-FB2CEC872502}"/>
              </a:ext>
            </a:extLst>
          </p:cNvPr>
          <p:cNvSpPr>
            <a:spLocks noGrp="1"/>
          </p:cNvSpPr>
          <p:nvPr>
            <p:ph type="sldNum" sz="quarter" idx="12"/>
          </p:nvPr>
        </p:nvSpPr>
        <p:spPr/>
        <p:txBody>
          <a:bodyPr/>
          <a:lstStyle/>
          <a:p>
            <a:pPr>
              <a:defRPr/>
            </a:pPr>
            <a:fld id="{602A12C5-B0EC-4ECD-9160-BDE3127816F9}" type="slidenum">
              <a:rPr lang="en-US" altLang="en-US" smtClean="0"/>
              <a:pPr>
                <a:defRPr/>
              </a:pPr>
              <a:t>44</a:t>
            </a:fld>
            <a:endParaRPr lang="en-US" altLang="en-US"/>
          </a:p>
        </p:txBody>
      </p:sp>
      <p:sp>
        <p:nvSpPr>
          <p:cNvPr id="7" name="Content Placeholder 6">
            <a:extLst>
              <a:ext uri="{FF2B5EF4-FFF2-40B4-BE49-F238E27FC236}">
                <a16:creationId xmlns:a16="http://schemas.microsoft.com/office/drawing/2014/main" id="{A86BF9F6-FE10-804E-2023-9AF7DC0433CF}"/>
              </a:ext>
            </a:extLst>
          </p:cNvPr>
          <p:cNvSpPr>
            <a:spLocks noGrp="1"/>
          </p:cNvSpPr>
          <p:nvPr>
            <p:ph sz="half" idx="1"/>
          </p:nvPr>
        </p:nvSpPr>
        <p:spPr/>
        <p:txBody>
          <a:bodyPr/>
          <a:lstStyle/>
          <a:p>
            <a:endParaRPr lang="en-US"/>
          </a:p>
        </p:txBody>
      </p:sp>
      <p:pic>
        <p:nvPicPr>
          <p:cNvPr id="8" name="Content Placeholder 4">
            <a:extLst>
              <a:ext uri="{FF2B5EF4-FFF2-40B4-BE49-F238E27FC236}">
                <a16:creationId xmlns:a16="http://schemas.microsoft.com/office/drawing/2014/main" id="{4555129D-7578-470E-BFA8-0964F94ABAE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6700" y="1073355"/>
            <a:ext cx="8610600" cy="5207000"/>
          </a:xfrm>
        </p:spPr>
      </p:pic>
    </p:spTree>
    <p:extLst>
      <p:ext uri="{BB962C8B-B14F-4D97-AF65-F5344CB8AC3E}">
        <p14:creationId xmlns:p14="http://schemas.microsoft.com/office/powerpoint/2010/main" val="3207560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FD02-2687-4160-A6C0-65CCA100952E}"/>
              </a:ext>
            </a:extLst>
          </p:cNvPr>
          <p:cNvSpPr>
            <a:spLocks noGrp="1"/>
          </p:cNvSpPr>
          <p:nvPr>
            <p:ph type="title"/>
          </p:nvPr>
        </p:nvSpPr>
        <p:spPr>
          <a:xfrm>
            <a:off x="457200" y="52048"/>
            <a:ext cx="8229600" cy="557552"/>
          </a:xfrm>
        </p:spPr>
        <p:txBody>
          <a:bodyPr/>
          <a:lstStyle/>
          <a:p>
            <a:r>
              <a:rPr lang="en-US" dirty="0"/>
              <a:t>Albedo</a:t>
            </a:r>
          </a:p>
        </p:txBody>
      </p:sp>
      <p:sp>
        <p:nvSpPr>
          <p:cNvPr id="4" name="Content Placeholder 3">
            <a:extLst>
              <a:ext uri="{FF2B5EF4-FFF2-40B4-BE49-F238E27FC236}">
                <a16:creationId xmlns:a16="http://schemas.microsoft.com/office/drawing/2014/main" id="{09E07B0A-FF1E-441F-BC65-0C3DAFCC9F97}"/>
              </a:ext>
            </a:extLst>
          </p:cNvPr>
          <p:cNvSpPr>
            <a:spLocks noGrp="1"/>
          </p:cNvSpPr>
          <p:nvPr>
            <p:ph sz="half" idx="2"/>
          </p:nvPr>
        </p:nvSpPr>
        <p:spPr>
          <a:xfrm>
            <a:off x="-7374" y="5237748"/>
            <a:ext cx="9034398" cy="1620252"/>
          </a:xfrm>
        </p:spPr>
        <p:txBody>
          <a:bodyPr/>
          <a:lstStyle/>
          <a:p>
            <a:r>
              <a:rPr lang="en-US" sz="2400" dirty="0">
                <a:solidFill>
                  <a:srgbClr val="000000"/>
                </a:solidFill>
                <a:effectLst/>
                <a:latin typeface="Times New Roman" panose="02020603050405020304" pitchFamily="18" charset="0"/>
                <a:ea typeface="Times New Roman" panose="02020603050405020304" pitchFamily="18" charset="0"/>
              </a:rPr>
              <a:t>The white can has the greatest albedo, meaning its surface reflects light from the lamp the most. </a:t>
            </a:r>
            <a:r>
              <a:rPr lang="en-US" sz="2400" dirty="0">
                <a:solidFill>
                  <a:srgbClr val="FFFF00"/>
                </a:solidFill>
                <a:effectLst/>
                <a:latin typeface="Times New Roman" panose="02020603050405020304" pitchFamily="18" charset="0"/>
                <a:ea typeface="Times New Roman" panose="02020603050405020304" pitchFamily="18" charset="0"/>
              </a:rPr>
              <a:t>In the experiment, we observed that the temperature inside the black can increased the most because it absorbed the radiation rather than reflected it as in the white can.</a:t>
            </a:r>
            <a:endParaRPr lang="en-US" sz="3600" dirty="0">
              <a:solidFill>
                <a:srgbClr val="FFFF00"/>
              </a:solidFill>
            </a:endParaRPr>
          </a:p>
        </p:txBody>
      </p:sp>
      <p:pic>
        <p:nvPicPr>
          <p:cNvPr id="8" name="Picture 7">
            <a:extLst>
              <a:ext uri="{FF2B5EF4-FFF2-40B4-BE49-F238E27FC236}">
                <a16:creationId xmlns:a16="http://schemas.microsoft.com/office/drawing/2014/main" id="{F192B1B4-FE31-4BA5-82A8-BB8380373FE5}"/>
              </a:ext>
            </a:extLst>
          </p:cNvPr>
          <p:cNvPicPr>
            <a:picLocks noChangeAspect="1"/>
          </p:cNvPicPr>
          <p:nvPr/>
        </p:nvPicPr>
        <p:blipFill>
          <a:blip r:embed="rId2"/>
          <a:stretch>
            <a:fillRect/>
          </a:stretch>
        </p:blipFill>
        <p:spPr>
          <a:xfrm>
            <a:off x="54800" y="609600"/>
            <a:ext cx="9034399" cy="4628148"/>
          </a:xfrm>
          <a:prstGeom prst="rect">
            <a:avLst/>
          </a:prstGeom>
        </p:spPr>
      </p:pic>
    </p:spTree>
    <p:extLst>
      <p:ext uri="{BB962C8B-B14F-4D97-AF65-F5344CB8AC3E}">
        <p14:creationId xmlns:p14="http://schemas.microsoft.com/office/powerpoint/2010/main" val="2081422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96850"/>
            <a:ext cx="8610600" cy="1143000"/>
          </a:xfrm>
        </p:spPr>
        <p:txBody>
          <a:bodyPr/>
          <a:lstStyle/>
          <a:p>
            <a:pPr eaLnBrk="1" hangingPunct="1"/>
            <a:r>
              <a:rPr lang="en-US" sz="4000" dirty="0"/>
              <a:t>How Do Clouds Form? (Condensation)</a:t>
            </a:r>
          </a:p>
        </p:txBody>
      </p:sp>
      <p:sp>
        <p:nvSpPr>
          <p:cNvPr id="9219" name="Rectangle 3"/>
          <p:cNvSpPr>
            <a:spLocks noGrp="1" noChangeArrowheads="1"/>
          </p:cNvSpPr>
          <p:nvPr>
            <p:ph type="body" idx="1"/>
          </p:nvPr>
        </p:nvSpPr>
        <p:spPr>
          <a:xfrm>
            <a:off x="152400" y="1600200"/>
            <a:ext cx="8991600" cy="4906963"/>
          </a:xfrm>
        </p:spPr>
        <p:txBody>
          <a:bodyPr/>
          <a:lstStyle/>
          <a:p>
            <a:pPr eaLnBrk="1" hangingPunct="1">
              <a:spcBef>
                <a:spcPts val="1200"/>
              </a:spcBef>
              <a:defRPr/>
            </a:pPr>
            <a:r>
              <a:rPr lang="en-US" dirty="0">
                <a:solidFill>
                  <a:srgbClr val="00B050"/>
                </a:solidFill>
              </a:rPr>
              <a:t>Clouds form when </a:t>
            </a:r>
            <a:r>
              <a:rPr lang="en-US" dirty="0">
                <a:solidFill>
                  <a:srgbClr val="002060"/>
                </a:solidFill>
              </a:rPr>
              <a:t>air is cooled </a:t>
            </a:r>
            <a:r>
              <a:rPr lang="en-US" dirty="0">
                <a:solidFill>
                  <a:srgbClr val="00B050"/>
                </a:solidFill>
              </a:rPr>
              <a:t>(</a:t>
            </a:r>
            <a:r>
              <a:rPr lang="en-US" dirty="0">
                <a:solidFill>
                  <a:srgbClr val="7030A0"/>
                </a:solidFill>
              </a:rPr>
              <a:t>e.g. lower pressure, higher elevation</a:t>
            </a:r>
            <a:r>
              <a:rPr lang="en-US" dirty="0">
                <a:solidFill>
                  <a:srgbClr val="00B050"/>
                </a:solidFill>
              </a:rPr>
              <a:t>) which </a:t>
            </a:r>
            <a:r>
              <a:rPr lang="en-US" u="sng" dirty="0">
                <a:solidFill>
                  <a:srgbClr val="00B050"/>
                </a:solidFill>
              </a:rPr>
              <a:t>condenses</a:t>
            </a:r>
            <a:r>
              <a:rPr lang="en-US" dirty="0">
                <a:solidFill>
                  <a:srgbClr val="00B050"/>
                </a:solidFill>
              </a:rPr>
              <a:t> the water vapor in the atmosphere.</a:t>
            </a:r>
            <a:endParaRPr lang="en-US" sz="1200" dirty="0"/>
          </a:p>
          <a:p>
            <a:pPr eaLnBrk="1" hangingPunct="1">
              <a:spcBef>
                <a:spcPts val="1200"/>
              </a:spcBef>
              <a:defRPr/>
            </a:pPr>
            <a:r>
              <a:rPr lang="en-US" dirty="0">
                <a:solidFill>
                  <a:srgbClr val="FF0000"/>
                </a:solidFill>
              </a:rPr>
              <a:t>Water vapor molecules attach to one another because they move slower in cooler air, and eventually attach to dust or smoke particles (</a:t>
            </a:r>
            <a:r>
              <a:rPr lang="en-US" dirty="0">
                <a:solidFill>
                  <a:srgbClr val="00B050"/>
                </a:solidFill>
              </a:rPr>
              <a:t>condensation nuclei</a:t>
            </a:r>
            <a:r>
              <a:rPr lang="en-US" dirty="0">
                <a:solidFill>
                  <a:srgbClr val="FF0000"/>
                </a:solidFill>
              </a:rPr>
              <a:t>) in the atmosphere.</a:t>
            </a:r>
          </a:p>
          <a:p>
            <a:pPr eaLnBrk="1" hangingPunct="1">
              <a:spcBef>
                <a:spcPts val="1200"/>
              </a:spcBef>
              <a:defRPr/>
            </a:pPr>
            <a:r>
              <a:rPr lang="en-US" dirty="0">
                <a:solidFill>
                  <a:srgbClr val="7030A0"/>
                </a:solidFill>
              </a:rPr>
              <a:t>Once enough water is present – a cloud is formed. </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467" y="-1588"/>
            <a:ext cx="1906533" cy="15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04787C-B30A-4873-93E7-AFAFBCA0B3F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055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up)">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up)">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up)">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76200" y="3184525"/>
            <a:ext cx="8991600" cy="5178425"/>
          </a:xfrm>
        </p:spPr>
        <p:txBody>
          <a:bodyPr/>
          <a:lstStyle/>
          <a:p>
            <a:pPr eaLnBrk="1" hangingPunct="1">
              <a:spcBef>
                <a:spcPts val="1200"/>
              </a:spcBef>
              <a:defRPr/>
            </a:pPr>
            <a:r>
              <a:rPr lang="en-US" sz="2800" dirty="0">
                <a:solidFill>
                  <a:srgbClr val="00B050"/>
                </a:solidFill>
              </a:rPr>
              <a:t>The adiabatic process occurs when air rises or descends. </a:t>
            </a:r>
            <a:r>
              <a:rPr lang="en-US" sz="2800" u="sng" dirty="0">
                <a:solidFill>
                  <a:srgbClr val="FF0000"/>
                </a:solidFill>
              </a:rPr>
              <a:t>No heat</a:t>
            </a:r>
            <a:r>
              <a:rPr lang="en-US" sz="2800" dirty="0">
                <a:solidFill>
                  <a:srgbClr val="FF0000"/>
                </a:solidFill>
              </a:rPr>
              <a:t> is added to or withdrawn from air</a:t>
            </a:r>
            <a:r>
              <a:rPr lang="en-US" sz="2800" dirty="0"/>
              <a:t>. </a:t>
            </a:r>
            <a:endParaRPr lang="en-US" sz="2800" dirty="0">
              <a:solidFill>
                <a:srgbClr val="00B050"/>
              </a:solidFill>
            </a:endParaRPr>
          </a:p>
          <a:p>
            <a:pPr eaLnBrk="1" hangingPunct="1">
              <a:spcBef>
                <a:spcPts val="1200"/>
              </a:spcBef>
              <a:defRPr/>
            </a:pPr>
            <a:r>
              <a:rPr lang="en-US" sz="2800" dirty="0"/>
              <a:t>Air pressure decreases with elevation (as air rises) and therefore expands.</a:t>
            </a:r>
          </a:p>
          <a:p>
            <a:pPr eaLnBrk="1" hangingPunct="1">
              <a:spcBef>
                <a:spcPts val="1200"/>
              </a:spcBef>
              <a:defRPr/>
            </a:pPr>
            <a:r>
              <a:rPr lang="en-US" sz="2800" dirty="0">
                <a:solidFill>
                  <a:srgbClr val="7030A0"/>
                </a:solidFill>
              </a:rPr>
              <a:t>The expanding air loses kinetic energy as the molecules slow down, decreasing temperature.</a:t>
            </a:r>
          </a:p>
          <a:p>
            <a:pPr marL="0" indent="0" algn="ctr" eaLnBrk="1" hangingPunct="1">
              <a:spcBef>
                <a:spcPts val="1200"/>
              </a:spcBef>
              <a:buNone/>
              <a:defRPr/>
            </a:pPr>
            <a:r>
              <a:rPr lang="en-US" sz="2800" dirty="0">
                <a:solidFill>
                  <a:srgbClr val="7030A0"/>
                </a:solidFill>
                <a:hlinkClick r:id="rId3"/>
              </a:rPr>
              <a:t>http://somup.com/cF6h2LnVWV</a:t>
            </a:r>
            <a:r>
              <a:rPr lang="en-US" sz="2800" dirty="0">
                <a:solidFill>
                  <a:srgbClr val="7030A0"/>
                </a:solidFill>
              </a:rPr>
              <a:t> (1:05)</a:t>
            </a:r>
          </a:p>
        </p:txBody>
      </p:sp>
      <p:sp>
        <p:nvSpPr>
          <p:cNvPr id="3" name="Slide Number Placeholder 2"/>
          <p:cNvSpPr>
            <a:spLocks noGrp="1"/>
          </p:cNvSpPr>
          <p:nvPr>
            <p:ph type="sldNum" sz="quarter" idx="12"/>
          </p:nvPr>
        </p:nvSpPr>
        <p:spPr>
          <a:xfrm>
            <a:off x="7012172" y="6532378"/>
            <a:ext cx="2133600" cy="24942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04787C-B30A-4873-93E7-AFAFBCA0B3F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4" name="Picture 3"/>
          <p:cNvPicPr>
            <a:picLocks noChangeAspect="1"/>
          </p:cNvPicPr>
          <p:nvPr/>
        </p:nvPicPr>
        <p:blipFill>
          <a:blip r:embed="rId4"/>
          <a:stretch>
            <a:fillRect/>
          </a:stretch>
        </p:blipFill>
        <p:spPr>
          <a:xfrm>
            <a:off x="927702" y="0"/>
            <a:ext cx="7288596" cy="3184525"/>
          </a:xfrm>
          <a:prstGeom prst="rect">
            <a:avLst/>
          </a:prstGeom>
        </p:spPr>
      </p:pic>
      <p:sp>
        <p:nvSpPr>
          <p:cNvPr id="16386" name="Rectangle 2"/>
          <p:cNvSpPr>
            <a:spLocks noGrp="1" noChangeArrowheads="1"/>
          </p:cNvSpPr>
          <p:nvPr>
            <p:ph type="title"/>
          </p:nvPr>
        </p:nvSpPr>
        <p:spPr>
          <a:xfrm>
            <a:off x="914400" y="53865"/>
            <a:ext cx="3505200" cy="593725"/>
          </a:xfrm>
          <a:solidFill>
            <a:srgbClr val="FFC000"/>
          </a:solidFill>
        </p:spPr>
        <p:txBody>
          <a:bodyPr/>
          <a:lstStyle/>
          <a:p>
            <a:pPr eaLnBrk="1" hangingPunct="1"/>
            <a:r>
              <a:rPr lang="en-US" sz="2400" dirty="0"/>
              <a:t>Adiabatic Cooling</a:t>
            </a:r>
          </a:p>
        </p:txBody>
      </p:sp>
    </p:spTree>
    <p:extLst>
      <p:ext uri="{BB962C8B-B14F-4D97-AF65-F5344CB8AC3E}">
        <p14:creationId xmlns:p14="http://schemas.microsoft.com/office/powerpoint/2010/main" val="144055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up)">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up)">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up)">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bg with key ghost">
            <a:extLst>
              <a:ext uri="{FF2B5EF4-FFF2-40B4-BE49-F238E27FC236}">
                <a16:creationId xmlns:a16="http://schemas.microsoft.com/office/drawing/2014/main" id="{888E6A89-ECC8-4D13-9908-711100C0536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9063" y="587375"/>
            <a:ext cx="8905875" cy="558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 name="Group 3">
            <a:extLst>
              <a:ext uri="{FF2B5EF4-FFF2-40B4-BE49-F238E27FC236}">
                <a16:creationId xmlns:a16="http://schemas.microsoft.com/office/drawing/2014/main" id="{CB1F400A-0CD3-4B9D-A17B-AB4B8ABD4B8C}"/>
              </a:ext>
            </a:extLst>
          </p:cNvPr>
          <p:cNvGrpSpPr>
            <a:grpSpLocks/>
          </p:cNvGrpSpPr>
          <p:nvPr/>
        </p:nvGrpSpPr>
        <p:grpSpPr bwMode="auto">
          <a:xfrm>
            <a:off x="304800" y="2362200"/>
            <a:ext cx="8572500" cy="946150"/>
            <a:chOff x="192" y="2380"/>
            <a:chExt cx="5400" cy="596"/>
          </a:xfrm>
        </p:grpSpPr>
        <p:sp>
          <p:nvSpPr>
            <p:cNvPr id="18440" name="Rectangle 4">
              <a:extLst>
                <a:ext uri="{FF2B5EF4-FFF2-40B4-BE49-F238E27FC236}">
                  <a16:creationId xmlns:a16="http://schemas.microsoft.com/office/drawing/2014/main" id="{1D884B8E-791A-4E04-9E99-9CA9F6BFF894}"/>
                </a:ext>
              </a:extLst>
            </p:cNvPr>
            <p:cNvSpPr>
              <a:spLocks noChangeArrowheads="1"/>
            </p:cNvSpPr>
            <p:nvPr/>
          </p:nvSpPr>
          <p:spPr bwMode="auto">
            <a:xfrm>
              <a:off x="672" y="2380"/>
              <a:ext cx="492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dirty="0">
                  <a:solidFill>
                    <a:srgbClr val="0070C0"/>
                  </a:solidFill>
                </a:rPr>
                <a:t>How do most heating systems distribute thermal energy?</a:t>
              </a:r>
              <a:r>
                <a:rPr lang="en-US" altLang="en-US" sz="2800" dirty="0">
                  <a:solidFill>
                    <a:srgbClr val="0070C0"/>
                  </a:solidFill>
                </a:rPr>
                <a:t> </a:t>
              </a:r>
            </a:p>
          </p:txBody>
        </p:sp>
        <p:pic>
          <p:nvPicPr>
            <p:cNvPr id="18441" name="Picture 5" descr="HSPS_KeyConcepts-Icon copy">
              <a:extLst>
                <a:ext uri="{FF2B5EF4-FFF2-40B4-BE49-F238E27FC236}">
                  <a16:creationId xmlns:a16="http://schemas.microsoft.com/office/drawing/2014/main" id="{A76EFF40-A84B-4837-925F-E15D303B3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408"/>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6" name="Rectangle 6">
            <a:extLst>
              <a:ext uri="{FF2B5EF4-FFF2-40B4-BE49-F238E27FC236}">
                <a16:creationId xmlns:a16="http://schemas.microsoft.com/office/drawing/2014/main" id="{BD14DE3B-5DF4-4611-A2B5-CA39A5350832}"/>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Heating Systems</a:t>
            </a:r>
          </a:p>
        </p:txBody>
      </p:sp>
      <p:grpSp>
        <p:nvGrpSpPr>
          <p:cNvPr id="18437" name="Group 7">
            <a:extLst>
              <a:ext uri="{FF2B5EF4-FFF2-40B4-BE49-F238E27FC236}">
                <a16:creationId xmlns:a16="http://schemas.microsoft.com/office/drawing/2014/main" id="{F138040A-27C1-49E3-8438-30A6C9AB21D9}"/>
              </a:ext>
            </a:extLst>
          </p:cNvPr>
          <p:cNvGrpSpPr>
            <a:grpSpLocks/>
          </p:cNvGrpSpPr>
          <p:nvPr/>
        </p:nvGrpSpPr>
        <p:grpSpPr bwMode="auto">
          <a:xfrm>
            <a:off x="304800" y="3533775"/>
            <a:ext cx="8572500" cy="946150"/>
            <a:chOff x="192" y="2380"/>
            <a:chExt cx="5400" cy="596"/>
          </a:xfrm>
        </p:grpSpPr>
        <p:sp>
          <p:nvSpPr>
            <p:cNvPr id="18438" name="Rectangle 8">
              <a:extLst>
                <a:ext uri="{FF2B5EF4-FFF2-40B4-BE49-F238E27FC236}">
                  <a16:creationId xmlns:a16="http://schemas.microsoft.com/office/drawing/2014/main" id="{1E01875B-4FAE-41E8-A52B-98839AF11AA6}"/>
                </a:ext>
              </a:extLst>
            </p:cNvPr>
            <p:cNvSpPr>
              <a:spLocks noChangeArrowheads="1"/>
            </p:cNvSpPr>
            <p:nvPr/>
          </p:nvSpPr>
          <p:spPr bwMode="auto">
            <a:xfrm>
              <a:off x="672" y="2380"/>
              <a:ext cx="492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dirty="0">
                  <a:solidFill>
                    <a:srgbClr val="FF0000"/>
                  </a:solidFill>
                </a:rPr>
                <a:t>Most heating systems use convection to distribute thermal energy.</a:t>
              </a:r>
              <a:r>
                <a:rPr lang="en-US" altLang="en-US" sz="2800" dirty="0">
                  <a:solidFill>
                    <a:srgbClr val="FF0000"/>
                  </a:solidFill>
                </a:rPr>
                <a:t> </a:t>
              </a:r>
            </a:p>
          </p:txBody>
        </p:sp>
        <p:pic>
          <p:nvPicPr>
            <p:cNvPr id="18439" name="Picture 9" descr="HSPS_KeyConcepts-Icon copy">
              <a:extLst>
                <a:ext uri="{FF2B5EF4-FFF2-40B4-BE49-F238E27FC236}">
                  <a16:creationId xmlns:a16="http://schemas.microsoft.com/office/drawing/2014/main" id="{D69B4197-C29E-4169-B055-F7DCAED0F8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408"/>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fade">
                                      <p:cBhvr>
                                        <p:cTn id="12"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29D0153-3F77-411E-8F71-7E464B135840}"/>
              </a:ext>
            </a:extLst>
          </p:cNvPr>
          <p:cNvSpPr>
            <a:spLocks noGrp="1" noChangeArrowheads="1"/>
          </p:cNvSpPr>
          <p:nvPr>
            <p:ph type="body" sz="half" idx="1"/>
          </p:nvPr>
        </p:nvSpPr>
        <p:spPr bwMode="auto">
          <a:xfrm>
            <a:off x="228600" y="1196975"/>
            <a:ext cx="8077200" cy="3908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dirty="0">
                <a:solidFill>
                  <a:srgbClr val="000000"/>
                </a:solidFill>
                <a:ea typeface="Times New Roman" panose="02020603050405020304" pitchFamily="18" charset="0"/>
                <a:cs typeface="Minion-Regular" charset="0"/>
              </a:rPr>
              <a:t>A </a:t>
            </a:r>
            <a:r>
              <a:rPr lang="en-US" altLang="en-US" sz="2800" b="1" dirty="0">
                <a:solidFill>
                  <a:srgbClr val="000000"/>
                </a:solidFill>
                <a:ea typeface="Times New Roman" panose="02020603050405020304" pitchFamily="18" charset="0"/>
                <a:cs typeface="Minion-Bold" charset="0"/>
              </a:rPr>
              <a:t>central heating system </a:t>
            </a:r>
            <a:r>
              <a:rPr lang="en-US" altLang="en-US" sz="2800" dirty="0">
                <a:solidFill>
                  <a:srgbClr val="000000"/>
                </a:solidFill>
                <a:ea typeface="Times New Roman" panose="02020603050405020304" pitchFamily="18" charset="0"/>
                <a:cs typeface="Minion-Regular" charset="0"/>
              </a:rPr>
              <a:t>heats many rooms from one central location. </a:t>
            </a:r>
          </a:p>
          <a:p>
            <a:pPr marL="0" indent="0" eaLnBrk="1" hangingPunct="1">
              <a:buFontTx/>
              <a:buNone/>
            </a:pPr>
            <a:endParaRPr lang="en-US" altLang="en-US" sz="2800" dirty="0">
              <a:solidFill>
                <a:srgbClr val="000000"/>
              </a:solidFill>
              <a:ea typeface="Times New Roman" panose="02020603050405020304" pitchFamily="18" charset="0"/>
              <a:cs typeface="Minion-Regular" charset="0"/>
            </a:endParaRPr>
          </a:p>
          <a:p>
            <a:pPr lvl="1" eaLnBrk="1" hangingPunct="1">
              <a:buFontTx/>
              <a:buChar char="•"/>
            </a:pPr>
            <a:r>
              <a:rPr lang="en-US" altLang="en-US" sz="2400" dirty="0">
                <a:solidFill>
                  <a:srgbClr val="FF0000"/>
                </a:solidFill>
                <a:ea typeface="Times New Roman" panose="02020603050405020304" pitchFamily="18" charset="0"/>
                <a:cs typeface="Minion-Regular" charset="0"/>
              </a:rPr>
              <a:t>The most commonly used energy sources for central heating systems are electrical energy, natural gas, oil, and coal. </a:t>
            </a:r>
          </a:p>
          <a:p>
            <a:pPr marL="457200" lvl="1" indent="0" eaLnBrk="1" hangingPunct="1">
              <a:buNone/>
            </a:pPr>
            <a:endParaRPr lang="en-US" altLang="en-US" sz="2400" dirty="0">
              <a:solidFill>
                <a:srgbClr val="000000"/>
              </a:solidFill>
              <a:ea typeface="Times New Roman" panose="02020603050405020304" pitchFamily="18" charset="0"/>
              <a:cs typeface="Minion-Regular" charset="0"/>
            </a:endParaRPr>
          </a:p>
          <a:p>
            <a:pPr lvl="1" eaLnBrk="1" hangingPunct="1">
              <a:buFontTx/>
              <a:buChar char="•"/>
            </a:pPr>
            <a:r>
              <a:rPr lang="en-US" altLang="en-US" sz="2400" dirty="0">
                <a:solidFill>
                  <a:srgbClr val="000000"/>
                </a:solidFill>
                <a:ea typeface="Times New Roman" panose="02020603050405020304" pitchFamily="18" charset="0"/>
                <a:cs typeface="Minion-Regular" charset="0"/>
              </a:rPr>
              <a:t>Heating systems differ in how they transfer thermal energy to the rest of the building.</a:t>
            </a:r>
          </a:p>
        </p:txBody>
      </p:sp>
      <p:sp>
        <p:nvSpPr>
          <p:cNvPr id="20483" name="Rectangle 4">
            <a:extLst>
              <a:ext uri="{FF2B5EF4-FFF2-40B4-BE49-F238E27FC236}">
                <a16:creationId xmlns:a16="http://schemas.microsoft.com/office/drawing/2014/main" id="{7EE750F9-7981-4BB8-AE7B-E1F500BB9732}"/>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Heating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2">
                                            <p:txEl>
                                              <p:pRg st="2" end="2"/>
                                            </p:txEl>
                                          </p:spTgt>
                                        </p:tgtEl>
                                        <p:attrNameLst>
                                          <p:attrName>style.visibility</p:attrName>
                                        </p:attrNameLst>
                                      </p:cBhvr>
                                      <p:to>
                                        <p:strVal val="visible"/>
                                      </p:to>
                                    </p:set>
                                    <p:animEffect transition="in" filter="fade">
                                      <p:cBhvr>
                                        <p:cTn id="12" dur="500"/>
                                        <p:tgtEl>
                                          <p:spTgt spid="204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2">
                                            <p:txEl>
                                              <p:pRg st="4" end="4"/>
                                            </p:txEl>
                                          </p:spTgt>
                                        </p:tgtEl>
                                        <p:attrNameLst>
                                          <p:attrName>style.visibility</p:attrName>
                                        </p:attrNameLst>
                                      </p:cBhvr>
                                      <p:to>
                                        <p:strVal val="visible"/>
                                      </p:to>
                                    </p:set>
                                    <p:animEffect transition="in" filter="fade">
                                      <p:cBhvr>
                                        <p:cTn id="17" dur="500"/>
                                        <p:tgtEl>
                                          <p:spTgt spid="204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72EC6C8-8844-4A1A-93BC-BE5A727E8362}"/>
              </a:ext>
            </a:extLst>
          </p:cNvPr>
          <p:cNvSpPr>
            <a:spLocks noGrp="1"/>
          </p:cNvSpPr>
          <p:nvPr>
            <p:ph type="ftr" sz="quarter" idx="11"/>
          </p:nvPr>
        </p:nvSpPr>
        <p:spPr/>
        <p:txBody>
          <a:bodyPr/>
          <a:lstStyle/>
          <a:p>
            <a:pPr>
              <a:defRPr/>
            </a:pPr>
            <a:r>
              <a:rPr lang="en-US"/>
              <a:t>Heat Transfer</a:t>
            </a:r>
          </a:p>
        </p:txBody>
      </p:sp>
      <p:sp>
        <p:nvSpPr>
          <p:cNvPr id="178178" name="Rectangle 2">
            <a:extLst>
              <a:ext uri="{FF2B5EF4-FFF2-40B4-BE49-F238E27FC236}">
                <a16:creationId xmlns:a16="http://schemas.microsoft.com/office/drawing/2014/main" id="{0377E89E-354F-482A-B793-D121F8217C86}"/>
              </a:ext>
            </a:extLst>
          </p:cNvPr>
          <p:cNvSpPr>
            <a:spLocks noGrp="1" noChangeArrowheads="1"/>
          </p:cNvSpPr>
          <p:nvPr>
            <p:ph type="title"/>
          </p:nvPr>
        </p:nvSpPr>
        <p:spPr>
          <a:xfrm>
            <a:off x="457200" y="381000"/>
            <a:ext cx="8229600" cy="1676400"/>
          </a:xfrm>
          <a:solidFill>
            <a:schemeClr val="tx1"/>
          </a:solidFill>
        </p:spPr>
        <p:txBody>
          <a:bodyPr/>
          <a:lstStyle/>
          <a:p>
            <a:pPr algn="l" eaLnBrk="1" hangingPunct="1">
              <a:defRPr/>
            </a:pPr>
            <a:r>
              <a:rPr lang="en-US">
                <a:effectLst>
                  <a:outerShdw blurRad="38100" dist="38100" dir="2700000" algn="tl">
                    <a:srgbClr val="C0C0C0"/>
                  </a:outerShdw>
                </a:effectLst>
              </a:rPr>
              <a:t>1. </a:t>
            </a:r>
            <a:r>
              <a:rPr lang="en-US" b="1" u="sng">
                <a:solidFill>
                  <a:srgbClr val="FF6600"/>
                </a:solidFill>
                <a:effectLst/>
              </a:rPr>
              <a:t>Chemical</a:t>
            </a:r>
            <a:r>
              <a:rPr lang="en-US">
                <a:solidFill>
                  <a:srgbClr val="FF6600"/>
                </a:solidFill>
                <a:effectLst/>
              </a:rPr>
              <a:t> energy</a:t>
            </a:r>
            <a:r>
              <a:rPr lang="en-US">
                <a:solidFill>
                  <a:schemeClr val="tx1"/>
                </a:solidFill>
                <a:effectLst/>
              </a:rPr>
              <a:t>  	</a:t>
            </a:r>
            <a:br>
              <a:rPr lang="en-US">
                <a:solidFill>
                  <a:schemeClr val="tx1"/>
                </a:solidFill>
                <a:effectLst/>
              </a:rPr>
            </a:br>
            <a:br>
              <a:rPr lang="en-US" sz="1600">
                <a:solidFill>
                  <a:schemeClr val="tx1"/>
                </a:solidFill>
                <a:effectLst/>
              </a:rPr>
            </a:br>
            <a:r>
              <a:rPr lang="en-US" sz="2000">
                <a:solidFill>
                  <a:schemeClr val="bg1"/>
                </a:solidFill>
                <a:effectLst/>
              </a:rPr>
              <a:t>The energy associated with chemical changes (</a:t>
            </a:r>
            <a:r>
              <a:rPr lang="en-US" sz="2000" i="1">
                <a:solidFill>
                  <a:schemeClr val="bg1"/>
                </a:solidFill>
                <a:effectLst/>
              </a:rPr>
              <a:t>energy is also involved with physical changes</a:t>
            </a:r>
            <a:r>
              <a:rPr lang="en-US" sz="2000">
                <a:solidFill>
                  <a:schemeClr val="bg1"/>
                </a:solidFill>
                <a:effectLst/>
              </a:rPr>
              <a:t>)</a:t>
            </a:r>
            <a:endParaRPr lang="en-US">
              <a:solidFill>
                <a:schemeClr val="bg1"/>
              </a:solidFill>
              <a:effectLst/>
            </a:endParaRPr>
          </a:p>
        </p:txBody>
      </p:sp>
      <p:sp>
        <p:nvSpPr>
          <p:cNvPr id="178179" name="Rectangle 3">
            <a:extLst>
              <a:ext uri="{FF2B5EF4-FFF2-40B4-BE49-F238E27FC236}">
                <a16:creationId xmlns:a16="http://schemas.microsoft.com/office/drawing/2014/main" id="{B771B8E8-345E-4D53-9FE7-223D20F3223A}"/>
              </a:ext>
            </a:extLst>
          </p:cNvPr>
          <p:cNvSpPr>
            <a:spLocks noGrp="1" noChangeArrowheads="1"/>
          </p:cNvSpPr>
          <p:nvPr>
            <p:ph type="body" idx="1"/>
          </p:nvPr>
        </p:nvSpPr>
        <p:spPr>
          <a:xfrm>
            <a:off x="457200" y="2209800"/>
            <a:ext cx="8305800" cy="3886200"/>
          </a:xfrm>
        </p:spPr>
        <p:txBody>
          <a:bodyPr/>
          <a:lstStyle/>
          <a:p>
            <a:pPr eaLnBrk="1" hangingPunct="1">
              <a:defRPr/>
            </a:pPr>
            <a:r>
              <a:rPr lang="en-US" sz="2800" dirty="0"/>
              <a:t>a. 	</a:t>
            </a:r>
            <a:r>
              <a:rPr lang="en-US" sz="2800" dirty="0">
                <a:solidFill>
                  <a:srgbClr val="FF66CC"/>
                </a:solidFill>
                <a:effectLst/>
              </a:rPr>
              <a:t>Endo</a:t>
            </a:r>
            <a:r>
              <a:rPr lang="en-US" sz="2800" dirty="0">
                <a:solidFill>
                  <a:srgbClr val="FF66CC"/>
                </a:solidFill>
              </a:rPr>
              <a:t>thermic</a:t>
            </a:r>
            <a:r>
              <a:rPr lang="en-US" sz="2800" dirty="0">
                <a:solidFill>
                  <a:srgbClr val="FF66CC"/>
                </a:solidFill>
                <a:latin typeface="Times New Roman" pitchFamily="18" charset="0"/>
              </a:rPr>
              <a:t> ΔH</a:t>
            </a:r>
            <a:r>
              <a:rPr lang="en-US" sz="2800" dirty="0">
                <a:latin typeface="Times New Roman" pitchFamily="18" charset="0"/>
              </a:rPr>
              <a:t> = +   </a:t>
            </a:r>
            <a:r>
              <a:rPr lang="en-US" sz="2800" noProof="1">
                <a:sym typeface="Wingdings" pitchFamily="2" charset="2"/>
              </a:rPr>
              <a:t></a:t>
            </a:r>
            <a:r>
              <a:rPr lang="en-US" sz="2800" dirty="0"/>
              <a:t> heat flows </a:t>
            </a:r>
            <a:r>
              <a:rPr lang="en-US" sz="2800" b="1" u="sng" dirty="0"/>
              <a:t>into</a:t>
            </a:r>
            <a:r>
              <a:rPr lang="en-US" sz="2800" dirty="0"/>
              <a:t> the 	reaction mixture from the surroundings</a:t>
            </a:r>
          </a:p>
          <a:p>
            <a:pPr eaLnBrk="1" hangingPunct="1">
              <a:buFont typeface="Wingdings" panose="05000000000000000000" pitchFamily="2" charset="2"/>
              <a:buNone/>
              <a:defRPr/>
            </a:pPr>
            <a:endParaRPr lang="en-US" sz="1800" dirty="0">
              <a:effectLst/>
            </a:endParaRPr>
          </a:p>
          <a:p>
            <a:pPr eaLnBrk="1" hangingPunct="1">
              <a:defRPr/>
            </a:pPr>
            <a:r>
              <a:rPr lang="en-US" sz="2800" dirty="0">
                <a:effectLst/>
                <a:latin typeface="Times New Roman" pitchFamily="18" charset="0"/>
              </a:rPr>
              <a:t>b. 	</a:t>
            </a:r>
            <a:r>
              <a:rPr lang="en-US" sz="2800" dirty="0">
                <a:solidFill>
                  <a:srgbClr val="FF66CC"/>
                </a:solidFill>
                <a:effectLst/>
              </a:rPr>
              <a:t>Exothermic</a:t>
            </a:r>
            <a:r>
              <a:rPr lang="en-US" sz="2800" dirty="0">
                <a:solidFill>
                  <a:srgbClr val="FF66CC"/>
                </a:solidFill>
                <a:effectLst/>
                <a:latin typeface="Times New Roman" pitchFamily="18" charset="0"/>
              </a:rPr>
              <a:t> ΔH</a:t>
            </a:r>
            <a:r>
              <a:rPr lang="en-US" sz="2800" dirty="0">
                <a:effectLst/>
                <a:latin typeface="Times New Roman" pitchFamily="18" charset="0"/>
              </a:rPr>
              <a:t> = ─   </a:t>
            </a:r>
            <a:r>
              <a:rPr lang="en-US" sz="2800" noProof="1">
                <a:effectLst/>
                <a:sym typeface="Wingdings" pitchFamily="2" charset="2"/>
              </a:rPr>
              <a:t></a:t>
            </a:r>
            <a:r>
              <a:rPr lang="en-US" sz="2800" dirty="0">
                <a:effectLst/>
              </a:rPr>
              <a:t> heat flows </a:t>
            </a:r>
            <a:r>
              <a:rPr lang="en-US" sz="2800" b="1" u="sng" dirty="0">
                <a:effectLst/>
              </a:rPr>
              <a:t>from</a:t>
            </a:r>
            <a:r>
              <a:rPr lang="en-US" sz="2800" dirty="0">
                <a:effectLst/>
              </a:rPr>
              <a:t> the 	reaction mixture into the surroundings</a:t>
            </a:r>
          </a:p>
          <a:p>
            <a:pPr eaLnBrk="1" hangingPunct="1">
              <a:buFont typeface="Wingdings" panose="05000000000000000000" pitchFamily="2" charset="2"/>
              <a:buNone/>
              <a:defRPr/>
            </a:pPr>
            <a:endParaRPr lang="en-US" sz="1800" dirty="0">
              <a:effectLst/>
            </a:endParaRPr>
          </a:p>
          <a:p>
            <a:pPr eaLnBrk="1" hangingPunct="1">
              <a:defRPr/>
            </a:pPr>
            <a:r>
              <a:rPr lang="en-US" sz="2800" dirty="0">
                <a:effectLst/>
              </a:rPr>
              <a:t>c. 	</a:t>
            </a:r>
            <a:r>
              <a:rPr lang="en-US" sz="2800" dirty="0">
                <a:solidFill>
                  <a:srgbClr val="FF66CC"/>
                </a:solidFill>
                <a:effectLst/>
              </a:rPr>
              <a:t>Activation energy</a:t>
            </a:r>
            <a:r>
              <a:rPr lang="en-US" sz="2800" dirty="0">
                <a:effectLst/>
              </a:rPr>
              <a:t> </a:t>
            </a:r>
            <a:r>
              <a:rPr lang="en-US" sz="2800" noProof="1">
                <a:effectLst/>
                <a:sym typeface="Wingdings" pitchFamily="2" charset="2"/>
              </a:rPr>
              <a:t></a:t>
            </a:r>
            <a:r>
              <a:rPr lang="en-US" sz="2800" dirty="0">
                <a:effectLst/>
              </a:rPr>
              <a:t> </a:t>
            </a:r>
            <a:r>
              <a:rPr lang="en-US" sz="1800" dirty="0">
                <a:effectLst/>
              </a:rPr>
              <a:t>The energy needed before a chemical 	reaction can take place (e.g. In order to downhill ski, energy must be 	available to take you to the top of the hill)</a:t>
            </a:r>
          </a:p>
        </p:txBody>
      </p:sp>
      <p:sp>
        <p:nvSpPr>
          <p:cNvPr id="2" name="Slide Number Placeholder 1">
            <a:extLst>
              <a:ext uri="{FF2B5EF4-FFF2-40B4-BE49-F238E27FC236}">
                <a16:creationId xmlns:a16="http://schemas.microsoft.com/office/drawing/2014/main" id="{358B62E9-2270-4A1C-8175-FC5808D78B9B}"/>
              </a:ext>
            </a:extLst>
          </p:cNvPr>
          <p:cNvSpPr>
            <a:spLocks noGrp="1"/>
          </p:cNvSpPr>
          <p:nvPr>
            <p:ph type="sldNum" sz="quarter" idx="12"/>
          </p:nvPr>
        </p:nvSpPr>
        <p:spPr/>
        <p:txBody>
          <a:bodyPr/>
          <a:lstStyle/>
          <a:p>
            <a:pPr>
              <a:defRPr/>
            </a:pPr>
            <a:fld id="{ADCE5B85-DDCE-4545-A37B-B03909E39A68}" type="slidenum">
              <a:rPr lang="en-US" altLang="en-US" smtClean="0"/>
              <a:pPr>
                <a:defRPr/>
              </a:pPr>
              <a:t>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wipe(up)">
                                      <p:cBhvr>
                                        <p:cTn id="7" dur="1000"/>
                                        <p:tgtEl>
                                          <p:spTgt spid="178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78179">
                                            <p:txEl>
                                              <p:pRg st="0" end="0"/>
                                            </p:txEl>
                                          </p:spTgt>
                                        </p:tgtEl>
                                        <p:attrNameLst>
                                          <p:attrName>style.visibility</p:attrName>
                                        </p:attrNameLst>
                                      </p:cBhvr>
                                      <p:to>
                                        <p:strVal val="visible"/>
                                      </p:to>
                                    </p:set>
                                    <p:animEffect transition="in" filter="wipe(up)">
                                      <p:cBhvr>
                                        <p:cTn id="12" dur="500"/>
                                        <p:tgtEl>
                                          <p:spTgt spid="1781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78179">
                                            <p:txEl>
                                              <p:pRg st="2" end="2"/>
                                            </p:txEl>
                                          </p:spTgt>
                                        </p:tgtEl>
                                        <p:attrNameLst>
                                          <p:attrName>style.visibility</p:attrName>
                                        </p:attrNameLst>
                                      </p:cBhvr>
                                      <p:to>
                                        <p:strVal val="visible"/>
                                      </p:to>
                                    </p:set>
                                    <p:animEffect transition="in" filter="wipe(up)">
                                      <p:cBhvr>
                                        <p:cTn id="17" dur="500"/>
                                        <p:tgtEl>
                                          <p:spTgt spid="1781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78179">
                                            <p:txEl>
                                              <p:pRg st="4" end="4"/>
                                            </p:txEl>
                                          </p:spTgt>
                                        </p:tgtEl>
                                        <p:attrNameLst>
                                          <p:attrName>style.visibility</p:attrName>
                                        </p:attrNameLst>
                                      </p:cBhvr>
                                      <p:to>
                                        <p:strVal val="visible"/>
                                      </p:to>
                                    </p:set>
                                    <p:animEffect transition="in" filter="wipe(up)">
                                      <p:cBhvr>
                                        <p:cTn id="22" dur="500"/>
                                        <p:tgtEl>
                                          <p:spTgt spid="178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674703E-008B-45DE-979C-73ACB8666603}"/>
              </a:ext>
            </a:extLst>
          </p:cNvPr>
          <p:cNvSpPr>
            <a:spLocks noGrp="1" noChangeArrowheads="1"/>
          </p:cNvSpPr>
          <p:nvPr>
            <p:ph type="body" sz="half" idx="1"/>
          </p:nvPr>
        </p:nvSpPr>
        <p:spPr bwMode="auto">
          <a:xfrm>
            <a:off x="228600" y="1196975"/>
            <a:ext cx="8153400" cy="38010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indent="-285750" eaLnBrk="1" hangingPunct="1">
              <a:buFontTx/>
              <a:buNone/>
            </a:pPr>
            <a:r>
              <a:rPr lang="en-US" altLang="en-US" sz="2800" b="1" dirty="0">
                <a:solidFill>
                  <a:srgbClr val="0B4394"/>
                </a:solidFill>
                <a:ea typeface="Times New Roman" panose="02020603050405020304" pitchFamily="18" charset="0"/>
                <a:cs typeface="StoneSans-Bold" charset="0"/>
              </a:rPr>
              <a:t>Hot-Water Heating</a:t>
            </a:r>
            <a:endParaRPr lang="en-US" altLang="en-US" sz="2800" dirty="0">
              <a:solidFill>
                <a:srgbClr val="000000"/>
              </a:solidFill>
              <a:ea typeface="Times New Roman" panose="02020603050405020304" pitchFamily="18" charset="0"/>
              <a:cs typeface="Minion-Regular" charset="0"/>
            </a:endParaRPr>
          </a:p>
          <a:p>
            <a:pPr marL="285750" indent="-285750" eaLnBrk="1" hangingPunct="1">
              <a:spcBef>
                <a:spcPts val="1800"/>
              </a:spcBef>
            </a:pPr>
            <a:r>
              <a:rPr lang="en-US" altLang="en-US" sz="2800" dirty="0">
                <a:solidFill>
                  <a:srgbClr val="000000"/>
                </a:solidFill>
                <a:ea typeface="Times New Roman" panose="02020603050405020304" pitchFamily="18" charset="0"/>
                <a:cs typeface="Minion-Regular" charset="0"/>
              </a:rPr>
              <a:t>At the boiler, heating oil or natural gas burns and heats the water. </a:t>
            </a:r>
          </a:p>
          <a:p>
            <a:pPr marL="285750" indent="-285750" eaLnBrk="1" hangingPunct="1">
              <a:spcBef>
                <a:spcPts val="1800"/>
              </a:spcBef>
            </a:pPr>
            <a:r>
              <a:rPr lang="en-US" altLang="en-US" sz="2800" dirty="0">
                <a:solidFill>
                  <a:srgbClr val="FF0000"/>
                </a:solidFill>
                <a:ea typeface="Times New Roman" panose="02020603050405020304" pitchFamily="18" charset="0"/>
                <a:cs typeface="Minion-Regular" charset="0"/>
              </a:rPr>
              <a:t>The circulating pump carries the hot water to radiators in each room.</a:t>
            </a:r>
          </a:p>
          <a:p>
            <a:pPr marL="285750" indent="-285750" eaLnBrk="1" hangingPunct="1">
              <a:spcBef>
                <a:spcPts val="1800"/>
              </a:spcBef>
            </a:pPr>
            <a:r>
              <a:rPr lang="en-US" altLang="en-US" sz="2800" dirty="0">
                <a:solidFill>
                  <a:srgbClr val="000000"/>
                </a:solidFill>
                <a:ea typeface="Times New Roman" panose="02020603050405020304" pitchFamily="18" charset="0"/>
                <a:cs typeface="Minion-Regular" charset="0"/>
              </a:rPr>
              <a:t>The hot water transfers thermal energy to the radiator by conduction. </a:t>
            </a:r>
          </a:p>
        </p:txBody>
      </p:sp>
      <p:sp>
        <p:nvSpPr>
          <p:cNvPr id="22531" name="Rectangle 4">
            <a:extLst>
              <a:ext uri="{FF2B5EF4-FFF2-40B4-BE49-F238E27FC236}">
                <a16:creationId xmlns:a16="http://schemas.microsoft.com/office/drawing/2014/main" id="{0EB2132A-A7A9-493D-BFA3-A5D8DA1A72B7}"/>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Heating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fade">
                                      <p:cBhvr>
                                        <p:cTn id="17" dur="500"/>
                                        <p:tgtEl>
                                          <p:spTgt spid="22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fade">
                                      <p:cBhvr>
                                        <p:cTn id="22" dur="500"/>
                                        <p:tgtEl>
                                          <p:spTgt spid="22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02DB66D-39B2-4781-859C-5B3033D8ADAA}"/>
              </a:ext>
            </a:extLst>
          </p:cNvPr>
          <p:cNvSpPr>
            <a:spLocks noGrp="1" noChangeArrowheads="1"/>
          </p:cNvSpPr>
          <p:nvPr>
            <p:ph type="body" sz="half" idx="1"/>
          </p:nvPr>
        </p:nvSpPr>
        <p:spPr bwMode="auto">
          <a:xfrm>
            <a:off x="228600" y="1196975"/>
            <a:ext cx="8077200" cy="27084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indent="-285750" eaLnBrk="1" hangingPunct="1"/>
            <a:r>
              <a:rPr lang="en-US" altLang="en-US" sz="2800" dirty="0">
                <a:solidFill>
                  <a:srgbClr val="000000"/>
                </a:solidFill>
                <a:ea typeface="Times New Roman" panose="02020603050405020304" pitchFamily="18" charset="0"/>
                <a:cs typeface="Minion-Regular" charset="0"/>
              </a:rPr>
              <a:t>The hot pipes heat the room air by conduction and radiation.</a:t>
            </a:r>
          </a:p>
          <a:p>
            <a:pPr marL="285750" indent="-285750" eaLnBrk="1" hangingPunct="1">
              <a:spcBef>
                <a:spcPts val="1800"/>
              </a:spcBef>
            </a:pPr>
            <a:r>
              <a:rPr lang="en-US" altLang="en-US" sz="2800" dirty="0">
                <a:solidFill>
                  <a:srgbClr val="FF0000"/>
                </a:solidFill>
                <a:ea typeface="Times New Roman" panose="02020603050405020304" pitchFamily="18" charset="0"/>
                <a:cs typeface="Minion-Regular" charset="0"/>
              </a:rPr>
              <a:t>Hot air rises and sets up a convection current in each room.</a:t>
            </a:r>
          </a:p>
          <a:p>
            <a:pPr marL="285750" indent="-285750" eaLnBrk="1" hangingPunct="1">
              <a:spcBef>
                <a:spcPts val="1800"/>
              </a:spcBef>
            </a:pPr>
            <a:r>
              <a:rPr lang="en-US" altLang="en-US" sz="2800" dirty="0">
                <a:solidFill>
                  <a:srgbClr val="000000"/>
                </a:solidFill>
                <a:ea typeface="Times New Roman" panose="02020603050405020304" pitchFamily="18" charset="0"/>
                <a:cs typeface="Minion-Regular" charset="0"/>
              </a:rPr>
              <a:t>The cooled water returns to the boiler.</a:t>
            </a:r>
          </a:p>
        </p:txBody>
      </p:sp>
      <p:sp>
        <p:nvSpPr>
          <p:cNvPr id="24579" name="Rectangle 3">
            <a:extLst>
              <a:ext uri="{FF2B5EF4-FFF2-40B4-BE49-F238E27FC236}">
                <a16:creationId xmlns:a16="http://schemas.microsoft.com/office/drawing/2014/main" id="{B70765EC-5838-44BA-8174-4582167C10E2}"/>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Heating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fade">
                                      <p:cBhvr>
                                        <p:cTn id="12" dur="5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fade">
                                      <p:cBhvr>
                                        <p:cTn id="17" dur="500"/>
                                        <p:tgtEl>
                                          <p:spTgt spid="24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2B02A4F-3C8E-480A-ACB1-DCD18697E08E}"/>
              </a:ext>
            </a:extLst>
          </p:cNvPr>
          <p:cNvSpPr>
            <a:spLocks noGrp="1" noChangeArrowheads="1"/>
          </p:cNvSpPr>
          <p:nvPr>
            <p:ph type="body" sz="half" idx="1"/>
          </p:nvPr>
        </p:nvSpPr>
        <p:spPr bwMode="auto">
          <a:xfrm>
            <a:off x="228600" y="1196975"/>
            <a:ext cx="3505200" cy="41426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dirty="0"/>
              <a:t>Within the pipes of this hot-water heating system, the water circulates in a convection current. </a:t>
            </a:r>
          </a:p>
          <a:p>
            <a:pPr marL="0" indent="0" eaLnBrk="1" hangingPunct="1">
              <a:buFontTx/>
              <a:buNone/>
            </a:pPr>
            <a:endParaRPr lang="en-US" altLang="en-US" sz="2800" dirty="0">
              <a:solidFill>
                <a:schemeClr val="bg1"/>
              </a:solidFill>
            </a:endParaRPr>
          </a:p>
          <a:p>
            <a:pPr marL="0" indent="0" eaLnBrk="1" hangingPunct="1">
              <a:buFontTx/>
              <a:buNone/>
            </a:pPr>
            <a:r>
              <a:rPr lang="en-US" altLang="en-US" sz="2800" dirty="0">
                <a:solidFill>
                  <a:schemeClr val="bg1"/>
                </a:solidFill>
              </a:rPr>
              <a:t>In each room, the air moves in a convection current. </a:t>
            </a:r>
          </a:p>
        </p:txBody>
      </p:sp>
      <p:sp>
        <p:nvSpPr>
          <p:cNvPr id="26627" name="Rectangle 3">
            <a:extLst>
              <a:ext uri="{FF2B5EF4-FFF2-40B4-BE49-F238E27FC236}">
                <a16:creationId xmlns:a16="http://schemas.microsoft.com/office/drawing/2014/main" id="{4A26D03C-9E20-4B34-ABC2-AB95E12F6589}"/>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Heating Systems</a:t>
            </a:r>
          </a:p>
        </p:txBody>
      </p:sp>
      <p:pic>
        <p:nvPicPr>
          <p:cNvPr id="26628" name="Picture 4" descr="HSPS_Ch16s3-p489-HotWtr">
            <a:extLst>
              <a:ext uri="{FF2B5EF4-FFF2-40B4-BE49-F238E27FC236}">
                <a16:creationId xmlns:a16="http://schemas.microsoft.com/office/drawing/2014/main" id="{FF296F99-F371-4B6B-9D23-4CB35F5A7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066800"/>
            <a:ext cx="33639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5">
            <a:extLst>
              <a:ext uri="{FF2B5EF4-FFF2-40B4-BE49-F238E27FC236}">
                <a16:creationId xmlns:a16="http://schemas.microsoft.com/office/drawing/2014/main" id="{59FDA56F-8DB7-471C-B816-9D266186323A}"/>
              </a:ext>
            </a:extLst>
          </p:cNvPr>
          <p:cNvSpPr>
            <a:spLocks noChangeArrowheads="1"/>
          </p:cNvSpPr>
          <p:nvPr/>
        </p:nvSpPr>
        <p:spPr bwMode="auto">
          <a:xfrm>
            <a:off x="4667250" y="1981200"/>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Radiator</a:t>
            </a:r>
          </a:p>
        </p:txBody>
      </p:sp>
      <p:sp>
        <p:nvSpPr>
          <p:cNvPr id="26630" name="Rectangle 6">
            <a:extLst>
              <a:ext uri="{FF2B5EF4-FFF2-40B4-BE49-F238E27FC236}">
                <a16:creationId xmlns:a16="http://schemas.microsoft.com/office/drawing/2014/main" id="{7CC189C8-E4C0-48F9-890F-7A3838F807BC}"/>
              </a:ext>
            </a:extLst>
          </p:cNvPr>
          <p:cNvSpPr>
            <a:spLocks noChangeArrowheads="1"/>
          </p:cNvSpPr>
          <p:nvPr/>
        </p:nvSpPr>
        <p:spPr bwMode="auto">
          <a:xfrm>
            <a:off x="6737350" y="914400"/>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Thermostat</a:t>
            </a:r>
          </a:p>
        </p:txBody>
      </p:sp>
      <p:sp>
        <p:nvSpPr>
          <p:cNvPr id="26631" name="Rectangle 7">
            <a:extLst>
              <a:ext uri="{FF2B5EF4-FFF2-40B4-BE49-F238E27FC236}">
                <a16:creationId xmlns:a16="http://schemas.microsoft.com/office/drawing/2014/main" id="{9374D8CC-9211-4A8D-982B-9BEA20F52CC5}"/>
              </a:ext>
            </a:extLst>
          </p:cNvPr>
          <p:cNvSpPr>
            <a:spLocks noChangeArrowheads="1"/>
          </p:cNvSpPr>
          <p:nvPr/>
        </p:nvSpPr>
        <p:spPr bwMode="auto">
          <a:xfrm>
            <a:off x="7372350" y="3214688"/>
            <a:ext cx="174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Expansion tank</a:t>
            </a:r>
          </a:p>
        </p:txBody>
      </p:sp>
      <p:sp>
        <p:nvSpPr>
          <p:cNvPr id="26632" name="Rectangle 8">
            <a:extLst>
              <a:ext uri="{FF2B5EF4-FFF2-40B4-BE49-F238E27FC236}">
                <a16:creationId xmlns:a16="http://schemas.microsoft.com/office/drawing/2014/main" id="{6CB807D4-C7F5-4C2F-A6BE-B7683A815761}"/>
              </a:ext>
            </a:extLst>
          </p:cNvPr>
          <p:cNvSpPr>
            <a:spLocks noChangeArrowheads="1"/>
          </p:cNvSpPr>
          <p:nvPr/>
        </p:nvSpPr>
        <p:spPr bwMode="auto">
          <a:xfrm>
            <a:off x="4267200" y="5715000"/>
            <a:ext cx="189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Circulating pump</a:t>
            </a:r>
          </a:p>
        </p:txBody>
      </p:sp>
      <p:sp>
        <p:nvSpPr>
          <p:cNvPr id="26633" name="Rectangle 9">
            <a:extLst>
              <a:ext uri="{FF2B5EF4-FFF2-40B4-BE49-F238E27FC236}">
                <a16:creationId xmlns:a16="http://schemas.microsoft.com/office/drawing/2014/main" id="{E7D0FB00-61A5-44DB-B49C-A16ECD44734E}"/>
              </a:ext>
            </a:extLst>
          </p:cNvPr>
          <p:cNvSpPr>
            <a:spLocks noChangeArrowheads="1"/>
          </p:cNvSpPr>
          <p:nvPr/>
        </p:nvSpPr>
        <p:spPr bwMode="auto">
          <a:xfrm>
            <a:off x="7239000" y="45720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Boiler</a:t>
            </a:r>
          </a:p>
        </p:txBody>
      </p:sp>
      <p:sp>
        <p:nvSpPr>
          <p:cNvPr id="26634" name="Rectangle 10">
            <a:extLst>
              <a:ext uri="{FF2B5EF4-FFF2-40B4-BE49-F238E27FC236}">
                <a16:creationId xmlns:a16="http://schemas.microsoft.com/office/drawing/2014/main" id="{9227BCC8-D5F1-4F68-8821-4915C6E3C368}"/>
              </a:ext>
            </a:extLst>
          </p:cNvPr>
          <p:cNvSpPr>
            <a:spLocks noChangeArrowheads="1"/>
          </p:cNvSpPr>
          <p:nvPr/>
        </p:nvSpPr>
        <p:spPr bwMode="auto">
          <a:xfrm>
            <a:off x="5838825" y="30480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Exhaust 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fade">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fade">
                                      <p:cBhvr>
                                        <p:cTn id="12" dur="500"/>
                                        <p:tgtEl>
                                          <p:spTgt spid="266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BB17C3D-8411-41FA-ABC4-AFE4B0039F6F}"/>
              </a:ext>
            </a:extLst>
          </p:cNvPr>
          <p:cNvSpPr>
            <a:spLocks noGrp="1" noChangeArrowheads="1"/>
          </p:cNvSpPr>
          <p:nvPr>
            <p:ph type="body" sz="half" idx="1"/>
          </p:nvPr>
        </p:nvSpPr>
        <p:spPr bwMode="auto">
          <a:xfrm>
            <a:off x="228600" y="1196975"/>
            <a:ext cx="8153400" cy="37794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b="1" dirty="0">
                <a:solidFill>
                  <a:srgbClr val="0B4394"/>
                </a:solidFill>
                <a:ea typeface="Times New Roman" panose="02020603050405020304" pitchFamily="18" charset="0"/>
                <a:cs typeface="StoneSans-Bold" charset="0"/>
              </a:rPr>
              <a:t>Steam Heating</a:t>
            </a:r>
            <a:endParaRPr lang="en-US" altLang="en-US" sz="2800" dirty="0">
              <a:solidFill>
                <a:srgbClr val="000000"/>
              </a:solidFill>
              <a:ea typeface="Times New Roman" panose="02020603050405020304" pitchFamily="18" charset="0"/>
              <a:cs typeface="Minion-Regular" charset="0"/>
            </a:endParaRPr>
          </a:p>
          <a:p>
            <a:pPr marL="0" indent="0" eaLnBrk="1" hangingPunct="1">
              <a:buFontTx/>
              <a:buNone/>
            </a:pPr>
            <a:r>
              <a:rPr lang="en-US" altLang="en-US" sz="2800" dirty="0">
                <a:solidFill>
                  <a:srgbClr val="000000"/>
                </a:solidFill>
                <a:ea typeface="Times New Roman" panose="02020603050405020304" pitchFamily="18" charset="0"/>
                <a:cs typeface="Minion-Regular" charset="0"/>
              </a:rPr>
              <a:t>Steam heating is very similar to hot-water heating except that steam is used instead of hot water. </a:t>
            </a:r>
          </a:p>
          <a:p>
            <a:pPr lvl="1" eaLnBrk="1" hangingPunct="1">
              <a:spcBef>
                <a:spcPts val="1800"/>
              </a:spcBef>
              <a:buFontTx/>
              <a:buChar char="•"/>
            </a:pPr>
            <a:r>
              <a:rPr lang="en-US" altLang="en-US" sz="2400" dirty="0">
                <a:solidFill>
                  <a:srgbClr val="FF0000"/>
                </a:solidFill>
                <a:ea typeface="Times New Roman" panose="02020603050405020304" pitchFamily="18" charset="0"/>
                <a:cs typeface="Minion-Regular" charset="0"/>
              </a:rPr>
              <a:t>The transfer of heat from the steam-heated radiator to the room still occurs by conduction and radiation.</a:t>
            </a:r>
          </a:p>
          <a:p>
            <a:pPr lvl="1" eaLnBrk="1" hangingPunct="1">
              <a:spcBef>
                <a:spcPts val="1800"/>
              </a:spcBef>
              <a:buFontTx/>
              <a:buChar char="•"/>
            </a:pPr>
            <a:r>
              <a:rPr lang="en-US" altLang="en-US" sz="2400" dirty="0">
                <a:solidFill>
                  <a:srgbClr val="000000"/>
                </a:solidFill>
                <a:ea typeface="Times New Roman" panose="02020603050405020304" pitchFamily="18" charset="0"/>
                <a:cs typeface="Minion-Regular" charset="0"/>
              </a:rPr>
              <a:t>Steam heating often is used in older buildings or when many buildings are heated from one central location.</a:t>
            </a:r>
          </a:p>
        </p:txBody>
      </p:sp>
      <p:sp>
        <p:nvSpPr>
          <p:cNvPr id="28675" name="Rectangle 3">
            <a:extLst>
              <a:ext uri="{FF2B5EF4-FFF2-40B4-BE49-F238E27FC236}">
                <a16:creationId xmlns:a16="http://schemas.microsoft.com/office/drawing/2014/main" id="{7152BC94-76CC-4119-8891-3301687B487B}"/>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Heating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fade">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4">
                                            <p:txEl>
                                              <p:pRg st="1" end="1"/>
                                            </p:txEl>
                                          </p:spTgt>
                                        </p:tgtEl>
                                        <p:attrNameLst>
                                          <p:attrName>style.visibility</p:attrName>
                                        </p:attrNameLst>
                                      </p:cBhvr>
                                      <p:to>
                                        <p:strVal val="visible"/>
                                      </p:to>
                                    </p:set>
                                    <p:animEffect transition="in" filter="fade">
                                      <p:cBhvr>
                                        <p:cTn id="12" dur="500"/>
                                        <p:tgtEl>
                                          <p:spTgt spid="286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4">
                                            <p:txEl>
                                              <p:pRg st="2" end="2"/>
                                            </p:txEl>
                                          </p:spTgt>
                                        </p:tgtEl>
                                        <p:attrNameLst>
                                          <p:attrName>style.visibility</p:attrName>
                                        </p:attrNameLst>
                                      </p:cBhvr>
                                      <p:to>
                                        <p:strVal val="visible"/>
                                      </p:to>
                                    </p:set>
                                    <p:animEffect transition="in" filter="fade">
                                      <p:cBhvr>
                                        <p:cTn id="17" dur="500"/>
                                        <p:tgtEl>
                                          <p:spTgt spid="286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4">
                                            <p:txEl>
                                              <p:pRg st="3" end="3"/>
                                            </p:txEl>
                                          </p:spTgt>
                                        </p:tgtEl>
                                        <p:attrNameLst>
                                          <p:attrName>style.visibility</p:attrName>
                                        </p:attrNameLst>
                                      </p:cBhvr>
                                      <p:to>
                                        <p:strVal val="visible"/>
                                      </p:to>
                                    </p:set>
                                    <p:animEffect transition="in" filter="fade">
                                      <p:cBhvr>
                                        <p:cTn id="22" dur="500"/>
                                        <p:tgtEl>
                                          <p:spTgt spid="286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9477AD6-FF3F-4A32-90CA-7C871B4B5507}"/>
              </a:ext>
            </a:extLst>
          </p:cNvPr>
          <p:cNvSpPr>
            <a:spLocks noGrp="1" noChangeArrowheads="1"/>
          </p:cNvSpPr>
          <p:nvPr>
            <p:ph type="body" sz="half" idx="1"/>
          </p:nvPr>
        </p:nvSpPr>
        <p:spPr bwMode="auto">
          <a:xfrm>
            <a:off x="228600" y="1196975"/>
            <a:ext cx="8153400" cy="3853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b="1" dirty="0">
                <a:solidFill>
                  <a:srgbClr val="0B4394"/>
                </a:solidFill>
                <a:ea typeface="Times New Roman" panose="02020603050405020304" pitchFamily="18" charset="0"/>
                <a:cs typeface="StoneSans-Bold" charset="0"/>
              </a:rPr>
              <a:t>Electric Baseboard Heating</a:t>
            </a:r>
            <a:endParaRPr lang="en-US" altLang="en-US" sz="2800" dirty="0">
              <a:solidFill>
                <a:srgbClr val="000000"/>
              </a:solidFill>
              <a:ea typeface="Times New Roman" panose="02020603050405020304" pitchFamily="18" charset="0"/>
              <a:cs typeface="Minion-Regular" charset="0"/>
            </a:endParaRPr>
          </a:p>
          <a:p>
            <a:pPr marL="0" indent="0" eaLnBrk="1" hangingPunct="1">
              <a:buFontTx/>
              <a:buNone/>
            </a:pPr>
            <a:r>
              <a:rPr lang="en-US" altLang="en-US" sz="2800" dirty="0">
                <a:solidFill>
                  <a:srgbClr val="000000"/>
                </a:solidFill>
                <a:ea typeface="Times New Roman" panose="02020603050405020304" pitchFamily="18" charset="0"/>
                <a:cs typeface="Minion-Regular" charset="0"/>
              </a:rPr>
              <a:t>An electric baseboard heater uses electrical energy to heat a room. </a:t>
            </a:r>
          </a:p>
          <a:p>
            <a:pPr lvl="1" eaLnBrk="1" hangingPunct="1">
              <a:spcBef>
                <a:spcPts val="1800"/>
              </a:spcBef>
              <a:buFontTx/>
              <a:buChar char="•"/>
            </a:pPr>
            <a:r>
              <a:rPr lang="en-US" altLang="en-US" sz="2400" dirty="0">
                <a:solidFill>
                  <a:srgbClr val="FF0000"/>
                </a:solidFill>
                <a:ea typeface="Times New Roman" panose="02020603050405020304" pitchFamily="18" charset="0"/>
                <a:cs typeface="Minion-Regular" charset="0"/>
              </a:rPr>
              <a:t>A conductor is used to convert electrical energy to thermal energy. </a:t>
            </a:r>
          </a:p>
          <a:p>
            <a:pPr lvl="1" eaLnBrk="1" hangingPunct="1">
              <a:spcBef>
                <a:spcPts val="1800"/>
              </a:spcBef>
              <a:buFontTx/>
              <a:buChar char="•"/>
            </a:pPr>
            <a:r>
              <a:rPr lang="en-US" altLang="en-US" sz="2400" dirty="0">
                <a:solidFill>
                  <a:srgbClr val="000000"/>
                </a:solidFill>
                <a:ea typeface="Times New Roman" panose="02020603050405020304" pitchFamily="18" charset="0"/>
                <a:cs typeface="Minion-Regular" charset="0"/>
              </a:rPr>
              <a:t>The hot coil heats the air near it by conduction and radiation. </a:t>
            </a:r>
          </a:p>
          <a:p>
            <a:pPr lvl="1" eaLnBrk="1" hangingPunct="1">
              <a:buFontTx/>
              <a:buChar char="•"/>
            </a:pPr>
            <a:r>
              <a:rPr lang="en-US" altLang="en-US" sz="2400" dirty="0">
                <a:solidFill>
                  <a:srgbClr val="FF0000"/>
                </a:solidFill>
                <a:ea typeface="Times New Roman" panose="02020603050405020304" pitchFamily="18" charset="0"/>
                <a:cs typeface="Minion-Regular" charset="0"/>
              </a:rPr>
              <a:t>Convection circulates the warm air to heat the room.</a:t>
            </a:r>
          </a:p>
        </p:txBody>
      </p:sp>
      <p:sp>
        <p:nvSpPr>
          <p:cNvPr id="30723" name="Rectangle 3">
            <a:extLst>
              <a:ext uri="{FF2B5EF4-FFF2-40B4-BE49-F238E27FC236}">
                <a16:creationId xmlns:a16="http://schemas.microsoft.com/office/drawing/2014/main" id="{19408E44-6F79-4019-9ED4-CC3739CBA3D1}"/>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Heating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fade">
                                      <p:cBhvr>
                                        <p:cTn id="12" dur="5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fade">
                                      <p:cBhvr>
                                        <p:cTn id="17" dur="500"/>
                                        <p:tgtEl>
                                          <p:spTgt spid="307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22">
                                            <p:txEl>
                                              <p:pRg st="3" end="3"/>
                                            </p:txEl>
                                          </p:spTgt>
                                        </p:tgtEl>
                                        <p:attrNameLst>
                                          <p:attrName>style.visibility</p:attrName>
                                        </p:attrNameLst>
                                      </p:cBhvr>
                                      <p:to>
                                        <p:strVal val="visible"/>
                                      </p:to>
                                    </p:set>
                                    <p:animEffect transition="in" filter="fade">
                                      <p:cBhvr>
                                        <p:cTn id="22" dur="500"/>
                                        <p:tgtEl>
                                          <p:spTgt spid="307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22">
                                            <p:txEl>
                                              <p:pRg st="4" end="4"/>
                                            </p:txEl>
                                          </p:spTgt>
                                        </p:tgtEl>
                                        <p:attrNameLst>
                                          <p:attrName>style.visibility</p:attrName>
                                        </p:attrNameLst>
                                      </p:cBhvr>
                                      <p:to>
                                        <p:strVal val="visible"/>
                                      </p:to>
                                    </p:set>
                                    <p:animEffect transition="in" filter="fade">
                                      <p:cBhvr>
                                        <p:cTn id="27" dur="500"/>
                                        <p:tgtEl>
                                          <p:spTgt spid="307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35683E0-A908-41F8-B61B-EAB4A7FA8265}"/>
              </a:ext>
            </a:extLst>
          </p:cNvPr>
          <p:cNvSpPr>
            <a:spLocks noGrp="1" noChangeArrowheads="1"/>
          </p:cNvSpPr>
          <p:nvPr>
            <p:ph type="body" sz="half" idx="1"/>
          </p:nvPr>
        </p:nvSpPr>
        <p:spPr bwMode="auto">
          <a:xfrm>
            <a:off x="228600" y="1196975"/>
            <a:ext cx="8153400" cy="364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b="1" dirty="0">
                <a:solidFill>
                  <a:srgbClr val="0B4394"/>
                </a:solidFill>
                <a:ea typeface="Times New Roman" panose="02020603050405020304" pitchFamily="18" charset="0"/>
                <a:cs typeface="StoneSans-Bold" charset="0"/>
              </a:rPr>
              <a:t>Forced-Air Heating</a:t>
            </a:r>
            <a:endParaRPr lang="en-US" altLang="en-US" sz="2800" dirty="0">
              <a:solidFill>
                <a:srgbClr val="000000"/>
              </a:solidFill>
              <a:ea typeface="Times New Roman" panose="02020603050405020304" pitchFamily="18" charset="0"/>
              <a:cs typeface="Minion-Regular" charset="0"/>
            </a:endParaRPr>
          </a:p>
          <a:p>
            <a:pPr marL="0" indent="0" eaLnBrk="1" hangingPunct="1">
              <a:buFontTx/>
              <a:buNone/>
            </a:pPr>
            <a:r>
              <a:rPr lang="en-US" altLang="en-US" sz="2800" dirty="0">
                <a:solidFill>
                  <a:srgbClr val="000000"/>
                </a:solidFill>
                <a:ea typeface="Times New Roman" panose="02020603050405020304" pitchFamily="18" charset="0"/>
                <a:cs typeface="Minion-Regular" charset="0"/>
              </a:rPr>
              <a:t>Forced-air heating systems use fans to circulate warm air through ducts to the rooms of a building. </a:t>
            </a:r>
          </a:p>
          <a:p>
            <a:pPr lvl="1" eaLnBrk="1" hangingPunct="1">
              <a:spcBef>
                <a:spcPts val="1800"/>
              </a:spcBef>
              <a:buFontTx/>
              <a:buChar char="•"/>
            </a:pPr>
            <a:r>
              <a:rPr lang="en-US" altLang="en-US" sz="2400" dirty="0">
                <a:solidFill>
                  <a:srgbClr val="FF0000"/>
                </a:solidFill>
                <a:ea typeface="Times New Roman" panose="02020603050405020304" pitchFamily="18" charset="0"/>
                <a:cs typeface="Minion-Regular" charset="0"/>
              </a:rPr>
              <a:t>Convection circulates air in each room. </a:t>
            </a:r>
          </a:p>
          <a:p>
            <a:pPr lvl="1" eaLnBrk="1" hangingPunct="1">
              <a:spcBef>
                <a:spcPts val="1800"/>
              </a:spcBef>
              <a:buFontTx/>
              <a:buChar char="•"/>
            </a:pPr>
            <a:r>
              <a:rPr lang="en-US" altLang="en-US" sz="2400" dirty="0">
                <a:solidFill>
                  <a:srgbClr val="000000"/>
                </a:solidFill>
                <a:ea typeface="Times New Roman" panose="02020603050405020304" pitchFamily="18" charset="0"/>
                <a:cs typeface="Minion-Regular" charset="0"/>
              </a:rPr>
              <a:t>Warm air entering the room rises toward the ceiling. </a:t>
            </a:r>
          </a:p>
          <a:p>
            <a:pPr lvl="1" eaLnBrk="1" hangingPunct="1">
              <a:spcBef>
                <a:spcPts val="1800"/>
              </a:spcBef>
              <a:buFontTx/>
              <a:buChar char="•"/>
            </a:pPr>
            <a:r>
              <a:rPr lang="en-US" altLang="en-US" sz="2400" dirty="0">
                <a:solidFill>
                  <a:srgbClr val="FF0000"/>
                </a:solidFill>
                <a:ea typeface="Times New Roman" panose="02020603050405020304" pitchFamily="18" charset="0"/>
                <a:cs typeface="Minion-Regular" charset="0"/>
              </a:rPr>
              <a:t>Cool room air returns to the furnace through floor vents on the other side of the room. </a:t>
            </a:r>
          </a:p>
        </p:txBody>
      </p:sp>
      <p:sp>
        <p:nvSpPr>
          <p:cNvPr id="32771" name="Rectangle 3">
            <a:extLst>
              <a:ext uri="{FF2B5EF4-FFF2-40B4-BE49-F238E27FC236}">
                <a16:creationId xmlns:a16="http://schemas.microsoft.com/office/drawing/2014/main" id="{CA930E88-1E8E-4817-ADCE-0A8446C68696}"/>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Heating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5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fade">
                                      <p:cBhvr>
                                        <p:cTn id="12" dur="500"/>
                                        <p:tgtEl>
                                          <p:spTgt spid="32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fade">
                                      <p:cBhvr>
                                        <p:cTn id="17" dur="500"/>
                                        <p:tgtEl>
                                          <p:spTgt spid="327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70">
                                            <p:txEl>
                                              <p:pRg st="3" end="3"/>
                                            </p:txEl>
                                          </p:spTgt>
                                        </p:tgtEl>
                                        <p:attrNameLst>
                                          <p:attrName>style.visibility</p:attrName>
                                        </p:attrNameLst>
                                      </p:cBhvr>
                                      <p:to>
                                        <p:strVal val="visible"/>
                                      </p:to>
                                    </p:set>
                                    <p:animEffect transition="in" filter="fade">
                                      <p:cBhvr>
                                        <p:cTn id="22" dur="500"/>
                                        <p:tgtEl>
                                          <p:spTgt spid="327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770">
                                            <p:txEl>
                                              <p:pRg st="4" end="4"/>
                                            </p:txEl>
                                          </p:spTgt>
                                        </p:tgtEl>
                                        <p:attrNameLst>
                                          <p:attrName>style.visibility</p:attrName>
                                        </p:attrNameLst>
                                      </p:cBhvr>
                                      <p:to>
                                        <p:strVal val="visible"/>
                                      </p:to>
                                    </p:set>
                                    <p:animEffect transition="in" filter="fade">
                                      <p:cBhvr>
                                        <p:cTn id="27" dur="500"/>
                                        <p:tgtEl>
                                          <p:spTgt spid="327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DA15A57-2568-422D-A177-6BDBF2552C57}"/>
              </a:ext>
            </a:extLst>
          </p:cNvPr>
          <p:cNvSpPr>
            <a:spLocks noGrp="1" noChangeArrowheads="1"/>
          </p:cNvSpPr>
          <p:nvPr>
            <p:ph type="body" sz="half" idx="1"/>
          </p:nvPr>
        </p:nvSpPr>
        <p:spPr bwMode="auto">
          <a:xfrm>
            <a:off x="228600" y="1196975"/>
            <a:ext cx="2819400" cy="3508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dirty="0"/>
              <a:t>Hot air enters the room through a supply vent in the floor. The hot air rises as cooler, denser air in the room sinks. </a:t>
            </a:r>
          </a:p>
        </p:txBody>
      </p:sp>
      <p:sp>
        <p:nvSpPr>
          <p:cNvPr id="34819" name="Rectangle 5">
            <a:extLst>
              <a:ext uri="{FF2B5EF4-FFF2-40B4-BE49-F238E27FC236}">
                <a16:creationId xmlns:a16="http://schemas.microsoft.com/office/drawing/2014/main" id="{DA26CE21-0360-4963-998E-4F67979FE0F7}"/>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Heating Systems</a:t>
            </a:r>
          </a:p>
        </p:txBody>
      </p:sp>
      <p:pic>
        <p:nvPicPr>
          <p:cNvPr id="34820" name="Picture 6" descr="HSPS_Ch16s3-p490-Furnace">
            <a:extLst>
              <a:ext uri="{FF2B5EF4-FFF2-40B4-BE49-F238E27FC236}">
                <a16:creationId xmlns:a16="http://schemas.microsoft.com/office/drawing/2014/main" id="{127C0605-4D4B-4B84-A589-4B994BC4B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75" y="1219200"/>
            <a:ext cx="3463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7">
            <a:extLst>
              <a:ext uri="{FF2B5EF4-FFF2-40B4-BE49-F238E27FC236}">
                <a16:creationId xmlns:a16="http://schemas.microsoft.com/office/drawing/2014/main" id="{1DD1FBD5-E47E-45EC-A159-D151A1C4F44F}"/>
              </a:ext>
            </a:extLst>
          </p:cNvPr>
          <p:cNvSpPr>
            <a:spLocks noChangeArrowheads="1"/>
          </p:cNvSpPr>
          <p:nvPr/>
        </p:nvSpPr>
        <p:spPr bwMode="auto">
          <a:xfrm>
            <a:off x="4572000" y="1905000"/>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Cool air sinks</a:t>
            </a:r>
          </a:p>
        </p:txBody>
      </p:sp>
      <p:sp>
        <p:nvSpPr>
          <p:cNvPr id="34822" name="Rectangle 8">
            <a:extLst>
              <a:ext uri="{FF2B5EF4-FFF2-40B4-BE49-F238E27FC236}">
                <a16:creationId xmlns:a16="http://schemas.microsoft.com/office/drawing/2014/main" id="{E9B60FBC-7AE8-4A09-B43A-F13D6064B032}"/>
              </a:ext>
            </a:extLst>
          </p:cNvPr>
          <p:cNvSpPr>
            <a:spLocks noChangeArrowheads="1"/>
          </p:cNvSpPr>
          <p:nvPr/>
        </p:nvSpPr>
        <p:spPr bwMode="auto">
          <a:xfrm>
            <a:off x="3733800" y="3505200"/>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Return vent</a:t>
            </a:r>
          </a:p>
        </p:txBody>
      </p:sp>
      <p:sp>
        <p:nvSpPr>
          <p:cNvPr id="34823" name="Rectangle 9">
            <a:extLst>
              <a:ext uri="{FF2B5EF4-FFF2-40B4-BE49-F238E27FC236}">
                <a16:creationId xmlns:a16="http://schemas.microsoft.com/office/drawing/2014/main" id="{A05A99B4-1DCB-4C39-BD2A-2BF854964713}"/>
              </a:ext>
            </a:extLst>
          </p:cNvPr>
          <p:cNvSpPr>
            <a:spLocks noChangeArrowheads="1"/>
          </p:cNvSpPr>
          <p:nvPr/>
        </p:nvSpPr>
        <p:spPr bwMode="auto">
          <a:xfrm>
            <a:off x="5181600" y="41910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Duct</a:t>
            </a:r>
          </a:p>
        </p:txBody>
      </p:sp>
      <p:sp>
        <p:nvSpPr>
          <p:cNvPr id="34824" name="Rectangle 10">
            <a:extLst>
              <a:ext uri="{FF2B5EF4-FFF2-40B4-BE49-F238E27FC236}">
                <a16:creationId xmlns:a16="http://schemas.microsoft.com/office/drawing/2014/main" id="{CB2854D2-E2C0-4D49-9A13-00C107F69CEC}"/>
              </a:ext>
            </a:extLst>
          </p:cNvPr>
          <p:cNvSpPr>
            <a:spLocks noChangeArrowheads="1"/>
          </p:cNvSpPr>
          <p:nvPr/>
        </p:nvSpPr>
        <p:spPr bwMode="auto">
          <a:xfrm>
            <a:off x="5410200" y="48768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Furnace</a:t>
            </a:r>
          </a:p>
        </p:txBody>
      </p:sp>
      <p:sp>
        <p:nvSpPr>
          <p:cNvPr id="34825" name="Rectangle 11">
            <a:extLst>
              <a:ext uri="{FF2B5EF4-FFF2-40B4-BE49-F238E27FC236}">
                <a16:creationId xmlns:a16="http://schemas.microsoft.com/office/drawing/2014/main" id="{1F395FF1-9D20-4B23-B508-3011EB528920}"/>
              </a:ext>
            </a:extLst>
          </p:cNvPr>
          <p:cNvSpPr>
            <a:spLocks noChangeArrowheads="1"/>
          </p:cNvSpPr>
          <p:nvPr/>
        </p:nvSpPr>
        <p:spPr bwMode="auto">
          <a:xfrm>
            <a:off x="6858000" y="1828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Hot air rises</a:t>
            </a:r>
          </a:p>
        </p:txBody>
      </p:sp>
      <p:sp>
        <p:nvSpPr>
          <p:cNvPr id="34826" name="Rectangle 12">
            <a:extLst>
              <a:ext uri="{FF2B5EF4-FFF2-40B4-BE49-F238E27FC236}">
                <a16:creationId xmlns:a16="http://schemas.microsoft.com/office/drawing/2014/main" id="{8122D4D4-5342-42AA-B2D1-4BD57500984C}"/>
              </a:ext>
            </a:extLst>
          </p:cNvPr>
          <p:cNvSpPr>
            <a:spLocks noChangeArrowheads="1"/>
          </p:cNvSpPr>
          <p:nvPr/>
        </p:nvSpPr>
        <p:spPr bwMode="auto">
          <a:xfrm>
            <a:off x="7191375" y="2466975"/>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Supply vent</a:t>
            </a:r>
          </a:p>
        </p:txBody>
      </p:sp>
      <p:sp>
        <p:nvSpPr>
          <p:cNvPr id="34827" name="Rectangle 13">
            <a:extLst>
              <a:ext uri="{FF2B5EF4-FFF2-40B4-BE49-F238E27FC236}">
                <a16:creationId xmlns:a16="http://schemas.microsoft.com/office/drawing/2014/main" id="{E644362F-AB7A-4229-9BF4-3A74463E9F33}"/>
              </a:ext>
            </a:extLst>
          </p:cNvPr>
          <p:cNvSpPr>
            <a:spLocks noChangeArrowheads="1"/>
          </p:cNvSpPr>
          <p:nvPr/>
        </p:nvSpPr>
        <p:spPr bwMode="auto">
          <a:xfrm>
            <a:off x="7058025" y="35575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Chimney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fade">
                                      <p:cBhvr>
                                        <p:cTn id="7" dur="500"/>
                                        <p:tgtEl>
                                          <p:spTgt spid="348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bg with key ghost">
            <a:extLst>
              <a:ext uri="{FF2B5EF4-FFF2-40B4-BE49-F238E27FC236}">
                <a16:creationId xmlns:a16="http://schemas.microsoft.com/office/drawing/2014/main" id="{0CA28F24-4D4C-4248-B981-F5DDC6CAFE8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9063" y="587375"/>
            <a:ext cx="8905875" cy="558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67" name="Group 3">
            <a:extLst>
              <a:ext uri="{FF2B5EF4-FFF2-40B4-BE49-F238E27FC236}">
                <a16:creationId xmlns:a16="http://schemas.microsoft.com/office/drawing/2014/main" id="{E0E7D66D-4801-4927-AADD-4E62B72296E2}"/>
              </a:ext>
            </a:extLst>
          </p:cNvPr>
          <p:cNvGrpSpPr>
            <a:grpSpLocks/>
          </p:cNvGrpSpPr>
          <p:nvPr/>
        </p:nvGrpSpPr>
        <p:grpSpPr bwMode="auto">
          <a:xfrm>
            <a:off x="304800" y="1752600"/>
            <a:ext cx="8572500" cy="1885950"/>
            <a:chOff x="192" y="2380"/>
            <a:chExt cx="5400" cy="1188"/>
          </a:xfrm>
        </p:grpSpPr>
        <p:sp>
          <p:nvSpPr>
            <p:cNvPr id="36872" name="Rectangle 4">
              <a:extLst>
                <a:ext uri="{FF2B5EF4-FFF2-40B4-BE49-F238E27FC236}">
                  <a16:creationId xmlns:a16="http://schemas.microsoft.com/office/drawing/2014/main" id="{0A4D0659-0293-47E4-8471-18251E797DA1}"/>
                </a:ext>
              </a:extLst>
            </p:cNvPr>
            <p:cNvSpPr>
              <a:spLocks noChangeArrowheads="1"/>
            </p:cNvSpPr>
            <p:nvPr/>
          </p:nvSpPr>
          <p:spPr bwMode="auto">
            <a:xfrm>
              <a:off x="672" y="2380"/>
              <a:ext cx="4920"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dirty="0">
                  <a:solidFill>
                    <a:srgbClr val="000000"/>
                  </a:solidFill>
                  <a:ea typeface="Times New Roman" panose="02020603050405020304" pitchFamily="18" charset="0"/>
                  <a:cs typeface="StoneSans" charset="0"/>
                </a:rPr>
                <a:t>How does a heat pump reverse the normal flow of heat?</a:t>
              </a:r>
              <a:endParaRPr lang="en-US" altLang="en-US" sz="2800" dirty="0">
                <a:solidFill>
                  <a:srgbClr val="000000"/>
                </a:solidFill>
                <a:ea typeface="Times New Roman" panose="02020603050405020304" pitchFamily="18" charset="0"/>
                <a:cs typeface="Minion-Regular" charset="0"/>
              </a:endParaRPr>
            </a:p>
            <a:p>
              <a:pPr eaLnBrk="1" hangingPunct="1">
                <a:spcBef>
                  <a:spcPct val="20000"/>
                </a:spcBef>
              </a:pPr>
              <a:r>
                <a:rPr lang="en-US" altLang="en-US" sz="2800" dirty="0">
                  <a:solidFill>
                    <a:srgbClr val="000000"/>
                  </a:solidFill>
                  <a:ea typeface="Times New Roman" panose="02020603050405020304" pitchFamily="18" charset="0"/>
                  <a:cs typeface="Minion-Regular" charset="0"/>
                </a:rPr>
                <a:t>A </a:t>
              </a:r>
              <a:r>
                <a:rPr lang="en-US" altLang="en-US" sz="2800" b="1" dirty="0">
                  <a:solidFill>
                    <a:srgbClr val="000000"/>
                  </a:solidFill>
                  <a:ea typeface="Times New Roman" panose="02020603050405020304" pitchFamily="18" charset="0"/>
                  <a:cs typeface="Minion-Bold" charset="0"/>
                </a:rPr>
                <a:t>heat pump </a:t>
              </a:r>
              <a:r>
                <a:rPr lang="en-US" altLang="en-US" sz="2800" dirty="0">
                  <a:solidFill>
                    <a:srgbClr val="000000"/>
                  </a:solidFill>
                  <a:ea typeface="Times New Roman" panose="02020603050405020304" pitchFamily="18" charset="0"/>
                  <a:cs typeface="Minion-Regular" charset="0"/>
                </a:rPr>
                <a:t>is a device that reverses the normal flow of thermal energy.</a:t>
              </a:r>
            </a:p>
          </p:txBody>
        </p:sp>
        <p:pic>
          <p:nvPicPr>
            <p:cNvPr id="36873" name="Picture 5" descr="HSPS_KeyConcepts-Icon copy">
              <a:extLst>
                <a:ext uri="{FF2B5EF4-FFF2-40B4-BE49-F238E27FC236}">
                  <a16:creationId xmlns:a16="http://schemas.microsoft.com/office/drawing/2014/main" id="{B5E58F77-F9DD-4CB9-87CB-842699B184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408"/>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8" name="Rectangle 6">
            <a:extLst>
              <a:ext uri="{FF2B5EF4-FFF2-40B4-BE49-F238E27FC236}">
                <a16:creationId xmlns:a16="http://schemas.microsoft.com/office/drawing/2014/main" id="{B9C8AF02-F2E2-458E-B81A-2F7AB90EB734}"/>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Cooling Systems</a:t>
            </a:r>
          </a:p>
        </p:txBody>
      </p:sp>
      <p:grpSp>
        <p:nvGrpSpPr>
          <p:cNvPr id="36869" name="Group 7">
            <a:extLst>
              <a:ext uri="{FF2B5EF4-FFF2-40B4-BE49-F238E27FC236}">
                <a16:creationId xmlns:a16="http://schemas.microsoft.com/office/drawing/2014/main" id="{C295DC8C-6649-47D7-8307-7C9EB2533458}"/>
              </a:ext>
            </a:extLst>
          </p:cNvPr>
          <p:cNvGrpSpPr>
            <a:grpSpLocks/>
          </p:cNvGrpSpPr>
          <p:nvPr/>
        </p:nvGrpSpPr>
        <p:grpSpPr bwMode="auto">
          <a:xfrm>
            <a:off x="304800" y="3789363"/>
            <a:ext cx="8572500" cy="1373187"/>
            <a:chOff x="192" y="2380"/>
            <a:chExt cx="5400" cy="865"/>
          </a:xfrm>
        </p:grpSpPr>
        <p:sp>
          <p:nvSpPr>
            <p:cNvPr id="36870" name="Rectangle 8">
              <a:extLst>
                <a:ext uri="{FF2B5EF4-FFF2-40B4-BE49-F238E27FC236}">
                  <a16:creationId xmlns:a16="http://schemas.microsoft.com/office/drawing/2014/main" id="{A81C72C8-D2F1-472F-AC21-3572D7F318B2}"/>
                </a:ext>
              </a:extLst>
            </p:cNvPr>
            <p:cNvSpPr>
              <a:spLocks noChangeArrowheads="1"/>
            </p:cNvSpPr>
            <p:nvPr/>
          </p:nvSpPr>
          <p:spPr bwMode="auto">
            <a:xfrm>
              <a:off x="672" y="2380"/>
              <a:ext cx="4920"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dirty="0">
                  <a:solidFill>
                    <a:srgbClr val="FF0000"/>
                  </a:solidFill>
                </a:rPr>
                <a:t>Heat pumps must do work on a refrigerant in order to reverse the normal flow of thermal energy.</a:t>
              </a:r>
              <a:r>
                <a:rPr lang="en-US" altLang="en-US" sz="2800" dirty="0">
                  <a:solidFill>
                    <a:srgbClr val="FF0000"/>
                  </a:solidFill>
                </a:rPr>
                <a:t> </a:t>
              </a:r>
            </a:p>
          </p:txBody>
        </p:sp>
        <p:pic>
          <p:nvPicPr>
            <p:cNvPr id="36871" name="Picture 9" descr="HSPS_KeyConcepts-Icon copy">
              <a:extLst>
                <a:ext uri="{FF2B5EF4-FFF2-40B4-BE49-F238E27FC236}">
                  <a16:creationId xmlns:a16="http://schemas.microsoft.com/office/drawing/2014/main" id="{8BDB4812-297C-4DBA-BCEF-3D932E9E8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408"/>
              <a:ext cx="38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fade">
                                      <p:cBhvr>
                                        <p:cTn id="12"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101FCA2-0ADF-4071-856C-A40E8628B4DD}"/>
              </a:ext>
            </a:extLst>
          </p:cNvPr>
          <p:cNvSpPr>
            <a:spLocks noGrp="1" noChangeArrowheads="1"/>
          </p:cNvSpPr>
          <p:nvPr>
            <p:ph type="body" sz="half" idx="1"/>
          </p:nvPr>
        </p:nvSpPr>
        <p:spPr bwMode="auto">
          <a:xfrm>
            <a:off x="228600" y="1196975"/>
            <a:ext cx="8077200" cy="289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dirty="0">
                <a:solidFill>
                  <a:srgbClr val="000000"/>
                </a:solidFill>
                <a:ea typeface="Times New Roman" panose="02020603050405020304" pitchFamily="18" charset="0"/>
                <a:cs typeface="Minion-Regular" charset="0"/>
              </a:rPr>
              <a:t>A </a:t>
            </a:r>
            <a:r>
              <a:rPr lang="en-US" altLang="en-US" sz="2800" b="1" dirty="0">
                <a:solidFill>
                  <a:srgbClr val="000000"/>
                </a:solidFill>
                <a:ea typeface="Times New Roman" panose="02020603050405020304" pitchFamily="18" charset="0"/>
                <a:cs typeface="Minion-Bold" charset="0"/>
              </a:rPr>
              <a:t>refrigerant </a:t>
            </a:r>
            <a:r>
              <a:rPr lang="en-US" altLang="en-US" sz="2800" dirty="0">
                <a:solidFill>
                  <a:srgbClr val="000000"/>
                </a:solidFill>
                <a:ea typeface="Times New Roman" panose="02020603050405020304" pitchFamily="18" charset="0"/>
                <a:cs typeface="Minion-Regular" charset="0"/>
              </a:rPr>
              <a:t>is a fluid that vaporizes and condenses inside the tubing of a heat pump.</a:t>
            </a:r>
          </a:p>
          <a:p>
            <a:pPr lvl="1" eaLnBrk="1" hangingPunct="1">
              <a:spcBef>
                <a:spcPts val="1800"/>
              </a:spcBef>
              <a:buFontTx/>
              <a:buChar char="•"/>
            </a:pPr>
            <a:r>
              <a:rPr lang="en-US" altLang="en-US" sz="2400" dirty="0">
                <a:solidFill>
                  <a:srgbClr val="FF0000"/>
                </a:solidFill>
                <a:ea typeface="Times New Roman" panose="02020603050405020304" pitchFamily="18" charset="0"/>
                <a:cs typeface="Minion-Regular" charset="0"/>
              </a:rPr>
              <a:t>When the refrigerant absorbs heat, it vaporizes, or turns into a gas. </a:t>
            </a:r>
          </a:p>
          <a:p>
            <a:pPr lvl="1" eaLnBrk="1" hangingPunct="1">
              <a:spcBef>
                <a:spcPts val="1800"/>
              </a:spcBef>
              <a:buFontTx/>
              <a:buChar char="•"/>
            </a:pPr>
            <a:r>
              <a:rPr lang="en-US" altLang="en-US" sz="2400" dirty="0">
                <a:solidFill>
                  <a:srgbClr val="000000"/>
                </a:solidFill>
                <a:ea typeface="Times New Roman" panose="02020603050405020304" pitchFamily="18" charset="0"/>
                <a:cs typeface="Minion-Regular" charset="0"/>
              </a:rPr>
              <a:t>When the refrigerant gives off heat, it condenses, or turns back into a liquid.</a:t>
            </a:r>
          </a:p>
        </p:txBody>
      </p:sp>
      <p:sp>
        <p:nvSpPr>
          <p:cNvPr id="38915" name="Rectangle 4">
            <a:extLst>
              <a:ext uri="{FF2B5EF4-FFF2-40B4-BE49-F238E27FC236}">
                <a16:creationId xmlns:a16="http://schemas.microsoft.com/office/drawing/2014/main" id="{6D0D8EB0-41EA-4C32-BF46-5F4592BC6D2E}"/>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Cooling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fade">
                                      <p:cBhvr>
                                        <p:cTn id="7" dur="5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4">
                                            <p:txEl>
                                              <p:pRg st="1" end="1"/>
                                            </p:txEl>
                                          </p:spTgt>
                                        </p:tgtEl>
                                        <p:attrNameLst>
                                          <p:attrName>style.visibility</p:attrName>
                                        </p:attrNameLst>
                                      </p:cBhvr>
                                      <p:to>
                                        <p:strVal val="visible"/>
                                      </p:to>
                                    </p:set>
                                    <p:animEffect transition="in" filter="fade">
                                      <p:cBhvr>
                                        <p:cTn id="12" dur="500"/>
                                        <p:tgtEl>
                                          <p:spTgt spid="389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4">
                                            <p:txEl>
                                              <p:pRg st="2" end="2"/>
                                            </p:txEl>
                                          </p:spTgt>
                                        </p:tgtEl>
                                        <p:attrNameLst>
                                          <p:attrName>style.visibility</p:attrName>
                                        </p:attrNameLst>
                                      </p:cBhvr>
                                      <p:to>
                                        <p:strVal val="visible"/>
                                      </p:to>
                                    </p:set>
                                    <p:animEffect transition="in" filter="fade">
                                      <p:cBhvr>
                                        <p:cTn id="17" dur="500"/>
                                        <p:tgtEl>
                                          <p:spTgt spid="389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750E4F9-F639-41DD-B944-8E8E8586343D}"/>
              </a:ext>
            </a:extLst>
          </p:cNvPr>
          <p:cNvSpPr>
            <a:spLocks noGrp="1" noChangeArrowheads="1"/>
          </p:cNvSpPr>
          <p:nvPr>
            <p:ph type="body" sz="half" idx="1"/>
          </p:nvPr>
        </p:nvSpPr>
        <p:spPr bwMode="auto">
          <a:xfrm>
            <a:off x="228600" y="1196975"/>
            <a:ext cx="8153400" cy="45797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b="1" dirty="0">
                <a:solidFill>
                  <a:srgbClr val="0B4394"/>
                </a:solidFill>
                <a:ea typeface="Times New Roman" panose="02020603050405020304" pitchFamily="18" charset="0"/>
                <a:cs typeface="StoneSans-Bold" charset="0"/>
              </a:rPr>
              <a:t>Refrigerators</a:t>
            </a:r>
            <a:endParaRPr lang="en-US" altLang="en-US" sz="2800" dirty="0">
              <a:solidFill>
                <a:srgbClr val="000000"/>
              </a:solidFill>
              <a:ea typeface="Times New Roman" panose="02020603050405020304" pitchFamily="18" charset="0"/>
              <a:cs typeface="Minion-Regular" charset="0"/>
            </a:endParaRPr>
          </a:p>
          <a:p>
            <a:pPr marL="0" indent="0" eaLnBrk="1" hangingPunct="1">
              <a:buFontTx/>
              <a:buNone/>
            </a:pPr>
            <a:r>
              <a:rPr lang="en-US" altLang="en-US" sz="2800" dirty="0">
                <a:solidFill>
                  <a:srgbClr val="000000"/>
                </a:solidFill>
                <a:ea typeface="Times New Roman" panose="02020603050405020304" pitchFamily="18" charset="0"/>
                <a:cs typeface="Minion-Regular" charset="0"/>
              </a:rPr>
              <a:t>A refrigerator is a heat pump—it transfers thermal energy from the cold food compartment to the warm room. </a:t>
            </a:r>
          </a:p>
          <a:p>
            <a:pPr lvl="1" eaLnBrk="1" hangingPunct="1">
              <a:spcBef>
                <a:spcPts val="1800"/>
              </a:spcBef>
              <a:buFontTx/>
              <a:buChar char="•"/>
            </a:pPr>
            <a:r>
              <a:rPr lang="en-US" altLang="en-US" sz="2400" dirty="0">
                <a:solidFill>
                  <a:srgbClr val="FF0000"/>
                </a:solidFill>
                <a:ea typeface="Times New Roman" panose="02020603050405020304" pitchFamily="18" charset="0"/>
                <a:cs typeface="Minion-Regular" charset="0"/>
              </a:rPr>
              <a:t>A motor must do work to move refrigerant through tubing inside the refrigerator walls. </a:t>
            </a:r>
          </a:p>
          <a:p>
            <a:pPr lvl="1" eaLnBrk="1" hangingPunct="1">
              <a:spcBef>
                <a:spcPts val="1800"/>
              </a:spcBef>
              <a:buFontTx/>
              <a:buChar char="•"/>
            </a:pPr>
            <a:r>
              <a:rPr lang="en-US" altLang="en-US" sz="2400" dirty="0">
                <a:solidFill>
                  <a:srgbClr val="000000"/>
                </a:solidFill>
                <a:ea typeface="Times New Roman" panose="02020603050405020304" pitchFamily="18" charset="0"/>
                <a:cs typeface="Minion-Regular" charset="0"/>
              </a:rPr>
              <a:t>Coils of tubing underneath or behind the refrigerator release heat absorbed from the food compartment and thermal energy produced by the work the motor does. </a:t>
            </a:r>
          </a:p>
        </p:txBody>
      </p:sp>
      <p:sp>
        <p:nvSpPr>
          <p:cNvPr id="40963" name="Rectangle 6">
            <a:extLst>
              <a:ext uri="{FF2B5EF4-FFF2-40B4-BE49-F238E27FC236}">
                <a16:creationId xmlns:a16="http://schemas.microsoft.com/office/drawing/2014/main" id="{2A2B3591-9E6F-484E-A583-E3F148840CCD}"/>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Cooling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Effect transition="in" filter="fade">
                                      <p:cBhvr>
                                        <p:cTn id="7" dur="500"/>
                                        <p:tgtEl>
                                          <p:spTgt spid="409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2">
                                            <p:txEl>
                                              <p:pRg st="2" end="2"/>
                                            </p:txEl>
                                          </p:spTgt>
                                        </p:tgtEl>
                                        <p:attrNameLst>
                                          <p:attrName>style.visibility</p:attrName>
                                        </p:attrNameLst>
                                      </p:cBhvr>
                                      <p:to>
                                        <p:strVal val="visible"/>
                                      </p:to>
                                    </p:set>
                                    <p:animEffect transition="in" filter="fade">
                                      <p:cBhvr>
                                        <p:cTn id="12" dur="500"/>
                                        <p:tgtEl>
                                          <p:spTgt spid="409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2">
                                            <p:txEl>
                                              <p:pRg st="3" end="3"/>
                                            </p:txEl>
                                          </p:spTgt>
                                        </p:tgtEl>
                                        <p:attrNameLst>
                                          <p:attrName>style.visibility</p:attrName>
                                        </p:attrNameLst>
                                      </p:cBhvr>
                                      <p:to>
                                        <p:strVal val="visible"/>
                                      </p:to>
                                    </p:set>
                                    <p:animEffect transition="in" filter="fade">
                                      <p:cBhvr>
                                        <p:cTn id="17" dur="500"/>
                                        <p:tgtEl>
                                          <p:spTgt spid="409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12434B46-C9EA-4476-B14F-83CC5349C87A}"/>
              </a:ext>
            </a:extLst>
          </p:cNvPr>
          <p:cNvSpPr>
            <a:spLocks noGrp="1"/>
          </p:cNvSpPr>
          <p:nvPr>
            <p:ph type="ftr" sz="quarter" idx="11"/>
          </p:nvPr>
        </p:nvSpPr>
        <p:spPr/>
        <p:txBody>
          <a:bodyPr/>
          <a:lstStyle/>
          <a:p>
            <a:pPr>
              <a:defRPr/>
            </a:pPr>
            <a:r>
              <a:rPr lang="en-US"/>
              <a:t>Heat Transfer</a:t>
            </a:r>
          </a:p>
        </p:txBody>
      </p:sp>
      <p:sp>
        <p:nvSpPr>
          <p:cNvPr id="179202" name="Rectangle 2">
            <a:extLst>
              <a:ext uri="{FF2B5EF4-FFF2-40B4-BE49-F238E27FC236}">
                <a16:creationId xmlns:a16="http://schemas.microsoft.com/office/drawing/2014/main" id="{E00B1AAA-1303-4459-9C09-65AE9286FA5E}"/>
              </a:ext>
            </a:extLst>
          </p:cNvPr>
          <p:cNvSpPr>
            <a:spLocks noGrp="1" noChangeArrowheads="1"/>
          </p:cNvSpPr>
          <p:nvPr>
            <p:ph type="title"/>
          </p:nvPr>
        </p:nvSpPr>
        <p:spPr>
          <a:xfrm>
            <a:off x="533400" y="533400"/>
            <a:ext cx="7086600" cy="1447800"/>
          </a:xfrm>
          <a:solidFill>
            <a:schemeClr val="hlink"/>
          </a:solidFill>
        </p:spPr>
        <p:txBody>
          <a:bodyPr/>
          <a:lstStyle/>
          <a:p>
            <a:pPr eaLnBrk="1" hangingPunct="1"/>
            <a:r>
              <a:rPr lang="en-US" altLang="en-US">
                <a:solidFill>
                  <a:srgbClr val="000000"/>
                </a:solidFill>
                <a:effectLst/>
              </a:rPr>
              <a:t>2.</a:t>
            </a:r>
            <a:r>
              <a:rPr lang="en-US" altLang="en-US">
                <a:solidFill>
                  <a:schemeClr val="tx1"/>
                </a:solidFill>
                <a:effectLst/>
              </a:rPr>
              <a:t> 	Mechanical energy </a:t>
            </a:r>
            <a:br>
              <a:rPr lang="en-US" altLang="en-US">
                <a:solidFill>
                  <a:schemeClr val="tx1"/>
                </a:solidFill>
                <a:effectLst/>
              </a:rPr>
            </a:br>
            <a:r>
              <a:rPr lang="en-US" altLang="en-US" sz="2400">
                <a:solidFill>
                  <a:schemeClr val="accent1"/>
                </a:solidFill>
                <a:effectLst/>
              </a:rPr>
              <a:t>when energy exerts a force</a:t>
            </a:r>
            <a:endParaRPr lang="en-US" altLang="en-US">
              <a:solidFill>
                <a:schemeClr val="tx1"/>
              </a:solidFill>
              <a:effectLst/>
            </a:endParaRPr>
          </a:p>
        </p:txBody>
      </p:sp>
      <p:sp>
        <p:nvSpPr>
          <p:cNvPr id="179203" name="Rectangle 3">
            <a:extLst>
              <a:ext uri="{FF2B5EF4-FFF2-40B4-BE49-F238E27FC236}">
                <a16:creationId xmlns:a16="http://schemas.microsoft.com/office/drawing/2014/main" id="{FED15FA3-C756-44D3-A7C1-FE6BD7073FD6}"/>
              </a:ext>
            </a:extLst>
          </p:cNvPr>
          <p:cNvSpPr>
            <a:spLocks noGrp="1" noChangeArrowheads="1"/>
          </p:cNvSpPr>
          <p:nvPr>
            <p:ph type="body" idx="1"/>
          </p:nvPr>
        </p:nvSpPr>
        <p:spPr>
          <a:xfrm>
            <a:off x="762000" y="3429000"/>
            <a:ext cx="4495800" cy="1905000"/>
          </a:xfrm>
        </p:spPr>
        <p:txBody>
          <a:bodyPr/>
          <a:lstStyle/>
          <a:p>
            <a:pPr eaLnBrk="1" hangingPunct="1"/>
            <a:r>
              <a:rPr lang="en-US" altLang="en-US">
                <a:solidFill>
                  <a:srgbClr val="000000"/>
                </a:solidFill>
                <a:effectLst/>
              </a:rPr>
              <a:t>3. 	</a:t>
            </a:r>
            <a:r>
              <a:rPr lang="en-US" altLang="en-US" b="1" u="sng">
                <a:solidFill>
                  <a:srgbClr val="000000"/>
                </a:solidFill>
                <a:effectLst/>
              </a:rPr>
              <a:t>Electrical</a:t>
            </a:r>
            <a:r>
              <a:rPr lang="en-US" altLang="en-US">
                <a:solidFill>
                  <a:srgbClr val="000000"/>
                </a:solidFill>
                <a:effectLst/>
              </a:rPr>
              <a:t> energy 	 the flow of 	electrons (e-)</a:t>
            </a:r>
          </a:p>
        </p:txBody>
      </p:sp>
      <p:pic>
        <p:nvPicPr>
          <p:cNvPr id="10246" name="Picture 4" descr="lightning bolt">
            <a:extLst>
              <a:ext uri="{FF2B5EF4-FFF2-40B4-BE49-F238E27FC236}">
                <a16:creationId xmlns:a16="http://schemas.microsoft.com/office/drawing/2014/main" id="{FFBACFA6-62F1-4770-825C-A8F2CD350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133600"/>
            <a:ext cx="29146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44D40B0-388A-4F26-BC61-8E10F52DDB6F}"/>
              </a:ext>
            </a:extLst>
          </p:cNvPr>
          <p:cNvSpPr>
            <a:spLocks noGrp="1"/>
          </p:cNvSpPr>
          <p:nvPr>
            <p:ph type="sldNum" sz="quarter" idx="12"/>
          </p:nvPr>
        </p:nvSpPr>
        <p:spPr/>
        <p:txBody>
          <a:bodyPr/>
          <a:lstStyle/>
          <a:p>
            <a:pPr>
              <a:defRPr/>
            </a:pPr>
            <a:fld id="{ADCE5B85-DDCE-4545-A37B-B03909E39A68}" type="slidenum">
              <a:rPr lang="en-US" altLang="en-US" smtClean="0"/>
              <a:pPr>
                <a:defRPr/>
              </a:pPr>
              <a:t>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diamond(out)">
                                      <p:cBhvr>
                                        <p:cTn id="7" dur="2000"/>
                                        <p:tgtEl>
                                          <p:spTgt spid="179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179203">
                                            <p:txEl>
                                              <p:pRg st="0" end="0"/>
                                            </p:txEl>
                                          </p:spTgt>
                                        </p:tgtEl>
                                        <p:attrNameLst>
                                          <p:attrName>style.visibility</p:attrName>
                                        </p:attrNameLst>
                                      </p:cBhvr>
                                      <p:to>
                                        <p:strVal val="visible"/>
                                      </p:to>
                                    </p:set>
                                    <p:animEffect transition="in" filter="diamond(out)">
                                      <p:cBhvr>
                                        <p:cTn id="12" dur="2000"/>
                                        <p:tgtEl>
                                          <p:spTgt spid="179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nimBg="1"/>
      <p:bldP spid="17920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id="{9543D78E-1761-4407-9C37-125D15E2F6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38200"/>
            <a:ext cx="372427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a:extLst>
              <a:ext uri="{FF2B5EF4-FFF2-40B4-BE49-F238E27FC236}">
                <a16:creationId xmlns:a16="http://schemas.microsoft.com/office/drawing/2014/main" id="{EADEBD2E-1DD6-4BAB-AC06-9DC94B9F91CE}"/>
              </a:ext>
            </a:extLst>
          </p:cNvPr>
          <p:cNvSpPr>
            <a:spLocks noGrp="1" noChangeArrowheads="1"/>
          </p:cNvSpPr>
          <p:nvPr>
            <p:ph type="body" sz="half" idx="1"/>
          </p:nvPr>
        </p:nvSpPr>
        <p:spPr bwMode="auto">
          <a:xfrm>
            <a:off x="228600" y="1196975"/>
            <a:ext cx="3657600" cy="3508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dirty="0"/>
              <a:t>When a refrigerator door is open, some thermal energy from the room enters the refrigerator. More thermal energy leaves the refrigerator through the coils.</a:t>
            </a:r>
          </a:p>
        </p:txBody>
      </p:sp>
      <p:sp>
        <p:nvSpPr>
          <p:cNvPr id="43012" name="Rectangle 3">
            <a:extLst>
              <a:ext uri="{FF2B5EF4-FFF2-40B4-BE49-F238E27FC236}">
                <a16:creationId xmlns:a16="http://schemas.microsoft.com/office/drawing/2014/main" id="{CCDE676A-16F0-4E77-ACB2-7578E2E131EB}"/>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Cooling Systems</a:t>
            </a:r>
          </a:p>
        </p:txBody>
      </p:sp>
      <p:sp>
        <p:nvSpPr>
          <p:cNvPr id="43013" name="Rectangle 5">
            <a:extLst>
              <a:ext uri="{FF2B5EF4-FFF2-40B4-BE49-F238E27FC236}">
                <a16:creationId xmlns:a16="http://schemas.microsoft.com/office/drawing/2014/main" id="{5BB58868-C183-4D44-BBE8-B77226F4D0CA}"/>
              </a:ext>
            </a:extLst>
          </p:cNvPr>
          <p:cNvSpPr>
            <a:spLocks noChangeArrowheads="1"/>
          </p:cNvSpPr>
          <p:nvPr/>
        </p:nvSpPr>
        <p:spPr bwMode="auto">
          <a:xfrm>
            <a:off x="6172200" y="779463"/>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FFFF00"/>
                </a:solidFill>
              </a:rPr>
              <a:t>Temperature in room: 25°C</a:t>
            </a:r>
          </a:p>
        </p:txBody>
      </p:sp>
      <p:sp>
        <p:nvSpPr>
          <p:cNvPr id="43014" name="Rectangle 6">
            <a:extLst>
              <a:ext uri="{FF2B5EF4-FFF2-40B4-BE49-F238E27FC236}">
                <a16:creationId xmlns:a16="http://schemas.microsoft.com/office/drawing/2014/main" id="{3E529646-B102-4C34-B61E-3F7486078189}"/>
              </a:ext>
            </a:extLst>
          </p:cNvPr>
          <p:cNvSpPr>
            <a:spLocks noChangeArrowheads="1"/>
          </p:cNvSpPr>
          <p:nvPr/>
        </p:nvSpPr>
        <p:spPr bwMode="auto">
          <a:xfrm>
            <a:off x="5257800" y="44958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FFFF00"/>
                </a:solidFill>
              </a:rPr>
              <a:t>Temperature in refrigerator: 3°C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D890EEE-1077-41BC-BF53-78D6263CBFBD}"/>
              </a:ext>
            </a:extLst>
          </p:cNvPr>
          <p:cNvSpPr>
            <a:spLocks noGrp="1" noChangeArrowheads="1"/>
          </p:cNvSpPr>
          <p:nvPr>
            <p:ph type="body" sz="half" idx="1"/>
          </p:nvPr>
        </p:nvSpPr>
        <p:spPr bwMode="auto">
          <a:xfrm>
            <a:off x="228600" y="1196975"/>
            <a:ext cx="8153400" cy="4231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indent="-285750" eaLnBrk="1" hangingPunct="1">
              <a:buFontTx/>
              <a:buNone/>
            </a:pPr>
            <a:r>
              <a:rPr lang="en-US" altLang="en-US" sz="2800" b="1" dirty="0">
                <a:solidFill>
                  <a:srgbClr val="0B4394"/>
                </a:solidFill>
                <a:ea typeface="Times New Roman" panose="02020603050405020304" pitchFamily="18" charset="0"/>
                <a:cs typeface="StoneSans-Bold" charset="0"/>
              </a:rPr>
              <a:t>Air Conditioners</a:t>
            </a:r>
            <a:endParaRPr lang="en-US" altLang="en-US" sz="2800" dirty="0">
              <a:solidFill>
                <a:srgbClr val="000000"/>
              </a:solidFill>
              <a:ea typeface="Times New Roman" panose="02020603050405020304" pitchFamily="18" charset="0"/>
              <a:cs typeface="Minion-Regular" charset="0"/>
            </a:endParaRPr>
          </a:p>
          <a:p>
            <a:pPr marL="285750" indent="-285750" eaLnBrk="1" hangingPunct="1">
              <a:spcBef>
                <a:spcPts val="1800"/>
              </a:spcBef>
            </a:pPr>
            <a:r>
              <a:rPr lang="en-US" altLang="en-US" sz="2800" dirty="0"/>
              <a:t>The compressor in a room air conditioner raises the temperature and pressure of the refrigerant, turning it into a hot, high-pressure gas.</a:t>
            </a:r>
          </a:p>
          <a:p>
            <a:pPr marL="285750" indent="-285750" eaLnBrk="1" hangingPunct="1">
              <a:spcBef>
                <a:spcPts val="1800"/>
              </a:spcBef>
            </a:pPr>
            <a:r>
              <a:rPr lang="en-US" altLang="en-US" sz="2800" dirty="0">
                <a:solidFill>
                  <a:schemeClr val="bg1"/>
                </a:solidFill>
              </a:rPr>
              <a:t>The condenser coil is hotter than the outside air, so heat flows spontaneously to the outside air. </a:t>
            </a:r>
          </a:p>
          <a:p>
            <a:pPr marL="285750" indent="-285750" eaLnBrk="1" hangingPunct="1">
              <a:spcBef>
                <a:spcPts val="1800"/>
              </a:spcBef>
            </a:pPr>
            <a:r>
              <a:rPr lang="en-US" altLang="en-US" sz="2800" dirty="0"/>
              <a:t>The refrigerant cools and condenses into a liquid. </a:t>
            </a:r>
          </a:p>
        </p:txBody>
      </p:sp>
      <p:sp>
        <p:nvSpPr>
          <p:cNvPr id="45059" name="Rectangle 3">
            <a:extLst>
              <a:ext uri="{FF2B5EF4-FFF2-40B4-BE49-F238E27FC236}">
                <a16:creationId xmlns:a16="http://schemas.microsoft.com/office/drawing/2014/main" id="{977F91BB-6E12-4B02-A866-B4E59F85B8C6}"/>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Cooling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animEffect transition="in" filter="fade">
                                      <p:cBhvr>
                                        <p:cTn id="7" dur="500"/>
                                        <p:tgtEl>
                                          <p:spTgt spid="45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58">
                                            <p:txEl>
                                              <p:pRg st="2" end="2"/>
                                            </p:txEl>
                                          </p:spTgt>
                                        </p:tgtEl>
                                        <p:attrNameLst>
                                          <p:attrName>style.visibility</p:attrName>
                                        </p:attrNameLst>
                                      </p:cBhvr>
                                      <p:to>
                                        <p:strVal val="visible"/>
                                      </p:to>
                                    </p:set>
                                    <p:animEffect transition="in" filter="fade">
                                      <p:cBhvr>
                                        <p:cTn id="12" dur="500"/>
                                        <p:tgtEl>
                                          <p:spTgt spid="45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58">
                                            <p:txEl>
                                              <p:pRg st="3" end="3"/>
                                            </p:txEl>
                                          </p:spTgt>
                                        </p:tgtEl>
                                        <p:attrNameLst>
                                          <p:attrName>style.visibility</p:attrName>
                                        </p:attrNameLst>
                                      </p:cBhvr>
                                      <p:to>
                                        <p:strVal val="visible"/>
                                      </p:to>
                                    </p:set>
                                    <p:animEffect transition="in" filter="fade">
                                      <p:cBhvr>
                                        <p:cTn id="17" dur="500"/>
                                        <p:tgtEl>
                                          <p:spTgt spid="450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4BBA1E6-D7B5-47A9-A6D8-A2EB4E2AF99E}"/>
              </a:ext>
            </a:extLst>
          </p:cNvPr>
          <p:cNvSpPr>
            <a:spLocks noGrp="1" noChangeArrowheads="1"/>
          </p:cNvSpPr>
          <p:nvPr>
            <p:ph type="body" sz="half" idx="1"/>
          </p:nvPr>
        </p:nvSpPr>
        <p:spPr bwMode="auto">
          <a:xfrm>
            <a:off x="228600" y="1196975"/>
            <a:ext cx="8077200" cy="4001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indent="-285750" eaLnBrk="1" hangingPunct="1">
              <a:spcBef>
                <a:spcPts val="1800"/>
              </a:spcBef>
            </a:pPr>
            <a:r>
              <a:rPr lang="en-US" altLang="en-US" sz="2800" dirty="0"/>
              <a:t>The liquid refrigerant then flows through the expansion valve and decreases in temperature. </a:t>
            </a:r>
          </a:p>
          <a:p>
            <a:pPr marL="285750" indent="-285750" eaLnBrk="1" hangingPunct="1">
              <a:spcBef>
                <a:spcPts val="1800"/>
              </a:spcBef>
            </a:pPr>
            <a:r>
              <a:rPr lang="en-US" altLang="en-US" sz="2800" dirty="0">
                <a:solidFill>
                  <a:schemeClr val="bg1"/>
                </a:solidFill>
              </a:rPr>
              <a:t>As the cold refrigerant flows through the evaporator coil, it absorbs thermal energy from the warm room air.</a:t>
            </a:r>
          </a:p>
          <a:p>
            <a:pPr marL="285750" indent="-285750" eaLnBrk="1" hangingPunct="1">
              <a:spcBef>
                <a:spcPts val="1800"/>
              </a:spcBef>
            </a:pPr>
            <a:r>
              <a:rPr lang="en-US" altLang="en-US" sz="2800" dirty="0"/>
              <a:t>The fan sends cold air back into the room. The refrigerant becomes a vapor, and the process starts all over again.</a:t>
            </a:r>
          </a:p>
        </p:txBody>
      </p:sp>
      <p:sp>
        <p:nvSpPr>
          <p:cNvPr id="47107" name="Rectangle 4">
            <a:extLst>
              <a:ext uri="{FF2B5EF4-FFF2-40B4-BE49-F238E27FC236}">
                <a16:creationId xmlns:a16="http://schemas.microsoft.com/office/drawing/2014/main" id="{C7FE785E-3A80-437F-8240-56983A10824B}"/>
              </a:ext>
            </a:extLst>
          </p:cNvPr>
          <p:cNvSpPr>
            <a:spLocks noChangeArrowheads="1"/>
          </p:cNvSpPr>
          <p:nvPr/>
        </p:nvSpPr>
        <p:spPr bwMode="auto">
          <a:xfrm>
            <a:off x="153988" y="623888"/>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7B32"/>
                </a:solidFill>
                <a:latin typeface="StoneSans-Bold" charset="0"/>
              </a:rPr>
              <a:t>Cooling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fade">
                                      <p:cBhvr>
                                        <p:cTn id="7" dur="500"/>
                                        <p:tgtEl>
                                          <p:spTgt spid="47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Effect transition="in" filter="fade">
                                      <p:cBhvr>
                                        <p:cTn id="12" dur="500"/>
                                        <p:tgtEl>
                                          <p:spTgt spid="47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106">
                                            <p:txEl>
                                              <p:pRg st="2" end="2"/>
                                            </p:txEl>
                                          </p:spTgt>
                                        </p:tgtEl>
                                        <p:attrNameLst>
                                          <p:attrName>style.visibility</p:attrName>
                                        </p:attrNameLst>
                                      </p:cBhvr>
                                      <p:to>
                                        <p:strVal val="visible"/>
                                      </p:to>
                                    </p:set>
                                    <p:animEffect transition="in" filter="fade">
                                      <p:cBhvr>
                                        <p:cTn id="17" dur="500"/>
                                        <p:tgtEl>
                                          <p:spTgt spid="471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CEA28C2-DD74-4E9E-8364-32B6C3A9FD1D}"/>
              </a:ext>
            </a:extLst>
          </p:cNvPr>
          <p:cNvSpPr>
            <a:spLocks noGrp="1" noChangeArrowheads="1"/>
          </p:cNvSpPr>
          <p:nvPr>
            <p:ph type="body" sz="half" idx="1"/>
          </p:nvPr>
        </p:nvSpPr>
        <p:spPr bwMode="auto">
          <a:xfrm>
            <a:off x="228600" y="974725"/>
            <a:ext cx="8077200" cy="946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buFontTx/>
              <a:buNone/>
            </a:pPr>
            <a:r>
              <a:rPr lang="en-US" altLang="en-US" sz="2800" dirty="0"/>
              <a:t>In a window air conditioner, outside air is heated as a fan blows it through the condenser coil. </a:t>
            </a:r>
          </a:p>
        </p:txBody>
      </p:sp>
      <p:sp>
        <p:nvSpPr>
          <p:cNvPr id="49155" name="Rectangle 3">
            <a:extLst>
              <a:ext uri="{FF2B5EF4-FFF2-40B4-BE49-F238E27FC236}">
                <a16:creationId xmlns:a16="http://schemas.microsoft.com/office/drawing/2014/main" id="{4711FFC3-9E69-4B92-9154-9A3CA6BA5612}"/>
              </a:ext>
            </a:extLst>
          </p:cNvPr>
          <p:cNvSpPr>
            <a:spLocks noChangeArrowheads="1"/>
          </p:cNvSpPr>
          <p:nvPr/>
        </p:nvSpPr>
        <p:spPr bwMode="auto">
          <a:xfrm>
            <a:off x="144463" y="392600"/>
            <a:ext cx="6856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007B32"/>
                </a:solidFill>
                <a:latin typeface="StoneSans-Bold" charset="0"/>
              </a:rPr>
              <a:t>Cooling Systems</a:t>
            </a:r>
          </a:p>
        </p:txBody>
      </p:sp>
      <p:pic>
        <p:nvPicPr>
          <p:cNvPr id="49156" name="Picture 4" descr="HSPS_Ch16s3-p492-AC">
            <a:extLst>
              <a:ext uri="{FF2B5EF4-FFF2-40B4-BE49-F238E27FC236}">
                <a16:creationId xmlns:a16="http://schemas.microsoft.com/office/drawing/2014/main" id="{7B9D26CE-EC9C-4F01-8256-FFB3FCE34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75" y="2543175"/>
            <a:ext cx="370046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a:extLst>
              <a:ext uri="{FF2B5EF4-FFF2-40B4-BE49-F238E27FC236}">
                <a16:creationId xmlns:a16="http://schemas.microsoft.com/office/drawing/2014/main" id="{E9C9FA30-3467-45E4-9D32-692BD1DCB53D}"/>
              </a:ext>
            </a:extLst>
          </p:cNvPr>
          <p:cNvSpPr>
            <a:spLocks noChangeArrowheads="1"/>
          </p:cNvSpPr>
          <p:nvPr/>
        </p:nvSpPr>
        <p:spPr bwMode="auto">
          <a:xfrm>
            <a:off x="1981200" y="2362200"/>
            <a:ext cx="149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Warm air out</a:t>
            </a:r>
          </a:p>
        </p:txBody>
      </p:sp>
      <p:sp>
        <p:nvSpPr>
          <p:cNvPr id="49158" name="Rectangle 6">
            <a:extLst>
              <a:ext uri="{FF2B5EF4-FFF2-40B4-BE49-F238E27FC236}">
                <a16:creationId xmlns:a16="http://schemas.microsoft.com/office/drawing/2014/main" id="{309E8B59-171F-4690-B53D-5CE3ADC22B14}"/>
              </a:ext>
            </a:extLst>
          </p:cNvPr>
          <p:cNvSpPr>
            <a:spLocks noChangeArrowheads="1"/>
          </p:cNvSpPr>
          <p:nvPr/>
        </p:nvSpPr>
        <p:spPr bwMode="auto">
          <a:xfrm>
            <a:off x="6324600" y="495300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Warm air in</a:t>
            </a:r>
          </a:p>
        </p:txBody>
      </p:sp>
      <p:sp>
        <p:nvSpPr>
          <p:cNvPr id="49159" name="Rectangle 7">
            <a:extLst>
              <a:ext uri="{FF2B5EF4-FFF2-40B4-BE49-F238E27FC236}">
                <a16:creationId xmlns:a16="http://schemas.microsoft.com/office/drawing/2014/main" id="{EDB19382-C31C-465C-8DDD-5473CCA25464}"/>
              </a:ext>
            </a:extLst>
          </p:cNvPr>
          <p:cNvSpPr>
            <a:spLocks noChangeArrowheads="1"/>
          </p:cNvSpPr>
          <p:nvPr/>
        </p:nvSpPr>
        <p:spPr bwMode="auto">
          <a:xfrm>
            <a:off x="4343400" y="5257800"/>
            <a:ext cx="2438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Evaporator coil </a:t>
            </a:r>
            <a:br>
              <a:rPr lang="en-US" altLang="en-US" dirty="0">
                <a:solidFill>
                  <a:srgbClr val="000000"/>
                </a:solidFill>
              </a:rPr>
            </a:br>
            <a:r>
              <a:rPr lang="en-US" altLang="en-US" dirty="0">
                <a:solidFill>
                  <a:srgbClr val="000000"/>
                </a:solidFill>
              </a:rPr>
              <a:t>Liquid absorbs heat to become vapor.</a:t>
            </a:r>
          </a:p>
        </p:txBody>
      </p:sp>
      <p:sp>
        <p:nvSpPr>
          <p:cNvPr id="49160" name="Rectangle 8">
            <a:extLst>
              <a:ext uri="{FF2B5EF4-FFF2-40B4-BE49-F238E27FC236}">
                <a16:creationId xmlns:a16="http://schemas.microsoft.com/office/drawing/2014/main" id="{1AB74884-6BC9-4AB8-9AFD-A504994715B9}"/>
              </a:ext>
            </a:extLst>
          </p:cNvPr>
          <p:cNvSpPr>
            <a:spLocks noChangeArrowheads="1"/>
          </p:cNvSpPr>
          <p:nvPr/>
        </p:nvSpPr>
        <p:spPr bwMode="auto">
          <a:xfrm>
            <a:off x="6324600" y="306228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Cold air out</a:t>
            </a:r>
          </a:p>
        </p:txBody>
      </p:sp>
      <p:sp>
        <p:nvSpPr>
          <p:cNvPr id="49161" name="Rectangle 9">
            <a:extLst>
              <a:ext uri="{FF2B5EF4-FFF2-40B4-BE49-F238E27FC236}">
                <a16:creationId xmlns:a16="http://schemas.microsoft.com/office/drawing/2014/main" id="{8565EF38-90EF-4B99-9368-DBD8A588A7D9}"/>
              </a:ext>
            </a:extLst>
          </p:cNvPr>
          <p:cNvSpPr>
            <a:spLocks noChangeArrowheads="1"/>
          </p:cNvSpPr>
          <p:nvPr/>
        </p:nvSpPr>
        <p:spPr bwMode="auto">
          <a:xfrm>
            <a:off x="1752600" y="458628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Compressor</a:t>
            </a:r>
          </a:p>
        </p:txBody>
      </p:sp>
      <p:sp>
        <p:nvSpPr>
          <p:cNvPr id="49162" name="Rectangle 10">
            <a:extLst>
              <a:ext uri="{FF2B5EF4-FFF2-40B4-BE49-F238E27FC236}">
                <a16:creationId xmlns:a16="http://schemas.microsoft.com/office/drawing/2014/main" id="{0C0F8D72-B5E1-4425-B3B5-57D6575E2BA7}"/>
              </a:ext>
            </a:extLst>
          </p:cNvPr>
          <p:cNvSpPr>
            <a:spLocks noChangeArrowheads="1"/>
          </p:cNvSpPr>
          <p:nvPr/>
        </p:nvSpPr>
        <p:spPr bwMode="auto">
          <a:xfrm>
            <a:off x="1219200" y="4981575"/>
            <a:ext cx="3048000" cy="1190625"/>
          </a:xfrm>
          <a:prstGeom prst="rect">
            <a:avLst/>
          </a:prstGeom>
          <a:solidFill>
            <a:schemeClr val="tx1">
              <a:lumMod val="95000"/>
            </a:schemeClr>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Expansion valve </a:t>
            </a:r>
            <a:br>
              <a:rPr lang="en-US" altLang="en-US" dirty="0">
                <a:solidFill>
                  <a:srgbClr val="000000"/>
                </a:solidFill>
              </a:rPr>
            </a:br>
            <a:r>
              <a:rPr lang="en-US" altLang="en-US" dirty="0">
                <a:solidFill>
                  <a:srgbClr val="000000"/>
                </a:solidFill>
              </a:rPr>
              <a:t>Pressure drops, causing liquid refrigerant to become cold.</a:t>
            </a:r>
          </a:p>
        </p:txBody>
      </p:sp>
      <p:sp>
        <p:nvSpPr>
          <p:cNvPr id="49163" name="Rectangle 11">
            <a:extLst>
              <a:ext uri="{FF2B5EF4-FFF2-40B4-BE49-F238E27FC236}">
                <a16:creationId xmlns:a16="http://schemas.microsoft.com/office/drawing/2014/main" id="{9B345A66-5AD8-4315-9853-7CC07C5A4334}"/>
              </a:ext>
            </a:extLst>
          </p:cNvPr>
          <p:cNvSpPr>
            <a:spLocks noChangeArrowheads="1"/>
          </p:cNvSpPr>
          <p:nvPr/>
        </p:nvSpPr>
        <p:spPr bwMode="auto">
          <a:xfrm>
            <a:off x="3962400" y="2009775"/>
            <a:ext cx="2286000" cy="915988"/>
          </a:xfrm>
          <a:prstGeom prst="rect">
            <a:avLst/>
          </a:prstGeom>
          <a:solidFill>
            <a:schemeClr val="tx1">
              <a:lumMod val="95000"/>
            </a:schemeClr>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Condenser coil</a:t>
            </a:r>
            <a:br>
              <a:rPr lang="en-US" altLang="en-US" dirty="0">
                <a:solidFill>
                  <a:srgbClr val="000000"/>
                </a:solidFill>
              </a:rPr>
            </a:br>
            <a:r>
              <a:rPr lang="en-US" altLang="en-US" dirty="0">
                <a:solidFill>
                  <a:srgbClr val="000000"/>
                </a:solidFill>
              </a:rPr>
              <a:t>Vapor cools to liquid as heat is removed.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fade">
                                      <p:cBhvr>
                                        <p:cTn id="7" dur="500"/>
                                        <p:tgtEl>
                                          <p:spTgt spid="49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61"/>
                                        </p:tgtEl>
                                        <p:attrNameLst>
                                          <p:attrName>style.visibility</p:attrName>
                                        </p:attrNameLst>
                                      </p:cBhvr>
                                      <p:to>
                                        <p:strVal val="visible"/>
                                      </p:to>
                                    </p:set>
                                    <p:animEffect transition="in" filter="fade">
                                      <p:cBhvr>
                                        <p:cTn id="12" dur="500"/>
                                        <p:tgtEl>
                                          <p:spTgt spid="491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62"/>
                                        </p:tgtEl>
                                        <p:attrNameLst>
                                          <p:attrName>style.visibility</p:attrName>
                                        </p:attrNameLst>
                                      </p:cBhvr>
                                      <p:to>
                                        <p:strVal val="visible"/>
                                      </p:to>
                                    </p:set>
                                    <p:animEffect transition="in" filter="fade">
                                      <p:cBhvr>
                                        <p:cTn id="17" dur="500"/>
                                        <p:tgtEl>
                                          <p:spTgt spid="491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8"/>
                                        </p:tgtEl>
                                        <p:attrNameLst>
                                          <p:attrName>style.visibility</p:attrName>
                                        </p:attrNameLst>
                                      </p:cBhvr>
                                      <p:to>
                                        <p:strVal val="visible"/>
                                      </p:to>
                                    </p:set>
                                    <p:animEffect transition="in" filter="fade">
                                      <p:cBhvr>
                                        <p:cTn id="22" dur="500"/>
                                        <p:tgtEl>
                                          <p:spTgt spid="491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159"/>
                                        </p:tgtEl>
                                        <p:attrNameLst>
                                          <p:attrName>style.visibility</p:attrName>
                                        </p:attrNameLst>
                                      </p:cBhvr>
                                      <p:to>
                                        <p:strVal val="visible"/>
                                      </p:to>
                                    </p:set>
                                    <p:animEffect transition="in" filter="fade">
                                      <p:cBhvr>
                                        <p:cTn id="27" dur="500"/>
                                        <p:tgtEl>
                                          <p:spTgt spid="491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157"/>
                                        </p:tgtEl>
                                        <p:attrNameLst>
                                          <p:attrName>style.visibility</p:attrName>
                                        </p:attrNameLst>
                                      </p:cBhvr>
                                      <p:to>
                                        <p:strVal val="visible"/>
                                      </p:to>
                                    </p:set>
                                    <p:animEffect transition="in" filter="fade">
                                      <p:cBhvr>
                                        <p:cTn id="32" dur="500"/>
                                        <p:tgtEl>
                                          <p:spTgt spid="491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9163"/>
                                        </p:tgtEl>
                                        <p:attrNameLst>
                                          <p:attrName>style.visibility</p:attrName>
                                        </p:attrNameLst>
                                      </p:cBhvr>
                                      <p:to>
                                        <p:strVal val="visible"/>
                                      </p:to>
                                    </p:set>
                                    <p:animEffect transition="in" filter="fade">
                                      <p:cBhvr>
                                        <p:cTn id="37" dur="500"/>
                                        <p:tgtEl>
                                          <p:spTgt spid="4916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160"/>
                                        </p:tgtEl>
                                        <p:attrNameLst>
                                          <p:attrName>style.visibility</p:attrName>
                                        </p:attrNameLst>
                                      </p:cBhvr>
                                      <p:to>
                                        <p:strVal val="visible"/>
                                      </p:to>
                                    </p:set>
                                    <p:animEffect transition="in" filter="fade">
                                      <p:cBhvr>
                                        <p:cTn id="42" dur="5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P spid="49157" grpId="0"/>
      <p:bldP spid="49158" grpId="0"/>
      <p:bldP spid="49159" grpId="0"/>
      <p:bldP spid="49160" grpId="0"/>
      <p:bldP spid="49161" grpId="0"/>
      <p:bldP spid="49162" grpId="0" animBg="1"/>
      <p:bldP spid="4916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EDDBEF7-C905-46C9-90D4-9D77F65353F5}"/>
              </a:ext>
            </a:extLst>
          </p:cNvPr>
          <p:cNvSpPr>
            <a:spLocks noGrp="1"/>
          </p:cNvSpPr>
          <p:nvPr>
            <p:ph type="ftr" sz="quarter" idx="11"/>
          </p:nvPr>
        </p:nvSpPr>
        <p:spPr/>
        <p:txBody>
          <a:bodyPr/>
          <a:lstStyle/>
          <a:p>
            <a:pPr>
              <a:defRPr/>
            </a:pPr>
            <a:r>
              <a:rPr lang="en-US"/>
              <a:t>Heat Transfer</a:t>
            </a:r>
          </a:p>
        </p:txBody>
      </p:sp>
      <p:sp>
        <p:nvSpPr>
          <p:cNvPr id="11268" name="Rectangle 2">
            <a:extLst>
              <a:ext uri="{FF2B5EF4-FFF2-40B4-BE49-F238E27FC236}">
                <a16:creationId xmlns:a16="http://schemas.microsoft.com/office/drawing/2014/main" id="{DA73E49D-8D70-4E7A-B98A-328B1C70C757}"/>
              </a:ext>
            </a:extLst>
          </p:cNvPr>
          <p:cNvSpPr>
            <a:spLocks noGrp="1" noChangeArrowheads="1"/>
          </p:cNvSpPr>
          <p:nvPr>
            <p:ph type="title"/>
          </p:nvPr>
        </p:nvSpPr>
        <p:spPr>
          <a:xfrm>
            <a:off x="457200" y="381000"/>
            <a:ext cx="8229600" cy="1676400"/>
          </a:xfrm>
        </p:spPr>
        <p:txBody>
          <a:bodyPr/>
          <a:lstStyle/>
          <a:p>
            <a:pPr algn="l" eaLnBrk="1" hangingPunct="1"/>
            <a:r>
              <a:rPr lang="en-US" altLang="en-US" dirty="0">
                <a:solidFill>
                  <a:schemeClr val="tx1"/>
                </a:solidFill>
                <a:effectLst/>
              </a:rPr>
              <a:t>4. 	</a:t>
            </a:r>
            <a:r>
              <a:rPr lang="en-US" altLang="en-US" dirty="0">
                <a:solidFill>
                  <a:schemeClr val="folHlink"/>
                </a:solidFill>
                <a:effectLst/>
              </a:rPr>
              <a:t>Light</a:t>
            </a:r>
            <a:r>
              <a:rPr lang="en-US" altLang="en-US" dirty="0">
                <a:solidFill>
                  <a:schemeClr val="tx1"/>
                </a:solidFill>
                <a:effectLst/>
              </a:rPr>
              <a:t> energy </a:t>
            </a:r>
            <a:br>
              <a:rPr lang="en-US" altLang="en-US" dirty="0">
                <a:solidFill>
                  <a:schemeClr val="tx1"/>
                </a:solidFill>
                <a:effectLst/>
              </a:rPr>
            </a:br>
            <a:r>
              <a:rPr lang="en-US" altLang="en-US" sz="2000" dirty="0">
                <a:solidFill>
                  <a:schemeClr val="tx1"/>
                </a:solidFill>
                <a:effectLst/>
              </a:rPr>
              <a:t>(electromagnetic </a:t>
            </a:r>
            <a:r>
              <a:rPr lang="en-US" altLang="en-US" sz="2000" b="1" u="sng" dirty="0">
                <a:solidFill>
                  <a:schemeClr val="tx1"/>
                </a:solidFill>
                <a:effectLst/>
              </a:rPr>
              <a:t>radiation</a:t>
            </a:r>
            <a:r>
              <a:rPr lang="en-US" altLang="en-US" sz="2000" dirty="0">
                <a:solidFill>
                  <a:schemeClr val="tx1"/>
                </a:solidFill>
                <a:effectLst/>
              </a:rPr>
              <a:t>)</a:t>
            </a:r>
            <a:r>
              <a:rPr lang="en-US" altLang="en-US" dirty="0">
                <a:solidFill>
                  <a:schemeClr val="tx1"/>
                </a:solidFill>
                <a:effectLst/>
              </a:rPr>
              <a:t>	</a:t>
            </a:r>
            <a:endParaRPr lang="en-US" altLang="en-US" sz="2000" dirty="0">
              <a:solidFill>
                <a:schemeClr val="tx1"/>
              </a:solidFill>
              <a:effectLst/>
            </a:endParaRPr>
          </a:p>
        </p:txBody>
      </p:sp>
      <p:sp>
        <p:nvSpPr>
          <p:cNvPr id="180227" name="Rectangle 3">
            <a:extLst>
              <a:ext uri="{FF2B5EF4-FFF2-40B4-BE49-F238E27FC236}">
                <a16:creationId xmlns:a16="http://schemas.microsoft.com/office/drawing/2014/main" id="{7BBCFB84-6A75-4135-81FE-9F7BA5BDDE16}"/>
              </a:ext>
            </a:extLst>
          </p:cNvPr>
          <p:cNvSpPr>
            <a:spLocks noGrp="1" noChangeArrowheads="1"/>
          </p:cNvSpPr>
          <p:nvPr>
            <p:ph type="body" idx="1"/>
          </p:nvPr>
        </p:nvSpPr>
        <p:spPr>
          <a:xfrm>
            <a:off x="457200" y="2057400"/>
            <a:ext cx="8305800" cy="4114800"/>
          </a:xfrm>
        </p:spPr>
        <p:txBody>
          <a:bodyPr/>
          <a:lstStyle/>
          <a:p>
            <a:pPr lvl="2" eaLnBrk="1" hangingPunct="1"/>
            <a:r>
              <a:rPr lang="en-US" altLang="en-US">
                <a:effectLst/>
              </a:rPr>
              <a:t>a. 	gamma … </a:t>
            </a:r>
            <a:r>
              <a:rPr lang="en-US" altLang="en-US" i="1">
                <a:solidFill>
                  <a:srgbClr val="000000"/>
                </a:solidFill>
                <a:effectLst/>
              </a:rPr>
              <a:t>highest energy, highest frequency,</a:t>
            </a:r>
          </a:p>
          <a:p>
            <a:pPr lvl="2" eaLnBrk="1" hangingPunct="1">
              <a:buFont typeface="Wingdings" panose="05000000000000000000" pitchFamily="2" charset="2"/>
              <a:buNone/>
            </a:pPr>
            <a:r>
              <a:rPr lang="en-US" altLang="en-US" i="1">
                <a:solidFill>
                  <a:srgbClr val="000000"/>
                </a:solidFill>
                <a:effectLst/>
              </a:rPr>
              <a:t>		shortest wavelength</a:t>
            </a:r>
            <a:endParaRPr lang="en-US" altLang="en-US">
              <a:solidFill>
                <a:srgbClr val="000000"/>
              </a:solidFill>
              <a:effectLst/>
            </a:endParaRPr>
          </a:p>
          <a:p>
            <a:pPr lvl="2" eaLnBrk="1" hangingPunct="1"/>
            <a:r>
              <a:rPr lang="en-US" altLang="en-US">
                <a:effectLst/>
              </a:rPr>
              <a:t>b. 	</a:t>
            </a:r>
            <a:r>
              <a:rPr lang="en-US" altLang="en-US">
                <a:solidFill>
                  <a:srgbClr val="FF6600"/>
                </a:solidFill>
                <a:effectLst/>
              </a:rPr>
              <a:t>X-ray</a:t>
            </a:r>
            <a:endParaRPr lang="en-US" altLang="en-US">
              <a:effectLst/>
            </a:endParaRPr>
          </a:p>
          <a:p>
            <a:pPr lvl="2" eaLnBrk="1" hangingPunct="1"/>
            <a:r>
              <a:rPr lang="en-US" altLang="en-US">
                <a:effectLst/>
              </a:rPr>
              <a:t>c. 	UV</a:t>
            </a:r>
          </a:p>
          <a:p>
            <a:pPr lvl="2" eaLnBrk="1" hangingPunct="1"/>
            <a:r>
              <a:rPr lang="en-US" altLang="en-US">
                <a:effectLst/>
              </a:rPr>
              <a:t>d. 	</a:t>
            </a:r>
            <a:r>
              <a:rPr lang="en-US" altLang="en-US">
                <a:solidFill>
                  <a:srgbClr val="FF6600"/>
                </a:solidFill>
                <a:effectLst/>
              </a:rPr>
              <a:t>visible (VIBGYOR)</a:t>
            </a:r>
            <a:r>
              <a:rPr lang="en-US" altLang="en-US">
                <a:effectLst/>
              </a:rPr>
              <a:t>  …  </a:t>
            </a:r>
            <a:r>
              <a:rPr lang="en-US" altLang="en-US" i="1">
                <a:effectLst/>
              </a:rPr>
              <a:t>400 nm to 700 nm</a:t>
            </a:r>
            <a:endParaRPr lang="en-US" altLang="en-US">
              <a:effectLst/>
            </a:endParaRPr>
          </a:p>
          <a:p>
            <a:pPr lvl="2" eaLnBrk="1" hangingPunct="1"/>
            <a:r>
              <a:rPr lang="en-US" altLang="en-US">
                <a:effectLst/>
              </a:rPr>
              <a:t>e. 	infrared</a:t>
            </a:r>
          </a:p>
          <a:p>
            <a:pPr lvl="2" eaLnBrk="1" hangingPunct="1"/>
            <a:r>
              <a:rPr lang="en-US" altLang="en-US">
                <a:effectLst/>
              </a:rPr>
              <a:t>f. 	</a:t>
            </a:r>
            <a:r>
              <a:rPr lang="en-US" altLang="en-US">
                <a:solidFill>
                  <a:srgbClr val="FF6600"/>
                </a:solidFill>
                <a:effectLst/>
              </a:rPr>
              <a:t>microwave</a:t>
            </a:r>
            <a:endParaRPr lang="en-US" altLang="en-US">
              <a:effectLst/>
            </a:endParaRPr>
          </a:p>
          <a:p>
            <a:pPr lvl="2" eaLnBrk="1" hangingPunct="1"/>
            <a:r>
              <a:rPr lang="en-US" altLang="en-US">
                <a:effectLst/>
              </a:rPr>
              <a:t>g. 	radio… </a:t>
            </a:r>
            <a:r>
              <a:rPr lang="en-US" altLang="en-US" i="1">
                <a:solidFill>
                  <a:srgbClr val="000000"/>
                </a:solidFill>
                <a:effectLst/>
              </a:rPr>
              <a:t>lowest energy, lowest frequency, </a:t>
            </a:r>
          </a:p>
          <a:p>
            <a:pPr lvl="3" eaLnBrk="1" hangingPunct="1">
              <a:buFont typeface="Wingdings" panose="05000000000000000000" pitchFamily="2" charset="2"/>
              <a:buNone/>
            </a:pPr>
            <a:r>
              <a:rPr lang="en-US" altLang="en-US" i="1">
                <a:solidFill>
                  <a:srgbClr val="000000"/>
                </a:solidFill>
                <a:effectLst/>
              </a:rPr>
              <a:t>		longest wavelength (&gt; 1 m)</a:t>
            </a:r>
            <a:endParaRPr lang="en-US" altLang="en-US">
              <a:solidFill>
                <a:srgbClr val="000000"/>
              </a:solidFill>
              <a:effectLst/>
            </a:endParaRPr>
          </a:p>
          <a:p>
            <a:pPr lvl="2" eaLnBrk="1" hangingPunct="1"/>
            <a:endParaRPr lang="en-US" altLang="en-US">
              <a:solidFill>
                <a:srgbClr val="000000"/>
              </a:solidFill>
              <a:effectLst/>
            </a:endParaRPr>
          </a:p>
        </p:txBody>
      </p:sp>
      <p:sp>
        <p:nvSpPr>
          <p:cNvPr id="2" name="Slide Number Placeholder 1">
            <a:extLst>
              <a:ext uri="{FF2B5EF4-FFF2-40B4-BE49-F238E27FC236}">
                <a16:creationId xmlns:a16="http://schemas.microsoft.com/office/drawing/2014/main" id="{2DE14219-5D4A-4EB2-B76D-C73FE54B9D8B}"/>
              </a:ext>
            </a:extLst>
          </p:cNvPr>
          <p:cNvSpPr>
            <a:spLocks noGrp="1"/>
          </p:cNvSpPr>
          <p:nvPr>
            <p:ph type="sldNum" sz="quarter" idx="12"/>
          </p:nvPr>
        </p:nvSpPr>
        <p:spPr/>
        <p:txBody>
          <a:bodyPr/>
          <a:lstStyle/>
          <a:p>
            <a:pPr>
              <a:defRPr/>
            </a:pPr>
            <a:fld id="{ADCE5B85-DDCE-4545-A37B-B03909E39A68}" type="slidenum">
              <a:rPr lang="en-US" altLang="en-US" smtClean="0"/>
              <a:pPr>
                <a:defRPr/>
              </a:pPr>
              <a:t>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p:cTn id="7" dur="1000" fill="hold"/>
                                        <p:tgtEl>
                                          <p:spTgt spid="18022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022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02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022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80227">
                                            <p:txEl>
                                              <p:pRg st="1" end="1"/>
                                            </p:txEl>
                                          </p:spTgt>
                                        </p:tgtEl>
                                        <p:attrNameLst>
                                          <p:attrName>style.visibility</p:attrName>
                                        </p:attrNameLst>
                                      </p:cBhvr>
                                      <p:to>
                                        <p:strVal val="visible"/>
                                      </p:to>
                                    </p:set>
                                    <p:anim calcmode="lin" valueType="num">
                                      <p:cBhvr>
                                        <p:cTn id="15" dur="1000" fill="hold"/>
                                        <p:tgtEl>
                                          <p:spTgt spid="18022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8022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802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022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80227">
                                            <p:txEl>
                                              <p:pRg st="2" end="2"/>
                                            </p:txEl>
                                          </p:spTgt>
                                        </p:tgtEl>
                                        <p:attrNameLst>
                                          <p:attrName>style.visibility</p:attrName>
                                        </p:attrNameLst>
                                      </p:cBhvr>
                                      <p:to>
                                        <p:strVal val="visible"/>
                                      </p:to>
                                    </p:set>
                                    <p:anim calcmode="lin" valueType="num">
                                      <p:cBhvr>
                                        <p:cTn id="23" dur="1000" fill="hold"/>
                                        <p:tgtEl>
                                          <p:spTgt spid="18022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8022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802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8022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180227">
                                            <p:txEl>
                                              <p:pRg st="3" end="3"/>
                                            </p:txEl>
                                          </p:spTgt>
                                        </p:tgtEl>
                                        <p:attrNameLst>
                                          <p:attrName>style.visibility</p:attrName>
                                        </p:attrNameLst>
                                      </p:cBhvr>
                                      <p:to>
                                        <p:strVal val="visible"/>
                                      </p:to>
                                    </p:set>
                                    <p:anim calcmode="lin" valueType="num">
                                      <p:cBhvr>
                                        <p:cTn id="31" dur="1000" fill="hold"/>
                                        <p:tgtEl>
                                          <p:spTgt spid="18022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8022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8022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8022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180227">
                                            <p:txEl>
                                              <p:pRg st="4" end="4"/>
                                            </p:txEl>
                                          </p:spTgt>
                                        </p:tgtEl>
                                        <p:attrNameLst>
                                          <p:attrName>style.visibility</p:attrName>
                                        </p:attrNameLst>
                                      </p:cBhvr>
                                      <p:to>
                                        <p:strVal val="visible"/>
                                      </p:to>
                                    </p:set>
                                    <p:anim calcmode="lin" valueType="num">
                                      <p:cBhvr>
                                        <p:cTn id="39" dur="1000" fill="hold"/>
                                        <p:tgtEl>
                                          <p:spTgt spid="18022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8022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8022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8022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nodeType="clickEffect">
                                  <p:stCondLst>
                                    <p:cond delay="0"/>
                                  </p:stCondLst>
                                  <p:childTnLst>
                                    <p:set>
                                      <p:cBhvr>
                                        <p:cTn id="46" dur="1" fill="hold">
                                          <p:stCondLst>
                                            <p:cond delay="0"/>
                                          </p:stCondLst>
                                        </p:cTn>
                                        <p:tgtEl>
                                          <p:spTgt spid="180227">
                                            <p:txEl>
                                              <p:pRg st="5" end="5"/>
                                            </p:txEl>
                                          </p:spTgt>
                                        </p:tgtEl>
                                        <p:attrNameLst>
                                          <p:attrName>style.visibility</p:attrName>
                                        </p:attrNameLst>
                                      </p:cBhvr>
                                      <p:to>
                                        <p:strVal val="visible"/>
                                      </p:to>
                                    </p:set>
                                    <p:anim calcmode="lin" valueType="num">
                                      <p:cBhvr>
                                        <p:cTn id="47" dur="1000" fill="hold"/>
                                        <p:tgtEl>
                                          <p:spTgt spid="180227">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180227">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18022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8022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nodeType="clickEffect">
                                  <p:stCondLst>
                                    <p:cond delay="0"/>
                                  </p:stCondLst>
                                  <p:childTnLst>
                                    <p:set>
                                      <p:cBhvr>
                                        <p:cTn id="54" dur="1" fill="hold">
                                          <p:stCondLst>
                                            <p:cond delay="0"/>
                                          </p:stCondLst>
                                        </p:cTn>
                                        <p:tgtEl>
                                          <p:spTgt spid="180227">
                                            <p:txEl>
                                              <p:pRg st="6" end="6"/>
                                            </p:txEl>
                                          </p:spTgt>
                                        </p:tgtEl>
                                        <p:attrNameLst>
                                          <p:attrName>style.visibility</p:attrName>
                                        </p:attrNameLst>
                                      </p:cBhvr>
                                      <p:to>
                                        <p:strVal val="visible"/>
                                      </p:to>
                                    </p:set>
                                    <p:anim calcmode="lin" valueType="num">
                                      <p:cBhvr>
                                        <p:cTn id="55" dur="1000" fill="hold"/>
                                        <p:tgtEl>
                                          <p:spTgt spid="180227">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180227">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18022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8022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nodeType="clickEffect">
                                  <p:stCondLst>
                                    <p:cond delay="0"/>
                                  </p:stCondLst>
                                  <p:childTnLst>
                                    <p:set>
                                      <p:cBhvr>
                                        <p:cTn id="62" dur="1" fill="hold">
                                          <p:stCondLst>
                                            <p:cond delay="0"/>
                                          </p:stCondLst>
                                        </p:cTn>
                                        <p:tgtEl>
                                          <p:spTgt spid="180227">
                                            <p:txEl>
                                              <p:pRg st="7" end="7"/>
                                            </p:txEl>
                                          </p:spTgt>
                                        </p:tgtEl>
                                        <p:attrNameLst>
                                          <p:attrName>style.visibility</p:attrName>
                                        </p:attrNameLst>
                                      </p:cBhvr>
                                      <p:to>
                                        <p:strVal val="visible"/>
                                      </p:to>
                                    </p:set>
                                    <p:anim calcmode="lin" valueType="num">
                                      <p:cBhvr>
                                        <p:cTn id="63" dur="1000" fill="hold"/>
                                        <p:tgtEl>
                                          <p:spTgt spid="180227">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180227">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18022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8022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nodeType="clickEffect">
                                  <p:stCondLst>
                                    <p:cond delay="0"/>
                                  </p:stCondLst>
                                  <p:childTnLst>
                                    <p:set>
                                      <p:cBhvr>
                                        <p:cTn id="70" dur="1" fill="hold">
                                          <p:stCondLst>
                                            <p:cond delay="0"/>
                                          </p:stCondLst>
                                        </p:cTn>
                                        <p:tgtEl>
                                          <p:spTgt spid="180227">
                                            <p:txEl>
                                              <p:pRg st="8" end="8"/>
                                            </p:txEl>
                                          </p:spTgt>
                                        </p:tgtEl>
                                        <p:attrNameLst>
                                          <p:attrName>style.visibility</p:attrName>
                                        </p:attrNameLst>
                                      </p:cBhvr>
                                      <p:to>
                                        <p:strVal val="visible"/>
                                      </p:to>
                                    </p:set>
                                    <p:anim calcmode="lin" valueType="num">
                                      <p:cBhvr>
                                        <p:cTn id="71" dur="1000" fill="hold"/>
                                        <p:tgtEl>
                                          <p:spTgt spid="180227">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180227">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18022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80227">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9DD6DF76-6264-4BB5-B1D5-BADC7F5BB19A}"/>
              </a:ext>
            </a:extLst>
          </p:cNvPr>
          <p:cNvSpPr>
            <a:spLocks noGrp="1"/>
          </p:cNvSpPr>
          <p:nvPr>
            <p:ph type="ftr" sz="quarter" idx="11"/>
          </p:nvPr>
        </p:nvSpPr>
        <p:spPr/>
        <p:txBody>
          <a:bodyPr/>
          <a:lstStyle/>
          <a:p>
            <a:pPr>
              <a:defRPr/>
            </a:pPr>
            <a:r>
              <a:rPr lang="en-US"/>
              <a:t>Heat Transfer</a:t>
            </a:r>
          </a:p>
        </p:txBody>
      </p:sp>
      <p:sp>
        <p:nvSpPr>
          <p:cNvPr id="181251" name="Rectangle 3">
            <a:extLst>
              <a:ext uri="{FF2B5EF4-FFF2-40B4-BE49-F238E27FC236}">
                <a16:creationId xmlns:a16="http://schemas.microsoft.com/office/drawing/2014/main" id="{7230B195-5B7F-44BE-AF1B-5BCC58EFB6CC}"/>
              </a:ext>
            </a:extLst>
          </p:cNvPr>
          <p:cNvSpPr>
            <a:spLocks noGrp="1" noChangeArrowheads="1"/>
          </p:cNvSpPr>
          <p:nvPr>
            <p:ph type="body" idx="1"/>
          </p:nvPr>
        </p:nvSpPr>
        <p:spPr>
          <a:xfrm>
            <a:off x="533400" y="457200"/>
            <a:ext cx="8229600" cy="5638800"/>
          </a:xfrm>
        </p:spPr>
        <p:txBody>
          <a:bodyPr/>
          <a:lstStyle/>
          <a:p>
            <a:pPr marL="914400" lvl="2" indent="0" eaLnBrk="1" hangingPunct="1">
              <a:buNone/>
            </a:pPr>
            <a:r>
              <a:rPr lang="en-US" altLang="en-US" dirty="0">
                <a:effectLst/>
              </a:rPr>
              <a:t>5. </a:t>
            </a:r>
            <a:r>
              <a:rPr lang="en-US" altLang="en-US" dirty="0">
                <a:solidFill>
                  <a:srgbClr val="FF6600"/>
                </a:solidFill>
                <a:effectLst/>
              </a:rPr>
              <a:t>Sound energy</a:t>
            </a:r>
            <a:r>
              <a:rPr lang="en-US" altLang="en-US" dirty="0">
                <a:effectLst/>
              </a:rPr>
              <a:t> </a:t>
            </a:r>
            <a:r>
              <a:rPr lang="en-US" altLang="en-US" noProof="1">
                <a:effectLst/>
                <a:sym typeface="Wingdings" panose="05000000000000000000" pitchFamily="2" charset="2"/>
              </a:rPr>
              <a:t></a:t>
            </a:r>
            <a:r>
              <a:rPr lang="en-US" altLang="en-US" dirty="0">
                <a:effectLst/>
              </a:rPr>
              <a:t> sonar, ultrasound</a:t>
            </a:r>
          </a:p>
          <a:p>
            <a:pPr lvl="2" eaLnBrk="1" hangingPunct="1">
              <a:buFont typeface="Wingdings" panose="05000000000000000000" pitchFamily="2" charset="2"/>
              <a:buNone/>
            </a:pPr>
            <a:r>
              <a:rPr lang="en-US" altLang="en-US" sz="800" dirty="0">
                <a:effectLst/>
              </a:rPr>
              <a:t> </a:t>
            </a:r>
            <a:endParaRPr lang="en-US" altLang="en-US" sz="1600" dirty="0">
              <a:effectLst/>
            </a:endParaRPr>
          </a:p>
          <a:p>
            <a:pPr marL="914400" lvl="2" indent="0" eaLnBrk="1" hangingPunct="1">
              <a:buNone/>
            </a:pPr>
            <a:r>
              <a:rPr lang="en-US" altLang="en-US" dirty="0">
                <a:effectLst/>
              </a:rPr>
              <a:t>6. </a:t>
            </a:r>
            <a:r>
              <a:rPr lang="en-US" altLang="en-US" dirty="0">
                <a:solidFill>
                  <a:schemeClr val="folHlink"/>
                </a:solidFill>
                <a:effectLst/>
              </a:rPr>
              <a:t>Magnetic energy</a:t>
            </a:r>
            <a:r>
              <a:rPr lang="en-US" altLang="en-US" dirty="0">
                <a:effectLst/>
              </a:rPr>
              <a:t> </a:t>
            </a:r>
            <a:r>
              <a:rPr lang="en-US" altLang="en-US" noProof="1">
                <a:effectLst/>
                <a:sym typeface="Wingdings" panose="05000000000000000000" pitchFamily="2" charset="2"/>
              </a:rPr>
              <a:t></a:t>
            </a:r>
            <a:r>
              <a:rPr lang="en-US" altLang="en-US" dirty="0">
                <a:effectLst/>
              </a:rPr>
              <a:t> magnetic field (NMR 		diagnostic techniques) MRI</a:t>
            </a:r>
          </a:p>
          <a:p>
            <a:pPr lvl="2" eaLnBrk="1" hangingPunct="1"/>
            <a:endParaRPr lang="en-US" altLang="en-US" sz="1600" dirty="0">
              <a:effectLst/>
            </a:endParaRPr>
          </a:p>
          <a:p>
            <a:pPr marL="914400" lvl="2" indent="0" eaLnBrk="1" hangingPunct="1">
              <a:buNone/>
            </a:pPr>
            <a:r>
              <a:rPr lang="en-US" altLang="en-US" dirty="0">
                <a:effectLst/>
              </a:rPr>
              <a:t>7. </a:t>
            </a:r>
            <a:r>
              <a:rPr lang="en-US" altLang="en-US" b="1" u="sng" dirty="0">
                <a:solidFill>
                  <a:srgbClr val="FF6600"/>
                </a:solidFill>
                <a:effectLst/>
              </a:rPr>
              <a:t>Heat</a:t>
            </a:r>
            <a:r>
              <a:rPr lang="en-US" altLang="en-US" dirty="0">
                <a:solidFill>
                  <a:srgbClr val="FF6600"/>
                </a:solidFill>
                <a:effectLst/>
              </a:rPr>
              <a:t> energy</a:t>
            </a:r>
            <a:r>
              <a:rPr lang="en-US" altLang="en-US" dirty="0">
                <a:effectLst/>
              </a:rPr>
              <a:t> </a:t>
            </a:r>
            <a:r>
              <a:rPr lang="en-US" altLang="en-US" noProof="1">
                <a:effectLst/>
                <a:sym typeface="Wingdings" panose="05000000000000000000" pitchFamily="2" charset="2"/>
              </a:rPr>
              <a:t></a:t>
            </a:r>
            <a:r>
              <a:rPr lang="en-US" altLang="en-US" dirty="0">
                <a:effectLst/>
              </a:rPr>
              <a:t> form of energy that takes into 	account the quantity of matter</a:t>
            </a:r>
          </a:p>
          <a:p>
            <a:pPr lvl="2" eaLnBrk="1" hangingPunct="1"/>
            <a:endParaRPr lang="en-US" altLang="en-US" sz="1600" dirty="0">
              <a:effectLst/>
            </a:endParaRPr>
          </a:p>
          <a:p>
            <a:pPr marL="914400" lvl="2" indent="0" eaLnBrk="1" hangingPunct="1">
              <a:buNone/>
            </a:pPr>
            <a:r>
              <a:rPr lang="en-US" altLang="en-US" dirty="0">
                <a:effectLst/>
              </a:rPr>
              <a:t>8. </a:t>
            </a:r>
            <a:r>
              <a:rPr lang="en-US" altLang="en-US" dirty="0">
                <a:solidFill>
                  <a:schemeClr val="folHlink"/>
                </a:solidFill>
                <a:effectLst/>
              </a:rPr>
              <a:t>Activation energy</a:t>
            </a:r>
            <a:r>
              <a:rPr lang="en-US" altLang="en-US" dirty="0">
                <a:effectLst/>
              </a:rPr>
              <a:t> </a:t>
            </a:r>
            <a:r>
              <a:rPr lang="en-US" altLang="en-US" noProof="1">
                <a:effectLst/>
                <a:sym typeface="Wingdings" panose="05000000000000000000" pitchFamily="2" charset="2"/>
              </a:rPr>
              <a:t></a:t>
            </a:r>
            <a:r>
              <a:rPr lang="en-US" altLang="en-US" dirty="0">
                <a:effectLst/>
              </a:rPr>
              <a:t> 	The energy needed 		before a chemical reaction can take place 	(e.g. In order to downhill ski, energy must be 	available to take you to the top of the hill)</a:t>
            </a:r>
          </a:p>
          <a:p>
            <a:pPr lvl="2" eaLnBrk="1" hangingPunct="1"/>
            <a:endParaRPr lang="en-US" altLang="en-US" sz="1600" dirty="0">
              <a:effectLst/>
            </a:endParaRPr>
          </a:p>
          <a:p>
            <a:pPr marL="914400" lvl="2" indent="0" eaLnBrk="1" hangingPunct="1">
              <a:buNone/>
            </a:pPr>
            <a:r>
              <a:rPr lang="en-US" altLang="en-US" dirty="0">
                <a:effectLst/>
              </a:rPr>
              <a:t>9. </a:t>
            </a:r>
            <a:r>
              <a:rPr lang="en-US" altLang="en-US" b="1" u="sng" dirty="0">
                <a:solidFill>
                  <a:srgbClr val="FF6600"/>
                </a:solidFill>
                <a:effectLst/>
              </a:rPr>
              <a:t>Nuclear</a:t>
            </a:r>
            <a:r>
              <a:rPr lang="en-US" altLang="en-US" dirty="0">
                <a:solidFill>
                  <a:srgbClr val="FF6600"/>
                </a:solidFill>
                <a:effectLst/>
              </a:rPr>
              <a:t> Energy</a:t>
            </a:r>
            <a:r>
              <a:rPr lang="en-US" altLang="en-US" dirty="0">
                <a:effectLst/>
              </a:rPr>
              <a:t>  </a:t>
            </a:r>
            <a:r>
              <a:rPr lang="en-US" altLang="en-US" noProof="1">
                <a:effectLst/>
                <a:sym typeface="Wingdings" panose="05000000000000000000" pitchFamily="2" charset="2"/>
              </a:rPr>
              <a:t></a:t>
            </a:r>
            <a:r>
              <a:rPr lang="en-US" altLang="en-US" dirty="0">
                <a:effectLst/>
              </a:rPr>
              <a:t> fission (splitting atoms), 	fusion (combining atoms)</a:t>
            </a:r>
          </a:p>
        </p:txBody>
      </p:sp>
      <p:sp>
        <p:nvSpPr>
          <p:cNvPr id="2" name="Slide Number Placeholder 1">
            <a:extLst>
              <a:ext uri="{FF2B5EF4-FFF2-40B4-BE49-F238E27FC236}">
                <a16:creationId xmlns:a16="http://schemas.microsoft.com/office/drawing/2014/main" id="{72407BD2-44C3-41E1-B8E7-9B0F45D66BF0}"/>
              </a:ext>
            </a:extLst>
          </p:cNvPr>
          <p:cNvSpPr>
            <a:spLocks noGrp="1"/>
          </p:cNvSpPr>
          <p:nvPr>
            <p:ph type="sldNum" sz="quarter" idx="12"/>
          </p:nvPr>
        </p:nvSpPr>
        <p:spPr/>
        <p:txBody>
          <a:bodyPr/>
          <a:lstStyle/>
          <a:p>
            <a:pPr>
              <a:defRPr/>
            </a:pPr>
            <a:fld id="{ADCE5B85-DDCE-4545-A37B-B03909E39A68}" type="slidenum">
              <a:rPr lang="en-US" altLang="en-US" smtClean="0"/>
              <a:pPr>
                <a:defRPr/>
              </a:pPr>
              <a:t>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1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12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125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1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783BF8-11D9-4D20-93DE-8706957A3359}"/>
              </a:ext>
            </a:extLst>
          </p:cNvPr>
          <p:cNvSpPr>
            <a:spLocks noGrp="1"/>
          </p:cNvSpPr>
          <p:nvPr>
            <p:ph type="ftr" sz="quarter" idx="11"/>
          </p:nvPr>
        </p:nvSpPr>
        <p:spPr/>
        <p:txBody>
          <a:bodyPr/>
          <a:lstStyle/>
          <a:p>
            <a:pPr>
              <a:defRPr/>
            </a:pPr>
            <a:r>
              <a:rPr lang="en-US"/>
              <a:t>Heat Transfer</a:t>
            </a:r>
          </a:p>
        </p:txBody>
      </p:sp>
      <p:sp>
        <p:nvSpPr>
          <p:cNvPr id="13316" name="Rectangle 2">
            <a:extLst>
              <a:ext uri="{FF2B5EF4-FFF2-40B4-BE49-F238E27FC236}">
                <a16:creationId xmlns:a16="http://schemas.microsoft.com/office/drawing/2014/main" id="{4ACF52B2-6649-408D-84BF-9AFC11B29B5E}"/>
              </a:ext>
            </a:extLst>
          </p:cNvPr>
          <p:cNvSpPr>
            <a:spLocks noGrp="1" noChangeArrowheads="1"/>
          </p:cNvSpPr>
          <p:nvPr>
            <p:ph type="title"/>
          </p:nvPr>
        </p:nvSpPr>
        <p:spPr>
          <a:xfrm>
            <a:off x="457200" y="304800"/>
            <a:ext cx="8229600" cy="685800"/>
          </a:xfrm>
        </p:spPr>
        <p:txBody>
          <a:bodyPr/>
          <a:lstStyle/>
          <a:p>
            <a:pPr eaLnBrk="1" hangingPunct="1"/>
            <a:r>
              <a:rPr lang="en-US" altLang="en-US" dirty="0">
                <a:solidFill>
                  <a:srgbClr val="000000"/>
                </a:solidFill>
                <a:effectLst/>
              </a:rPr>
              <a:t>Energy</a:t>
            </a:r>
            <a:r>
              <a:rPr lang="en-US" altLang="en-US" dirty="0">
                <a:solidFill>
                  <a:schemeClr val="tx1"/>
                </a:solidFill>
                <a:effectLst/>
              </a:rPr>
              <a:t> Units	</a:t>
            </a:r>
          </a:p>
        </p:txBody>
      </p:sp>
      <p:sp>
        <p:nvSpPr>
          <p:cNvPr id="185347" name="Rectangle 3">
            <a:extLst>
              <a:ext uri="{FF2B5EF4-FFF2-40B4-BE49-F238E27FC236}">
                <a16:creationId xmlns:a16="http://schemas.microsoft.com/office/drawing/2014/main" id="{DC1E2387-E12F-490A-9519-C87EE163E6B0}"/>
              </a:ext>
            </a:extLst>
          </p:cNvPr>
          <p:cNvSpPr>
            <a:spLocks noGrp="1" noChangeArrowheads="1"/>
          </p:cNvSpPr>
          <p:nvPr>
            <p:ph type="body" idx="1"/>
          </p:nvPr>
        </p:nvSpPr>
        <p:spPr>
          <a:xfrm>
            <a:off x="457200" y="1066800"/>
            <a:ext cx="8305800" cy="5257800"/>
          </a:xfrm>
        </p:spPr>
        <p:txBody>
          <a:bodyPr/>
          <a:lstStyle/>
          <a:p>
            <a:pPr eaLnBrk="1" hangingPunct="1">
              <a:defRPr/>
            </a:pPr>
            <a:r>
              <a:rPr lang="en-US" dirty="0">
                <a:effectLst/>
              </a:rPr>
              <a:t>1. 	</a:t>
            </a:r>
            <a:r>
              <a:rPr lang="en-US" b="1" dirty="0">
                <a:solidFill>
                  <a:srgbClr val="FF6600"/>
                </a:solidFill>
                <a:effectLst/>
              </a:rPr>
              <a:t>Joule</a:t>
            </a:r>
            <a:r>
              <a:rPr lang="en-US" dirty="0">
                <a:effectLst/>
              </a:rPr>
              <a:t> (j) </a:t>
            </a:r>
            <a:r>
              <a:rPr lang="en-US" noProof="1">
                <a:effectLst/>
                <a:sym typeface="Wingdings" pitchFamily="2" charset="2"/>
              </a:rPr>
              <a:t></a:t>
            </a:r>
            <a:r>
              <a:rPr lang="en-US" dirty="0">
                <a:effectLst/>
              </a:rPr>
              <a:t> </a:t>
            </a:r>
            <a:r>
              <a:rPr lang="en-US" sz="2400" i="1" dirty="0">
                <a:effectLst/>
              </a:rPr>
              <a:t>When a force of 1 Newton is 	applied through a distance of 1 meter, 1 joule of 	work is done</a:t>
            </a:r>
            <a:r>
              <a:rPr lang="en-US" dirty="0">
                <a:effectLst/>
              </a:rPr>
              <a:t> </a:t>
            </a:r>
          </a:p>
          <a:p>
            <a:pPr lvl="2" eaLnBrk="1" hangingPunct="1">
              <a:buFont typeface="Wingdings" panose="05000000000000000000" pitchFamily="2" charset="2"/>
              <a:buNone/>
              <a:defRPr/>
            </a:pPr>
            <a:endParaRPr lang="en-US" sz="1400" dirty="0">
              <a:effectLst/>
            </a:endParaRPr>
          </a:p>
          <a:p>
            <a:pPr lvl="2" algn="ctr" eaLnBrk="1" hangingPunct="1">
              <a:defRPr/>
            </a:pPr>
            <a:r>
              <a:rPr lang="en-US" i="1" dirty="0">
                <a:effectLst/>
              </a:rPr>
              <a:t>E (joules)  =  f (Newtons) x  d (meters)</a:t>
            </a:r>
          </a:p>
          <a:p>
            <a:pPr eaLnBrk="1" hangingPunct="1">
              <a:buFont typeface="Wingdings" panose="05000000000000000000" pitchFamily="2" charset="2"/>
              <a:buNone/>
              <a:defRPr/>
            </a:pPr>
            <a:endParaRPr lang="en-US" sz="2000" dirty="0"/>
          </a:p>
          <a:p>
            <a:pPr eaLnBrk="1" hangingPunct="1">
              <a:defRPr/>
            </a:pPr>
            <a:r>
              <a:rPr lang="en-US" dirty="0">
                <a:effectLst/>
              </a:rPr>
              <a:t>2. 	</a:t>
            </a:r>
            <a:r>
              <a:rPr lang="en-US" b="1" dirty="0">
                <a:solidFill>
                  <a:srgbClr val="FF6600"/>
                </a:solidFill>
                <a:effectLst/>
              </a:rPr>
              <a:t>Calorie</a:t>
            </a:r>
            <a:r>
              <a:rPr lang="en-US" dirty="0">
                <a:effectLst/>
              </a:rPr>
              <a:t>  </a:t>
            </a:r>
            <a:r>
              <a:rPr lang="en-US" noProof="1">
                <a:effectLst/>
                <a:sym typeface="Wingdings" pitchFamily="2" charset="2"/>
              </a:rPr>
              <a:t> </a:t>
            </a:r>
            <a:r>
              <a:rPr lang="en-US" sz="2000" i="1" dirty="0">
                <a:effectLst/>
              </a:rPr>
              <a:t>The amount of energy required to raise 	1 gram of water, one degree Celsius</a:t>
            </a:r>
            <a:r>
              <a:rPr lang="en-US" sz="2000" dirty="0">
                <a:effectLst/>
              </a:rPr>
              <a:t>. </a:t>
            </a:r>
          </a:p>
          <a:p>
            <a:pPr eaLnBrk="1" hangingPunct="1">
              <a:buFont typeface="Wingdings" panose="05000000000000000000" pitchFamily="2" charset="2"/>
              <a:buNone/>
              <a:defRPr/>
            </a:pPr>
            <a:endParaRPr lang="en-US" sz="1600" dirty="0">
              <a:effectLst/>
            </a:endParaRPr>
          </a:p>
          <a:p>
            <a:pPr lvl="3" eaLnBrk="1" hangingPunct="1">
              <a:defRPr/>
            </a:pPr>
            <a:r>
              <a:rPr lang="en-US" i="1" dirty="0">
                <a:effectLst/>
              </a:rPr>
              <a:t>1 calorie  =  4.18 joules </a:t>
            </a:r>
          </a:p>
          <a:p>
            <a:pPr eaLnBrk="1" hangingPunct="1">
              <a:buFont typeface="Wingdings" panose="05000000000000000000" pitchFamily="2" charset="2"/>
              <a:buNone/>
              <a:defRPr/>
            </a:pPr>
            <a:endParaRPr lang="en-US" sz="1600" i="1" dirty="0">
              <a:effectLst/>
            </a:endParaRPr>
          </a:p>
          <a:p>
            <a:pPr lvl="3" eaLnBrk="1" hangingPunct="1">
              <a:defRPr/>
            </a:pPr>
            <a:r>
              <a:rPr lang="en-US" i="1" dirty="0">
                <a:effectLst/>
              </a:rPr>
              <a:t>1 j  =  2.39 X 10</a:t>
            </a:r>
            <a:r>
              <a:rPr lang="en-US" i="1" baseline="30000" dirty="0">
                <a:effectLst/>
              </a:rPr>
              <a:t>-1 </a:t>
            </a:r>
            <a:r>
              <a:rPr lang="en-US" i="1" dirty="0" err="1">
                <a:effectLst/>
              </a:rPr>
              <a:t>cal</a:t>
            </a:r>
            <a:r>
              <a:rPr lang="en-US" i="1" dirty="0">
                <a:effectLst/>
              </a:rPr>
              <a:t> </a:t>
            </a:r>
          </a:p>
          <a:p>
            <a:pPr eaLnBrk="1" hangingPunct="1">
              <a:buFont typeface="Wingdings" panose="05000000000000000000" pitchFamily="2" charset="2"/>
              <a:buNone/>
              <a:defRPr/>
            </a:pPr>
            <a:endParaRPr lang="en-US" sz="1600" i="1" dirty="0">
              <a:effectLst/>
            </a:endParaRPr>
          </a:p>
          <a:p>
            <a:pPr lvl="3" eaLnBrk="1" hangingPunct="1">
              <a:defRPr/>
            </a:pPr>
            <a:r>
              <a:rPr lang="en-US" i="1" dirty="0">
                <a:effectLst/>
              </a:rPr>
              <a:t>1000 calories = 1 Calorie (kilocalorie)</a:t>
            </a:r>
            <a:endParaRPr lang="en-US" dirty="0">
              <a:effectLst/>
            </a:endParaRPr>
          </a:p>
        </p:txBody>
      </p:sp>
      <p:sp>
        <p:nvSpPr>
          <p:cNvPr id="2" name="Slide Number Placeholder 1">
            <a:extLst>
              <a:ext uri="{FF2B5EF4-FFF2-40B4-BE49-F238E27FC236}">
                <a16:creationId xmlns:a16="http://schemas.microsoft.com/office/drawing/2014/main" id="{92DA74C5-5E56-4E7E-8F27-B2952B5102B1}"/>
              </a:ext>
            </a:extLst>
          </p:cNvPr>
          <p:cNvSpPr>
            <a:spLocks noGrp="1"/>
          </p:cNvSpPr>
          <p:nvPr>
            <p:ph type="sldNum" sz="quarter" idx="12"/>
          </p:nvPr>
        </p:nvSpPr>
        <p:spPr/>
        <p:txBody>
          <a:bodyPr/>
          <a:lstStyle/>
          <a:p>
            <a:pPr>
              <a:defRPr/>
            </a:pPr>
            <a:fld id="{ADCE5B85-DDCE-4545-A37B-B03909E39A68}" type="slidenum">
              <a:rPr lang="en-US" altLang="en-US" smtClean="0"/>
              <a:pPr>
                <a:defRPr/>
              </a:pPr>
              <a:t>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barn(outVertical)">
                                      <p:cBhvr>
                                        <p:cTn id="7" dur="1000"/>
                                        <p:tgtEl>
                                          <p:spTgt spid="185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185347">
                                            <p:txEl>
                                              <p:pRg st="2" end="2"/>
                                            </p:txEl>
                                          </p:spTgt>
                                        </p:tgtEl>
                                        <p:attrNameLst>
                                          <p:attrName>style.visibility</p:attrName>
                                        </p:attrNameLst>
                                      </p:cBhvr>
                                      <p:to>
                                        <p:strVal val="visible"/>
                                      </p:to>
                                    </p:set>
                                    <p:animEffect transition="in" filter="barn(outVertical)">
                                      <p:cBhvr>
                                        <p:cTn id="12" dur="1000"/>
                                        <p:tgtEl>
                                          <p:spTgt spid="1853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185347">
                                            <p:txEl>
                                              <p:pRg st="4" end="4"/>
                                            </p:txEl>
                                          </p:spTgt>
                                        </p:tgtEl>
                                        <p:attrNameLst>
                                          <p:attrName>style.visibility</p:attrName>
                                        </p:attrNameLst>
                                      </p:cBhvr>
                                      <p:to>
                                        <p:strVal val="visible"/>
                                      </p:to>
                                    </p:set>
                                    <p:animEffect transition="in" filter="barn(outVertical)">
                                      <p:cBhvr>
                                        <p:cTn id="17" dur="1000"/>
                                        <p:tgtEl>
                                          <p:spTgt spid="1853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nodeType="clickEffect">
                                  <p:stCondLst>
                                    <p:cond delay="0"/>
                                  </p:stCondLst>
                                  <p:childTnLst>
                                    <p:set>
                                      <p:cBhvr>
                                        <p:cTn id="21" dur="1" fill="hold">
                                          <p:stCondLst>
                                            <p:cond delay="0"/>
                                          </p:stCondLst>
                                        </p:cTn>
                                        <p:tgtEl>
                                          <p:spTgt spid="185347">
                                            <p:txEl>
                                              <p:pRg st="6" end="6"/>
                                            </p:txEl>
                                          </p:spTgt>
                                        </p:tgtEl>
                                        <p:attrNameLst>
                                          <p:attrName>style.visibility</p:attrName>
                                        </p:attrNameLst>
                                      </p:cBhvr>
                                      <p:to>
                                        <p:strVal val="visible"/>
                                      </p:to>
                                    </p:set>
                                    <p:animEffect transition="in" filter="barn(outVertical)">
                                      <p:cBhvr>
                                        <p:cTn id="22" dur="1000"/>
                                        <p:tgtEl>
                                          <p:spTgt spid="18534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nodeType="clickEffect">
                                  <p:stCondLst>
                                    <p:cond delay="0"/>
                                  </p:stCondLst>
                                  <p:childTnLst>
                                    <p:set>
                                      <p:cBhvr>
                                        <p:cTn id="26" dur="1" fill="hold">
                                          <p:stCondLst>
                                            <p:cond delay="0"/>
                                          </p:stCondLst>
                                        </p:cTn>
                                        <p:tgtEl>
                                          <p:spTgt spid="185347">
                                            <p:txEl>
                                              <p:pRg st="8" end="8"/>
                                            </p:txEl>
                                          </p:spTgt>
                                        </p:tgtEl>
                                        <p:attrNameLst>
                                          <p:attrName>style.visibility</p:attrName>
                                        </p:attrNameLst>
                                      </p:cBhvr>
                                      <p:to>
                                        <p:strVal val="visible"/>
                                      </p:to>
                                    </p:set>
                                    <p:animEffect transition="in" filter="barn(outVertical)">
                                      <p:cBhvr>
                                        <p:cTn id="27" dur="1000"/>
                                        <p:tgtEl>
                                          <p:spTgt spid="185347">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37" fill="hold" nodeType="clickEffect">
                                  <p:stCondLst>
                                    <p:cond delay="0"/>
                                  </p:stCondLst>
                                  <p:childTnLst>
                                    <p:set>
                                      <p:cBhvr>
                                        <p:cTn id="31" dur="1" fill="hold">
                                          <p:stCondLst>
                                            <p:cond delay="0"/>
                                          </p:stCondLst>
                                        </p:cTn>
                                        <p:tgtEl>
                                          <p:spTgt spid="185347">
                                            <p:txEl>
                                              <p:pRg st="10" end="10"/>
                                            </p:txEl>
                                          </p:spTgt>
                                        </p:tgtEl>
                                        <p:attrNameLst>
                                          <p:attrName>style.visibility</p:attrName>
                                        </p:attrNameLst>
                                      </p:cBhvr>
                                      <p:to>
                                        <p:strVal val="visible"/>
                                      </p:to>
                                    </p:set>
                                    <p:animEffect transition="in" filter="barn(outVertical)">
                                      <p:cBhvr>
                                        <p:cTn id="32" dur="1000"/>
                                        <p:tgtEl>
                                          <p:spTgt spid="1853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2670</TotalTime>
  <Words>2587</Words>
  <Application>Microsoft Office PowerPoint</Application>
  <PresentationFormat>On-screen Show (4:3)</PresentationFormat>
  <Paragraphs>411</Paragraphs>
  <Slides>63</Slides>
  <Notes>21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63</vt:i4>
      </vt:variant>
    </vt:vector>
  </HeadingPairs>
  <TitlesOfParts>
    <vt:vector size="74" baseType="lpstr">
      <vt:lpstr>Arial</vt:lpstr>
      <vt:lpstr>Calibri</vt:lpstr>
      <vt:lpstr>Impact</vt:lpstr>
      <vt:lpstr>StoneSans-Bold</vt:lpstr>
      <vt:lpstr>Tahoma</vt:lpstr>
      <vt:lpstr>Times New Roman</vt:lpstr>
      <vt:lpstr>Wingdings</vt:lpstr>
      <vt:lpstr>Textured</vt:lpstr>
      <vt:lpstr>Default Design</vt:lpstr>
      <vt:lpstr>1_Default Design</vt:lpstr>
      <vt:lpstr>Document</vt:lpstr>
      <vt:lpstr>Animate slides</vt:lpstr>
      <vt:lpstr>PowerPoint Presentation</vt:lpstr>
      <vt:lpstr>Energy in the Earth Systems</vt:lpstr>
      <vt:lpstr>PowerPoint Presentation</vt:lpstr>
      <vt:lpstr>1. Chemical energy     The energy associated with chemical changes (energy is also involved with physical changes)</vt:lpstr>
      <vt:lpstr>2.  Mechanical energy  when energy exerts a force</vt:lpstr>
      <vt:lpstr>4.  Light energy  (electromagnetic radiation) </vt:lpstr>
      <vt:lpstr>PowerPoint Presentation</vt:lpstr>
      <vt:lpstr>Energy Units </vt:lpstr>
      <vt:lpstr>Temperature Scales</vt:lpstr>
      <vt:lpstr>Temperature Scales</vt:lpstr>
      <vt:lpstr>Temperature  The measure of heat intensity: describes the  average kinetic energy (KE) of the molecules in a system</vt:lpstr>
      <vt:lpstr>Temperature  The measure of heat intensity: describes the average kinetic energy (KE) of the molecules in a system</vt:lpstr>
      <vt:lpstr>Heat Flow </vt:lpstr>
      <vt:lpstr>Heat Flow </vt:lpstr>
      <vt:lpstr>Heat Transfer </vt:lpstr>
      <vt:lpstr>Heat Flow </vt:lpstr>
      <vt:lpstr>Heat Flow </vt:lpstr>
      <vt:lpstr>PowerPoint Presentation</vt:lpstr>
      <vt:lpstr>Thermal (Heat) Energy Transfer</vt:lpstr>
      <vt:lpstr>Convection</vt:lpstr>
      <vt:lpstr>Heat Transfer</vt:lpstr>
      <vt:lpstr>Convection</vt:lpstr>
      <vt:lpstr>Convection</vt:lpstr>
      <vt:lpstr>Convection</vt:lpstr>
      <vt:lpstr>Convection</vt:lpstr>
      <vt:lpstr>Convection</vt:lpstr>
      <vt:lpstr>Convection</vt:lpstr>
      <vt:lpstr>Heat Transfer</vt:lpstr>
      <vt:lpstr>Conduction</vt:lpstr>
      <vt:lpstr>Conduction</vt:lpstr>
      <vt:lpstr>Conduction</vt:lpstr>
      <vt:lpstr>Conduction</vt:lpstr>
      <vt:lpstr>Conduction</vt:lpstr>
      <vt:lpstr>Conduction</vt:lpstr>
      <vt:lpstr>Heat Transfer</vt:lpstr>
      <vt:lpstr>Radiation</vt:lpstr>
      <vt:lpstr>Radiation</vt:lpstr>
      <vt:lpstr>Radiation</vt:lpstr>
      <vt:lpstr>Examples of Radiation</vt:lpstr>
      <vt:lpstr>Radiation</vt:lpstr>
      <vt:lpstr>Thermal (Heat) Energy Transfer</vt:lpstr>
      <vt:lpstr>Albedo</vt:lpstr>
      <vt:lpstr>Albedo</vt:lpstr>
      <vt:lpstr>Albedo</vt:lpstr>
      <vt:lpstr>How Do Clouds Form? (Condensation)</vt:lpstr>
      <vt:lpstr>Adiabatic Cooling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WJCC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Four</dc:title>
  <dc:creator>Vicki Lewis</dc:creator>
  <cp:lastModifiedBy>Craig Riesen</cp:lastModifiedBy>
  <cp:revision>130</cp:revision>
  <dcterms:created xsi:type="dcterms:W3CDTF">2003-11-04T15:24:57Z</dcterms:created>
  <dcterms:modified xsi:type="dcterms:W3CDTF">2024-12-18T21:31:03Z</dcterms:modified>
</cp:coreProperties>
</file>