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01" r:id="rId2"/>
    <p:sldMasterId id="2147483713" r:id="rId3"/>
    <p:sldMasterId id="2147483725" r:id="rId4"/>
  </p:sldMasterIdLst>
  <p:notesMasterIdLst>
    <p:notesMasterId r:id="rId64"/>
  </p:notesMasterIdLst>
  <p:handoutMasterIdLst>
    <p:handoutMasterId r:id="rId65"/>
  </p:handoutMasterIdLst>
  <p:sldIdLst>
    <p:sldId id="506" r:id="rId5"/>
    <p:sldId id="438" r:id="rId6"/>
    <p:sldId id="437" r:id="rId7"/>
    <p:sldId id="470" r:id="rId8"/>
    <p:sldId id="471" r:id="rId9"/>
    <p:sldId id="477" r:id="rId10"/>
    <p:sldId id="439" r:id="rId11"/>
    <p:sldId id="443" r:id="rId12"/>
    <p:sldId id="486" r:id="rId13"/>
    <p:sldId id="444" r:id="rId14"/>
    <p:sldId id="445" r:id="rId15"/>
    <p:sldId id="446" r:id="rId16"/>
    <p:sldId id="447" r:id="rId17"/>
    <p:sldId id="448" r:id="rId18"/>
    <p:sldId id="449" r:id="rId19"/>
    <p:sldId id="450" r:id="rId20"/>
    <p:sldId id="451" r:id="rId21"/>
    <p:sldId id="452" r:id="rId22"/>
    <p:sldId id="453" r:id="rId23"/>
    <p:sldId id="454" r:id="rId24"/>
    <p:sldId id="441" r:id="rId25"/>
    <p:sldId id="472" r:id="rId26"/>
    <p:sldId id="455" r:id="rId27"/>
    <p:sldId id="473" r:id="rId28"/>
    <p:sldId id="456" r:id="rId29"/>
    <p:sldId id="458" r:id="rId30"/>
    <p:sldId id="459" r:id="rId31"/>
    <p:sldId id="347" r:id="rId32"/>
    <p:sldId id="480" r:id="rId33"/>
    <p:sldId id="464" r:id="rId34"/>
    <p:sldId id="465" r:id="rId35"/>
    <p:sldId id="468" r:id="rId36"/>
    <p:sldId id="462" r:id="rId37"/>
    <p:sldId id="461" r:id="rId38"/>
    <p:sldId id="463" r:id="rId39"/>
    <p:sldId id="467" r:id="rId40"/>
    <p:sldId id="469" r:id="rId41"/>
    <p:sldId id="478" r:id="rId42"/>
    <p:sldId id="479" r:id="rId43"/>
    <p:sldId id="489" r:id="rId44"/>
    <p:sldId id="490" r:id="rId45"/>
    <p:sldId id="460" r:id="rId46"/>
    <p:sldId id="483" r:id="rId47"/>
    <p:sldId id="475" r:id="rId48"/>
    <p:sldId id="484" r:id="rId49"/>
    <p:sldId id="485" r:id="rId50"/>
    <p:sldId id="476" r:id="rId51"/>
    <p:sldId id="435" r:id="rId52"/>
    <p:sldId id="430" r:id="rId53"/>
    <p:sldId id="491" r:id="rId54"/>
    <p:sldId id="431" r:id="rId55"/>
    <p:sldId id="432" r:id="rId56"/>
    <p:sldId id="433" r:id="rId57"/>
    <p:sldId id="481" r:id="rId58"/>
    <p:sldId id="482" r:id="rId59"/>
    <p:sldId id="492" r:id="rId60"/>
    <p:sldId id="505" r:id="rId61"/>
    <p:sldId id="503" r:id="rId62"/>
    <p:sldId id="504" r:id="rId6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CC66FF"/>
    <a:srgbClr val="FF9933"/>
    <a:srgbClr val="008000"/>
    <a:srgbClr val="FFFF00"/>
    <a:srgbClr val="FF9966"/>
    <a:srgbClr val="660066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11" autoAdjust="0"/>
  </p:normalViewPr>
  <p:slideViewPr>
    <p:cSldViewPr>
      <p:cViewPr varScale="1">
        <p:scale>
          <a:sx n="78" d="100"/>
          <a:sy n="78" d="100"/>
        </p:scale>
        <p:origin x="965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D76F47B-5C9B-4F10-BB1A-4571F2146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81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A356DA4-FD8D-439E-8C4B-73CCDD740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213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2943D6-767A-4A81-8347-266161B50B44}" type="slidenum">
              <a:rPr lang="en-US" altLang="en-US">
                <a:solidFill>
                  <a:prstClr val="black"/>
                </a:solidFill>
              </a:rPr>
              <a:pPr eaLnBrk="1" hangingPunct="1"/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365765 h 720"/>
                  <a:gd name="T4" fmla="*/ 243 w 1000"/>
                  <a:gd name="T5" fmla="*/ 365765 h 720"/>
                  <a:gd name="T6" fmla="*/ 243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6 h 317"/>
                  <a:gd name="T4" fmla="*/ 624 w 624"/>
                  <a:gd name="T5" fmla="*/ 63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42 h 317"/>
                  <a:gd name="T4" fmla="*/ 624 w 624"/>
                  <a:gd name="T5" fmla="*/ 64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18 h 370"/>
                  <a:gd name="T2" fmla="*/ 0 w 624"/>
                  <a:gd name="T3" fmla="*/ 106 h 370"/>
                  <a:gd name="T4" fmla="*/ 624 w 624"/>
                  <a:gd name="T5" fmla="*/ 106 h 370"/>
                  <a:gd name="T6" fmla="*/ 624 w 624"/>
                  <a:gd name="T7" fmla="*/ 18 h 370"/>
                  <a:gd name="T8" fmla="*/ 384 w 624"/>
                  <a:gd name="T9" fmla="*/ 3 h 370"/>
                  <a:gd name="T10" fmla="*/ 0 w 624"/>
                  <a:gd name="T11" fmla="*/ 1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7 h 317"/>
                  <a:gd name="T4" fmla="*/ 624 w 624"/>
                  <a:gd name="T5" fmla="*/ 21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41 h 272"/>
                  <a:gd name="T4" fmla="*/ 240 w 624"/>
                  <a:gd name="T5" fmla="*/ 566 h 272"/>
                  <a:gd name="T6" fmla="*/ 624 w 624"/>
                  <a:gd name="T7" fmla="*/ 64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30 h 362"/>
                  <a:gd name="T2" fmla="*/ 8 w 632"/>
                  <a:gd name="T3" fmla="*/ 209 h 362"/>
                  <a:gd name="T4" fmla="*/ 248 w 632"/>
                  <a:gd name="T5" fmla="*/ 209 h 362"/>
                  <a:gd name="T6" fmla="*/ 632 w 632"/>
                  <a:gd name="T7" fmla="*/ 209 h 362"/>
                  <a:gd name="T8" fmla="*/ 632 w 632"/>
                  <a:gd name="T9" fmla="*/ 30 h 362"/>
                  <a:gd name="T10" fmla="*/ 104 w 632"/>
                  <a:gd name="T11" fmla="*/ 30 h 362"/>
                  <a:gd name="T12" fmla="*/ 8 w 632"/>
                  <a:gd name="T13" fmla="*/ 3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6 h 317"/>
                  <a:gd name="T4" fmla="*/ 624 w 624"/>
                  <a:gd name="T5" fmla="*/ 63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42 h 317"/>
                  <a:gd name="T4" fmla="*/ 624 w 624"/>
                  <a:gd name="T5" fmla="*/ 64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18 h 370"/>
                  <a:gd name="T2" fmla="*/ 0 w 624"/>
                  <a:gd name="T3" fmla="*/ 106 h 370"/>
                  <a:gd name="T4" fmla="*/ 624 w 624"/>
                  <a:gd name="T5" fmla="*/ 106 h 370"/>
                  <a:gd name="T6" fmla="*/ 624 w 624"/>
                  <a:gd name="T7" fmla="*/ 18 h 370"/>
                  <a:gd name="T8" fmla="*/ 384 w 624"/>
                  <a:gd name="T9" fmla="*/ 3 h 370"/>
                  <a:gd name="T10" fmla="*/ 0 w 624"/>
                  <a:gd name="T11" fmla="*/ 1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7 h 317"/>
                  <a:gd name="T4" fmla="*/ 624 w 624"/>
                  <a:gd name="T5" fmla="*/ 21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36 h 272"/>
                  <a:gd name="T4" fmla="*/ 240 w 624"/>
                  <a:gd name="T5" fmla="*/ 561 h 272"/>
                  <a:gd name="T6" fmla="*/ 624 w 624"/>
                  <a:gd name="T7" fmla="*/ 63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0 h 362"/>
                  <a:gd name="T2" fmla="*/ 8 w 632"/>
                  <a:gd name="T3" fmla="*/ 211 h 362"/>
                  <a:gd name="T4" fmla="*/ 248 w 632"/>
                  <a:gd name="T5" fmla="*/ 211 h 362"/>
                  <a:gd name="T6" fmla="*/ 632 w 632"/>
                  <a:gd name="T7" fmla="*/ 211 h 362"/>
                  <a:gd name="T8" fmla="*/ 632 w 632"/>
                  <a:gd name="T9" fmla="*/ 30 h 362"/>
                  <a:gd name="T10" fmla="*/ 104 w 632"/>
                  <a:gd name="T11" fmla="*/ 30 h 362"/>
                  <a:gd name="T12" fmla="*/ 8 w 632"/>
                  <a:gd name="T13" fmla="*/ 3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6 h 317"/>
                  <a:gd name="T4" fmla="*/ 624 w 624"/>
                  <a:gd name="T5" fmla="*/ 63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42 h 317"/>
                  <a:gd name="T4" fmla="*/ 624 w 624"/>
                  <a:gd name="T5" fmla="*/ 64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18 h 370"/>
                  <a:gd name="T2" fmla="*/ 0 w 624"/>
                  <a:gd name="T3" fmla="*/ 106 h 370"/>
                  <a:gd name="T4" fmla="*/ 624 w 624"/>
                  <a:gd name="T5" fmla="*/ 106 h 370"/>
                  <a:gd name="T6" fmla="*/ 624 w 624"/>
                  <a:gd name="T7" fmla="*/ 18 h 370"/>
                  <a:gd name="T8" fmla="*/ 384 w 624"/>
                  <a:gd name="T9" fmla="*/ 3 h 370"/>
                  <a:gd name="T10" fmla="*/ 0 w 624"/>
                  <a:gd name="T11" fmla="*/ 1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36 h 272"/>
                  <a:gd name="T4" fmla="*/ 240 w 624"/>
                  <a:gd name="T5" fmla="*/ 561 h 272"/>
                  <a:gd name="T6" fmla="*/ 624 w 624"/>
                  <a:gd name="T7" fmla="*/ 63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0 h 362"/>
                  <a:gd name="T2" fmla="*/ 8 w 632"/>
                  <a:gd name="T3" fmla="*/ 211 h 362"/>
                  <a:gd name="T4" fmla="*/ 248 w 632"/>
                  <a:gd name="T5" fmla="*/ 211 h 362"/>
                  <a:gd name="T6" fmla="*/ 632 w 632"/>
                  <a:gd name="T7" fmla="*/ 211 h 362"/>
                  <a:gd name="T8" fmla="*/ 632 w 632"/>
                  <a:gd name="T9" fmla="*/ 30 h 362"/>
                  <a:gd name="T10" fmla="*/ 104 w 632"/>
                  <a:gd name="T11" fmla="*/ 30 h 362"/>
                  <a:gd name="T12" fmla="*/ 8 w 632"/>
                  <a:gd name="T13" fmla="*/ 3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241 h 385"/>
                <a:gd name="T2" fmla="*/ 5762 w 5762"/>
                <a:gd name="T3" fmla="*/ 230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241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2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Module 13B Nuclear Energy</a:t>
            </a:r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FEAEB81-8C35-4F40-A547-E36D7485B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97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13B Nuclear Energy</a:t>
            </a: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E4917-EB83-4806-BBC6-CD2AB2198C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94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13B Nuclear Energy</a:t>
            </a: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4B6B2-C3B6-4EDB-AC7F-17AFFC629C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83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73163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35563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173163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35563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13B Nuclear Energy</a:t>
            </a:r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BD11A-AC61-46A7-858A-968617616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099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tint val="75000"/>
                  </a:prstClr>
                </a:solidFill>
              </a:rPr>
              <a:t>Module 13B Nuclear Energy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8FD15-E70F-48C7-B56F-69C05962975F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544667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tint val="75000"/>
                  </a:prstClr>
                </a:solidFill>
              </a:rPr>
              <a:t>Module 13B Nuclear Energy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E5107-A1EE-4182-8C6D-0DB18858F727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55212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tint val="75000"/>
                  </a:prstClr>
                </a:solidFill>
              </a:rPr>
              <a:t>Module 13B Nuclear Energy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78779-E8B4-48DB-8EDF-71E6076E2852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827206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tint val="75000"/>
                  </a:prstClr>
                </a:solidFill>
              </a:rPr>
              <a:t>Module 13B Nuclear Energy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B7871-C33C-4B7B-B7AC-44760C769C25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339049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tint val="75000"/>
                  </a:prstClr>
                </a:solidFill>
              </a:rPr>
              <a:t>Module 13B Nuclear Energy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AB799-25CD-484A-8C7F-FEFDD023C6D0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038934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tint val="75000"/>
                  </a:prstClr>
                </a:solidFill>
              </a:rPr>
              <a:t>Module 13B Nuclear Energy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E4C2B-7E10-472F-9F5E-DD005968C761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595714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tint val="75000"/>
                  </a:prstClr>
                </a:solidFill>
              </a:rPr>
              <a:t>Module 13B Nuclear Energy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3EC55-8C7B-4986-9534-AB175DFD735D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29600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13B Nuclear Energy</a:t>
            </a: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6E81C-03D5-4E61-820B-84E7DF263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088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tint val="75000"/>
                  </a:prstClr>
                </a:solidFill>
              </a:rPr>
              <a:t>Module 13B Nuclear Energy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B7D36-D4FA-4741-AAA0-4BD5B19FB684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455474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tint val="75000"/>
                  </a:prstClr>
                </a:solidFill>
              </a:rPr>
              <a:t>Module 13B Nuclear Energy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D92E9-DC52-405C-AEA8-90173442503A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895554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tint val="75000"/>
                  </a:prstClr>
                </a:solidFill>
              </a:rPr>
              <a:t>Module 13B Nuclear Energy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0E20A-C322-4376-B4C0-D1251EEB49DA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468749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tint val="75000"/>
                  </a:prstClr>
                </a:solidFill>
              </a:rPr>
              <a:t>Module 13B Nuclear Energy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0B4DA-3836-40BE-AADB-52639B4581BB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876317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5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884" indent="0" algn="ctr">
              <a:buNone/>
              <a:defRPr/>
            </a:lvl2pPr>
            <a:lvl3pPr marL="913770" indent="0" algn="ctr">
              <a:buNone/>
              <a:defRPr/>
            </a:lvl3pPr>
            <a:lvl4pPr marL="1370659" indent="0" algn="ctr">
              <a:buNone/>
              <a:defRPr/>
            </a:lvl4pPr>
            <a:lvl5pPr marL="1827545" indent="0" algn="ctr">
              <a:buNone/>
              <a:defRPr/>
            </a:lvl5pPr>
            <a:lvl6pPr marL="2284429" indent="0" algn="ctr">
              <a:buNone/>
              <a:defRPr/>
            </a:lvl6pPr>
            <a:lvl7pPr marL="2741315" indent="0" algn="ctr">
              <a:buNone/>
              <a:defRPr/>
            </a:lvl7pPr>
            <a:lvl8pPr marL="3198199" indent="0" algn="ctr">
              <a:buNone/>
              <a:defRPr/>
            </a:lvl8pPr>
            <a:lvl9pPr marL="365508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Module 13B Nuclear Energy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71577-8085-4361-B931-9C37426FDB8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7858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Module 13B Nuclear Energy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21C48-9D09-4589-9144-B728FE3B6F7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2824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9"/>
            <a:ext cx="7772400" cy="1500188"/>
          </a:xfrm>
        </p:spPr>
        <p:txBody>
          <a:bodyPr anchor="b"/>
          <a:lstStyle>
            <a:lvl1pPr marL="0" indent="0">
              <a:buNone/>
              <a:defRPr sz="2100"/>
            </a:lvl1pPr>
            <a:lvl2pPr marL="456884" indent="0">
              <a:buNone/>
              <a:defRPr sz="1900"/>
            </a:lvl2pPr>
            <a:lvl3pPr marL="913770" indent="0">
              <a:buNone/>
              <a:defRPr sz="1700"/>
            </a:lvl3pPr>
            <a:lvl4pPr marL="1370659" indent="0">
              <a:buNone/>
              <a:defRPr sz="1500"/>
            </a:lvl4pPr>
            <a:lvl5pPr marL="1827545" indent="0">
              <a:buNone/>
              <a:defRPr sz="1500"/>
            </a:lvl5pPr>
            <a:lvl6pPr marL="2284429" indent="0">
              <a:buNone/>
              <a:defRPr sz="1500"/>
            </a:lvl6pPr>
            <a:lvl7pPr marL="2741315" indent="0">
              <a:buNone/>
              <a:defRPr sz="1500"/>
            </a:lvl7pPr>
            <a:lvl8pPr marL="3198199" indent="0">
              <a:buNone/>
              <a:defRPr sz="1500"/>
            </a:lvl8pPr>
            <a:lvl9pPr marL="3655085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Module 13B Nuclear Energy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3DE20-98D5-4F87-B73F-C17FD2DB631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156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981200"/>
            <a:ext cx="3810000" cy="4114800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5" y="1981200"/>
            <a:ext cx="3810000" cy="4114800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Module 13B Nuclear Energy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DD1A3-3295-4168-A00C-C68F35FD151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9853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4638"/>
            <a:ext cx="82296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535119"/>
            <a:ext cx="4040188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884" indent="0">
              <a:buNone/>
              <a:defRPr sz="2100" b="1"/>
            </a:lvl2pPr>
            <a:lvl3pPr marL="913770" indent="0">
              <a:buNone/>
              <a:defRPr sz="1900" b="1"/>
            </a:lvl3pPr>
            <a:lvl4pPr marL="1370659" indent="0">
              <a:buNone/>
              <a:defRPr sz="1700" b="1"/>
            </a:lvl4pPr>
            <a:lvl5pPr marL="1827545" indent="0">
              <a:buNone/>
              <a:defRPr sz="1700" b="1"/>
            </a:lvl5pPr>
            <a:lvl6pPr marL="2284429" indent="0">
              <a:buNone/>
              <a:defRPr sz="1700" b="1"/>
            </a:lvl6pPr>
            <a:lvl7pPr marL="2741315" indent="0">
              <a:buNone/>
              <a:defRPr sz="1700" b="1"/>
            </a:lvl7pPr>
            <a:lvl8pPr marL="3198199" indent="0">
              <a:buNone/>
              <a:defRPr sz="1700" b="1"/>
            </a:lvl8pPr>
            <a:lvl9pPr marL="3655085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174876"/>
            <a:ext cx="4040188" cy="3951288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9"/>
            <a:ext cx="4041775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884" indent="0">
              <a:buNone/>
              <a:defRPr sz="2100" b="1"/>
            </a:lvl2pPr>
            <a:lvl3pPr marL="913770" indent="0">
              <a:buNone/>
              <a:defRPr sz="1900" b="1"/>
            </a:lvl3pPr>
            <a:lvl4pPr marL="1370659" indent="0">
              <a:buNone/>
              <a:defRPr sz="1700" b="1"/>
            </a:lvl4pPr>
            <a:lvl5pPr marL="1827545" indent="0">
              <a:buNone/>
              <a:defRPr sz="1700" b="1"/>
            </a:lvl5pPr>
            <a:lvl6pPr marL="2284429" indent="0">
              <a:buNone/>
              <a:defRPr sz="1700" b="1"/>
            </a:lvl6pPr>
            <a:lvl7pPr marL="2741315" indent="0">
              <a:buNone/>
              <a:defRPr sz="1700" b="1"/>
            </a:lvl7pPr>
            <a:lvl8pPr marL="3198199" indent="0">
              <a:buNone/>
              <a:defRPr sz="1700" b="1"/>
            </a:lvl8pPr>
            <a:lvl9pPr marL="3655085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6"/>
            <a:ext cx="4041775" cy="3951288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Module 13B Nuclear Energy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DF09E-6FE1-4DC6-B243-CC48D4506F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5950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Module 13B Nuclear Energy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134A4-0AE5-4FAC-A679-76979C2DEFC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658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13B Nuclear Energy</a:t>
            </a: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D843E-D196-44CD-A5E1-57B807BBE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965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Module 13B Nuclear Energy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C90EE-EACE-4270-B925-4692A6C1879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9251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6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884" indent="0">
              <a:buNone/>
              <a:defRPr sz="1300"/>
            </a:lvl2pPr>
            <a:lvl3pPr marL="913770" indent="0">
              <a:buNone/>
              <a:defRPr sz="1100"/>
            </a:lvl3pPr>
            <a:lvl4pPr marL="1370659" indent="0">
              <a:buNone/>
              <a:defRPr sz="800"/>
            </a:lvl4pPr>
            <a:lvl5pPr marL="1827545" indent="0">
              <a:buNone/>
              <a:defRPr sz="800"/>
            </a:lvl5pPr>
            <a:lvl6pPr marL="2284429" indent="0">
              <a:buNone/>
              <a:defRPr sz="800"/>
            </a:lvl6pPr>
            <a:lvl7pPr marL="2741315" indent="0">
              <a:buNone/>
              <a:defRPr sz="800"/>
            </a:lvl7pPr>
            <a:lvl8pPr marL="3198199" indent="0">
              <a:buNone/>
              <a:defRPr sz="800"/>
            </a:lvl8pPr>
            <a:lvl9pPr marL="365508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Module 13B Nuclear Energy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AF2A6-8E48-4943-855D-D5ABE1B8102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1512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3" y="4800606"/>
            <a:ext cx="54864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93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84" indent="0">
              <a:buNone/>
              <a:defRPr sz="2700"/>
            </a:lvl2pPr>
            <a:lvl3pPr marL="913770" indent="0">
              <a:buNone/>
              <a:defRPr sz="2300"/>
            </a:lvl3pPr>
            <a:lvl4pPr marL="1370659" indent="0">
              <a:buNone/>
              <a:defRPr sz="2100"/>
            </a:lvl4pPr>
            <a:lvl5pPr marL="1827545" indent="0">
              <a:buNone/>
              <a:defRPr sz="2100"/>
            </a:lvl5pPr>
            <a:lvl6pPr marL="2284429" indent="0">
              <a:buNone/>
              <a:defRPr sz="2100"/>
            </a:lvl6pPr>
            <a:lvl7pPr marL="2741315" indent="0">
              <a:buNone/>
              <a:defRPr sz="2100"/>
            </a:lvl7pPr>
            <a:lvl8pPr marL="3198199" indent="0">
              <a:buNone/>
              <a:defRPr sz="2100"/>
            </a:lvl8pPr>
            <a:lvl9pPr marL="3655085" indent="0">
              <a:buNone/>
              <a:defRPr sz="21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93" y="5367344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884" indent="0">
              <a:buNone/>
              <a:defRPr sz="1300"/>
            </a:lvl2pPr>
            <a:lvl3pPr marL="913770" indent="0">
              <a:buNone/>
              <a:defRPr sz="1100"/>
            </a:lvl3pPr>
            <a:lvl4pPr marL="1370659" indent="0">
              <a:buNone/>
              <a:defRPr sz="800"/>
            </a:lvl4pPr>
            <a:lvl5pPr marL="1827545" indent="0">
              <a:buNone/>
              <a:defRPr sz="800"/>
            </a:lvl5pPr>
            <a:lvl6pPr marL="2284429" indent="0">
              <a:buNone/>
              <a:defRPr sz="800"/>
            </a:lvl6pPr>
            <a:lvl7pPr marL="2741315" indent="0">
              <a:buNone/>
              <a:defRPr sz="800"/>
            </a:lvl7pPr>
            <a:lvl8pPr marL="3198199" indent="0">
              <a:buNone/>
              <a:defRPr sz="800"/>
            </a:lvl8pPr>
            <a:lvl9pPr marL="365508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Module 13B Nuclear Energy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EF082-0BC0-4298-B6E0-95C0A8511F9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5038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Module 13B Nuclear Energy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15F5C-E55E-4E2D-95D6-0BFEF77389E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7575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5" y="609600"/>
            <a:ext cx="1943099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Module 13B Nuclear Energy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9C614-8CA6-4467-80E1-7B1C5CBC54E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2446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AA155-A0B1-4AD8-859D-5CCB47F9B580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4480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CAF83-A6D8-4447-B557-C08F134C507C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2439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AECD8-50E1-4E1A-BA27-54FCCD649EEA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10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7321F-621A-4AEF-8519-7D117A3323EC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7864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E4C4C-5D88-49EE-9F46-3B6343A566C7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724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13B Nuclear Energy</a:t>
            </a: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DF22D-B834-47AA-85E2-1BC2236F0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613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D3E3D-E07D-4E5A-A6E3-A076A62F39A3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3545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8178F-AFDB-4B3A-82DA-DEF11D685691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2755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DBC07-DBCA-4237-8B95-842E69AB8E7F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0827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BBC59-2812-49A0-9EA0-B56C1FDB72B4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66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0D55C-FDA5-4BB2-8AF1-FE358BF04BCD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9321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6E424-38AD-49F1-94E6-083BB4E8019D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479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13B Nuclear Energy</a:t>
            </a:r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5809C-7E64-4858-8C17-A85568859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791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13B Nuclear Energy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65A24-8308-48A6-BD4E-230D659F9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04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13B Nuclear Energy</a:t>
            </a: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68F7C-BD42-4F59-B837-849039ABA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68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13B Nuclear Energy</a:t>
            </a: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4C520-C4BB-4C86-9463-D27221789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17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13B Nuclear Energy</a:t>
            </a: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E80E0-53E2-4531-9C8F-BDC9DD991B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86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035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365765 h 720"/>
                  <a:gd name="T4" fmla="*/ 243 w 1000"/>
                  <a:gd name="T5" fmla="*/ 365765 h 720"/>
                  <a:gd name="T6" fmla="*/ 243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6 h 317"/>
                  <a:gd name="T4" fmla="*/ 624 w 624"/>
                  <a:gd name="T5" fmla="*/ 63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42 h 317"/>
                  <a:gd name="T4" fmla="*/ 624 w 624"/>
                  <a:gd name="T5" fmla="*/ 64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18 h 370"/>
                  <a:gd name="T2" fmla="*/ 0 w 624"/>
                  <a:gd name="T3" fmla="*/ 106 h 370"/>
                  <a:gd name="T4" fmla="*/ 624 w 624"/>
                  <a:gd name="T5" fmla="*/ 106 h 370"/>
                  <a:gd name="T6" fmla="*/ 624 w 624"/>
                  <a:gd name="T7" fmla="*/ 18 h 370"/>
                  <a:gd name="T8" fmla="*/ 384 w 624"/>
                  <a:gd name="T9" fmla="*/ 3 h 370"/>
                  <a:gd name="T10" fmla="*/ 0 w 624"/>
                  <a:gd name="T11" fmla="*/ 1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7 h 317"/>
                  <a:gd name="T4" fmla="*/ 624 w 624"/>
                  <a:gd name="T5" fmla="*/ 21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41 h 272"/>
                  <a:gd name="T4" fmla="*/ 240 w 624"/>
                  <a:gd name="T5" fmla="*/ 566 h 272"/>
                  <a:gd name="T6" fmla="*/ 624 w 624"/>
                  <a:gd name="T7" fmla="*/ 64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30 h 362"/>
                  <a:gd name="T2" fmla="*/ 8 w 632"/>
                  <a:gd name="T3" fmla="*/ 209 h 362"/>
                  <a:gd name="T4" fmla="*/ 248 w 632"/>
                  <a:gd name="T5" fmla="*/ 209 h 362"/>
                  <a:gd name="T6" fmla="*/ 632 w 632"/>
                  <a:gd name="T7" fmla="*/ 209 h 362"/>
                  <a:gd name="T8" fmla="*/ 632 w 632"/>
                  <a:gd name="T9" fmla="*/ 30 h 362"/>
                  <a:gd name="T10" fmla="*/ 104 w 632"/>
                  <a:gd name="T11" fmla="*/ 30 h 362"/>
                  <a:gd name="T12" fmla="*/ 8 w 632"/>
                  <a:gd name="T13" fmla="*/ 3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6 h 317"/>
                  <a:gd name="T4" fmla="*/ 624 w 624"/>
                  <a:gd name="T5" fmla="*/ 63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42 h 317"/>
                  <a:gd name="T4" fmla="*/ 624 w 624"/>
                  <a:gd name="T5" fmla="*/ 64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18 h 370"/>
                  <a:gd name="T2" fmla="*/ 0 w 624"/>
                  <a:gd name="T3" fmla="*/ 106 h 370"/>
                  <a:gd name="T4" fmla="*/ 624 w 624"/>
                  <a:gd name="T5" fmla="*/ 106 h 370"/>
                  <a:gd name="T6" fmla="*/ 624 w 624"/>
                  <a:gd name="T7" fmla="*/ 18 h 370"/>
                  <a:gd name="T8" fmla="*/ 384 w 624"/>
                  <a:gd name="T9" fmla="*/ 3 h 370"/>
                  <a:gd name="T10" fmla="*/ 0 w 624"/>
                  <a:gd name="T11" fmla="*/ 1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7 h 317"/>
                  <a:gd name="T4" fmla="*/ 624 w 624"/>
                  <a:gd name="T5" fmla="*/ 21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36 h 272"/>
                  <a:gd name="T4" fmla="*/ 240 w 624"/>
                  <a:gd name="T5" fmla="*/ 561 h 272"/>
                  <a:gd name="T6" fmla="*/ 624 w 624"/>
                  <a:gd name="T7" fmla="*/ 63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0 h 362"/>
                  <a:gd name="T2" fmla="*/ 8 w 632"/>
                  <a:gd name="T3" fmla="*/ 211 h 362"/>
                  <a:gd name="T4" fmla="*/ 248 w 632"/>
                  <a:gd name="T5" fmla="*/ 211 h 362"/>
                  <a:gd name="T6" fmla="*/ 632 w 632"/>
                  <a:gd name="T7" fmla="*/ 211 h 362"/>
                  <a:gd name="T8" fmla="*/ 632 w 632"/>
                  <a:gd name="T9" fmla="*/ 30 h 362"/>
                  <a:gd name="T10" fmla="*/ 104 w 632"/>
                  <a:gd name="T11" fmla="*/ 30 h 362"/>
                  <a:gd name="T12" fmla="*/ 8 w 632"/>
                  <a:gd name="T13" fmla="*/ 3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8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6 h 317"/>
                  <a:gd name="T4" fmla="*/ 624 w 624"/>
                  <a:gd name="T5" fmla="*/ 63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9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42 h 317"/>
                  <a:gd name="T4" fmla="*/ 624 w 624"/>
                  <a:gd name="T5" fmla="*/ 64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0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18 h 370"/>
                  <a:gd name="T2" fmla="*/ 0 w 624"/>
                  <a:gd name="T3" fmla="*/ 106 h 370"/>
                  <a:gd name="T4" fmla="*/ 624 w 624"/>
                  <a:gd name="T5" fmla="*/ 106 h 370"/>
                  <a:gd name="T6" fmla="*/ 624 w 624"/>
                  <a:gd name="T7" fmla="*/ 18 h 370"/>
                  <a:gd name="T8" fmla="*/ 384 w 624"/>
                  <a:gd name="T9" fmla="*/ 3 h 370"/>
                  <a:gd name="T10" fmla="*/ 0 w 624"/>
                  <a:gd name="T11" fmla="*/ 1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1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2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36 h 272"/>
                  <a:gd name="T4" fmla="*/ 240 w 624"/>
                  <a:gd name="T5" fmla="*/ 561 h 272"/>
                  <a:gd name="T6" fmla="*/ 624 w 624"/>
                  <a:gd name="T7" fmla="*/ 63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3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0 h 362"/>
                  <a:gd name="T2" fmla="*/ 8 w 632"/>
                  <a:gd name="T3" fmla="*/ 211 h 362"/>
                  <a:gd name="T4" fmla="*/ 248 w 632"/>
                  <a:gd name="T5" fmla="*/ 211 h 362"/>
                  <a:gd name="T6" fmla="*/ 632 w 632"/>
                  <a:gd name="T7" fmla="*/ 211 h 362"/>
                  <a:gd name="T8" fmla="*/ 632 w 632"/>
                  <a:gd name="T9" fmla="*/ 30 h 362"/>
                  <a:gd name="T10" fmla="*/ 104 w 632"/>
                  <a:gd name="T11" fmla="*/ 30 h 362"/>
                  <a:gd name="T12" fmla="*/ 8 w 632"/>
                  <a:gd name="T13" fmla="*/ 3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3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241 h 385"/>
                <a:gd name="T2" fmla="*/ 2428 w 5762"/>
                <a:gd name="T3" fmla="*/ 230 h 385"/>
                <a:gd name="T4" fmla="*/ 2428 w 5762"/>
                <a:gd name="T5" fmla="*/ 4 h 385"/>
                <a:gd name="T6" fmla="*/ 0 w 5762"/>
                <a:gd name="T7" fmla="*/ 0 h 385"/>
                <a:gd name="T8" fmla="*/ 0 w 5762"/>
                <a:gd name="T9" fmla="*/ 241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2428 w 5761"/>
                <a:gd name="T3" fmla="*/ 0 h 189"/>
                <a:gd name="T4" fmla="*/ 2428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Module 13B Nuclear Energy</a:t>
            </a:r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fld id="{064BA262-C597-4430-95E2-9C2B3CEE46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tint val="75000"/>
                  </a:prstClr>
                </a:solidFill>
                <a:latin typeface="Arial" charset="0"/>
              </a:rPr>
              <a:t>Module 13B Nuclear Energy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733D81C-8502-4AD1-8CA7-F3A93EEFFED6}" type="slidenum">
              <a:rPr lang="en-US">
                <a:solidFill>
                  <a:prstClr val="white">
                    <a:tint val="75000"/>
                  </a:prstClr>
                </a:solidFill>
                <a:latin typeface="Arial" charset="0"/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1125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ransition spd="med">
    <p:fade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5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76" tIns="45688" rIns="91376" bIns="456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5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5" y="6248400"/>
            <a:ext cx="19050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4" y="6248400"/>
            <a:ext cx="28956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Module 13B Nuclear Energy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4" y="6248400"/>
            <a:ext cx="19050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2F26AA13-E5F8-4F97-BE33-CF04A28053B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777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688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377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065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754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664" indent="-342664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440" indent="-285553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2pPr>
      <a:lvl3pPr marL="1142213" indent="-228443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99100" indent="-22844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055986" indent="-228443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512872" indent="-228443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2969758" indent="-228443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426642" indent="-228443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3883528" indent="-228443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7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84" algn="l" defTabSz="9137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70" algn="l" defTabSz="9137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59" algn="l" defTabSz="9137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45" algn="l" defTabSz="9137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29" algn="l" defTabSz="9137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15" algn="l" defTabSz="9137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99" algn="l" defTabSz="9137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85" algn="l" defTabSz="9137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62E2AAE2-E750-48C2-83C8-77D5E17E6F7C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8811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obel.se/chemistry/laureates/1944/index.html" TargetMode="External"/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1.xml"/><Relationship Id="rId1" Type="http://schemas.openxmlformats.org/officeDocument/2006/relationships/video" Target="file:///C:\Documents%20and%20Settings\CReisen\My%20Documents\CHS%20folders\physics\atomic%20blast.avi" TargetMode="External"/><Relationship Id="rId4" Type="http://schemas.openxmlformats.org/officeDocument/2006/relationships/hyperlink" Target="http://somup.com/cFX20qnjnh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397C9-7528-9514-2CA7-A6716E895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3163" y="1284109"/>
            <a:ext cx="7772400" cy="1200329"/>
          </a:xfrm>
        </p:spPr>
        <p:txBody>
          <a:bodyPr/>
          <a:lstStyle/>
          <a:p>
            <a:r>
              <a:rPr lang="en-US" dirty="0"/>
              <a:t>Click “Slide Show”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41CFDC-A97B-AA39-1637-965D77FBE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6813" y="3886200"/>
            <a:ext cx="6400800" cy="2286000"/>
          </a:xfrm>
        </p:spPr>
        <p:txBody>
          <a:bodyPr/>
          <a:lstStyle/>
          <a:p>
            <a:pPr algn="ctr"/>
            <a:r>
              <a:rPr lang="en-US" dirty="0"/>
              <a:t>Click “From Current Slide”</a:t>
            </a:r>
          </a:p>
          <a:p>
            <a:pPr algn="ctr"/>
            <a:r>
              <a:rPr lang="en-US" dirty="0"/>
              <a:t>Or</a:t>
            </a:r>
          </a:p>
          <a:p>
            <a:pPr algn="ctr"/>
            <a:r>
              <a:rPr lang="en-US" dirty="0"/>
              <a:t>“From Beginning”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24020A-2870-0956-0196-B55D60993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Nuclear Energy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FE1530-14EC-F5CD-97E9-1BC41B97B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EAEB81-8C35-4F40-A547-E36D7485B13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46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shade val="50000"/>
                  </a:prstClr>
                </a:solidFill>
              </a:rPr>
              <a:t>Nuclear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502E2-491D-41EC-A975-D53BFB8C34BD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10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825500" y="1066800"/>
            <a:ext cx="74676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800" dirty="0">
                <a:solidFill>
                  <a:prstClr val="white"/>
                </a:solidFill>
              </a:rPr>
              <a:t>In </a:t>
            </a:r>
            <a:r>
              <a:rPr lang="en-US" altLang="en-US" sz="4800" dirty="0">
                <a:solidFill>
                  <a:srgbClr val="FF0000"/>
                </a:solidFill>
              </a:rPr>
              <a:t>one kilogram </a:t>
            </a:r>
            <a:r>
              <a:rPr lang="en-US" altLang="en-US" sz="4800" dirty="0">
                <a:solidFill>
                  <a:prstClr val="white"/>
                </a:solidFill>
              </a:rPr>
              <a:t>of pure water, the mass of </a:t>
            </a:r>
            <a:r>
              <a:rPr lang="en-US" altLang="en-US" sz="4800" dirty="0">
                <a:solidFill>
                  <a:srgbClr val="FFFF00"/>
                </a:solidFill>
              </a:rPr>
              <a:t>hydrogen atoms </a:t>
            </a:r>
            <a:r>
              <a:rPr lang="en-US" altLang="en-US" sz="4800" dirty="0">
                <a:solidFill>
                  <a:prstClr val="white"/>
                </a:solidFill>
              </a:rPr>
              <a:t>amounts to just slightly more than 111 grams, or </a:t>
            </a:r>
            <a:r>
              <a:rPr lang="en-US" altLang="en-US" sz="4800" dirty="0">
                <a:solidFill>
                  <a:srgbClr val="00B0F0"/>
                </a:solidFill>
              </a:rPr>
              <a:t>0.111 kg</a:t>
            </a:r>
            <a:r>
              <a:rPr lang="en-US" altLang="en-US" sz="4800" dirty="0">
                <a:solidFill>
                  <a:prstClr val="white"/>
                </a:solidFill>
              </a:rPr>
              <a:t>. (i.e. 0.2 pounds)</a:t>
            </a:r>
          </a:p>
        </p:txBody>
      </p:sp>
    </p:spTree>
    <p:extLst>
      <p:ext uri="{BB962C8B-B14F-4D97-AF65-F5344CB8AC3E}">
        <p14:creationId xmlns:p14="http://schemas.microsoft.com/office/powerpoint/2010/main" val="2938084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shade val="50000"/>
                  </a:prstClr>
                </a:solidFill>
              </a:rPr>
              <a:t>Nuclear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7019E1-A69A-4C68-9A47-01226C19FB00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4700" y="1986260"/>
            <a:ext cx="845180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ln w="31550" cmpd="sng">
                  <a:gradFill>
                    <a:gsLst>
                      <a:gs pos="70000">
                        <a:srgbClr val="A379BB">
                          <a:shade val="50000"/>
                          <a:satMod val="190000"/>
                        </a:srgbClr>
                      </a:gs>
                      <a:gs pos="0">
                        <a:srgbClr val="A379BB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A379BB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</a:rPr>
              <a:t>E = 0.111 kg x 300,000,000 m/s x 300,000,000 m/s</a:t>
            </a:r>
          </a:p>
        </p:txBody>
      </p:sp>
      <p:sp>
        <p:nvSpPr>
          <p:cNvPr id="6" name="Rectangle 5"/>
          <p:cNvSpPr/>
          <p:nvPr/>
        </p:nvSpPr>
        <p:spPr>
          <a:xfrm>
            <a:off x="430579" y="3024485"/>
            <a:ext cx="8100294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dirty="0">
                <a:ln w="11430"/>
                <a:gradFill>
                  <a:gsLst>
                    <a:gs pos="0">
                      <a:srgbClr val="9CB084">
                        <a:tint val="70000"/>
                        <a:satMod val="245000"/>
                      </a:srgbClr>
                    </a:gs>
                    <a:gs pos="75000">
                      <a:srgbClr val="9CB084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9CB084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10,000,000,000,000,000 joules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2735629" y="4253210"/>
            <a:ext cx="39549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24500" cmpd="dbl">
                  <a:solidFill>
                    <a:srgbClr val="9CB084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9CB084">
                        <a:tint val="10000"/>
                        <a:satMod val="155000"/>
                      </a:srgbClr>
                    </a:gs>
                    <a:gs pos="60000">
                      <a:srgbClr val="9CB084">
                        <a:tint val="30000"/>
                        <a:satMod val="155000"/>
                      </a:srgbClr>
                    </a:gs>
                    <a:gs pos="100000">
                      <a:srgbClr val="9CB084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  <a:t>Of Energy!!</a:t>
            </a:r>
          </a:p>
        </p:txBody>
      </p:sp>
      <p:sp>
        <p:nvSpPr>
          <p:cNvPr id="8" name="Rectangle 7"/>
          <p:cNvSpPr/>
          <p:nvPr/>
        </p:nvSpPr>
        <p:spPr>
          <a:xfrm>
            <a:off x="747645" y="614660"/>
            <a:ext cx="807144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spc="50" dirty="0">
                <a:ln w="13500">
                  <a:solidFill>
                    <a:srgbClr val="CEB966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CEB966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</a:rPr>
              <a:t>Calculating the energy in the hydrogen atom</a:t>
            </a:r>
          </a:p>
        </p:txBody>
      </p:sp>
      <p:pic>
        <p:nvPicPr>
          <p:cNvPr id="10249" name="Picture 2" descr="http://www.worsleyschool.net/science/files/emc2/emc2f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1362075"/>
            <a:ext cx="16160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68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shade val="50000"/>
                  </a:prstClr>
                </a:solidFill>
              </a:rPr>
              <a:t>Nuclear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26E3BA-3705-47D8-A5C1-593A4795F4C4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723900" y="1104900"/>
            <a:ext cx="78105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dirty="0">
                <a:solidFill>
                  <a:srgbClr val="FFC000"/>
                </a:solidFill>
                <a:latin typeface="Arial" pitchFamily="34" charset="0"/>
              </a:rPr>
              <a:t>The </a:t>
            </a:r>
            <a:r>
              <a:rPr lang="en-US" sz="4800" b="1" dirty="0">
                <a:solidFill>
                  <a:srgbClr val="FFC000"/>
                </a:solidFill>
                <a:latin typeface="Arial" pitchFamily="34" charset="0"/>
              </a:rPr>
              <a:t>amount of energy </a:t>
            </a:r>
            <a:r>
              <a:rPr lang="en-US" sz="4800" dirty="0">
                <a:solidFill>
                  <a:srgbClr val="FFC000"/>
                </a:solidFill>
                <a:latin typeface="Arial" pitchFamily="34" charset="0"/>
              </a:rPr>
              <a:t>in </a:t>
            </a:r>
            <a:r>
              <a:rPr lang="en-US" sz="4800" u="sng" dirty="0">
                <a:solidFill>
                  <a:srgbClr val="FFC000"/>
                </a:solidFill>
                <a:latin typeface="Arial" pitchFamily="34" charset="0"/>
              </a:rPr>
              <a:t>30 grams</a:t>
            </a:r>
            <a:r>
              <a:rPr lang="en-US" sz="4800" dirty="0">
                <a:solidFill>
                  <a:srgbClr val="FFC000"/>
                </a:solidFill>
                <a:latin typeface="Arial" pitchFamily="34" charset="0"/>
              </a:rPr>
              <a:t> of </a:t>
            </a:r>
            <a:r>
              <a:rPr lang="en-US" sz="4800" b="1" dirty="0">
                <a:solidFill>
                  <a:srgbClr val="6585CF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hydrogen</a:t>
            </a:r>
            <a:r>
              <a:rPr lang="en-US" sz="4800" b="1" dirty="0">
                <a:solidFill>
                  <a:srgbClr val="FFC000"/>
                </a:solidFill>
                <a:latin typeface="Arial" pitchFamily="34" charset="0"/>
              </a:rPr>
              <a:t> </a:t>
            </a:r>
            <a:r>
              <a:rPr lang="en-US" sz="4800" dirty="0">
                <a:solidFill>
                  <a:srgbClr val="FFC000"/>
                </a:solidFill>
                <a:latin typeface="Arial" pitchFamily="34" charset="0"/>
              </a:rPr>
              <a:t>atoms is equivalent to burning </a:t>
            </a:r>
            <a:r>
              <a:rPr lang="en-US" sz="48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hundreds of thousands </a:t>
            </a:r>
            <a:r>
              <a:rPr lang="en-US" sz="4800" dirty="0">
                <a:solidFill>
                  <a:srgbClr val="FFC000"/>
                </a:solidFill>
                <a:latin typeface="Arial" pitchFamily="34" charset="0"/>
              </a:rPr>
              <a:t>of gallons of gasoline!</a:t>
            </a:r>
            <a:br>
              <a:rPr lang="en-US" sz="1800" dirty="0">
                <a:solidFill>
                  <a:prstClr val="white"/>
                </a:solidFill>
                <a:latin typeface="Arial" pitchFamily="34" charset="0"/>
              </a:rPr>
            </a:br>
            <a:endParaRPr lang="en-US" sz="1800" dirty="0">
              <a:solidFill>
                <a:prstClr val="white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24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shade val="50000"/>
                  </a:prstClr>
                </a:solidFill>
              </a:rPr>
              <a:t>Nuclear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8CE7D8-86B7-46BF-A88A-8B5C77B8ED32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pic>
        <p:nvPicPr>
          <p:cNvPr id="11269" name="Picture 4" descr="fission equa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55"/>
          <a:stretch>
            <a:fillRect/>
          </a:stretch>
        </p:blipFill>
        <p:spPr bwMode="auto">
          <a:xfrm>
            <a:off x="1" y="0"/>
            <a:ext cx="9144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fission equa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4" r="51434" b="25584"/>
          <a:stretch>
            <a:fillRect/>
          </a:stretch>
        </p:blipFill>
        <p:spPr bwMode="auto">
          <a:xfrm>
            <a:off x="903288" y="1495425"/>
            <a:ext cx="354488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fission equa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2" b="25752"/>
          <a:stretch>
            <a:fillRect/>
          </a:stretch>
        </p:blipFill>
        <p:spPr bwMode="auto">
          <a:xfrm>
            <a:off x="903288" y="1495425"/>
            <a:ext cx="729932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fission equa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48" r="21" b="11539"/>
          <a:stretch>
            <a:fillRect/>
          </a:stretch>
        </p:blipFill>
        <p:spPr bwMode="auto">
          <a:xfrm>
            <a:off x="0" y="5118554"/>
            <a:ext cx="9144000" cy="173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14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63846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shade val="50000"/>
                  </a:prstClr>
                </a:solidFill>
              </a:rPr>
              <a:t>Nuclear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1BCDC-8301-4A57-A4F7-3549EC47119B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pic>
        <p:nvPicPr>
          <p:cNvPr id="12293" name="Picture 4" descr="fusion equ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18" t="93762" r="37749" b="93"/>
          <a:stretch>
            <a:fillRect/>
          </a:stretch>
        </p:blipFill>
        <p:spPr bwMode="auto">
          <a:xfrm>
            <a:off x="3231243" y="6052186"/>
            <a:ext cx="2667000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fusion equ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" t="2699" r="64571" b="12943"/>
          <a:stretch>
            <a:fillRect/>
          </a:stretch>
        </p:blipFill>
        <p:spPr bwMode="auto">
          <a:xfrm>
            <a:off x="1924050" y="904875"/>
            <a:ext cx="187642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fusion equ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" t="2699" r="32452" b="12943"/>
          <a:stretch>
            <a:fillRect/>
          </a:stretch>
        </p:blipFill>
        <p:spPr bwMode="auto">
          <a:xfrm>
            <a:off x="1924050" y="904875"/>
            <a:ext cx="372427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fusion equ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" t="2699" r="4308" b="12943"/>
          <a:stretch>
            <a:fillRect/>
          </a:stretch>
        </p:blipFill>
        <p:spPr bwMode="auto">
          <a:xfrm>
            <a:off x="1143000" y="231885"/>
            <a:ext cx="7010400" cy="56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61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2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shade val="50000"/>
                  </a:prstClr>
                </a:solidFill>
              </a:rPr>
              <a:t>Nuclear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C5DB21-773E-4987-A2B6-3760DC84D048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4341" name="Rectangle 1"/>
          <p:cNvSpPr>
            <a:spLocks noChangeArrowheads="1"/>
          </p:cNvSpPr>
          <p:nvPr/>
        </p:nvSpPr>
        <p:spPr bwMode="auto">
          <a:xfrm>
            <a:off x="438150" y="1123950"/>
            <a:ext cx="81153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>
                <a:solidFill>
                  <a:prstClr val="white"/>
                </a:solidFill>
              </a:rPr>
              <a:t>Two protons stuck together have </a:t>
            </a:r>
            <a:r>
              <a:rPr lang="en-US" altLang="en-US" sz="3600" b="1">
                <a:solidFill>
                  <a:srgbClr val="FFFF00"/>
                </a:solidFill>
              </a:rPr>
              <a:t>less mass </a:t>
            </a:r>
            <a:r>
              <a:rPr lang="en-US" altLang="en-US" sz="3600" b="1">
                <a:solidFill>
                  <a:prstClr val="white"/>
                </a:solidFill>
              </a:rPr>
              <a:t>than two single separate protons!</a:t>
            </a:r>
          </a:p>
        </p:txBody>
      </p:sp>
      <p:pic>
        <p:nvPicPr>
          <p:cNvPr id="14342" name="Picture 2" descr="http://www.worsleyschool.net/science/files/emc2/emc2f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6" y="5162550"/>
            <a:ext cx="32321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38150" y="1123950"/>
            <a:ext cx="81153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prstClr val="white"/>
                </a:solidFill>
              </a:rPr>
              <a:t>Two protons stuck together have </a:t>
            </a:r>
            <a:r>
              <a:rPr lang="en-US" altLang="en-US" sz="3600" b="1" dirty="0">
                <a:solidFill>
                  <a:srgbClr val="FFFF00"/>
                </a:solidFill>
              </a:rPr>
              <a:t>less mass </a:t>
            </a:r>
            <a:r>
              <a:rPr lang="en-US" altLang="en-US" sz="3600" b="1" dirty="0">
                <a:solidFill>
                  <a:prstClr val="white"/>
                </a:solidFill>
              </a:rPr>
              <a:t>than two single separate protons!</a:t>
            </a:r>
          </a:p>
          <a:p>
            <a:pPr algn="ctr"/>
            <a:br>
              <a:rPr lang="en-US" altLang="en-US" sz="3600" dirty="0">
                <a:solidFill>
                  <a:prstClr val="white"/>
                </a:solidFill>
              </a:rPr>
            </a:br>
            <a:r>
              <a:rPr lang="en-US" altLang="en-US" sz="3600" dirty="0">
                <a:solidFill>
                  <a:prstClr val="white"/>
                </a:solidFill>
              </a:rPr>
              <a:t>When the protons are forced together, this extra mass is released ... as </a:t>
            </a:r>
            <a:r>
              <a:rPr lang="en-US" altLang="en-US" sz="3600" dirty="0">
                <a:solidFill>
                  <a:srgbClr val="92D050"/>
                </a:solidFill>
              </a:rPr>
              <a:t>energy</a:t>
            </a:r>
            <a:r>
              <a:rPr lang="en-US" altLang="en-US" sz="3600" dirty="0">
                <a:solidFill>
                  <a:prstClr val="white"/>
                </a:solidFill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70006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2ED74-5723-4E7A-B8E5-33E4DE7EE5CB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16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5365" name="Rectangle 1"/>
          <p:cNvSpPr>
            <a:spLocks noChangeArrowheads="1"/>
          </p:cNvSpPr>
          <p:nvPr/>
        </p:nvSpPr>
        <p:spPr bwMode="auto">
          <a:xfrm>
            <a:off x="609600" y="304731"/>
            <a:ext cx="8382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Typically this amounts to about </a:t>
            </a:r>
            <a:r>
              <a:rPr lang="en-US" alt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0.7%</a:t>
            </a:r>
            <a:r>
              <a:rPr lang="en-US" alt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total </a:t>
            </a:r>
            <a:r>
              <a:rPr lang="en-US" altLang="en-US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mass, converted to an amount of energy </a:t>
            </a:r>
            <a:r>
              <a:rPr lang="en-US" alt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predictable using the formula.      </a:t>
            </a:r>
          </a:p>
        </p:txBody>
      </p:sp>
      <p:pic>
        <p:nvPicPr>
          <p:cNvPr id="15366" name="Picture 2" descr="http://www.worsleyschool.net/science/files/emc2/emc2f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24768"/>
            <a:ext cx="3662167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7"/>
          <a:stretch/>
        </p:blipFill>
        <p:spPr>
          <a:xfrm>
            <a:off x="4612383" y="3299220"/>
            <a:ext cx="3429000" cy="35538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7B4730-75E5-46BF-9CF2-14C7BBBF82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33600"/>
            <a:ext cx="3798962" cy="472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4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shade val="50000"/>
                  </a:prstClr>
                </a:solidFill>
              </a:rPr>
              <a:t>Nuclear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FBC83-96B0-4046-80F3-AED81BBA41C2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942975" y="457200"/>
            <a:ext cx="70104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other scientists were confirming his theories, </a:t>
            </a:r>
            <a:r>
              <a:rPr lang="en-US" altLang="en-US" sz="4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Albert Einstein </a:t>
            </a:r>
          </a:p>
          <a:p>
            <a:pPr algn="ctr" eaLnBrk="1" hangingPunct="1"/>
            <a:r>
              <a:rPr lang="en-US" altLang="en-US" sz="4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able to see </a:t>
            </a:r>
          </a:p>
          <a:p>
            <a:pPr algn="ctr" eaLnBrk="1" hangingPunct="1"/>
            <a:r>
              <a:rPr lang="en-US" altLang="en-US" sz="4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an understanding </a:t>
            </a:r>
          </a:p>
          <a:p>
            <a:pPr algn="ctr" eaLnBrk="1" hangingPunct="1"/>
            <a:r>
              <a:rPr lang="en-US" altLang="en-US" sz="4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this formula would lead ... </a:t>
            </a:r>
          </a:p>
        </p:txBody>
      </p:sp>
    </p:spTree>
    <p:extLst>
      <p:ext uri="{BB962C8B-B14F-4D97-AF65-F5344CB8AC3E}">
        <p14:creationId xmlns:p14="http://schemas.microsoft.com/office/powerpoint/2010/main" val="4228615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shade val="50000"/>
                  </a:prstClr>
                </a:solidFill>
              </a:rPr>
              <a:t>Nuclear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78F453-83A5-4B1A-8658-1AB5D1E45457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18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62000" y="1045029"/>
            <a:ext cx="740092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Although peaceful by nature and politics, he helped write a letter to the President of the United States,</a:t>
            </a:r>
          </a:p>
          <a:p>
            <a:pPr eaLnBrk="1" hangingPunct="1"/>
            <a:r>
              <a:rPr lang="en-US" altLang="en-US" sz="36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urging him to fund research into the development of an atomic bomb</a:t>
            </a:r>
            <a:r>
              <a:rPr lang="en-US" alt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(The Manhattan Project) </a:t>
            </a:r>
          </a:p>
          <a:p>
            <a:pPr eaLnBrk="1" hangingPunct="1"/>
            <a:r>
              <a:rPr lang="en-US" alt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en-US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</a:t>
            </a:r>
            <a:r>
              <a:rPr lang="en-US" alt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Nazis or Japan could develop their own first. </a:t>
            </a:r>
          </a:p>
        </p:txBody>
      </p:sp>
    </p:spTree>
    <p:extLst>
      <p:ext uri="{BB962C8B-B14F-4D97-AF65-F5344CB8AC3E}">
        <p14:creationId xmlns:p14="http://schemas.microsoft.com/office/powerpoint/2010/main" val="217516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0184259">
            <a:off x="517741" y="1852910"/>
            <a:ext cx="7494360" cy="1862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1500" b="1" spc="200" dirty="0">
                <a:ln w="29210">
                  <a:solidFill>
                    <a:srgbClr val="6BB1C9">
                      <a:tint val="10000"/>
                    </a:srgbClr>
                  </a:solidFill>
                </a:ln>
                <a:solidFill>
                  <a:srgbClr val="6BB1C9">
                    <a:satMod val="200000"/>
                    <a:alpha val="50000"/>
                  </a:srgb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  <a:reflection blurRad="6350" stA="55000" endA="50" endPos="85000" dist="60007" dir="5400000" sy="-100000" algn="bl" rotWithShape="0"/>
                </a:effectLst>
                <a:latin typeface="Arial" charset="0"/>
              </a:rPr>
              <a:t>REGRETS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shade val="50000"/>
                  </a:prstClr>
                </a:solidFill>
              </a:rPr>
              <a:t>Nuclear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4FB3E-D812-4AD7-A3EF-104231791075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5366" name="Rectangle 4"/>
          <p:cNvSpPr>
            <a:spLocks noChangeArrowheads="1"/>
          </p:cNvSpPr>
          <p:nvPr/>
        </p:nvSpPr>
        <p:spPr bwMode="auto">
          <a:xfrm>
            <a:off x="1657350" y="1585913"/>
            <a:ext cx="5915025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of the most famous pacifists in history, and he had created the formula for weapons of mass destruction. </a:t>
            </a:r>
          </a:p>
        </p:txBody>
      </p:sp>
    </p:spTree>
    <p:extLst>
      <p:ext uri="{BB962C8B-B14F-4D97-AF65-F5344CB8AC3E}">
        <p14:creationId xmlns:p14="http://schemas.microsoft.com/office/powerpoint/2010/main" val="88904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4" y="1752606"/>
            <a:ext cx="2209801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-152400" y="3918155"/>
            <a:ext cx="8458200" cy="2362200"/>
          </a:xfrm>
          <a:prstGeom prst="rect">
            <a:avLst/>
          </a:prstGeom>
        </p:spPr>
        <p:txBody>
          <a:bodyPr wrap="none" lIns="91376" tIns="45688" rIns="91376" bIns="45688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Nuclear Energy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Nuclear Energy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9C90EE-EACE-4270-B925-4692A6C18795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7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shade val="50000"/>
                  </a:prstClr>
                </a:solidFill>
              </a:rPr>
              <a:t>Nuclear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CA75E-0F75-4AA1-A7B2-90430A81B2F0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20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876300" y="1466850"/>
            <a:ext cx="6781800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"Had I known that the Germans would not succeed in developing an atomic bomb, I would have done nothing." </a:t>
            </a:r>
          </a:p>
          <a:p>
            <a:pPr algn="ctr" eaLnBrk="1" hangingPunct="1"/>
            <a:endParaRPr lang="en-US" altLang="en-US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eaLnBrk="1" hangingPunct="1"/>
            <a:r>
              <a:rPr lang="en-US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Einstein</a:t>
            </a:r>
            <a:endParaRPr lang="en-US" altLang="en-US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8295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Einstein photo.jpg"/>
          <p:cNvPicPr>
            <a:picLocks noChangeAspect="1"/>
          </p:cNvPicPr>
          <p:nvPr/>
        </p:nvPicPr>
        <p:blipFill>
          <a:blip r:embed="rId2">
            <a:lum contrast="-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261938"/>
            <a:ext cx="6038850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FAD7F-2CED-4D93-8AE4-39D28281B9F4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14500" y="485775"/>
            <a:ext cx="56197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"I want to know God's thoughts; the rest </a:t>
            </a:r>
            <a:r>
              <a:rPr lang="en-US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details.”</a:t>
            </a:r>
          </a:p>
        </p:txBody>
      </p:sp>
      <p:sp>
        <p:nvSpPr>
          <p:cNvPr id="8" name="Rectangle 7"/>
          <p:cNvSpPr/>
          <p:nvPr/>
        </p:nvSpPr>
        <p:spPr>
          <a:xfrm>
            <a:off x="1914525" y="1323975"/>
            <a:ext cx="512445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7E6BC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"Education is what remains after one has forgotten everything he learned in school.”</a:t>
            </a:r>
            <a:endParaRPr lang="en-US" sz="1800" dirty="0">
              <a:solidFill>
                <a:srgbClr val="7E6BC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28825" y="2609850"/>
            <a:ext cx="5086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"Only two things are </a:t>
            </a:r>
            <a:r>
              <a:rPr lang="en-US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infinite</a:t>
            </a:r>
            <a:r>
              <a:rPr lang="en-US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 universe and </a:t>
            </a:r>
            <a:r>
              <a:rPr lang="en-US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stupidity</a:t>
            </a:r>
            <a:r>
              <a:rPr lang="en-US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I'm not sure about the former.”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95500" y="3886200"/>
            <a:ext cx="49339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“All religions, arts and sciences are branches of the same tree.”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85975" y="5324475"/>
            <a:ext cx="502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C9C2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“Science without religion is lame. Religion without science is blind."</a:t>
            </a:r>
          </a:p>
        </p:txBody>
      </p:sp>
    </p:spTree>
    <p:extLst>
      <p:ext uri="{BB962C8B-B14F-4D97-AF65-F5344CB8AC3E}">
        <p14:creationId xmlns:p14="http://schemas.microsoft.com/office/powerpoint/2010/main" val="104681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shade val="50000"/>
                  </a:prstClr>
                </a:solidFill>
              </a:rPr>
              <a:t>Nuclear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6E6703-444D-42EF-BECF-C96FF2969236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pic>
        <p:nvPicPr>
          <p:cNvPr id="5125" name="Picture 4" descr="Einstein com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1"/>
          <a:stretch>
            <a:fillRect/>
          </a:stretch>
        </p:blipFill>
        <p:spPr bwMode="auto">
          <a:xfrm>
            <a:off x="1104900" y="968375"/>
            <a:ext cx="6867525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765729"/>
      </p:ext>
    </p:extLst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shade val="50000"/>
                  </a:prstClr>
                </a:solidFill>
              </a:rPr>
              <a:t>Nuclear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AB5F9-591B-46EF-A8CF-9B301A27DE06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52400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dirty="0" err="1">
                <a:solidFill>
                  <a:srgbClr val="FFFF00"/>
                </a:solidFill>
                <a:cs typeface="Times New Roman" panose="02020603050405020304" pitchFamily="18" charset="0"/>
              </a:rPr>
              <a:t>Lise</a:t>
            </a:r>
            <a:r>
              <a:rPr lang="en-US" sz="4400" dirty="0">
                <a:solidFill>
                  <a:srgbClr val="FFFF00"/>
                </a:solidFill>
                <a:cs typeface="Times New Roman" panose="02020603050405020304" pitchFamily="18" charset="0"/>
              </a:rPr>
              <a:t> MEITNER </a:t>
            </a:r>
          </a:p>
          <a:p>
            <a:pPr>
              <a:spcBef>
                <a:spcPts val="1200"/>
              </a:spcBef>
              <a:defRPr/>
            </a:pPr>
            <a:r>
              <a:rPr 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 Jewish woman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became the second woman to obtain a doctoral degree in physics at the University of Vienna in 1905. 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In 1907 she went to Berlin to attend lectures of Max Planck.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In 1926, Meitner became the first woman in Germany to assume a post of full professor in Physics, at the University of Berlin and</a:t>
            </a:r>
            <a:r>
              <a:rPr 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became directly involved in research with German physicist Otto Hahn (1879-1968).  Otto Frisch (Meitner’s nephew) discovered “</a:t>
            </a:r>
            <a:r>
              <a:rPr lang="en-US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nuclear fission</a:t>
            </a:r>
            <a:r>
              <a:rPr 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.”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In 1933, Meitner was acting head of the Physics department of the Kaiser Wilhelm Institute for Chemistry when Hitler came into power. She was one of a very few allowed to stay under his </a:t>
            </a:r>
            <a:r>
              <a:rPr lang="en-US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anti-semitic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regime.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 </a:t>
            </a:r>
            <a:r>
              <a:rPr lang="en-US" alt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In 1936, the duo discovered that uranium would successfully fission when bombarded by “moderated” (slowed down in “heavy” water) neutrons but </a:t>
            </a:r>
            <a:r>
              <a:rPr lang="en-US" alt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the discovery was not revealed in a publication</a:t>
            </a:r>
            <a:r>
              <a:rPr lang="en-US" alt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136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shade val="50000"/>
                  </a:prstClr>
                </a:solidFill>
              </a:rPr>
              <a:t>Nuclear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AB5F9-591B-46EF-A8CF-9B301A27DE06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76200"/>
            <a:ext cx="89916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Lise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MEITNER </a:t>
            </a:r>
          </a:p>
          <a:p>
            <a:pPr eaLnBrk="1" hangingPunct="1"/>
            <a:endParaRPr lang="en-US" altLang="en-US" sz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events changed in Nazi Germany, in 1938, Dr. </a:t>
            </a:r>
            <a:r>
              <a:rPr lang="en-US" alt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Lise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Meitner successfully escaped Germany to escape Hitler’s inevitable attack and went to Stockholm, Sweden. </a:t>
            </a:r>
          </a:p>
          <a:p>
            <a:pPr eaLnBrk="1" hangingPunct="1"/>
            <a:endParaRPr lang="en-US" altLang="en-US" sz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 (along three other colleagues) 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confirmed Einstein's famous equation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= mc</a:t>
            </a:r>
            <a:r>
              <a:rPr lang="en-US" sz="2800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which explained the source of the tremendous releases of energy in </a:t>
            </a:r>
            <a:r>
              <a:rPr lang="en-US" sz="2800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nuclear fission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/>
            <a:endParaRPr lang="en-US" altLang="en-US" sz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1944, </a:t>
            </a:r>
            <a:r>
              <a:rPr lang="en-US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Hahn</a:t>
            </a:r>
            <a:r>
              <a:rPr lang="en-US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was awarded the </a:t>
            </a:r>
            <a:r>
              <a:rPr lang="en-US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Nobel Prize for Physics</a:t>
            </a:r>
            <a:r>
              <a:rPr lang="en-US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his research into fission, but Meitner was ignored.</a:t>
            </a:r>
          </a:p>
          <a:p>
            <a:endParaRPr lang="en-US" altLang="en-US" sz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Nobel "mistake," never acknowledged, was partly rectified in 1966, when Hahn, Meitner, and </a:t>
            </a:r>
            <a:r>
              <a:rPr lang="en-US" altLang="en-US" sz="2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Strassmann</a:t>
            </a:r>
            <a:r>
              <a:rPr lang="en-US" alt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were awarded the U.S. Fermi Prize.</a:t>
            </a:r>
          </a:p>
        </p:txBody>
      </p:sp>
    </p:spTree>
    <p:extLst>
      <p:ext uri="{BB962C8B-B14F-4D97-AF65-F5344CB8AC3E}">
        <p14:creationId xmlns:p14="http://schemas.microsoft.com/office/powerpoint/2010/main" val="278735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shade val="50000"/>
                  </a:prstClr>
                </a:solidFill>
              </a:rPr>
              <a:t>Nuclear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1A9A33-B2E5-4E36-B0C6-C04F952699A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5200" y="304800"/>
            <a:ext cx="5181600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Lise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 MEITNER</a:t>
            </a:r>
          </a:p>
          <a:p>
            <a:pPr algn="ctr">
              <a:defRPr/>
            </a:pPr>
            <a:endParaRPr lang="en-US" sz="3200" b="1" spc="100" dirty="0">
              <a:ln w="18000">
                <a:solidFill>
                  <a:srgbClr val="CEB966">
                    <a:satMod val="200000"/>
                    <a:tint val="72000"/>
                  </a:srgbClr>
                </a:solidFill>
                <a:prstDash val="solid"/>
              </a:ln>
              <a:solidFill>
                <a:srgbClr val="CEB966">
                  <a:satMod val="280000"/>
                  <a:tint val="100000"/>
                  <a:alpha val="5700"/>
                </a:srgbClr>
              </a:solidFill>
              <a:effectLst>
                <a:outerShdw blurRad="25000" dist="20000" dir="16020000" algn="tl">
                  <a:srgbClr val="CEB966">
                    <a:satMod val="200000"/>
                    <a:shade val="1000"/>
                    <a:alpha val="60000"/>
                  </a:srgbClr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r>
              <a:rPr lang="en-US" sz="3200" b="1" spc="100" dirty="0">
                <a:ln w="18000">
                  <a:solidFill>
                    <a:srgbClr val="CEB966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rgbClr val="CEB966">
                    <a:satMod val="280000"/>
                    <a:tint val="100000"/>
                    <a:alpha val="5700"/>
                  </a:srgbClr>
                </a:solidFill>
                <a:effectLst>
                  <a:outerShdw blurRad="25000" dist="20000" dir="16020000" algn="tl">
                    <a:srgbClr val="CEB966">
                      <a:satMod val="200000"/>
                      <a:shade val="1000"/>
                      <a:alpha val="60000"/>
                    </a:srgbClr>
                  </a:outerShdw>
                </a:effectLst>
                <a:latin typeface="Arial" pitchFamily="34" charset="0"/>
              </a:rPr>
              <a:t>Significantly </a:t>
            </a:r>
          </a:p>
          <a:p>
            <a:pPr algn="ctr">
              <a:defRPr/>
            </a:pPr>
            <a:r>
              <a:rPr lang="en-US" sz="3200" b="1" spc="100" dirty="0">
                <a:ln w="18000">
                  <a:solidFill>
                    <a:srgbClr val="CEB966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rgbClr val="CEB966">
                    <a:satMod val="280000"/>
                    <a:tint val="100000"/>
                    <a:alpha val="5700"/>
                  </a:srgbClr>
                </a:solidFill>
                <a:effectLst>
                  <a:outerShdw blurRad="25000" dist="20000" dir="16020000" algn="tl">
                    <a:srgbClr val="CEB966">
                      <a:satMod val="200000"/>
                      <a:shade val="1000"/>
                      <a:alpha val="60000"/>
                    </a:srgbClr>
                  </a:outerShdw>
                </a:effectLst>
                <a:latin typeface="Arial" pitchFamily="34" charset="0"/>
              </a:rPr>
              <a:t>helped to confirm</a:t>
            </a:r>
          </a:p>
          <a:p>
            <a:pPr algn="ctr">
              <a:defRPr/>
            </a:pPr>
            <a:r>
              <a:rPr lang="en-US" sz="3200" b="1" spc="100" dirty="0">
                <a:ln w="18000">
                  <a:solidFill>
                    <a:srgbClr val="CEB966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rgbClr val="CEB966">
                    <a:satMod val="280000"/>
                    <a:tint val="100000"/>
                    <a:alpha val="5700"/>
                  </a:srgbClr>
                </a:solidFill>
                <a:effectLst>
                  <a:outerShdw blurRad="25000" dist="20000" dir="16020000" algn="tl">
                    <a:srgbClr val="CEB966">
                      <a:satMod val="200000"/>
                      <a:shade val="1000"/>
                      <a:alpha val="60000"/>
                    </a:srgbClr>
                  </a:outerShdw>
                </a:effectLst>
                <a:latin typeface="Arial" pitchFamily="34" charset="0"/>
              </a:rPr>
              <a:t>Einstein’s </a:t>
            </a:r>
          </a:p>
          <a:p>
            <a:pPr algn="ctr">
              <a:defRPr/>
            </a:pPr>
            <a:r>
              <a:rPr lang="en-US" sz="3200" b="1" spc="100" dirty="0">
                <a:ln w="18000">
                  <a:solidFill>
                    <a:srgbClr val="CEB966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rgbClr val="00B0F0">
                    <a:alpha val="5700"/>
                  </a:srgbClr>
                </a:solidFill>
                <a:effectLst>
                  <a:outerShdw blurRad="25000" dist="20000" dir="16020000" algn="tl">
                    <a:srgbClr val="CEB966">
                      <a:satMod val="200000"/>
                      <a:shade val="1000"/>
                      <a:alpha val="60000"/>
                    </a:srgbClr>
                  </a:outerShdw>
                </a:effectLst>
                <a:latin typeface="Arial" pitchFamily="34" charset="0"/>
              </a:rPr>
              <a:t>e = mc</a:t>
            </a:r>
            <a:r>
              <a:rPr lang="en-US" sz="3200" b="1" spc="100" baseline="30000" dirty="0">
                <a:ln w="18000">
                  <a:solidFill>
                    <a:srgbClr val="CEB966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rgbClr val="00B0F0">
                    <a:alpha val="5700"/>
                  </a:srgbClr>
                </a:solidFill>
                <a:effectLst>
                  <a:outerShdw blurRad="25000" dist="20000" dir="16020000" algn="tl">
                    <a:srgbClr val="CEB966">
                      <a:satMod val="200000"/>
                      <a:shade val="1000"/>
                      <a:alpha val="60000"/>
                    </a:srgbClr>
                  </a:outerShdw>
                </a:effectLst>
                <a:latin typeface="Arial" pitchFamily="34" charset="0"/>
              </a:rPr>
              <a:t>2</a:t>
            </a:r>
            <a:r>
              <a:rPr lang="en-US" sz="3200" b="1" spc="100" dirty="0">
                <a:ln w="18000">
                  <a:solidFill>
                    <a:srgbClr val="CEB966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rgbClr val="00B0F0">
                    <a:alpha val="5700"/>
                  </a:srgbClr>
                </a:solidFill>
                <a:effectLst>
                  <a:outerShdw blurRad="25000" dist="20000" dir="16020000" algn="tl">
                    <a:srgbClr val="CEB966">
                      <a:satMod val="200000"/>
                      <a:shade val="1000"/>
                      <a:alpha val="60000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3200" b="1" spc="100" dirty="0">
                <a:ln w="18000">
                  <a:solidFill>
                    <a:srgbClr val="CEB966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rgbClr val="CEB966">
                    <a:satMod val="280000"/>
                    <a:tint val="100000"/>
                    <a:alpha val="5700"/>
                  </a:srgbClr>
                </a:solidFill>
                <a:effectLst>
                  <a:outerShdw blurRad="25000" dist="20000" dir="16020000" algn="tl">
                    <a:srgbClr val="CEB966">
                      <a:satMod val="200000"/>
                      <a:shade val="1000"/>
                      <a:alpha val="60000"/>
                    </a:srgbClr>
                  </a:outerShdw>
                </a:effectLst>
                <a:latin typeface="Arial" pitchFamily="34" charset="0"/>
              </a:rPr>
              <a:t>equation.</a:t>
            </a:r>
          </a:p>
          <a:p>
            <a:pPr algn="ctr">
              <a:defRPr/>
            </a:pPr>
            <a:endParaRPr lang="en-US" sz="3200" b="1" spc="100" dirty="0">
              <a:ln w="18000">
                <a:solidFill>
                  <a:srgbClr val="CEB966">
                    <a:satMod val="200000"/>
                    <a:tint val="72000"/>
                  </a:srgbClr>
                </a:solidFill>
                <a:prstDash val="solid"/>
              </a:ln>
              <a:solidFill>
                <a:srgbClr val="CEB966">
                  <a:satMod val="280000"/>
                  <a:tint val="100000"/>
                  <a:alpha val="5700"/>
                </a:srgbClr>
              </a:solidFill>
              <a:effectLst>
                <a:outerShdw blurRad="25000" dist="20000" dir="16020000" algn="tl">
                  <a:srgbClr val="CEB966">
                    <a:satMod val="200000"/>
                    <a:shade val="1000"/>
                    <a:alpha val="60000"/>
                  </a:srgbClr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r>
              <a:rPr lang="en-US" sz="3200" b="1" spc="100" dirty="0">
                <a:ln w="18000">
                  <a:solidFill>
                    <a:srgbClr val="CEB966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rgbClr val="FF9933">
                    <a:alpha val="5700"/>
                  </a:srgbClr>
                </a:solidFill>
                <a:effectLst>
                  <a:outerShdw blurRad="25000" dist="20000" dir="16020000" algn="tl">
                    <a:srgbClr val="CEB966">
                      <a:satMod val="200000"/>
                      <a:shade val="1000"/>
                      <a:alpha val="60000"/>
                    </a:srgbClr>
                  </a:outerShdw>
                </a:effectLst>
                <a:latin typeface="Arial" pitchFamily="34" charset="0"/>
              </a:rPr>
              <a:t>But Otto Hahn was given full credit when she fled from under the Nazi regime. </a:t>
            </a:r>
          </a:p>
        </p:txBody>
      </p:sp>
      <p:pic>
        <p:nvPicPr>
          <p:cNvPr id="21510" name="Picture 5" descr="lise meit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93" y="2042070"/>
            <a:ext cx="238125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56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shade val="50000"/>
                  </a:prstClr>
                </a:solidFill>
              </a:rPr>
              <a:t>Nuclear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D35E8E-DFF0-4C82-B157-C57E574EFFC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26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6477" y="1290935"/>
            <a:ext cx="7225055" cy="424731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54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Element 109 </a:t>
            </a:r>
            <a:r>
              <a:rPr lang="en-US" sz="5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would be </a:t>
            </a:r>
          </a:p>
          <a:p>
            <a:pPr algn="ctr">
              <a:defRPr/>
            </a:pPr>
            <a:r>
              <a:rPr lang="en-US" sz="5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given the official name</a:t>
            </a:r>
          </a:p>
          <a:p>
            <a:pPr algn="ctr">
              <a:defRPr/>
            </a:pPr>
            <a:r>
              <a:rPr lang="en-US" sz="5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meitnerium</a:t>
            </a:r>
            <a:r>
              <a:rPr lang="en-US" sz="5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(Mt)</a:t>
            </a:r>
          </a:p>
          <a:p>
            <a:pPr algn="ctr">
              <a:defRPr/>
            </a:pPr>
            <a:r>
              <a:rPr lang="en-US" sz="5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in her honor </a:t>
            </a:r>
          </a:p>
          <a:p>
            <a:pPr algn="ctr">
              <a:defRPr/>
            </a:pPr>
            <a:r>
              <a:rPr lang="en-US" sz="5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as a consolation.</a:t>
            </a:r>
            <a:endParaRPr lang="en-US" sz="5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3800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shade val="50000"/>
                  </a:prstClr>
                </a:solidFill>
              </a:rPr>
              <a:t>Nuclear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273ECD-1716-43C9-A46F-01293A050133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pic>
        <p:nvPicPr>
          <p:cNvPr id="17413" name="Picture 4" descr="Einstein comic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874713"/>
            <a:ext cx="4267200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59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219200"/>
            <a:ext cx="7772400" cy="4800600"/>
          </a:xfrm>
        </p:spPr>
        <p:txBody>
          <a:bodyPr/>
          <a:lstStyle/>
          <a:p>
            <a:pPr marL="457200" indent="-457200" eaLnBrk="1" hangingPunct="1"/>
            <a:r>
              <a:rPr lang="en-US" b="1" dirty="0"/>
              <a:t>Radioactive decay</a:t>
            </a:r>
            <a:r>
              <a:rPr lang="en-US" dirty="0"/>
              <a:t>, also known as nuclear </a:t>
            </a:r>
            <a:r>
              <a:rPr lang="en-US" b="1" dirty="0"/>
              <a:t>decay</a:t>
            </a:r>
            <a:r>
              <a:rPr lang="en-US" dirty="0"/>
              <a:t> or </a:t>
            </a:r>
            <a:r>
              <a:rPr lang="en-US" b="1" dirty="0"/>
              <a:t>radioactivity</a:t>
            </a:r>
            <a:r>
              <a:rPr lang="en-US" dirty="0"/>
              <a:t>, is the process by which a nucleus of an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unstable atom </a:t>
            </a:r>
            <a:r>
              <a:rPr lang="en-US" dirty="0"/>
              <a:t>loses energy by emitting radiation. </a:t>
            </a:r>
          </a:p>
          <a:p>
            <a:pPr marL="457200" indent="-457200" eaLnBrk="1" hangingPunct="1">
              <a:spcBef>
                <a:spcPts val="1800"/>
              </a:spcBef>
            </a:pPr>
            <a:r>
              <a:rPr lang="en-US" dirty="0">
                <a:solidFill>
                  <a:srgbClr val="FF0000"/>
                </a:solidFill>
              </a:rPr>
              <a:t>Radioactive decay occurs when a material </a:t>
            </a:r>
            <a:r>
              <a:rPr 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spontaneously</a:t>
            </a:r>
            <a:r>
              <a:rPr lang="en-US" dirty="0">
                <a:solidFill>
                  <a:srgbClr val="FF0000"/>
                </a:solidFill>
              </a:rPr>
              <a:t> emits radiation </a:t>
            </a:r>
            <a:r>
              <a:rPr lang="en-US" dirty="0"/>
              <a:t>— 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including alpha particles, beta particles, gamma rays</a:t>
            </a:r>
            <a:r>
              <a:rPr lang="en-US" dirty="0">
                <a:solidFill>
                  <a:srgbClr val="00B050"/>
                </a:solidFill>
              </a:rPr>
              <a:t>.</a:t>
            </a:r>
            <a:endParaRPr lang="en-US" altLang="en-US" dirty="0">
              <a:solidFill>
                <a:srgbClr val="00B05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Nuclear Energy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6E81C-03D5-4E61-820B-84E7DF263E1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257"/>
            <a:ext cx="7650163" cy="685800"/>
          </a:xfrm>
          <a:solidFill>
            <a:srgbClr val="FFFF00"/>
          </a:solidFill>
        </p:spPr>
        <p:txBody>
          <a:bodyPr/>
          <a:lstStyle/>
          <a:p>
            <a:pPr algn="ctr" eaLnBrk="1" hangingPunct="1"/>
            <a:r>
              <a:rPr lang="en-US" b="1" dirty="0"/>
              <a:t>Radioactive Decay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5836" y="3276600"/>
            <a:ext cx="7772400" cy="2743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B050"/>
                </a:solidFill>
              </a:rPr>
              <a:t>A particle with two neutrons and two protons is ejected from the nucleus of a radioactive atom. </a:t>
            </a:r>
          </a:p>
          <a:p>
            <a:pPr eaLnBrk="1" hangingPunct="1"/>
            <a:r>
              <a:rPr lang="en-US" dirty="0"/>
              <a:t>The particle is identical to the nucleus of a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helium atom</a:t>
            </a:r>
            <a:r>
              <a:rPr lang="en-US" dirty="0"/>
              <a:t>. </a:t>
            </a:r>
            <a:endParaRPr lang="en-US" altLang="en-US" dirty="0">
              <a:solidFill>
                <a:srgbClr val="7030A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Nuclear Energy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6E81C-03D5-4E61-820B-84E7DF263E1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257"/>
            <a:ext cx="7650163" cy="6858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/>
            <a:r>
              <a:rPr lang="en-US" altLang="en-US" dirty="0"/>
              <a:t>Alpha Decay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564" y="838200"/>
            <a:ext cx="7846036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68482" y="201295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C66FF"/>
                </a:solidFill>
              </a:rPr>
              <a:t>Daughter Product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2048383"/>
            <a:ext cx="1826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Radioactive Isotope</a:t>
            </a:r>
          </a:p>
        </p:txBody>
      </p:sp>
    </p:spTree>
    <p:extLst>
      <p:ext uri="{BB962C8B-B14F-4D97-AF65-F5344CB8AC3E}">
        <p14:creationId xmlns:p14="http://schemas.microsoft.com/office/powerpoint/2010/main" val="35696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1" y="0"/>
            <a:ext cx="5257800" cy="762000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en-US" dirty="0"/>
              <a:t>Focus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525780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None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	Understand the powerful energy of nuclear force that holds protons and neutrons together in the nucleus of an atom.</a:t>
            </a:r>
          </a:p>
          <a:p>
            <a:pPr marL="457200" indent="-457200">
              <a:spcBef>
                <a:spcPts val="1200"/>
              </a:spcBef>
              <a:buNone/>
            </a:pP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	Define radioactivity and write equations involving radioactive isotopes as they decay (specifically alpha and beta decay).</a:t>
            </a:r>
          </a:p>
          <a:p>
            <a:pPr marL="457200" indent="-457200">
              <a:spcBef>
                <a:spcPts val="1200"/>
              </a:spcBef>
              <a:buNone/>
            </a:pP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	Explain and calculate the half-life of radioactive isotopes and how this relates to radioactive dating.</a:t>
            </a:r>
          </a:p>
        </p:txBody>
      </p:sp>
      <p:pic>
        <p:nvPicPr>
          <p:cNvPr id="4" name="Picture 3" descr="lesson_question-01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"/>
            <a:ext cx="1143000" cy="92675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Nuclear Energy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7F6A-7232-46BD-82E9-BC93CC318D02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5160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3991" y="4267200"/>
            <a:ext cx="7772400" cy="2286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dirty="0">
                <a:solidFill>
                  <a:srgbClr val="00B050"/>
                </a:solidFill>
              </a:rPr>
              <a:t>Notice that the atomic mass &amp; atomic number on each side of the arrow are equal.</a:t>
            </a:r>
          </a:p>
          <a:p>
            <a:pPr marL="0" indent="0" eaLnBrk="1" hangingPunct="1">
              <a:buNone/>
              <a:tabLst>
                <a:tab pos="2062163" algn="l"/>
              </a:tabLst>
            </a:pPr>
            <a:r>
              <a:rPr lang="en-US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Mass: 	</a:t>
            </a:r>
            <a:r>
              <a:rPr lang="en-US" altLang="en-US" dirty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240 </a:t>
            </a:r>
            <a:r>
              <a:rPr lang="en-US" alt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en-US" altLang="en-US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236 + 4</a:t>
            </a:r>
          </a:p>
          <a:p>
            <a:pPr marL="0" indent="0" eaLnBrk="1" hangingPunct="1">
              <a:buNone/>
              <a:tabLst>
                <a:tab pos="2286000" algn="l"/>
              </a:tabLst>
            </a:pPr>
            <a:r>
              <a:rPr lang="en-US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Atomic #:  	</a:t>
            </a:r>
            <a:r>
              <a:rPr lang="en-US" altLang="en-US" dirty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94</a:t>
            </a:r>
            <a:r>
              <a:rPr lang="en-US" alt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altLang="en-US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92 + 2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6E81C-03D5-4E61-820B-84E7DF263E1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257"/>
            <a:ext cx="7650163" cy="6858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/>
            <a:r>
              <a:rPr lang="en-US" altLang="en-US" dirty="0"/>
              <a:t>Alpha Decay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838200"/>
            <a:ext cx="4413983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24526" y="1616755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C66FF"/>
                </a:solidFill>
              </a:rPr>
              <a:t>Daughter Product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1662166"/>
            <a:ext cx="1826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Radioactive Isotope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52800" y="990600"/>
            <a:ext cx="685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Pu</a:t>
            </a:r>
          </a:p>
        </p:txBody>
      </p:sp>
    </p:spTree>
    <p:extLst>
      <p:ext uri="{BB962C8B-B14F-4D97-AF65-F5344CB8AC3E}">
        <p14:creationId xmlns:p14="http://schemas.microsoft.com/office/powerpoint/2010/main" val="192857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685800"/>
            <a:ext cx="7772400" cy="1371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dirty="0">
                <a:solidFill>
                  <a:srgbClr val="00B050"/>
                </a:solidFill>
              </a:rPr>
              <a:t>Fill in the atomic masses &amp; atomic numbers on each side of the arrow. </a:t>
            </a:r>
            <a:r>
              <a:rPr lang="en-US" sz="2000" i="1" dirty="0">
                <a:solidFill>
                  <a:srgbClr val="00B050"/>
                </a:solidFill>
              </a:rPr>
              <a:t>Make sure they are equal on both sides.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6E81C-03D5-4E61-820B-84E7DF263E1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257"/>
            <a:ext cx="7650163" cy="6858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/>
            <a:r>
              <a:rPr lang="en-US" altLang="en-US" dirty="0"/>
              <a:t>Alpha Decay Transmutation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81200"/>
            <a:ext cx="6013622" cy="476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4495800" y="2971800"/>
            <a:ext cx="6096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705600" y="3276600"/>
            <a:ext cx="422189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611894" y="1981200"/>
            <a:ext cx="398506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2438400"/>
            <a:ext cx="6096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057400" y="5334000"/>
            <a:ext cx="6096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648200" y="5791200"/>
            <a:ext cx="4572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981200" y="3962400"/>
            <a:ext cx="6096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633686" y="4267200"/>
            <a:ext cx="6096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611894" y="4724400"/>
            <a:ext cx="6096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057400" y="5867400"/>
            <a:ext cx="6096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648200" y="6248400"/>
            <a:ext cx="4572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629400" y="6139543"/>
            <a:ext cx="6096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37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685800"/>
            <a:ext cx="7772400" cy="1371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dirty="0">
                <a:solidFill>
                  <a:srgbClr val="00B050"/>
                </a:solidFill>
              </a:rPr>
              <a:t>Fill in the atomic masses &amp; atomic numbers on each side of the arrow. </a:t>
            </a:r>
            <a:r>
              <a:rPr lang="en-US" sz="2000" i="1" dirty="0">
                <a:solidFill>
                  <a:srgbClr val="00B050"/>
                </a:solidFill>
              </a:rPr>
              <a:t>Make sure they are equal on both sides.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6E81C-03D5-4E61-820B-84E7DF263E1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257"/>
            <a:ext cx="7650163" cy="6858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/>
            <a:r>
              <a:rPr lang="en-US" altLang="en-US" dirty="0"/>
              <a:t>Alpha Decay Transmutation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81200"/>
            <a:ext cx="6013622" cy="476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25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6414" y="4191000"/>
            <a:ext cx="7772400" cy="1295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neutron</a:t>
            </a:r>
            <a:r>
              <a:rPr lang="en-US" dirty="0"/>
              <a:t> in an atom's nucleus turns into a proton, an 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</a:t>
            </a:r>
            <a:r>
              <a:rPr lang="en-US" dirty="0"/>
              <a:t> and an </a:t>
            </a:r>
            <a:r>
              <a:rPr lang="en-US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antineutrino</a:t>
            </a:r>
            <a:r>
              <a:rPr lang="en-US" dirty="0"/>
              <a:t>. </a:t>
            </a:r>
            <a:endParaRPr lang="en-US" altLang="en-US" dirty="0">
              <a:solidFill>
                <a:srgbClr val="7030A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Nuclear Energy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6E81C-03D5-4E61-820B-84E7DF263E1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3886200" cy="330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257"/>
            <a:ext cx="7650163" cy="685800"/>
          </a:xfrm>
        </p:spPr>
        <p:txBody>
          <a:bodyPr/>
          <a:lstStyle/>
          <a:p>
            <a:pPr algn="r" eaLnBrk="1" hangingPunct="1"/>
            <a:r>
              <a:rPr lang="en-US" altLang="en-US" dirty="0"/>
              <a:t>Beta Decay</a:t>
            </a:r>
          </a:p>
        </p:txBody>
      </p:sp>
    </p:spTree>
    <p:extLst>
      <p:ext uri="{BB962C8B-B14F-4D97-AF65-F5344CB8AC3E}">
        <p14:creationId xmlns:p14="http://schemas.microsoft.com/office/powerpoint/2010/main" val="420350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257"/>
            <a:ext cx="7650163" cy="685800"/>
          </a:xfrm>
        </p:spPr>
        <p:txBody>
          <a:bodyPr/>
          <a:lstStyle/>
          <a:p>
            <a:pPr algn="r" eaLnBrk="1" hangingPunct="1"/>
            <a:r>
              <a:rPr lang="en-US" altLang="en-US" dirty="0"/>
              <a:t>Beta Decay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846364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/>
              <a:t>The 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</a:t>
            </a:r>
            <a:r>
              <a:rPr lang="en-US" dirty="0"/>
              <a:t> and </a:t>
            </a:r>
            <a:r>
              <a:rPr lang="en-US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antineutrino</a:t>
            </a:r>
            <a:r>
              <a:rPr lang="en-US" dirty="0"/>
              <a:t> fly away from the nucleus, which now has one more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proton</a:t>
            </a:r>
            <a:r>
              <a:rPr lang="en-US" dirty="0"/>
              <a:t> than it started with. </a:t>
            </a:r>
          </a:p>
          <a:p>
            <a:pPr eaLnBrk="1" hangingPunct="1"/>
            <a:r>
              <a:rPr lang="en-US" dirty="0">
                <a:solidFill>
                  <a:srgbClr val="CC00CC"/>
                </a:solidFill>
              </a:rPr>
              <a:t>Since an atom gains a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proton</a:t>
            </a:r>
            <a:r>
              <a:rPr lang="en-US" dirty="0">
                <a:solidFill>
                  <a:srgbClr val="CC00CC"/>
                </a:solidFill>
              </a:rPr>
              <a:t> during 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beta decay</a:t>
            </a:r>
            <a:r>
              <a:rPr lang="en-US" dirty="0">
                <a:solidFill>
                  <a:srgbClr val="CC00CC"/>
                </a:solidFill>
              </a:rPr>
              <a:t>, it changes from one element to another (e.g. </a:t>
            </a:r>
            <a:r>
              <a:rPr lang="en-US" dirty="0">
                <a:solidFill>
                  <a:srgbClr val="002060"/>
                </a:solidFill>
              </a:rPr>
              <a:t>H to He</a:t>
            </a:r>
            <a:r>
              <a:rPr lang="en-US" dirty="0">
                <a:solidFill>
                  <a:srgbClr val="CC00CC"/>
                </a:solidFill>
              </a:rPr>
              <a:t>).</a:t>
            </a:r>
            <a:endParaRPr lang="en-US" altLang="en-US" dirty="0">
              <a:solidFill>
                <a:srgbClr val="CC00CC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Module 13B Nuclear Energy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6E81C-03D5-4E61-820B-84E7DF263E17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114800"/>
            <a:ext cx="64008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13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7530414" cy="242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4343400"/>
            <a:ext cx="7772400" cy="1752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CC00CC"/>
                </a:solidFill>
              </a:rPr>
              <a:t>Since an atom gains a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proton</a:t>
            </a:r>
            <a:r>
              <a:rPr lang="en-US" dirty="0">
                <a:solidFill>
                  <a:srgbClr val="CC00CC"/>
                </a:solidFill>
              </a:rPr>
              <a:t> during 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beta decay</a:t>
            </a:r>
            <a:r>
              <a:rPr lang="en-US" dirty="0">
                <a:solidFill>
                  <a:srgbClr val="CC00CC"/>
                </a:solidFill>
              </a:rPr>
              <a:t>, it changes from one element to another (e.g. </a:t>
            </a:r>
            <a:r>
              <a:rPr lang="en-US" dirty="0">
                <a:solidFill>
                  <a:srgbClr val="002060"/>
                </a:solidFill>
              </a:rPr>
              <a:t>C to N</a:t>
            </a:r>
            <a:r>
              <a:rPr lang="en-US" dirty="0">
                <a:solidFill>
                  <a:srgbClr val="CC00CC"/>
                </a:solidFill>
              </a:rPr>
              <a:t>).</a:t>
            </a:r>
            <a:endParaRPr lang="en-US" altLang="en-US" dirty="0">
              <a:solidFill>
                <a:srgbClr val="CC00CC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Nuclear Energy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6E81C-03D5-4E61-820B-84E7DF263E1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257"/>
            <a:ext cx="7650163" cy="685800"/>
          </a:xfrm>
        </p:spPr>
        <p:txBody>
          <a:bodyPr/>
          <a:lstStyle/>
          <a:p>
            <a:pPr algn="r" eaLnBrk="1" hangingPunct="1"/>
            <a:r>
              <a:rPr lang="en-US" altLang="en-US" dirty="0"/>
              <a:t>Beta Decay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937141"/>
            <a:ext cx="5257800" cy="98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19400" y="51581"/>
            <a:ext cx="2720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Daughter Product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" y="71735"/>
            <a:ext cx="1826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RadioIsotope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58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685800"/>
            <a:ext cx="7772400" cy="1371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dirty="0">
                <a:solidFill>
                  <a:srgbClr val="00B050"/>
                </a:solidFill>
              </a:rPr>
              <a:t>Fill in the atomic masses &amp; atomic numbers on each side of the arrow. </a:t>
            </a:r>
            <a:r>
              <a:rPr lang="en-US" sz="2000" i="1" dirty="0">
                <a:solidFill>
                  <a:srgbClr val="00B050"/>
                </a:solidFill>
              </a:rPr>
              <a:t>Make sure they are equal on both sides.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6E81C-03D5-4E61-820B-84E7DF263E1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15393"/>
            <a:ext cx="5544378" cy="451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257"/>
            <a:ext cx="7650163" cy="6858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Beta Decay Transmutation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400800" y="2514600"/>
            <a:ext cx="398506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267200" y="2133600"/>
            <a:ext cx="6096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267200" y="3352800"/>
            <a:ext cx="6096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459494" y="5791200"/>
            <a:ext cx="398506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843314" y="5181600"/>
            <a:ext cx="6096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459494" y="6232071"/>
            <a:ext cx="398506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219989" y="4372396"/>
            <a:ext cx="6096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459494" y="3962400"/>
            <a:ext cx="398506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828800" y="2971800"/>
            <a:ext cx="6096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792475" y="5867400"/>
            <a:ext cx="6096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191000" y="3951514"/>
            <a:ext cx="6096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267200" y="6248400"/>
            <a:ext cx="6096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267200" y="4800600"/>
            <a:ext cx="6096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42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685800"/>
            <a:ext cx="7772400" cy="1371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dirty="0">
                <a:solidFill>
                  <a:srgbClr val="00B050"/>
                </a:solidFill>
              </a:rPr>
              <a:t>Fill in the atomic masses &amp; atomic numbers on each side of the arrow. </a:t>
            </a:r>
            <a:r>
              <a:rPr lang="en-US" sz="2000" i="1" dirty="0">
                <a:solidFill>
                  <a:srgbClr val="00B050"/>
                </a:solidFill>
              </a:rPr>
              <a:t>Make sure they are equal on both sides.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6E81C-03D5-4E61-820B-84E7DF263E1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15393"/>
            <a:ext cx="5544378" cy="451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257"/>
            <a:ext cx="7650163" cy="6858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Beta Decay Transmutation</a:t>
            </a:r>
          </a:p>
        </p:txBody>
      </p:sp>
    </p:spTree>
    <p:extLst>
      <p:ext uri="{BB962C8B-B14F-4D97-AF65-F5344CB8AC3E}">
        <p14:creationId xmlns:p14="http://schemas.microsoft.com/office/powerpoint/2010/main" val="246414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3810000"/>
            <a:ext cx="7878763" cy="2438400"/>
          </a:xfrm>
        </p:spPr>
        <p:txBody>
          <a:bodyPr/>
          <a:lstStyle/>
          <a:p>
            <a:pPr eaLnBrk="1" hangingPunct="1"/>
            <a:r>
              <a:rPr lang="en-US" dirty="0"/>
              <a:t>Gamma rays (e.g. photon) are NOT charged particles.</a:t>
            </a:r>
          </a:p>
          <a:p>
            <a:pPr eaLnBrk="1" hangingPunct="1"/>
            <a:r>
              <a:rPr lang="en-US" altLang="en-US" dirty="0">
                <a:solidFill>
                  <a:srgbClr val="7030A0"/>
                </a:solidFill>
              </a:rPr>
              <a:t>They are HIGH energy electromagnetic radiation with 10,000 times more energy than visible light.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6E81C-03D5-4E61-820B-84E7DF263E1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257"/>
            <a:ext cx="7650163" cy="6858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/>
            <a:r>
              <a:rPr lang="en-US" altLang="en-US" dirty="0"/>
              <a:t>Gamma Decay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90600"/>
            <a:ext cx="613281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41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3962400"/>
            <a:ext cx="7878763" cy="2438400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Gamma rays </a:t>
            </a:r>
            <a:r>
              <a:rPr lang="en-US" sz="2400" dirty="0"/>
              <a:t>have no mass &amp; can penetrate most substances except thick lead.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Alpha particles </a:t>
            </a:r>
            <a:r>
              <a:rPr lang="en-US" altLang="en-US" sz="2400" dirty="0">
                <a:solidFill>
                  <a:srgbClr val="7030A0"/>
                </a:solidFill>
              </a:rPr>
              <a:t>can be stopped by paper.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400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Beta particles </a:t>
            </a:r>
            <a:r>
              <a:rPr lang="en-US" altLang="en-US" sz="2400" dirty="0">
                <a:solidFill>
                  <a:srgbClr val="00B050"/>
                </a:solidFill>
              </a:rPr>
              <a:t>have little mass, can penetrate more than alpha particles, but possess much lower energy than gamma rays.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6E81C-03D5-4E61-820B-84E7DF263E1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4514"/>
            <a:ext cx="7924800" cy="823686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/>
            <a:r>
              <a:rPr lang="en-US" altLang="en-US" dirty="0"/>
              <a:t>Penetration of Particles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7951099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2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WordArt 6"/>
          <p:cNvSpPr>
            <a:spLocks noChangeArrowheads="1" noChangeShapeType="1" noTextEdit="1"/>
          </p:cNvSpPr>
          <p:nvPr/>
        </p:nvSpPr>
        <p:spPr bwMode="auto">
          <a:xfrm>
            <a:off x="304800" y="304806"/>
            <a:ext cx="8305800" cy="1447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76" tIns="45688" rIns="91376" bIns="4568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What’s Wrong with this picture?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Module 13B Nuclear Energy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9C90EE-EACE-4270-B925-4692A6C18795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056" y="2133600"/>
            <a:ext cx="6706144" cy="467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876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838200"/>
            <a:ext cx="4684713" cy="6005286"/>
          </a:xfrm>
        </p:spPr>
        <p:txBody>
          <a:bodyPr/>
          <a:lstStyle/>
          <a:p>
            <a:pPr marL="0" indent="0" eaLnBrk="1" hangingPunct="1">
              <a:spcBef>
                <a:spcPts val="120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Some transmutations require particles that are moving at extremely high speeds. </a:t>
            </a:r>
          </a:p>
          <a:p>
            <a:pPr marL="0" indent="0" eaLnBrk="1" hangingPunct="1">
              <a:spcBef>
                <a:spcPts val="1200"/>
              </a:spcBef>
              <a:buFontTx/>
              <a:buNone/>
            </a:pPr>
            <a:r>
              <a:rPr lang="en-US" altLang="en-US" sz="2400" dirty="0">
                <a:solidFill>
                  <a:srgbClr val="00B050"/>
                </a:solidFill>
                <a:ea typeface="Times New Roman" panose="02020603050405020304" pitchFamily="18" charset="0"/>
                <a:cs typeface="Minion-Regular" charset="0"/>
              </a:rPr>
              <a:t>Particle accelerators cause charged particles to move very close to the speed of light. </a:t>
            </a:r>
          </a:p>
          <a:p>
            <a:pPr marL="0" indent="0" eaLnBrk="1" hangingPunct="1">
              <a:spcBef>
                <a:spcPts val="120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The fast-moving particles collide with atomic nuclei. </a:t>
            </a:r>
          </a:p>
          <a:p>
            <a:pPr marL="0" indent="0" eaLnBrk="1" hangingPunct="1">
              <a:spcBef>
                <a:spcPts val="1200"/>
              </a:spcBef>
              <a:buFontTx/>
              <a:buNone/>
            </a:pPr>
            <a:r>
              <a:rPr lang="en-US" altLang="en-US" sz="2400" dirty="0">
                <a:solidFill>
                  <a:srgbClr val="00B050"/>
                </a:solidFill>
                <a:ea typeface="Times New Roman" panose="02020603050405020304" pitchFamily="18" charset="0"/>
                <a:cs typeface="Minion-Regular" charset="0"/>
              </a:rPr>
              <a:t>Scientists have produced more than 3000 different isotopes.</a:t>
            </a:r>
          </a:p>
          <a:p>
            <a:pPr marL="0" indent="0" eaLnBrk="1" hangingPunct="1">
              <a:spcBef>
                <a:spcPts val="1200"/>
              </a:spcBef>
              <a:buFontTx/>
              <a:buNone/>
            </a:pPr>
            <a:r>
              <a:rPr lang="en-US" altLang="en-US" sz="2000" i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Frutiger-Roman"/>
              </a:rPr>
              <a:t>This particle detector records subatomic particles produced in the </a:t>
            </a:r>
            <a:r>
              <a:rPr lang="en-US" altLang="en-US" sz="2000" i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Frutiger-Roman"/>
              </a:rPr>
              <a:t>Tevatron</a:t>
            </a:r>
            <a:r>
              <a:rPr lang="en-US" altLang="en-US" sz="2000" i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Frutiger-Roman"/>
              </a:rPr>
              <a:t>, the most powerful particle accelerator in the world. (Fermilab in Batavia, Illinois.)</a:t>
            </a:r>
          </a:p>
          <a:p>
            <a:pPr marL="0" indent="0" eaLnBrk="1" hangingPunct="1">
              <a:spcBef>
                <a:spcPts val="1200"/>
              </a:spcBef>
              <a:buFontTx/>
              <a:buNone/>
            </a:pPr>
            <a:endParaRPr lang="en-US" altLang="en-US" sz="2400" dirty="0">
              <a:solidFill>
                <a:srgbClr val="000000"/>
              </a:solidFill>
              <a:ea typeface="Times New Roman" panose="02020603050405020304" pitchFamily="18" charset="0"/>
              <a:cs typeface="Minion-Regular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6E81C-03D5-4E61-820B-84E7DF263E1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4514"/>
            <a:ext cx="8382000" cy="823686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/>
            <a:r>
              <a:rPr lang="en-US" altLang="en-US" sz="4400" b="1" dirty="0">
                <a:solidFill>
                  <a:srgbClr val="007B32"/>
                </a:solidFill>
                <a:latin typeface="StoneSans-Bold" charset="0"/>
              </a:rPr>
              <a:t>Particle Accelerators</a:t>
            </a:r>
            <a:endParaRPr lang="en-US" altLang="en-US" dirty="0"/>
          </a:p>
        </p:txBody>
      </p:sp>
      <p:pic>
        <p:nvPicPr>
          <p:cNvPr id="2" name="Picture 4" descr="HSPS_Ch10s3-p305-PrtDetect">
            <a:extLst>
              <a:ext uri="{FF2B5EF4-FFF2-40B4-BE49-F238E27FC236}">
                <a16:creationId xmlns:a16="http://schemas.microsoft.com/office/drawing/2014/main" id="{0CB54ECC-151B-4F1E-8CC2-6D8D0D0FA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13" y="1071372"/>
            <a:ext cx="3468687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01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838200"/>
            <a:ext cx="4684713" cy="6005286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Scientists also conduct collision experiments in order to study nuclear structure. </a:t>
            </a:r>
          </a:p>
          <a:p>
            <a:pPr lvl="1" eaLnBrk="1" hangingPunct="1">
              <a:buFontTx/>
              <a:buChar char="•"/>
            </a:pPr>
            <a:r>
              <a:rPr lang="en-US" altLang="en-US" sz="2200" dirty="0">
                <a:solidFill>
                  <a:srgbClr val="FF0000"/>
                </a:solidFill>
                <a:ea typeface="Times New Roman" panose="02020603050405020304" pitchFamily="18" charset="0"/>
                <a:cs typeface="Minion-Regular" charset="0"/>
              </a:rPr>
              <a:t>More than 200 different subatomic particles have been detected.</a:t>
            </a:r>
          </a:p>
          <a:p>
            <a:pPr lvl="1" eaLnBrk="1" hangingPunct="1">
              <a:buFontTx/>
              <a:buChar char="•"/>
            </a:pPr>
            <a:r>
              <a:rPr lang="en-US" altLang="en-US" sz="22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A </a:t>
            </a:r>
            <a:r>
              <a:rPr lang="en-US" altLang="en-US" sz="3200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Minion-Bold" charset="0"/>
              </a:rPr>
              <a:t>quark</a:t>
            </a:r>
            <a:r>
              <a:rPr lang="en-US" altLang="en-US" sz="2200" b="1" dirty="0">
                <a:solidFill>
                  <a:srgbClr val="000000"/>
                </a:solidFill>
                <a:ea typeface="Times New Roman" panose="02020603050405020304" pitchFamily="18" charset="0"/>
                <a:cs typeface="Minion-Bold" charset="0"/>
              </a:rPr>
              <a:t> </a:t>
            </a:r>
            <a:r>
              <a:rPr lang="en-US" altLang="en-US" sz="22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is a subatomic particle theorized to be among the basic units of matter. </a:t>
            </a:r>
          </a:p>
          <a:p>
            <a:pPr lvl="1" eaLnBrk="1" hangingPunct="1">
              <a:buFontTx/>
              <a:buChar char="•"/>
            </a:pPr>
            <a:r>
              <a:rPr lang="en-US" altLang="en-US" sz="2200" dirty="0">
                <a:solidFill>
                  <a:srgbClr val="00B050"/>
                </a:solidFill>
                <a:ea typeface="Times New Roman" panose="02020603050405020304" pitchFamily="18" charset="0"/>
                <a:cs typeface="Minion-Regular" charset="0"/>
              </a:rPr>
              <a:t>According to the current model of the atom, protons and neutrons are made up of quarks.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6E81C-03D5-4E61-820B-84E7DF263E1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4514"/>
            <a:ext cx="8382000" cy="823686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/>
            <a:r>
              <a:rPr lang="en-US" altLang="en-US" sz="4400" b="1" dirty="0">
                <a:solidFill>
                  <a:srgbClr val="007B32"/>
                </a:solidFill>
                <a:latin typeface="StoneSans-Bold" charset="0"/>
              </a:rPr>
              <a:t>Particle Accelerators</a:t>
            </a:r>
            <a:endParaRPr lang="en-US" altLang="en-US" dirty="0"/>
          </a:p>
        </p:txBody>
      </p:sp>
      <p:pic>
        <p:nvPicPr>
          <p:cNvPr id="2" name="Picture 4" descr="HSPS_Ch10s3-p305-PrtDetect">
            <a:extLst>
              <a:ext uri="{FF2B5EF4-FFF2-40B4-BE49-F238E27FC236}">
                <a16:creationId xmlns:a16="http://schemas.microsoft.com/office/drawing/2014/main" id="{0CB54ECC-151B-4F1E-8CC2-6D8D0D0FA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13" y="1071372"/>
            <a:ext cx="3468687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25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239000" cy="8382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eaLnBrk="1" hangingPunct="1"/>
            <a:r>
              <a:rPr lang="en-US" altLang="en-US" dirty="0"/>
              <a:t>Radioactive Isotopes</a:t>
            </a:r>
            <a:r>
              <a:rPr lang="en-US" altLang="en-US" sz="2800" dirty="0"/>
              <a:t> (</a:t>
            </a:r>
            <a:r>
              <a:rPr lang="en-US" altLang="en-US" sz="2800" dirty="0" err="1"/>
              <a:t>RadioIsotopes</a:t>
            </a:r>
            <a:r>
              <a:rPr lang="en-US" altLang="en-US" sz="2800" dirty="0"/>
              <a:t>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838200"/>
            <a:ext cx="7924800" cy="3200400"/>
          </a:xfrm>
        </p:spPr>
        <p:txBody>
          <a:bodyPr/>
          <a:lstStyle/>
          <a:p>
            <a:pPr marL="460375" indent="-460375" eaLnBrk="1" hangingPunct="1"/>
            <a:r>
              <a:rPr lang="en-US" altLang="en-US" dirty="0">
                <a:solidFill>
                  <a:srgbClr val="7030A0"/>
                </a:solidFill>
              </a:rPr>
              <a:t>Radiometric isotopes are used in industry, medicine, and to determine the age of rocks &amp; formerly living organisms. </a:t>
            </a:r>
          </a:p>
          <a:p>
            <a:pPr marL="460375" indent="-460375" eaLnBrk="1" hangingPunct="1"/>
            <a:r>
              <a:rPr lang="en-US" u="sng" dirty="0">
                <a:solidFill>
                  <a:srgbClr val="C00000"/>
                </a:solidFill>
              </a:rPr>
              <a:t>Carbon</a:t>
            </a:r>
            <a:r>
              <a:rPr lang="en-US" dirty="0">
                <a:solidFill>
                  <a:srgbClr val="00B050"/>
                </a:solidFill>
              </a:rPr>
              <a:t> dating is used for formerly living organisms (trees, bones).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6E81C-03D5-4E61-820B-84E7DF263E17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50F038-B6B6-478C-81C6-2C4EFDE00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962400"/>
            <a:ext cx="508298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77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315200" cy="8382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eaLnBrk="1" hangingPunct="1"/>
            <a:r>
              <a:rPr lang="en-US" altLang="en-US" dirty="0"/>
              <a:t>Radioactive Isotopes</a:t>
            </a:r>
            <a:r>
              <a:rPr lang="en-US" altLang="en-US" sz="2800" dirty="0"/>
              <a:t> (</a:t>
            </a:r>
            <a:r>
              <a:rPr lang="en-US" altLang="en-US" sz="2800" dirty="0" err="1"/>
              <a:t>RadioIsotopes</a:t>
            </a:r>
            <a:r>
              <a:rPr lang="en-US" altLang="en-US" sz="2800" dirty="0"/>
              <a:t>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143000"/>
            <a:ext cx="7924800" cy="2438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rgbClr val="00B0F0"/>
                </a:solidFill>
              </a:rPr>
              <a:t>Cobalt-60</a:t>
            </a:r>
            <a:r>
              <a:rPr lang="en-US" dirty="0"/>
              <a:t> is extensively used in treating cancer.</a:t>
            </a:r>
            <a:r>
              <a:rPr lang="en-US" altLang="en-US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6E81C-03D5-4E61-820B-84E7DF263E17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46E6C0-B47B-4E2A-AE96-0ACDEDD73474}"/>
              </a:ext>
            </a:extLst>
          </p:cNvPr>
          <p:cNvSpPr/>
          <p:nvPr/>
        </p:nvSpPr>
        <p:spPr>
          <a:xfrm>
            <a:off x="1052529" y="2436339"/>
            <a:ext cx="27122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0375" indent="-460375" algn="ctr" eaLnBrk="1" hangingPunct="1"/>
            <a:r>
              <a:rPr lang="en-US" sz="2800" dirty="0">
                <a:solidFill>
                  <a:srgbClr val="7030A0"/>
                </a:solidFill>
              </a:rPr>
              <a:t>Iodine-131</a:t>
            </a:r>
            <a:r>
              <a:rPr lang="en-US" sz="2800" dirty="0"/>
              <a:t> </a:t>
            </a:r>
          </a:p>
          <a:p>
            <a:pPr marL="3175" indent="-3175" eaLnBrk="1" hangingPunct="1"/>
            <a:r>
              <a:rPr lang="en-US" sz="2800" dirty="0">
                <a:solidFill>
                  <a:srgbClr val="FF0000"/>
                </a:solidFill>
              </a:rPr>
              <a:t>is used to locate brain tumors, measure cardiac output, and determine liver and thyroid activity.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3009B5-8F11-49D8-8491-F7A1ED207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404170"/>
            <a:ext cx="5459913" cy="353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13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772400" cy="762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Radioactive Dating</a:t>
            </a:r>
          </a:p>
        </p:txBody>
      </p:sp>
      <p:sp>
        <p:nvSpPr>
          <p:cNvPr id="21507" name="TextBox 5"/>
          <p:cNvSpPr>
            <a:spLocks noGrp="1" noChangeArrowheads="1"/>
          </p:cNvSpPr>
          <p:nvPr>
            <p:ph idx="1"/>
          </p:nvPr>
        </p:nvSpPr>
        <p:spPr>
          <a:xfrm>
            <a:off x="990600" y="990600"/>
            <a:ext cx="8001000" cy="1905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4763" eaLnBrk="1" hangingPunct="1">
              <a:spcBef>
                <a:spcPts val="600"/>
              </a:spcBef>
              <a:buClrTx/>
              <a:buSzTx/>
              <a:buNone/>
            </a:pPr>
            <a:r>
              <a:rPr lang="en-US" sz="2800" dirty="0">
                <a:solidFill>
                  <a:srgbClr val="FF0000"/>
                </a:solidFill>
              </a:rPr>
              <a:t>According to the Theory of Evolution, the universe is over 13 Billion years old and our Earth is considered 4.5 Billion years old all based on radioactive dating. </a:t>
            </a:r>
            <a:r>
              <a:rPr lang="en-US" sz="2800" dirty="0">
                <a:solidFill>
                  <a:srgbClr val="7030A0"/>
                </a:solidFill>
              </a:rPr>
              <a:t>Fact or Fiction?</a:t>
            </a:r>
          </a:p>
          <a:p>
            <a:pPr marL="0" indent="4763" eaLnBrk="1" hangingPunct="1">
              <a:spcBef>
                <a:spcPts val="600"/>
              </a:spcBef>
              <a:buClrTx/>
              <a:buSzTx/>
              <a:buNone/>
            </a:pPr>
            <a:endParaRPr lang="en-US" sz="10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6E81C-03D5-4E61-820B-84E7DF263E1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93F52A-31E4-4244-86D4-E84D19BE1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117" y="3005954"/>
            <a:ext cx="7437765" cy="313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34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772400" cy="762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Radioactive Dating</a:t>
            </a:r>
          </a:p>
        </p:txBody>
      </p:sp>
      <p:sp>
        <p:nvSpPr>
          <p:cNvPr id="21507" name="TextBox 5"/>
          <p:cNvSpPr>
            <a:spLocks noGrp="1" noChangeArrowheads="1"/>
          </p:cNvSpPr>
          <p:nvPr>
            <p:ph idx="1"/>
          </p:nvPr>
        </p:nvSpPr>
        <p:spPr>
          <a:xfrm>
            <a:off x="952500" y="1051882"/>
            <a:ext cx="8001000" cy="2971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4763" eaLnBrk="1" hangingPunct="1">
              <a:spcBef>
                <a:spcPts val="600"/>
              </a:spcBef>
              <a:buClrTx/>
              <a:buSzTx/>
              <a:buNone/>
            </a:pPr>
            <a:r>
              <a:rPr lang="en-US" dirty="0"/>
              <a:t>Three assumptions of Radioactive dating:</a:t>
            </a:r>
          </a:p>
          <a:p>
            <a:pPr marL="561975" indent="-561975" eaLnBrk="1" hangingPunct="1">
              <a:spcBef>
                <a:spcPts val="600"/>
              </a:spcBef>
              <a:buClrTx/>
              <a:buSzTx/>
              <a:buNone/>
            </a:pPr>
            <a:r>
              <a:rPr lang="en-US" sz="2800" dirty="0">
                <a:solidFill>
                  <a:srgbClr val="FF0000"/>
                </a:solidFill>
              </a:rPr>
              <a:t>1) 	The original amount of both mother and daughter elements is known.</a:t>
            </a:r>
          </a:p>
          <a:p>
            <a:pPr marL="561975" indent="-561975" eaLnBrk="1" hangingPunct="1">
              <a:spcBef>
                <a:spcPts val="600"/>
              </a:spcBef>
              <a:buClrTx/>
              <a:buSzTx/>
              <a:buNone/>
            </a:pPr>
            <a:r>
              <a:rPr lang="en-US" sz="2800" dirty="0">
                <a:solidFill>
                  <a:srgbClr val="00B050"/>
                </a:solidFill>
              </a:rPr>
              <a:t>2) 	The sample has remained in a closed system.</a:t>
            </a:r>
          </a:p>
          <a:p>
            <a:pPr marL="561975" indent="-561975" eaLnBrk="1" hangingPunct="1">
              <a:spcBef>
                <a:spcPts val="600"/>
              </a:spcBef>
              <a:buClrTx/>
              <a:buSzTx/>
              <a:buNone/>
            </a:pPr>
            <a:r>
              <a:rPr lang="en-US" sz="2800" dirty="0">
                <a:solidFill>
                  <a:srgbClr val="7030A0"/>
                </a:solidFill>
              </a:rPr>
              <a:t>3)	The rate of decay has remained constant throughout the past.</a:t>
            </a:r>
          </a:p>
          <a:p>
            <a:pPr>
              <a:spcBef>
                <a:spcPct val="0"/>
              </a:spcBef>
              <a:buClrTx/>
              <a:buSzTx/>
              <a:buNone/>
              <a:tabLst>
                <a:tab pos="465138" algn="l"/>
              </a:tabLst>
            </a:pPr>
            <a:endParaRPr lang="en-US" altLang="en-US" dirty="0">
              <a:solidFill>
                <a:srgbClr val="000000"/>
              </a:solidFill>
              <a:ea typeface="ＭＳ Ｐゴシック" pitchFamily="26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6E81C-03D5-4E61-820B-84E7DF263E1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26712B-46E7-42A2-9445-44850F050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4037050"/>
            <a:ext cx="3962539" cy="2820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928AC1-1833-4F23-B32A-030F120A35B2}"/>
              </a:ext>
            </a:extLst>
          </p:cNvPr>
          <p:cNvSpPr txBox="1"/>
          <p:nvPr/>
        </p:nvSpPr>
        <p:spPr>
          <a:xfrm>
            <a:off x="5715000" y="484736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Radioisotopes are only reliable to 2-3 half-lives, not indefinitely.</a:t>
            </a:r>
          </a:p>
        </p:txBody>
      </p:sp>
    </p:spTree>
    <p:extLst>
      <p:ext uri="{BB962C8B-B14F-4D97-AF65-F5344CB8AC3E}">
        <p14:creationId xmlns:p14="http://schemas.microsoft.com/office/powerpoint/2010/main" val="370205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4572000" cy="762000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dirty="0"/>
              <a:t>Radioactive Dating</a:t>
            </a:r>
          </a:p>
        </p:txBody>
      </p:sp>
      <p:sp>
        <p:nvSpPr>
          <p:cNvPr id="21507" name="TextBox 5"/>
          <p:cNvSpPr>
            <a:spLocks noGrp="1" noChangeArrowheads="1"/>
          </p:cNvSpPr>
          <p:nvPr>
            <p:ph idx="1"/>
          </p:nvPr>
        </p:nvSpPr>
        <p:spPr>
          <a:xfrm>
            <a:off x="952500" y="1051882"/>
            <a:ext cx="8001000" cy="565371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4763" eaLnBrk="1" hangingPunct="1">
              <a:spcBef>
                <a:spcPts val="600"/>
              </a:spcBef>
              <a:buClrTx/>
              <a:buSzTx/>
              <a:buNone/>
            </a:pPr>
            <a:r>
              <a:rPr lang="en-US" dirty="0"/>
              <a:t>Addressing the assumptions of Radioactive dating:</a:t>
            </a:r>
          </a:p>
          <a:p>
            <a:pPr marL="561975" indent="-561975" eaLnBrk="1" hangingPunct="1">
              <a:spcBef>
                <a:spcPts val="600"/>
              </a:spcBef>
              <a:buClrTx/>
              <a:buSzTx/>
              <a:buNone/>
            </a:pPr>
            <a:r>
              <a:rPr lang="en-US" sz="2800" dirty="0">
                <a:solidFill>
                  <a:srgbClr val="FF0000"/>
                </a:solidFill>
              </a:rPr>
              <a:t>1) 	Ensuring that any one of the assumptions is met is difficult at best, if not impossible.</a:t>
            </a:r>
          </a:p>
          <a:p>
            <a:pPr marL="561975" indent="-561975" eaLnBrk="1" hangingPunct="1">
              <a:spcBef>
                <a:spcPts val="600"/>
              </a:spcBef>
              <a:buClrTx/>
              <a:buSzTx/>
              <a:buNone/>
            </a:pPr>
            <a:r>
              <a:rPr lang="en-US" sz="2800" dirty="0">
                <a:solidFill>
                  <a:srgbClr val="00B050"/>
                </a:solidFill>
              </a:rPr>
              <a:t>2) 	Many dates have changed due to different procedures or materials used.</a:t>
            </a:r>
          </a:p>
          <a:p>
            <a:pPr marL="561975" indent="-561975" eaLnBrk="1" hangingPunct="1">
              <a:spcBef>
                <a:spcPts val="600"/>
              </a:spcBef>
              <a:buClrTx/>
              <a:buSzTx/>
              <a:buAutoNum type="arabicParenR" startAt="3"/>
            </a:pPr>
            <a:r>
              <a:rPr lang="en-US" sz="2800" dirty="0">
                <a:solidFill>
                  <a:srgbClr val="7030A0"/>
                </a:solidFill>
              </a:rPr>
              <a:t>Emotion, reasoning, and bias dominate this topic on the part of Christians and evolutionists. </a:t>
            </a:r>
          </a:p>
          <a:p>
            <a:pPr marL="0" indent="0" eaLnBrk="1" hangingPunct="1">
              <a:spcBef>
                <a:spcPts val="600"/>
              </a:spcBef>
              <a:buClrTx/>
              <a:buSzTx/>
              <a:buNone/>
            </a:pPr>
            <a:r>
              <a:rPr lang="en-US" sz="2800" dirty="0">
                <a:solidFill>
                  <a:srgbClr val="CC66FF"/>
                </a:solidFill>
              </a:rPr>
              <a:t>“As we overthrow </a:t>
            </a:r>
            <a:r>
              <a:rPr lang="en-US" sz="2800" u="sng" dirty="0">
                <a:solidFill>
                  <a:srgbClr val="CC66FF"/>
                </a:solidFill>
              </a:rPr>
              <a:t>reasonings</a:t>
            </a:r>
            <a:r>
              <a:rPr lang="en-US" sz="2800" dirty="0">
                <a:solidFill>
                  <a:srgbClr val="CC66FF"/>
                </a:solidFill>
              </a:rPr>
              <a:t> and every high thing rising up against the knowledge of God …” </a:t>
            </a:r>
          </a:p>
          <a:p>
            <a:pPr marL="0" indent="0" eaLnBrk="1" hangingPunct="1">
              <a:spcBef>
                <a:spcPts val="600"/>
              </a:spcBef>
              <a:buClrTx/>
              <a:buSzTx/>
              <a:buNone/>
            </a:pPr>
            <a:r>
              <a:rPr lang="en-US" sz="2800" dirty="0">
                <a:solidFill>
                  <a:srgbClr val="CC66FF"/>
                </a:solidFill>
              </a:rPr>
              <a:t>2 Corinthians 10:5</a:t>
            </a:r>
          </a:p>
          <a:p>
            <a:pPr>
              <a:spcBef>
                <a:spcPct val="0"/>
              </a:spcBef>
              <a:buClrTx/>
              <a:buSzTx/>
              <a:buNone/>
              <a:tabLst>
                <a:tab pos="465138" algn="l"/>
              </a:tabLst>
            </a:pPr>
            <a:endParaRPr lang="en-US" altLang="en-US" dirty="0">
              <a:solidFill>
                <a:srgbClr val="000000"/>
              </a:solidFill>
              <a:ea typeface="ＭＳ Ｐゴシック" pitchFamily="26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6E81C-03D5-4E61-820B-84E7DF263E1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19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4648200" cy="762000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dirty="0"/>
              <a:t>Radioactive Dating</a:t>
            </a:r>
          </a:p>
        </p:txBody>
      </p:sp>
      <p:sp>
        <p:nvSpPr>
          <p:cNvPr id="21507" name="TextBox 5"/>
          <p:cNvSpPr>
            <a:spLocks noGrp="1" noChangeArrowheads="1"/>
          </p:cNvSpPr>
          <p:nvPr>
            <p:ph idx="1"/>
          </p:nvPr>
        </p:nvSpPr>
        <p:spPr>
          <a:xfrm>
            <a:off x="990600" y="990600"/>
            <a:ext cx="8001000" cy="5867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4763" eaLnBrk="1" hangingPunct="1">
              <a:spcBef>
                <a:spcPts val="600"/>
              </a:spcBef>
              <a:buClrTx/>
              <a:buSzTx/>
              <a:buNone/>
            </a:pPr>
            <a:r>
              <a:rPr lang="en-US" sz="2800" dirty="0">
                <a:solidFill>
                  <a:srgbClr val="FF0000"/>
                </a:solidFill>
              </a:rPr>
              <a:t>Although evolutionists claim “absolute age” based on dating, we certainly </a:t>
            </a:r>
            <a:r>
              <a:rPr lang="en-US" sz="2800" dirty="0">
                <a:solidFill>
                  <a:srgbClr val="002060"/>
                </a:solidFill>
              </a:rPr>
              <a:t>cannot</a:t>
            </a:r>
            <a:r>
              <a:rPr lang="en-US" sz="2800" dirty="0">
                <a:solidFill>
                  <a:srgbClr val="FF0000"/>
                </a:solidFill>
              </a:rPr>
              <a:t> know precise dates, especially over 100’s, 1000’s, millions, and billions of years. </a:t>
            </a:r>
          </a:p>
          <a:p>
            <a:pPr marL="0" indent="4763" eaLnBrk="1" hangingPunct="1">
              <a:spcBef>
                <a:spcPts val="600"/>
              </a:spcBef>
              <a:buClrTx/>
              <a:buSzTx/>
              <a:buNone/>
            </a:pPr>
            <a:endParaRPr lang="en-US" sz="1000" dirty="0"/>
          </a:p>
          <a:p>
            <a:pPr marL="0" indent="4763" eaLnBrk="1" hangingPunct="1">
              <a:spcBef>
                <a:spcPts val="600"/>
              </a:spcBef>
              <a:buClrTx/>
              <a:buSzTx/>
              <a:buNone/>
            </a:pPr>
            <a:r>
              <a:rPr lang="en-US" sz="2800" dirty="0"/>
              <a:t>Some things to consider:</a:t>
            </a:r>
          </a:p>
          <a:p>
            <a:pPr marL="561975" indent="-561975" eaLnBrk="1" hangingPunct="1">
              <a:spcBef>
                <a:spcPts val="600"/>
              </a:spcBef>
              <a:buClrTx/>
              <a:buSzTx/>
              <a:buNone/>
            </a:pPr>
            <a:r>
              <a:rPr lang="en-US" sz="2800" dirty="0">
                <a:solidFill>
                  <a:srgbClr val="7030A0"/>
                </a:solidFill>
              </a:rPr>
              <a:t>1) 	People often believe what they were taught even if it is proven false (e.g. prejudice).</a:t>
            </a:r>
          </a:p>
          <a:p>
            <a:pPr marL="561975" indent="-561975" eaLnBrk="1" hangingPunct="1">
              <a:spcBef>
                <a:spcPts val="600"/>
              </a:spcBef>
              <a:buClrTx/>
              <a:buSzTx/>
              <a:buNone/>
            </a:pPr>
            <a:r>
              <a:rPr lang="en-US" sz="2800" dirty="0">
                <a:solidFill>
                  <a:srgbClr val="FF0000"/>
                </a:solidFill>
              </a:rPr>
              <a:t>2) 	Historians cannot even decide on exact dates within the past 6,000 years. How can scientists be so sure of millions of years ago?</a:t>
            </a:r>
          </a:p>
          <a:p>
            <a:pPr marL="561975" indent="-561975" eaLnBrk="1" hangingPunct="1">
              <a:spcBef>
                <a:spcPts val="600"/>
              </a:spcBef>
              <a:buClrTx/>
              <a:buSzTx/>
              <a:buNone/>
            </a:pPr>
            <a:r>
              <a:rPr lang="en-US" sz="2800" dirty="0">
                <a:solidFill>
                  <a:srgbClr val="00B050"/>
                </a:solidFill>
              </a:rPr>
              <a:t>3) 	We should not reject the fossil record, but neither should we compromise the Bible.</a:t>
            </a:r>
            <a:endParaRPr lang="en-US" altLang="en-US" dirty="0">
              <a:solidFill>
                <a:srgbClr val="00B050"/>
              </a:solidFill>
              <a:ea typeface="ＭＳ Ｐゴシック" pitchFamily="26" charset="-128"/>
            </a:endParaRPr>
          </a:p>
          <a:p>
            <a:pPr>
              <a:spcBef>
                <a:spcPct val="0"/>
              </a:spcBef>
              <a:buClrTx/>
              <a:buSzTx/>
              <a:buNone/>
              <a:tabLst>
                <a:tab pos="465138" algn="l"/>
              </a:tabLst>
            </a:pPr>
            <a:endParaRPr lang="en-US" altLang="en-US" dirty="0">
              <a:solidFill>
                <a:srgbClr val="000000"/>
              </a:solidFill>
              <a:ea typeface="ＭＳ Ｐゴシック" pitchFamily="26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6E81C-03D5-4E61-820B-84E7DF263E1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11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4419600" cy="11430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pPr eaLnBrk="1" hangingPunct="1"/>
            <a:r>
              <a:rPr lang="en-US" altLang="en-US" dirty="0"/>
              <a:t>Radioactive decay</a:t>
            </a:r>
          </a:p>
        </p:txBody>
      </p:sp>
      <p:sp>
        <p:nvSpPr>
          <p:cNvPr id="21507" name="TextBox 5"/>
          <p:cNvSpPr>
            <a:spLocks noGrp="1" noChangeArrowheads="1"/>
          </p:cNvSpPr>
          <p:nvPr>
            <p:ph idx="1"/>
          </p:nvPr>
        </p:nvSpPr>
        <p:spPr>
          <a:xfrm>
            <a:off x="1066800" y="1600200"/>
            <a:ext cx="7848600" cy="5105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0375" indent="-460375" eaLnBrk="1" hangingPunct="1">
              <a:spcBef>
                <a:spcPct val="0"/>
              </a:spcBef>
              <a:buClrTx/>
              <a:buSzTx/>
              <a:tabLst>
                <a:tab pos="4165600" algn="l"/>
              </a:tabLst>
            </a:pPr>
            <a:r>
              <a:rPr lang="en-US" sz="3000" dirty="0">
                <a:solidFill>
                  <a:srgbClr val="00B050"/>
                </a:solidFill>
              </a:rPr>
              <a:t>Radioactive isotopes are used based on the decay of specific atomic nuclei.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  <a:tabLst>
                <a:tab pos="4165600" algn="l"/>
              </a:tabLst>
            </a:pPr>
            <a:endParaRPr lang="en-US" sz="1200" dirty="0">
              <a:solidFill>
                <a:srgbClr val="00B050"/>
              </a:solidFill>
            </a:endParaRPr>
          </a:p>
          <a:p>
            <a:pPr marL="460375" indent="-460375" eaLnBrk="1" hangingPunct="1">
              <a:spcBef>
                <a:spcPct val="0"/>
              </a:spcBef>
              <a:buClrTx/>
              <a:buSzTx/>
              <a:tabLst>
                <a:tab pos="4165600" algn="l"/>
              </a:tabLst>
            </a:pPr>
            <a:r>
              <a:rPr lang="en-US" sz="3000" dirty="0">
                <a:solidFill>
                  <a:srgbClr val="7030A0"/>
                </a:solidFill>
              </a:rPr>
              <a:t>The moment in time at which a particular </a:t>
            </a:r>
            <a:r>
              <a:rPr lang="en-US" sz="3000" dirty="0">
                <a:solidFill>
                  <a:srgbClr val="FF0000"/>
                </a:solidFill>
              </a:rPr>
              <a:t>nucleus decays </a:t>
            </a:r>
            <a:r>
              <a:rPr lang="en-US" sz="3000" dirty="0">
                <a:solidFill>
                  <a:srgbClr val="7030A0"/>
                </a:solidFill>
              </a:rPr>
              <a:t>is unpredictable.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  <a:tabLst>
                <a:tab pos="4165600" algn="l"/>
              </a:tabLst>
            </a:pPr>
            <a:endParaRPr lang="en-US" sz="1200" dirty="0">
              <a:solidFill>
                <a:srgbClr val="7030A0"/>
              </a:solidFill>
            </a:endParaRPr>
          </a:p>
          <a:p>
            <a:pPr marL="460375" indent="-460375" eaLnBrk="1" hangingPunct="1">
              <a:spcBef>
                <a:spcPct val="0"/>
              </a:spcBef>
              <a:buClrTx/>
              <a:buSzTx/>
              <a:tabLst>
                <a:tab pos="4165600" algn="l"/>
              </a:tabLst>
            </a:pPr>
            <a:r>
              <a:rPr lang="en-US" sz="3000" dirty="0">
                <a:solidFill>
                  <a:srgbClr val="00B050"/>
                </a:solidFill>
              </a:rPr>
              <a:t>However, a collection of atoms of a radioactive nuclide decays exponentially at a rate described by </a:t>
            </a:r>
            <a:r>
              <a:rPr lang="en-US" sz="3000" dirty="0">
                <a:solidFill>
                  <a:srgbClr val="FF0000"/>
                </a:solidFill>
              </a:rPr>
              <a:t>half-life.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  <a:tabLst>
                <a:tab pos="4165600" algn="l"/>
              </a:tabLst>
            </a:pPr>
            <a:endParaRPr lang="en-US" sz="1200" dirty="0">
              <a:solidFill>
                <a:srgbClr val="FF0000"/>
              </a:solidFill>
            </a:endParaRPr>
          </a:p>
          <a:p>
            <a:pPr marL="460375" indent="-460375" eaLnBrk="1" hangingPunct="1">
              <a:spcBef>
                <a:spcPct val="0"/>
              </a:spcBef>
              <a:buClrTx/>
              <a:buSzTx/>
              <a:tabLst>
                <a:tab pos="4165600" algn="l"/>
              </a:tabLst>
            </a:pPr>
            <a:r>
              <a:rPr lang="en-US" sz="3000" dirty="0">
                <a:solidFill>
                  <a:srgbClr val="FF0000"/>
                </a:solidFill>
              </a:rPr>
              <a:t>Half-life is</a:t>
            </a:r>
            <a:r>
              <a:rPr lang="en-US" sz="3000" dirty="0">
                <a:solidFill>
                  <a:srgbClr val="7030A0"/>
                </a:solidFill>
              </a:rPr>
              <a:t> usually given in units of years.</a:t>
            </a:r>
            <a:endParaRPr lang="en-US" altLang="en-US" sz="3000" dirty="0">
              <a:solidFill>
                <a:srgbClr val="7030A0"/>
              </a:solidFill>
              <a:ea typeface="ＭＳ Ｐゴシック" pitchFamily="26" charset="-128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dirty="0">
              <a:solidFill>
                <a:srgbClr val="000000"/>
              </a:solidFill>
              <a:ea typeface="ＭＳ Ｐゴシック" pitchFamily="26" charset="-128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dirty="0">
              <a:solidFill>
                <a:srgbClr val="000000"/>
              </a:solidFill>
              <a:ea typeface="ＭＳ Ｐゴシック" pitchFamily="26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Nuclear Energy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6E81C-03D5-4E61-820B-84E7DF263E17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3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Half-Life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7030A0"/>
                </a:solidFill>
              </a:rPr>
              <a:t>Measures the rate of decay of a radioactive isotope 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>
                <a:solidFill>
                  <a:srgbClr val="C00000"/>
                </a:solidFill>
              </a:rPr>
              <a:t>The time it takes for </a:t>
            </a:r>
            <a:r>
              <a:rPr lang="en-US" sz="48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½</a:t>
            </a:r>
            <a:r>
              <a:rPr lang="en-US" dirty="0">
                <a:solidFill>
                  <a:srgbClr val="C00000"/>
                </a:solidFill>
              </a:rPr>
              <a:t> of an original quantity of a radioactive element to decay into another element.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Nuclear Energy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6E81C-03D5-4E61-820B-84E7DF263E17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WordArt 6"/>
          <p:cNvSpPr>
            <a:spLocks noChangeArrowheads="1" noChangeShapeType="1" noTextEdit="1"/>
          </p:cNvSpPr>
          <p:nvPr/>
        </p:nvSpPr>
        <p:spPr bwMode="auto">
          <a:xfrm>
            <a:off x="571228" y="228600"/>
            <a:ext cx="8305800" cy="53340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76" tIns="45688" rIns="91376" bIns="4568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What’s Wrong with this picture?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Nuclear Energy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9C90EE-EACE-4270-B925-4692A6C18795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066799"/>
            <a:ext cx="3883921" cy="270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19600" y="121920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If “</a:t>
            </a:r>
            <a:r>
              <a:rPr lang="en-US" sz="3200" dirty="0">
                <a:solidFill>
                  <a:srgbClr val="FF0000"/>
                </a:solidFill>
              </a:rPr>
              <a:t>like</a:t>
            </a:r>
            <a:r>
              <a:rPr lang="en-US" sz="3200" dirty="0">
                <a:solidFill>
                  <a:srgbClr val="002060"/>
                </a:solidFill>
              </a:rPr>
              <a:t>” charges </a:t>
            </a:r>
            <a:r>
              <a:rPr lang="en-US" sz="3200" dirty="0">
                <a:solidFill>
                  <a:srgbClr val="FF0000"/>
                </a:solidFill>
              </a:rPr>
              <a:t>repel</a:t>
            </a:r>
            <a:r>
              <a:rPr lang="en-US" sz="3200" dirty="0">
                <a:solidFill>
                  <a:srgbClr val="002060"/>
                </a:solidFill>
              </a:rPr>
              <a:t> (</a:t>
            </a:r>
            <a:r>
              <a:rPr lang="en-US" sz="3200" i="1" dirty="0">
                <a:solidFill>
                  <a:srgbClr val="002060"/>
                </a:solidFill>
              </a:rPr>
              <a:t>which they do</a:t>
            </a:r>
            <a:r>
              <a:rPr lang="en-US" sz="3200" dirty="0">
                <a:solidFill>
                  <a:srgbClr val="002060"/>
                </a:solidFill>
              </a:rPr>
              <a:t>), how can </a:t>
            </a:r>
            <a:r>
              <a:rPr lang="en-US" sz="3200" dirty="0">
                <a:solidFill>
                  <a:srgbClr val="CC66FF"/>
                </a:solidFill>
              </a:rPr>
              <a:t>protons</a:t>
            </a:r>
            <a:r>
              <a:rPr lang="en-US" sz="3200" dirty="0">
                <a:solidFill>
                  <a:srgbClr val="002060"/>
                </a:solidFill>
              </a:rPr>
              <a:t> exist in the same region of the atom without being repelled?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52400" y="4191000"/>
            <a:ext cx="87246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There must be a </a:t>
            </a:r>
            <a:r>
              <a:rPr lang="en-US" sz="4000" dirty="0">
                <a:solidFill>
                  <a:srgbClr val="00B050"/>
                </a:solidFill>
              </a:rPr>
              <a:t>strong nuclear force </a:t>
            </a:r>
            <a:r>
              <a:rPr lang="en-US" sz="4000" dirty="0">
                <a:solidFill>
                  <a:srgbClr val="002060"/>
                </a:solidFill>
              </a:rPr>
              <a:t>that binds the protons together.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3629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"/>
            <a:ext cx="8001000" cy="426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pPr algn="r"/>
            <a:r>
              <a:rPr lang="en-US" dirty="0"/>
              <a:t>Half-Life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5603" y="4419600"/>
            <a:ext cx="7772400" cy="2286000"/>
          </a:xfrm>
        </p:spPr>
        <p:txBody>
          <a:bodyPr/>
          <a:lstStyle/>
          <a:p>
            <a:pPr marL="0" lvl="0" indent="0">
              <a:buNone/>
            </a:pPr>
            <a:r>
              <a:rPr lang="en-US" sz="2800" dirty="0">
                <a:solidFill>
                  <a:srgbClr val="0070C0"/>
                </a:solidFill>
              </a:rPr>
              <a:t>Half-life is the time it takes for a radioactive isotope to half its amount. </a:t>
            </a:r>
          </a:p>
          <a:p>
            <a:pPr marL="0" lvl="0" indent="0">
              <a:buNone/>
            </a:pPr>
            <a:r>
              <a:rPr lang="en-US" sz="2800" dirty="0"/>
              <a:t>Reliability greatly decreases with each half-life. After 2-3 half lives, the dating of a sample is relatively unreliable.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C6E81C-03D5-4E61-820B-84E7DF263E1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67AE5465-F58C-457E-8EF8-8DC5B667356E}"/>
              </a:ext>
            </a:extLst>
          </p:cNvPr>
          <p:cNvSpPr/>
          <p:nvPr/>
        </p:nvSpPr>
        <p:spPr bwMode="auto">
          <a:xfrm rot="18319740">
            <a:off x="2867565" y="1315359"/>
            <a:ext cx="1752600" cy="227484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A63241B8-3478-4336-BA45-115BE7C23593}"/>
              </a:ext>
            </a:extLst>
          </p:cNvPr>
          <p:cNvSpPr/>
          <p:nvPr/>
        </p:nvSpPr>
        <p:spPr bwMode="auto">
          <a:xfrm rot="18089536">
            <a:off x="4326654" y="2203810"/>
            <a:ext cx="1752600" cy="227484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E3FF09-7898-40AD-A5D5-CECDDEAE0CED}"/>
              </a:ext>
            </a:extLst>
          </p:cNvPr>
          <p:cNvSpPr txBox="1"/>
          <p:nvPr/>
        </p:nvSpPr>
        <p:spPr>
          <a:xfrm>
            <a:off x="3505200" y="1219200"/>
            <a:ext cx="57493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0.5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6FE37C-F26F-4984-BDB8-2058E74BD919}"/>
              </a:ext>
            </a:extLst>
          </p:cNvPr>
          <p:cNvSpPr txBox="1"/>
          <p:nvPr/>
        </p:nvSpPr>
        <p:spPr>
          <a:xfrm>
            <a:off x="4800600" y="2133600"/>
            <a:ext cx="7178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0.25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D3BB12-59DA-4846-9E71-A317B8D5BFC3}"/>
              </a:ext>
            </a:extLst>
          </p:cNvPr>
          <p:cNvSpPr txBox="1"/>
          <p:nvPr/>
        </p:nvSpPr>
        <p:spPr>
          <a:xfrm>
            <a:off x="1600200" y="236337"/>
            <a:ext cx="57493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1.0</a:t>
            </a:r>
          </a:p>
        </p:txBody>
      </p:sp>
    </p:spTree>
    <p:extLst>
      <p:ext uri="{BB962C8B-B14F-4D97-AF65-F5344CB8AC3E}">
        <p14:creationId xmlns:p14="http://schemas.microsoft.com/office/powerpoint/2010/main" val="387475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Half-Life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Radium-226 has a ½ life of 1,620 years</a:t>
            </a:r>
          </a:p>
          <a:p>
            <a:pPr marL="0" indent="0">
              <a:buNone/>
            </a:pPr>
            <a:r>
              <a:rPr lang="en-US" sz="1200" dirty="0"/>
              <a:t>	</a:t>
            </a:r>
          </a:p>
          <a:p>
            <a:r>
              <a:rPr lang="en-US" dirty="0">
                <a:solidFill>
                  <a:srgbClr val="00B050"/>
                </a:solidFill>
              </a:rPr>
              <a:t>This means ½ of a sample of radium will change into other elements after 1,620 years</a:t>
            </a:r>
          </a:p>
          <a:p>
            <a:pPr marL="0" indent="0">
              <a:buNone/>
            </a:pPr>
            <a:r>
              <a:rPr lang="en-US" sz="1200" dirty="0"/>
              <a:t>	</a:t>
            </a:r>
          </a:p>
          <a:p>
            <a:r>
              <a:rPr lang="en-US" dirty="0">
                <a:solidFill>
                  <a:srgbClr val="C00000"/>
                </a:solidFill>
              </a:rPr>
              <a:t>After another 1,620 years (</a:t>
            </a:r>
            <a:r>
              <a:rPr lang="en-US" sz="2400" i="1" dirty="0">
                <a:solidFill>
                  <a:srgbClr val="C00000"/>
                </a:solidFill>
                <a:latin typeface="+mj-lt"/>
              </a:rPr>
              <a:t>3240 years total</a:t>
            </a:r>
            <a:r>
              <a:rPr lang="en-US" dirty="0">
                <a:solidFill>
                  <a:srgbClr val="C00000"/>
                </a:solidFill>
              </a:rPr>
              <a:t>), ½ the remaining radium will decay </a:t>
            </a:r>
            <a:r>
              <a:rPr lang="en-US" dirty="0"/>
              <a:t>(</a:t>
            </a:r>
            <a:r>
              <a:rPr lang="en-US" dirty="0">
                <a:solidFill>
                  <a:srgbClr val="7030A0"/>
                </a:solidFill>
              </a:rPr>
              <a:t>leaving ¼ the original amount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6E81C-03D5-4E61-820B-84E7DF263E17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4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Half-Life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0070C0"/>
                </a:solidFill>
              </a:rPr>
              <a:t>The shorter </a:t>
            </a:r>
            <a:r>
              <a:rPr lang="en-US">
                <a:solidFill>
                  <a:srgbClr val="0070C0"/>
                </a:solidFill>
              </a:rPr>
              <a:t>the half-life </a:t>
            </a:r>
            <a:r>
              <a:rPr lang="en-US" dirty="0">
                <a:solidFill>
                  <a:srgbClr val="0070C0"/>
                </a:solidFill>
              </a:rPr>
              <a:t>of an element, the faster it decays </a:t>
            </a:r>
          </a:p>
          <a:p>
            <a:pPr marL="0" lv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lvl="0"/>
            <a:r>
              <a:rPr lang="en-US" dirty="0">
                <a:solidFill>
                  <a:srgbClr val="C00000"/>
                </a:solidFill>
              </a:rPr>
              <a:t>The more radioactivity it gives off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Nuclear Energy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6E81C-03D5-4E61-820B-84E7DF263E17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2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Half-Life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752600"/>
            <a:ext cx="77724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A sample of 8 atoms of Radon-222 has a ½ life of 3.8 days</a:t>
            </a:r>
          </a:p>
          <a:p>
            <a:pPr marL="0" lvl="0" indent="0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00"/>
          <a:stretch/>
        </p:blipFill>
        <p:spPr bwMode="auto">
          <a:xfrm>
            <a:off x="1066696" y="3200400"/>
            <a:ext cx="1734562" cy="291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2514600" y="3200400"/>
            <a:ext cx="609600" cy="1143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7" r="37680"/>
          <a:stretch/>
        </p:blipFill>
        <p:spPr bwMode="auto">
          <a:xfrm>
            <a:off x="2743200" y="3193143"/>
            <a:ext cx="3454400" cy="291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2739572" y="4891685"/>
            <a:ext cx="609600" cy="1143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257800" y="3180072"/>
            <a:ext cx="1143000" cy="1143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5257800" y="3180072"/>
            <a:ext cx="3924353" cy="291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Nuclear Energy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6E81C-03D5-4E61-820B-84E7DF263E17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11" name="Right Arrow 10"/>
          <p:cNvSpPr/>
          <p:nvPr/>
        </p:nvSpPr>
        <p:spPr bwMode="auto">
          <a:xfrm>
            <a:off x="2819400" y="5257800"/>
            <a:ext cx="762000" cy="20538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6019800" y="5307508"/>
            <a:ext cx="381000" cy="15567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74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914400"/>
            <a:ext cx="4800600" cy="5410200"/>
          </a:xfrm>
        </p:spPr>
        <p:txBody>
          <a:bodyPr/>
          <a:lstStyle/>
          <a:p>
            <a:pPr eaLnBrk="1" hangingPunct="1"/>
            <a:r>
              <a:rPr lang="en-US" sz="2800" b="1" dirty="0"/>
              <a:t>A feared and negative effect of radiation is cancer due to mutations.</a:t>
            </a:r>
          </a:p>
          <a:p>
            <a:pPr lvl="1" eaLnBrk="1" hangingPunct="1"/>
            <a:r>
              <a:rPr lang="en-US" b="1" dirty="0">
                <a:solidFill>
                  <a:srgbClr val="00B050"/>
                </a:solidFill>
              </a:rPr>
              <a:t>Alpha, beta, and gamma particles penetrate to our cells</a:t>
            </a:r>
            <a:endParaRPr lang="en-US" dirty="0">
              <a:solidFill>
                <a:srgbClr val="00B050"/>
              </a:solidFill>
            </a:endParaRPr>
          </a:p>
          <a:p>
            <a:pPr eaLnBrk="1" hangingPunct="1"/>
            <a:r>
              <a:rPr lang="en-US" sz="2800" dirty="0">
                <a:solidFill>
                  <a:srgbClr val="FF0000"/>
                </a:solidFill>
              </a:rPr>
              <a:t>Radiation also causes burns, hair loss, alter chemical reactions in the body, and many other severe side effects</a:t>
            </a:r>
            <a:r>
              <a:rPr lang="en-US" sz="2800" dirty="0">
                <a:solidFill>
                  <a:srgbClr val="00B050"/>
                </a:solidFill>
              </a:rPr>
              <a:t>.</a:t>
            </a:r>
            <a:endParaRPr lang="en-US" altLang="en-US" sz="2800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6E81C-03D5-4E61-820B-84E7DF263E1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257"/>
            <a:ext cx="7650163" cy="685800"/>
          </a:xfrm>
          <a:solidFill>
            <a:srgbClr val="FFFF00"/>
          </a:solidFill>
        </p:spPr>
        <p:txBody>
          <a:bodyPr/>
          <a:lstStyle/>
          <a:p>
            <a:pPr algn="ctr" eaLnBrk="1" hangingPunct="1"/>
            <a:r>
              <a:rPr lang="en-US" b="1" dirty="0"/>
              <a:t>Dangers of Radioactive Decay</a:t>
            </a:r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302" y="1416504"/>
            <a:ext cx="3178973" cy="406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9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735418"/>
            <a:ext cx="4048465" cy="5893981"/>
          </a:xfrm>
        </p:spPr>
        <p:txBody>
          <a:bodyPr/>
          <a:lstStyle/>
          <a:p>
            <a:pPr eaLnBrk="1" hangingPunct="1"/>
            <a:r>
              <a:rPr lang="en-US" sz="2800" dirty="0"/>
              <a:t>The Chernobyl disaster was the worst nuclear power plant accident in history in terms of cost and casualties.</a:t>
            </a:r>
          </a:p>
          <a:p>
            <a:pPr eaLnBrk="1" hangingPunct="1"/>
            <a:r>
              <a:rPr lang="en-US" altLang="en-US" sz="2800" dirty="0">
                <a:solidFill>
                  <a:srgbClr val="00B050"/>
                </a:solidFill>
              </a:rPr>
              <a:t>Used graphite instead of </a:t>
            </a:r>
            <a:r>
              <a:rPr lang="en-US" sz="2800" dirty="0">
                <a:solidFill>
                  <a:srgbClr val="00B050"/>
                </a:solidFill>
              </a:rPr>
              <a:t>heavy water as its coolant and </a:t>
            </a:r>
            <a:r>
              <a:rPr lang="en-US" sz="2800" dirty="0">
                <a:solidFill>
                  <a:srgbClr val="0070C0"/>
                </a:solidFill>
              </a:rPr>
              <a:t>neutron moderator</a:t>
            </a:r>
            <a:r>
              <a:rPr lang="en-US" sz="2800" dirty="0">
                <a:solidFill>
                  <a:srgbClr val="00B050"/>
                </a:solidFill>
              </a:rPr>
              <a:t>.</a:t>
            </a:r>
          </a:p>
          <a:p>
            <a:pPr eaLnBrk="1" hangingPunct="1"/>
            <a:r>
              <a:rPr lang="en-US" altLang="en-US" sz="2800" dirty="0">
                <a:solidFill>
                  <a:srgbClr val="FF0000"/>
                </a:solidFill>
              </a:rPr>
              <a:t>Gives nuclear energy a “bad” name based on fear.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6E81C-03D5-4E61-820B-84E7DF263E1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257"/>
            <a:ext cx="7650163" cy="685800"/>
          </a:xfrm>
          <a:solidFill>
            <a:srgbClr val="FFFF00"/>
          </a:solidFill>
        </p:spPr>
        <p:txBody>
          <a:bodyPr/>
          <a:lstStyle/>
          <a:p>
            <a:pPr algn="ctr" eaLnBrk="1" hangingPunct="1"/>
            <a:r>
              <a:rPr lang="en-US" b="1" dirty="0"/>
              <a:t>Dangers of Radioactive Decay</a:t>
            </a:r>
            <a:endParaRPr lang="en-US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702" y="1143000"/>
            <a:ext cx="3833812" cy="459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046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039" y="122767"/>
            <a:ext cx="7772400" cy="1143000"/>
          </a:xfrm>
        </p:spPr>
        <p:txBody>
          <a:bodyPr/>
          <a:lstStyle/>
          <a:p>
            <a:r>
              <a:rPr lang="en-US" dirty="0"/>
              <a:t>Half-Life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772400" cy="1828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Carbon-14 has a ½ life of 5,730 years. If a fossil has 1/8 of its original carbon-14, how old is it? </a:t>
            </a:r>
          </a:p>
          <a:p>
            <a:pPr marL="0" lvl="0" indent="0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739572" y="4891685"/>
            <a:ext cx="609600" cy="1143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C6E81C-03D5-4E61-820B-84E7DF263E1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Picture 13" descr="try_it-01.eps">
            <a:extLst>
              <a:ext uri="{FF2B5EF4-FFF2-40B4-BE49-F238E27FC236}">
                <a16:creationId xmlns:a16="http://schemas.microsoft.com/office/drawing/2014/main" id="{A7F53183-DB53-E732-13CD-B6999B2F81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032" y="-2458"/>
            <a:ext cx="9398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4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039" y="122767"/>
            <a:ext cx="7772400" cy="1143000"/>
          </a:xfrm>
        </p:spPr>
        <p:txBody>
          <a:bodyPr/>
          <a:lstStyle/>
          <a:p>
            <a:r>
              <a:rPr lang="en-US" dirty="0"/>
              <a:t>Half-Life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772400" cy="381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Carbon-14 has a ½ life of 5,730 years. If a fossil has 1/8 of its original carbon-14, how old is it?</a:t>
            </a:r>
          </a:p>
          <a:p>
            <a:pPr>
              <a:spcBef>
                <a:spcPts val="2400"/>
              </a:spcBef>
            </a:pPr>
            <a:r>
              <a:rPr lang="en-US" dirty="0">
                <a:solidFill>
                  <a:srgbClr val="0000FF"/>
                </a:solidFill>
              </a:rPr>
              <a:t>Each half-life took 5,730 years and there were three half-lives. </a:t>
            </a:r>
          </a:p>
          <a:p>
            <a:pPr>
              <a:spcBef>
                <a:spcPts val="2400"/>
              </a:spcBef>
            </a:pPr>
            <a:r>
              <a:rPr lang="en-US" dirty="0"/>
              <a:t>So, 5,730 x 3 = </a:t>
            </a:r>
            <a:r>
              <a:rPr lang="en-US" b="1" dirty="0"/>
              <a:t>17,190 years old</a:t>
            </a:r>
          </a:p>
          <a:p>
            <a:pPr>
              <a:spcBef>
                <a:spcPts val="2400"/>
              </a:spcBef>
            </a:pPr>
            <a:r>
              <a:rPr lang="en-US" sz="2400" b="1" dirty="0">
                <a:solidFill>
                  <a:srgbClr val="0000FF"/>
                </a:solidFill>
              </a:rPr>
              <a:t>Now </a:t>
            </a:r>
            <a:r>
              <a:rPr lang="en-US" sz="2400" b="1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en-US" sz="2400" b="1" dirty="0">
                <a:solidFill>
                  <a:srgbClr val="0000FF"/>
                </a:solidFill>
              </a:rPr>
              <a:t>5730 </a:t>
            </a:r>
            <a:r>
              <a:rPr lang="en-US" sz="2400" b="1" dirty="0" err="1">
                <a:solidFill>
                  <a:srgbClr val="0000FF"/>
                </a:solidFill>
              </a:rPr>
              <a:t>yrs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>
                <a:solidFill>
                  <a:srgbClr val="0000FF"/>
                </a:solidFill>
                <a:sym typeface="Wingdings" panose="05000000000000000000" pitchFamily="2" charset="2"/>
              </a:rPr>
              <a:t> 11,460 </a:t>
            </a:r>
            <a:r>
              <a:rPr lang="en-US" sz="2400" b="1" dirty="0" err="1">
                <a:solidFill>
                  <a:srgbClr val="0000FF"/>
                </a:solidFill>
                <a:sym typeface="Wingdings" panose="05000000000000000000" pitchFamily="2" charset="2"/>
              </a:rPr>
              <a:t>yrs</a:t>
            </a:r>
            <a:r>
              <a:rPr lang="en-US" sz="2400" b="1" dirty="0">
                <a:solidFill>
                  <a:srgbClr val="0000FF"/>
                </a:solidFill>
                <a:sym typeface="Wingdings" panose="05000000000000000000" pitchFamily="2" charset="2"/>
              </a:rPr>
              <a:t>   17,190 </a:t>
            </a:r>
            <a:r>
              <a:rPr lang="en-US" sz="2400" b="1" dirty="0" err="1">
                <a:solidFill>
                  <a:srgbClr val="0000FF"/>
                </a:solidFill>
                <a:sym typeface="Wingdings" panose="05000000000000000000" pitchFamily="2" charset="2"/>
              </a:rPr>
              <a:t>yrs</a:t>
            </a:r>
            <a:endParaRPr lang="en-US" sz="24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lvl="0" indent="0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C6E81C-03D5-4E61-820B-84E7DF263E1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Picture 13" descr="try_it-01.eps">
            <a:extLst>
              <a:ext uri="{FF2B5EF4-FFF2-40B4-BE49-F238E27FC236}">
                <a16:creationId xmlns:a16="http://schemas.microsoft.com/office/drawing/2014/main" id="{A7F53183-DB53-E732-13CD-B6999B2F81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032" y="-2458"/>
            <a:ext cx="9398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23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47484"/>
            <a:ext cx="7772400" cy="1143000"/>
          </a:xfrm>
        </p:spPr>
        <p:txBody>
          <a:bodyPr/>
          <a:lstStyle/>
          <a:p>
            <a:r>
              <a:rPr lang="en-US" dirty="0"/>
              <a:t>Half-Life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772400" cy="2209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half-life of Zn-71 is 2.4 minutes. If one had 100.0 g at the beginning, how many grams would be left after 7.2 minutes has elapsed?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lvl="0" indent="0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C6E81C-03D5-4E61-820B-84E7DF263E1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 descr="try_it-01.eps">
            <a:extLst>
              <a:ext uri="{FF2B5EF4-FFF2-40B4-BE49-F238E27FC236}">
                <a16:creationId xmlns:a16="http://schemas.microsoft.com/office/drawing/2014/main" id="{FA3A5F46-E71F-433C-BB90-8B0EF5FBA5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032" y="-2458"/>
            <a:ext cx="9398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97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47484"/>
            <a:ext cx="7772400" cy="1143000"/>
          </a:xfrm>
        </p:spPr>
        <p:txBody>
          <a:bodyPr/>
          <a:lstStyle/>
          <a:p>
            <a:r>
              <a:rPr lang="en-US" dirty="0"/>
              <a:t>Half-Life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772400" cy="4648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The half-life of Zn-71 is 2.4 minutes. If one had 100.0 g at the beginning, how many grams would be left after 7.2 minutes has elapsed?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i="1" dirty="0"/>
              <a:t>7.2 / 2.4 = 3 half-lives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100.0 g </a:t>
            </a:r>
            <a:r>
              <a:rPr lang="en-US" i="1" dirty="0">
                <a:sym typeface="Wingdings" panose="05000000000000000000" pitchFamily="2" charset="2"/>
              </a:rPr>
              <a:t></a:t>
            </a:r>
            <a:r>
              <a:rPr lang="en-US" i="1" dirty="0"/>
              <a:t>  50.0 g  </a:t>
            </a:r>
            <a:r>
              <a:rPr lang="en-US" i="1" dirty="0">
                <a:sym typeface="Wingdings" panose="05000000000000000000" pitchFamily="2" charset="2"/>
              </a:rPr>
              <a:t></a:t>
            </a:r>
            <a:r>
              <a:rPr lang="en-US" i="1" dirty="0"/>
              <a:t>  25.0 g  </a:t>
            </a:r>
            <a:r>
              <a:rPr lang="en-US" i="1" dirty="0">
                <a:sym typeface="Wingdings" panose="05000000000000000000" pitchFamily="2" charset="2"/>
              </a:rPr>
              <a:t></a:t>
            </a:r>
            <a:r>
              <a:rPr lang="en-US" i="1" dirty="0"/>
              <a:t>  </a:t>
            </a:r>
            <a:r>
              <a:rPr lang="en-US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12.5 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 = a (1/2)</a:t>
            </a:r>
            <a:r>
              <a:rPr lang="en-US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	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y = (100 g) (1/2)</a:t>
            </a:r>
            <a:r>
              <a:rPr lang="en-US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X = 100 g</a:t>
            </a:r>
            <a:r>
              <a:rPr lang="en-US" baseline="30000" dirty="0">
                <a:solidFill>
                  <a:srgbClr val="FF0000"/>
                </a:solidFill>
              </a:rPr>
              <a:t>(1/8) </a:t>
            </a:r>
            <a:r>
              <a:rPr lang="en-US" dirty="0">
                <a:solidFill>
                  <a:srgbClr val="FF0000"/>
                </a:solidFill>
              </a:rPr>
              <a:t>=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12.5 g</a:t>
            </a:r>
          </a:p>
          <a:p>
            <a:pPr marL="0" lvl="0" indent="0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C6E81C-03D5-4E61-820B-84E7DF263E1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 descr="try_it-01.eps">
            <a:extLst>
              <a:ext uri="{FF2B5EF4-FFF2-40B4-BE49-F238E27FC236}">
                <a16:creationId xmlns:a16="http://schemas.microsoft.com/office/drawing/2014/main" id="{8DA3DA6F-2517-F220-0931-8E2024A3E7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032" y="-2458"/>
            <a:ext cx="9398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7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shade val="50000"/>
                  </a:prstClr>
                </a:solidFill>
              </a:rPr>
              <a:t>Nuclear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F21BA8-2D5C-475A-AB58-CFEB18F288ED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6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9148" y="1066800"/>
            <a:ext cx="4982454" cy="186204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1500" b="1" dirty="0">
                <a:ln/>
                <a:solidFill>
                  <a:srgbClr val="6BB1C9"/>
                </a:solidFill>
                <a:latin typeface="Arial" charset="0"/>
              </a:rPr>
              <a:t>E = mc</a:t>
            </a:r>
          </a:p>
        </p:txBody>
      </p:sp>
      <p:sp>
        <p:nvSpPr>
          <p:cNvPr id="7" name="Rectangle 6"/>
          <p:cNvSpPr/>
          <p:nvPr/>
        </p:nvSpPr>
        <p:spPr>
          <a:xfrm>
            <a:off x="6462197" y="381000"/>
            <a:ext cx="1005403" cy="186204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1500" b="1" dirty="0">
                <a:ln/>
                <a:solidFill>
                  <a:srgbClr val="6BB1C9"/>
                </a:solidFill>
                <a:latin typeface="Arial" charset="0"/>
              </a:rPr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3124200"/>
            <a:ext cx="83820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dirty="0"/>
              <a:t>Albert Einstein's theory of special relativity explains the </a:t>
            </a:r>
            <a:r>
              <a:rPr lang="en-US" sz="28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 nuclear force</a:t>
            </a:r>
            <a:r>
              <a:rPr lang="en-US" sz="2800" dirty="0"/>
              <a:t>:</a:t>
            </a:r>
          </a:p>
          <a:p>
            <a:pPr marL="914400">
              <a:spcBef>
                <a:spcPts val="1200"/>
              </a:spcBef>
            </a:pPr>
            <a:r>
              <a:rPr lang="en-US" sz="2800" dirty="0">
                <a:solidFill>
                  <a:srgbClr val="FFFF00"/>
                </a:solidFill>
              </a:rPr>
              <a:t>m  </a:t>
            </a:r>
            <a:r>
              <a:rPr lang="en-US" sz="2800" dirty="0">
                <a:solidFill>
                  <a:srgbClr val="FFFF00"/>
                </a:solidFill>
                <a:sym typeface="Wingdings" panose="05000000000000000000" pitchFamily="2" charset="2"/>
              </a:rPr>
              <a:t> </a:t>
            </a:r>
            <a:r>
              <a:rPr lang="en-US" sz="2800" dirty="0">
                <a:solidFill>
                  <a:srgbClr val="FFFF00"/>
                </a:solidFill>
              </a:rPr>
              <a:t>relativistic mass of a body </a:t>
            </a:r>
          </a:p>
          <a:p>
            <a:pPr marL="914400">
              <a:spcBef>
                <a:spcPts val="1200"/>
              </a:spcBef>
            </a:pPr>
            <a:r>
              <a:rPr lang="en-US" sz="2800" dirty="0">
                <a:solidFill>
                  <a:schemeClr val="bg1"/>
                </a:solidFill>
              </a:rPr>
              <a:t>E  </a:t>
            </a:r>
            <a:r>
              <a:rPr lang="en-US" sz="2800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n-US" sz="2800" dirty="0">
                <a:solidFill>
                  <a:schemeClr val="bg1"/>
                </a:solidFill>
              </a:rPr>
              <a:t>energy of motion (KE) of the body</a:t>
            </a:r>
          </a:p>
          <a:p>
            <a:pPr marL="914400">
              <a:spcBef>
                <a:spcPts val="1200"/>
              </a:spcBef>
            </a:pPr>
            <a:r>
              <a:rPr lang="en-US" sz="2800" dirty="0"/>
              <a:t>c 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dirty="0"/>
              <a:t>the speed of light </a:t>
            </a:r>
          </a:p>
        </p:txBody>
      </p:sp>
    </p:spTree>
    <p:extLst>
      <p:ext uri="{BB962C8B-B14F-4D97-AF65-F5344CB8AC3E}">
        <p14:creationId xmlns:p14="http://schemas.microsoft.com/office/powerpoint/2010/main" val="12440862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788B8-DCE9-4F4D-9216-E1B10769110B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pic>
        <p:nvPicPr>
          <p:cNvPr id="5" name="atomic blast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93725"/>
            <a:ext cx="3811588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714375" y="3657600"/>
            <a:ext cx="771525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prstClr val="white"/>
                </a:solidFill>
              </a:rPr>
              <a:t>Click on the following Link</a:t>
            </a:r>
          </a:p>
          <a:p>
            <a:pPr algn="ctr" eaLnBrk="1" hangingPunct="1"/>
            <a:r>
              <a:rPr lang="en-US" altLang="en-US" sz="3200" dirty="0">
                <a:solidFill>
                  <a:prstClr val="white"/>
                </a:solidFill>
              </a:rPr>
              <a:t> (Atomic Blast Action):</a:t>
            </a:r>
          </a:p>
          <a:p>
            <a:pPr algn="ctr" eaLnBrk="1" hangingPunct="1"/>
            <a:endParaRPr lang="en-US" altLang="en-US" sz="3200" dirty="0">
              <a:solidFill>
                <a:prstClr val="white"/>
              </a:solidFill>
            </a:endParaRPr>
          </a:p>
          <a:p>
            <a:pPr algn="ctr" eaLnBrk="1" hangingPunct="1"/>
            <a:r>
              <a:rPr lang="en-US" altLang="en-US" sz="3200" dirty="0">
                <a:solidFill>
                  <a:prstClr val="white"/>
                </a:solidFill>
                <a:hlinkClick r:id="rId4"/>
              </a:rPr>
              <a:t>http://somup.com/cFX20qnjnh</a:t>
            </a:r>
            <a:r>
              <a:rPr lang="en-US" altLang="en-US" sz="3200" dirty="0">
                <a:solidFill>
                  <a:prstClr val="white"/>
                </a:solidFill>
              </a:rPr>
              <a:t>  (4:48)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396335"/>
            <a:ext cx="21171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white">
                    <a:shade val="50000"/>
                  </a:prstClr>
                </a:solidFill>
              </a:rPr>
              <a:t>Nuclear Energy</a:t>
            </a:r>
          </a:p>
        </p:txBody>
      </p:sp>
    </p:spTree>
    <p:extLst>
      <p:ext uri="{BB962C8B-B14F-4D97-AF65-F5344CB8AC3E}">
        <p14:creationId xmlns:p14="http://schemas.microsoft.com/office/powerpoint/2010/main" val="225489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shade val="50000"/>
                  </a:prstClr>
                </a:solidFill>
              </a:rPr>
              <a:t>Nuclear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0C71A-9A5C-4CB1-9E44-6A0C1554E9AB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8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371475" y="647700"/>
            <a:ext cx="8220075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7200" u="sng" dirty="0">
                <a:solidFill>
                  <a:srgbClr val="00B0F0"/>
                </a:solidFill>
              </a:rPr>
              <a:t>Matter</a:t>
            </a:r>
            <a:r>
              <a:rPr lang="en-US" altLang="en-US" sz="7200" dirty="0">
                <a:solidFill>
                  <a:srgbClr val="FFC000"/>
                </a:solidFill>
              </a:rPr>
              <a:t> can be turned into </a:t>
            </a:r>
            <a:r>
              <a:rPr lang="en-US" altLang="en-US" sz="7200" u="sng" dirty="0">
                <a:solidFill>
                  <a:srgbClr val="92D050"/>
                </a:solidFill>
              </a:rPr>
              <a:t>energy</a:t>
            </a:r>
            <a:r>
              <a:rPr lang="en-US" altLang="en-US" sz="7200" dirty="0">
                <a:solidFill>
                  <a:srgbClr val="FFC000"/>
                </a:solidFill>
              </a:rPr>
              <a:t>,</a:t>
            </a:r>
          </a:p>
          <a:p>
            <a:pPr algn="ctr" eaLnBrk="1" hangingPunct="1"/>
            <a:endParaRPr lang="en-US" altLang="en-US" sz="5400" dirty="0">
              <a:solidFill>
                <a:srgbClr val="FFC000"/>
              </a:solidFill>
            </a:endParaRPr>
          </a:p>
          <a:p>
            <a:pPr algn="ctr" eaLnBrk="1" hangingPunct="1"/>
            <a:r>
              <a:rPr lang="en-US" altLang="en-US" sz="7200" dirty="0">
                <a:solidFill>
                  <a:srgbClr val="FFC000"/>
                </a:solidFill>
              </a:rPr>
              <a:t> and </a:t>
            </a:r>
            <a:r>
              <a:rPr lang="en-US" altLang="en-US" sz="7200" dirty="0">
                <a:solidFill>
                  <a:srgbClr val="92D050"/>
                </a:solidFill>
              </a:rPr>
              <a:t>energy</a:t>
            </a:r>
            <a:r>
              <a:rPr lang="en-US" altLang="en-US" sz="7200" dirty="0">
                <a:solidFill>
                  <a:srgbClr val="CC66FF"/>
                </a:solidFill>
              </a:rPr>
              <a:t> </a:t>
            </a:r>
            <a:r>
              <a:rPr lang="en-US" altLang="en-US" sz="7200" dirty="0">
                <a:solidFill>
                  <a:srgbClr val="FFC000"/>
                </a:solidFill>
              </a:rPr>
              <a:t>into </a:t>
            </a:r>
            <a:r>
              <a:rPr lang="en-US" altLang="en-US" sz="7200" dirty="0">
                <a:solidFill>
                  <a:srgbClr val="00B0F0"/>
                </a:solidFill>
              </a:rPr>
              <a:t>matter</a:t>
            </a:r>
            <a:r>
              <a:rPr lang="en-US" altLang="en-US" sz="7200" dirty="0">
                <a:solidFill>
                  <a:srgbClr val="FFC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725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0C71A-9A5C-4CB1-9E44-6A0C1554E9AB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304800" y="124864"/>
            <a:ext cx="8839200" cy="646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u="sng" dirty="0">
                <a:solidFill>
                  <a:srgbClr val="00B0F0"/>
                </a:solidFill>
              </a:rPr>
              <a:t>Matter</a:t>
            </a:r>
            <a:r>
              <a:rPr lang="en-US" altLang="en-US" sz="2800" dirty="0">
                <a:solidFill>
                  <a:srgbClr val="FFC000"/>
                </a:solidFill>
              </a:rPr>
              <a:t> can be turned into </a:t>
            </a:r>
            <a:r>
              <a:rPr lang="en-US" altLang="en-US" sz="2800" u="sng" dirty="0">
                <a:solidFill>
                  <a:srgbClr val="92D050"/>
                </a:solidFill>
              </a:rPr>
              <a:t>energy</a:t>
            </a:r>
            <a:r>
              <a:rPr lang="en-US" altLang="en-US" sz="2800" dirty="0">
                <a:solidFill>
                  <a:srgbClr val="FFC000"/>
                </a:solidFill>
              </a:rPr>
              <a:t>,</a:t>
            </a:r>
          </a:p>
          <a:p>
            <a:pPr algn="ctr" eaLnBrk="1" hangingPunct="1"/>
            <a:r>
              <a:rPr lang="en-US" altLang="en-US" sz="2800" dirty="0">
                <a:solidFill>
                  <a:srgbClr val="FFC000"/>
                </a:solidFill>
              </a:rPr>
              <a:t> and </a:t>
            </a:r>
            <a:r>
              <a:rPr lang="en-US" altLang="en-US" sz="2800" dirty="0">
                <a:solidFill>
                  <a:srgbClr val="92D050"/>
                </a:solidFill>
              </a:rPr>
              <a:t>energy </a:t>
            </a:r>
            <a:r>
              <a:rPr lang="en-US" altLang="en-US" sz="2800" dirty="0">
                <a:solidFill>
                  <a:srgbClr val="FFC000"/>
                </a:solidFill>
              </a:rPr>
              <a:t>into </a:t>
            </a:r>
            <a:r>
              <a:rPr lang="en-US" altLang="en-US" sz="2800" dirty="0">
                <a:solidFill>
                  <a:srgbClr val="00B0F0"/>
                </a:solidFill>
              </a:rPr>
              <a:t>matter</a:t>
            </a:r>
            <a:r>
              <a:rPr lang="en-US" altLang="en-US" sz="2800" dirty="0">
                <a:solidFill>
                  <a:srgbClr val="FFC000"/>
                </a:solidFill>
              </a:rPr>
              <a:t>.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4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Background: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 of conservation of matter and energy </a:t>
            </a:r>
            <a:r>
              <a:rPr lang="en-US" alt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lang="en-US" alt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energy and/or matter cannot be created or destroyed.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total mass and energy of the universe is constant.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en-US" altLang="en-US" sz="32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60675" indent="-2860675" eaLnBrk="1" hangingPunct="1"/>
            <a:r>
              <a:rPr lang="en-US" altLang="en-US" sz="4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Modification</a:t>
            </a:r>
            <a:r>
              <a:rPr lang="en-US" altLang="en-US" sz="32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Matter and energy can be converted into each other.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Mass and energy together are conserved.</a:t>
            </a:r>
            <a:endParaRPr lang="en-US" altLang="en-US" sz="32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435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Designs\Dad`s Tie.pot</Template>
  <TotalTime>34511</TotalTime>
  <Words>2471</Words>
  <Application>Microsoft Office PowerPoint</Application>
  <PresentationFormat>On-screen Show (4:3)</PresentationFormat>
  <Paragraphs>320</Paragraphs>
  <Slides>59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59</vt:i4>
      </vt:variant>
    </vt:vector>
  </HeadingPairs>
  <TitlesOfParts>
    <vt:vector size="74" baseType="lpstr">
      <vt:lpstr>ＭＳ Ｐゴシック</vt:lpstr>
      <vt:lpstr>Arial</vt:lpstr>
      <vt:lpstr>Book Antiqua</vt:lpstr>
      <vt:lpstr>Calibri</vt:lpstr>
      <vt:lpstr>Impact</vt:lpstr>
      <vt:lpstr>Lucida Sans</vt:lpstr>
      <vt:lpstr>StoneSans-Bold</vt:lpstr>
      <vt:lpstr>Times New Roman</vt:lpstr>
      <vt:lpstr>Wingdings</vt:lpstr>
      <vt:lpstr>Wingdings 2</vt:lpstr>
      <vt:lpstr>Wingdings 3</vt:lpstr>
      <vt:lpstr>Dad`s Tie</vt:lpstr>
      <vt:lpstr>Office Theme</vt:lpstr>
      <vt:lpstr>Default Design</vt:lpstr>
      <vt:lpstr>Apex</vt:lpstr>
      <vt:lpstr>Click “Slide Show”</vt:lpstr>
      <vt:lpstr>PowerPoint Presentation</vt:lpstr>
      <vt:lpstr>Focus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Radioactive Decay</vt:lpstr>
      <vt:lpstr>Alpha Decay</vt:lpstr>
      <vt:lpstr>Alpha Decay</vt:lpstr>
      <vt:lpstr>Alpha Decay Transmutation</vt:lpstr>
      <vt:lpstr>Alpha Decay Transmutation</vt:lpstr>
      <vt:lpstr>Beta Decay</vt:lpstr>
      <vt:lpstr>Beta Decay</vt:lpstr>
      <vt:lpstr>Beta Decay</vt:lpstr>
      <vt:lpstr>Beta Decay Transmutation</vt:lpstr>
      <vt:lpstr>Beta Decay Transmutation</vt:lpstr>
      <vt:lpstr>Gamma Decay</vt:lpstr>
      <vt:lpstr>Penetration of Particles</vt:lpstr>
      <vt:lpstr>Particle Accelerators</vt:lpstr>
      <vt:lpstr>Particle Accelerators</vt:lpstr>
      <vt:lpstr>Radioactive Isotopes (RadioIsotopes)</vt:lpstr>
      <vt:lpstr>Radioactive Isotopes (RadioIsotopes)</vt:lpstr>
      <vt:lpstr>Radioactive Dating</vt:lpstr>
      <vt:lpstr>Radioactive Dating</vt:lpstr>
      <vt:lpstr>Radioactive Dating</vt:lpstr>
      <vt:lpstr>Radioactive Dating</vt:lpstr>
      <vt:lpstr>Radioactive decay</vt:lpstr>
      <vt:lpstr>Half-Life</vt:lpstr>
      <vt:lpstr>Half-Life</vt:lpstr>
      <vt:lpstr>Half-Life Example</vt:lpstr>
      <vt:lpstr>Half-Life</vt:lpstr>
      <vt:lpstr>Half-Life Example</vt:lpstr>
      <vt:lpstr>Dangers of Radioactive Decay</vt:lpstr>
      <vt:lpstr>Dangers of Radioactive Decay</vt:lpstr>
      <vt:lpstr>Half-Life Example</vt:lpstr>
      <vt:lpstr>Half-Life Example</vt:lpstr>
      <vt:lpstr>Half-Life Example</vt:lpstr>
      <vt:lpstr>Half-Life Example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Geologic Time Scale</dc:title>
  <dc:creator>Berkley School District Berkl</dc:creator>
  <cp:lastModifiedBy>Craig Riesen</cp:lastModifiedBy>
  <cp:revision>192</cp:revision>
  <cp:lastPrinted>1601-01-01T00:00:00Z</cp:lastPrinted>
  <dcterms:created xsi:type="dcterms:W3CDTF">2004-04-22T14:03:51Z</dcterms:created>
  <dcterms:modified xsi:type="dcterms:W3CDTF">2025-02-04T16:14:52Z</dcterms:modified>
</cp:coreProperties>
</file>