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20" r:id="rId2"/>
    <p:sldId id="369" r:id="rId3"/>
    <p:sldId id="257" r:id="rId4"/>
    <p:sldId id="345" r:id="rId5"/>
    <p:sldId id="336" r:id="rId6"/>
    <p:sldId id="370" r:id="rId7"/>
    <p:sldId id="258" r:id="rId8"/>
    <p:sldId id="318" r:id="rId9"/>
    <p:sldId id="319" r:id="rId10"/>
    <p:sldId id="372" r:id="rId11"/>
    <p:sldId id="374" r:id="rId12"/>
    <p:sldId id="375" r:id="rId13"/>
    <p:sldId id="376" r:id="rId14"/>
    <p:sldId id="377" r:id="rId15"/>
    <p:sldId id="378" r:id="rId16"/>
    <p:sldId id="419" r:id="rId17"/>
    <p:sldId id="379" r:id="rId18"/>
    <p:sldId id="380" r:id="rId19"/>
    <p:sldId id="381" r:id="rId20"/>
    <p:sldId id="382" r:id="rId21"/>
    <p:sldId id="383" r:id="rId22"/>
    <p:sldId id="415" r:id="rId23"/>
    <p:sldId id="373" r:id="rId24"/>
    <p:sldId id="385" r:id="rId25"/>
    <p:sldId id="416" r:id="rId26"/>
    <p:sldId id="384" r:id="rId27"/>
    <p:sldId id="390" r:id="rId28"/>
    <p:sldId id="391" r:id="rId29"/>
    <p:sldId id="392" r:id="rId30"/>
    <p:sldId id="387" r:id="rId31"/>
    <p:sldId id="393" r:id="rId32"/>
    <p:sldId id="394" r:id="rId33"/>
    <p:sldId id="399" r:id="rId34"/>
    <p:sldId id="404" r:id="rId35"/>
    <p:sldId id="401" r:id="rId36"/>
    <p:sldId id="340" r:id="rId37"/>
    <p:sldId id="405" r:id="rId38"/>
    <p:sldId id="406" r:id="rId39"/>
    <p:sldId id="417" r:id="rId40"/>
    <p:sldId id="407" r:id="rId41"/>
    <p:sldId id="409" r:id="rId42"/>
    <p:sldId id="410" r:id="rId43"/>
    <p:sldId id="400" r:id="rId44"/>
    <p:sldId id="411" r:id="rId45"/>
    <p:sldId id="408" r:id="rId46"/>
    <p:sldId id="413" r:id="rId47"/>
    <p:sldId id="412" r:id="rId48"/>
    <p:sldId id="414" r:id="rId49"/>
    <p:sldId id="418" r:id="rId50"/>
  </p:sldIdLst>
  <p:sldSz cx="9144000" cy="6858000" type="screen4x3"/>
  <p:notesSz cx="6858000" cy="8915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C0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826"/>
    </p:cViewPr>
  </p:sorterViewPr>
  <p:notesViewPr>
    <p:cSldViewPr>
      <p:cViewPr varScale="1">
        <p:scale>
          <a:sx n="81" d="100"/>
          <a:sy n="81" d="100"/>
        </p:scale>
        <p:origin x="11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D6085A3-BDFD-F338-46A8-94CFBB6BEA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1588"/>
            <a:ext cx="297021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EC80C4D-C17C-DBF9-9937-CCACF4976F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67725"/>
            <a:ext cx="2970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altLang="en-US"/>
              <a:t>Decisions for the Future   page </a:t>
            </a:r>
            <a:fld id="{EE3CD2A9-53ED-4345-87A9-4D725DEBC7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13F60272-94AA-9753-4008-FA3A2EF37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451850"/>
            <a:ext cx="60721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78BA302-165E-6C67-A2AB-7314D781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579438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r>
              <a:rPr lang="en-US" altLang="en-US" u="sng"/>
              <a:t>Notes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8DA9DA-FE7E-344C-8E49-EB22D4CB5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467725"/>
            <a:ext cx="2971800" cy="447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8EAFF92-B630-AB8B-E2D3-FA875D956B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7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AB666C4-BE3F-D526-225E-0B22A43FD1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8" y="1588"/>
            <a:ext cx="2970212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244211-0938-CCD0-A9BE-7AE7392A47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588"/>
            <a:ext cx="297021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4720BF1-A21F-871B-EFAD-549B558A63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88" y="8467725"/>
            <a:ext cx="297021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53477B8-8D68-589D-EC82-B33DE03E42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67725"/>
            <a:ext cx="2970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fld id="{FD41EE90-B3B9-4F63-B792-2D183535B0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C593C2B-4D5D-1734-2013-8628A02E6E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235450"/>
            <a:ext cx="5026025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12AC44B7-B516-5B26-D0AF-4CA57B2BF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" y="8451850"/>
            <a:ext cx="533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EBA02A4-4D90-F076-6F6A-7CF418BEB9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69925"/>
            <a:ext cx="4451350" cy="3336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20799437-45FE-8A53-4307-13613C2F0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BBB89-8A8A-498B-9990-5F447ABD04B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241A75F-5A02-CA71-3421-A94EDEE7D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539BE2-B024-7288-23BB-F4382C5EC9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69925"/>
            <a:ext cx="4448175" cy="3336925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7A143A1-B2FF-4243-83D3-69D28D89C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A253-FA22-43B5-A091-65D25222B16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68F48194-1C07-6A14-7474-B8F1216FE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69925"/>
            <a:ext cx="4448175" cy="3336925"/>
          </a:xfrm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E9757C46-4A86-9E2C-C229-75EF49414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A7E3C81-DBDB-E37C-F73A-6404D4A3C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1D61D-48E6-4B2D-8DE3-12356573A43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5106" name="Rectangle 2050">
            <a:extLst>
              <a:ext uri="{FF2B5EF4-FFF2-40B4-BE49-F238E27FC236}">
                <a16:creationId xmlns:a16="http://schemas.microsoft.com/office/drawing/2014/main" id="{F2E86BB9-F144-651C-4495-0F36CC62FD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69925"/>
            <a:ext cx="4448175" cy="3336925"/>
          </a:xfrm>
          <a:ln/>
        </p:spPr>
      </p:sp>
      <p:sp>
        <p:nvSpPr>
          <p:cNvPr id="175107" name="Rectangle 2051">
            <a:extLst>
              <a:ext uri="{FF2B5EF4-FFF2-40B4-BE49-F238E27FC236}">
                <a16:creationId xmlns:a16="http://schemas.microsoft.com/office/drawing/2014/main" id="{85B1D941-C2EA-3AA6-07E6-FDB240050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u="sng"/>
              <a:t>ELECTRICITY</a:t>
            </a:r>
            <a:r>
              <a:rPr lang="en-US" altLang="en-US" b="1"/>
              <a:t> </a:t>
            </a:r>
            <a:br>
              <a:rPr lang="en-US" altLang="en-US" b="1"/>
            </a:br>
            <a:r>
              <a:rPr lang="en-US" altLang="en-US" b="1"/>
              <a:t>In 2000, the United States generated 3,807 billion kilowatthours (kWh) of electricity, including 3,009 billion kWh at electric utilities plus an additional 798 billion kWh at nonutility producers. For utilities, coal-fired plants accounted for 56% of generation, nuclear 23%, natural gas 10%, hydroelectricity 8%, oil 2%, geothermal and "other" 0.1%. For non-utilities, natural gas plants accounted for around 40% of generation, followed by coal at 33%, "geothermal and other" (including geothermal, wind, solar, wood and waste) at about 11%, nuclear at 6%, oil at 5%, hydroelectric at 2%, and "other gaseous fuels" (including refinery still gas and liquefied petroleum gases) at 1%. High (and volatile) gas prices also have increased interest in possible new coal-fired power plants, with several companies (the Peabody Group, Wisconsin Energy, Tucson Electric) announcing plans in this area. Coal-fired power plants generally have been less attractive than gas-fired plants in recent years due to relatively high capital costs, longer construction periods, and lower efficiency than natural gas combined-cycle plants. </a:t>
            </a:r>
            <a:br>
              <a:rPr lang="en-US" altLang="en-US" b="1"/>
            </a:br>
            <a:r>
              <a:rPr lang="en-US" altLang="en-US" b="1"/>
              <a:t>http://www.eia.doe.gov/emeu/cabs/usa.html#ELEC</a:t>
            </a:r>
          </a:p>
          <a:p>
            <a:endParaRPr lang="en-US" alt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D7D60E3-C45B-78EB-2EA1-1406300D9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8735-9F32-4A19-B86C-4F858D67C4D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AA226077-145D-3A1A-7AAB-FCA74BE67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69925"/>
            <a:ext cx="4448175" cy="3336925"/>
          </a:xfrm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6B51BF08-0B0E-998B-17EE-7FCF0E8FD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EF5EEC5-C010-FBDA-81C0-C145E5236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5C498-7EEC-417C-9DD3-BD11115C435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9D51A266-311C-CB74-9ED2-DAE1759BA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69925"/>
            <a:ext cx="4448175" cy="33369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C148E314-1805-4245-F0FC-43B99E566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9BAE3400-EDF9-31BA-1ED8-35A430AB8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3AA43-DFFD-4419-851C-47EACD711AF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9E3FE26C-2B39-285D-485F-D3F37008E1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69925"/>
            <a:ext cx="4448175" cy="3336925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E54E-E149-9E84-EF09-FF1718FA6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65171-DFAB-9342-4E6B-4487C15B9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149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68A-6FF1-498B-0A0C-AECCD00F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AC6CC-6B27-FDA1-365B-1A39D1688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27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3A0B7-9785-B813-7249-2C31AB7B9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24600" y="609600"/>
            <a:ext cx="19812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E69EB-A851-264A-8A1E-013037832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7912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27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09EA-7EE7-F27E-C5E8-D9DE159B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C79EF0C-960D-3AB2-2339-9ADC89337B30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381000" y="2362200"/>
            <a:ext cx="79248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8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C732-28D9-146E-3C2D-945A6CB8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1D0DF-BDD9-EC29-BC48-2778862DC9E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1000" y="2362200"/>
            <a:ext cx="3886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2FA4BBB-9D60-08EA-CE79-5A64D0990EA9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4419600" y="2362200"/>
            <a:ext cx="38862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1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3A32-5363-8758-6801-522E8CC1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0811-6ECF-613B-22D4-D65E682BC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87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61B3-374D-6360-5CC8-B322CBC0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0FE60-CD8F-F1DE-5D89-FE4FCCF0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93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9F4B-EBBD-69E2-CD1D-5792DD8A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DCDF-1BFB-24C0-EDA0-BA36C70AD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3886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05E8B-BBCB-CFC2-2441-62B312414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2362200"/>
            <a:ext cx="3886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5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9198-9059-CEE3-807A-8F740811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95463-8CD3-43EB-E748-3A22FBC1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820F1-6D0B-3091-62CB-2A0ED086B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A481C-35F9-1CFB-EE2C-D330C4A04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DE791-9868-2269-305F-3F33EE3E8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14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D975-9A76-1A3D-1302-73E0D3B2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4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0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E79D-C318-7660-0FCC-5EDDD771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8A4-86E2-5E54-3D65-849F2BA1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73171-EED3-30B7-A08B-BED856AE2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73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689A-962C-A640-DCF9-37D23A17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7D53C-11F2-B365-EAD0-E115CCA54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46681-5CF9-F410-7071-BC26AAC1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68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>
            <a:extLst>
              <a:ext uri="{FF2B5EF4-FFF2-40B4-BE49-F238E27FC236}">
                <a16:creationId xmlns:a16="http://schemas.microsoft.com/office/drawing/2014/main" id="{C8119C5C-8A36-F05C-AB79-B394EDD22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362200"/>
            <a:ext cx="792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" name="Rectangle 61">
            <a:extLst>
              <a:ext uri="{FF2B5EF4-FFF2-40B4-BE49-F238E27FC236}">
                <a16:creationId xmlns:a16="http://schemas.microsoft.com/office/drawing/2014/main" id="{C8EE81F3-2F79-3349-A82B-D1B7FE60D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86" name="Rectangle 62">
            <a:extLst>
              <a:ext uri="{FF2B5EF4-FFF2-40B4-BE49-F238E27FC236}">
                <a16:creationId xmlns:a16="http://schemas.microsoft.com/office/drawing/2014/main" id="{5FD8938C-9178-83B1-6EA0-66203EAA88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62400" y="6400800"/>
            <a:ext cx="4424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r>
              <a:rPr lang="en-US" altLang="en-US" sz="1200" i="1"/>
              <a:t>Craig T. Riesen                                          Energy Workshop II</a:t>
            </a:r>
          </a:p>
        </p:txBody>
      </p:sp>
      <p:sp>
        <p:nvSpPr>
          <p:cNvPr id="1087" name="Text Box 63">
            <a:extLst>
              <a:ext uri="{FF2B5EF4-FFF2-40B4-BE49-F238E27FC236}">
                <a16:creationId xmlns:a16="http://schemas.microsoft.com/office/drawing/2014/main" id="{257A9E95-ACCF-7CA3-45A1-1849992F1A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45513" y="6430963"/>
            <a:ext cx="369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746C565-9317-46B0-B126-B1513747E8E0}" type="slidenum">
              <a:rPr lang="en-US" altLang="en-US" sz="1200"/>
              <a:pPr/>
              <a:t>‹#›</a:t>
            </a:fld>
            <a:endParaRPr lang="en-US" altLang="en-US" sz="1200"/>
          </a:p>
        </p:txBody>
      </p:sp>
      <p:sp>
        <p:nvSpPr>
          <p:cNvPr id="1088" name="Rectangle 64">
            <a:extLst>
              <a:ext uri="{FF2B5EF4-FFF2-40B4-BE49-F238E27FC236}">
                <a16:creationId xmlns:a16="http://schemas.microsoft.com/office/drawing/2014/main" id="{69444AE5-DE5E-A9A5-6F45-39E4E93B51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6400800"/>
            <a:ext cx="1730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r>
              <a:rPr lang="en-US" altLang="en-US" sz="1200" i="1"/>
              <a:t>Applications Of Energy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cgi-bin/popcloc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ensus.gov/population/estimates/nation/popclockest.txt" TargetMode="External"/><Relationship Id="rId5" Type="http://schemas.openxmlformats.org/officeDocument/2006/relationships/hyperlink" Target="http://www.eia.doe.gov/emeu/cabs/usa.html#ELEC" TargetMode="Externa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nergy.gov/sour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View Slide Show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Click on “Slide Show” above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Click on “From Current Slide”</a:t>
            </a:r>
            <a:endParaRPr lang="en-US" sz="4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DFAADB80-CBDE-17D5-CC48-6DAF47187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1147763"/>
          </a:xfrm>
        </p:spPr>
        <p:txBody>
          <a:bodyPr/>
          <a:lstStyle/>
          <a:p>
            <a:r>
              <a:rPr lang="en-US" altLang="en-US" sz="4000"/>
              <a:t>How Do We Meet our Needs for Electric Power in the Future? 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05D34986-6685-2B7C-8D3B-C4A2BDA82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567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Reduce consumption</a:t>
            </a:r>
          </a:p>
          <a:p>
            <a:pPr lvl="1">
              <a:lnSpc>
                <a:spcPct val="80000"/>
              </a:lnSpc>
              <a:buClrTx/>
            </a:pPr>
            <a:r>
              <a:rPr lang="en-US" altLang="en-US" sz="2400"/>
              <a:t>Smaller population</a:t>
            </a:r>
          </a:p>
          <a:p>
            <a:pPr lvl="1">
              <a:lnSpc>
                <a:spcPct val="80000"/>
              </a:lnSpc>
              <a:buClrTx/>
            </a:pPr>
            <a:r>
              <a:rPr lang="en-US" altLang="en-US" sz="2400"/>
              <a:t>Use progressively less energy per person as the population increases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Increase Storage</a:t>
            </a:r>
            <a:r>
              <a:rPr lang="en-US" altLang="en-US" sz="2800"/>
              <a:t> – improve utilization of existing facilities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Interconnect utilities</a:t>
            </a:r>
            <a:r>
              <a:rPr lang="en-US" altLang="en-US" sz="2800"/>
              <a:t> with transmission lines to share extra capacity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Utilize alternative sources</a:t>
            </a:r>
            <a:r>
              <a:rPr lang="en-US" altLang="en-US" sz="2800"/>
              <a:t> and modify lifestyles to match the limitation of the alternative source.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Build more power plants</a:t>
            </a:r>
            <a:r>
              <a:rPr lang="en-US" altLang="en-US" sz="2800"/>
              <a:t>: Gas, Coal, Oil, or Nuclear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395805AE-D0EE-4C94-A1B4-EBB7B89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858000" cy="1147763"/>
          </a:xfrm>
        </p:spPr>
        <p:txBody>
          <a:bodyPr/>
          <a:lstStyle/>
          <a:p>
            <a:r>
              <a:rPr lang="en-US" altLang="en-US"/>
              <a:t>Storing Electric Energy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9ACE9485-5970-4A67-1DD2-2AEEE780C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924800" cy="4038600"/>
          </a:xfrm>
        </p:spPr>
        <p:txBody>
          <a:bodyPr/>
          <a:lstStyle/>
          <a:p>
            <a:r>
              <a:rPr lang="en-US" altLang="en-US"/>
              <a:t>Large amounts of electricity are hard to store (e.g. batteries, “pumped storage”)</a:t>
            </a:r>
          </a:p>
          <a:p>
            <a:pPr>
              <a:buFontTx/>
              <a:buNone/>
            </a:pPr>
            <a:endParaRPr lang="en-US" altLang="en-US" sz="800"/>
          </a:p>
          <a:p>
            <a:r>
              <a:rPr lang="en-US" altLang="en-US"/>
              <a:t>Utilities </a:t>
            </a:r>
            <a:r>
              <a:rPr lang="en-US" altLang="en-US" sz="2000">
                <a:solidFill>
                  <a:schemeClr val="accent2"/>
                </a:solidFill>
              </a:rPr>
              <a:t>(electricity producing companies)</a:t>
            </a:r>
            <a:r>
              <a:rPr lang="en-US" altLang="en-US"/>
              <a:t> must generate enough electricity to meet “peak” demands</a:t>
            </a:r>
          </a:p>
          <a:p>
            <a:pPr>
              <a:buFontTx/>
              <a:buNone/>
            </a:pPr>
            <a:endParaRPr lang="en-US" altLang="en-US" sz="800"/>
          </a:p>
          <a:p>
            <a:r>
              <a:rPr lang="en-US" altLang="en-US"/>
              <a:t>Utilities want to run at reduced capacity most of the time to save costs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0F2614B1-4D21-AB73-5F85-75A96741294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2351088"/>
            <a:ext cx="9144000" cy="2155825"/>
          </a:xfrm>
          <a:prstGeom prst="rect">
            <a:avLst/>
          </a:prstGeom>
          <a:blipFill dpi="0" rotWithShape="1">
            <a:blip r:embed="rId2"/>
            <a:srcRect/>
            <a:stretch>
              <a:fillRect b="-1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1A6FC277-1219-14E4-E3A0-063570DC1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257800"/>
            <a:ext cx="7772400" cy="1147763"/>
          </a:xfrm>
        </p:spPr>
        <p:txBody>
          <a:bodyPr/>
          <a:lstStyle/>
          <a:p>
            <a:r>
              <a:rPr lang="en-US" altLang="en-US"/>
              <a:t>Ludington Pumped Storage</a:t>
            </a:r>
          </a:p>
        </p:txBody>
      </p:sp>
      <p:sp>
        <p:nvSpPr>
          <p:cNvPr id="223236" name="AutoShape 4">
            <a:extLst>
              <a:ext uri="{FF2B5EF4-FFF2-40B4-BE49-F238E27FC236}">
                <a16:creationId xmlns:a16="http://schemas.microsoft.com/office/drawing/2014/main" id="{19EA60A2-48ED-64EE-FA4C-4AAD52FD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800600"/>
            <a:ext cx="1447800" cy="685800"/>
          </a:xfrm>
          <a:prstGeom prst="wedgeRectCallout">
            <a:avLst>
              <a:gd name="adj1" fmla="val -49560"/>
              <a:gd name="adj2" fmla="val -2185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/>
              <a:t>Lake </a:t>
            </a:r>
            <a:endParaRPr lang="en-US" altLang="en-US" sz="1800">
              <a:sym typeface="Wingdings" panose="05000000000000000000" pitchFamily="2" charset="2"/>
            </a:endParaRPr>
          </a:p>
          <a:p>
            <a:pPr algn="ctr" eaLnBrk="1" hangingPunct="1"/>
            <a:r>
              <a:rPr lang="en-US" altLang="en-US" sz="1800"/>
              <a:t>2 miles long</a:t>
            </a:r>
          </a:p>
        </p:txBody>
      </p:sp>
      <p:sp>
        <p:nvSpPr>
          <p:cNvPr id="223237" name="AutoShape 5">
            <a:extLst>
              <a:ext uri="{FF2B5EF4-FFF2-40B4-BE49-F238E27FC236}">
                <a16:creationId xmlns:a16="http://schemas.microsoft.com/office/drawing/2014/main" id="{F4054168-E15D-A076-9B2F-B7C7972DC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47800"/>
            <a:ext cx="1828800" cy="609600"/>
          </a:xfrm>
          <a:prstGeom prst="wedgeRectCallout">
            <a:avLst>
              <a:gd name="adj1" fmla="val 43144"/>
              <a:gd name="adj2" fmla="val 30781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>
                <a:solidFill>
                  <a:schemeClr val="bg1"/>
                </a:solidFill>
              </a:rPr>
              <a:t>Buried Pipes for water flow</a:t>
            </a:r>
          </a:p>
        </p:txBody>
      </p:sp>
      <p:sp>
        <p:nvSpPr>
          <p:cNvPr id="223238" name="AutoShape 6">
            <a:extLst>
              <a:ext uri="{FF2B5EF4-FFF2-40B4-BE49-F238E27FC236}">
                <a16:creationId xmlns:a16="http://schemas.microsoft.com/office/drawing/2014/main" id="{2A020FA9-1B46-72BB-F0A5-4DD93CBDF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343400"/>
            <a:ext cx="2057400" cy="762000"/>
          </a:xfrm>
          <a:prstGeom prst="wedgeRectCallout">
            <a:avLst>
              <a:gd name="adj1" fmla="val -90741"/>
              <a:gd name="adj2" fmla="val -7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/>
              <a:t>S. Lakeshore Drive</a:t>
            </a:r>
          </a:p>
        </p:txBody>
      </p:sp>
      <p:sp>
        <p:nvSpPr>
          <p:cNvPr id="223239" name="AutoShape 7">
            <a:extLst>
              <a:ext uri="{FF2B5EF4-FFF2-40B4-BE49-F238E27FC236}">
                <a16:creationId xmlns:a16="http://schemas.microsoft.com/office/drawing/2014/main" id="{EF2AC5A1-7455-868B-B159-DD9E57902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00200"/>
            <a:ext cx="2209800" cy="609600"/>
          </a:xfrm>
          <a:prstGeom prst="wedgeRectCallout">
            <a:avLst>
              <a:gd name="adj1" fmla="val -33116"/>
              <a:gd name="adj2" fmla="val 32942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>
                <a:solidFill>
                  <a:schemeClr val="bg1"/>
                </a:solidFill>
              </a:rPr>
              <a:t>Turbine/Generators for electric energy</a:t>
            </a:r>
          </a:p>
        </p:txBody>
      </p:sp>
      <p:sp>
        <p:nvSpPr>
          <p:cNvPr id="223240" name="Rectangle 8">
            <a:extLst>
              <a:ext uri="{FF2B5EF4-FFF2-40B4-BE49-F238E27FC236}">
                <a16:creationId xmlns:a16="http://schemas.microsoft.com/office/drawing/2014/main" id="{172550A3-72B8-EDA3-FA06-D0D1A166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"/>
            <a:ext cx="8153400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chemeClr val="hlink"/>
                </a:solidFill>
              </a:rPr>
              <a:t>One Example of Electrical Storage</a:t>
            </a:r>
          </a:p>
        </p:txBody>
      </p:sp>
      <p:pic>
        <p:nvPicPr>
          <p:cNvPr id="223241" name="Picture 9">
            <a:extLst>
              <a:ext uri="{FF2B5EF4-FFF2-40B4-BE49-F238E27FC236}">
                <a16:creationId xmlns:a16="http://schemas.microsoft.com/office/drawing/2014/main" id="{26DBD581-E632-E820-D4D9-456E32AD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09675"/>
            <a:ext cx="1143000" cy="1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6" grpId="0" animBg="1"/>
      <p:bldP spid="223237" grpId="0" animBg="1"/>
      <p:bldP spid="223238" grpId="0" animBg="1"/>
      <p:bldP spid="2232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2084C53E-7BE6-F3EC-D636-F698C30A1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147763"/>
          </a:xfrm>
        </p:spPr>
        <p:txBody>
          <a:bodyPr/>
          <a:lstStyle/>
          <a:p>
            <a:pPr algn="ctr"/>
            <a:r>
              <a:rPr lang="en-US" altLang="en-US" sz="4000"/>
              <a:t>Utilities Connect by Transmission Lines to </a:t>
            </a:r>
            <a:r>
              <a:rPr lang="en-US" altLang="en-US" sz="4000" b="1">
                <a:solidFill>
                  <a:schemeClr val="accent2"/>
                </a:solidFill>
              </a:rPr>
              <a:t>Share</a:t>
            </a:r>
            <a:r>
              <a:rPr lang="en-US" altLang="en-US" sz="4000"/>
              <a:t> Capacity</a:t>
            </a:r>
          </a:p>
        </p:txBody>
      </p:sp>
      <p:pic>
        <p:nvPicPr>
          <p:cNvPr id="224259" name="Picture 3" descr="RTO Map">
            <a:extLst>
              <a:ext uri="{FF2B5EF4-FFF2-40B4-BE49-F238E27FC236}">
                <a16:creationId xmlns:a16="http://schemas.microsoft.com/office/drawing/2014/main" id="{5A97F1E0-1629-4943-0A9F-792D8BF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858000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2D165771-6204-A891-1308-A70B838FA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2727325" cy="1147763"/>
          </a:xfrm>
        </p:spPr>
        <p:txBody>
          <a:bodyPr/>
          <a:lstStyle/>
          <a:p>
            <a:pPr algn="ctr"/>
            <a:r>
              <a:rPr lang="en-US" altLang="en-US"/>
              <a:t>Grids</a:t>
            </a:r>
          </a:p>
        </p:txBody>
      </p:sp>
      <p:pic>
        <p:nvPicPr>
          <p:cNvPr id="225283" name="Picture 3">
            <a:extLst>
              <a:ext uri="{FF2B5EF4-FFF2-40B4-BE49-F238E27FC236}">
                <a16:creationId xmlns:a16="http://schemas.microsoft.com/office/drawing/2014/main" id="{0FA660CA-1859-1EE2-0991-83299186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57200"/>
            <a:ext cx="484981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4" name="Rectangle 4">
            <a:extLst>
              <a:ext uri="{FF2B5EF4-FFF2-40B4-BE49-F238E27FC236}">
                <a16:creationId xmlns:a16="http://schemas.microsoft.com/office/drawing/2014/main" id="{BCE56071-4711-57BC-B1EC-0E339969B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3505200" cy="400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Transmission lines allow sharing between Utilities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Failure of a major transmission line can cause whole grids to shut down as in the summer of 2003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DD8BCF0-D8ED-B621-08B3-CB9041410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r>
              <a:rPr lang="en-US" altLang="en-US"/>
              <a:t>Wind Power</a:t>
            </a:r>
          </a:p>
        </p:txBody>
      </p:sp>
      <p:pic>
        <p:nvPicPr>
          <p:cNvPr id="226309" name="Picture 5">
            <a:extLst>
              <a:ext uri="{FF2B5EF4-FFF2-40B4-BE49-F238E27FC236}">
                <a16:creationId xmlns:a16="http://schemas.microsoft.com/office/drawing/2014/main" id="{D2A12C00-C11E-F76A-960F-465380FA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81000"/>
            <a:ext cx="452278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7" name="Rectangle 3">
            <a:extLst>
              <a:ext uri="{FF2B5EF4-FFF2-40B4-BE49-F238E27FC236}">
                <a16:creationId xmlns:a16="http://schemas.microsoft.com/office/drawing/2014/main" id="{8C630E0D-2DD0-0000-2512-311328A9B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23963"/>
            <a:ext cx="8305800" cy="4262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Wind turbines in California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en-US" sz="3200">
                <a:solidFill>
                  <a:schemeClr val="accent1"/>
                </a:solidFill>
              </a:rPr>
              <a:t>1,990 Wind Turbines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en-US" sz="3200">
                <a:solidFill>
                  <a:schemeClr val="accent1"/>
                </a:solidFill>
              </a:rPr>
              <a:t>1,697 MW maximum output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en-US" sz="3200"/>
              <a:t>1.5%</a:t>
            </a:r>
            <a:r>
              <a:rPr lang="en-US" altLang="en-US" sz="3200">
                <a:solidFill>
                  <a:schemeClr val="accent1"/>
                </a:solidFill>
              </a:rPr>
              <a:t> of California’s Electric Energy</a:t>
            </a:r>
          </a:p>
          <a:p>
            <a:pPr lvl="1">
              <a:lnSpc>
                <a:spcPct val="90000"/>
              </a:lnSpc>
              <a:buClrTx/>
              <a:buFontTx/>
              <a:buNone/>
            </a:pPr>
            <a:endParaRPr lang="en-US" altLang="en-US" sz="20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Wind turbines at Mackinaw City Michigan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en-US" sz="3200"/>
              <a:t>2 Wind turbines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en-US" sz="3200"/>
              <a:t>1.8 MW maximum output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>
            <a:extLst>
              <a:ext uri="{FF2B5EF4-FFF2-40B4-BE49-F238E27FC236}">
                <a16:creationId xmlns:a16="http://schemas.microsoft.com/office/drawing/2014/main" id="{F37C072A-B470-563F-BFE9-8B56865E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2484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62626D80-E2E3-02F7-1C53-509B3094A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7763"/>
          </a:xfrm>
        </p:spPr>
        <p:txBody>
          <a:bodyPr/>
          <a:lstStyle/>
          <a:p>
            <a:r>
              <a:rPr lang="en-US" altLang="en-US"/>
              <a:t>Solar Currents</a:t>
            </a:r>
          </a:p>
        </p:txBody>
      </p:sp>
      <p:pic>
        <p:nvPicPr>
          <p:cNvPr id="227331" name="Picture 3">
            <a:extLst>
              <a:ext uri="{FF2B5EF4-FFF2-40B4-BE49-F238E27FC236}">
                <a16:creationId xmlns:a16="http://schemas.microsoft.com/office/drawing/2014/main" id="{5F7BDCF1-6ABA-E7FF-E522-82BE4A17AB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8001000" cy="3125788"/>
          </a:xfrm>
          <a:noFill/>
          <a:ln/>
        </p:spPr>
      </p:pic>
      <p:sp>
        <p:nvSpPr>
          <p:cNvPr id="227332" name="Text Box 4">
            <a:extLst>
              <a:ext uri="{FF2B5EF4-FFF2-40B4-BE49-F238E27FC236}">
                <a16:creationId xmlns:a16="http://schemas.microsoft.com/office/drawing/2014/main" id="{EC8E38CA-1F3E-C5B1-708C-AFD3246BB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43400"/>
            <a:ext cx="532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Comic Sans MS" panose="030F0702030302020204" pitchFamily="66" charset="0"/>
              </a:rPr>
              <a:t>Corner of Wagner and Scio Church in Ann Arbor</a:t>
            </a:r>
          </a:p>
        </p:txBody>
      </p:sp>
      <p:sp>
        <p:nvSpPr>
          <p:cNvPr id="227333" name="WordArt 5">
            <a:extLst>
              <a:ext uri="{FF2B5EF4-FFF2-40B4-BE49-F238E27FC236}">
                <a16:creationId xmlns:a16="http://schemas.microsoft.com/office/drawing/2014/main" id="{045EA2DE-FD18-CDFA-C40B-12048BE3E9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4876800"/>
            <a:ext cx="8610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Produces only 38,000 kWh per year compared</a:t>
            </a:r>
          </a:p>
          <a:p>
            <a:pPr algn="ctr"/>
            <a:r>
              <a:rPr lang="en-US" sz="3600" kern="10"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to 20 Billion kWh at the Monroe Power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8FF48DF7-BE91-9F91-C659-8693533C4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Geothermal Energy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5CCD4CF5-F6C8-1EEC-4C78-BF7CA4ED4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924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“Geo” =  earth   “thermal” = heat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Molten rock exists only 20 miles below us which can be piped to the surface for electrical energy production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The technology does not exist yet to drill that deep into the earth’s surface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The corrosive nature of the magma also makes it difficult to keep pipes clean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F414F11-0865-A0F4-1F16-F736B58F8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Tapping Energy From </a:t>
            </a:r>
            <a:r>
              <a:rPr lang="en-US" altLang="en-US" sz="6000">
                <a:solidFill>
                  <a:srgbClr val="3333CC"/>
                </a:solidFill>
              </a:rPr>
              <a:t>Tides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0027EC4-D3F1-58BF-CEA0-B1B141A68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9248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Most areas have small tides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Tides are available twice a day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There is a large capital expense to build dams, turbines, generators, etc.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Tides vary throughout the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766092C9-0FA3-89C5-24B6-1FFBCD95CA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 anchor="ctr"/>
          <a:lstStyle/>
          <a:p>
            <a:r>
              <a:rPr lang="en-US" altLang="en-US" sz="5400"/>
              <a:t>Applications Of Energy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E1328C95-5448-1D76-7F07-5C4F989D0D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0" y="3124200"/>
            <a:ext cx="5334000" cy="2514600"/>
          </a:xfrm>
          <a:solidFill>
            <a:schemeClr val="accent1"/>
          </a:solidFill>
        </p:spPr>
        <p:txBody>
          <a:bodyPr/>
          <a:lstStyle/>
          <a:p>
            <a:r>
              <a:rPr lang="en-US" altLang="en-US" sz="4400" dirty="0"/>
              <a:t>Chemistry</a:t>
            </a:r>
          </a:p>
          <a:p>
            <a:r>
              <a:rPr lang="en-US" altLang="en-US" sz="4400" dirty="0"/>
              <a:t>Physical Science</a:t>
            </a:r>
          </a:p>
          <a:p>
            <a:r>
              <a:rPr lang="en-US" altLang="en-US" sz="4400" dirty="0"/>
              <a:t>Physics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90C22F1F-8996-8F00-5316-EFD3FF4E2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47763"/>
          </a:xfrm>
        </p:spPr>
        <p:txBody>
          <a:bodyPr/>
          <a:lstStyle/>
          <a:p>
            <a:r>
              <a:rPr lang="en-US" altLang="en-US" sz="5400">
                <a:solidFill>
                  <a:srgbClr val="3333CC"/>
                </a:solidFill>
              </a:rPr>
              <a:t>Biomass</a:t>
            </a:r>
            <a:r>
              <a:rPr lang="en-US" altLang="en-US" sz="4000"/>
              <a:t> As An Energy Source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841C37A8-283E-5C77-721B-845B09652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4676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Comes from living organisms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Capture methane produced by the decomposition of waste (e.g. manure)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Produces CO</a:t>
            </a:r>
            <a:r>
              <a:rPr lang="en-US" altLang="en-US" sz="2800" baseline="-25000"/>
              <a:t>2  </a:t>
            </a:r>
            <a:r>
              <a:rPr lang="en-US" altLang="en-US" sz="2800"/>
              <a:t>and CO</a:t>
            </a:r>
            <a:r>
              <a:rPr lang="en-US" altLang="en-US" sz="2800" baseline="-25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baseline="-25000"/>
          </a:p>
          <a:p>
            <a:pPr>
              <a:lnSpc>
                <a:spcPct val="80000"/>
              </a:lnSpc>
            </a:pPr>
            <a:r>
              <a:rPr lang="en-US" altLang="en-US" sz="2800"/>
              <a:t>Limited amounts of biomass fuels are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E37EBB8B-D0B7-6168-1E73-3FB41790D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Fuel Cells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AB04812E-96E8-0C23-5BAA-5F7AE631D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67818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Has the potential of producing no pollution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Based on the most abundant element in the universe (hydrogen)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The waste product is water vapor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Test vehicles (Buses, RVs, Cars) are running on hydrogen fuel cells presently … but are limited to ~90 miles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ACC54F92-B295-DA3F-378B-8862C10C5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752600"/>
          </a:xfrm>
        </p:spPr>
        <p:txBody>
          <a:bodyPr/>
          <a:lstStyle/>
          <a:p>
            <a:r>
              <a:rPr lang="en-US" altLang="en-US" sz="4000"/>
              <a:t>Will Alternative Energy Sources Meet Our Energy Needs?</a:t>
            </a:r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47A051D2-2620-0A86-9940-0375CA9B2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924800" cy="4114800"/>
          </a:xfrm>
        </p:spPr>
        <p:txBody>
          <a:bodyPr/>
          <a:lstStyle/>
          <a:p>
            <a:r>
              <a:rPr lang="en-US" altLang="en-US"/>
              <a:t>Alternative Sources like Hydropower, Wind &amp; Solar Generators, Tides, etc. are presently producing less than 10% of our energy needs.</a:t>
            </a:r>
          </a:p>
          <a:p>
            <a:pPr>
              <a:buFontTx/>
              <a:buNone/>
            </a:pPr>
            <a:endParaRPr lang="en-US" altLang="en-US" sz="1200"/>
          </a:p>
          <a:p>
            <a:r>
              <a:rPr lang="en-US" altLang="en-US"/>
              <a:t> Many of these alternatives are in the experimental stage and will take years to perfect their usage … if even possible</a:t>
            </a:r>
          </a:p>
        </p:txBody>
      </p:sp>
      <p:sp>
        <p:nvSpPr>
          <p:cNvPr id="269316" name="WordArt 4">
            <a:extLst>
              <a:ext uri="{FF2B5EF4-FFF2-40B4-BE49-F238E27FC236}">
                <a16:creationId xmlns:a16="http://schemas.microsoft.com/office/drawing/2014/main" id="{7CFBBD5B-C2F8-E862-022C-5D06951DB2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077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Take two minutes to discuss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with those at your table.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Have one person present your thoughts.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A0721E81-5A55-F37E-F974-691D67176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400800" cy="1371600"/>
          </a:xfrm>
          <a:noFill/>
          <a:ln/>
        </p:spPr>
        <p:txBody>
          <a:bodyPr/>
          <a:lstStyle/>
          <a:p>
            <a:r>
              <a:rPr lang="en-US" altLang="en-US"/>
              <a:t>Decisions for the Future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3B817E27-8CDE-9646-EC93-7F9BBD330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648200"/>
          </a:xfrm>
          <a:noFill/>
          <a:ln/>
        </p:spPr>
        <p:txBody>
          <a:bodyPr/>
          <a:lstStyle/>
          <a:p>
            <a:pPr marL="457200" indent="-457200"/>
            <a:r>
              <a:rPr lang="en-US" altLang="en-US" sz="3600"/>
              <a:t>Do you use more or less electricity than your parents did at your age?</a:t>
            </a:r>
          </a:p>
          <a:p>
            <a:pPr marL="457200" indent="-457200">
              <a:buFontTx/>
              <a:buNone/>
            </a:pPr>
            <a:endParaRPr lang="en-US" altLang="en-US" sz="2000"/>
          </a:p>
          <a:p>
            <a:pPr marL="457200" indent="-457200"/>
            <a:r>
              <a:rPr lang="en-US" altLang="en-US" sz="3600"/>
              <a:t>Will your children use more electricity than you do when they are your age? </a:t>
            </a:r>
          </a:p>
          <a:p>
            <a:pPr marL="457200" indent="-457200">
              <a:buFontTx/>
              <a:buNone/>
            </a:pPr>
            <a:endParaRPr lang="en-US" altLang="en-US" sz="2000"/>
          </a:p>
          <a:p>
            <a:pPr marL="457200" indent="-457200"/>
            <a:r>
              <a:rPr lang="en-US" altLang="en-US" sz="3600"/>
              <a:t>Will energy be available to meet our demands?</a:t>
            </a:r>
          </a:p>
        </p:txBody>
      </p:sp>
      <p:pic>
        <p:nvPicPr>
          <p:cNvPr id="220164" name="Picture 4">
            <a:extLst>
              <a:ext uri="{FF2B5EF4-FFF2-40B4-BE49-F238E27FC236}">
                <a16:creationId xmlns:a16="http://schemas.microsoft.com/office/drawing/2014/main" id="{FC97FE77-943C-E0B9-1A68-D86BD9DA2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057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WordArt 2">
            <a:extLst>
              <a:ext uri="{FF2B5EF4-FFF2-40B4-BE49-F238E27FC236}">
                <a16:creationId xmlns:a16="http://schemas.microsoft.com/office/drawing/2014/main" id="{45A64E13-4399-4555-DB90-5FDDE3172E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34290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Activity</a:t>
            </a:r>
          </a:p>
        </p:txBody>
      </p:sp>
      <p:sp>
        <p:nvSpPr>
          <p:cNvPr id="235523" name="WordArt 3">
            <a:extLst>
              <a:ext uri="{FF2B5EF4-FFF2-40B4-BE49-F238E27FC236}">
                <a16:creationId xmlns:a16="http://schemas.microsoft.com/office/drawing/2014/main" id="{A9E0021B-3382-296E-703A-56EA291EBB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75438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Once you talk to 5 people, </a:t>
            </a:r>
          </a:p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sit back at your seat</a:t>
            </a:r>
          </a:p>
        </p:txBody>
      </p:sp>
      <p:sp>
        <p:nvSpPr>
          <p:cNvPr id="235524" name="WordArt 4">
            <a:extLst>
              <a:ext uri="{FF2B5EF4-FFF2-40B4-BE49-F238E27FC236}">
                <a16:creationId xmlns:a16="http://schemas.microsoft.com/office/drawing/2014/main" id="{97298E22-7BA3-2B12-E4BC-CBABEB66A9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4610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Ask 5 different people ...</a:t>
            </a:r>
          </a:p>
        </p:txBody>
      </p:sp>
      <p:sp>
        <p:nvSpPr>
          <p:cNvPr id="235526" name="Rectangle 6">
            <a:extLst>
              <a:ext uri="{FF2B5EF4-FFF2-40B4-BE49-F238E27FC236}">
                <a16:creationId xmlns:a16="http://schemas.microsoft.com/office/drawing/2014/main" id="{7D6550B1-4331-DA4D-871B-177D4C492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229600" cy="1828800"/>
          </a:xfrm>
          <a:noFill/>
          <a:ln/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/>
              <a:t>A way to save energy in their personal life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 sz="1200"/>
          </a:p>
          <a:p>
            <a:pPr marL="457200" indent="-457200">
              <a:lnSpc>
                <a:spcPct val="90000"/>
              </a:lnSpc>
            </a:pPr>
            <a:r>
              <a:rPr lang="en-US" altLang="en-US"/>
              <a:t>A luxury item they would be willing to live without should an energy crisis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WordArt 4">
            <a:extLst>
              <a:ext uri="{FF2B5EF4-FFF2-40B4-BE49-F238E27FC236}">
                <a16:creationId xmlns:a16="http://schemas.microsoft.com/office/drawing/2014/main" id="{AEFC0628-9AC5-3CF2-2F34-E39C9D8DFC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731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Once everyone is sitting at your table ...</a:t>
            </a:r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F213DA87-C737-ACFF-BC4E-EACB6AC25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153400" cy="3429000"/>
          </a:xfrm>
          <a:noFill/>
          <a:ln/>
        </p:spPr>
        <p:txBody>
          <a:bodyPr/>
          <a:lstStyle/>
          <a:p>
            <a:pPr marL="457200" indent="-457200"/>
            <a:r>
              <a:rPr lang="en-US" altLang="en-US"/>
              <a:t>Compile a list of items for your group</a:t>
            </a:r>
          </a:p>
          <a:p>
            <a:pPr marL="457200" indent="-457200">
              <a:buFontTx/>
              <a:buNone/>
            </a:pPr>
            <a:endParaRPr lang="en-US" altLang="en-US" sz="1200"/>
          </a:p>
          <a:p>
            <a:pPr marL="457200" indent="-457200"/>
            <a:r>
              <a:rPr lang="en-US" altLang="en-US"/>
              <a:t>Have one person record the items on the white board … </a:t>
            </a:r>
            <a:r>
              <a:rPr lang="en-US" altLang="en-US">
                <a:solidFill>
                  <a:schemeClr val="accent2"/>
                </a:solidFill>
              </a:rPr>
              <a:t>you do not have to repeat an item if another group already wrote that one down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WordArt 4">
            <a:extLst>
              <a:ext uri="{FF2B5EF4-FFF2-40B4-BE49-F238E27FC236}">
                <a16:creationId xmlns:a16="http://schemas.microsoft.com/office/drawing/2014/main" id="{76119644-16D3-DB4D-E584-1279EB7DA8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620000" cy="3276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 Home Energy Audit</a:t>
            </a:r>
          </a:p>
        </p:txBody>
      </p:sp>
      <p:pic>
        <p:nvPicPr>
          <p:cNvPr id="234503" name="Picture 7">
            <a:extLst>
              <a:ext uri="{FF2B5EF4-FFF2-40B4-BE49-F238E27FC236}">
                <a16:creationId xmlns:a16="http://schemas.microsoft.com/office/drawing/2014/main" id="{A3C7E902-20E4-F062-14E7-C0A04FFE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CBCA127F-BB5A-2ED0-7EA0-A1AE1CD54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315200" cy="3124200"/>
          </a:xfrm>
        </p:spPr>
        <p:txBody>
          <a:bodyPr/>
          <a:lstStyle/>
          <a:p>
            <a:r>
              <a:rPr lang="en-US" altLang="en-US"/>
              <a:t>How do we know how much electricity we use?  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And how much does it cost?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956562B5-7385-BF1C-415B-8180A75FA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73152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</a:t>
            </a:r>
            <a:r>
              <a:rPr lang="en-US" altLang="en-US"/>
              <a:t>We pay our </a:t>
            </a:r>
            <a:r>
              <a:rPr lang="en-US" altLang="en-US">
                <a:solidFill>
                  <a:schemeClr val="accent2"/>
                </a:solidFill>
              </a:rPr>
              <a:t>power company</a:t>
            </a:r>
            <a:r>
              <a:rPr lang="en-US" altLang="en-US"/>
              <a:t> (utility) to move the electrons back and forth from the power plant to our homes when we flip a switch</a:t>
            </a:r>
          </a:p>
        </p:txBody>
      </p:sp>
      <p:pic>
        <p:nvPicPr>
          <p:cNvPr id="241668" name="Picture 4">
            <a:extLst>
              <a:ext uri="{FF2B5EF4-FFF2-40B4-BE49-F238E27FC236}">
                <a16:creationId xmlns:a16="http://schemas.microsoft.com/office/drawing/2014/main" id="{170C7420-3966-8030-D341-DE8324DC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57600"/>
            <a:ext cx="84455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235043FA-2701-EE57-F2D7-4F68C30DE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7763"/>
          </a:xfrm>
        </p:spPr>
        <p:txBody>
          <a:bodyPr/>
          <a:lstStyle/>
          <a:p>
            <a:r>
              <a:rPr lang="en-US" altLang="en-US"/>
              <a:t>Measuring Home Energy Use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6A4E256D-F9B2-AA22-C6CB-79074A4DE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684713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The electricity we use is monitored by a  meter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2800"/>
              <a:t>The rotating disk shown is connected to a series of dials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>
              <a:lnSpc>
                <a:spcPct val="80000"/>
              </a:lnSpc>
            </a:pPr>
            <a:r>
              <a:rPr lang="en-US" altLang="en-US" sz="2800"/>
              <a:t>Each dial represents a digit, telling the meter reader how many </a:t>
            </a:r>
            <a:r>
              <a:rPr lang="en-US" altLang="en-US" sz="2800">
                <a:solidFill>
                  <a:srgbClr val="3333CC"/>
                </a:solidFill>
              </a:rPr>
              <a:t>kilowatts</a:t>
            </a:r>
            <a:r>
              <a:rPr lang="en-US" altLang="en-US" sz="2800"/>
              <a:t> of electricity we have used</a:t>
            </a:r>
          </a:p>
        </p:txBody>
      </p:sp>
      <p:pic>
        <p:nvPicPr>
          <p:cNvPr id="242692" name="Picture 4">
            <a:extLst>
              <a:ext uri="{FF2B5EF4-FFF2-40B4-BE49-F238E27FC236}">
                <a16:creationId xmlns:a16="http://schemas.microsoft.com/office/drawing/2014/main" id="{CA773CBF-815D-121D-647F-8F6838FE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/>
          <a:stretch>
            <a:fillRect/>
          </a:stretch>
        </p:blipFill>
        <p:spPr bwMode="auto">
          <a:xfrm>
            <a:off x="5105400" y="2057400"/>
            <a:ext cx="3810000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3" name="Text Box 5">
            <a:extLst>
              <a:ext uri="{FF2B5EF4-FFF2-40B4-BE49-F238E27FC236}">
                <a16:creationId xmlns:a16="http://schemas.microsoft.com/office/drawing/2014/main" id="{85526B6C-4619-08BB-FFB7-D2300DD9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67338"/>
            <a:ext cx="193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Tahoma" panose="020B0604030504040204" pitchFamily="34" charset="0"/>
              </a:rPr>
              <a:t>Rotating disk</a:t>
            </a:r>
          </a:p>
        </p:txBody>
      </p:sp>
      <p:sp>
        <p:nvSpPr>
          <p:cNvPr id="242694" name="Line 6">
            <a:extLst>
              <a:ext uri="{FF2B5EF4-FFF2-40B4-BE49-F238E27FC236}">
                <a16:creationId xmlns:a16="http://schemas.microsoft.com/office/drawing/2014/main" id="{BAA1EA8E-4519-78D1-3C99-4C88AA31C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886200"/>
            <a:ext cx="990600" cy="1524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WordArt 4">
            <a:extLst>
              <a:ext uri="{FF2B5EF4-FFF2-40B4-BE49-F238E27FC236}">
                <a16:creationId xmlns:a16="http://schemas.microsoft.com/office/drawing/2014/main" id="{B7738F99-FB9C-A536-5496-868343AD9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5438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Watts a what?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No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What's a WATT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4477D1E-3101-7D4F-50E1-2D43DA75D0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162800" cy="1143000"/>
          </a:xfrm>
          <a:noFill/>
          <a:ln/>
        </p:spPr>
        <p:txBody>
          <a:bodyPr anchor="ctr"/>
          <a:lstStyle/>
          <a:p>
            <a:r>
              <a:rPr lang="en-US" altLang="en-US" sz="4800"/>
              <a:t>Home Energy Audit</a:t>
            </a:r>
            <a:br>
              <a:rPr lang="en-US" altLang="en-US" sz="4800"/>
            </a:br>
            <a:r>
              <a:rPr lang="en-US" altLang="en-US" sz="4800"/>
              <a:t> </a:t>
            </a:r>
            <a:br>
              <a:rPr lang="en-US" altLang="en-US" sz="4800"/>
            </a:br>
            <a:r>
              <a:rPr lang="en-US" altLang="en-US" sz="4800"/>
              <a:t>Electric Energy </a:t>
            </a:r>
            <a:br>
              <a:rPr lang="en-US" altLang="en-US" sz="4800"/>
            </a:br>
            <a:r>
              <a:rPr lang="en-US" altLang="en-US" sz="4800"/>
              <a:t>&amp; </a:t>
            </a:r>
            <a:br>
              <a:rPr lang="en-US" altLang="en-US" sz="4800"/>
            </a:br>
            <a:r>
              <a:rPr lang="en-US" altLang="en-US" sz="4800"/>
              <a:t>Electric Power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1C431FA9-EFF7-B20E-BECF-4D672E05F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83588" cy="5638800"/>
          </a:xfrm>
          <a:noFill/>
          <a:ln/>
        </p:spPr>
        <p:txBody>
          <a:bodyPr/>
          <a:lstStyle/>
          <a:p>
            <a:pPr marL="628650" indent="-628650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3333CC"/>
                </a:solidFill>
              </a:rPr>
              <a:t>Power</a:t>
            </a:r>
            <a:r>
              <a:rPr lang="en-US" altLang="en-US" sz="3600"/>
              <a:t> </a:t>
            </a:r>
          </a:p>
          <a:p>
            <a:pPr marL="971550" lvl="1" indent="-228600">
              <a:lnSpc>
                <a:spcPct val="90000"/>
              </a:lnSpc>
              <a:buFontTx/>
              <a:buNone/>
            </a:pPr>
            <a:r>
              <a:rPr lang="en-US" altLang="en-US" sz="3200"/>
              <a:t>	The rate of energy production or usage - measured in </a:t>
            </a:r>
            <a:r>
              <a:rPr lang="en-US" altLang="en-US" sz="3200">
                <a:solidFill>
                  <a:srgbClr val="3333CC"/>
                </a:solidFill>
              </a:rPr>
              <a:t>Kilowatts</a:t>
            </a:r>
            <a:r>
              <a:rPr lang="en-US" altLang="en-US" sz="3200"/>
              <a:t>, kW</a:t>
            </a:r>
          </a:p>
          <a:p>
            <a:pPr marL="628650" indent="-628650" algn="ctr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Power = Work/time </a:t>
            </a:r>
          </a:p>
          <a:p>
            <a:pPr marL="628650" indent="-628650" algn="ctr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kW = kilojoules/second</a:t>
            </a:r>
          </a:p>
          <a:p>
            <a:pPr marL="628650" indent="-628650" algn="ctr">
              <a:lnSpc>
                <a:spcPct val="90000"/>
              </a:lnSpc>
              <a:buFontTx/>
              <a:buNone/>
            </a:pPr>
            <a:endParaRPr lang="en-US" altLang="en-US" sz="1400">
              <a:solidFill>
                <a:schemeClr val="accent2"/>
              </a:solidFill>
            </a:endParaRPr>
          </a:p>
          <a:p>
            <a:pPr marL="628650" indent="-628650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3333CC"/>
                </a:solidFill>
              </a:rPr>
              <a:t>Energy</a:t>
            </a:r>
          </a:p>
          <a:p>
            <a:pPr marL="971550" lvl="1" indent="-228600">
              <a:lnSpc>
                <a:spcPct val="90000"/>
              </a:lnSpc>
              <a:buFontTx/>
              <a:buNone/>
            </a:pPr>
            <a:r>
              <a:rPr lang="en-US" altLang="en-US" sz="3200"/>
              <a:t>	The Power used over a given period of time - measured in </a:t>
            </a:r>
            <a:r>
              <a:rPr lang="en-US" altLang="en-US" sz="3200">
                <a:solidFill>
                  <a:srgbClr val="3333CC"/>
                </a:solidFill>
              </a:rPr>
              <a:t>kilowatt-hours</a:t>
            </a:r>
            <a:r>
              <a:rPr lang="en-US" altLang="en-US" sz="3200"/>
              <a:t>, kWh</a:t>
            </a:r>
          </a:p>
          <a:p>
            <a:pPr marL="628650" indent="-628650" algn="ctr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Energy = Power x Time</a:t>
            </a:r>
          </a:p>
          <a:p>
            <a:pPr marL="628650" indent="-628650" algn="ctr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kWh = kW x hours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7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7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7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7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7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528B44BE-B65F-6463-4CBF-624E188FB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5363"/>
          </a:xfrm>
        </p:spPr>
        <p:txBody>
          <a:bodyPr/>
          <a:lstStyle/>
          <a:p>
            <a:r>
              <a:rPr lang="en-US" altLang="en-US"/>
              <a:t>Calculating Energy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8A698379-F687-BFF7-49C8-44B96968D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648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A 100 Watt light bulb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left on for 1 hour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kWh = kW x hours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100 Watts = 0.1 kW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kWh = </a:t>
            </a:r>
            <a:r>
              <a:rPr lang="en-US" altLang="en-US" sz="2400">
                <a:latin typeface="Times New Roman" panose="02020603050405020304" pitchFamily="18" charset="0"/>
              </a:rPr>
              <a:t>0.1 kW x 1 hr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would use </a:t>
            </a:r>
            <a:r>
              <a:rPr lang="en-US" altLang="en-US" sz="4800" u="sng">
                <a:latin typeface="Times New Roman" panose="02020603050405020304" pitchFamily="18" charset="0"/>
              </a:rPr>
              <a:t>0.10 kWh</a:t>
            </a:r>
            <a:r>
              <a:rPr lang="en-US" altLang="en-US" sz="4800">
                <a:latin typeface="Times New Roman" panose="02020603050405020304" pitchFamily="18" charset="0"/>
              </a:rPr>
              <a:t> of energy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244740" name="Picture 4">
            <a:extLst>
              <a:ext uri="{FF2B5EF4-FFF2-40B4-BE49-F238E27FC236}">
                <a16:creationId xmlns:a16="http://schemas.microsoft.com/office/drawing/2014/main" id="{2974C39E-78B4-19FD-7D58-80151A8A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13541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DBC5B7DD-E6DA-0391-6A79-17E4A8B41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5363"/>
          </a:xfrm>
        </p:spPr>
        <p:txBody>
          <a:bodyPr/>
          <a:lstStyle/>
          <a:p>
            <a:r>
              <a:rPr lang="en-US" altLang="en-US"/>
              <a:t>Calculating Energy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A198B56B-8E81-0CD8-AD49-91F0F76E6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6200" y="1676400"/>
            <a:ext cx="7924800" cy="4648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A 1500 Watt hair dryer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running for 15 minutes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kWh = kW x hours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90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1500 Watts  x 1 kW/ 1000 Watts = 1.5 kW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15 minutes x 1 hour/60 minutes = 0.25 hours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90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kWh = </a:t>
            </a:r>
            <a:r>
              <a:rPr lang="en-US" altLang="en-US" sz="2000">
                <a:latin typeface="Times New Roman" panose="02020603050405020304" pitchFamily="18" charset="0"/>
              </a:rPr>
              <a:t>1.5 kW x 0.25 hr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would use </a:t>
            </a:r>
            <a:r>
              <a:rPr lang="en-US" altLang="en-US" sz="4400" u="sng">
                <a:latin typeface="Times New Roman" panose="02020603050405020304" pitchFamily="18" charset="0"/>
              </a:rPr>
              <a:t>0.375 kWh</a:t>
            </a:r>
            <a:r>
              <a:rPr lang="en-US" altLang="en-US" sz="4400">
                <a:latin typeface="Times New Roman" panose="02020603050405020304" pitchFamily="18" charset="0"/>
              </a:rPr>
              <a:t> of energy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245765" name="Picture 5">
            <a:extLst>
              <a:ext uri="{FF2B5EF4-FFF2-40B4-BE49-F238E27FC236}">
                <a16:creationId xmlns:a16="http://schemas.microsoft.com/office/drawing/2014/main" id="{242954F2-F937-75AE-23D5-EC3C3704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0"/>
            <a:ext cx="348456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3E3BFC65-D814-9093-A395-E2D053550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2286000"/>
          </a:xfrm>
        </p:spPr>
        <p:txBody>
          <a:bodyPr/>
          <a:lstStyle/>
          <a:p>
            <a:r>
              <a:rPr lang="en-US" altLang="en-US" sz="4800"/>
              <a:t>So How Much Does Electricity Cost, Already?!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5273E0B2-470E-1A61-4281-5D8F7A22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792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It depends on who’s using the energy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It depends on what time of day and year the energy is being used</a:t>
            </a: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>
            <a:extLst>
              <a:ext uri="{FF2B5EF4-FFF2-40B4-BE49-F238E27FC236}">
                <a16:creationId xmlns:a16="http://schemas.microsoft.com/office/drawing/2014/main" id="{63092926-6FBF-F3F2-2C3D-31928E63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792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Electrical energy consumption is determined by the average usage over a month’s time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American residents pay </a:t>
            </a:r>
            <a:r>
              <a:rPr lang="en-US" altLang="en-US" b="1">
                <a:solidFill>
                  <a:srgbClr val="3333CC"/>
                </a:solidFill>
              </a:rPr>
              <a:t>~ 10 cents</a:t>
            </a:r>
            <a:r>
              <a:rPr lang="en-US" altLang="en-US"/>
              <a:t> per kilowatt-hour for electrical energy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6CFACF13-AD17-B997-BDD3-089A951E6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Household Residents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A3A112B0-870B-FB23-D9EA-F551426A5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2362200"/>
          </a:xfrm>
        </p:spPr>
        <p:txBody>
          <a:bodyPr/>
          <a:lstStyle/>
          <a:p>
            <a:r>
              <a:rPr lang="en-US" altLang="en-US" sz="4800"/>
              <a:t>Businesses, Large Schools, and Industry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E91D57BB-0948-0003-6FAE-B4FE1BD74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4582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/>
              <a:t>1 kWh used </a:t>
            </a:r>
            <a:r>
              <a:rPr lang="en-US" altLang="en-US" sz="3600" b="1">
                <a:solidFill>
                  <a:schemeClr val="hlink"/>
                </a:solidFill>
              </a:rPr>
              <a:t>at night</a:t>
            </a:r>
            <a:r>
              <a:rPr lang="en-US" altLang="en-US" sz="3600"/>
              <a:t> costs </a:t>
            </a:r>
            <a:r>
              <a:rPr lang="en-US" altLang="en-US" sz="3600" b="1">
                <a:solidFill>
                  <a:srgbClr val="3333CC"/>
                </a:solidFill>
              </a:rPr>
              <a:t>~ 3 cents</a:t>
            </a:r>
          </a:p>
          <a:p>
            <a:pPr>
              <a:buFontTx/>
              <a:buNone/>
            </a:pPr>
            <a:endParaRPr lang="en-US" altLang="en-US" sz="2000"/>
          </a:p>
          <a:p>
            <a:pPr>
              <a:buFontTx/>
              <a:buNone/>
            </a:pPr>
            <a:r>
              <a:rPr lang="en-US" altLang="en-US" sz="3600"/>
              <a:t>1 kWh can cost more than </a:t>
            </a:r>
            <a:r>
              <a:rPr lang="en-US" altLang="en-US" sz="3600" b="1">
                <a:solidFill>
                  <a:srgbClr val="3333CC"/>
                </a:solidFill>
              </a:rPr>
              <a:t>$40 </a:t>
            </a:r>
            <a:r>
              <a:rPr lang="en-US" altLang="en-US" sz="3600" b="1"/>
              <a:t>if it is </a:t>
            </a:r>
            <a:r>
              <a:rPr lang="en-US" altLang="en-US" sz="3600"/>
              <a:t>used during a time which adds to the </a:t>
            </a:r>
            <a:r>
              <a:rPr lang="en-US" altLang="en-US" sz="3600" b="1">
                <a:solidFill>
                  <a:schemeClr val="hlink"/>
                </a:solidFill>
              </a:rPr>
              <a:t>annual maximum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A964B123-8643-7C64-82C6-44A7C093F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1447800"/>
          </a:xfrm>
        </p:spPr>
        <p:txBody>
          <a:bodyPr/>
          <a:lstStyle/>
          <a:p>
            <a:r>
              <a:rPr lang="en-US" altLang="en-US" sz="3600"/>
              <a:t>Businesses, Large Schools, and Industry Pay for Energy based on Demand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D520E701-0638-A3F0-59BC-43C3709C8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5344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When would be a logical time for larger customers to use electricity?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</a:rPr>
              <a:t>At Night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700"/>
          </a:p>
          <a:p>
            <a:pPr lvl="1">
              <a:lnSpc>
                <a:spcPct val="80000"/>
              </a:lnSpc>
              <a:buClrTx/>
              <a:buFontTx/>
              <a:buNone/>
            </a:pPr>
            <a:endParaRPr lang="en-US" altLang="en-US" sz="12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/>
              <a:t>What time of year do you think corresponds to the annual maximum demand?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</a:rPr>
              <a:t>The hottest part of Summer </a:t>
            </a:r>
            <a:r>
              <a:rPr lang="en-US" altLang="en-US" sz="2800" b="1">
                <a:solidFill>
                  <a:schemeClr val="hlink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>
                <a:solidFill>
                  <a:schemeClr val="hlink"/>
                </a:solidFill>
              </a:rPr>
              <a:t> Air Conditioning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</a:rPr>
              <a:t>The coldest part of Winter </a:t>
            </a:r>
            <a:r>
              <a:rPr lang="en-US" altLang="en-US" sz="2800" b="1">
                <a:solidFill>
                  <a:schemeClr val="hlink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b="1">
                <a:solidFill>
                  <a:schemeClr val="hlink"/>
                </a:solidFill>
              </a:rPr>
              <a:t>Heating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97E2D89B-4914-0217-9495-8692A1ABA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995363"/>
          </a:xfrm>
        </p:spPr>
        <p:txBody>
          <a:bodyPr/>
          <a:lstStyle/>
          <a:p>
            <a:r>
              <a:rPr lang="en-US" altLang="en-US"/>
              <a:t>Calculating The Cost Of Energy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6299511-059C-426A-7AC8-664589CB5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A 100 Watt light bulb left</a:t>
            </a:r>
          </a:p>
          <a:p>
            <a:pPr algn="ctr"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on for 1 hour </a:t>
            </a:r>
            <a:r>
              <a:rPr lang="en-US" altLang="en-US" sz="4800" u="sng">
                <a:latin typeface="Times New Roman" panose="02020603050405020304" pitchFamily="18" charset="0"/>
              </a:rPr>
              <a:t>at home</a:t>
            </a:r>
          </a:p>
          <a:p>
            <a:pPr algn="ctr"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Residential Cost = $ 0.10 / kWh</a:t>
            </a:r>
          </a:p>
          <a:p>
            <a:pPr algn="ctr"/>
            <a:r>
              <a:rPr lang="en-US" altLang="en-US" sz="2400"/>
              <a:t>kWh = </a:t>
            </a:r>
            <a:r>
              <a:rPr lang="en-US" altLang="en-US" sz="2400">
                <a:latin typeface="Times New Roman" panose="02020603050405020304" pitchFamily="18" charset="0"/>
              </a:rPr>
              <a:t>0.1 kW x 1 hr  =  0.10 kWh</a:t>
            </a:r>
          </a:p>
          <a:p>
            <a:pPr algn="ctr"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0.10 kWh  x  $ 0.10 / kWh</a:t>
            </a:r>
          </a:p>
          <a:p>
            <a:pPr algn="ctr"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would cost $ </a:t>
            </a:r>
            <a:r>
              <a:rPr lang="en-US" altLang="en-US" sz="4800" u="sng">
                <a:latin typeface="Times New Roman" panose="02020603050405020304" pitchFamily="18" charset="0"/>
              </a:rPr>
              <a:t>0.01</a:t>
            </a:r>
            <a:endParaRPr lang="en-US" altLang="en-US" sz="480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257028" name="Picture 4">
            <a:extLst>
              <a:ext uri="{FF2B5EF4-FFF2-40B4-BE49-F238E27FC236}">
                <a16:creationId xmlns:a16="http://schemas.microsoft.com/office/drawing/2014/main" id="{68F44D39-3502-1EE8-3BD3-29EE713F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13541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EC6F9FB4-709D-7674-AE26-E6291BE33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995363"/>
          </a:xfrm>
        </p:spPr>
        <p:txBody>
          <a:bodyPr/>
          <a:lstStyle/>
          <a:p>
            <a:r>
              <a:rPr lang="en-US" altLang="en-US"/>
              <a:t>Calculating The Cost Of Energy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A2957B3A-BB41-1AB0-1644-A6F9B02C9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80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A 100 Watt light bulb left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on for </a:t>
            </a:r>
            <a:r>
              <a:rPr lang="en-US" altLang="en-US" sz="4800">
                <a:solidFill>
                  <a:schemeClr val="accent2"/>
                </a:solidFill>
                <a:latin typeface="Times New Roman" panose="02020603050405020304" pitchFamily="18" charset="0"/>
              </a:rPr>
              <a:t>1 hour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 u="sng">
                <a:latin typeface="Times New Roman" panose="02020603050405020304" pitchFamily="18" charset="0"/>
              </a:rPr>
              <a:t>at school</a:t>
            </a:r>
            <a:r>
              <a:rPr lang="en-US" altLang="en-US" sz="4800">
                <a:latin typeface="Times New Roman" panose="02020603050405020304" pitchFamily="18" charset="0"/>
              </a:rPr>
              <a:t> in the coldest part of winter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Industrial Cost = $ 40 / kWh</a:t>
            </a:r>
          </a:p>
          <a:p>
            <a:pPr algn="ctr">
              <a:lnSpc>
                <a:spcPct val="90000"/>
              </a:lnSpc>
            </a:pPr>
            <a:r>
              <a:rPr lang="en-US" altLang="en-US" sz="2400"/>
              <a:t>kWh = </a:t>
            </a:r>
            <a:r>
              <a:rPr lang="en-US" altLang="en-US" sz="2400">
                <a:latin typeface="Times New Roman" panose="02020603050405020304" pitchFamily="18" charset="0"/>
              </a:rPr>
              <a:t>0.1 kW x 1 hr  =  0.10 kWh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0.10 kWh  x  $ 40 / kWh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would cost $ </a:t>
            </a:r>
            <a:r>
              <a:rPr lang="en-US" altLang="en-US" sz="4800" u="sng">
                <a:latin typeface="Times New Roman" panose="02020603050405020304" pitchFamily="18" charset="0"/>
              </a:rPr>
              <a:t>4.00</a:t>
            </a:r>
            <a:endParaRPr lang="en-US" altLang="en-US" sz="4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259076" name="Picture 4">
            <a:extLst>
              <a:ext uri="{FF2B5EF4-FFF2-40B4-BE49-F238E27FC236}">
                <a16:creationId xmlns:a16="http://schemas.microsoft.com/office/drawing/2014/main" id="{6BADD958-6CF7-C61C-D584-FD9139956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13541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7B02C138-37D4-556C-3B52-693996B77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995363"/>
          </a:xfrm>
        </p:spPr>
        <p:txBody>
          <a:bodyPr/>
          <a:lstStyle/>
          <a:p>
            <a:r>
              <a:rPr lang="en-US" altLang="en-US"/>
              <a:t>Calculating The Cost Of Energy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7185FAF7-1FAC-0F8D-13AA-B89B78789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So what if you have 40 classrooms &amp; offices with an average of ten 100 Watt lights?</a:t>
            </a:r>
          </a:p>
          <a:p>
            <a:pPr algn="ctr"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</a:rPr>
              <a:t>$ 4.00/light x 10 lights x 40 rooms</a:t>
            </a:r>
          </a:p>
          <a:p>
            <a:pPr algn="ctr">
              <a:buFontTx/>
              <a:buNone/>
            </a:pPr>
            <a:endParaRPr lang="en-US" altLang="en-US" sz="280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That would cost </a:t>
            </a:r>
            <a:r>
              <a:rPr lang="en-US" altLang="en-US" sz="3600" u="sng">
                <a:latin typeface="Times New Roman" panose="02020603050405020304" pitchFamily="18" charset="0"/>
              </a:rPr>
              <a:t>$ 1600.00 an hour!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pic>
        <p:nvPicPr>
          <p:cNvPr id="271364" name="Picture 4">
            <a:extLst>
              <a:ext uri="{FF2B5EF4-FFF2-40B4-BE49-F238E27FC236}">
                <a16:creationId xmlns:a16="http://schemas.microsoft.com/office/drawing/2014/main" id="{C1E4106D-344C-0106-9952-31EABF8E6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95800"/>
            <a:ext cx="9588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EEBD1E3F-4D70-2D9A-42A9-A45F2B1D4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5943600" cy="1147763"/>
          </a:xfrm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Why Deal With The Issue Of Energy?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F5A1155-2F73-04BC-C832-9EC2D1F97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6858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Our </a:t>
            </a:r>
            <a:r>
              <a:rPr lang="en-US" altLang="en-US" sz="2400" b="1">
                <a:solidFill>
                  <a:schemeClr val="tx2"/>
                </a:solidFill>
              </a:rPr>
              <a:t>population</a:t>
            </a:r>
            <a:r>
              <a:rPr lang="en-US" altLang="en-US" sz="2400"/>
              <a:t> continues to increase.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</a:pPr>
            <a:r>
              <a:rPr lang="en-US" altLang="en-US" sz="2400"/>
              <a:t>The use of energy by every </a:t>
            </a:r>
            <a:r>
              <a:rPr lang="en-US" altLang="en-US" sz="2400" b="1">
                <a:solidFill>
                  <a:schemeClr val="tx2"/>
                </a:solidFill>
              </a:rPr>
              <a:t>individual</a:t>
            </a:r>
            <a:r>
              <a:rPr lang="en-US" altLang="en-US" sz="2400"/>
              <a:t> continues to increase.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</a:pPr>
            <a:r>
              <a:rPr lang="en-US" altLang="en-US" sz="2400"/>
              <a:t>With more energy usage, </a:t>
            </a:r>
            <a:r>
              <a:rPr lang="en-US" altLang="en-US" sz="2400" b="1">
                <a:solidFill>
                  <a:schemeClr val="tx2"/>
                </a:solidFill>
              </a:rPr>
              <a:t>pollution</a:t>
            </a:r>
            <a:r>
              <a:rPr lang="en-US" altLang="en-US" sz="2400"/>
              <a:t> increases (air, water, noise, land).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</a:pPr>
            <a:r>
              <a:rPr lang="en-US" altLang="en-US" sz="2400"/>
              <a:t>Heavy </a:t>
            </a:r>
            <a:r>
              <a:rPr lang="en-US" altLang="en-US" sz="2400" b="1">
                <a:solidFill>
                  <a:schemeClr val="tx2"/>
                </a:solidFill>
              </a:rPr>
              <a:t>reliance on foreign sources</a:t>
            </a:r>
            <a:r>
              <a:rPr lang="en-US" altLang="en-US" sz="2400"/>
              <a:t> to supply our energy needs raises costs and causes international tensions.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</a:pPr>
            <a:r>
              <a:rPr lang="en-US" altLang="en-US" sz="2400"/>
              <a:t>Our international </a:t>
            </a:r>
            <a:r>
              <a:rPr lang="en-US" altLang="en-US" sz="2400" b="1">
                <a:solidFill>
                  <a:schemeClr val="tx2"/>
                </a:solidFill>
              </a:rPr>
              <a:t>trade deficit</a:t>
            </a:r>
            <a:r>
              <a:rPr lang="en-US" altLang="en-US" sz="2400"/>
              <a:t> increases, meaning we depend on other countries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85C7C971-4949-73B4-633D-22C5735FF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019800" cy="1600200"/>
          </a:xfrm>
        </p:spPr>
        <p:txBody>
          <a:bodyPr/>
          <a:lstStyle/>
          <a:p>
            <a:r>
              <a:rPr lang="en-US" altLang="en-US"/>
              <a:t>Energy Costs Versus Energy Conservation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4CBD19A4-F3BB-2A44-A64A-594607E0F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4191000"/>
          </a:xfrm>
        </p:spPr>
        <p:txBody>
          <a:bodyPr/>
          <a:lstStyle/>
          <a:p>
            <a:r>
              <a:rPr lang="en-US" altLang="en-US" sz="2800"/>
              <a:t>Most people are concerned about the cost of energy.  Therefore, they think about conserving evergy and finding alternative energy sources.</a:t>
            </a:r>
          </a:p>
          <a:p>
            <a:pPr>
              <a:buFontTx/>
              <a:buNone/>
            </a:pPr>
            <a:endParaRPr lang="en-US" altLang="en-US" sz="1000"/>
          </a:p>
          <a:p>
            <a:r>
              <a:rPr lang="en-US" altLang="en-US" sz="2800"/>
              <a:t>What is the greatest way to save energy and reduce energy costs?</a:t>
            </a:r>
          </a:p>
          <a:p>
            <a:pPr>
              <a:buFontTx/>
              <a:buNone/>
            </a:pPr>
            <a:endParaRPr lang="en-US" altLang="en-US" sz="1000"/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Knowing how much energy we use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rgbClr val="3333CC"/>
                </a:solidFill>
              </a:rPr>
              <a:t>Knowing at what time that energy is consumed</a:t>
            </a:r>
          </a:p>
          <a:p>
            <a:pPr>
              <a:buFontTx/>
              <a:buNone/>
            </a:pPr>
            <a:endParaRPr lang="en-US" altLang="en-US" sz="2800">
              <a:solidFill>
                <a:srgbClr val="3333CC"/>
              </a:solidFill>
            </a:endParaRPr>
          </a:p>
        </p:txBody>
      </p:sp>
      <p:pic>
        <p:nvPicPr>
          <p:cNvPr id="260100" name="Picture 4">
            <a:extLst>
              <a:ext uri="{FF2B5EF4-FFF2-40B4-BE49-F238E27FC236}">
                <a16:creationId xmlns:a16="http://schemas.microsoft.com/office/drawing/2014/main" id="{68E73D1C-72AD-0AA1-383E-7500FA4B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3018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WordArt 4">
            <a:extLst>
              <a:ext uri="{FF2B5EF4-FFF2-40B4-BE49-F238E27FC236}">
                <a16:creationId xmlns:a16="http://schemas.microsoft.com/office/drawing/2014/main" id="{DD3AE3B6-E2A3-E408-3E4B-B5DBE245E4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7391400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So let's be practical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WordArt 3">
            <a:extLst>
              <a:ext uri="{FF2B5EF4-FFF2-40B4-BE49-F238E27FC236}">
                <a16:creationId xmlns:a16="http://schemas.microsoft.com/office/drawing/2014/main" id="{10D45C98-811C-94E4-3408-698FCA343C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7391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How much electrical energy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do you use at your home?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93E5ECDB-B2B6-15FB-6187-A972F5F2B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7763"/>
          </a:xfrm>
        </p:spPr>
        <p:txBody>
          <a:bodyPr/>
          <a:lstStyle/>
          <a:p>
            <a:r>
              <a:rPr lang="en-US" altLang="en-US"/>
              <a:t>Your Electricity Usage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176C6B4E-0EF4-AE32-B697-4E6A3523B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1295400"/>
            <a:ext cx="7656512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Utility’s meter reader comes to your home and records the positions of the “kilowatt-hour dials” each month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The amount of energy used, measured in kilowatt-hours, is determined by subtracting the previous month’s reading from the latest reading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You can measure your electricity consumption each day by reading the meter yourself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And you will tonight for homework!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CBF7CD87-477D-A936-89C3-879F26823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1438"/>
            <a:ext cx="5181600" cy="1147762"/>
          </a:xfrm>
        </p:spPr>
        <p:txBody>
          <a:bodyPr/>
          <a:lstStyle/>
          <a:p>
            <a:r>
              <a:rPr lang="en-US" altLang="en-US"/>
              <a:t>Reading The Meter</a:t>
            </a:r>
          </a:p>
        </p:txBody>
      </p:sp>
      <p:pic>
        <p:nvPicPr>
          <p:cNvPr id="264195" name="Picture 3">
            <a:extLst>
              <a:ext uri="{FF2B5EF4-FFF2-40B4-BE49-F238E27FC236}">
                <a16:creationId xmlns:a16="http://schemas.microsoft.com/office/drawing/2014/main" id="{3E7A1310-C3F5-3F33-9107-6406ECF3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/>
          <a:stretch>
            <a:fillRect/>
          </a:stretch>
        </p:blipFill>
        <p:spPr bwMode="auto">
          <a:xfrm>
            <a:off x="1447800" y="1219200"/>
            <a:ext cx="6096000" cy="48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7" name="Text Box 5">
            <a:extLst>
              <a:ext uri="{FF2B5EF4-FFF2-40B4-BE49-F238E27FC236}">
                <a16:creationId xmlns:a16="http://schemas.microsoft.com/office/drawing/2014/main" id="{F8AD9BE1-77C6-2CFE-499B-FE656D9B6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86250"/>
            <a:ext cx="4953000" cy="1139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1000"/>
          </a:p>
          <a:p>
            <a:pPr algn="ctr"/>
            <a:r>
              <a:rPr lang="en-US" altLang="en-US"/>
              <a:t>There are five “kilowatt-hour” dials so the reading will have 5 numbers</a:t>
            </a:r>
          </a:p>
          <a:p>
            <a:pPr algn="ctr"/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D33ED94E-70D3-664A-E23F-2295E737F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1438"/>
            <a:ext cx="5181600" cy="1147762"/>
          </a:xfrm>
        </p:spPr>
        <p:txBody>
          <a:bodyPr/>
          <a:lstStyle/>
          <a:p>
            <a:r>
              <a:rPr lang="en-US" altLang="en-US"/>
              <a:t>Reading The Meter</a:t>
            </a:r>
          </a:p>
        </p:txBody>
      </p:sp>
      <p:pic>
        <p:nvPicPr>
          <p:cNvPr id="261124" name="Picture 4">
            <a:extLst>
              <a:ext uri="{FF2B5EF4-FFF2-40B4-BE49-F238E27FC236}">
                <a16:creationId xmlns:a16="http://schemas.microsoft.com/office/drawing/2014/main" id="{9A02524D-F3C8-6FBC-57C3-28258E7F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/>
          <a:stretch>
            <a:fillRect/>
          </a:stretch>
        </p:blipFill>
        <p:spPr bwMode="auto">
          <a:xfrm>
            <a:off x="533400" y="1206500"/>
            <a:ext cx="6096000" cy="48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8" name="AutoShape 8">
            <a:extLst>
              <a:ext uri="{FF2B5EF4-FFF2-40B4-BE49-F238E27FC236}">
                <a16:creationId xmlns:a16="http://schemas.microsoft.com/office/drawing/2014/main" id="{B2C521B1-69E3-A1FC-4A2A-F8E40A5A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3400"/>
            <a:ext cx="1828800" cy="2514600"/>
          </a:xfrm>
          <a:prstGeom prst="wedgeEllipseCallout">
            <a:avLst>
              <a:gd name="adj1" fmla="val -126912"/>
              <a:gd name="adj2" fmla="val 3465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Dial 1 reads between 7 &amp; 8</a:t>
            </a:r>
          </a:p>
        </p:txBody>
      </p:sp>
      <p:sp>
        <p:nvSpPr>
          <p:cNvPr id="261129" name="Text Box 9">
            <a:extLst>
              <a:ext uri="{FF2B5EF4-FFF2-40B4-BE49-F238E27FC236}">
                <a16:creationId xmlns:a16="http://schemas.microsoft.com/office/drawing/2014/main" id="{FB29A23C-BCA1-456F-767A-D51A491D0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810000"/>
            <a:ext cx="1752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So write down </a:t>
            </a:r>
            <a:r>
              <a:rPr lang="en-US" altLang="en-US" b="1">
                <a:solidFill>
                  <a:schemeClr val="accent2"/>
                </a:solidFill>
              </a:rPr>
              <a:t>7</a:t>
            </a:r>
            <a:r>
              <a:rPr lang="en-US" altLang="en-US"/>
              <a:t> as the LAST digit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8" grpId="0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4EF5735B-8F7A-DCEA-1CE8-407DBCEC2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1438"/>
            <a:ext cx="5181600" cy="1147762"/>
          </a:xfrm>
        </p:spPr>
        <p:txBody>
          <a:bodyPr/>
          <a:lstStyle/>
          <a:p>
            <a:r>
              <a:rPr lang="en-US" altLang="en-US"/>
              <a:t>Reading The Meter</a:t>
            </a:r>
          </a:p>
        </p:txBody>
      </p:sp>
      <p:pic>
        <p:nvPicPr>
          <p:cNvPr id="266243" name="Picture 3">
            <a:extLst>
              <a:ext uri="{FF2B5EF4-FFF2-40B4-BE49-F238E27FC236}">
                <a16:creationId xmlns:a16="http://schemas.microsoft.com/office/drawing/2014/main" id="{2EC401BF-39FD-6FCE-39EA-0BBFF41D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/>
          <a:stretch>
            <a:fillRect/>
          </a:stretch>
        </p:blipFill>
        <p:spPr bwMode="auto">
          <a:xfrm>
            <a:off x="533400" y="1206500"/>
            <a:ext cx="6096000" cy="48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4" name="AutoShape 4">
            <a:extLst>
              <a:ext uri="{FF2B5EF4-FFF2-40B4-BE49-F238E27FC236}">
                <a16:creationId xmlns:a16="http://schemas.microsoft.com/office/drawing/2014/main" id="{284DE83D-B810-21E1-06BA-67FA415C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95800"/>
            <a:ext cx="5715000" cy="685800"/>
          </a:xfrm>
          <a:prstGeom prst="wedgeEllipseCallout">
            <a:avLst>
              <a:gd name="adj1" fmla="val 17583"/>
              <a:gd name="adj2" fmla="val -33009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>
                <a:solidFill>
                  <a:schemeClr val="tx2"/>
                </a:solidFill>
              </a:rPr>
              <a:t>Dial 2 reads between 5 &amp; 6</a:t>
            </a:r>
          </a:p>
        </p:txBody>
      </p:sp>
      <p:sp>
        <p:nvSpPr>
          <p:cNvPr id="266245" name="WordArt 5">
            <a:extLst>
              <a:ext uri="{FF2B5EF4-FFF2-40B4-BE49-F238E27FC236}">
                <a16:creationId xmlns:a16="http://schemas.microsoft.com/office/drawing/2014/main" id="{55C3319A-D8D0-5F34-3B59-8F2AA49996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5400" y="30099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66246" name="Text Box 6">
            <a:extLst>
              <a:ext uri="{FF2B5EF4-FFF2-40B4-BE49-F238E27FC236}">
                <a16:creationId xmlns:a16="http://schemas.microsoft.com/office/drawing/2014/main" id="{048B7ECF-3559-8463-3D41-5196861DB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505200"/>
            <a:ext cx="1905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So write down </a:t>
            </a:r>
            <a:r>
              <a:rPr lang="en-US" altLang="en-US" b="1">
                <a:solidFill>
                  <a:schemeClr val="accent2"/>
                </a:solidFill>
              </a:rPr>
              <a:t>5</a:t>
            </a:r>
            <a:r>
              <a:rPr lang="en-US" altLang="en-US"/>
              <a:t> as the 2</a:t>
            </a:r>
            <a:r>
              <a:rPr lang="en-US" altLang="en-US" baseline="30000"/>
              <a:t>nd</a:t>
            </a:r>
            <a:r>
              <a:rPr lang="en-US" altLang="en-US"/>
              <a:t> to the LAST digit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798E2CE6-5D76-70F5-6913-930AB5A4D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1438"/>
            <a:ext cx="5181600" cy="1147762"/>
          </a:xfrm>
        </p:spPr>
        <p:txBody>
          <a:bodyPr/>
          <a:lstStyle/>
          <a:p>
            <a:r>
              <a:rPr lang="en-US" altLang="en-US"/>
              <a:t>Reading The Meter</a:t>
            </a:r>
          </a:p>
        </p:txBody>
      </p:sp>
      <p:pic>
        <p:nvPicPr>
          <p:cNvPr id="265219" name="Picture 3">
            <a:extLst>
              <a:ext uri="{FF2B5EF4-FFF2-40B4-BE49-F238E27FC236}">
                <a16:creationId xmlns:a16="http://schemas.microsoft.com/office/drawing/2014/main" id="{697C8234-794B-D1B8-18EB-D05C3B70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/>
          <a:stretch>
            <a:fillRect/>
          </a:stretch>
        </p:blipFill>
        <p:spPr bwMode="auto">
          <a:xfrm>
            <a:off x="1447800" y="1219200"/>
            <a:ext cx="6096000" cy="48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20" name="Text Box 4">
            <a:extLst>
              <a:ext uri="{FF2B5EF4-FFF2-40B4-BE49-F238E27FC236}">
                <a16:creationId xmlns:a16="http://schemas.microsoft.com/office/drawing/2014/main" id="{8DF2A917-1B98-695D-E27F-EEF63D3D1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86250"/>
            <a:ext cx="4343400" cy="1141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1000"/>
          </a:p>
          <a:p>
            <a:pPr algn="ctr"/>
            <a:r>
              <a:rPr lang="en-US" altLang="en-US" sz="4800"/>
              <a:t>90557 kWh</a:t>
            </a:r>
          </a:p>
          <a:p>
            <a:pPr algn="ctr"/>
            <a:endParaRPr lang="en-US" altLang="en-US" sz="1000"/>
          </a:p>
        </p:txBody>
      </p:sp>
      <p:sp>
        <p:nvSpPr>
          <p:cNvPr id="265221" name="WordArt 5">
            <a:extLst>
              <a:ext uri="{FF2B5EF4-FFF2-40B4-BE49-F238E27FC236}">
                <a16:creationId xmlns:a16="http://schemas.microsoft.com/office/drawing/2014/main" id="{9AB559BF-141C-AAD9-C392-7DF6F86D15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1623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65222" name="WordArt 6">
            <a:extLst>
              <a:ext uri="{FF2B5EF4-FFF2-40B4-BE49-F238E27FC236}">
                <a16:creationId xmlns:a16="http://schemas.microsoft.com/office/drawing/2014/main" id="{66BFCBA3-C3AF-7711-80E5-E56F416632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27051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65223" name="WordArt 7">
            <a:extLst>
              <a:ext uri="{FF2B5EF4-FFF2-40B4-BE49-F238E27FC236}">
                <a16:creationId xmlns:a16="http://schemas.microsoft.com/office/drawing/2014/main" id="{341B7003-B996-1309-1A18-6D8DA05F13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25527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65224" name="WordArt 8">
            <a:extLst>
              <a:ext uri="{FF2B5EF4-FFF2-40B4-BE49-F238E27FC236}">
                <a16:creationId xmlns:a16="http://schemas.microsoft.com/office/drawing/2014/main" id="{CE8224B6-2411-3903-5806-059E840132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26289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65225" name="WordArt 9">
            <a:extLst>
              <a:ext uri="{FF2B5EF4-FFF2-40B4-BE49-F238E27FC236}">
                <a16:creationId xmlns:a16="http://schemas.microsoft.com/office/drawing/2014/main" id="{12AF0C6D-B420-10FF-E4F0-7A0AE3443F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30099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7C516ED9-5708-6F67-E998-124BB37BA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7763"/>
          </a:xfrm>
        </p:spPr>
        <p:txBody>
          <a:bodyPr/>
          <a:lstStyle/>
          <a:p>
            <a:r>
              <a:rPr lang="en-US" altLang="en-US" dirty="0"/>
              <a:t>Your Homework Assignment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2E9927D9-AEC4-6ABA-8711-2BC8C7AFB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Go home and read your electric meter.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You will probably find the electric meter in the back of your home.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Take the reading again for at least three days in a row &amp; record the readings.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Calculate the </a:t>
            </a:r>
            <a:r>
              <a:rPr lang="en-US" altLang="en-US" sz="2800" dirty="0">
                <a:solidFill>
                  <a:srgbClr val="3333CC"/>
                </a:solidFill>
              </a:rPr>
              <a:t>total kWh</a:t>
            </a:r>
            <a:r>
              <a:rPr lang="en-US" altLang="en-US" sz="2800" dirty="0">
                <a:solidFill>
                  <a:schemeClr val="accent2"/>
                </a:solidFill>
              </a:rPr>
              <a:t> you used and show your work.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accent2"/>
                </a:solidFill>
              </a:rPr>
              <a:t>Calculate </a:t>
            </a:r>
            <a:r>
              <a:rPr lang="en-US" altLang="en-US" sz="2800" dirty="0">
                <a:solidFill>
                  <a:srgbClr val="3333CC"/>
                </a:solidFill>
              </a:rPr>
              <a:t>the cost</a:t>
            </a:r>
            <a:r>
              <a:rPr lang="en-US" altLang="en-US" sz="2800" dirty="0">
                <a:solidFill>
                  <a:schemeClr val="accent2"/>
                </a:solidFill>
              </a:rPr>
              <a:t> of electrical usage for those 3 days using “residential” cost and show your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>
            <a:extLst>
              <a:ext uri="{FF2B5EF4-FFF2-40B4-BE49-F238E27FC236}">
                <a16:creationId xmlns:a16="http://schemas.microsoft.com/office/drawing/2014/main" id="{3D01F825-CBA5-0C53-B133-1788AB513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90600"/>
          </a:xfrm>
        </p:spPr>
        <p:txBody>
          <a:bodyPr/>
          <a:lstStyle/>
          <a:p>
            <a:r>
              <a:rPr lang="en-US" altLang="en-US"/>
              <a:t>U.S. Population </a:t>
            </a:r>
            <a:r>
              <a:rPr lang="en-US" altLang="en-US" sz="2400"/>
              <a:t>(Growth &amp; Mortality)</a:t>
            </a:r>
          </a:p>
        </p:txBody>
      </p:sp>
      <p:sp>
        <p:nvSpPr>
          <p:cNvPr id="166915" name="Rectangle 1027">
            <a:extLst>
              <a:ext uri="{FF2B5EF4-FFF2-40B4-BE49-F238E27FC236}">
                <a16:creationId xmlns:a16="http://schemas.microsoft.com/office/drawing/2014/main" id="{5270A968-01BE-EA44-8096-D3E44B0D8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4343400"/>
          </a:xfrm>
          <a:solidFill>
            <a:srgbClr val="3333CC"/>
          </a:solidFill>
        </p:spPr>
        <p:txBody>
          <a:bodyPr/>
          <a:lstStyle/>
          <a:p>
            <a:r>
              <a:rPr lang="en-US" altLang="en-US"/>
              <a:t>One child is born every 8 seconds.</a:t>
            </a:r>
          </a:p>
          <a:p>
            <a:pPr>
              <a:buFontTx/>
              <a:buNone/>
            </a:pPr>
            <a:endParaRPr lang="en-US" altLang="en-US" sz="1000"/>
          </a:p>
          <a:p>
            <a:r>
              <a:rPr lang="en-US" altLang="en-US"/>
              <a:t>One person dies every 13 seconds.</a:t>
            </a:r>
          </a:p>
          <a:p>
            <a:pPr>
              <a:buFontTx/>
              <a:buNone/>
            </a:pPr>
            <a:endParaRPr lang="en-US" altLang="en-US" sz="1000"/>
          </a:p>
          <a:p>
            <a:r>
              <a:rPr lang="en-US" altLang="en-US"/>
              <a:t>One international migrant moves to the United states every 25 seconds</a:t>
            </a:r>
          </a:p>
          <a:p>
            <a:pPr>
              <a:buFontTx/>
              <a:buNone/>
            </a:pPr>
            <a:endParaRPr lang="en-US" altLang="en-US" sz="1000"/>
          </a:p>
          <a:p>
            <a:r>
              <a:rPr lang="en-US" altLang="en-US">
                <a:solidFill>
                  <a:schemeClr val="bg1"/>
                </a:solidFill>
              </a:rPr>
              <a:t>Net gain:  one person every </a:t>
            </a:r>
            <a:r>
              <a:rPr lang="en-US" altLang="en-US" u="sng">
                <a:solidFill>
                  <a:schemeClr val="bg1"/>
                </a:solidFill>
              </a:rPr>
              <a:t>11 seconds</a:t>
            </a:r>
            <a:r>
              <a:rPr lang="en-US" altLang="en-US"/>
              <a:t> </a:t>
            </a:r>
          </a:p>
          <a:p>
            <a:pPr>
              <a:buFontTx/>
              <a:buNone/>
            </a:pPr>
            <a:endParaRPr lang="en-US" altLang="en-US" sz="8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1800">
                <a:solidFill>
                  <a:schemeClr val="bg1"/>
                </a:solidFill>
                <a:hlinkClick r:id="rId2"/>
              </a:rPr>
              <a:t>U.S. Census Bureau </a:t>
            </a:r>
            <a:endParaRPr lang="en-US" altLang="en-US" sz="18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1800">
                <a:solidFill>
                  <a:schemeClr val="bg1"/>
                </a:solidFill>
                <a:hlinkClick r:id="rId2"/>
              </a:rPr>
              <a:t>http://www.census.gov/cgi-bin/popclock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ABE38533-0E5E-4479-63B3-4868A32DB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7763"/>
          </a:xfrm>
          <a:noFill/>
          <a:ln/>
        </p:spPr>
        <p:txBody>
          <a:bodyPr/>
          <a:lstStyle/>
          <a:p>
            <a:r>
              <a:rPr lang="en-US" altLang="en-US" sz="3200"/>
              <a:t>Electric Energy Consumed </a:t>
            </a:r>
            <a:r>
              <a:rPr lang="en-US" altLang="en-US" sz="1600"/>
              <a:t>(including non-utility sources)</a:t>
            </a:r>
            <a:r>
              <a:rPr lang="en-US" altLang="en-US" sz="3200"/>
              <a:t> in kiloWatthours per Person in the US</a:t>
            </a:r>
          </a:p>
        </p:txBody>
      </p:sp>
      <p:graphicFrame>
        <p:nvGraphicFramePr>
          <p:cNvPr id="216067" name="Object 3">
            <a:extLst>
              <a:ext uri="{FF2B5EF4-FFF2-40B4-BE49-F238E27FC236}">
                <a16:creationId xmlns:a16="http://schemas.microsoft.com/office/drawing/2014/main" id="{857F6CA0-0E0B-22AE-4E3E-885598E56514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457200" y="2616200"/>
          <a:ext cx="6713538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219860" imgH="4476871" progId="MSGraph.Chart.8">
                  <p:embed followColorScheme="full"/>
                </p:oleObj>
              </mc:Choice>
              <mc:Fallback>
                <p:oleObj name="Chart" r:id="rId3" imgW="7219860" imgH="4476871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16200"/>
                        <a:ext cx="6713538" cy="340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8" name="Rectangle 4">
            <a:extLst>
              <a:ext uri="{FF2B5EF4-FFF2-40B4-BE49-F238E27FC236}">
                <a16:creationId xmlns:a16="http://schemas.microsoft.com/office/drawing/2014/main" id="{9314B325-3EF1-7366-0C39-BD3ABC73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3340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algn="ctr"/>
            <a:r>
              <a:rPr lang="en-US" altLang="en-US" sz="1600">
                <a:solidFill>
                  <a:schemeClr val="hlink"/>
                </a:solidFill>
                <a:latin typeface="Times New Roman" panose="02020603050405020304" pitchFamily="18" charset="0"/>
              </a:rPr>
              <a:t>US Dept. of Energy, </a:t>
            </a:r>
          </a:p>
          <a:p>
            <a:pPr algn="ctr"/>
            <a:r>
              <a:rPr lang="en-US" altLang="en-US" sz="1600">
                <a:solidFill>
                  <a:schemeClr val="hlink"/>
                </a:solidFill>
                <a:latin typeface="Times New Roman" panose="02020603050405020304" pitchFamily="18" charset="0"/>
              </a:rPr>
              <a:t>US Census</a:t>
            </a:r>
          </a:p>
        </p:txBody>
      </p:sp>
      <p:sp>
        <p:nvSpPr>
          <p:cNvPr id="216069" name="AutoShape 5">
            <a:extLst>
              <a:ext uri="{FF2B5EF4-FFF2-40B4-BE49-F238E27FC236}">
                <a16:creationId xmlns:a16="http://schemas.microsoft.com/office/drawing/2014/main" id="{086D83D4-4E39-0200-CDB2-57E0399C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752600"/>
            <a:ext cx="2286000" cy="685800"/>
          </a:xfrm>
          <a:prstGeom prst="wedgeRoundRectCallout">
            <a:avLst>
              <a:gd name="adj1" fmla="val -51875"/>
              <a:gd name="adj2" fmla="val 143056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600"/>
              <a:t>14,100 KWh per person in 2005</a:t>
            </a:r>
          </a:p>
        </p:txBody>
      </p:sp>
      <p:sp>
        <p:nvSpPr>
          <p:cNvPr id="216070" name="AutoShape 6">
            <a:extLst>
              <a:ext uri="{FF2B5EF4-FFF2-40B4-BE49-F238E27FC236}">
                <a16:creationId xmlns:a16="http://schemas.microsoft.com/office/drawing/2014/main" id="{8D1175F8-8DD4-94D2-B032-4B8D69646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905000"/>
            <a:ext cx="1752600" cy="685800"/>
          </a:xfrm>
          <a:prstGeom prst="wedgeRoundRectCallout">
            <a:avLst>
              <a:gd name="adj1" fmla="val -92028"/>
              <a:gd name="adj2" fmla="val 253241"/>
              <a:gd name="adj3" fmla="val 1666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600">
                <a:solidFill>
                  <a:schemeClr val="bg1"/>
                </a:solidFill>
              </a:rPr>
              <a:t>8,500 KWh per person in 1975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449BCE4-E853-84A2-5E00-39C3AE158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147763"/>
          </a:xfrm>
          <a:noFill/>
          <a:ln/>
        </p:spPr>
        <p:txBody>
          <a:bodyPr/>
          <a:lstStyle/>
          <a:p>
            <a:r>
              <a:rPr lang="en-US" altLang="en-US"/>
              <a:t>Electric Energy Consumption </a:t>
            </a:r>
            <a:br>
              <a:rPr lang="en-US" altLang="en-US"/>
            </a:br>
            <a:r>
              <a:rPr lang="en-US" altLang="en-US"/>
              <a:t>versus Population - USA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192E3976-8862-C7D1-56B9-B58029C2D8D7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396875" y="1752600"/>
          <a:ext cx="7375525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400849" imgH="4467149" progId="MSGraph.Chart.8">
                  <p:embed followColorScheme="full"/>
                </p:oleObj>
              </mc:Choice>
              <mc:Fallback>
                <p:oleObj name="Chart" r:id="rId3" imgW="7400849" imgH="4467149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752600"/>
                        <a:ext cx="7375525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>
            <a:extLst>
              <a:ext uri="{FF2B5EF4-FFF2-40B4-BE49-F238E27FC236}">
                <a16:creationId xmlns:a16="http://schemas.microsoft.com/office/drawing/2014/main" id="{40D74491-6468-E88B-56AB-15F9A182A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0292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algn="ctr"/>
            <a:r>
              <a:rPr lang="en-US" altLang="en-US" sz="1600">
                <a:latin typeface="Times New Roman" panose="02020603050405020304" pitchFamily="18" charset="0"/>
                <a:hlinkClick r:id="rId5"/>
              </a:rPr>
              <a:t>US Dept. of Energy</a:t>
            </a:r>
            <a:r>
              <a:rPr lang="en-US" altLang="en-US" sz="1600">
                <a:latin typeface="Times New Roman" panose="02020603050405020304" pitchFamily="18" charset="0"/>
              </a:rPr>
              <a:t>, </a:t>
            </a:r>
          </a:p>
          <a:p>
            <a:pPr algn="ctr"/>
            <a:r>
              <a:rPr lang="en-US" altLang="en-US" sz="1600">
                <a:latin typeface="Times New Roman" panose="02020603050405020304" pitchFamily="18" charset="0"/>
                <a:hlinkClick r:id="rId6"/>
              </a:rPr>
              <a:t>US Census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CF361D7E-5A25-0150-7D32-24298EBD7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505200"/>
            <a:ext cx="1600200" cy="1066800"/>
          </a:xfrm>
          <a:prstGeom prst="wedgeRoundRectCallout">
            <a:avLst>
              <a:gd name="adj1" fmla="val -74903"/>
              <a:gd name="adj2" fmla="val -84227"/>
              <a:gd name="adj3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800"/>
              <a:t>~310 million people in the US</a:t>
            </a:r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7C050E7F-4F45-6F83-24A9-0DFD5F12A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219200"/>
            <a:ext cx="1600200" cy="1066800"/>
          </a:xfrm>
          <a:prstGeom prst="wedgeRoundRectCallout">
            <a:avLst>
              <a:gd name="adj1" fmla="val -82639"/>
              <a:gd name="adj2" fmla="val 49106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800">
                <a:solidFill>
                  <a:schemeClr val="bg1"/>
                </a:solidFill>
              </a:rPr>
              <a:t>~4.5 trillion kWh of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95" grpId="0" bld="category"/>
      <p:bldP spid="8199" grpId="0" animBg="1" autoUpdateAnimBg="0"/>
      <p:bldP spid="820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8731C3E-0A2D-0071-B2B1-D303B7741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7763"/>
          </a:xfrm>
          <a:noFill/>
          <a:ln/>
        </p:spPr>
        <p:txBody>
          <a:bodyPr/>
          <a:lstStyle/>
          <a:p>
            <a:r>
              <a:rPr lang="en-US" altLang="en-US"/>
              <a:t>The Near Future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DEB2D23-807F-68A2-2D61-7B46A5997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924800" cy="3962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3600"/>
              <a:t>	If the present trend between population and consumption per person continues, the Department of Energy (DOE) projects that by 2020 we will need </a:t>
            </a:r>
            <a:r>
              <a:rPr lang="en-US" altLang="en-US" sz="3600" u="sng">
                <a:solidFill>
                  <a:schemeClr val="tx2"/>
                </a:solidFill>
              </a:rPr>
              <a:t>1,300</a:t>
            </a:r>
            <a:r>
              <a:rPr lang="en-US" altLang="en-US" sz="3600">
                <a:solidFill>
                  <a:schemeClr val="tx2"/>
                </a:solidFill>
              </a:rPr>
              <a:t> additional power plants</a:t>
            </a:r>
            <a:r>
              <a:rPr lang="en-US" altLang="en-US" sz="3600"/>
              <a:t> to produce electric       energy.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A750B53-4C0D-65CF-32F0-972713A2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041525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6453749-71D0-D68C-D126-CA9405498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7763"/>
          </a:xfrm>
        </p:spPr>
        <p:txBody>
          <a:bodyPr/>
          <a:lstStyle/>
          <a:p>
            <a:pPr algn="ctr"/>
            <a:r>
              <a:rPr lang="en-US" altLang="en-US" sz="4000"/>
              <a:t>Sources of U.S. Electric Energy Production in 1999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03574FC-30BF-C025-6261-3CB4233E3F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2895600" cy="3429000"/>
          </a:xfrm>
        </p:spPr>
        <p:txBody>
          <a:bodyPr/>
          <a:lstStyle/>
          <a:p>
            <a:r>
              <a:rPr lang="en-US" altLang="en-US" sz="1800"/>
              <a:t>52% from Coal</a:t>
            </a:r>
          </a:p>
          <a:p>
            <a:r>
              <a:rPr lang="en-US" altLang="en-US" sz="1800"/>
              <a:t>20 % from Nuclear</a:t>
            </a:r>
          </a:p>
          <a:p>
            <a:r>
              <a:rPr lang="en-US" altLang="en-US" sz="1800"/>
              <a:t>15% from Natural Gas</a:t>
            </a:r>
          </a:p>
          <a:p>
            <a:r>
              <a:rPr lang="en-US" altLang="en-US" sz="1800"/>
              <a:t>8% from Hydropower</a:t>
            </a:r>
          </a:p>
          <a:p>
            <a:endParaRPr lang="en-US" altLang="en-US" sz="2400"/>
          </a:p>
          <a:p>
            <a:r>
              <a:rPr lang="en-US" altLang="en-US" sz="2400"/>
              <a:t>Oil (3%) plays a minor role in electrical production</a:t>
            </a:r>
            <a:endParaRPr lang="en-US" altLang="en-US"/>
          </a:p>
        </p:txBody>
      </p:sp>
      <p:graphicFrame>
        <p:nvGraphicFramePr>
          <p:cNvPr id="122885" name="Object 5">
            <a:extLst>
              <a:ext uri="{FF2B5EF4-FFF2-40B4-BE49-F238E27FC236}">
                <a16:creationId xmlns:a16="http://schemas.microsoft.com/office/drawing/2014/main" id="{D93A0416-72A4-93B7-A3DD-FA820AAFBD1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895600" y="2449513"/>
          <a:ext cx="6019800" cy="318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00730" imgH="4086225" progId="MSGraph.Chart.8">
                  <p:embed followColorScheme="full"/>
                </p:oleObj>
              </mc:Choice>
              <mc:Fallback>
                <p:oleObj name="Chart" r:id="rId2" imgW="6200730" imgH="408622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49513"/>
                        <a:ext cx="6019800" cy="318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7" name="Text Box 7">
            <a:extLst>
              <a:ext uri="{FF2B5EF4-FFF2-40B4-BE49-F238E27FC236}">
                <a16:creationId xmlns:a16="http://schemas.microsoft.com/office/drawing/2014/main" id="{C2000331-3CC7-18CF-A9AB-B834D75B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15000"/>
            <a:ext cx="141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hlinkClick r:id="rId4"/>
              </a:rPr>
              <a:t>Dept. of Energy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 autoUpdateAnimBg="0"/>
      <p:bldOleChart spid="122885" grpId="0"/>
    </p:bldLst>
  </p:timing>
</p:sld>
</file>

<file path=ppt/theme/theme1.xml><?xml version="1.0" encoding="utf-8"?>
<a:theme xmlns:a="http://schemas.openxmlformats.org/drawingml/2006/main" name="neonlits">
  <a:themeElements>
    <a:clrScheme name="">
      <a:dk1>
        <a:srgbClr val="333333"/>
      </a:dk1>
      <a:lt1>
        <a:srgbClr val="FFFFFF"/>
      </a:lt1>
      <a:dk2>
        <a:srgbClr val="000000"/>
      </a:dk2>
      <a:lt2>
        <a:srgbClr val="FE9B03"/>
      </a:lt2>
      <a:accent1>
        <a:srgbClr val="8901F3"/>
      </a:accent1>
      <a:accent2>
        <a:srgbClr val="DC0081"/>
      </a:accent2>
      <a:accent3>
        <a:srgbClr val="AAAAAA"/>
      </a:accent3>
      <a:accent4>
        <a:srgbClr val="DADADA"/>
      </a:accent4>
      <a:accent5>
        <a:srgbClr val="C4AAF8"/>
      </a:accent5>
      <a:accent6>
        <a:srgbClr val="C70074"/>
      </a:accent6>
      <a:hlink>
        <a:srgbClr val="00DFCA"/>
      </a:hlink>
      <a:folHlink>
        <a:srgbClr val="919191"/>
      </a:folHlink>
    </a:clrScheme>
    <a:fontScheme name="neonli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eonlit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c:\msoffice\powerpnt\template\sldshow\neonlits.ppt</Template>
  <TotalTime>716</TotalTime>
  <Words>1988</Words>
  <Application>Microsoft Office PowerPoint</Application>
  <PresentationFormat>On-screen Show (4:3)</PresentationFormat>
  <Paragraphs>289</Paragraphs>
  <Slides>49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Black</vt:lpstr>
      <vt:lpstr>Comic Sans MS</vt:lpstr>
      <vt:lpstr>Impact</vt:lpstr>
      <vt:lpstr>Tahoma</vt:lpstr>
      <vt:lpstr>Times New Roman</vt:lpstr>
      <vt:lpstr>neonlits</vt:lpstr>
      <vt:lpstr>Chart</vt:lpstr>
      <vt:lpstr>To View Slide Show</vt:lpstr>
      <vt:lpstr>Applications Of Energy</vt:lpstr>
      <vt:lpstr>Home Energy Audit   Electric Energy  &amp;  Electric Power</vt:lpstr>
      <vt:lpstr>Why Deal With The Issue Of Energy?</vt:lpstr>
      <vt:lpstr>U.S. Population (Growth &amp; Mortality)</vt:lpstr>
      <vt:lpstr>Electric Energy Consumed (including non-utility sources) in kiloWatthours per Person in the US</vt:lpstr>
      <vt:lpstr>Electric Energy Consumption  versus Population - USA</vt:lpstr>
      <vt:lpstr>The Near Future</vt:lpstr>
      <vt:lpstr>Sources of U.S. Electric Energy Production in 1999</vt:lpstr>
      <vt:lpstr>How Do We Meet our Needs for Electric Power in the Future? </vt:lpstr>
      <vt:lpstr>Storing Electric Energy</vt:lpstr>
      <vt:lpstr>Ludington Pumped Storage</vt:lpstr>
      <vt:lpstr>Utilities Connect by Transmission Lines to Share Capacity</vt:lpstr>
      <vt:lpstr>Grids</vt:lpstr>
      <vt:lpstr>Wind Power</vt:lpstr>
      <vt:lpstr>PowerPoint Presentation</vt:lpstr>
      <vt:lpstr>Solar Currents</vt:lpstr>
      <vt:lpstr>Geothermal Energy</vt:lpstr>
      <vt:lpstr>Tapping Energy From Tides</vt:lpstr>
      <vt:lpstr>Biomass As An Energy Source</vt:lpstr>
      <vt:lpstr>Fuel Cells</vt:lpstr>
      <vt:lpstr>Will Alternative Energy Sources Meet Our Energy Needs?</vt:lpstr>
      <vt:lpstr>Decisions for the Future</vt:lpstr>
      <vt:lpstr>PowerPoint Presentation</vt:lpstr>
      <vt:lpstr>PowerPoint Presentation</vt:lpstr>
      <vt:lpstr>PowerPoint Presentation</vt:lpstr>
      <vt:lpstr>How do we know how much electricity we use?    And how much does it cost?</vt:lpstr>
      <vt:lpstr>Measuring Home Energy Use</vt:lpstr>
      <vt:lpstr>PowerPoint Presentation</vt:lpstr>
      <vt:lpstr>PowerPoint Presentation</vt:lpstr>
      <vt:lpstr>Calculating Energy</vt:lpstr>
      <vt:lpstr>Calculating Energy</vt:lpstr>
      <vt:lpstr>So How Much Does Electricity Cost, Already?!</vt:lpstr>
      <vt:lpstr>Household Residents</vt:lpstr>
      <vt:lpstr>Businesses, Large Schools, and Industry</vt:lpstr>
      <vt:lpstr>Businesses, Large Schools, and Industry Pay for Energy based on Demand</vt:lpstr>
      <vt:lpstr>Calculating The Cost Of Energy</vt:lpstr>
      <vt:lpstr>Calculating The Cost Of Energy</vt:lpstr>
      <vt:lpstr>Calculating The Cost Of Energy</vt:lpstr>
      <vt:lpstr>Energy Costs Versus Energy Conservation</vt:lpstr>
      <vt:lpstr>PowerPoint Presentation</vt:lpstr>
      <vt:lpstr>PowerPoint Presentation</vt:lpstr>
      <vt:lpstr>Your Electricity Usage</vt:lpstr>
      <vt:lpstr>Reading The Meter</vt:lpstr>
      <vt:lpstr>Reading The Meter</vt:lpstr>
      <vt:lpstr>Reading The Meter</vt:lpstr>
      <vt:lpstr>Reading The Meter</vt:lpstr>
      <vt:lpstr>Your Homework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</dc:title>
  <dc:creator>John Preston</dc:creator>
  <cp:lastModifiedBy>Craig Riesen</cp:lastModifiedBy>
  <cp:revision>148</cp:revision>
  <cp:lastPrinted>1997-06-05T00:14:40Z</cp:lastPrinted>
  <dcterms:created xsi:type="dcterms:W3CDTF">1994-07-13T07:47:54Z</dcterms:created>
  <dcterms:modified xsi:type="dcterms:W3CDTF">2023-12-26T19:00:32Z</dcterms:modified>
</cp:coreProperties>
</file>