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82" r:id="rId3"/>
    <p:sldMasterId id="2147483694" r:id="rId4"/>
    <p:sldMasterId id="2147483710" r:id="rId5"/>
    <p:sldMasterId id="2147483718" r:id="rId6"/>
    <p:sldMasterId id="2147483730" r:id="rId7"/>
    <p:sldMasterId id="2147483742" r:id="rId8"/>
    <p:sldMasterId id="2147483754" r:id="rId9"/>
    <p:sldMasterId id="2147483761" r:id="rId10"/>
    <p:sldMasterId id="2147483773" r:id="rId11"/>
    <p:sldMasterId id="2147483785" r:id="rId12"/>
    <p:sldMasterId id="2147483797" r:id="rId13"/>
    <p:sldMasterId id="2147483809" r:id="rId14"/>
    <p:sldMasterId id="2147483821" r:id="rId15"/>
  </p:sldMasterIdLst>
  <p:notesMasterIdLst>
    <p:notesMasterId r:id="rId130"/>
  </p:notesMasterIdLst>
  <p:sldIdLst>
    <p:sldId id="631" r:id="rId16"/>
    <p:sldId id="256" r:id="rId17"/>
    <p:sldId id="687" r:id="rId18"/>
    <p:sldId id="734" r:id="rId19"/>
    <p:sldId id="663" r:id="rId20"/>
    <p:sldId id="732" r:id="rId21"/>
    <p:sldId id="257" r:id="rId22"/>
    <p:sldId id="748" r:id="rId23"/>
    <p:sldId id="312" r:id="rId24"/>
    <p:sldId id="258" r:id="rId25"/>
    <p:sldId id="259" r:id="rId26"/>
    <p:sldId id="738" r:id="rId27"/>
    <p:sldId id="313" r:id="rId28"/>
    <p:sldId id="773" r:id="rId29"/>
    <p:sldId id="742" r:id="rId30"/>
    <p:sldId id="752" r:id="rId31"/>
    <p:sldId id="744" r:id="rId32"/>
    <p:sldId id="751" r:id="rId33"/>
    <p:sldId id="750" r:id="rId34"/>
    <p:sldId id="739" r:id="rId35"/>
    <p:sldId id="745" r:id="rId36"/>
    <p:sldId id="737" r:id="rId37"/>
    <p:sldId id="740" r:id="rId38"/>
    <p:sldId id="746" r:id="rId39"/>
    <p:sldId id="747" r:id="rId40"/>
    <p:sldId id="735" r:id="rId41"/>
    <p:sldId id="311" r:id="rId42"/>
    <p:sldId id="269" r:id="rId43"/>
    <p:sldId id="305" r:id="rId44"/>
    <p:sldId id="307" r:id="rId45"/>
    <p:sldId id="308" r:id="rId46"/>
    <p:sldId id="309" r:id="rId47"/>
    <p:sldId id="270" r:id="rId48"/>
    <p:sldId id="310" r:id="rId49"/>
    <p:sldId id="328" r:id="rId50"/>
    <p:sldId id="271" r:id="rId51"/>
    <p:sldId id="753" r:id="rId52"/>
    <p:sldId id="272" r:id="rId53"/>
    <p:sldId id="273" r:id="rId54"/>
    <p:sldId id="274" r:id="rId55"/>
    <p:sldId id="275" r:id="rId56"/>
    <p:sldId id="289" r:id="rId57"/>
    <p:sldId id="276" r:id="rId58"/>
    <p:sldId id="291" r:id="rId59"/>
    <p:sldId id="294" r:id="rId60"/>
    <p:sldId id="346" r:id="rId61"/>
    <p:sldId id="277" r:id="rId62"/>
    <p:sldId id="338" r:id="rId63"/>
    <p:sldId id="281" r:id="rId64"/>
    <p:sldId id="339" r:id="rId65"/>
    <p:sldId id="282" r:id="rId66"/>
    <p:sldId id="755" r:id="rId67"/>
    <p:sldId id="757" r:id="rId68"/>
    <p:sldId id="758" r:id="rId69"/>
    <p:sldId id="759" r:id="rId70"/>
    <p:sldId id="754" r:id="rId71"/>
    <p:sldId id="756" r:id="rId72"/>
    <p:sldId id="733" r:id="rId73"/>
    <p:sldId id="760" r:id="rId74"/>
    <p:sldId id="370" r:id="rId75"/>
    <p:sldId id="324" r:id="rId76"/>
    <p:sldId id="688" r:id="rId77"/>
    <p:sldId id="336" r:id="rId78"/>
    <p:sldId id="689" r:id="rId79"/>
    <p:sldId id="690" r:id="rId80"/>
    <p:sldId id="691" r:id="rId81"/>
    <p:sldId id="692" r:id="rId82"/>
    <p:sldId id="694" r:id="rId83"/>
    <p:sldId id="693" r:id="rId84"/>
    <p:sldId id="695" r:id="rId85"/>
    <p:sldId id="765" r:id="rId86"/>
    <p:sldId id="696" r:id="rId87"/>
    <p:sldId id="697" r:id="rId88"/>
    <p:sldId id="698" r:id="rId89"/>
    <p:sldId id="767" r:id="rId90"/>
    <p:sldId id="701" r:id="rId91"/>
    <p:sldId id="769" r:id="rId92"/>
    <p:sldId id="342" r:id="rId93"/>
    <p:sldId id="770" r:id="rId94"/>
    <p:sldId id="704" r:id="rId95"/>
    <p:sldId id="702" r:id="rId96"/>
    <p:sldId id="705" r:id="rId97"/>
    <p:sldId id="344" r:id="rId98"/>
    <p:sldId id="340" r:id="rId99"/>
    <p:sldId id="700" r:id="rId100"/>
    <p:sldId id="768" r:id="rId101"/>
    <p:sldId id="706" r:id="rId102"/>
    <p:sldId id="707" r:id="rId103"/>
    <p:sldId id="708" r:id="rId104"/>
    <p:sldId id="709" r:id="rId105"/>
    <p:sldId id="764" r:id="rId106"/>
    <p:sldId id="762" r:id="rId107"/>
    <p:sldId id="763" r:id="rId108"/>
    <p:sldId id="327" r:id="rId109"/>
    <p:sldId id="766" r:id="rId110"/>
    <p:sldId id="715" r:id="rId111"/>
    <p:sldId id="716" r:id="rId112"/>
    <p:sldId id="717" r:id="rId113"/>
    <p:sldId id="718" r:id="rId114"/>
    <p:sldId id="771" r:id="rId115"/>
    <p:sldId id="719" r:id="rId116"/>
    <p:sldId id="720" r:id="rId117"/>
    <p:sldId id="721" r:id="rId118"/>
    <p:sldId id="722" r:id="rId119"/>
    <p:sldId id="723" r:id="rId120"/>
    <p:sldId id="724" r:id="rId121"/>
    <p:sldId id="725" r:id="rId122"/>
    <p:sldId id="726" r:id="rId123"/>
    <p:sldId id="727" r:id="rId124"/>
    <p:sldId id="728" r:id="rId125"/>
    <p:sldId id="729" r:id="rId126"/>
    <p:sldId id="730" r:id="rId127"/>
    <p:sldId id="731" r:id="rId128"/>
    <p:sldId id="772" r:id="rId12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4D1935-44F0-461E-89FE-3B6419AE5CF4}">
  <a:tblStyle styleId="{114D1935-44F0-461E-89FE-3B6419AE5CF4}" styleName="Table_0">
    <a:wholeTbl>
      <a:tcTxStyle b="off" i="off">
        <a:font>
          <a:latin typeface="Comic Sans MS"/>
          <a:ea typeface="Comic Sans MS"/>
          <a:cs typeface="Comic Sans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omic Sans MS"/>
          <a:ea typeface="Comic Sans MS"/>
          <a:cs typeface="Comic Sans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omic Sans MS"/>
          <a:ea typeface="Comic Sans MS"/>
          <a:cs typeface="Comic Sans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mic Sans MS"/>
          <a:ea typeface="Comic Sans MS"/>
          <a:cs typeface="Comic Sans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theme" Target="theme/theme1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26" Type="http://schemas.openxmlformats.org/officeDocument/2006/relationships/slide" Target="slides/slide111.xml"/><Relationship Id="rId13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presProps" Target="presProps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Google Shape;35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79E6-38F1-43E4-8FC5-3DD3D7ADDC9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75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79E6-38F1-43E4-8FC5-3DD3D7ADDC9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52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79E6-38F1-43E4-8FC5-3DD3D7ADDC9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01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79E6-38F1-43E4-8FC5-3DD3D7ADDC9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49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7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7" name="Google Shape;38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902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Google Shape;40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94742-C926-4487-B594-AE8787A8B8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</a:rPr>
              <a:t>The inflammatory response is a nonspecific defense reaction to tissue damage caused by injury or infection.</a:t>
            </a:r>
            <a:r>
              <a:rPr lang="en-US" altLang="en-US" dirty="0">
                <a:latin typeface="Arial" panose="020B0604020202020204" pitchFamily="34" charset="0"/>
              </a:rPr>
              <a:t> When pathogens enter the body, phagocytes move into the area and engulf the pathogens. In addition, platelets and clotting factors leak from the capillaries.</a:t>
            </a:r>
          </a:p>
        </p:txBody>
      </p:sp>
    </p:spTree>
    <p:extLst>
      <p:ext uri="{BB962C8B-B14F-4D97-AF65-F5344CB8AC3E}">
        <p14:creationId xmlns:p14="http://schemas.microsoft.com/office/powerpoint/2010/main" val="482150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4BD8BC-B3A4-48DC-8116-DAAF625652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16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ACCE06-0401-4112-99A4-A61F0DB77A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55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ACCE06-0401-4112-99A4-A61F0DB77A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76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47</a:t>
            </a:fld>
            <a:endParaRPr sz="1200" b="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7" name="Google Shape;4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Figure 24.3 An overview of the vertebrate immune system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Google Shape;47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7:notes"/>
          <p:cNvSpPr txBox="1"/>
          <p:nvPr/>
        </p:nvSpPr>
        <p:spPr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n-US" sz="12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2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975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7:notes"/>
          <p:cNvSpPr txBox="1"/>
          <p:nvPr/>
        </p:nvSpPr>
        <p:spPr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n-US" sz="12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2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097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7:notes"/>
          <p:cNvSpPr txBox="1"/>
          <p:nvPr/>
        </p:nvSpPr>
        <p:spPr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n-US" sz="12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fld>
            <a:endParaRPr sz="12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0999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7:notes"/>
          <p:cNvSpPr txBox="1"/>
          <p:nvPr/>
        </p:nvSpPr>
        <p:spPr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n-US" sz="12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 sz="12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74472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7:notes"/>
          <p:cNvSpPr txBox="1"/>
          <p:nvPr/>
        </p:nvSpPr>
        <p:spPr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n-US" sz="12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 sz="12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820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6888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336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80" name="Google Shape;3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1" name="Google Shape;3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Figure 21.2a The four main stages of food processing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5" name="Google Shape;4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Figure 21.2b-0 Chemical digestion: the breakdown of large organic molecules to their components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158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0" name="Google Shape;4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69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44" name="Google Shape;4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5" name="Google Shape;4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Figure 21.4-1 The human digestive system (part 1)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7" name="Google Shape;4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Google Shape;4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1" name="Google Shape;5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1" name="Google Shape;5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2" name="Google Shape;5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Figure 21.10a The duodenum and associated digestive organs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4" name="Google Shape;6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5" name="Google Shape;5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41582E-D1F6-4DF7-95F9-8AA2139CA3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503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10" name="Google Shape;6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1" name="Google Shape;61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Figure 21.11 The hepatic portal vein carrying blood from the intestines to the liver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8173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5" name="Google Shape;6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2" name="Google Shape;6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9" name="Google Shape;6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7" name="Google Shape;64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Google Shape;4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92890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9446F-9F4B-4CA7-AE8B-3CD0344EAF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6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6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468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9446F-9F4B-4CA7-AE8B-3CD0344EAF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6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6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31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ECF8C-B331-4916-983F-AC1E212F1F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14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CC748-28F6-40C2-BEE5-29C1CEAC12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419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59008-E7CA-47D7-81BA-E262B92032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247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59008-E7CA-47D7-81BA-E262B92032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2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B32890-6E62-46FC-B4F3-379FB2FC67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87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3 stages: Reception 🡪 Signal Transduction 🡪 Response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Example: Epinephrine (“Fight or Flight” signal) – Heart cells respond by increasing heart beat; Liver cells respond by providing glucose to body cells.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11</a:t>
            </a:fld>
            <a:endParaRPr sz="1200" b="0" i="0" u="none" strike="noStrike" cap="none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Figure 26.1a Signaling in the endocrine system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mic Sans MS"/>
              <a:buNone/>
              <a:defRPr/>
            </a:lvl1pPr>
            <a:lvl2pPr lvl="1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/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None/>
              <a:defRPr/>
            </a:lvl3pPr>
            <a:lvl4pPr lvl="3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None/>
              <a:defRPr/>
            </a:lvl4pPr>
            <a:lvl5pPr lvl="4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None/>
              <a:defRPr/>
            </a:lvl5pPr>
            <a:lvl6pPr lvl="5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None/>
              <a:defRPr/>
            </a:lvl6pPr>
            <a:lvl7pPr lvl="6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None/>
              <a:defRPr/>
            </a:lvl7pPr>
            <a:lvl8pPr lvl="7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None/>
              <a:defRPr/>
            </a:lvl8pPr>
            <a:lvl9pPr lvl="8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 rot="5400000">
            <a:off x="4600575" y="2466975"/>
            <a:ext cx="6096000" cy="192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 rot="5400000">
            <a:off x="676275" y="619125"/>
            <a:ext cx="6096000" cy="561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520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11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972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410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77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671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402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8631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9549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50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Text, and 2 Content" type="txAndTwoObj">
  <p:cSld name="TEXT_AND_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0607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0084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183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461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4496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9773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A818954-4C53-4ACD-9D98-E330C4E7E65C}" type="datetimeFigureOut">
              <a:rPr lang="en-US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9FCA730B-7435-4BFA-80DE-F83C83CCE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3288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B1EFF74-6527-41BD-B449-66B9788CDEF3}" type="datetimeFigureOut">
              <a:rPr lang="en-US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88113482-8018-4F2C-9A17-85C6DCAB6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8258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95919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315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4 Content" type="fourObj">
  <p:cSld name="FOUR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73846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03728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8296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8575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6571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34181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00498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74880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003445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20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None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964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4961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566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30105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0293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1535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946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3890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A818954-4C53-4ACD-9D98-E330C4E7E65C}" type="datetimeFigureOut">
              <a:rPr lang="en-US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9FCA730B-7435-4BFA-80DE-F83C83CCE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3175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B1EFF74-6527-41BD-B449-66B9788CDEF3}" type="datetimeFigureOut">
              <a:rPr lang="en-US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88113482-8018-4F2C-9A17-85C6DCAB6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32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00076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688889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29156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77435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75491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20081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92215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92589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998809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3027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None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109174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15BA9A-431D-4DE0-9F46-F4ABBB917294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56870-FF6F-4711-9E43-E8B2E3D238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822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51044B-BFD2-476F-BDF5-7239CDF5B7EB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15DC9-1188-4CDD-A336-D6CA073462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79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4DBCA-2792-4B32-B33E-0A3DF2DE8502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78E3-F932-4D11-BDDB-D980B4E611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65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A48E9-CC89-40EB-8101-228AF95A5739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E5164-DBB4-451E-8F85-FC40F9F8F2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873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41B75-D850-4EB5-A188-F8F7955AF75B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FD23-AA9F-4025-A0BD-E314768D84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318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9855A9-E2FE-4C08-967D-C842B713D1E3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D4ACC-B9A6-4FFB-8C02-8EC17C9673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37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000124-DB04-42C0-9808-1068E2477E5C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3F40D-E682-44D7-9C43-C8ED69317C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64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3F7A7-F75E-46E5-9C35-F5E6C74CE5CE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8A0DF-1054-4427-83B8-B80D0F8CD4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188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187AE5-5D71-4889-B799-EA0355D6C4A8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71346-30A9-47B4-920A-10E6DB7C7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27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•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–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–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•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–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–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80D1B6-73E9-412F-9B86-C60797080914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3EC25-3E10-4A77-A962-98CFD55F30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086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29A6DE-7290-42FA-BCA9-FA2558DBC7AE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B1EA-EF59-4284-9B84-5849D26EC5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6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None/>
              <a:defRPr sz="18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–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None/>
              <a:defRPr sz="18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–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37719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4838700" y="1676400"/>
            <a:ext cx="37719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»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"/>
              <a:buNone/>
              <a:defRPr sz="1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96" name="Google Shape;96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"/>
              <a:buNone/>
              <a:defRPr sz="1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046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684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205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0989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567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627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76962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414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92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87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709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498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33800"/>
            <a:ext cx="9144000" cy="552450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43400"/>
            <a:ext cx="9144000" cy="381000"/>
          </a:xfrm>
        </p:spPr>
        <p:txBody>
          <a:bodyPr/>
          <a:lstStyle>
            <a:lvl1pPr marL="0" indent="0"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E2E112D-19D4-4108-8857-790625D612E7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F56AAE19-2818-47BF-869C-816AC13EC7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70414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3EC7-611D-4B2F-9026-6CDBA76046AF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05D57-1FA2-416A-A0E1-113085013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76392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C8AA-5682-41DB-A358-83B46B877700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5061-74BB-44E2-9C16-C8609316E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12778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875F-7895-4DFC-B794-8F20B3904D4F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E01C-86EE-47F4-B7D4-146CFBFC3B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88307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0B1C-8DBC-4B04-B2AC-4CA7AB245735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F465-8385-4882-9EA9-430D734DE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64057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7E263-6044-41BD-B088-6D22BC8DEF4E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2F74-A579-499C-8F4D-8EAE2863A3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22270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14C0-39F0-4DCA-94E9-F17F648912D7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99B7-F21A-4B21-B63A-EE112F250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85474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159E-2918-4C33-84A7-9D1E59EB0747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35AF-1290-4026-A117-3159FE4DC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79750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F1D8-8550-4B67-A90C-D0AEFA83DCBA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81539-EC8C-447E-B60F-CEB93CEDDA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22221"/>
      </p:ext>
    </p:extLst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135A-2456-44A5-95F7-0F30C10DA2DC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8D26-FAF8-41BA-A483-E0FA3F8AC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45449"/>
      </p:ext>
    </p:extLst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B385-06DC-4141-9065-A1A00ECADE57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77D50-3C82-4DDC-ACDE-D3079619F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51521"/>
      </p:ext>
    </p:extLst>
  </p:cSld>
  <p:clrMapOvr>
    <a:masterClrMapping/>
  </p:clrMapOvr>
  <p:transition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0D0B-47D6-4EB4-83E5-835CFC395100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646A-30CD-462B-A745-083B7E299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21799"/>
      </p:ext>
    </p:extLst>
  </p:cSld>
  <p:clrMapOvr>
    <a:masterClrMapping/>
  </p:clrMapOvr>
  <p:transition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2470-8DEC-4995-943A-74FBB16D7854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7055BAE-F9BF-49B4-8EF8-A05398F2C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564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674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D5DE-24B6-483E-99C2-78F9110F3518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3F52-BEF1-4B22-911F-6612EEB24C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7265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Char char="»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26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31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73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098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9028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795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016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556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2693988" y="1600200"/>
            <a:ext cx="30861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body" idx="2"/>
          </p:nvPr>
        </p:nvSpPr>
        <p:spPr>
          <a:xfrm>
            <a:off x="5932488" y="1600200"/>
            <a:ext cx="308768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324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7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615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588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396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433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3766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779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1"/>
          </p:nvPr>
        </p:nvSpPr>
        <p:spPr>
          <a:xfrm rot="5400000">
            <a:off x="3594100" y="700088"/>
            <a:ext cx="4525963" cy="632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352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 rot="5400000">
            <a:off x="5303838" y="2409826"/>
            <a:ext cx="5851525" cy="158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 rot="5400000">
            <a:off x="2064544" y="904082"/>
            <a:ext cx="5851525" cy="459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298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None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60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»"/>
              <a:defRPr sz="20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22" name="Google Shape;222;p3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None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9984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•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–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–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•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–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–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721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None/>
              <a:defRPr sz="18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–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None/>
              <a:defRPr sz="18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•"/>
              <a:defRPr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–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8126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121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423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38" name="Google Shape;238;p4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"/>
              <a:buNone/>
              <a:defRPr sz="1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62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4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"/>
              <a:buNone/>
              <a:defRPr sz="1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98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866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7816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body" idx="1"/>
          </p:nvPr>
        </p:nvSpPr>
        <p:spPr>
          <a:xfrm>
            <a:off x="455613" y="1600200"/>
            <a:ext cx="403701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body" idx="2"/>
          </p:nvPr>
        </p:nvSpPr>
        <p:spPr>
          <a:xfrm>
            <a:off x="4645025" y="1600200"/>
            <a:ext cx="403701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261" name="Google Shape;261;p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60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6"/>
          <p:cNvSpPr txBox="1"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body" idx="1"/>
          </p:nvPr>
        </p:nvSpPr>
        <p:spPr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9946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/>
          <p:nvPr/>
        </p:nvSpPr>
        <p:spPr>
          <a:xfrm>
            <a:off x="136525" y="136525"/>
            <a:ext cx="8866188" cy="6581775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7"/>
          <p:cNvSpPr txBox="1">
            <a:spLocks noGrp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180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80" name="Google Shape;280;p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146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287" name="Google Shape;287;p4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88" name="Google Shape;288;p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289" name="Google Shape;289;p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1184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0"/>
          <p:cNvSpPr txBox="1"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0798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131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304" name="Google Shape;304;p5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9488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5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12" name="Google Shape;312;p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5985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4"/>
          <p:cNvSpPr txBox="1"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4"/>
          <p:cNvSpPr txBox="1">
            <a:spLocks noGrp="1"/>
          </p:cNvSpPr>
          <p:nvPr>
            <p:ph type="body" idx="1"/>
          </p:nvPr>
        </p:nvSpPr>
        <p:spPr>
          <a:xfrm rot="5400000">
            <a:off x="2305844" y="-250031"/>
            <a:ext cx="4525963" cy="822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127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 txBox="1">
            <a:spLocks noGrp="1"/>
          </p:cNvSpPr>
          <p:nvPr>
            <p:ph type="title"/>
          </p:nvPr>
        </p:nvSpPr>
        <p:spPr>
          <a:xfrm rot="5400000">
            <a:off x="4728369" y="2172494"/>
            <a:ext cx="5851525" cy="20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5"/>
          <p:cNvSpPr txBox="1">
            <a:spLocks noGrp="1"/>
          </p:cNvSpPr>
          <p:nvPr>
            <p:ph type="body" idx="1"/>
          </p:nvPr>
        </p:nvSpPr>
        <p:spPr>
          <a:xfrm rot="5400000">
            <a:off x="538956" y="191295"/>
            <a:ext cx="5851525" cy="601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88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 rot="5400000">
            <a:off x="2362200" y="228600"/>
            <a:ext cx="4800600" cy="7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7"/>
          <p:cNvSpPr txBox="1">
            <a:spLocks noGrp="1"/>
          </p:cNvSpPr>
          <p:nvPr>
            <p:ph type="title"/>
          </p:nvPr>
        </p:nvSpPr>
        <p:spPr>
          <a:xfrm>
            <a:off x="313267" y="365126"/>
            <a:ext cx="8475133" cy="104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89BD"/>
              </a:buClr>
              <a:buSzPts val="3000"/>
              <a:buFont typeface="Arial"/>
              <a:buNone/>
              <a:defRPr>
                <a:solidFill>
                  <a:srgbClr val="1F89B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7"/>
          <p:cNvSpPr txBox="1">
            <a:spLocks noGrp="1"/>
          </p:cNvSpPr>
          <p:nvPr>
            <p:ph type="body" idx="1"/>
          </p:nvPr>
        </p:nvSpPr>
        <p:spPr>
          <a:xfrm>
            <a:off x="313267" y="1600200"/>
            <a:ext cx="8475133" cy="475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57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35" name="Google Shape;335;p57"/>
          <p:cNvCxnSpPr/>
          <p:nvPr/>
        </p:nvCxnSpPr>
        <p:spPr>
          <a:xfrm>
            <a:off x="-8470" y="25399"/>
            <a:ext cx="914400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6" name="Google Shape;336;p57"/>
          <p:cNvCxnSpPr/>
          <p:nvPr/>
        </p:nvCxnSpPr>
        <p:spPr>
          <a:xfrm>
            <a:off x="-8470" y="55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2C55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196881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7223" y="12204"/>
            <a:ext cx="7868312" cy="443379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8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0" name="Google Shape;340;p58"/>
          <p:cNvSpPr txBox="1"/>
          <p:nvPr/>
        </p:nvSpPr>
        <p:spPr>
          <a:xfrm>
            <a:off x="67733" y="5354189"/>
            <a:ext cx="78293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PowerPoint Lectures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Campbell Biology: Concepts &amp; Connections, </a:t>
            </a:r>
            <a:r>
              <a:rPr lang="en-US" sz="18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Eighth Edition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REECE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en-US" sz="14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TAYLOR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en-US" sz="14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SIMON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en-US" sz="14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DICKEY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en-US" sz="14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HOGAN</a:t>
            </a:r>
            <a:endParaRPr sz="1400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8"/>
          <p:cNvSpPr txBox="1"/>
          <p:nvPr/>
        </p:nvSpPr>
        <p:spPr>
          <a:xfrm>
            <a:off x="67733" y="3878298"/>
            <a:ext cx="33661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2C552"/>
                </a:solidFill>
                <a:latin typeface="Arial"/>
                <a:ea typeface="Arial"/>
                <a:cs typeface="Arial"/>
                <a:sym typeface="Arial"/>
              </a:rPr>
              <a:t>Chapter 21 </a:t>
            </a:r>
            <a:endParaRPr sz="4800" b="1">
              <a:solidFill>
                <a:srgbClr val="F2C5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8"/>
          <p:cNvSpPr txBox="1"/>
          <p:nvPr/>
        </p:nvSpPr>
        <p:spPr>
          <a:xfrm>
            <a:off x="6392312" y="6434998"/>
            <a:ext cx="26500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Lecture by Edward J. Zalisko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8"/>
          <p:cNvSpPr txBox="1"/>
          <p:nvPr/>
        </p:nvSpPr>
        <p:spPr>
          <a:xfrm>
            <a:off x="67733" y="4606307"/>
            <a:ext cx="44376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2C552"/>
                </a:solidFill>
                <a:latin typeface="Arial"/>
                <a:ea typeface="Arial"/>
                <a:cs typeface="Arial"/>
                <a:sym typeface="Arial"/>
              </a:rPr>
              <a:t>Nutrition and Digestion</a:t>
            </a:r>
            <a:endParaRPr sz="3000" b="1">
              <a:solidFill>
                <a:srgbClr val="F2C55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1453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Slide">
  <p:cSld name="Section Title Slid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9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59"/>
          <p:cNvSpPr txBox="1"/>
          <p:nvPr/>
        </p:nvSpPr>
        <p:spPr>
          <a:xfrm>
            <a:off x="2302071" y="3105835"/>
            <a:ext cx="45398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cap="small">
                <a:solidFill>
                  <a:srgbClr val="F2C552"/>
                </a:solidFill>
                <a:latin typeface="Arial"/>
                <a:ea typeface="Arial"/>
                <a:cs typeface="Arial"/>
                <a:sym typeface="Arial"/>
              </a:rPr>
              <a:t>Enter Section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4200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0"/>
          <p:cNvSpPr txBox="1">
            <a:spLocks noGrp="1"/>
          </p:cNvSpPr>
          <p:nvPr>
            <p:ph type="title"/>
          </p:nvPr>
        </p:nvSpPr>
        <p:spPr>
          <a:xfrm>
            <a:off x="313267" y="365126"/>
            <a:ext cx="8475133" cy="104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89B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2" name="Google Shape;352;p60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" name="Google Shape;353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707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89B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6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7" name="Google Shape;357;p6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6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9" name="Google Shape;359;p6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Google Shape;361;p61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2" name="Google Shape;362;p6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1264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2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311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94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103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308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BDRLC0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76962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mic Sans MS"/>
              <a:buChar char="•"/>
              <a:defRPr sz="4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508000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Char char="–"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Char char="•"/>
              <a:defRPr sz="4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–"/>
              <a:defRPr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»"/>
              <a:defRPr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»"/>
              <a:defRPr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200400" marR="0" lvl="6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»"/>
              <a:defRPr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57600" marR="0" lvl="7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»"/>
              <a:defRPr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114800" marR="0" lvl="8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c Sans MS"/>
              <a:buChar char="»"/>
              <a:defRPr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9B73A-062F-4232-A93A-EB0F35A32D5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DA763-BDFA-4FD4-8523-BEDFE8E70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0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55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024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2403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55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85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000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769E1D-7620-45A8-B188-C3DF3F2E53A0}" type="datetimeFigureOut">
              <a:rPr lang="en-US" smtClean="0"/>
              <a:pPr>
                <a:defRPr/>
              </a:pPr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09109B-194E-4590-A2AA-B85A7BB077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5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2015 Pearson Education, Inc.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8435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33783E-D2E9-4CA2-9C46-CA17556074DE}" type="datetime1">
              <a:rPr lang="en-US"/>
              <a:pPr>
                <a:defRPr/>
              </a:pPr>
              <a:t>5/4/2023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Tahom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copyright </a:t>
            </a:r>
            <a:r>
              <a:rPr lang="en-US" dirty="0" err="1"/>
              <a:t>cmassengale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0D503-1C23-47DB-8F05-5C9A28D47F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6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transition spd="med">
    <p:fade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200000"/>
        <a:defRPr sz="2400" b="1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200000"/>
        <a:defRPr sz="2000" b="1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200000"/>
        <a:defRPr b="1">
          <a:solidFill>
            <a:srgbClr val="3366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0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482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2015 Pearson Education, Inc.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226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/>
          <p:nvPr/>
        </p:nvSpPr>
        <p:spPr>
          <a:xfrm>
            <a:off x="136525" y="136525"/>
            <a:ext cx="8866188" cy="6581775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 txBox="1"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44"/>
          <p:cNvSpPr txBox="1">
            <a:spLocks noGrp="1"/>
          </p:cNvSpPr>
          <p:nvPr>
            <p:ph type="body" idx="1"/>
          </p:nvPr>
        </p:nvSpPr>
        <p:spPr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779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"/>
          <p:cNvSpPr txBox="1">
            <a:spLocks noGrp="1"/>
          </p:cNvSpPr>
          <p:nvPr>
            <p:ph type="title"/>
          </p:nvPr>
        </p:nvSpPr>
        <p:spPr>
          <a:xfrm>
            <a:off x="313267" y="365126"/>
            <a:ext cx="8475133" cy="104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89BD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1F89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9" name="Google Shape;329;p56"/>
          <p:cNvSpPr txBox="1">
            <a:spLocks noGrp="1"/>
          </p:cNvSpPr>
          <p:nvPr>
            <p:ph type="body" idx="1"/>
          </p:nvPr>
        </p:nvSpPr>
        <p:spPr>
          <a:xfrm>
            <a:off x="313267" y="1600200"/>
            <a:ext cx="8475133" cy="475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89BD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89B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89BD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89BD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Google Shape;330;p56"/>
          <p:cNvSpPr/>
          <p:nvPr/>
        </p:nvSpPr>
        <p:spPr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2015 Pearson Education, Inc.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8869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://www.google.com/url?sa=i&amp;rct=j&amp;q=human+digestive+systems&amp;source=images&amp;cd=&amp;cad=rja&amp;docid=aULVKx2N3cR9IM&amp;tbnid=-YVlmfwjF4F2vM:&amp;ved=0CAUQjRw&amp;url=http://www.turbosquid.com/3d-models/human-digestive-3d-model/546475&amp;ei=yN4JUeD9E4KsywH8pIHYDg&amp;bvm=bv.41642243,d.aWc&amp;psig=AFQjCNEe-3hhYTuK1RhTQzYAJaN_qLvrag&amp;ust=135968773020322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1.xml"/><Relationship Id="rId4" Type="http://schemas.openxmlformats.org/officeDocument/2006/relationships/hyperlink" Target="Resources/Movies/vainflam.mo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sa=i&amp;rct=j&amp;q=human+digestive+systems&amp;source=images&amp;cd=&amp;cad=rja&amp;docid=aULVKx2N3cR9IM&amp;tbnid=-YVlmfwjF4F2vM:&amp;ved=0CAUQjRw&amp;url=http://www.turbosquid.com/3d-models/human-digestive-3d-model/546475&amp;ei=yN4JUeD9E4KsywH8pIHYDg&amp;bvm=bv.41642243,d.aWc&amp;psig=AFQjCNEe-3hhYTuK1RhTQzYAJaN_qLvrag&amp;ust=1359687730203228" TargetMode="Externa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google.com/url?sa=i&amp;rct=j&amp;q=vitamin+D&amp;source=images&amp;cd=&amp;cad=rja&amp;docid=IJe9iH3Xv_ZePM&amp;tbnid=cVzUzSmtMVi8ZM:&amp;ved=0CAUQjRw&amp;url=http://www.healingrosacea.com/diet/&amp;ei=lMwJUY944bPIAZPxgPAO&amp;psig=AFQjCNE_ciByqM1k5oLPTtTu-fYLrp6ZQQ&amp;ust=1359683054658403" TargetMode="Externa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hyperlink" Target="http://www.google.com/url?sa=i&amp;rct=j&amp;q=sodium&amp;source=images&amp;cd=&amp;cad=rja&amp;docid=ebf6cbmA3Zvm3M&amp;tbnid=36EA-6_MWrArJM:&amp;ved=0CAUQjRw&amp;url=http://www.freewebs.com/lindsey_ec/theusesofsodium.htm&amp;ei=V80JUb_RB6rxygHE14DIDg&amp;bvm=bv.41642243,d.aWc&amp;psig=AFQjCNE0dDCt3MnDhM1hQzcX_q1QVHanIw&amp;ust=1359683190173058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google.com/url?sa=i&amp;rct=j&amp;q=digestion&amp;source=images&amp;cd=&amp;cad=rja&amp;docid=UJblAhM5mIc_KM&amp;tbnid=Q8tRr9F4kWNTfM:&amp;ved=0CAUQjRw&amp;url=http://www.electroherbalism.com/Naturopathy/Regimens/Digestion_Regimen.htm&amp;ei=AeYJUYi4GJKTqwGlzYCoBQ&amp;psig=AFQjCNFN0UfvlUP5SxRbQeRGcX7vv7QAyg&amp;ust=1359689585500252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en.wikipedia.org/wiki/File:Gray1058.png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8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google.com/url?sa=i&amp;rct=j&amp;q=digestive+process&amp;source=images&amp;cd=&amp;cad=rja&amp;docid=R23R4HmVPfrT4M&amp;tbnid=C2wJLyAwFMQ3tM:&amp;ved=0CAUQjRw&amp;url=http://youngbrothers.tradeindia.com/digestive-system-model--421909.html&amp;ei=4-cJUcjlKtKlqQGJsYG4BQ&amp;psig=AFQjCNEp4ELDe5lDKKOo-j90b_1y7Z0ViQ&amp;ust=1359689679135384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51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digestive+process&amp;source=images&amp;cd=&amp;cad=rja&amp;docid=R23R4HmVPfrT4M&amp;tbnid=C2wJLyAwFMQ3tM:&amp;ved=0CAUQjRw&amp;url=http://youngbrothers.tradeindia.com/digestive-system-model--421909.html&amp;ei=4-cJUcjlKtKlqQGJsYG4BQ&amp;psig=AFQjCNEp4ELDe5lDKKOo-j90b_1y7Z0ViQ&amp;ust=1359689679135384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51.emf"/><Relationship Id="rId4" Type="http://schemas.openxmlformats.org/officeDocument/2006/relationships/image" Target="../media/image90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hyperlink" Target="http://www.google.com/url?sa=i&amp;rct=j&amp;q=homeostasis&amp;source=images&amp;cd=&amp;cad=rja&amp;docid=Wrl1b6hSaQjvjM&amp;tbnid=gjIjmE2TDa3glM:&amp;ved=0CAUQjRw&amp;url=http://www.macronutrients.net/homeostasis/&amp;ei=DnA3UYapBciQyQHZ2YCQBg&amp;bvm=bv.43287494,d.aWc&amp;psig=AFQjCNGBDbDDxmJn__p_oSebqjVM2LjHVw&amp;ust=1362674020401092" TargetMode="External"/><Relationship Id="rId1" Type="http://schemas.openxmlformats.org/officeDocument/2006/relationships/slideLayout" Target="../slideLayouts/slideLayout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www.google.com/url?sa=i&amp;rct=j&amp;q=blood+and+waste&amp;source=images&amp;cd=&amp;cad=rja&amp;docid=UYyAWg9e4cA-SM&amp;tbnid=VQyrlDFtChvE7M:&amp;ved=0CAUQjRw&amp;url=http://www.biologyreference.com/Bl-Ce/Blood.html&amp;ei=8T45UbL6F6HhygGD7IGQBw&amp;bvm=bv.43287494,d.aWc&amp;psig=AFQjCNGWIL63REkTxxypT4ks29ieWg8sHg&amp;ust=1362792463329905" TargetMode="External"/><Relationship Id="rId1" Type="http://schemas.openxmlformats.org/officeDocument/2006/relationships/slideLayout" Target="../slideLayouts/slideLayout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6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7"/>
          <p:cNvSpPr txBox="1">
            <a:spLocks noGrp="1"/>
          </p:cNvSpPr>
          <p:nvPr>
            <p:ph type="title"/>
          </p:nvPr>
        </p:nvSpPr>
        <p:spPr>
          <a:xfrm>
            <a:off x="738648" y="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2060"/>
                </a:solidFill>
              </a:rPr>
              <a:t>Endocrine System Control</a:t>
            </a:r>
            <a:endParaRPr dirty="0"/>
          </a:p>
        </p:txBody>
      </p:sp>
      <p:sp>
        <p:nvSpPr>
          <p:cNvPr id="160" name="Google Shape;160;p37"/>
          <p:cNvSpPr txBox="1">
            <a:spLocks noGrp="1"/>
          </p:cNvSpPr>
          <p:nvPr>
            <p:ph type="body" idx="1"/>
          </p:nvPr>
        </p:nvSpPr>
        <p:spPr>
          <a:xfrm>
            <a:off x="167148" y="1435510"/>
            <a:ext cx="8839200" cy="504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US" sz="2800" dirty="0"/>
              <a:t>In the endocrine system, chemical signals called </a:t>
            </a:r>
            <a:r>
              <a:rPr lang="en-US" sz="4400" b="1" dirty="0">
                <a:solidFill>
                  <a:srgbClr val="FF0000"/>
                </a:solidFill>
              </a:rPr>
              <a:t>Hormones</a:t>
            </a:r>
            <a:r>
              <a:rPr lang="en-US" sz="2800" dirty="0"/>
              <a:t> regulate body functions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sz="2800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ts val="1800"/>
              </a:spcBef>
              <a:buSzPts val="2400"/>
            </a:pPr>
            <a:r>
              <a:rPr lang="en-US" altLang="en-US" sz="2400" dirty="0">
                <a:solidFill>
                  <a:srgbClr val="00B050"/>
                </a:solidFill>
              </a:rPr>
              <a:t>Are chemicals released in one part of the body that travel through the bloodstream and affect the activities of cells in other parts of the body. </a:t>
            </a:r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–"/>
            </a:pPr>
            <a:r>
              <a:rPr lang="en-US" sz="2400" dirty="0"/>
              <a:t>Are </a:t>
            </a:r>
            <a:r>
              <a:rPr lang="en-US" sz="2400" b="1" dirty="0">
                <a:solidFill>
                  <a:srgbClr val="7030A0"/>
                </a:solidFill>
              </a:rPr>
              <a:t>released into the bloodstream</a:t>
            </a:r>
            <a:r>
              <a:rPr lang="en-US" sz="2400" b="1" dirty="0">
                <a:solidFill>
                  <a:srgbClr val="3333FF"/>
                </a:solidFill>
              </a:rPr>
              <a:t> </a:t>
            </a:r>
            <a:r>
              <a:rPr lang="en-US" sz="2400" dirty="0"/>
              <a:t>by endocrine cells. </a:t>
            </a:r>
            <a:endParaRPr sz="2400"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–"/>
            </a:pPr>
            <a:r>
              <a:rPr lang="en-US" sz="2400" dirty="0">
                <a:solidFill>
                  <a:srgbClr val="00B050"/>
                </a:solidFill>
              </a:rPr>
              <a:t>Are carried to </a:t>
            </a:r>
            <a:r>
              <a:rPr lang="en-US" sz="2400" b="1" dirty="0">
                <a:solidFill>
                  <a:schemeClr val="tx1"/>
                </a:solidFill>
              </a:rPr>
              <a:t>all locations </a:t>
            </a:r>
            <a:r>
              <a:rPr lang="en-US" sz="2400" dirty="0">
                <a:solidFill>
                  <a:srgbClr val="00B050"/>
                </a:solidFill>
              </a:rPr>
              <a:t>in the body.</a:t>
            </a:r>
            <a:endParaRPr sz="2400" dirty="0">
              <a:solidFill>
                <a:srgbClr val="00B050"/>
              </a:solidFill>
            </a:endParaRPr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–"/>
            </a:pPr>
            <a:r>
              <a:rPr lang="en-US" sz="2400" dirty="0"/>
              <a:t>Affect only </a:t>
            </a:r>
            <a:r>
              <a:rPr lang="en-US" sz="2400" b="1" dirty="0">
                <a:solidFill>
                  <a:srgbClr val="0000FF"/>
                </a:solidFill>
              </a:rPr>
              <a:t>Target Cells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that have receptors for that specific hormone. </a:t>
            </a:r>
            <a:endParaRPr dirty="0"/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7"/>
            <a:ext cx="8229600" cy="746125"/>
          </a:xfrm>
        </p:spPr>
        <p:txBody>
          <a:bodyPr>
            <a:normAutofit fontScale="90000"/>
          </a:bodyPr>
          <a:lstStyle/>
          <a:p>
            <a:r>
              <a:rPr lang="en-US" dirty="0"/>
              <a:t>Organs of the Excretory System</a:t>
            </a:r>
          </a:p>
        </p:txBody>
      </p:sp>
      <p:sp>
        <p:nvSpPr>
          <p:cNvPr id="1225731" name="Rectangle 3"/>
          <p:cNvSpPr>
            <a:spLocks noGrp="1" noChangeArrowheads="1"/>
          </p:cNvSpPr>
          <p:nvPr>
            <p:ph idx="1"/>
          </p:nvPr>
        </p:nvSpPr>
        <p:spPr>
          <a:xfrm>
            <a:off x="150559" y="800576"/>
            <a:ext cx="8842881" cy="289635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B0F0"/>
                </a:solidFill>
              </a:rPr>
              <a:t>Kidneys</a:t>
            </a:r>
          </a:p>
          <a:p>
            <a:pPr marL="0" indent="0">
              <a:buNone/>
            </a:pPr>
            <a:r>
              <a:rPr lang="en-US" sz="2400" dirty="0"/>
              <a:t> The primary excretory organ in humans (part of urinary system).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excrete water, urea, salts and other wastes from the blood.</a:t>
            </a:r>
          </a:p>
          <a:p>
            <a:pPr lvl="1"/>
            <a:r>
              <a:rPr lang="en-US" sz="2400" dirty="0"/>
              <a:t>maintain blood </a:t>
            </a:r>
            <a:r>
              <a:rPr lang="en-US" sz="2400" dirty="0" err="1"/>
              <a:t>pH.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regulate water content and blood volume.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225733" name="Picture 5" descr="https://s3.amazonaws.com/healthtap-public/ht-staging/user_answer/reference_image/9824/large/Kidney_Transplant.jpeg?13494808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06" y="3255612"/>
            <a:ext cx="3089787" cy="3594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5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11"/>
            <a:ext cx="8229600" cy="1143000"/>
          </a:xfrm>
        </p:spPr>
        <p:txBody>
          <a:bodyPr/>
          <a:lstStyle/>
          <a:p>
            <a:r>
              <a:rPr lang="en-US" dirty="0"/>
              <a:t>Urinary System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1102"/>
            <a:ext cx="5278582" cy="48574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rgbClr val="00B0F0"/>
                </a:solidFill>
              </a:rPr>
              <a:t>Kidney</a:t>
            </a:r>
          </a:p>
          <a:p>
            <a:pPr lvl="1"/>
            <a:r>
              <a:rPr lang="en-US" dirty="0"/>
              <a:t>Primary excretory organ in humans.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Produces urine.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3300" b="1" dirty="0">
                <a:solidFill>
                  <a:srgbClr val="FF0000"/>
                </a:solidFill>
              </a:rPr>
              <a:t>Ureter</a:t>
            </a:r>
            <a:endParaRPr lang="en-US" sz="3300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Tube that leaves each kidney, carrying urine to the urinary bladder.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3300" b="1" dirty="0">
                <a:solidFill>
                  <a:srgbClr val="00B050"/>
                </a:solidFill>
              </a:rPr>
              <a:t>Urinary bladder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en-US" dirty="0"/>
              <a:t>saclike organ where urine is</a:t>
            </a:r>
          </a:p>
          <a:p>
            <a:pPr marL="457200" lvl="1" indent="0">
              <a:buNone/>
            </a:pPr>
            <a:r>
              <a:rPr lang="en-US" dirty="0"/>
              <a:t>    stored before being excreted.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3300" b="1" dirty="0">
                <a:solidFill>
                  <a:srgbClr val="7030A0"/>
                </a:solidFill>
              </a:rPr>
              <a:t>Urethra</a:t>
            </a:r>
          </a:p>
          <a:p>
            <a:pPr lvl="1"/>
            <a:r>
              <a:rPr lang="en-US" dirty="0"/>
              <a:t>tube that leaves the bladder and delivers urine to external environment.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600200"/>
            <a:ext cx="3760787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6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The Kidneys</a:t>
            </a:r>
          </a:p>
        </p:txBody>
      </p:sp>
      <p:sp>
        <p:nvSpPr>
          <p:cNvPr id="1240067" name="Rectangle 3"/>
          <p:cNvSpPr>
            <a:spLocks noGrp="1" noChangeArrowheads="1"/>
          </p:cNvSpPr>
          <p:nvPr>
            <p:ph idx="1"/>
          </p:nvPr>
        </p:nvSpPr>
        <p:spPr>
          <a:xfrm>
            <a:off x="103239" y="1221331"/>
            <a:ext cx="4201053" cy="510787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Blood enters the kidney through the renal artery.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solidFill>
                  <a:srgbClr val="0070C0"/>
                </a:solidFill>
              </a:rPr>
              <a:t>The kidney removes waste products and passes them to the ureter.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The clean, filtered blood leaves the kidney through the renal vein and returns to circulation.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6B7AD-2B87-97D9-B649-82107F60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705" y="1221331"/>
            <a:ext cx="5100122" cy="48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0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0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0067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Kidney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1657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Renal Cortex</a:t>
            </a:r>
          </a:p>
          <a:p>
            <a:pPr lvl="1"/>
            <a:r>
              <a:rPr lang="en-US" dirty="0"/>
              <a:t>Outer-most area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Renal Medulla</a:t>
            </a:r>
          </a:p>
          <a:p>
            <a:pPr lvl="1"/>
            <a:r>
              <a:rPr lang="en-US" dirty="0"/>
              <a:t>Middle area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Renal Pelvis</a:t>
            </a:r>
          </a:p>
          <a:p>
            <a:pPr lvl="1"/>
            <a:r>
              <a:rPr lang="en-US" dirty="0"/>
              <a:t>Inner-most area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"/>
          <a:stretch/>
        </p:blipFill>
        <p:spPr>
          <a:xfrm>
            <a:off x="3810000" y="1475626"/>
            <a:ext cx="5114122" cy="4650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B3F22-C80F-6A81-FD9F-38FA4078A2B9}"/>
              </a:ext>
            </a:extLst>
          </p:cNvPr>
          <p:cNvSpPr txBox="1"/>
          <p:nvPr/>
        </p:nvSpPr>
        <p:spPr>
          <a:xfrm>
            <a:off x="7154884" y="14812"/>
            <a:ext cx="198911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Enrichment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0903" y="0"/>
            <a:ext cx="2649794" cy="1143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Nephron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1454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functional unit of the kidney.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Purifies the blood.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13" descr="Untitled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r="2206" b="3278"/>
          <a:stretch>
            <a:fillRect/>
          </a:stretch>
        </p:blipFill>
        <p:spPr bwMode="auto">
          <a:xfrm>
            <a:off x="1132176" y="2576945"/>
            <a:ext cx="7294192" cy="41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781" y="0"/>
            <a:ext cx="4812890" cy="649594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Nephron Structure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31837"/>
            <a:ext cx="4648200" cy="56492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Glomerulus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Ball of capillaries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Bowman’s capsule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Cup-like structure that surrounds glomerulus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Renal tubule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Tube connecting Bowman’s capsule to collecting duct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Loop of Henle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 of reabsorption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Capillaries intertwined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Collecting duct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Collects urine from several nephrons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58" y="731836"/>
            <a:ext cx="5405542" cy="52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077" y="150505"/>
            <a:ext cx="5225845" cy="1143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Nephron 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87288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00B050"/>
                </a:solidFill>
              </a:rPr>
              <a:t>Nephrons</a:t>
            </a:r>
            <a:r>
              <a:rPr lang="en-US" dirty="0">
                <a:solidFill>
                  <a:srgbClr val="000000"/>
                </a:solidFill>
              </a:rPr>
              <a:t> are primarily located in the </a:t>
            </a:r>
            <a:r>
              <a:rPr lang="en-US" sz="4400" dirty="0">
                <a:solidFill>
                  <a:srgbClr val="00B0F0"/>
                </a:solidFill>
              </a:rPr>
              <a:t>renal cortex </a:t>
            </a:r>
            <a:r>
              <a:rPr lang="en-US" dirty="0">
                <a:solidFill>
                  <a:srgbClr val="000000"/>
                </a:solidFill>
              </a:rPr>
              <a:t>except for their </a:t>
            </a:r>
            <a:r>
              <a:rPr lang="en-US" sz="4400" dirty="0">
                <a:solidFill>
                  <a:srgbClr val="FF0000"/>
                </a:solidFill>
              </a:rPr>
              <a:t>Loops of Henle</a:t>
            </a:r>
            <a:r>
              <a:rPr lang="en-US" dirty="0">
                <a:solidFill>
                  <a:srgbClr val="000000"/>
                </a:solidFill>
              </a:rPr>
              <a:t>, which descend into the renal medulla.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"/>
          <a:stretch/>
        </p:blipFill>
        <p:spPr>
          <a:xfrm>
            <a:off x="4229698" y="1600200"/>
            <a:ext cx="445710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3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759" y="160337"/>
            <a:ext cx="4538481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Urine 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6477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>
                <a:solidFill>
                  <a:srgbClr val="00B050"/>
                </a:solidFill>
              </a:rPr>
              <a:t>Urine</a:t>
            </a:r>
            <a:r>
              <a:rPr lang="en-US" dirty="0">
                <a:solidFill>
                  <a:srgbClr val="00B0F0"/>
                </a:solidFill>
              </a:rPr>
              <a:t> is formed by two key processes: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Filtration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</a:rPr>
              <a:t>Reabsorption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1600199"/>
            <a:ext cx="5678818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370" y="-7672"/>
            <a:ext cx="6283260" cy="95156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Urine Formation: Filtration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35328"/>
            <a:ext cx="8534400" cy="4990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Non-selective process </a:t>
            </a:r>
            <a:r>
              <a:rPr lang="en-US" dirty="0"/>
              <a:t>of pushing fluid through the glomerulus into Bowman’s capsule.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Blood cells are too large to pass so they remain in the blood.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Filtered liquid is now called </a:t>
            </a:r>
            <a:r>
              <a:rPr lang="en-US" sz="4000" b="1" dirty="0">
                <a:solidFill>
                  <a:srgbClr val="FF0000"/>
                </a:solidFill>
              </a:rPr>
              <a:t>filtrate</a:t>
            </a:r>
            <a:r>
              <a:rPr lang="en-US" b="1" dirty="0"/>
              <a:t>.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Water</a:t>
            </a:r>
          </a:p>
          <a:p>
            <a:pPr lvl="1"/>
            <a:r>
              <a:rPr lang="en-US" sz="2400" dirty="0"/>
              <a:t>Urea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Glucose</a:t>
            </a:r>
          </a:p>
          <a:p>
            <a:pPr lvl="1"/>
            <a:r>
              <a:rPr lang="en-US" sz="2400" dirty="0"/>
              <a:t>Amino acids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Salts</a:t>
            </a:r>
            <a:r>
              <a:rPr lang="en-US" sz="2400" dirty="0"/>
              <a:t> 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72944"/>
            <a:ext cx="3657600" cy="30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741" y="11556"/>
            <a:ext cx="7300452" cy="93578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Urine Formation: Reabsorption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2002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B050"/>
                </a:solidFill>
              </a:rPr>
              <a:t>Selective process </a:t>
            </a:r>
            <a:r>
              <a:rPr lang="en-US" sz="2800" dirty="0"/>
              <a:t>of removing ‘good stuff’ from the filtrate</a:t>
            </a:r>
          </a:p>
          <a:p>
            <a:pPr marL="0" indent="0">
              <a:buNone/>
            </a:pPr>
            <a:r>
              <a:rPr lang="en-US" sz="2800" dirty="0"/>
              <a:t>Occurs in the Loop of Henle. </a:t>
            </a:r>
          </a:p>
          <a:p>
            <a:pPr lvl="1">
              <a:spcBef>
                <a:spcPts val="1800"/>
              </a:spcBef>
            </a:pPr>
            <a:r>
              <a:rPr lang="en-US" sz="2400" dirty="0">
                <a:solidFill>
                  <a:srgbClr val="00B0F0"/>
                </a:solidFill>
              </a:rPr>
              <a:t>‘Good stuff’ moves from Loop of Henle back to capillaries.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7715" y="3478866"/>
            <a:ext cx="5181600" cy="29257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Filtrate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Reabsorbed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			Water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Glucose		Glucose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Amino Acids		Amino Acids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56271"/>
            <a:ext cx="3962400" cy="32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66;p38" descr="26_01aEndocrineSignaling-U.jpg">
            <a:extLst>
              <a:ext uri="{FF2B5EF4-FFF2-40B4-BE49-F238E27FC236}">
                <a16:creationId xmlns:a16="http://schemas.microsoft.com/office/drawing/2014/main" id="{BB39EA60-DC6E-A7AF-CFEF-19910B1C51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6397" b="2418"/>
          <a:stretch/>
        </p:blipFill>
        <p:spPr>
          <a:xfrm>
            <a:off x="3106993" y="4072183"/>
            <a:ext cx="3401961" cy="283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38" descr="26_01aEndocrineSignaling-U.jpg">
            <a:extLst>
              <a:ext uri="{FF2B5EF4-FFF2-40B4-BE49-F238E27FC236}">
                <a16:creationId xmlns:a16="http://schemas.microsoft.com/office/drawing/2014/main" id="{B5DE880E-0157-65FD-3469-88A3BB4FD1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097" b="44103"/>
          <a:stretch/>
        </p:blipFill>
        <p:spPr>
          <a:xfrm>
            <a:off x="3097161" y="1754121"/>
            <a:ext cx="3401961" cy="232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8" descr="26_01aEndocrineSignaling-U.jpg"/>
          <p:cNvPicPr preferRelativeResize="0"/>
          <p:nvPr/>
        </p:nvPicPr>
        <p:blipFill rotWithShape="1">
          <a:blip r:embed="rId3">
            <a:alphaModFix/>
          </a:blip>
          <a:srcRect b="76523"/>
          <a:stretch/>
        </p:blipFill>
        <p:spPr>
          <a:xfrm>
            <a:off x="3106993" y="137160"/>
            <a:ext cx="3401961" cy="161696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8"/>
          <p:cNvSpPr txBox="1"/>
          <p:nvPr/>
        </p:nvSpPr>
        <p:spPr>
          <a:xfrm>
            <a:off x="4493507" y="294177"/>
            <a:ext cx="75812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Stimulus</a:t>
            </a:r>
            <a:endParaRPr sz="1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38"/>
          <p:cNvCxnSpPr>
            <a:cxnSpLocks/>
          </p:cNvCxnSpPr>
          <p:nvPr/>
        </p:nvCxnSpPr>
        <p:spPr>
          <a:xfrm flipV="1">
            <a:off x="5251627" y="871520"/>
            <a:ext cx="336717" cy="175976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38"/>
          <p:cNvCxnSpPr>
            <a:cxnSpLocks/>
            <a:stCxn id="173" idx="3"/>
          </p:cNvCxnSpPr>
          <p:nvPr/>
        </p:nvCxnSpPr>
        <p:spPr>
          <a:xfrm flipV="1">
            <a:off x="4182768" y="1230335"/>
            <a:ext cx="522414" cy="35889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38"/>
          <p:cNvCxnSpPr/>
          <p:nvPr/>
        </p:nvCxnSpPr>
        <p:spPr>
          <a:xfrm rot="10800000" flipH="1">
            <a:off x="4726174" y="1460345"/>
            <a:ext cx="128829" cy="293776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38"/>
          <p:cNvCxnSpPr/>
          <p:nvPr/>
        </p:nvCxnSpPr>
        <p:spPr>
          <a:xfrm>
            <a:off x="5417182" y="3269005"/>
            <a:ext cx="171162" cy="239624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38"/>
          <p:cNvSpPr txBox="1"/>
          <p:nvPr/>
        </p:nvSpPr>
        <p:spPr>
          <a:xfrm>
            <a:off x="5417182" y="616609"/>
            <a:ext cx="88485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Endocrine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8"/>
          <p:cNvSpPr txBox="1"/>
          <p:nvPr/>
        </p:nvSpPr>
        <p:spPr>
          <a:xfrm>
            <a:off x="3354429" y="1050780"/>
            <a:ext cx="82833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Secretory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vesicle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8"/>
          <p:cNvSpPr txBox="1"/>
          <p:nvPr/>
        </p:nvSpPr>
        <p:spPr>
          <a:xfrm>
            <a:off x="4393043" y="1811487"/>
            <a:ext cx="79508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Hormone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8"/>
          <p:cNvSpPr txBox="1"/>
          <p:nvPr/>
        </p:nvSpPr>
        <p:spPr>
          <a:xfrm>
            <a:off x="3371939" y="2643295"/>
            <a:ext cx="14262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Signal travels</a:t>
            </a:r>
            <a:b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everywhere</a:t>
            </a:r>
            <a:b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via the</a:t>
            </a:r>
            <a:b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bloodstream</a:t>
            </a:r>
            <a:endParaRPr sz="1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8"/>
          <p:cNvSpPr txBox="1"/>
          <p:nvPr/>
        </p:nvSpPr>
        <p:spPr>
          <a:xfrm>
            <a:off x="5474599" y="3497580"/>
            <a:ext cx="54912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Blood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vessel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8"/>
          <p:cNvSpPr txBox="1"/>
          <p:nvPr/>
        </p:nvSpPr>
        <p:spPr>
          <a:xfrm>
            <a:off x="4139285" y="6193775"/>
            <a:ext cx="18954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Response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Limited to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cells that have the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 for the signal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72" grpId="0"/>
      <p:bldP spid="173" grpId="0"/>
      <p:bldP spid="174" grpId="0"/>
      <p:bldP spid="175" grpId="0"/>
      <p:bldP spid="176" grpId="0"/>
      <p:bldP spid="17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Urine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58784"/>
            <a:ext cx="8991600" cy="4714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Urine</a:t>
            </a:r>
            <a:r>
              <a:rPr lang="en-US" sz="2800" dirty="0"/>
              <a:t> = excess water + urea + excess salts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solidFill>
                  <a:srgbClr val="00B0F0"/>
                </a:solidFill>
              </a:rPr>
              <a:t>Collects in the collecting ducts, empties into renal pelvis then exits the kidneys via the ureters.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/>
              <a:t>Stored in the urinary bladder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before exiting the body via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the urethra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12" descr="http://simoesandpatelmd.com/wp-content/uploads/2012/04/Kidney-infection-kidney-infection-sympto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971800"/>
            <a:ext cx="376237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5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13" y="77993"/>
            <a:ext cx="8229600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Summary: </a:t>
            </a:r>
            <a:br>
              <a:rPr lang="en-US" dirty="0"/>
            </a:br>
            <a:r>
              <a:rPr lang="en-US" dirty="0"/>
              <a:t>Pathway of Excretory (Cellular)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47" y="1573161"/>
            <a:ext cx="8849033" cy="5132439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</a:pPr>
            <a:r>
              <a:rPr lang="en-US" sz="2400" dirty="0"/>
              <a:t>1. Produced in cell.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>
                <a:solidFill>
                  <a:srgbClr val="00B0F0"/>
                </a:solidFill>
              </a:rPr>
              <a:t>2. Diffuses into blood stream. 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/>
              <a:t>3. Carried by blood to nephron of kidney.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>
                <a:solidFill>
                  <a:srgbClr val="00B0F0"/>
                </a:solidFill>
              </a:rPr>
              <a:t>4. Enters glomerulus. 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/>
              <a:t>5. Filtered into bowman's capsule and passes to renal tubule.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>
                <a:solidFill>
                  <a:srgbClr val="00B0F0"/>
                </a:solidFill>
              </a:rPr>
              <a:t>6. Travels from renal tubule (including Loop of Henle) to collecting duct.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/>
              <a:t>7. Enters renal pelvis from collecting duct.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>
                <a:solidFill>
                  <a:srgbClr val="00B0F0"/>
                </a:solidFill>
              </a:rPr>
              <a:t>8. Waste (in form of urine) then passes through ureters.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2400" dirty="0"/>
              <a:t>9. Urine is stored in bladder until released by passing through urethra.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6285" y="0"/>
            <a:ext cx="6240483" cy="85502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Control of Kidney Function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idx="1"/>
          </p:nvPr>
        </p:nvSpPr>
        <p:spPr>
          <a:xfrm>
            <a:off x="106877" y="1417638"/>
            <a:ext cx="8942119" cy="516572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you drink a liquid, it is absorbed into the blood through the digestive system.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The concentration of water in the blood increases;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/>
              <a:t>Decreasing the rate of kidney water reabsorption.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Less water is returned to the blood.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/>
              <a:t>Excess water is excreted as urine.</a:t>
            </a:r>
          </a:p>
        </p:txBody>
      </p:sp>
    </p:spTree>
    <p:extLst>
      <p:ext uri="{BB962C8B-B14F-4D97-AF65-F5344CB8AC3E}">
        <p14:creationId xmlns:p14="http://schemas.microsoft.com/office/powerpoint/2010/main" val="21952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7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5" name="Rectangle 3"/>
          <p:cNvSpPr>
            <a:spLocks noGrp="1" noChangeArrowheads="1"/>
          </p:cNvSpPr>
          <p:nvPr>
            <p:ph idx="1"/>
          </p:nvPr>
        </p:nvSpPr>
        <p:spPr>
          <a:xfrm>
            <a:off x="-1" y="1163782"/>
            <a:ext cx="9048997" cy="5189517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/>
              <a:t>When the kidneys detect an increase in salt …</a:t>
            </a:r>
          </a:p>
          <a:p>
            <a:pPr marL="344488" indent="0">
              <a:spcBef>
                <a:spcPts val="24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they respond by returning less salt to the blood by reabsorption.</a:t>
            </a:r>
          </a:p>
          <a:p>
            <a:pPr marL="344488" indent="0">
              <a:spcBef>
                <a:spcPts val="2400"/>
              </a:spcBef>
              <a:buNone/>
            </a:pPr>
            <a:r>
              <a:rPr lang="en-US" dirty="0"/>
              <a:t>The excess salt is excreted in urine, thus maintaining the composition of the blood.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98A0154-CD8B-2C35-D6D4-E99E5EAA9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077" y="0"/>
            <a:ext cx="3651662" cy="73183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Control of Kidney Function</a:t>
            </a:r>
          </a:p>
        </p:txBody>
      </p:sp>
    </p:spTree>
    <p:extLst>
      <p:ext uri="{BB962C8B-B14F-4D97-AF65-F5344CB8AC3E}">
        <p14:creationId xmlns:p14="http://schemas.microsoft.com/office/powerpoint/2010/main" val="35609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Biotech Measures How Well Kidney Dialysis Machines Filter Your Blood">
            <a:extLst>
              <a:ext uri="{FF2B5EF4-FFF2-40B4-BE49-F238E27FC236}">
                <a16:creationId xmlns:a16="http://schemas.microsoft.com/office/drawing/2014/main" id="{50E4424C-8BCF-A952-4E69-5BCD4631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" y="0"/>
            <a:ext cx="912350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92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9D2C8-2FB3-10A8-62FE-089A2512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6" y="98456"/>
            <a:ext cx="7279510" cy="67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5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273"/>
            <a:ext cx="8229600" cy="6542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Endocrine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goldiesroom.org/Multimedia/Bio_Images/12%20Human%20Regulation/09%20Endocrine%20Gl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928884"/>
            <a:ext cx="8785597" cy="5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007655-F681-D710-C328-2122FF40ECAB}"/>
              </a:ext>
            </a:extLst>
          </p:cNvPr>
          <p:cNvSpPr/>
          <p:nvPr/>
        </p:nvSpPr>
        <p:spPr>
          <a:xfrm>
            <a:off x="275303" y="2330245"/>
            <a:ext cx="2576052" cy="884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2B27E-B90C-247F-4817-207D65A5D4C6}"/>
              </a:ext>
            </a:extLst>
          </p:cNvPr>
          <p:cNvSpPr/>
          <p:nvPr/>
        </p:nvSpPr>
        <p:spPr>
          <a:xfrm>
            <a:off x="201705" y="3403609"/>
            <a:ext cx="2576052" cy="1077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0BCC37-BD7D-C466-7879-6990518169CB}"/>
              </a:ext>
            </a:extLst>
          </p:cNvPr>
          <p:cNvSpPr/>
          <p:nvPr/>
        </p:nvSpPr>
        <p:spPr>
          <a:xfrm>
            <a:off x="238503" y="4786460"/>
            <a:ext cx="2576052" cy="884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04824-C219-C3A2-103B-8175AA822849}"/>
              </a:ext>
            </a:extLst>
          </p:cNvPr>
          <p:cNvSpPr/>
          <p:nvPr/>
        </p:nvSpPr>
        <p:spPr>
          <a:xfrm>
            <a:off x="201705" y="5859824"/>
            <a:ext cx="2649649" cy="884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12D0C-F9B0-DE16-7860-AF4A8F4503ED}"/>
              </a:ext>
            </a:extLst>
          </p:cNvPr>
          <p:cNvSpPr/>
          <p:nvPr/>
        </p:nvSpPr>
        <p:spPr>
          <a:xfrm>
            <a:off x="4395017" y="978734"/>
            <a:ext cx="3126659" cy="884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A00257-6A1B-EABA-7211-89B1254035DC}"/>
              </a:ext>
            </a:extLst>
          </p:cNvPr>
          <p:cNvSpPr/>
          <p:nvPr/>
        </p:nvSpPr>
        <p:spPr>
          <a:xfrm>
            <a:off x="4395018" y="2330245"/>
            <a:ext cx="2762865" cy="547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61C52E-DDE3-E583-EA9A-AD2FC612CACA}"/>
              </a:ext>
            </a:extLst>
          </p:cNvPr>
          <p:cNvSpPr/>
          <p:nvPr/>
        </p:nvSpPr>
        <p:spPr>
          <a:xfrm>
            <a:off x="4404851" y="3011977"/>
            <a:ext cx="3701846" cy="734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04DFFF-36F2-DD86-915C-125156A7767D}"/>
              </a:ext>
            </a:extLst>
          </p:cNvPr>
          <p:cNvSpPr/>
          <p:nvPr/>
        </p:nvSpPr>
        <p:spPr>
          <a:xfrm>
            <a:off x="4434348" y="4015533"/>
            <a:ext cx="3805084" cy="1077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10800-8488-71C0-5262-864449EFAFF0}"/>
              </a:ext>
            </a:extLst>
          </p:cNvPr>
          <p:cNvSpPr/>
          <p:nvPr/>
        </p:nvSpPr>
        <p:spPr>
          <a:xfrm>
            <a:off x="5968180" y="5535561"/>
            <a:ext cx="2576052" cy="1033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273"/>
            <a:ext cx="8229600" cy="6542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Endocrine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goldiesroom.org/Multimedia/Bio_Images/12%20Human%20Regulation/09%20Endocrine%20Gl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928884"/>
            <a:ext cx="8785597" cy="5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495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5E0B67-CC79-91C9-E468-CC5843D5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" y="0"/>
            <a:ext cx="9125564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36D37D-3718-E20E-4D1A-FB7B98598EBF}"/>
              </a:ext>
            </a:extLst>
          </p:cNvPr>
          <p:cNvSpPr txBox="1"/>
          <p:nvPr/>
        </p:nvSpPr>
        <p:spPr>
          <a:xfrm>
            <a:off x="0" y="6292645"/>
            <a:ext cx="1484671" cy="565355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47A3AE-6E8D-0F00-FF2F-01C4E817C889}"/>
              </a:ext>
            </a:extLst>
          </p:cNvPr>
          <p:cNvSpPr/>
          <p:nvPr/>
        </p:nvSpPr>
        <p:spPr>
          <a:xfrm>
            <a:off x="0" y="5320145"/>
            <a:ext cx="1745673" cy="593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9E8010-F02D-F433-4D3A-F8E5791E0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"/>
          <a:stretch/>
        </p:blipFill>
        <p:spPr bwMode="auto">
          <a:xfrm>
            <a:off x="2506980" y="197429"/>
            <a:ext cx="4130040" cy="3032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F79A4-A81A-26E7-A27C-E8E83B0F9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81" y="3265814"/>
            <a:ext cx="5968183" cy="35921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4320704-393A-A939-93F8-20F25B0452A8}"/>
              </a:ext>
            </a:extLst>
          </p:cNvPr>
          <p:cNvSpPr/>
          <p:nvPr/>
        </p:nvSpPr>
        <p:spPr>
          <a:xfrm>
            <a:off x="3574473" y="3883231"/>
            <a:ext cx="1389413" cy="356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21130C-513E-9F49-A284-56D3463FE402}"/>
              </a:ext>
            </a:extLst>
          </p:cNvPr>
          <p:cNvSpPr/>
          <p:nvPr/>
        </p:nvSpPr>
        <p:spPr>
          <a:xfrm>
            <a:off x="3717540" y="6280561"/>
            <a:ext cx="1389413" cy="356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644" y="0"/>
            <a:ext cx="4233334" cy="82071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Pituitary Gland</a:t>
            </a:r>
          </a:p>
        </p:txBody>
      </p:sp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909" y="1028700"/>
            <a:ext cx="8608779" cy="124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B050"/>
                </a:solidFill>
              </a:rPr>
              <a:t>Secretes hormones which make other endocrine glands secrete hormones, “releasing hormones”; Releases FSH (menstrual cycle), LH (ovulation), ACTH (metabolism), TSH (thyroid), GH (growth).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solidFill>
                <a:srgbClr val="00B050"/>
              </a:solidFill>
            </a:endParaRPr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726D-87E9-6C6A-8E04-AE8FEA05B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6" b="1"/>
          <a:stretch/>
        </p:blipFill>
        <p:spPr>
          <a:xfrm>
            <a:off x="727552" y="2623391"/>
            <a:ext cx="7052311" cy="41231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0B738C4-0187-D80D-E3B2-8D06DF39F883}"/>
              </a:ext>
            </a:extLst>
          </p:cNvPr>
          <p:cNvSpPr/>
          <p:nvPr/>
        </p:nvSpPr>
        <p:spPr>
          <a:xfrm>
            <a:off x="1187532" y="4310743"/>
            <a:ext cx="1745673" cy="593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9726D-87E9-6C6A-8E04-AE8FEA05B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6" b="1"/>
          <a:stretch/>
        </p:blipFill>
        <p:spPr>
          <a:xfrm>
            <a:off x="5993354" y="3558271"/>
            <a:ext cx="3150646" cy="1842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644" y="0"/>
            <a:ext cx="4233334" cy="82071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Pituitary Gland</a:t>
            </a:r>
          </a:p>
        </p:txBody>
      </p:sp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" y="997527"/>
            <a:ext cx="9053688" cy="562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None/>
            </a:pPr>
            <a:r>
              <a:rPr lang="en-US" sz="2400" dirty="0"/>
              <a:t>The pituitary hormones help control some of the following body processes: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>
                <a:solidFill>
                  <a:srgbClr val="00B050"/>
                </a:solidFill>
              </a:rPr>
              <a:t>Growth.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/>
              <a:t>Blood Pressure.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>
                <a:solidFill>
                  <a:srgbClr val="00B050"/>
                </a:solidFill>
              </a:rPr>
              <a:t>Some aspects of pregnancy and childbirth including stimulation of uterine contractions during childbirth. 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/>
              <a:t>Breast milk production. 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>
                <a:solidFill>
                  <a:srgbClr val="00B050"/>
                </a:solidFill>
              </a:rPr>
              <a:t>Sex organ functions in both women and men. 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/>
              <a:t>Thyroid gland function. 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>
                <a:solidFill>
                  <a:srgbClr val="00B050"/>
                </a:solidFill>
              </a:rPr>
              <a:t>The conversion of food into energy (metabolism). </a:t>
            </a:r>
          </a:p>
          <a:p>
            <a:pPr lvl="0" indent="-231775">
              <a:spcBef>
                <a:spcPts val="1200"/>
              </a:spcBef>
            </a:pPr>
            <a:r>
              <a:rPr lang="en-US" sz="2400" dirty="0"/>
              <a:t>Water and osmolarity regulation in the body.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1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356" y="0"/>
            <a:ext cx="4113889" cy="82071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Pineal Gland</a:t>
            </a:r>
          </a:p>
        </p:txBody>
      </p:sp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909" y="1354667"/>
            <a:ext cx="8608779" cy="9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B050"/>
                </a:solidFill>
              </a:rPr>
              <a:t>Releases melatonin, regulates rhythmic activities (sleep cycles, etc.).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solidFill>
                <a:srgbClr val="00B050"/>
              </a:solidFill>
            </a:endParaRPr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726D-87E9-6C6A-8E04-AE8FEA05B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6" b="1"/>
          <a:stretch/>
        </p:blipFill>
        <p:spPr>
          <a:xfrm>
            <a:off x="727552" y="2623391"/>
            <a:ext cx="7052311" cy="41231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84F1F3D-0434-ED8A-E481-8609DEA19B89}"/>
              </a:ext>
            </a:extLst>
          </p:cNvPr>
          <p:cNvSpPr/>
          <p:nvPr/>
        </p:nvSpPr>
        <p:spPr>
          <a:xfrm>
            <a:off x="5688280" y="2507549"/>
            <a:ext cx="1745673" cy="593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s3.amazonaws.com/healthtap-public/ht-staging/user_answer/reference_image/9824/large/Kidney_Transplant.jpeg?1349480819">
            <a:extLst>
              <a:ext uri="{FF2B5EF4-FFF2-40B4-BE49-F238E27FC236}">
                <a16:creationId xmlns:a16="http://schemas.microsoft.com/office/drawing/2014/main" id="{3A6D98C5-8A9E-F22C-2C42-E0A25D820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84" y="2227229"/>
            <a:ext cx="3384714" cy="4255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Google Shape;144;p35"/>
          <p:cNvSpPr txBox="1">
            <a:spLocks noGrp="1"/>
          </p:cNvSpPr>
          <p:nvPr>
            <p:ph type="ctrTitle"/>
          </p:nvPr>
        </p:nvSpPr>
        <p:spPr>
          <a:xfrm>
            <a:off x="403761" y="201881"/>
            <a:ext cx="8526306" cy="187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Human Anatomy &amp; Physiology</a:t>
            </a:r>
            <a:br>
              <a:rPr lang="en-US" sz="32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Endocrine, Immune, Digestive, Excretory</a:t>
            </a:r>
            <a:br>
              <a:rPr lang="en-US" sz="3200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Systems </a:t>
            </a:r>
            <a:r>
              <a:rPr lang="en-US" sz="36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Chapter 31, 33</a:t>
            </a:r>
            <a:endParaRPr dirty="0">
              <a:solidFill>
                <a:srgbClr val="00B050"/>
              </a:solidFill>
            </a:endParaRPr>
          </a:p>
        </p:txBody>
      </p:sp>
      <p:pic>
        <p:nvPicPr>
          <p:cNvPr id="5" name="Picture 2" descr="http://preview.turbosquid.com/Preview/Content_2010_12_02__23_45_26/Digestive_B.jpgfbb4f108-04c7-4136-ab4e-aa164f3c2860Larger.jpg">
            <a:hlinkClick r:id="rId4"/>
            <a:extLst>
              <a:ext uri="{FF2B5EF4-FFF2-40B4-BE49-F238E27FC236}">
                <a16:creationId xmlns:a16="http://schemas.microsoft.com/office/drawing/2014/main" id="{3B7E20EB-BA8B-7976-790F-E64EE4D4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53" y="2227229"/>
            <a:ext cx="3384714" cy="4067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998">
            <a:extLst>
              <a:ext uri="{FF2B5EF4-FFF2-40B4-BE49-F238E27FC236}">
                <a16:creationId xmlns:a16="http://schemas.microsoft.com/office/drawing/2014/main" id="{FF58C519-0E2D-C4CE-97B4-57D9D5F9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8" y="1589561"/>
            <a:ext cx="207645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yroid: What It Is, Function &amp; Problems">
            <a:extLst>
              <a:ext uri="{FF2B5EF4-FFF2-40B4-BE49-F238E27FC236}">
                <a16:creationId xmlns:a16="http://schemas.microsoft.com/office/drawing/2014/main" id="{FEE42F38-2AB0-F81B-23A1-3AA063B3B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t="4014" r="10674" b="6810"/>
          <a:stretch/>
        </p:blipFill>
        <p:spPr bwMode="auto">
          <a:xfrm>
            <a:off x="4105707" y="619625"/>
            <a:ext cx="4904865" cy="59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75355" cy="82071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Thyroid Gland</a:t>
            </a:r>
          </a:p>
        </p:txBody>
      </p:sp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3427" y="947043"/>
            <a:ext cx="4735455" cy="218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/>
              <a:t>Produces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thyroxine</a:t>
            </a:r>
            <a:r>
              <a:rPr lang="en-US" sz="2400" dirty="0"/>
              <a:t> to regulate metabolism, involving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iodine</a:t>
            </a:r>
            <a:r>
              <a:rPr lang="en-US" sz="24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Calcitonin</a:t>
            </a:r>
            <a:r>
              <a:rPr lang="en-US" sz="2400" dirty="0"/>
              <a:t> reduced blood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calcium</a:t>
            </a:r>
            <a:r>
              <a:rPr lang="en-US" sz="2400" dirty="0"/>
              <a:t> levels (opposes parathyroid gland).</a:t>
            </a:r>
            <a:endParaRPr sz="2800" dirty="0"/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The Role of the Thyroid Gland | Saint Luke's Health System">
            <a:extLst>
              <a:ext uri="{FF2B5EF4-FFF2-40B4-BE49-F238E27FC236}">
                <a16:creationId xmlns:a16="http://schemas.microsoft.com/office/drawing/2014/main" id="{B0DF48B5-CE04-B4EF-A356-DEF2F725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0" y="3581593"/>
            <a:ext cx="23812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7FB84B-F43D-72A9-3993-14108787B418}"/>
              </a:ext>
            </a:extLst>
          </p:cNvPr>
          <p:cNvSpPr/>
          <p:nvPr/>
        </p:nvSpPr>
        <p:spPr>
          <a:xfrm>
            <a:off x="3794876" y="2935516"/>
            <a:ext cx="1408972" cy="820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9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4572000" cy="82071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Parathyroid Gland</a:t>
            </a:r>
          </a:p>
        </p:txBody>
      </p:sp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910" y="1365956"/>
            <a:ext cx="7696200" cy="90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solidFill>
                  <a:srgbClr val="00B050"/>
                </a:solidFill>
              </a:rPr>
              <a:t>Controls calcium blood levels (nerves / muscles).</a:t>
            </a:r>
            <a:endParaRPr dirty="0">
              <a:solidFill>
                <a:srgbClr val="00B050"/>
              </a:solidFill>
            </a:endParaRPr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DF5E7-0263-AA16-CDF0-569F761F4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41"/>
          <a:stretch/>
        </p:blipFill>
        <p:spPr>
          <a:xfrm>
            <a:off x="1422400" y="1959169"/>
            <a:ext cx="6952730" cy="492265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2A79922-24A1-41EE-92D4-C59BECA184B6}"/>
              </a:ext>
            </a:extLst>
          </p:cNvPr>
          <p:cNvSpPr/>
          <p:nvPr/>
        </p:nvSpPr>
        <p:spPr>
          <a:xfrm>
            <a:off x="2547337" y="5973289"/>
            <a:ext cx="3307198" cy="593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5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988" y="2071"/>
            <a:ext cx="4375355" cy="82071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Adrenal Glands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9BFBA-32BF-8E56-38AE-B5D8CE816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59"/>
          <a:stretch/>
        </p:blipFill>
        <p:spPr>
          <a:xfrm>
            <a:off x="4465666" y="3135974"/>
            <a:ext cx="3909860" cy="3625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CF3DD-C99D-B9FC-3766-B464AC2B0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02"/>
          <a:stretch/>
        </p:blipFill>
        <p:spPr>
          <a:xfrm>
            <a:off x="206723" y="3135974"/>
            <a:ext cx="3375844" cy="3429000"/>
          </a:xfrm>
          <a:prstGeom prst="rect">
            <a:avLst/>
          </a:prstGeom>
        </p:spPr>
      </p:pic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910" y="898075"/>
            <a:ext cx="8699090" cy="22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solidFill>
                  <a:srgbClr val="FF0000"/>
                </a:solidFill>
              </a:rPr>
              <a:t>Adrenal Cortex </a:t>
            </a:r>
            <a:r>
              <a:rPr lang="en-US" sz="2800" dirty="0">
                <a:sym typeface="Wingdings" panose="05000000000000000000" pitchFamily="2" charset="2"/>
              </a:rPr>
              <a:t> steroids, sex hormones, cortisol </a:t>
            </a:r>
          </a:p>
          <a:p>
            <a:pPr marL="2684463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sym typeface="Wingdings" panose="05000000000000000000" pitchFamily="2" charset="2"/>
              </a:rPr>
              <a:t>(stress &amp; glucose levels).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2800" dirty="0">
                <a:solidFill>
                  <a:srgbClr val="00B0F0"/>
                </a:solidFill>
              </a:rPr>
              <a:t>Adrenal Medulla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adrenaline, norephinephrine,</a:t>
            </a:r>
          </a:p>
          <a:p>
            <a:pPr marL="2913063" indent="0">
              <a:spcBef>
                <a:spcPts val="0"/>
              </a:spcBef>
              <a:buSzPts val="2800"/>
              <a:buNone/>
            </a:pP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epinephrine; stress reactions.</a:t>
            </a:r>
            <a:endParaRPr lang="en-US" sz="2800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0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78" y="0"/>
            <a:ext cx="4375355" cy="82071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Pancreas</a:t>
            </a:r>
          </a:p>
        </p:txBody>
      </p:sp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881" y="1484416"/>
            <a:ext cx="2968831" cy="410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2800" dirty="0">
                <a:solidFill>
                  <a:schemeClr val="tx1"/>
                </a:solidFill>
              </a:rPr>
              <a:t>Regulates </a:t>
            </a:r>
            <a:r>
              <a:rPr lang="en-US" sz="2800" dirty="0">
                <a:solidFill>
                  <a:srgbClr val="FF0000"/>
                </a:solidFill>
              </a:rPr>
              <a:t>glucose</a:t>
            </a:r>
            <a:r>
              <a:rPr lang="en-US" sz="2800" dirty="0">
                <a:solidFill>
                  <a:schemeClr val="tx1"/>
                </a:solidFill>
              </a:rPr>
              <a:t> levels in the blood.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/>
              <a:t>Produces 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</a:t>
            </a:r>
            <a:r>
              <a:rPr lang="en-US" sz="2800" dirty="0">
                <a:solidFill>
                  <a:srgbClr val="00B0F0"/>
                </a:solidFill>
              </a:rPr>
              <a:t> (causes glucose absorption)</a:t>
            </a:r>
            <a:r>
              <a:rPr lang="en-US" sz="2800" dirty="0"/>
              <a:t> &amp; 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glucagon</a:t>
            </a:r>
            <a:r>
              <a:rPr lang="en-US" sz="2800" dirty="0">
                <a:solidFill>
                  <a:srgbClr val="00B050"/>
                </a:solidFill>
              </a:rPr>
              <a:t> (releases glucose into the blood</a:t>
            </a:r>
            <a:r>
              <a:rPr lang="en-US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E80F7-E984-C3E9-2EDF-D824FAA6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14" y="1358081"/>
            <a:ext cx="5301876" cy="5372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7D89B21-5DAA-E021-8F9D-52186CE4D417}"/>
              </a:ext>
            </a:extLst>
          </p:cNvPr>
          <p:cNvSpPr/>
          <p:nvPr/>
        </p:nvSpPr>
        <p:spPr>
          <a:xfrm>
            <a:off x="6483927" y="6136415"/>
            <a:ext cx="1745673" cy="593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4B45A-2B99-BE73-D87D-8E31E86F9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/>
        </p:blipFill>
        <p:spPr bwMode="auto">
          <a:xfrm>
            <a:off x="3741051" y="3429000"/>
            <a:ext cx="5402949" cy="34128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27B325FB-2131-6E59-C0B7-176A0F759570}"/>
              </a:ext>
            </a:extLst>
          </p:cNvPr>
          <p:cNvSpPr txBox="1">
            <a:spLocks noChangeArrowheads="1"/>
          </p:cNvSpPr>
          <p:nvPr/>
        </p:nvSpPr>
        <p:spPr>
          <a:xfrm>
            <a:off x="205317" y="16196"/>
            <a:ext cx="8938683" cy="4697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5400" b="1" dirty="0">
                <a:solidFill>
                  <a:srgbClr val="FF0000"/>
                </a:solidFill>
              </a:rPr>
              <a:t>Testes </a:t>
            </a:r>
          </a:p>
          <a:p>
            <a:pPr marL="338138" indent="0">
              <a:buNone/>
              <a:defRPr/>
            </a:pPr>
            <a:r>
              <a:rPr lang="en-US" sz="3600" dirty="0"/>
              <a:t>produce </a:t>
            </a:r>
            <a:r>
              <a:rPr lang="en-US" sz="3600" i="1" dirty="0"/>
              <a:t>testosterone:</a:t>
            </a:r>
            <a:endParaRPr lang="en-US" sz="3600" dirty="0"/>
          </a:p>
          <a:p>
            <a:pPr lvl="1">
              <a:defRPr/>
            </a:pPr>
            <a:r>
              <a:rPr lang="en-US" sz="3200" dirty="0">
                <a:solidFill>
                  <a:srgbClr val="0070C0"/>
                </a:solidFill>
              </a:rPr>
              <a:t>sperm production</a:t>
            </a:r>
          </a:p>
          <a:p>
            <a:pPr lvl="1">
              <a:defRPr/>
            </a:pPr>
            <a:r>
              <a:rPr lang="en-US" sz="3200" dirty="0">
                <a:solidFill>
                  <a:srgbClr val="006400"/>
                </a:solidFill>
              </a:rPr>
              <a:t>development of male “secondary sex characteristics” (muscle, facial hair, voice box).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C60FD02-C475-92CA-8EFE-2E96C6C27382}"/>
              </a:ext>
            </a:extLst>
          </p:cNvPr>
          <p:cNvSpPr txBox="1">
            <a:spLocks noChangeArrowheads="1"/>
          </p:cNvSpPr>
          <p:nvPr/>
        </p:nvSpPr>
        <p:spPr>
          <a:xfrm>
            <a:off x="139895" y="3429000"/>
            <a:ext cx="3601156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801688" lvl="2">
              <a:defRPr/>
            </a:pPr>
            <a:r>
              <a:rPr lang="en-US" sz="2800" dirty="0"/>
              <a:t>Noticeable characteristics that distinguish 2 sexes 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0;p37">
            <a:extLst>
              <a:ext uri="{FF2B5EF4-FFF2-40B4-BE49-F238E27FC236}">
                <a16:creationId xmlns:a16="http://schemas.microsoft.com/office/drawing/2014/main" id="{8F3CE8E8-1054-A851-776F-7D10DCD94D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8155" y="152812"/>
            <a:ext cx="5713255" cy="650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  <a:defRPr/>
            </a:pPr>
            <a:r>
              <a:rPr lang="en-US" sz="5400" b="1" dirty="0">
                <a:solidFill>
                  <a:srgbClr val="FF0000"/>
                </a:solidFill>
              </a:rPr>
              <a:t>Ovaries</a:t>
            </a:r>
            <a:endParaRPr lang="en-US" sz="5400" dirty="0">
              <a:solidFill>
                <a:srgbClr val="FF0000"/>
              </a:solidFill>
            </a:endParaRPr>
          </a:p>
          <a:p>
            <a:pPr marL="344488" indent="0">
              <a:spcBef>
                <a:spcPts val="1800"/>
              </a:spcBef>
              <a:buNone/>
              <a:defRPr/>
            </a:pPr>
            <a:r>
              <a:rPr lang="en-US" sz="4000" dirty="0"/>
              <a:t>produce </a:t>
            </a:r>
            <a:r>
              <a:rPr lang="en-US" sz="4000" i="1" dirty="0"/>
              <a:t>estrogen</a:t>
            </a:r>
            <a:r>
              <a:rPr lang="en-US" sz="4000" dirty="0"/>
              <a:t> and </a:t>
            </a:r>
            <a:r>
              <a:rPr lang="en-US" sz="4000" i="1" dirty="0"/>
              <a:t>progesterone.</a:t>
            </a:r>
          </a:p>
          <a:p>
            <a:pPr marL="796925" lvl="1" indent="-344488">
              <a:spcBef>
                <a:spcPts val="1800"/>
              </a:spcBef>
              <a:defRPr/>
            </a:pPr>
            <a:r>
              <a:rPr lang="en-US" sz="4400" dirty="0">
                <a:solidFill>
                  <a:srgbClr val="0070C0"/>
                </a:solidFill>
              </a:rPr>
              <a:t>Estrogen</a:t>
            </a:r>
            <a:r>
              <a:rPr lang="en-US" dirty="0">
                <a:solidFill>
                  <a:srgbClr val="FF0000"/>
                </a:solidFill>
              </a:rPr>
              <a:t> is required for the development of female secondary sex characteristics (breasts, hips) and the development of </a:t>
            </a:r>
            <a:r>
              <a:rPr lang="en-US" dirty="0">
                <a:solidFill>
                  <a:srgbClr val="002060"/>
                </a:solidFill>
              </a:rPr>
              <a:t>eggs.</a:t>
            </a:r>
          </a:p>
          <a:p>
            <a:pPr marL="796925" lvl="1" indent="-344488">
              <a:spcBef>
                <a:spcPts val="1800"/>
              </a:spcBef>
              <a:defRPr/>
            </a:pPr>
            <a:r>
              <a:rPr lang="en-US" sz="4400" dirty="0"/>
              <a:t>Progesterone</a:t>
            </a:r>
            <a:r>
              <a:rPr lang="en-US" sz="3000" dirty="0">
                <a:solidFill>
                  <a:srgbClr val="006400"/>
                </a:solidFill>
              </a:rPr>
              <a:t> prepares the </a:t>
            </a:r>
            <a:r>
              <a:rPr lang="en-US" sz="3000" b="1" dirty="0">
                <a:solidFill>
                  <a:srgbClr val="7030A0"/>
                </a:solidFill>
              </a:rPr>
              <a:t>uterus</a:t>
            </a:r>
            <a:r>
              <a:rPr lang="en-US" sz="3000" dirty="0">
                <a:solidFill>
                  <a:srgbClr val="006400"/>
                </a:solidFill>
              </a:rPr>
              <a:t> for a fertilized egg.</a:t>
            </a:r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3" name="Picture 8" descr="p998">
            <a:extLst>
              <a:ext uri="{FF2B5EF4-FFF2-40B4-BE49-F238E27FC236}">
                <a16:creationId xmlns:a16="http://schemas.microsoft.com/office/drawing/2014/main" id="{63E17ED0-30C3-C6E4-63D0-26ED3204A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10" y="345375"/>
            <a:ext cx="26162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94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C535-6208-89BC-631C-4CE6D77F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2831690" cy="1475504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Endocrine Glands ?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F9F88-8375-5244-7300-F77501493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36" y="201791"/>
            <a:ext cx="6199853" cy="6454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FAD94-1871-9F36-2B29-923A9AE5DEE8}"/>
              </a:ext>
            </a:extLst>
          </p:cNvPr>
          <p:cNvSpPr txBox="1">
            <a:spLocks/>
          </p:cNvSpPr>
          <p:nvPr/>
        </p:nvSpPr>
        <p:spPr>
          <a:xfrm>
            <a:off x="516194" y="2146475"/>
            <a:ext cx="1799302" cy="411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Char char="–"/>
              <a:defRPr sz="2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indent="0">
              <a:buFont typeface="Times"/>
              <a:buNone/>
            </a:pPr>
            <a:r>
              <a:rPr lang="en-US" dirty="0"/>
              <a:t>Adrenal </a:t>
            </a:r>
          </a:p>
          <a:p>
            <a:pPr marL="0" indent="0">
              <a:buFont typeface="Times"/>
              <a:buNone/>
            </a:pPr>
            <a:r>
              <a:rPr lang="en-US" dirty="0"/>
              <a:t>Ovary</a:t>
            </a:r>
          </a:p>
          <a:p>
            <a:pPr marL="0" indent="0">
              <a:buFont typeface="Times"/>
              <a:buNone/>
            </a:pPr>
            <a:r>
              <a:rPr lang="en-US" dirty="0"/>
              <a:t>Pancreas </a:t>
            </a:r>
          </a:p>
          <a:p>
            <a:pPr marL="0" indent="0">
              <a:buFont typeface="Times"/>
              <a:buNone/>
            </a:pPr>
            <a:r>
              <a:rPr lang="en-US" dirty="0"/>
              <a:t>Pituitary</a:t>
            </a:r>
          </a:p>
          <a:p>
            <a:pPr marL="0" indent="0">
              <a:buFont typeface="Times"/>
              <a:buNone/>
            </a:pPr>
            <a:r>
              <a:rPr lang="en-US" dirty="0"/>
              <a:t>Testis</a:t>
            </a:r>
          </a:p>
          <a:p>
            <a:pPr marL="0" indent="0">
              <a:buFont typeface="Times"/>
              <a:buNone/>
            </a:pPr>
            <a:r>
              <a:rPr lang="en-US" dirty="0"/>
              <a:t>Thymus</a:t>
            </a:r>
          </a:p>
          <a:p>
            <a:pPr marL="0" indent="0">
              <a:buFont typeface="Times"/>
              <a:buNone/>
            </a:pPr>
            <a:r>
              <a:rPr lang="en-US" dirty="0"/>
              <a:t>Thyroid</a:t>
            </a:r>
          </a:p>
        </p:txBody>
      </p:sp>
      <p:pic>
        <p:nvPicPr>
          <p:cNvPr id="5" name="Picture 4" descr="quick_check-01.eps">
            <a:extLst>
              <a:ext uri="{FF2B5EF4-FFF2-40B4-BE49-F238E27FC236}">
                <a16:creationId xmlns:a16="http://schemas.microsoft.com/office/drawing/2014/main" id="{D126B0A4-A25B-A32F-C839-B2C590F7D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63" y="3705"/>
            <a:ext cx="714274" cy="5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9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3178" y="1393123"/>
            <a:ext cx="2536730" cy="41133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Adrenal </a:t>
            </a:r>
          </a:p>
          <a:p>
            <a:pPr marL="0" indent="0">
              <a:buNone/>
            </a:pPr>
            <a:r>
              <a:rPr lang="en-US" dirty="0"/>
              <a:t>Ovary</a:t>
            </a:r>
          </a:p>
          <a:p>
            <a:pPr marL="0" indent="0">
              <a:buNone/>
            </a:pPr>
            <a:r>
              <a:rPr lang="en-US" dirty="0"/>
              <a:t>Pancreas </a:t>
            </a:r>
          </a:p>
          <a:p>
            <a:pPr marL="0" indent="0">
              <a:buNone/>
            </a:pPr>
            <a:r>
              <a:rPr lang="en-US" dirty="0"/>
              <a:t>Pituitary</a:t>
            </a:r>
          </a:p>
          <a:p>
            <a:pPr marL="0" indent="0">
              <a:buNone/>
            </a:pPr>
            <a:r>
              <a:rPr lang="en-US" dirty="0"/>
              <a:t>Testis</a:t>
            </a:r>
          </a:p>
          <a:p>
            <a:pPr marL="0" indent="0">
              <a:buNone/>
            </a:pPr>
            <a:r>
              <a:rPr lang="en-US" dirty="0"/>
              <a:t>Thymus</a:t>
            </a:r>
          </a:p>
          <a:p>
            <a:pPr marL="0" indent="0">
              <a:buNone/>
            </a:pPr>
            <a:r>
              <a:rPr lang="en-US" dirty="0"/>
              <a:t>Thyroid</a:t>
            </a:r>
          </a:p>
        </p:txBody>
      </p:sp>
      <p:pic>
        <p:nvPicPr>
          <p:cNvPr id="1026" name="Picture 2" descr="endocr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3" y="454211"/>
            <a:ext cx="57531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004" y="3162354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pancreas</a:t>
            </a:r>
          </a:p>
        </p:txBody>
      </p:sp>
      <p:sp>
        <p:nvSpPr>
          <p:cNvPr id="6" name="TextBox 5"/>
          <p:cNvSpPr txBox="1"/>
          <p:nvPr/>
        </p:nvSpPr>
        <p:spPr>
          <a:xfrm rot="20489468">
            <a:off x="1137891" y="944750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pituitary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3307" y="2332037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thymus</a:t>
            </a:r>
          </a:p>
        </p:txBody>
      </p:sp>
      <p:sp>
        <p:nvSpPr>
          <p:cNvPr id="8" name="TextBox 7"/>
          <p:cNvSpPr txBox="1"/>
          <p:nvPr/>
        </p:nvSpPr>
        <p:spPr>
          <a:xfrm rot="21156176">
            <a:off x="3483910" y="1475418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thyroid</a:t>
            </a:r>
          </a:p>
        </p:txBody>
      </p:sp>
      <p:sp>
        <p:nvSpPr>
          <p:cNvPr id="9" name="TextBox 8"/>
          <p:cNvSpPr txBox="1"/>
          <p:nvPr/>
        </p:nvSpPr>
        <p:spPr>
          <a:xfrm rot="21116420">
            <a:off x="1835533" y="5301790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5324" y="5001932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ovary</a:t>
            </a:r>
          </a:p>
        </p:txBody>
      </p:sp>
      <p:sp>
        <p:nvSpPr>
          <p:cNvPr id="11" name="TextBox 10"/>
          <p:cNvSpPr txBox="1"/>
          <p:nvPr/>
        </p:nvSpPr>
        <p:spPr>
          <a:xfrm rot="19744019">
            <a:off x="2940429" y="2669857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adrenal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8520" y="4343400"/>
            <a:ext cx="94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female</a:t>
            </a:r>
          </a:p>
        </p:txBody>
      </p:sp>
      <p:pic>
        <p:nvPicPr>
          <p:cNvPr id="12" name="Picture 11" descr="quick_check-01.eps">
            <a:extLst>
              <a:ext uri="{FF2B5EF4-FFF2-40B4-BE49-F238E27FC236}">
                <a16:creationId xmlns:a16="http://schemas.microsoft.com/office/drawing/2014/main" id="{EDE7FAD4-EF89-DDC4-13FB-02CC24E46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26" y="334441"/>
            <a:ext cx="714274" cy="5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0" name="Google Shape;360;p48"/>
          <p:cNvGraphicFramePr/>
          <p:nvPr>
            <p:extLst>
              <p:ext uri="{D42A27DB-BD31-4B8C-83A1-F6EECF244321}">
                <p14:modId xmlns:p14="http://schemas.microsoft.com/office/powerpoint/2010/main" val="2566967489"/>
              </p:ext>
            </p:extLst>
          </p:nvPr>
        </p:nvGraphicFramePr>
        <p:xfrm>
          <a:off x="372533" y="225778"/>
          <a:ext cx="4123266" cy="6502399"/>
        </p:xfrm>
        <a:graphic>
          <a:graphicData uri="http://schemas.openxmlformats.org/drawingml/2006/table">
            <a:tbl>
              <a:tblPr firstRow="1" bandRow="1">
                <a:noFill/>
                <a:tableStyleId>{114D1935-44F0-461E-89FE-3B6419AE5CF4}</a:tableStyleId>
              </a:tblPr>
              <a:tblGrid>
                <a:gridCol w="117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6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2060"/>
                          </a:solidFill>
                        </a:rPr>
                        <a:t>GLAND</a:t>
                      </a:r>
                      <a:endParaRPr sz="1400" u="none" strike="noStrike" cap="none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2060"/>
                          </a:solidFill>
                        </a:rPr>
                        <a:t>HORMONE</a:t>
                      </a:r>
                      <a:endParaRPr sz="1400" u="none" strike="noStrike" cap="none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2060"/>
                          </a:solidFill>
                        </a:rPr>
                        <a:t>ACTION</a:t>
                      </a:r>
                      <a:endParaRPr sz="1400" u="none" strike="noStrike" cap="none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1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cap="none" dirty="0">
                          <a:solidFill>
                            <a:srgbClr val="002060"/>
                          </a:solidFill>
                        </a:rPr>
                        <a:t>Pineal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Melatonin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Biological Rhythms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1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Anterior Pituitary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Multiple Hormones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Affects other endocrine glands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1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Posterior Pituitary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ADH (Antidiuretic Hormone)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Water Retention in Kidneys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Thyroid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T3/T4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Metabolism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1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Calcitonin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Decreases Blood Calcium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33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Parathyroid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Parathyroid Hormone (PTH)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Increases Blood Calcium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1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Pancreas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Insulin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Decreases Blood Sugar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61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Glucagon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50"/>
                        <a:buFont typeface="Comic Sans MS"/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Increases Blood Sugar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5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Adrenal Cortex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Glucocorticoids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Raise Blood Sugar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3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Adrenal Medulla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Epinephrine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Fight or Flight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081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Ovary (Females)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Estrogen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Female Sex Characteristics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261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Testes (Males)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</a:rPr>
                        <a:t>Testosterone</a:t>
                      </a: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50"/>
                        <a:buFont typeface="Comic Sans MS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Male Sex Characteristics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61" name="Google Shape;361;p4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3" y="121355"/>
            <a:ext cx="4303886" cy="6606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8"/>
            <a:ext cx="82296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Control of the Endocrine System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1941"/>
            <a:ext cx="4543425" cy="5146021"/>
          </a:xfrm>
        </p:spPr>
        <p:txBody>
          <a:bodyPr/>
          <a:lstStyle/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00"/>
                </a:solidFill>
              </a:rPr>
              <a:t>The endocrine system is regulated by </a:t>
            </a:r>
            <a:r>
              <a:rPr lang="en-US" altLang="en-US" sz="4000" dirty="0">
                <a:solidFill>
                  <a:srgbClr val="002060"/>
                </a:solidFill>
              </a:rPr>
              <a:t>feedback</a:t>
            </a:r>
            <a:r>
              <a:rPr lang="en-US" altLang="en-US" sz="4000" dirty="0">
                <a:solidFill>
                  <a:srgbClr val="FF0000"/>
                </a:solidFill>
              </a:rPr>
              <a:t> mechanisms that function to maintain </a:t>
            </a:r>
            <a:r>
              <a:rPr lang="en-US" altLang="en-US" sz="4000" dirty="0">
                <a:solidFill>
                  <a:srgbClr val="002060"/>
                </a:solidFill>
              </a:rPr>
              <a:t>homeostasis</a:t>
            </a:r>
            <a:r>
              <a:rPr lang="en-US" altLang="en-US" sz="4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4"/>
          <a:stretch/>
        </p:blipFill>
        <p:spPr bwMode="auto">
          <a:xfrm>
            <a:off x="4328272" y="1789301"/>
            <a:ext cx="4828215" cy="405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679623"/>
          </a:xfrm>
        </p:spPr>
        <p:txBody>
          <a:bodyPr/>
          <a:lstStyle/>
          <a:p>
            <a:pPr marL="0" indent="0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Match the following:</a:t>
            </a:r>
            <a:endParaRPr lang="en-US" sz="4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  <a:sym typeface="Arial"/>
            </a:endParaRPr>
          </a:p>
        </p:txBody>
      </p:sp>
      <p:pic>
        <p:nvPicPr>
          <p:cNvPr id="12" name="Picture 11" descr="warm_up-01.eps">
            <a:extLst>
              <a:ext uri="{FF2B5EF4-FFF2-40B4-BE49-F238E27FC236}">
                <a16:creationId xmlns:a16="http://schemas.microsoft.com/office/drawing/2014/main" id="{CA731A4E-E3FC-7B89-D927-CBACBC51D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" y="7194"/>
            <a:ext cx="838200" cy="679622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649BA1D-FBA4-1756-2700-6D71B77DA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20455"/>
              </p:ext>
            </p:extLst>
          </p:nvPr>
        </p:nvGraphicFramePr>
        <p:xfrm>
          <a:off x="961901" y="1840675"/>
          <a:ext cx="6159336" cy="3986151"/>
        </p:xfrm>
        <a:graphic>
          <a:graphicData uri="http://schemas.openxmlformats.org/drawingml/2006/table">
            <a:tbl>
              <a:tblPr firstRow="1" bandRow="1">
                <a:tableStyleId>{114D1935-44F0-461E-89FE-3B6419AE5CF4}</a:tableStyleId>
              </a:tblPr>
              <a:tblGrid>
                <a:gridCol w="2671948">
                  <a:extLst>
                    <a:ext uri="{9D8B030D-6E8A-4147-A177-3AD203B41FA5}">
                      <a16:colId xmlns:a16="http://schemas.microsoft.com/office/drawing/2014/main" val="3742137950"/>
                    </a:ext>
                  </a:extLst>
                </a:gridCol>
                <a:gridCol w="3487388">
                  <a:extLst>
                    <a:ext uri="{9D8B030D-6E8A-4147-A177-3AD203B41FA5}">
                      <a16:colId xmlns:a16="http://schemas.microsoft.com/office/drawing/2014/main" val="831248416"/>
                    </a:ext>
                  </a:extLst>
                </a:gridCol>
              </a:tblGrid>
              <a:tr h="424801"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012954"/>
                  </a:ext>
                </a:extLst>
              </a:tr>
              <a:tr h="1047456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Digestive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Made up of glands that release their products into the bloodstream.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5497701"/>
                  </a:ext>
                </a:extLst>
              </a:tr>
              <a:tr h="73321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Endocrine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The body's main defense against pathogens.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542826"/>
                  </a:ext>
                </a:extLst>
              </a:tr>
              <a:tr h="1047456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Excretory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Mechanical and Chemical in nature so nutrients can be absorbed.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378113"/>
                  </a:ext>
                </a:extLst>
              </a:tr>
              <a:tr h="73321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Immune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Rid the body of cellular waste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6271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E3B87AB-F4AC-9A96-8148-3FDB39331A55}"/>
              </a:ext>
            </a:extLst>
          </p:cNvPr>
          <p:cNvSpPr/>
          <p:nvPr/>
        </p:nvSpPr>
        <p:spPr>
          <a:xfrm>
            <a:off x="1939049" y="1703023"/>
            <a:ext cx="1995083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91234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8"/>
            <a:ext cx="82296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Control of the Endocrine System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-81522" y="2300288"/>
            <a:ext cx="4760259" cy="2756648"/>
          </a:xfrm>
        </p:spPr>
        <p:txBody>
          <a:bodyPr/>
          <a:lstStyle/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solidFill>
                  <a:srgbClr val="006400"/>
                </a:solidFill>
              </a:rPr>
              <a:t>2 types of feedback: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en-US" sz="1200" dirty="0">
              <a:solidFill>
                <a:srgbClr val="006400"/>
              </a:solidFill>
            </a:endParaRPr>
          </a:p>
          <a:p>
            <a:pPr marL="971550" lvl="1" indent="-514350" eaLnBrk="1" hangingPunct="1">
              <a:buFont typeface="Arial" panose="020B0604020202020204" pitchFamily="34" charset="0"/>
              <a:buAutoNum type="arabicPeriod"/>
              <a:defRPr/>
            </a:pPr>
            <a:r>
              <a:rPr lang="en-US" altLang="en-US" sz="3600" dirty="0">
                <a:solidFill>
                  <a:srgbClr val="FF0000"/>
                </a:solidFill>
              </a:rPr>
              <a:t>Positive</a:t>
            </a:r>
            <a:r>
              <a:rPr lang="en-US" altLang="en-US" sz="3600" dirty="0"/>
              <a:t> feedback</a:t>
            </a:r>
          </a:p>
          <a:p>
            <a:pPr marL="857250" lvl="2" indent="0" eaLnBrk="1" hangingPunct="1">
              <a:buFont typeface="Arial" panose="020B0604020202020204" pitchFamily="34" charset="0"/>
              <a:buNone/>
              <a:defRPr/>
            </a:pPr>
            <a:endParaRPr lang="en-US" altLang="en-US" sz="1200" dirty="0"/>
          </a:p>
          <a:p>
            <a:pPr marL="971550" lvl="1" indent="-514350" eaLnBrk="1" hangingPunct="1">
              <a:buFont typeface="Arial" panose="020B0604020202020204" pitchFamily="34" charset="0"/>
              <a:buAutoNum type="arabicPeriod"/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Negative</a:t>
            </a:r>
            <a:r>
              <a:rPr lang="en-US" altLang="en-US" sz="3600" dirty="0"/>
              <a:t> Feedback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1"/>
          <a:stretch/>
        </p:blipFill>
        <p:spPr bwMode="auto">
          <a:xfrm>
            <a:off x="4572000" y="1762407"/>
            <a:ext cx="4600575" cy="387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2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8"/>
            <a:ext cx="82296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Control of the Endocrine System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0917"/>
            <a:ext cx="9144000" cy="2218765"/>
          </a:xfrm>
        </p:spPr>
        <p:txBody>
          <a:bodyPr/>
          <a:lstStyle/>
          <a:p>
            <a:pPr marL="971550" lvl="1" indent="-514350" eaLnBrk="1" hangingPunct="1">
              <a:buFont typeface="Arial" panose="020B0604020202020204" pitchFamily="34" charset="0"/>
              <a:buAutoNum type="arabicPeriod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Positive</a:t>
            </a:r>
            <a:r>
              <a:rPr lang="en-US" altLang="en-US" sz="3600" dirty="0"/>
              <a:t> feedback</a:t>
            </a:r>
          </a:p>
          <a:p>
            <a:pPr marL="857250" lvl="2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rgbClr val="000080"/>
                </a:solidFill>
              </a:rPr>
              <a:t>(more product sends the signal for even more product)</a:t>
            </a:r>
          </a:p>
          <a:p>
            <a:pPr marL="857250" lvl="2" indent="0" eaLnBrk="1" hangingPunct="1">
              <a:buFont typeface="Arial" panose="020B0604020202020204" pitchFamily="34" charset="0"/>
              <a:buNone/>
              <a:defRPr/>
            </a:pPr>
            <a:endParaRPr lang="en-US" altLang="en-US" sz="800" dirty="0">
              <a:solidFill>
                <a:srgbClr val="000080"/>
              </a:solidFill>
            </a:endParaRPr>
          </a:p>
          <a:p>
            <a:pPr marL="857250" lvl="2" indent="0" eaLnBrk="1" hangingPunct="1"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Alarm or panic can spread by positive feedback among a herd of animals to cause a stampede.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upload.wikimedia.org/wikipedia/commons/thumb/e/e8/Herdwick_Stampede.jpg/1280px-Herdwick_Stampe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07" y="3509682"/>
            <a:ext cx="6999721" cy="321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gative feedback definition - schematic diagram">
            <a:extLst>
              <a:ext uri="{FF2B5EF4-FFF2-40B4-BE49-F238E27FC236}">
                <a16:creationId xmlns:a16="http://schemas.microsoft.com/office/drawing/2014/main" id="{31A08217-32D3-0720-2D11-6645F350A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8"/>
          <a:stretch/>
        </p:blipFill>
        <p:spPr bwMode="auto">
          <a:xfrm>
            <a:off x="1005407" y="0"/>
            <a:ext cx="7133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CAFF2D6-AD5F-1C61-9092-AEDE1115430D}"/>
              </a:ext>
            </a:extLst>
          </p:cNvPr>
          <p:cNvSpPr/>
          <p:nvPr/>
        </p:nvSpPr>
        <p:spPr>
          <a:xfrm>
            <a:off x="1484416" y="2410691"/>
            <a:ext cx="1472540" cy="415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7467600" cy="66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</a:rPr>
              <a:t>Blood Glucose Regulation</a:t>
            </a:r>
            <a:endParaRPr dirty="0"/>
          </a:p>
        </p:txBody>
      </p:sp>
      <p:pic>
        <p:nvPicPr>
          <p:cNvPr id="368" name="Google Shape;368;p49" descr="45_13_InsulinGlucagon-L.jpg"/>
          <p:cNvPicPr preferRelativeResize="0"/>
          <p:nvPr/>
        </p:nvPicPr>
        <p:blipFill rotWithShape="1">
          <a:blip r:embed="rId3">
            <a:alphaModFix/>
          </a:blip>
          <a:srcRect b="2254"/>
          <a:stretch/>
        </p:blipFill>
        <p:spPr>
          <a:xfrm>
            <a:off x="2438401" y="816711"/>
            <a:ext cx="6379986" cy="588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BC3F7-4EA9-7A38-993B-D05EC92F303E}"/>
              </a:ext>
            </a:extLst>
          </p:cNvPr>
          <p:cNvSpPr txBox="1">
            <a:spLocks/>
          </p:cNvSpPr>
          <p:nvPr/>
        </p:nvSpPr>
        <p:spPr>
          <a:xfrm>
            <a:off x="0" y="2348090"/>
            <a:ext cx="2686756" cy="232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 sz="2800" dirty="0"/>
              <a:t>Negative</a:t>
            </a:r>
          </a:p>
          <a:p>
            <a:r>
              <a:rPr lang="en-US" sz="2800" dirty="0"/>
              <a:t>Feedback</a:t>
            </a:r>
          </a:p>
          <a:p>
            <a:r>
              <a:rPr lang="en-US" sz="2800" dirty="0"/>
              <a:t> Mechanism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3D5E7F-BED1-AE3C-60F2-992BC925039F}"/>
              </a:ext>
            </a:extLst>
          </p:cNvPr>
          <p:cNvSpPr txBox="1">
            <a:spLocks/>
          </p:cNvSpPr>
          <p:nvPr/>
        </p:nvSpPr>
        <p:spPr>
          <a:xfrm>
            <a:off x="250825" y="4338945"/>
            <a:ext cx="2435931" cy="662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Enrichment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4710AA-E125-A543-D680-A114AC10D984}"/>
              </a:ext>
            </a:extLst>
          </p:cNvPr>
          <p:cNvSpPr/>
          <p:nvPr/>
        </p:nvSpPr>
        <p:spPr>
          <a:xfrm>
            <a:off x="6293923" y="2470068"/>
            <a:ext cx="1389413" cy="296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25424C-F906-E8BA-6C6A-15BA12B24049}"/>
              </a:ext>
            </a:extLst>
          </p:cNvPr>
          <p:cNvSpPr/>
          <p:nvPr/>
        </p:nvSpPr>
        <p:spPr>
          <a:xfrm>
            <a:off x="6293923" y="4337824"/>
            <a:ext cx="1389413" cy="296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/>
      <p:bldP spid="2" grpId="0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2" y="98778"/>
            <a:ext cx="902546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u="sng" dirty="0">
                <a:solidFill>
                  <a:schemeClr val="bg1"/>
                </a:solidFill>
              </a:rPr>
              <a:t>Positive feedback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2800" dirty="0"/>
              <a:t>occurs when the rate of a process increases as the concentration of the product increases.</a:t>
            </a:r>
          </a:p>
          <a:p>
            <a:pPr marL="0" indent="0">
              <a:buNone/>
            </a:pPr>
            <a:r>
              <a:rPr lang="en-US" sz="4000" u="sng" dirty="0">
                <a:solidFill>
                  <a:srgbClr val="FFFF00"/>
                </a:solidFill>
              </a:rPr>
              <a:t>Negative feedback</a:t>
            </a:r>
            <a:r>
              <a:rPr lang="en-US" sz="40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controls the rate of a process to avoid accumulation of a product.</a:t>
            </a:r>
          </a:p>
        </p:txBody>
      </p:sp>
      <p:pic>
        <p:nvPicPr>
          <p:cNvPr id="3074" name="Picture 2" descr="Hormonal feedback - Labster Theory">
            <a:extLst>
              <a:ext uri="{FF2B5EF4-FFF2-40B4-BE49-F238E27FC236}">
                <a16:creationId xmlns:a16="http://schemas.microsoft.com/office/drawing/2014/main" id="{34BAAE37-4818-B274-36C9-E7F26F75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11" y="2479565"/>
            <a:ext cx="7171090" cy="437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CCCFE5C-73DA-7A54-2A5A-2DFB8FBBFBBC}"/>
              </a:ext>
            </a:extLst>
          </p:cNvPr>
          <p:cNvSpPr/>
          <p:nvPr/>
        </p:nvSpPr>
        <p:spPr>
          <a:xfrm>
            <a:off x="1341912" y="3633852"/>
            <a:ext cx="1163782" cy="73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614A0A-BC5F-CD8F-8D82-D3597C5030AC}"/>
              </a:ext>
            </a:extLst>
          </p:cNvPr>
          <p:cNvSpPr/>
          <p:nvPr/>
        </p:nvSpPr>
        <p:spPr>
          <a:xfrm>
            <a:off x="7015827" y="3633851"/>
            <a:ext cx="1163782" cy="99088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6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0" y="2307996"/>
            <a:ext cx="8229600" cy="760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Immune System</a:t>
            </a:r>
          </a:p>
        </p:txBody>
      </p:sp>
      <p:pic>
        <p:nvPicPr>
          <p:cNvPr id="4099" name="Picture 2" descr="http://platform-online.net/wp-content/uploads/2013/03/hiv-199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168275"/>
            <a:ext cx="2187575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t1.gstatic.com/images?q=tbn:ANd9GcQNuygihqZ4hJSxzI7zmrqJsQyNuJL9uU2MuDvuu4mmHTt7r4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50813"/>
            <a:ext cx="298291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http://icawww1.epfl.ch/is/IS_IB/immune_system_cells_tex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1"/>
          <a:stretch>
            <a:fillRect/>
          </a:stretch>
        </p:blipFill>
        <p:spPr bwMode="auto">
          <a:xfrm>
            <a:off x="107950" y="3116263"/>
            <a:ext cx="4668089" cy="374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http://hemimammashetsiga.files.wordpress.com/2011/11/sicknes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23" y="3068408"/>
            <a:ext cx="3865223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0"/>
          <p:cNvSpPr txBox="1">
            <a:spLocks noGrp="1"/>
          </p:cNvSpPr>
          <p:nvPr>
            <p:ph type="title"/>
          </p:nvPr>
        </p:nvSpPr>
        <p:spPr>
          <a:xfrm>
            <a:off x="952500" y="184355"/>
            <a:ext cx="769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</a:rPr>
              <a:t>Immune System</a:t>
            </a:r>
            <a:endParaRPr dirty="0"/>
          </a:p>
        </p:txBody>
      </p:sp>
      <p:sp>
        <p:nvSpPr>
          <p:cNvPr id="375" name="Google Shape;375;p50"/>
          <p:cNvSpPr txBox="1">
            <a:spLocks noGrp="1"/>
          </p:cNvSpPr>
          <p:nvPr>
            <p:ph type="body" idx="1"/>
          </p:nvPr>
        </p:nvSpPr>
        <p:spPr>
          <a:xfrm>
            <a:off x="0" y="1106129"/>
            <a:ext cx="4719484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b="1" dirty="0">
                <a:solidFill>
                  <a:srgbClr val="FF0000"/>
                </a:solidFill>
              </a:rPr>
              <a:t>Protects the body against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Pathogens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cells</a:t>
            </a:r>
            <a:r>
              <a:rPr lang="en-US" b="1" dirty="0">
                <a:solidFill>
                  <a:srgbClr val="0000FF"/>
                </a:solidFill>
              </a:rPr>
              <a:t>.</a:t>
            </a:r>
            <a:endParaRPr lang="en-US" sz="32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sz="2400" b="1" dirty="0">
              <a:solidFill>
                <a:srgbClr val="FF0000"/>
              </a:solidFill>
            </a:endParaRPr>
          </a:p>
          <a:p>
            <a:pPr marL="50800" indent="0"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The immune system recognizes, attacks, destroys, and “remembers” each type of pathogen that enters the body. 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50800" indent="0">
              <a:buNone/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IMMUNITY</a:t>
            </a:r>
            <a:r>
              <a:rPr lang="en-US" sz="2400" dirty="0"/>
              <a:t> 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0070C0"/>
                </a:solidFill>
              </a:rPr>
              <a:t>The immune system fights infection by producing cells that inactivate foreign substances or cells. </a:t>
            </a:r>
          </a:p>
          <a:p>
            <a:pPr marL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endParaRPr sz="2400" b="1" dirty="0">
              <a:solidFill>
                <a:srgbClr val="002060"/>
              </a:solidFill>
            </a:endParaRPr>
          </a:p>
          <a:p>
            <a:pPr marL="0" lvl="1" indent="0" algn="l" rtl="0"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76" name="Google Shape;376;p5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1371600"/>
            <a:ext cx="3771900" cy="44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0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</a:rPr>
              <a:t>Immune System</a:t>
            </a:r>
            <a:endParaRPr dirty="0"/>
          </a:p>
        </p:txBody>
      </p:sp>
      <p:sp>
        <p:nvSpPr>
          <p:cNvPr id="375" name="Google Shape;375;p50"/>
          <p:cNvSpPr txBox="1">
            <a:spLocks noGrp="1"/>
          </p:cNvSpPr>
          <p:nvPr>
            <p:ph type="body" idx="1"/>
          </p:nvPr>
        </p:nvSpPr>
        <p:spPr>
          <a:xfrm>
            <a:off x="261257" y="1371600"/>
            <a:ext cx="4386943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3200" b="1" dirty="0">
                <a:solidFill>
                  <a:srgbClr val="FF0000"/>
                </a:solidFill>
              </a:rPr>
              <a:t>White Blood Cells </a:t>
            </a:r>
            <a:r>
              <a:rPr lang="en-US" sz="2400" b="1" dirty="0">
                <a:solidFill>
                  <a:srgbClr val="002060"/>
                </a:solidFill>
              </a:rPr>
              <a:t>that Play Major Roles in the Immune System: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endParaRPr sz="2400" b="1" dirty="0">
              <a:solidFill>
                <a:srgbClr val="002060"/>
              </a:solidFill>
            </a:endParaRPr>
          </a:p>
          <a:p>
            <a:pPr marL="457200" lvl="1" indent="-457200" algn="l" rtl="0"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AutoNum type="arabicParenR"/>
            </a:pPr>
            <a:r>
              <a:rPr lang="en-US" sz="3600" b="1" dirty="0">
                <a:solidFill>
                  <a:srgbClr val="0000FF"/>
                </a:solidFill>
              </a:rPr>
              <a:t>Macrophages</a:t>
            </a:r>
            <a:endParaRPr lang="en-US" b="1" dirty="0">
              <a:solidFill>
                <a:srgbClr val="0000FF"/>
              </a:solidFill>
            </a:endParaRPr>
          </a:p>
          <a:p>
            <a:pPr marL="463550" lvl="1" indent="0" algn="l" rtl="0"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n-US" b="1" dirty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Phagocytes) = </a:t>
            </a:r>
            <a:r>
              <a:rPr lang="en-US" b="1" dirty="0">
                <a:solidFill>
                  <a:srgbClr val="002060"/>
                </a:solidFill>
              </a:rPr>
              <a:t>cells that engulf and destroy bacteria and debris.</a:t>
            </a:r>
            <a:endParaRPr dirty="0"/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376" name="Google Shape;376;p5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1371600"/>
            <a:ext cx="3771900" cy="444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1"/>
          <p:cNvSpPr txBox="1">
            <a:spLocks noGrp="1"/>
          </p:cNvSpPr>
          <p:nvPr>
            <p:ph type="title"/>
          </p:nvPr>
        </p:nvSpPr>
        <p:spPr>
          <a:xfrm>
            <a:off x="4640826" y="381000"/>
            <a:ext cx="396977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</a:rPr>
              <a:t>Immune System</a:t>
            </a:r>
            <a:endParaRPr dirty="0"/>
          </a:p>
        </p:txBody>
      </p:sp>
      <p:sp>
        <p:nvSpPr>
          <p:cNvPr id="383" name="Google Shape;383;p51"/>
          <p:cNvSpPr txBox="1">
            <a:spLocks noGrp="1"/>
          </p:cNvSpPr>
          <p:nvPr>
            <p:ph type="body" idx="1"/>
          </p:nvPr>
        </p:nvSpPr>
        <p:spPr>
          <a:xfrm>
            <a:off x="0" y="647700"/>
            <a:ext cx="4724400" cy="6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None/>
            </a:pPr>
            <a:r>
              <a:rPr lang="en-US" sz="2400" b="1" dirty="0">
                <a:solidFill>
                  <a:srgbClr val="0000FF"/>
                </a:solidFill>
              </a:rPr>
              <a:t>2) </a:t>
            </a:r>
            <a:r>
              <a:rPr lang="en-US" sz="4000" b="1" dirty="0">
                <a:solidFill>
                  <a:srgbClr val="0000FF"/>
                </a:solidFill>
              </a:rPr>
              <a:t>B Lymphocytes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dirty="0"/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Mature in the </a:t>
            </a:r>
            <a:r>
              <a:rPr lang="en-US" b="1" dirty="0">
                <a:solidFill>
                  <a:srgbClr val="FF0000"/>
                </a:solidFill>
              </a:rPr>
              <a:t>Red Bone Marrow</a:t>
            </a:r>
            <a:endParaRPr dirty="0"/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When activated turn into </a:t>
            </a:r>
            <a:r>
              <a:rPr lang="en-US" b="1" dirty="0">
                <a:solidFill>
                  <a:srgbClr val="FF0000"/>
                </a:solidFill>
              </a:rPr>
              <a:t>Plasma Cells</a:t>
            </a:r>
            <a:endParaRPr dirty="0"/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Produce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0000FF"/>
                </a:solidFill>
              </a:rPr>
              <a:t>Antibodies</a:t>
            </a:r>
            <a:endParaRPr dirty="0"/>
          </a:p>
          <a:p>
            <a:pPr marL="457200" lvl="1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endParaRPr sz="4400" b="1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None/>
            </a:pPr>
            <a:r>
              <a:rPr lang="en-US" sz="2400" b="1" dirty="0">
                <a:solidFill>
                  <a:srgbClr val="0000FF"/>
                </a:solidFill>
              </a:rPr>
              <a:t>3) </a:t>
            </a:r>
            <a:r>
              <a:rPr lang="en-US" sz="4000" b="1" dirty="0">
                <a:solidFill>
                  <a:srgbClr val="0000FF"/>
                </a:solidFill>
              </a:rPr>
              <a:t>T Lymphocytes</a:t>
            </a:r>
            <a:endParaRPr dirty="0"/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Mature in the </a:t>
            </a:r>
            <a:r>
              <a:rPr lang="en-US" b="1" dirty="0">
                <a:solidFill>
                  <a:srgbClr val="FF0000"/>
                </a:solidFill>
              </a:rPr>
              <a:t>Thymus</a:t>
            </a:r>
            <a:endParaRPr dirty="0"/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Two Main Kinds:</a:t>
            </a:r>
            <a:endParaRPr dirty="0"/>
          </a:p>
          <a:p>
            <a:pPr marL="1143000" lvl="2" indent="-228600">
              <a:spcBef>
                <a:spcPts val="600"/>
              </a:spcBef>
              <a:buClr>
                <a:srgbClr val="FF0000"/>
              </a:buClr>
            </a:pPr>
            <a:r>
              <a:rPr lang="en-US" b="1" dirty="0">
                <a:solidFill>
                  <a:srgbClr val="FF0000"/>
                </a:solidFill>
              </a:rPr>
              <a:t>Helper (activate other parts of immune system).</a:t>
            </a:r>
            <a:endParaRPr dirty="0"/>
          </a:p>
          <a:p>
            <a:pPr marL="1143000" lvl="2" indent="-22860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omic Sans MS"/>
              <a:buChar char="•"/>
            </a:pPr>
            <a:r>
              <a:rPr lang="en-US" b="1" dirty="0">
                <a:solidFill>
                  <a:srgbClr val="00B050"/>
                </a:solidFill>
              </a:rPr>
              <a:t>Cytotoxic (kill infected cells.</a:t>
            </a:r>
            <a:endParaRPr dirty="0">
              <a:solidFill>
                <a:srgbClr val="00B050"/>
              </a:solidFill>
            </a:endParaRPr>
          </a:p>
          <a:p>
            <a:pPr marL="342900" lvl="0" indent="-20320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ic Sans MS"/>
              <a:buNone/>
            </a:pP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384" name="Google Shape;384;p5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b="5900"/>
          <a:stretch/>
        </p:blipFill>
        <p:spPr>
          <a:xfrm>
            <a:off x="4640825" y="1531917"/>
            <a:ext cx="4408171" cy="518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2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</a:rPr>
              <a:t>Two General Categories</a:t>
            </a:r>
            <a:endParaRPr dirty="0"/>
          </a:p>
        </p:txBody>
      </p:sp>
      <p:sp>
        <p:nvSpPr>
          <p:cNvPr id="391" name="Google Shape;391;p52"/>
          <p:cNvSpPr txBox="1">
            <a:spLocks noGrp="1"/>
          </p:cNvSpPr>
          <p:nvPr>
            <p:ph type="body" idx="1"/>
          </p:nvPr>
        </p:nvSpPr>
        <p:spPr>
          <a:xfrm>
            <a:off x="0" y="1496290"/>
            <a:ext cx="6151417" cy="5056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Comic Sans MS"/>
              <a:buNone/>
            </a:pPr>
            <a:r>
              <a:rPr lang="en-US" b="1" dirty="0">
                <a:solidFill>
                  <a:srgbClr val="00B050"/>
                </a:solidFill>
              </a:rPr>
              <a:t>INNATE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(NONSPECIFIC) </a:t>
            </a:r>
            <a:r>
              <a:rPr lang="en-US" b="1" dirty="0">
                <a:solidFill>
                  <a:srgbClr val="0000FF"/>
                </a:solidFill>
              </a:rPr>
              <a:t>Immunity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Provides </a:t>
            </a:r>
            <a:r>
              <a:rPr lang="en-US" b="1" dirty="0">
                <a:solidFill>
                  <a:srgbClr val="FF0000"/>
                </a:solidFill>
              </a:rPr>
              <a:t>broad</a:t>
            </a:r>
            <a:r>
              <a:rPr lang="en-US" b="1" dirty="0">
                <a:solidFill>
                  <a:srgbClr val="002060"/>
                </a:solidFill>
              </a:rPr>
              <a:t> protection against </a:t>
            </a:r>
            <a:r>
              <a:rPr lang="en-US" b="1" dirty="0">
                <a:solidFill>
                  <a:srgbClr val="FF0000"/>
                </a:solidFill>
              </a:rPr>
              <a:t>all pathogens.</a:t>
            </a:r>
            <a:endParaRPr dirty="0"/>
          </a:p>
          <a:p>
            <a:pPr marL="457200" lvl="1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endParaRPr sz="4000" b="1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500"/>
              <a:buFont typeface="Comic Sans MS"/>
              <a:buNone/>
            </a:pPr>
            <a:r>
              <a:rPr lang="en-US" sz="2500" b="1" dirty="0">
                <a:solidFill>
                  <a:srgbClr val="00B050"/>
                </a:solidFill>
              </a:rPr>
              <a:t>ADAPTIVE</a:t>
            </a:r>
            <a:r>
              <a:rPr lang="en-US" sz="2500" b="1" dirty="0">
                <a:solidFill>
                  <a:srgbClr val="0000FF"/>
                </a:solidFill>
              </a:rPr>
              <a:t> (SPECIFIC) Immunity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Directed against </a:t>
            </a:r>
            <a:r>
              <a:rPr lang="en-US" b="1" dirty="0">
                <a:solidFill>
                  <a:srgbClr val="FF0000"/>
                </a:solidFill>
              </a:rPr>
              <a:t>specific pathogens.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002060"/>
                </a:solidFill>
              </a:rPr>
              <a:t>Produces </a:t>
            </a:r>
            <a:r>
              <a:rPr lang="en-US" b="1" dirty="0">
                <a:solidFill>
                  <a:srgbClr val="FF0000"/>
                </a:solidFill>
              </a:rPr>
              <a:t>“memory” </a:t>
            </a:r>
            <a:r>
              <a:rPr lang="en-US" b="1" dirty="0">
                <a:solidFill>
                  <a:srgbClr val="002060"/>
                </a:solidFill>
              </a:rPr>
              <a:t>that protects against future exposure to a previously encountered pathogen.</a:t>
            </a:r>
            <a:endParaRPr dirty="0"/>
          </a:p>
        </p:txBody>
      </p:sp>
      <p:pic>
        <p:nvPicPr>
          <p:cNvPr id="392" name="Google Shape;392;p5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18908" y="2383476"/>
            <a:ext cx="3325091" cy="297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679623"/>
          </a:xfrm>
        </p:spPr>
        <p:txBody>
          <a:bodyPr/>
          <a:lstStyle/>
          <a:p>
            <a:pPr marL="0" indent="0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Human Anatomy &amp; Physiology</a:t>
            </a:r>
            <a:endParaRPr lang="en-US" sz="4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  <a:sym typeface="Arial"/>
            </a:endParaRPr>
          </a:p>
        </p:txBody>
      </p:sp>
      <p:pic>
        <p:nvPicPr>
          <p:cNvPr id="12" name="Picture 11" descr="warm_up-01.eps">
            <a:extLst>
              <a:ext uri="{FF2B5EF4-FFF2-40B4-BE49-F238E27FC236}">
                <a16:creationId xmlns:a16="http://schemas.microsoft.com/office/drawing/2014/main" id="{CA731A4E-E3FC-7B89-D927-CBACBC51D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" y="7194"/>
            <a:ext cx="838200" cy="679622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649BA1D-FBA4-1756-2700-6D71B77DA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28739"/>
              </p:ext>
            </p:extLst>
          </p:nvPr>
        </p:nvGraphicFramePr>
        <p:xfrm>
          <a:off x="961901" y="1840675"/>
          <a:ext cx="6159336" cy="4167332"/>
        </p:xfrm>
        <a:graphic>
          <a:graphicData uri="http://schemas.openxmlformats.org/drawingml/2006/table">
            <a:tbl>
              <a:tblPr firstRow="1" bandRow="1">
                <a:tableStyleId>{114D1935-44F0-461E-89FE-3B6419AE5CF4}</a:tableStyleId>
              </a:tblPr>
              <a:tblGrid>
                <a:gridCol w="2671948">
                  <a:extLst>
                    <a:ext uri="{9D8B030D-6E8A-4147-A177-3AD203B41FA5}">
                      <a16:colId xmlns:a16="http://schemas.microsoft.com/office/drawing/2014/main" val="3742137950"/>
                    </a:ext>
                  </a:extLst>
                </a:gridCol>
                <a:gridCol w="3487388">
                  <a:extLst>
                    <a:ext uri="{9D8B030D-6E8A-4147-A177-3AD203B41FA5}">
                      <a16:colId xmlns:a16="http://schemas.microsoft.com/office/drawing/2014/main" val="831248416"/>
                    </a:ext>
                  </a:extLst>
                </a:gridCol>
              </a:tblGrid>
              <a:tr h="42480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012954"/>
                  </a:ext>
                </a:extLst>
              </a:tr>
              <a:tr h="104745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Digestive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Mechanical and Chemical in nature so nutrients can be absorbed.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5497701"/>
                  </a:ext>
                </a:extLst>
              </a:tr>
              <a:tr h="7332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Endocrine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Made up of glands that release their products into the bloodstream.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542826"/>
                  </a:ext>
                </a:extLst>
              </a:tr>
              <a:tr h="104745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Excretory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Rid the body of cellular waste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378113"/>
                  </a:ext>
                </a:extLst>
              </a:tr>
              <a:tr h="7332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Immune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The body's main defense against pathogens.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62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854672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3"/>
          <p:cNvSpPr txBox="1">
            <a:spLocks noGrp="1"/>
          </p:cNvSpPr>
          <p:nvPr>
            <p:ph type="title"/>
          </p:nvPr>
        </p:nvSpPr>
        <p:spPr>
          <a:xfrm>
            <a:off x="1059254" y="160317"/>
            <a:ext cx="746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FF"/>
                </a:solidFill>
              </a:rPr>
              <a:t>1</a:t>
            </a:r>
            <a:r>
              <a:rPr lang="en-US" sz="4000" b="1" baseline="30000" dirty="0">
                <a:solidFill>
                  <a:srgbClr val="0000FF"/>
                </a:solidFill>
              </a:rPr>
              <a:t>st</a:t>
            </a:r>
            <a:r>
              <a:rPr lang="en-US" sz="4000" b="1" dirty="0">
                <a:solidFill>
                  <a:srgbClr val="0000FF"/>
                </a:solidFill>
              </a:rPr>
              <a:t> Line of Defense</a:t>
            </a:r>
            <a:endParaRPr dirty="0"/>
          </a:p>
        </p:txBody>
      </p:sp>
      <p:sp>
        <p:nvSpPr>
          <p:cNvPr id="399" name="Google Shape;399;p53"/>
          <p:cNvSpPr txBox="1">
            <a:spLocks noGrp="1"/>
          </p:cNvSpPr>
          <p:nvPr>
            <p:ph type="body" idx="1"/>
          </p:nvPr>
        </p:nvSpPr>
        <p:spPr>
          <a:xfrm>
            <a:off x="723899" y="1066800"/>
            <a:ext cx="7696200" cy="174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omic Sans MS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Nonspecific</a:t>
            </a:r>
            <a:endParaRPr sz="4400" dirty="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omic Sans MS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Act Early (skin, mucous, sweat, tears)</a:t>
            </a:r>
            <a:endParaRPr sz="4400" dirty="0">
              <a:solidFill>
                <a:srgbClr val="00B050"/>
              </a:solidFill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omic Sans MS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Prevent pathogens from entering body.</a:t>
            </a:r>
            <a:endParaRPr lang="en-US" sz="4400" dirty="0"/>
          </a:p>
          <a:p>
            <a:pPr marL="742950" lvl="1" indent="-158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endParaRPr sz="1800" b="1" dirty="0">
              <a:solidFill>
                <a:srgbClr val="002060"/>
              </a:solidFill>
            </a:endParaRPr>
          </a:p>
          <a:p>
            <a:pPr marL="342900" lvl="0" indent="-38100" algn="l" rtl="0">
              <a:lnSpc>
                <a:spcPct val="8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mic Sans MS"/>
              <a:buNone/>
            </a:pPr>
            <a:endParaRPr b="1" dirty="0">
              <a:solidFill>
                <a:srgbClr val="002060"/>
              </a:solidFill>
            </a:endParaRPr>
          </a:p>
        </p:txBody>
      </p:sp>
      <p:pic>
        <p:nvPicPr>
          <p:cNvPr id="400" name="Google Shape;40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542" y="2637312"/>
            <a:ext cx="6175169" cy="422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4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FF"/>
                </a:solidFill>
              </a:rPr>
              <a:t>2</a:t>
            </a:r>
            <a:r>
              <a:rPr lang="en-US" sz="4000" b="1" baseline="30000" dirty="0">
                <a:solidFill>
                  <a:srgbClr val="0000FF"/>
                </a:solidFill>
              </a:rPr>
              <a:t>nd</a:t>
            </a:r>
            <a:r>
              <a:rPr lang="en-US" sz="4000" b="1" dirty="0">
                <a:solidFill>
                  <a:srgbClr val="0000FF"/>
                </a:solidFill>
              </a:rPr>
              <a:t> Line of Defense</a:t>
            </a:r>
            <a:endParaRPr dirty="0"/>
          </a:p>
        </p:txBody>
      </p:sp>
      <p:sp>
        <p:nvSpPr>
          <p:cNvPr id="407" name="Google Shape;407;p54"/>
          <p:cNvSpPr txBox="1">
            <a:spLocks noGrp="1"/>
          </p:cNvSpPr>
          <p:nvPr>
            <p:ph type="body" idx="1"/>
          </p:nvPr>
        </p:nvSpPr>
        <p:spPr>
          <a:xfrm>
            <a:off x="0" y="1021278"/>
            <a:ext cx="9144000" cy="583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>
              <a:spcBef>
                <a:spcPts val="1200"/>
              </a:spcBef>
              <a:buClr>
                <a:srgbClr val="FF0000"/>
              </a:buClr>
              <a:buSzPts val="2800"/>
            </a:pPr>
            <a:r>
              <a:rPr lang="en-US" sz="2800" b="1" dirty="0">
                <a:solidFill>
                  <a:srgbClr val="00B050"/>
                </a:solidFill>
              </a:rPr>
              <a:t>Block, Destroy, or Remove pathogens that have entered the body.</a:t>
            </a:r>
            <a:endParaRPr lang="en-US" sz="2800" dirty="0">
              <a:solidFill>
                <a:srgbClr val="00B050"/>
              </a:solidFill>
            </a:endParaRPr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omic Sans MS"/>
              <a:buChar char="–"/>
            </a:pPr>
            <a:r>
              <a:rPr lang="en-US" sz="2800" b="1" dirty="0">
                <a:solidFill>
                  <a:srgbClr val="FF0000"/>
                </a:solidFill>
              </a:rPr>
              <a:t>Macrophages: </a:t>
            </a:r>
            <a:r>
              <a:rPr lang="en-US" sz="2800" b="1" dirty="0">
                <a:solidFill>
                  <a:srgbClr val="002060"/>
                </a:solidFill>
              </a:rPr>
              <a:t>consume pathogens, promote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</a:t>
            </a:r>
            <a:r>
              <a:rPr lang="en-US" sz="2800" b="1" dirty="0">
                <a:solidFill>
                  <a:srgbClr val="002060"/>
                </a:solidFill>
              </a:rPr>
              <a:t>, and activate the immune response.</a:t>
            </a:r>
            <a:endParaRPr sz="2800" b="1" dirty="0">
              <a:solidFill>
                <a:srgbClr val="FF0000"/>
              </a:solidFill>
            </a:endParaRPr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omic Sans MS"/>
              <a:buChar char="–"/>
            </a:pPr>
            <a:r>
              <a:rPr lang="en-US" sz="2800" b="1" dirty="0">
                <a:solidFill>
                  <a:srgbClr val="FF0000"/>
                </a:solidFill>
              </a:rPr>
              <a:t>Antimicrobial Proteins: </a:t>
            </a:r>
            <a:r>
              <a:rPr lang="en-US" sz="2800" b="1" dirty="0">
                <a:solidFill>
                  <a:srgbClr val="002060"/>
                </a:solidFill>
              </a:rPr>
              <a:t>communicate with immune system cells and stimulate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omic Sans MS"/>
              <a:buChar char="–"/>
            </a:pPr>
            <a:r>
              <a:rPr lang="en-US" sz="2800" b="1" dirty="0">
                <a:solidFill>
                  <a:srgbClr val="FF0000"/>
                </a:solidFill>
              </a:rPr>
              <a:t>Inflammation (nonspecific response):</a:t>
            </a:r>
            <a:endParaRPr dirty="0"/>
          </a:p>
          <a:p>
            <a:pPr marL="1143000" lvl="2" indent="-22860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Redness</a:t>
            </a:r>
            <a:endParaRPr dirty="0"/>
          </a:p>
          <a:p>
            <a:pPr marL="1143000" lvl="2" indent="-22860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Warmth</a:t>
            </a:r>
            <a:endParaRPr dirty="0"/>
          </a:p>
          <a:p>
            <a:pPr marL="1143000" lvl="2" indent="-22860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Swelling </a:t>
            </a:r>
            <a:endParaRPr dirty="0"/>
          </a:p>
          <a:p>
            <a:pPr marL="1143000" lvl="2" indent="-22860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Pain</a:t>
            </a:r>
            <a:endParaRPr dirty="0"/>
          </a:p>
          <a:p>
            <a:pPr marL="742950" lvl="1" indent="-158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endParaRPr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Nonspecific Defenses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93825"/>
            <a:ext cx="8229600" cy="4732338"/>
          </a:xfrm>
        </p:spPr>
        <p:txBody>
          <a:bodyPr/>
          <a:lstStyle/>
          <a:p>
            <a:pPr lvl="2" indent="0" eaLnBrk="1" hangingPunct="1"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rgbClr val="C00000"/>
                </a:solidFill>
              </a:rPr>
              <a:t>The Inflammatory Response</a:t>
            </a:r>
          </a:p>
          <a:p>
            <a:pPr marL="0" indent="0" eaLnBrk="1" hangingPunct="1"/>
            <a:endParaRPr lang="en-US" altLang="en-US" dirty="0"/>
          </a:p>
        </p:txBody>
      </p:sp>
      <p:pic>
        <p:nvPicPr>
          <p:cNvPr id="13316" name="Picture 5" descr="sb4091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006600"/>
            <a:ext cx="81153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1017588" y="3032125"/>
            <a:ext cx="885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Skin 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641600" y="2760663"/>
            <a:ext cx="1277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Wound 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5354638" y="3429000"/>
            <a:ext cx="3092450" cy="1006475"/>
          </a:xfrm>
          <a:prstGeom prst="rect">
            <a:avLst/>
          </a:prstGeom>
          <a:solidFill>
            <a:srgbClr val="FFCCCC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Phagocytes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move into the area and engulf the bacteria and cell debris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6243638" y="5268913"/>
            <a:ext cx="1277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Capillary </a:t>
            </a:r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1044575" y="4562475"/>
            <a:ext cx="1263650" cy="1006475"/>
          </a:xfrm>
          <a:prstGeom prst="rect">
            <a:avLst/>
          </a:prstGeom>
          <a:solidFill>
            <a:srgbClr val="FFCCCC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Bacteria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4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enter the wound</a:t>
            </a:r>
          </a:p>
        </p:txBody>
      </p:sp>
      <p:sp>
        <p:nvSpPr>
          <p:cNvPr id="13322" name="Rectangl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0" y="0"/>
            <a:ext cx="190817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19" grpId="0" animBg="1"/>
      <p:bldP spid="13320" grpId="0"/>
      <p:bldP spid="133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5"/>
          <p:cNvSpPr txBox="1">
            <a:spLocks noGrp="1"/>
          </p:cNvSpPr>
          <p:nvPr>
            <p:ph type="title"/>
          </p:nvPr>
        </p:nvSpPr>
        <p:spPr>
          <a:xfrm>
            <a:off x="893928" y="241110"/>
            <a:ext cx="7696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</a:rPr>
              <a:t>Inflammation</a:t>
            </a:r>
            <a:endParaRPr dirty="0"/>
          </a:p>
        </p:txBody>
      </p:sp>
      <p:pic>
        <p:nvPicPr>
          <p:cNvPr id="414" name="Google Shape;414;p55"/>
          <p:cNvPicPr preferRelativeResize="0"/>
          <p:nvPr/>
        </p:nvPicPr>
        <p:blipFill rotWithShape="1">
          <a:blip r:embed="rId3">
            <a:alphaModFix/>
          </a:blip>
          <a:srcRect t="8535" r="68373" b="10840"/>
          <a:stretch/>
        </p:blipFill>
        <p:spPr>
          <a:xfrm>
            <a:off x="-1" y="1009402"/>
            <a:ext cx="2861955" cy="584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4;p55">
            <a:extLst>
              <a:ext uri="{FF2B5EF4-FFF2-40B4-BE49-F238E27FC236}">
                <a16:creationId xmlns:a16="http://schemas.microsoft.com/office/drawing/2014/main" id="{164C11B3-3416-7FFD-2BBB-482ECB91DC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911" t="8535" r="33574" b="10840"/>
          <a:stretch/>
        </p:blipFill>
        <p:spPr>
          <a:xfrm>
            <a:off x="2861954" y="1009403"/>
            <a:ext cx="3123211" cy="584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14;p55">
            <a:extLst>
              <a:ext uri="{FF2B5EF4-FFF2-40B4-BE49-F238E27FC236}">
                <a16:creationId xmlns:a16="http://schemas.microsoft.com/office/drawing/2014/main" id="{E24A5F8F-15DB-29E3-8F0D-EEED369A6B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6710" t="8535" b="10840"/>
          <a:stretch/>
        </p:blipFill>
        <p:spPr>
          <a:xfrm>
            <a:off x="5985165" y="1009403"/>
            <a:ext cx="3012373" cy="5848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Nonspecific Defenses</a:t>
            </a:r>
          </a:p>
        </p:txBody>
      </p:sp>
      <p:sp>
        <p:nvSpPr>
          <p:cNvPr id="1265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507024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6000" dirty="0">
                <a:solidFill>
                  <a:srgbClr val="C00000"/>
                </a:solidFill>
              </a:rPr>
              <a:t>Fever</a:t>
            </a:r>
            <a:r>
              <a:rPr lang="en-US" altLang="en-US" dirty="0"/>
              <a:t>: </a:t>
            </a:r>
          </a:p>
          <a:p>
            <a:pPr marL="465138" indent="0" eaLnBrk="1" hangingPunct="1">
              <a:buNone/>
            </a:pPr>
            <a:r>
              <a:rPr lang="en-US" altLang="en-US" dirty="0"/>
              <a:t>The immune system releases chemicals, pyrogens (inflammatants), that increase the core body temperature.</a:t>
            </a:r>
          </a:p>
          <a:p>
            <a:pPr marL="465138" indent="0" eaLnBrk="1" hangingPunct="1">
              <a:buNone/>
            </a:pPr>
            <a:endParaRPr lang="en-US" altLang="en-US" sz="1000" dirty="0"/>
          </a:p>
          <a:p>
            <a:pPr marL="682625" lvl="1" indent="0" eaLnBrk="1" hangingPunct="1"/>
            <a:r>
              <a:rPr lang="en-US" altLang="en-US" dirty="0">
                <a:solidFill>
                  <a:srgbClr val="002060"/>
                </a:solidFill>
              </a:rPr>
              <a:t>This high temperature slows or stops the growth of pathogens. </a:t>
            </a:r>
          </a:p>
          <a:p>
            <a:pPr marL="682625" lvl="1" indent="0" eaLnBrk="1" hangingPunct="1">
              <a:buNone/>
            </a:pPr>
            <a:endParaRPr lang="en-US" altLang="en-US" sz="1000" dirty="0">
              <a:solidFill>
                <a:srgbClr val="002060"/>
              </a:solidFill>
            </a:endParaRPr>
          </a:p>
          <a:p>
            <a:pPr marL="682625" lvl="1" indent="0" eaLnBrk="1" hangingPunct="1"/>
            <a:r>
              <a:rPr lang="en-US" altLang="en-US" dirty="0">
                <a:solidFill>
                  <a:srgbClr val="006400"/>
                </a:solidFill>
              </a:rPr>
              <a:t>Increases heart rate, </a:t>
            </a:r>
            <a:r>
              <a:rPr lang="en-US" altLang="en-US" u="sng" dirty="0">
                <a:solidFill>
                  <a:schemeClr val="bg1"/>
                </a:solidFill>
              </a:rPr>
              <a:t>WBC</a:t>
            </a:r>
            <a:r>
              <a:rPr lang="en-US" altLang="en-US" dirty="0">
                <a:solidFill>
                  <a:srgbClr val="006400"/>
                </a:solidFill>
              </a:rPr>
              <a:t>s get to the site of infection faster.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19063" y="644525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</a:rPr>
              <a:t>Specific Defenses: 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 baseline="30000" dirty="0">
                <a:solidFill>
                  <a:srgbClr val="0000FF"/>
                </a:solidFill>
              </a:rPr>
              <a:t>rd</a:t>
            </a:r>
            <a:r>
              <a:rPr lang="en-US" b="1" dirty="0">
                <a:solidFill>
                  <a:srgbClr val="0000FF"/>
                </a:solidFill>
              </a:rPr>
              <a:t> Line of Defense</a:t>
            </a:r>
            <a:endParaRPr lang="en-US" dirty="0"/>
          </a:p>
        </p:txBody>
      </p:sp>
      <p:sp>
        <p:nvSpPr>
          <p:cNvPr id="127181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2452915"/>
            <a:ext cx="8229600" cy="4286024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000" dirty="0">
                <a:solidFill>
                  <a:srgbClr val="A50000"/>
                </a:solidFill>
              </a:rPr>
              <a:t>Immune Response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200" dirty="0">
              <a:solidFill>
                <a:srgbClr val="A50000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6400"/>
                </a:solidFill>
              </a:rPr>
              <a:t>If a pathogen gets past the nonspecific defenses, the immune system reacts with a series of specific defenses. 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1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78377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Specific Defenses: </a:t>
            </a:r>
            <a:r>
              <a:rPr lang="en-US" sz="3200" b="1" dirty="0">
                <a:solidFill>
                  <a:srgbClr val="0000FF"/>
                </a:solidFill>
              </a:rPr>
              <a:t>3</a:t>
            </a:r>
            <a:r>
              <a:rPr lang="en-US" sz="3200" b="1" baseline="30000" dirty="0">
                <a:solidFill>
                  <a:srgbClr val="0000FF"/>
                </a:solidFill>
              </a:rPr>
              <a:t>rd</a:t>
            </a:r>
            <a:r>
              <a:rPr lang="en-US" sz="3200" b="1" dirty="0">
                <a:solidFill>
                  <a:srgbClr val="0000FF"/>
                </a:solidFill>
              </a:rPr>
              <a:t> Line of Defense</a:t>
            </a:r>
            <a:endParaRPr lang="en-US" sz="3200" dirty="0"/>
          </a:p>
        </p:txBody>
      </p:sp>
      <p:sp>
        <p:nvSpPr>
          <p:cNvPr id="1271811" name="Rectangle 3"/>
          <p:cNvSpPr>
            <a:spLocks noGrp="1" noChangeArrowheads="1"/>
          </p:cNvSpPr>
          <p:nvPr>
            <p:ph idx="1"/>
          </p:nvPr>
        </p:nvSpPr>
        <p:spPr>
          <a:xfrm>
            <a:off x="290286" y="974725"/>
            <a:ext cx="8853713" cy="5764213"/>
          </a:xfrm>
        </p:spPr>
        <p:txBody>
          <a:bodyPr rtlCol="0">
            <a:normAutofit/>
          </a:bodyPr>
          <a:lstStyle/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</a:rPr>
              <a:t>Antigen</a:t>
            </a:r>
            <a:r>
              <a:rPr lang="en-US" sz="4000" dirty="0"/>
              <a:t>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dirty="0"/>
              <a:t>substance  that causes an immune response.</a:t>
            </a:r>
          </a:p>
          <a:p>
            <a:pPr marL="914400" lvl="2" indent="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/>
              <a:t>	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6400"/>
                </a:solidFill>
              </a:rPr>
              <a:t>Antibody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dirty="0"/>
              <a:t>protein that tags/flags antigen.</a:t>
            </a:r>
          </a:p>
          <a:p>
            <a:pPr marL="914400" lvl="2" indent="0" eaLnBrk="1" fontAlgn="auto" hangingPunct="1">
              <a:spcAft>
                <a:spcPts val="0"/>
              </a:spcAft>
              <a:buNone/>
              <a:defRPr/>
            </a:pPr>
            <a:endParaRPr lang="en-US" sz="12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002060"/>
                </a:solidFill>
              </a:rPr>
              <a:t>Lymphocytes (</a:t>
            </a:r>
            <a:r>
              <a:rPr lang="en-US" sz="4000" dirty="0">
                <a:solidFill>
                  <a:schemeClr val="bg1"/>
                </a:solidFill>
              </a:rPr>
              <a:t>WBC</a:t>
            </a:r>
            <a:r>
              <a:rPr lang="en-US" sz="4000" dirty="0">
                <a:solidFill>
                  <a:srgbClr val="002060"/>
                </a:solidFill>
              </a:rPr>
              <a:t>)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dirty="0"/>
              <a:t>Made in bone marrow.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B cells </a:t>
            </a:r>
            <a:r>
              <a:rPr lang="en-US" sz="2800" dirty="0"/>
              <a:t>– produce antibodies (target bacteria).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</a:rPr>
              <a:t>T cells </a:t>
            </a:r>
            <a:r>
              <a:rPr lang="en-US" sz="2800" dirty="0"/>
              <a:t>– helper cells/killer cells (target viruses and abnormal cells).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6" descr="24_03VertebrateImmuneSys-U.jpg"/>
          <p:cNvPicPr preferRelativeResize="0"/>
          <p:nvPr/>
        </p:nvPicPr>
        <p:blipFill rotWithShape="1">
          <a:blip r:embed="rId3">
            <a:alphaModFix/>
          </a:blip>
          <a:srcRect b="2418"/>
          <a:stretch/>
        </p:blipFill>
        <p:spPr>
          <a:xfrm>
            <a:off x="539496" y="179495"/>
            <a:ext cx="8065008" cy="642450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6"/>
          <p:cNvSpPr txBox="1"/>
          <p:nvPr/>
        </p:nvSpPr>
        <p:spPr>
          <a:xfrm>
            <a:off x="4121825" y="361202"/>
            <a:ext cx="3951486" cy="110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Innate external barriers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skin, acidic environment,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secretions, mucous membranes</a:t>
            </a:r>
            <a:endParaRPr sz="1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6"/>
          <p:cNvSpPr txBox="1"/>
          <p:nvPr/>
        </p:nvSpPr>
        <p:spPr>
          <a:xfrm>
            <a:off x="3659219" y="2392559"/>
            <a:ext cx="4849495" cy="147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Innate internal defenses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macrophages (phagocytic cells),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defensive proteins,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inflammation</a:t>
            </a:r>
            <a:endParaRPr sz="1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6"/>
          <p:cNvSpPr txBox="1"/>
          <p:nvPr/>
        </p:nvSpPr>
        <p:spPr>
          <a:xfrm>
            <a:off x="4933973" y="1788078"/>
            <a:ext cx="3284554" cy="2862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external barriers breached</a:t>
            </a:r>
            <a:endParaRPr sz="1900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6"/>
          <p:cNvSpPr txBox="1"/>
          <p:nvPr/>
        </p:nvSpPr>
        <p:spPr>
          <a:xfrm>
            <a:off x="4121824" y="4754000"/>
            <a:ext cx="40475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Adaptive responses (lymphocytes)</a:t>
            </a:r>
            <a:endParaRPr sz="1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6"/>
          <p:cNvSpPr txBox="1"/>
          <p:nvPr/>
        </p:nvSpPr>
        <p:spPr>
          <a:xfrm>
            <a:off x="5209882" y="3825611"/>
            <a:ext cx="2959525" cy="7368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innate defenses don’t</a:t>
            </a:r>
            <a:br>
              <a:rPr lang="en-US" sz="19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clear infection</a:t>
            </a:r>
            <a:endParaRPr sz="1900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6"/>
          <p:cNvSpPr/>
          <p:nvPr/>
        </p:nvSpPr>
        <p:spPr>
          <a:xfrm>
            <a:off x="3346259" y="231559"/>
            <a:ext cx="273147" cy="3559815"/>
          </a:xfrm>
          <a:prstGeom prst="leftBrace">
            <a:avLst>
              <a:gd name="adj1" fmla="val 27451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7" name="Google Shape;427;p56"/>
          <p:cNvSpPr/>
          <p:nvPr/>
        </p:nvSpPr>
        <p:spPr>
          <a:xfrm>
            <a:off x="3342115" y="3843437"/>
            <a:ext cx="277291" cy="2703221"/>
          </a:xfrm>
          <a:prstGeom prst="leftBrace">
            <a:avLst>
              <a:gd name="adj1" fmla="val 27451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8" name="Google Shape;428;p56"/>
          <p:cNvSpPr txBox="1"/>
          <p:nvPr/>
        </p:nvSpPr>
        <p:spPr>
          <a:xfrm>
            <a:off x="3927970" y="5527320"/>
            <a:ext cx="1875514" cy="90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Defense against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pathogens in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fluids</a:t>
            </a:r>
            <a:endParaRPr sz="1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6"/>
          <p:cNvSpPr txBox="1"/>
          <p:nvPr/>
        </p:nvSpPr>
        <p:spPr>
          <a:xfrm>
            <a:off x="6324921" y="5525905"/>
            <a:ext cx="200856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Defense against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pathogens inside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cells</a:t>
            </a:r>
            <a:endParaRPr sz="1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6"/>
          <p:cNvSpPr txBox="1"/>
          <p:nvPr/>
        </p:nvSpPr>
        <p:spPr>
          <a:xfrm>
            <a:off x="601720" y="4486188"/>
            <a:ext cx="2359620" cy="140038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9863" marR="0" lvl="0" indent="-1698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Slower response</a:t>
            </a:r>
            <a:endParaRPr dirty="0"/>
          </a:p>
          <a:p>
            <a:pPr marL="169863" marR="0" lvl="0" indent="-169863" algn="l" rtl="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Recognize specific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pathogens</a:t>
            </a:r>
            <a:endParaRPr dirty="0"/>
          </a:p>
          <a:p>
            <a:pPr marL="169863" marR="0" lvl="0" indent="-169863" algn="l" rtl="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“memory”</a:t>
            </a:r>
            <a:endParaRPr dirty="0"/>
          </a:p>
        </p:txBody>
      </p:sp>
      <p:sp>
        <p:nvSpPr>
          <p:cNvPr id="431" name="Google Shape;431;p56"/>
          <p:cNvSpPr txBox="1"/>
          <p:nvPr/>
        </p:nvSpPr>
        <p:spPr>
          <a:xfrm>
            <a:off x="652520" y="1182269"/>
            <a:ext cx="2558136" cy="14842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0338" marR="0" lvl="0" indent="-16033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Rapid response</a:t>
            </a:r>
            <a:endParaRPr dirty="0"/>
          </a:p>
          <a:p>
            <a:pPr marL="160338" marR="0" lvl="0" indent="-160338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Recognize broad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ranges of pathogens</a:t>
            </a:r>
            <a:endParaRPr dirty="0"/>
          </a:p>
          <a:p>
            <a:pPr marL="160338" marR="0" lvl="0" indent="-160338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“memory”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7F0CD-C9A5-AE9A-6E34-5C801B14B614}"/>
              </a:ext>
            </a:extLst>
          </p:cNvPr>
          <p:cNvSpPr txBox="1"/>
          <p:nvPr/>
        </p:nvSpPr>
        <p:spPr>
          <a:xfrm>
            <a:off x="124691" y="231559"/>
            <a:ext cx="2214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Lines of Defense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602F1-1E9C-837D-B378-4345D58AB219}"/>
              </a:ext>
            </a:extLst>
          </p:cNvPr>
          <p:cNvSpPr txBox="1"/>
          <p:nvPr/>
        </p:nvSpPr>
        <p:spPr>
          <a:xfrm>
            <a:off x="8526526" y="713798"/>
            <a:ext cx="617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C8020-9A9C-BD16-5B64-44E3D29502CC}"/>
              </a:ext>
            </a:extLst>
          </p:cNvPr>
          <p:cNvSpPr txBox="1"/>
          <p:nvPr/>
        </p:nvSpPr>
        <p:spPr>
          <a:xfrm>
            <a:off x="8502775" y="4670609"/>
            <a:ext cx="617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  <a:r>
              <a:rPr lang="en-US" sz="2000" b="1" baseline="30000" dirty="0">
                <a:solidFill>
                  <a:schemeClr val="tx1"/>
                </a:solidFill>
              </a:rPr>
              <a:t>rd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F31A5-F28F-CDCD-9301-E87B0376BF72}"/>
              </a:ext>
            </a:extLst>
          </p:cNvPr>
          <p:cNvSpPr txBox="1"/>
          <p:nvPr/>
        </p:nvSpPr>
        <p:spPr>
          <a:xfrm>
            <a:off x="8506733" y="2920531"/>
            <a:ext cx="617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r>
              <a:rPr lang="en-US" sz="2000" b="1" baseline="30000" dirty="0">
                <a:solidFill>
                  <a:schemeClr val="tx1"/>
                </a:solidFill>
              </a:rPr>
              <a:t>nd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/>
      <p:bldP spid="422" grpId="0"/>
      <p:bldP spid="423" grpId="0" animBg="1"/>
      <p:bldP spid="424" grpId="0"/>
      <p:bldP spid="425" grpId="0" animBg="1"/>
      <p:bldP spid="428" grpId="0"/>
      <p:bldP spid="429" grpId="0"/>
      <p:bldP spid="430" grpId="0" animBg="1"/>
      <p:bldP spid="431" grpId="0" animBg="1"/>
      <p:bldP spid="4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95" y="975055"/>
            <a:ext cx="8686800" cy="5410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300" b="1" dirty="0">
                <a:solidFill>
                  <a:srgbClr val="0070C0"/>
                </a:solidFill>
              </a:rPr>
              <a:t>1. Active Immunity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Body develops immunity after exposure to a microbe (</a:t>
            </a:r>
            <a:r>
              <a:rPr lang="en-US" dirty="0"/>
              <a:t>antigen</a:t>
            </a:r>
            <a:r>
              <a:rPr lang="en-US" dirty="0">
                <a:solidFill>
                  <a:srgbClr val="FF0000"/>
                </a:solidFill>
              </a:rPr>
              <a:t>).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</a:t>
            </a:r>
            <a:r>
              <a:rPr lang="en-US" b="1" dirty="0">
                <a:solidFill>
                  <a:srgbClr val="0070C0"/>
                </a:solidFill>
              </a:rPr>
              <a:t>Natural</a:t>
            </a:r>
            <a:r>
              <a:rPr lang="en-US" dirty="0"/>
              <a:t> – exposed to the disease organism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</a:t>
            </a:r>
            <a:r>
              <a:rPr lang="en-US" b="1" dirty="0">
                <a:solidFill>
                  <a:srgbClr val="002060"/>
                </a:solidFill>
              </a:rPr>
              <a:t>Artificial</a:t>
            </a:r>
            <a:r>
              <a:rPr lang="en-US" dirty="0"/>
              <a:t> - vaccination</a:t>
            </a: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1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300" b="1" dirty="0">
                <a:solidFill>
                  <a:srgbClr val="006400"/>
                </a:solidFill>
              </a:rPr>
              <a:t>2. Passive Immunity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Body develops immunity after being given antibodies to the antigen.  </a:t>
            </a:r>
          </a:p>
          <a:p>
            <a:pPr lvl="2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	       </a:t>
            </a:r>
            <a:r>
              <a:rPr lang="en-US" dirty="0">
                <a:solidFill>
                  <a:srgbClr val="FFFF00"/>
                </a:solidFill>
              </a:rPr>
              <a:t>Temporary</a:t>
            </a:r>
          </a:p>
          <a:p>
            <a:pPr lvl="2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</a:t>
            </a:r>
            <a:r>
              <a:rPr lang="en-US" dirty="0">
                <a:solidFill>
                  <a:srgbClr val="7030A0"/>
                </a:solidFill>
              </a:rPr>
              <a:t>Ex: Nursing infants receive antibodies from mom.</a:t>
            </a:r>
          </a:p>
          <a:p>
            <a:pPr lvl="2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	       Ex: Person bitten by raccoon gets antibodies to help defend    	against potential rabies infection.     		</a:t>
            </a: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091314" y="0"/>
            <a:ext cx="65833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Acquired Immunity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0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</a:rPr>
              <a:t>Primary and Secondary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Immune Responses</a:t>
            </a:r>
            <a:endParaRPr dirty="0"/>
          </a:p>
        </p:txBody>
      </p:sp>
      <p:sp>
        <p:nvSpPr>
          <p:cNvPr id="476" name="Google Shape;476;p60"/>
          <p:cNvSpPr txBox="1">
            <a:spLocks noGrp="1"/>
          </p:cNvSpPr>
          <p:nvPr>
            <p:ph type="body" idx="1"/>
          </p:nvPr>
        </p:nvSpPr>
        <p:spPr>
          <a:xfrm>
            <a:off x="154379" y="1567542"/>
            <a:ext cx="8894618" cy="490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</a:pPr>
            <a:r>
              <a:rPr lang="en-US" sz="3200" b="1" dirty="0">
                <a:solidFill>
                  <a:srgbClr val="002060"/>
                </a:solidFill>
              </a:rPr>
              <a:t>First encounter with an antigen provokes the </a:t>
            </a:r>
            <a:r>
              <a:rPr lang="en-US" sz="4400" b="1" dirty="0">
                <a:solidFill>
                  <a:srgbClr val="0000FF"/>
                </a:solidFill>
              </a:rPr>
              <a:t>PRIMARY</a:t>
            </a:r>
            <a:r>
              <a:rPr lang="en-US" sz="3200" b="1" dirty="0">
                <a:solidFill>
                  <a:srgbClr val="0000FF"/>
                </a:solidFill>
              </a:rPr>
              <a:t> Immune Response</a:t>
            </a:r>
            <a:r>
              <a:rPr lang="en-US" sz="3200" b="1" dirty="0">
                <a:solidFill>
                  <a:srgbClr val="002060"/>
                </a:solidFill>
              </a:rPr>
              <a:t>, which is relatively </a:t>
            </a:r>
            <a:r>
              <a:rPr lang="en-US" sz="3200" b="1" dirty="0">
                <a:solidFill>
                  <a:srgbClr val="00FF00"/>
                </a:solidFill>
              </a:rPr>
              <a:t>slow.</a:t>
            </a:r>
            <a:endParaRPr dirty="0"/>
          </a:p>
          <a:p>
            <a:pPr marL="342900" lvl="0" indent="-1397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</a:pPr>
            <a:endParaRPr sz="3200" b="1" dirty="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</a:pPr>
            <a:r>
              <a:rPr lang="en-US" sz="3200" b="1" dirty="0">
                <a:solidFill>
                  <a:srgbClr val="002060"/>
                </a:solidFill>
              </a:rPr>
              <a:t>Its legacy is </a:t>
            </a:r>
            <a:r>
              <a:rPr lang="en-US" sz="3200" b="1" dirty="0">
                <a:solidFill>
                  <a:srgbClr val="FF0000"/>
                </a:solidFill>
              </a:rPr>
              <a:t>Memory Cells </a:t>
            </a:r>
            <a:r>
              <a:rPr lang="en-US" sz="3200" b="1" dirty="0">
                <a:solidFill>
                  <a:srgbClr val="002060"/>
                </a:solidFill>
              </a:rPr>
              <a:t>that greatly speed the </a:t>
            </a:r>
            <a:r>
              <a:rPr lang="en-US" sz="4400" b="1" dirty="0">
                <a:solidFill>
                  <a:srgbClr val="0000FF"/>
                </a:solidFill>
              </a:rPr>
              <a:t>SECONDARY</a:t>
            </a:r>
            <a:r>
              <a:rPr lang="en-US" sz="3200" b="1" dirty="0">
                <a:solidFill>
                  <a:srgbClr val="0000FF"/>
                </a:solidFill>
              </a:rPr>
              <a:t> Immune Response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on subsequent exposure to the </a:t>
            </a:r>
            <a:r>
              <a:rPr lang="en-US" sz="3200" b="1" i="1" u="sng" dirty="0">
                <a:solidFill>
                  <a:srgbClr val="FF0000"/>
                </a:solidFill>
              </a:rPr>
              <a:t>SAME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antigen.</a:t>
            </a:r>
            <a:endParaRPr dirty="0"/>
          </a:p>
          <a:p>
            <a:pPr marL="342900" lvl="0" indent="-1397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</a:pPr>
            <a:endParaRPr sz="3200" b="1" dirty="0">
              <a:solidFill>
                <a:srgbClr val="002060"/>
              </a:solidFill>
            </a:endParaRPr>
          </a:p>
          <a:p>
            <a:pPr marL="569913" lvl="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Secondary Immune Response</a:t>
            </a:r>
            <a:r>
              <a:rPr lang="en-US" sz="3200" b="1" dirty="0">
                <a:solidFill>
                  <a:srgbClr val="002060"/>
                </a:solidFill>
              </a:rPr>
              <a:t> is </a:t>
            </a:r>
            <a:r>
              <a:rPr lang="en-US" sz="3200" b="1" dirty="0">
                <a:solidFill>
                  <a:srgbClr val="00FF00"/>
                </a:solidFill>
              </a:rPr>
              <a:t>faster</a:t>
            </a:r>
            <a:r>
              <a:rPr lang="en-US" sz="3200" b="1" dirty="0">
                <a:solidFill>
                  <a:srgbClr val="002060"/>
                </a:solidFill>
              </a:rPr>
              <a:t> and </a:t>
            </a:r>
            <a:r>
              <a:rPr lang="en-US" sz="3200" b="1" dirty="0">
                <a:solidFill>
                  <a:srgbClr val="00FF00"/>
                </a:solidFill>
              </a:rPr>
              <a:t>stronger.</a:t>
            </a:r>
            <a:endParaRPr dirty="0"/>
          </a:p>
          <a:p>
            <a:pPr marL="342900" lvl="0" indent="-1905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endParaRPr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90411"/>
            <a:ext cx="9143996" cy="5767589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700" dirty="0"/>
              <a:t>Recognize, identify, &amp; define the anatomy and function of the human Endocrine system. 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Types of glands (exocrine versus endocrine).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Positive / Negative feedback mechanism.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rgbClr val="0070C0"/>
                </a:solidFill>
              </a:rPr>
              <a:t>Recognize, identify, &amp; define the anatomy and function of the human Immune system. 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66FF"/>
                </a:solidFill>
              </a:rPr>
              <a:t>Types of White Blood Cells; two general categories (innate vs. adaptive); Lines of defense.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66FF"/>
                </a:solidFill>
              </a:rPr>
              <a:t>Acquired immunity (active vs. passive); Primary vs. Secondary response; Immune diseases.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700" dirty="0"/>
              <a:t>Recognize, identify, &amp; define the anatomy and function of the human Digestive system. 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Nutrients; Four stages of food processing; Two methods of digestion.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Alimentary Canal (stomach to anus) with digestive accessory glands.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rgbClr val="FF0000"/>
                </a:solidFill>
              </a:rPr>
              <a:t>Recognize, identify, &amp; define the anatomy and function of the human Excretory system. 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F0000"/>
                </a:solidFill>
              </a:rPr>
              <a:t>Homeostasis; excretory organs.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F0000"/>
                </a:solidFill>
              </a:rPr>
              <a:t>Urinary system; Urine formation; Control of kidney function.</a:t>
            </a:r>
          </a:p>
          <a:p>
            <a:pPr marL="344488" lvl="1" indent="-344488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 </a:t>
            </a:r>
            <a:r>
              <a:rPr lang="en-US" sz="2400" b="1" dirty="0">
                <a:solidFill>
                  <a:srgbClr val="00B050"/>
                </a:solidFill>
              </a:rPr>
              <a:t>Identify/Label the Systems </a:t>
            </a:r>
            <a:r>
              <a:rPr lang="en-US" sz="1400" b="1" dirty="0">
                <a:solidFill>
                  <a:srgbClr val="00B050"/>
                </a:solidFill>
              </a:rPr>
              <a:t>(Endocrine, immune,</a:t>
            </a:r>
          </a:p>
          <a:p>
            <a:pPr marL="302895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00B050"/>
                </a:solidFill>
              </a:rPr>
              <a:t>digestive, excretory) </a:t>
            </a:r>
            <a:r>
              <a:rPr lang="en-US" sz="2800" b="1" dirty="0">
                <a:solidFill>
                  <a:srgbClr val="00B050"/>
                </a:solidFill>
              </a:rPr>
              <a:t>Lab</a:t>
            </a:r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0"/>
            <a:ext cx="9143996" cy="1172573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96836" y="65102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0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3810000" cy="68580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65151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b="1" dirty="0"/>
              <a:t>Primary Response:</a:t>
            </a:r>
          </a:p>
          <a:p>
            <a:pPr marL="65151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	</a:t>
            </a:r>
            <a:r>
              <a:rPr lang="en-US" dirty="0">
                <a:solidFill>
                  <a:srgbClr val="FF0000"/>
                </a:solidFill>
              </a:rPr>
              <a:t>Antibody response after </a:t>
            </a:r>
            <a:r>
              <a:rPr lang="en-US" dirty="0">
                <a:solidFill>
                  <a:srgbClr val="7030A0"/>
                </a:solidFill>
              </a:rPr>
              <a:t>first</a:t>
            </a:r>
            <a:r>
              <a:rPr lang="en-US" dirty="0">
                <a:solidFill>
                  <a:srgbClr val="FF0000"/>
                </a:solidFill>
              </a:rPr>
              <a:t> exposure to an antigen.</a:t>
            </a:r>
          </a:p>
          <a:p>
            <a:pPr marL="65151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	</a:t>
            </a:r>
            <a:r>
              <a:rPr lang="en-US" dirty="0">
                <a:solidFill>
                  <a:srgbClr val="006400"/>
                </a:solidFill>
              </a:rPr>
              <a:t>- begins about 5 -10 days after exposure.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2.  </a:t>
            </a:r>
            <a:r>
              <a:rPr lang="en-US" b="1" dirty="0"/>
              <a:t>Secondary Response: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	</a:t>
            </a:r>
            <a:r>
              <a:rPr lang="en-US" dirty="0">
                <a:solidFill>
                  <a:srgbClr val="FF0000"/>
                </a:solidFill>
              </a:rPr>
              <a:t>Antibody response after </a:t>
            </a:r>
            <a:r>
              <a:rPr lang="en-US" dirty="0">
                <a:solidFill>
                  <a:srgbClr val="7030A0"/>
                </a:solidFill>
              </a:rPr>
              <a:t>second</a:t>
            </a:r>
            <a:r>
              <a:rPr lang="en-US" dirty="0">
                <a:solidFill>
                  <a:srgbClr val="FF0000"/>
                </a:solidFill>
              </a:rPr>
              <a:t> exposure to an antigen.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	</a:t>
            </a:r>
            <a:r>
              <a:rPr lang="en-US" dirty="0">
                <a:solidFill>
                  <a:srgbClr val="006400"/>
                </a:solidFill>
              </a:rPr>
              <a:t>- begins sooner and response is greater (than primary response).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3" name="Picture 3" descr="Secondaryrespon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02"/>
          <a:stretch/>
        </p:blipFill>
        <p:spPr bwMode="auto">
          <a:xfrm>
            <a:off x="4114800" y="838200"/>
            <a:ext cx="215537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Secondaryresponse.jpg">
            <a:extLst>
              <a:ext uri="{FF2B5EF4-FFF2-40B4-BE49-F238E27FC236}">
                <a16:creationId xmlns:a16="http://schemas.microsoft.com/office/drawing/2014/main" id="{3DE122B5-B2FE-A9FF-ED44-592FA7D45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9"/>
          <a:stretch/>
        </p:blipFill>
        <p:spPr bwMode="auto">
          <a:xfrm>
            <a:off x="6270171" y="845125"/>
            <a:ext cx="264324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1" descr="figure_12_13_unlabeled"/>
          <p:cNvPicPr preferRelativeResize="0"/>
          <p:nvPr/>
        </p:nvPicPr>
        <p:blipFill rotWithShape="1">
          <a:blip r:embed="rId3">
            <a:alphaModFix/>
          </a:blip>
          <a:srcRect b="3440"/>
          <a:stretch/>
        </p:blipFill>
        <p:spPr>
          <a:xfrm>
            <a:off x="862013" y="190500"/>
            <a:ext cx="7418387" cy="64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1"/>
          <p:cNvSpPr txBox="1"/>
          <p:nvPr/>
        </p:nvSpPr>
        <p:spPr>
          <a:xfrm>
            <a:off x="2060575" y="2352675"/>
            <a:ext cx="153987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</a:t>
            </a:r>
            <a:endParaRPr dirty="0"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</a:t>
            </a:r>
            <a:endParaRPr dirty="0"/>
          </a:p>
        </p:txBody>
      </p:sp>
      <p:sp>
        <p:nvSpPr>
          <p:cNvPr id="484" name="Google Shape;484;p61"/>
          <p:cNvSpPr txBox="1"/>
          <p:nvPr/>
        </p:nvSpPr>
        <p:spPr>
          <a:xfrm>
            <a:off x="6337300" y="373063"/>
            <a:ext cx="174307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</a:t>
            </a:r>
            <a:endParaRPr dirty="0"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</a:t>
            </a:r>
            <a:endParaRPr dirty="0"/>
          </a:p>
        </p:txBody>
      </p:sp>
      <p:sp>
        <p:nvSpPr>
          <p:cNvPr id="485" name="Google Shape;485;p61"/>
          <p:cNvSpPr txBox="1"/>
          <p:nvPr/>
        </p:nvSpPr>
        <p:spPr>
          <a:xfrm rot="-5400000">
            <a:off x="-1189831" y="2175669"/>
            <a:ext cx="4808538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antibody concentration</a:t>
            </a:r>
            <a:endParaRPr dirty="0"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blood plasma</a:t>
            </a:r>
            <a:endParaRPr dirty="0"/>
          </a:p>
        </p:txBody>
      </p:sp>
      <p:sp>
        <p:nvSpPr>
          <p:cNvPr id="486" name="Google Shape;486;p61"/>
          <p:cNvSpPr txBox="1"/>
          <p:nvPr/>
        </p:nvSpPr>
        <p:spPr>
          <a:xfrm>
            <a:off x="3406775" y="5478463"/>
            <a:ext cx="20986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(weeks)</a:t>
            </a:r>
            <a:endParaRPr dirty="0"/>
          </a:p>
        </p:txBody>
      </p:sp>
      <p:sp>
        <p:nvSpPr>
          <p:cNvPr id="487" name="Google Shape;487;p61"/>
          <p:cNvSpPr txBox="1"/>
          <p:nvPr/>
        </p:nvSpPr>
        <p:spPr>
          <a:xfrm>
            <a:off x="1144588" y="5846763"/>
            <a:ext cx="133667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Antigen</a:t>
            </a:r>
            <a:endParaRPr dirty="0"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injected</a:t>
            </a:r>
            <a:endParaRPr dirty="0"/>
          </a:p>
        </p:txBody>
      </p:sp>
      <p:sp>
        <p:nvSpPr>
          <p:cNvPr id="488" name="Google Shape;488;p61"/>
          <p:cNvSpPr txBox="1"/>
          <p:nvPr/>
        </p:nvSpPr>
        <p:spPr>
          <a:xfrm>
            <a:off x="5411788" y="5846763"/>
            <a:ext cx="133667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Antigen</a:t>
            </a:r>
            <a:endParaRPr dirty="0"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injected</a:t>
            </a:r>
            <a:endParaRPr dirty="0"/>
          </a:p>
        </p:txBody>
      </p:sp>
      <p:sp>
        <p:nvSpPr>
          <p:cNvPr id="489" name="Google Shape;489;p61"/>
          <p:cNvSpPr txBox="1"/>
          <p:nvPr/>
        </p:nvSpPr>
        <p:spPr>
          <a:xfrm>
            <a:off x="1517650" y="4905375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490" name="Google Shape;490;p61"/>
          <p:cNvSpPr txBox="1"/>
          <p:nvPr/>
        </p:nvSpPr>
        <p:spPr>
          <a:xfrm>
            <a:off x="2433638" y="4911725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491" name="Google Shape;491;p61"/>
          <p:cNvSpPr txBox="1"/>
          <p:nvPr/>
        </p:nvSpPr>
        <p:spPr>
          <a:xfrm>
            <a:off x="3355975" y="4911725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  <p:sp>
        <p:nvSpPr>
          <p:cNvPr id="492" name="Google Shape;492;p61"/>
          <p:cNvSpPr txBox="1"/>
          <p:nvPr/>
        </p:nvSpPr>
        <p:spPr>
          <a:xfrm>
            <a:off x="4284663" y="4911725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  <p:sp>
        <p:nvSpPr>
          <p:cNvPr id="493" name="Google Shape;493;p61"/>
          <p:cNvSpPr txBox="1"/>
          <p:nvPr/>
        </p:nvSpPr>
        <p:spPr>
          <a:xfrm>
            <a:off x="5195888" y="4911725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dirty="0"/>
          </a:p>
        </p:txBody>
      </p:sp>
      <p:sp>
        <p:nvSpPr>
          <p:cNvPr id="494" name="Google Shape;494;p61"/>
          <p:cNvSpPr txBox="1"/>
          <p:nvPr/>
        </p:nvSpPr>
        <p:spPr>
          <a:xfrm>
            <a:off x="6148388" y="4911725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dirty="0"/>
          </a:p>
        </p:txBody>
      </p:sp>
      <p:sp>
        <p:nvSpPr>
          <p:cNvPr id="495" name="Google Shape;495;p61"/>
          <p:cNvSpPr txBox="1"/>
          <p:nvPr/>
        </p:nvSpPr>
        <p:spPr>
          <a:xfrm>
            <a:off x="7078663" y="4908550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dirty="0"/>
          </a:p>
        </p:txBody>
      </p:sp>
      <p:sp>
        <p:nvSpPr>
          <p:cNvPr id="496" name="Google Shape;496;p61"/>
          <p:cNvSpPr/>
          <p:nvPr/>
        </p:nvSpPr>
        <p:spPr>
          <a:xfrm>
            <a:off x="2786063" y="3101975"/>
            <a:ext cx="574675" cy="485775"/>
          </a:xfrm>
          <a:custGeom>
            <a:avLst/>
            <a:gdLst/>
            <a:ahLst/>
            <a:cxnLst/>
            <a:rect l="l" t="t" r="r" b="b"/>
            <a:pathLst>
              <a:path w="362" h="306" extrusionOk="0">
                <a:moveTo>
                  <a:pt x="0" y="0"/>
                </a:moveTo>
                <a:lnTo>
                  <a:pt x="2" y="137"/>
                </a:lnTo>
                <a:lnTo>
                  <a:pt x="362" y="306"/>
                </a:lnTo>
              </a:path>
            </a:pathLst>
          </a:cu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97" name="Google Shape;497;p61"/>
          <p:cNvCxnSpPr/>
          <p:nvPr/>
        </p:nvCxnSpPr>
        <p:spPr>
          <a:xfrm>
            <a:off x="7161213" y="1162050"/>
            <a:ext cx="0" cy="23495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ukemia: Symptoms, Signs, Causes, Types &amp; Treatment">
            <a:extLst>
              <a:ext uri="{FF2B5EF4-FFF2-40B4-BE49-F238E27FC236}">
                <a16:creationId xmlns:a16="http://schemas.microsoft.com/office/drawing/2014/main" id="{16576E4E-9E92-2564-77AD-66CF2C4D6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" b="7443"/>
          <a:stretch/>
        </p:blipFill>
        <p:spPr bwMode="auto">
          <a:xfrm>
            <a:off x="919316" y="326615"/>
            <a:ext cx="7064478" cy="364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76;p60">
            <a:extLst>
              <a:ext uri="{FF2B5EF4-FFF2-40B4-BE49-F238E27FC236}">
                <a16:creationId xmlns:a16="http://schemas.microsoft.com/office/drawing/2014/main" id="{5CF87A7E-0BD8-775F-0B5C-92A1046B8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91" y="4218038"/>
            <a:ext cx="8894618" cy="252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rgbClr val="002060"/>
              </a:buClr>
              <a:buSzPts val="3200"/>
              <a:buNone/>
            </a:pPr>
            <a:r>
              <a:rPr lang="en-US" sz="2800" dirty="0">
                <a:solidFill>
                  <a:srgbClr val="00B050"/>
                </a:solidFill>
              </a:rPr>
              <a:t>Leukemia is cancer affecting the blood and bone marrow. 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rgbClr val="002060"/>
              </a:buClr>
              <a:buSzPts val="3200"/>
              <a:buNone/>
            </a:pPr>
            <a:endParaRPr lang="en-US" sz="2800" dirty="0">
              <a:solidFill>
                <a:srgbClr val="00B050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rgbClr val="002060"/>
              </a:buClr>
              <a:buSzPts val="3200"/>
              <a:buNone/>
            </a:pPr>
            <a:r>
              <a:rPr lang="en-US" sz="2800" dirty="0">
                <a:solidFill>
                  <a:schemeClr val="tx1"/>
                </a:solidFill>
              </a:rPr>
              <a:t>It occurs when the body produces abnormal white blood cells that don’t function properly and can’t fight off infection.</a:t>
            </a:r>
            <a:endParaRPr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1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6;p60">
            <a:extLst>
              <a:ext uri="{FF2B5EF4-FFF2-40B4-BE49-F238E27FC236}">
                <a16:creationId xmlns:a16="http://schemas.microsoft.com/office/drawing/2014/main" id="{5CF87A7E-0BD8-775F-0B5C-92A1046B8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91" y="5510151"/>
            <a:ext cx="8894618" cy="123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rgbClr val="002060"/>
              </a:buClr>
              <a:buSzPts val="3200"/>
              <a:buNone/>
            </a:pPr>
            <a:r>
              <a:rPr lang="en-US" sz="2800" dirty="0"/>
              <a:t>Diabetes is an autoimmune deficiency (the body attacks itself by mistake), a chronic condition in which the pancreas produces little or no insulin.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rgbClr val="002060"/>
              </a:buClr>
              <a:buSzPts val="3200"/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rgbClr val="002060"/>
              </a:buClr>
              <a:buSzPts val="3200"/>
              <a:buNone/>
            </a:pPr>
            <a:endParaRPr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Type 1 Diabetes - Medical Associates of Northwest Arkansas">
            <a:extLst>
              <a:ext uri="{FF2B5EF4-FFF2-40B4-BE49-F238E27FC236}">
                <a16:creationId xmlns:a16="http://schemas.microsoft.com/office/drawing/2014/main" id="{B89518EB-BE51-A4BA-C188-37AFF3D9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33" y="113071"/>
            <a:ext cx="6642353" cy="50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40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6;p60">
            <a:extLst>
              <a:ext uri="{FF2B5EF4-FFF2-40B4-BE49-F238E27FC236}">
                <a16:creationId xmlns:a16="http://schemas.microsoft.com/office/drawing/2014/main" id="{5CF87A7E-0BD8-775F-0B5C-92A1046B8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91" y="3693226"/>
            <a:ext cx="8894618" cy="2565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Rheumatoid arthritis </a:t>
            </a:r>
            <a:r>
              <a:rPr lang="en-US" sz="2800" dirty="0">
                <a:solidFill>
                  <a:srgbClr val="00B050"/>
                </a:solidFill>
              </a:rPr>
              <a:t>is an autoimmune deficiency (the body attacks its own tissue), including joints. </a:t>
            </a:r>
          </a:p>
          <a:p>
            <a:pPr marL="114300" indent="0">
              <a:buNone/>
            </a:pPr>
            <a:endParaRPr lang="en-US" sz="2800" dirty="0">
              <a:solidFill>
                <a:srgbClr val="00B050"/>
              </a:solidFill>
            </a:endParaRPr>
          </a:p>
          <a:p>
            <a:pPr marL="114300" indent="0">
              <a:buNone/>
            </a:pPr>
            <a:r>
              <a:rPr lang="en-US" sz="2800" dirty="0"/>
              <a:t>A chronic inflammatory disorder affecting many joints, including those in the hands and feet.</a:t>
            </a:r>
          </a:p>
        </p:txBody>
      </p:sp>
      <p:pic>
        <p:nvPicPr>
          <p:cNvPr id="3074" name="Picture 2" descr="Woman with a shovel in her garden holding her very swollen hand in pain. Close-up showing the inflamed joint lining.">
            <a:extLst>
              <a:ext uri="{FF2B5EF4-FFF2-40B4-BE49-F238E27FC236}">
                <a16:creationId xmlns:a16="http://schemas.microsoft.com/office/drawing/2014/main" id="{D23C5DE5-2160-72F7-0A82-CCDB9C8B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9550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1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sthma: Types, Causes, Symptoms, Diagnosis &amp; Treatment">
            <a:extLst>
              <a:ext uri="{FF2B5EF4-FFF2-40B4-BE49-F238E27FC236}">
                <a16:creationId xmlns:a16="http://schemas.microsoft.com/office/drawing/2014/main" id="{EE5EB9C6-E37F-2A87-9F57-08143317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76;p60">
            <a:extLst>
              <a:ext uri="{FF2B5EF4-FFF2-40B4-BE49-F238E27FC236}">
                <a16:creationId xmlns:a16="http://schemas.microsoft.com/office/drawing/2014/main" id="{5CF87A7E-0BD8-775F-0B5C-92A1046B8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5804" y="475012"/>
            <a:ext cx="2648196" cy="638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ASTHMA </a:t>
            </a:r>
            <a:r>
              <a:rPr lang="en-US" sz="2400" dirty="0"/>
              <a:t>usually occurs due to an overactive immune system, reacting to environmental triggers and  causing inflammation in the lungs and symptoms such as coughing, wheezing, and shortness of breath.</a:t>
            </a:r>
          </a:p>
        </p:txBody>
      </p:sp>
    </p:spTree>
    <p:extLst>
      <p:ext uri="{BB962C8B-B14F-4D97-AF65-F5344CB8AC3E}">
        <p14:creationId xmlns:p14="http://schemas.microsoft.com/office/powerpoint/2010/main" val="74929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Arial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  <a:sym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0A7271-B589-52FC-5E5A-614FDF803450}"/>
              </a:ext>
            </a:extLst>
          </p:cNvPr>
          <p:cNvSpPr txBox="1">
            <a:spLocks/>
          </p:cNvSpPr>
          <p:nvPr/>
        </p:nvSpPr>
        <p:spPr bwMode="auto">
          <a:xfrm>
            <a:off x="727586" y="31749"/>
            <a:ext cx="6971071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70C0"/>
                </a:solidFill>
              </a:rPr>
              <a:t>1. Type of WBC in the 2</a:t>
            </a:r>
            <a:r>
              <a:rPr lang="en-US" sz="2000" baseline="30000" dirty="0">
                <a:solidFill>
                  <a:srgbClr val="0070C0"/>
                </a:solidFill>
              </a:rPr>
              <a:t>nd</a:t>
            </a:r>
            <a:r>
              <a:rPr lang="en-US" sz="2000" dirty="0">
                <a:solidFill>
                  <a:srgbClr val="0070C0"/>
                </a:solidFill>
              </a:rPr>
              <a:t> immune response destroying pathogens.</a:t>
            </a:r>
          </a:p>
          <a:p>
            <a:pPr marL="344488" lvl="1" indent="4763" eaLnBrk="1" fontAlgn="auto" hangingPunct="1">
              <a:spcAft>
                <a:spcPts val="0"/>
              </a:spcAft>
              <a:buClrTx/>
              <a:buFontTx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228600" lvl="2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dirty="0"/>
              <a:t>        </a:t>
            </a:r>
          </a:p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6400"/>
                </a:solidFill>
              </a:rPr>
              <a:t>2. ___ Immunity deals with specific pathogens and produce “memory” (e.g. B and T cells). </a:t>
            </a:r>
          </a:p>
          <a:p>
            <a:pPr marL="344488" lvl="1" indent="4763" eaLnBrk="1" fontAlgn="auto" hangingPunct="1">
              <a:spcAft>
                <a:spcPts val="0"/>
              </a:spcAft>
              <a:buClrTx/>
              <a:buFontTx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344488" lvl="1" indent="4763" eaLnBrk="1" fontAlgn="auto" hangingPunct="1">
              <a:spcAft>
                <a:spcPts val="0"/>
              </a:spcAft>
              <a:buClrTx/>
              <a:buFontTx/>
              <a:defRPr/>
            </a:pPr>
            <a:endParaRPr lang="en-US" sz="14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3.	</a:t>
            </a:r>
            <a:r>
              <a:rPr lang="en-US" sz="2000" dirty="0">
                <a:solidFill>
                  <a:srgbClr val="0070C0"/>
                </a:solidFill>
              </a:rPr>
              <a:t>___ Immunity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70C0"/>
                </a:solidFill>
              </a:rPr>
              <a:t>Body develops immunity after exposure to a microbe (antigen; e.g. vaccine).</a:t>
            </a:r>
            <a:endParaRPr lang="en-US" dirty="0">
              <a:solidFill>
                <a:srgbClr val="0070C0"/>
              </a:solidFill>
            </a:endParaRPr>
          </a:p>
          <a:p>
            <a:pPr marL="344488" lvl="2" indent="-3175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rgbClr val="006400"/>
              </a:solidFill>
            </a:endParaRPr>
          </a:p>
          <a:p>
            <a:pPr marL="344488" lvl="0" indent="-34448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</a:pPr>
            <a:r>
              <a:rPr lang="en-US" sz="2000" dirty="0">
                <a:solidFill>
                  <a:srgbClr val="006400"/>
                </a:solidFill>
              </a:rPr>
              <a:t>4. 	</a:t>
            </a:r>
            <a:r>
              <a:rPr lang="en-US" sz="2000" dirty="0">
                <a:solidFill>
                  <a:srgbClr val="008000"/>
                </a:solidFill>
              </a:rPr>
              <a:t>Nonspecific; Act Early (skin, mucous, sweat, tears); Prevent pathogens from entering body.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5.	</a:t>
            </a:r>
            <a:r>
              <a:rPr lang="en-US" sz="2000" dirty="0">
                <a:solidFill>
                  <a:srgbClr val="0070C0"/>
                </a:solidFill>
              </a:rPr>
              <a:t>The body’s __ includes fever and inflammation.</a:t>
            </a:r>
            <a:endParaRPr lang="en-US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rgbClr val="006400"/>
              </a:solidFill>
            </a:endParaRPr>
          </a:p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rgbClr val="006400"/>
              </a:solidFill>
            </a:endParaRPr>
          </a:p>
          <a:p>
            <a:pPr marL="344488" lvl="1" indent="-344488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8000"/>
                </a:solidFill>
              </a:rPr>
              <a:t>6. </a:t>
            </a:r>
            <a:r>
              <a:rPr lang="en-US" dirty="0">
                <a:solidFill>
                  <a:srgbClr val="008000"/>
                </a:solidFill>
              </a:rPr>
              <a:t>Antigen, antibody &amp; lymphocytes (WBC).</a:t>
            </a:r>
            <a:r>
              <a:rPr lang="en-US" sz="2000" dirty="0">
                <a:solidFill>
                  <a:srgbClr val="008000"/>
                </a:solidFill>
              </a:rPr>
              <a:t>	</a:t>
            </a:r>
            <a:r>
              <a:rPr lang="en-US" sz="2000" dirty="0"/>
              <a:t>       	</a:t>
            </a:r>
          </a:p>
        </p:txBody>
      </p:sp>
      <p:pic>
        <p:nvPicPr>
          <p:cNvPr id="7" name="Picture 6" descr="try_it-01.eps">
            <a:extLst>
              <a:ext uri="{FF2B5EF4-FFF2-40B4-BE49-F238E27FC236}">
                <a16:creationId xmlns:a16="http://schemas.microsoft.com/office/drawing/2014/main" id="{2A2CEA6A-5049-B552-8FA6-737180F4C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00" y="134298"/>
            <a:ext cx="834836" cy="6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974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Arial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  <a:sym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0A7271-B589-52FC-5E5A-614FDF803450}"/>
              </a:ext>
            </a:extLst>
          </p:cNvPr>
          <p:cNvSpPr txBox="1">
            <a:spLocks/>
          </p:cNvSpPr>
          <p:nvPr/>
        </p:nvSpPr>
        <p:spPr bwMode="auto">
          <a:xfrm>
            <a:off x="727586" y="31749"/>
            <a:ext cx="6971071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70C0"/>
                </a:solidFill>
              </a:rPr>
              <a:t>1. Type of WBC in the 2</a:t>
            </a:r>
            <a:r>
              <a:rPr lang="en-US" sz="2000" baseline="30000" dirty="0">
                <a:solidFill>
                  <a:srgbClr val="0070C0"/>
                </a:solidFill>
              </a:rPr>
              <a:t>nd</a:t>
            </a:r>
            <a:r>
              <a:rPr lang="en-US" sz="2000" dirty="0">
                <a:solidFill>
                  <a:srgbClr val="0070C0"/>
                </a:solidFill>
              </a:rPr>
              <a:t> immune response destroying pathogens.</a:t>
            </a:r>
          </a:p>
          <a:p>
            <a:pPr marL="344488" lvl="1" indent="4763" eaLnBrk="1" fontAlgn="auto" hangingPunct="1">
              <a:spcAft>
                <a:spcPts val="0"/>
              </a:spcAft>
              <a:buClrTx/>
              <a:buFontTx/>
              <a:defRPr/>
            </a:pPr>
            <a:r>
              <a:rPr lang="en-US" dirty="0">
                <a:solidFill>
                  <a:srgbClr val="FF0000"/>
                </a:solidFill>
              </a:rPr>
              <a:t>macrophage</a:t>
            </a:r>
          </a:p>
          <a:p>
            <a:pPr marL="228600" lvl="2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dirty="0"/>
              <a:t>        </a:t>
            </a:r>
          </a:p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6400"/>
                </a:solidFill>
              </a:rPr>
              <a:t>2. ___ Immunity deals with specific pathogens and produce “memory” (e.g. B and T cells). </a:t>
            </a:r>
          </a:p>
          <a:p>
            <a:pPr marL="344488" lvl="1" indent="4763" eaLnBrk="1" fontAlgn="auto" hangingPunct="1">
              <a:spcAft>
                <a:spcPts val="0"/>
              </a:spcAft>
              <a:buClrTx/>
              <a:buFontTx/>
              <a:defRPr/>
            </a:pPr>
            <a:r>
              <a:rPr lang="en-US" dirty="0">
                <a:solidFill>
                  <a:srgbClr val="FF0000"/>
                </a:solidFill>
              </a:rPr>
              <a:t>Adaptive</a:t>
            </a:r>
          </a:p>
          <a:p>
            <a:pPr marL="344488" lvl="1" indent="4763" eaLnBrk="1" fontAlgn="auto" hangingPunct="1">
              <a:spcAft>
                <a:spcPts val="0"/>
              </a:spcAft>
              <a:buClrTx/>
              <a:buFontTx/>
              <a:defRPr/>
            </a:pPr>
            <a:endParaRPr lang="en-US" sz="14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3.	</a:t>
            </a:r>
            <a:r>
              <a:rPr lang="en-US" sz="2000" dirty="0">
                <a:solidFill>
                  <a:srgbClr val="0070C0"/>
                </a:solidFill>
              </a:rPr>
              <a:t>___ Immunity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70C0"/>
                </a:solidFill>
              </a:rPr>
              <a:t>Body develops immunity after exposure to a microbe (antigen; e.g. vaccine).</a:t>
            </a:r>
            <a:endParaRPr lang="en-US" dirty="0">
              <a:solidFill>
                <a:srgbClr val="0070C0"/>
              </a:solidFill>
            </a:endParaRPr>
          </a:p>
          <a:p>
            <a:pPr marL="344488" lvl="2" indent="-3175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2060"/>
                </a:solidFill>
              </a:rPr>
              <a:t>Active</a:t>
            </a:r>
            <a:endParaRPr lang="en-US" sz="2000" dirty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rgbClr val="006400"/>
              </a:solidFill>
            </a:endParaRPr>
          </a:p>
          <a:p>
            <a:pPr marL="344488" lvl="0" indent="-34448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</a:pPr>
            <a:r>
              <a:rPr lang="en-US" sz="2000" dirty="0">
                <a:solidFill>
                  <a:srgbClr val="006400"/>
                </a:solidFill>
              </a:rPr>
              <a:t>4. 	</a:t>
            </a:r>
            <a:r>
              <a:rPr lang="en-US" sz="2000" dirty="0">
                <a:solidFill>
                  <a:srgbClr val="008000"/>
                </a:solidFill>
              </a:rPr>
              <a:t>Nonspecific; Act Early (skin, mucous, sweat, tears); Prevent pathogens from entering body.</a:t>
            </a:r>
          </a:p>
          <a:p>
            <a:pPr marL="344488" lvl="1" indent="4763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line of defense</a:t>
            </a:r>
            <a:endParaRPr lang="en-US" dirty="0">
              <a:solidFill>
                <a:srgbClr val="002060"/>
              </a:solidFill>
            </a:endParaRPr>
          </a:p>
          <a:p>
            <a:pPr marL="344488" lvl="1" indent="4763" eaLnBrk="1" fontAlgn="auto" hangingPunct="1">
              <a:spcAft>
                <a:spcPts val="0"/>
              </a:spcAft>
              <a:buClrTx/>
              <a:buFontTx/>
              <a:defRPr/>
            </a:pPr>
            <a:endParaRPr lang="en-US" sz="14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5.	</a:t>
            </a:r>
            <a:r>
              <a:rPr lang="en-US" sz="2000" dirty="0">
                <a:solidFill>
                  <a:srgbClr val="0070C0"/>
                </a:solidFill>
              </a:rPr>
              <a:t>The body’s __ includes fever and inflammation.</a:t>
            </a:r>
            <a:endParaRPr lang="en-US" dirty="0">
              <a:solidFill>
                <a:srgbClr val="0070C0"/>
              </a:solidFill>
            </a:endParaRPr>
          </a:p>
          <a:p>
            <a:pPr marL="344488" lvl="2" indent="-3175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2060"/>
                </a:solidFill>
              </a:rPr>
              <a:t>2</a:t>
            </a:r>
            <a:r>
              <a:rPr lang="en-US" sz="2000" baseline="30000" dirty="0">
                <a:solidFill>
                  <a:srgbClr val="002060"/>
                </a:solidFill>
              </a:rPr>
              <a:t>nd</a:t>
            </a:r>
            <a:r>
              <a:rPr lang="en-US" sz="2000" dirty="0">
                <a:solidFill>
                  <a:srgbClr val="002060"/>
                </a:solidFill>
              </a:rPr>
              <a:t> line of defense</a:t>
            </a:r>
            <a:endParaRPr lang="en-US" sz="2000" dirty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rgbClr val="006400"/>
              </a:solidFill>
            </a:endParaRPr>
          </a:p>
          <a:p>
            <a:pPr marL="344488" lvl="0" indent="-34448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</a:pPr>
            <a:r>
              <a:rPr lang="en-US" sz="2000" dirty="0">
                <a:solidFill>
                  <a:srgbClr val="008000"/>
                </a:solidFill>
              </a:rPr>
              <a:t>6. Antigen, antibody &amp; lymphocytes (WBC). </a:t>
            </a:r>
          </a:p>
          <a:p>
            <a:pPr marL="344488" lvl="0" inden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2800"/>
            </a:pPr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baseline="30000" dirty="0">
                <a:solidFill>
                  <a:srgbClr val="FF0000"/>
                </a:solidFill>
              </a:rPr>
              <a:t>rd</a:t>
            </a:r>
            <a:r>
              <a:rPr lang="en-US" sz="2000" dirty="0">
                <a:solidFill>
                  <a:srgbClr val="FF0000"/>
                </a:solidFill>
              </a:rPr>
              <a:t> line of defense</a:t>
            </a:r>
            <a:endParaRPr lang="en-US" sz="2000" dirty="0">
              <a:solidFill>
                <a:srgbClr val="002060"/>
              </a:solidFill>
            </a:endParaRPr>
          </a:p>
          <a:p>
            <a:pPr lvl="2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2000" dirty="0"/>
              <a:t>	       	</a:t>
            </a:r>
          </a:p>
        </p:txBody>
      </p:sp>
      <p:pic>
        <p:nvPicPr>
          <p:cNvPr id="7" name="Picture 6" descr="try_it-01.eps">
            <a:extLst>
              <a:ext uri="{FF2B5EF4-FFF2-40B4-BE49-F238E27FC236}">
                <a16:creationId xmlns:a16="http://schemas.microsoft.com/office/drawing/2014/main" id="{2A2CEA6A-5049-B552-8FA6-737180F4C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00" y="134298"/>
            <a:ext cx="834836" cy="6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7174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1958" y="228600"/>
            <a:ext cx="6092042" cy="12201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dirty="0"/>
            </a:br>
            <a:r>
              <a:rPr lang="en-US" sz="4000" dirty="0"/>
              <a:t> Digestive System 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4098" name="Picture 2" descr="http://preview.turbosquid.com/Preview/Content_2010_12_02__23_45_26/Digestive_B.jpgfbb4f108-04c7-4136-ab4e-aa164f3c2860Larg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19" y="1251856"/>
            <a:ext cx="5377543" cy="5377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314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Nutrients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599" y="974766"/>
            <a:ext cx="8229600" cy="5562600"/>
          </a:xfrm>
        </p:spPr>
        <p:txBody>
          <a:bodyPr>
            <a:normAutofit lnSpcReduction="10000"/>
          </a:bodyPr>
          <a:lstStyle/>
          <a:p>
            <a:pPr marL="136525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Substances in food your body uses to produce </a:t>
            </a:r>
            <a:r>
              <a:rPr lang="en-US" b="1" dirty="0"/>
              <a:t>energy</a:t>
            </a:r>
            <a:r>
              <a:rPr lang="en-US" dirty="0">
                <a:solidFill>
                  <a:srgbClr val="00B050"/>
                </a:solidFill>
              </a:rPr>
              <a:t>  and raw  materials for growth and repair.</a:t>
            </a:r>
          </a:p>
          <a:p>
            <a:pPr marL="914400" indent="-514350" eaLnBrk="1" hangingPunct="1">
              <a:buFont typeface="+mj-lt"/>
              <a:buAutoNum type="arabicPeriod"/>
            </a:pPr>
            <a:r>
              <a:rPr lang="en-US" dirty="0"/>
              <a:t>carbohydrates</a:t>
            </a:r>
          </a:p>
          <a:p>
            <a:pPr marL="914400" indent="-514350" eaLnBrk="1" fontAlgn="t" hangingPunct="1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proteins</a:t>
            </a:r>
          </a:p>
          <a:p>
            <a:pPr marL="914400" indent="-514350" eaLnBrk="1" fontAlgn="t" hangingPunct="1">
              <a:buFont typeface="+mj-lt"/>
              <a:buAutoNum type="arabicPeriod"/>
            </a:pPr>
            <a:r>
              <a:rPr lang="en-US" dirty="0"/>
              <a:t>lipids</a:t>
            </a:r>
          </a:p>
          <a:p>
            <a:pPr marL="914400" indent="-514350" eaLnBrk="1" fontAlgn="t" hangingPunct="1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vitamins</a:t>
            </a:r>
          </a:p>
          <a:p>
            <a:pPr marL="914400" indent="-514350" eaLnBrk="1" fontAlgn="t" hangingPunct="1">
              <a:buFont typeface="+mj-lt"/>
              <a:buAutoNum type="arabicPeriod"/>
            </a:pPr>
            <a:r>
              <a:rPr lang="en-US" dirty="0"/>
              <a:t>minerals</a:t>
            </a:r>
          </a:p>
          <a:p>
            <a:pPr marL="914400" indent="-514350" eaLnBrk="1" fontAlgn="t" hangingPunct="1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nucleic acids</a:t>
            </a:r>
          </a:p>
          <a:p>
            <a:pPr marL="914400" indent="-514350" eaLnBrk="1" fontAlgn="t" hangingPunct="1">
              <a:buFont typeface="+mj-lt"/>
              <a:buAutoNum type="arabicPeriod"/>
            </a:pPr>
            <a:r>
              <a:rPr lang="en-US" dirty="0"/>
              <a:t>water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/>
          </a:p>
          <a:p>
            <a:pPr lvl="4" eaLnBrk="1" hangingPunct="1"/>
            <a:endParaRPr lang="en-US" dirty="0"/>
          </a:p>
        </p:txBody>
      </p:sp>
      <p:pic>
        <p:nvPicPr>
          <p:cNvPr id="6146" name="Picture 2" descr="http://t2.gstatic.com/images?q=tbn:ANd9GcSGx7iGxG5AdfGlTerQjDkaoBkCQH16PfEddDpxH-Ul9unYxe6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33650"/>
            <a:ext cx="346071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RUUEhQWFRUWGBwWFRUXGBgYFxcYFBQXFxoYGBgXHCYeGBojGRcUHy8gIycpLCwsFR4xNTAqNSYrLCkBCQoKDgwOGg8PGi8kHCUsLCwtLCwsLC8vLC8sLCwsLCwsKSwsLCwsLCwsLCksLCwsLCwsLCwsLCwsLCwsLCwsLP/AABEIAM4A9QMBIgACEQEDEQH/xAAbAAABBQEBAAAAAAAAAAAAAAAFAQIDBAYAB//EADgQAAEDAgUBBgUDAwUAAwAAAAEAAhEDIQQFEjFBUQYiYXGBkRMywdHwQqGxI1LhBxQVYvEWgpL/xAAaAQACAwEBAAAAAAAAAAAAAAACAwEEBQAG/8QAJxEAAgICAgICAgIDAQAAAAAAAAECEQMhEjEEQRMiUWEUgTKR4bH/2gAMAwEAAhEDEQA/ANyAnAJQE4BMFnAJQEsKGtiIUEj31AFRxGO6KOq8uXU8LKgmis6XJ9PAyidHAq5Tw4C46wZSyxW6eXhX2sTwxScVW4MdFI3DhWA1S02LjiqKHgnDD+CK06I6KYU1Fk0AzhvBNOEHRHjSVfGOZTY577NaCSfAfVRZ1HnnbPPP9sabGBut5/VEReN+pB9h1WJxpDWuedJvOoTe0kyObkyhPanNqmJruqQTqdIjdsGGgeQACho1qopOpxuHd0xMuBHF7dPBZWe8m/2b/jYfij+6LDM2DakU3hkw68Rfx8oPqtVlmfOMsd3i0ExYbRsdjbosdhaFLuuJeRH9SwF72afuj1HFUWSGg07SBPAjulx3Veaiv8exrxOfZbqZuXky0jrb8CShiwCIKuY/E0+60nuubLXzYGLgrOYyi+ie9t+l36T5JHFtsVxo2eXZlAg9dwef4K0eDxct224m68yoZiY39Cd0awWcXBhwtsDY+SKMnHsVLHyPQGvBXEIBhcxlomAf+vCNYfFB35utLxvMU/rLsz83juO0PISFqlITSFolQhLU2FMWppapIOp1iNiuTISriCQBPhIAo61RcSNr1oVPSSpgyVYpYdQSRUcKrlOgnspqUNUnCNYngJQEoC445OASJwUHHBSUymJWlccE8PdT6VRoYwAXSY/Hg0qmkkO0Og9DpMfuhegkB8R2rPxHBgGhpiSDJIsTvsst24o1Mc1kVAzRMMvDid3b7gR+6B4XPQ0GTYWRFmdNqMIZcmQPbeeFhvPKdps1oY/ikpRR5jmmCqUKl7kX8D5FQUcQXEEHTe89b7+5W4zDACrTbJOoH2t15ugtbIKlOXNbqYL6oktnr90WPJa32aDmvyZd2MfLmSdLjJA2N5lEMPQL2xJJF7nonurMBu2XRE2kdEmDovJJZM9B902Uk1aIUpJ6NFhsuLy1nxpAEwN29NQPCfj8JVaIA1tiwGzgCP0m4Nl2S5a9/ekAgxLobzv47H3RTD53iBVcx7ToBIZVHIAtA3ufb3SKT9C5Np/kzFnU9bJtu08TaZ6Tb1TsJUMjz2B39Vey/BOdWeHCzgW+Enk+MwmHB93oR9/3S59HSpPQXy+vcCP4WnwGYdBqHj+dViW4g2O0Hcc7/wCEUwmYFsOY5zjsWfn5ZJiqYuStG/w79TQVIQs1ge0Jgd0yRt/4tFh6upoMRIBjp4La8bPy+kuzKz4XHa6FITSFIQkIV4qkJC5PIXLiDnlVy2SrDmpWMUkiUqSsNYuaE+VBxwCcEi4LjhwShIEoXHCrgUgSrjhZXSkXLiRZVTNsc2nRe5/yhpn2NvVVc27Q0sPAe7vnZjbuPp0WC7UZk7EPMkfCAs0uAkbgmeSOirZ86gv2WcHjyyP9GLq5hqDokTsPVT4XNHU4Dem56nqEdydodGtrYcC4GBAa2927jkeKoZ5Qo0iXBskGIvubg+UQsuaX4NhNp0wngxWqgdwi14/URuQDt/hW8Hiy0jVYgXB6dCOQq/ZrOKjiGgGT+kcRHjceKO4ns6KzhUruhw4ZbU20BxM7ARaFXnJRtPTFt730Z6vl9BzyQwTuQBbrHgEPxT3YemRTBlxiwjedvVekNw7SwsaA1sRAH5dY/NXaqhY7cSI6/gSo5L32FjdugPluJxALXOa4CNh+o3k+HSE/Le0NSsXSwAtIGiIMTvJO/pwrOY0a39Joa74YFnN4JJ+bqLR6hWcXmDWUmywa5aS4ASQJ5iY59FZc4+12Fxt6C2HzUCA5uxb6X2QLMXzs2BOkgWvtzvdFMNVDyC14OttwQYJLjAJN5sL+XRWcwc19OCRqG2qLwY39kKrpkKNPoydFrhINhMhGcrxIJh1wbRFv8KpTotc2RvNx0+4TaT4MbFByraAkn0zY4Ws2RpDT1++1/NFcPitLoO38f4WVymrpAJdO/g4Hz5WjwNXVB3/OPBOhO9iJx9BoXuuITKDp22/hSkLaxZOcbMuceLojLVyfC5NAGaU5oTw1dCk44BKuC5ccKlXLlxw4JUiVcScEq5NqVQ0STHHuobo6h0oJ2h7TMw40tINUgwJHdtu/p4DldnPaUUjpYNbueg+915JmWWYg1XEy8u77nfMXnczH8Knl8iP+MWXvH8Xnuel/6LnbXvqipUfL3XBNibkW8LKziYhwc+WuaGkTeRaJ9jbgqCvkz6jqTi6IJBa7ZgndpPzD95hPzXCNZBFTU1pg2i4g6f4VGdJ6NNTjGk2CGUKhu0u0gwDI6yP39JWy/wDjRxBD3u7rmtku3EAWAAGqZN+I5Q7s9jKD3tp1Gggu2iGuN9MgR+one3gtsbm9gNhsAk5snqJGTKxMryulQbFJoaOTuT5n6J1fGgbhOrY5jG77bDdZnMc2km9lRy697K8bkwz/AMyBshOfYxri1zd/ld9D+dVnquayYafVF8pwLSC5xlx6n+B+bIcWGcdyZYuMN+w3g88ptYKdY6tQ3PHj6KHG9n6biNDgWnaTcf4VfFdk3VB3XCVPhey1Vgk94NG3+FaSk9NWJ5xX2TpgXNcK/DQSPERtZVsB2n+J/SqtG9jE78+n18ERzskt03sdjvfePBUsq7KmqS5gNr+FjtPlKOHFWktlqE1VyJqld7HEOaNG7SB81rlUqeNBJDh68okMfoqCjVpgHa8AxvF5B5VTtFl7WxUpSeoMcfVdXLSVMiUd3+Rw+JrGjjxttzP8LX5NXIA+JYnYC4t47rH5TiyY6b3Wl16wJlpHI6gTsPy6Xj0xOTqjVUHxvtxFx6hXgZQbBYk6BaTtuidF8eS0fGy8JU+mZ2aFqyYhcnQuWqUxSmpUhRECJQkShccKE4JoTguJFSpAnKDjkJzfGgsLWDU42BEQ3xk/RDM0zpzqwolpa1xIF/mAB7x2tIIgevgVwdFrGi4nmw3Wbm8lyuEFr8l7HhUalL/Ric+yCs6lLB35l1xLrcRusxl76hdDzew5FxPj7+S9fxNQAWAd/K82zLDtpYio8Tp3AHUgFxHrKzcjVUamCbdogx+Pa7SwNiATczqifHaRxtdJgMpNU6WNa4kgkt1ENa25k7eAFzvtAnsbT+MWmi2HyIbfUdVrDkb/AL+sdXGVcMwsBLIHe6kjhGm1G0U5YueWuiDtJhhSc1zSA5sRe8N2FuJgo1/8tZUpNeO6SL32I3CwuLL6hc4kucRJ5sJOw23KrYLLqjjLQYF7yPZNeHnDci9lxRikmH8f2qkkMBeeuw+6qNwdaubu9BYesXUWFoaHSbEG4j8/CjVLHve0U2sGq3fbIsBYGdwPEIVDHi2v9mRLJOUqRXw3Z3S5o1CXW3gTAMEnzjzR7DUP6bgDLxMOBltm7cDfnhUadM0qv9QCqfm31NjxE353WjOc0ntDPhkCIlhA9BaErJNZEy/j8LMqk9keVYt9OlDnFx3LiZP2RLCds6c6H2BtI+sqKjlDXUxUa8lh3B3HgYUjuzDK9LuAB5Mhx4jYBBjTb12TLhb5r/gPzmgatRzmva9rvlmBpjx38USy5v8AthpO0S53G20zHSPVYTPcFWwrm65b4Sd/yUcyrtOHta2owusAINxA8PT2To929DpY/qq2jQjDtrz8RjXtG1u8OfAgwdz0Qiv8FrntcwOaJgu4O3PKPUg1zAYdSd80x3dvaJn3WPzysx9UsJBmHBzeSByOOfYI8t6aFY1ba9FRuH0OIbaDAB3go9ltfSRJmY2O10BxR0kRyP3H+FPQxQmSTPr+bqrtSCmkzcYTFbeH5IVttbVYEhw6/flYv/m2i7HT+fuN1dwueyWi3gDcgjomuaQj421Zu8PU1NBIg8hcsxhu1TWiCNtiDMzPQWPguWhDzYKKUuylLxp3pGqSJSmrTKRyVIlXHCpUgSqCRS6BJQXMc6bMA+W4P7bJvavNm0qJaZ1PENA8CDfoOPVYHKsxL5+I2CCYm4/fdZvl5nagv7NDxfH5JzkSZ1nDhVaS6CwxpO4B8+qixvbktDWgCSR3p+nCCdqabXPLge868gkgGdoJQB2BqPIh7fO6rwxKXbLWTJCFI9HpdsSQLj2v7yrf/L06lM6wCQbHk7kfZYvA5LWHzFpg8FHsTk7mUmu3k3AuW2mSBxKp5cMoy0yzjlikjQ4OsxlP4jW6QRJc7ew2gFZDPM+w9e/eHWwP8FHaGbtoUn/FpmrED4QETJDYIPiRx6LB5nRdUqkiiKA/suY9+U/DBONt6DxY4uTtP9MN9matMtc0iXXO14Y3bbb7hHMmpCv8gDAR3XOuPYXQbJssFJnxRUvdrhbY9Pb+FdyzMHtdqMQCdMi5HUoMr5PTByKLtoM4nsPpIe5zXHkN56ztHKFZhiW03ljAGQJMck8SfBaXAZ+2qQ1+/BA/nqsv2owWh+qRf2P2Krvcv0F4kIKdz7BtJmp+oEkSWnwBHJ6cSrWsRDfM+qDYTNDRqBxu0m449OhWrw1WjUg0SBq3vAZG5Leo4gwrDtejSy5lj2+jTdlWacKSba5IHQTA94VyhiNBshuGzujThm7QNO1uilzOtRawuZUAJ2bufRFGS9ejz2W5zcvyT5zRo1qZFXbfjcje688xFD4dQlggTturGY50TLWk2N/JCzjpF5lE7kNxJxRoGZ1V0wHkNAjTwfMFBMbimatUaSCdpgeXr/KpYrNXA2uqNTFuqHZHGL/octLYU/3Bd3fGR1Ta+MjuifG/Poo8JioEOCbLZkAqfhj2IeR2StYTN4nlWW0epJgQoMPVBcBaTwtlkOQUnCap1TsAbevVLkorRzkwTgsM57e6wmOgP0Sr0/LKNOmwNphoA/t6+KVOjixSSbkVZZ5p1ROU0p7gmlbJnCJUihxk6DG5sPVDKXGLZKVuhH5jTa8MLxqdYDx6WsD5qLNM1FJjiO88DusG5PjGwUWFy7r+wv7q8WNaOFRXkZJRbqi38UItezy7GVauIL2ua4Pm7iDDbyq+Nx9Njw1g1lsAkWkno03Oy3OaYthqQIJINxBgghZDOHUsS4GmLhxl/oA4X34WZyjbTNWP2S1SKNfDfFpuIZEb9ZHB6HdLlOW0wQXza4E8jz8YVnDVmNfofzJdY3M89dlPjcOwOkNiwggmCD4beyVKckrRLxLpk2e1/g0HFjSXgi4GwMaptaPqkybMn1jEAQLzEbC97yqVLOmOJpAR/wBhHsVBSxbWPqkSYsR1HPqJCNLk1Y6MFG1Wy3muLb8YPpua5oA5uHDr5kTKHZhjhVol0Brj8sSdRJ3k7eN+QocUXBpqBpAPMghsySDHNxuh1XGw1rT3mtmOI1QZH5wE6MUnoJQ1ssZe4tgWMk7i/dj9r8dFfxWJDTCA4SuZLrW2U2JxYOlx2mD6qXG5FfIt/oJYfHlpkWVvF4wV234/PsgVbEjZtypqDHMbdwE9YCj4U3yIcqQ+pl4PiB1+ynytjWggC8n2UXx2NN3gnff7LsfnTC2QR3j3oEORtPpAc3JU2EK+LEADg7qtVxvJP50QV+fDZrSfMwqhzAnzRRwsW5JFwVD8XVBvbffwVmpWDbkf/ogAIHVx7+Xna0IYQXG5JjrdWFhvsB5N6NI/H0Ru4E9G3/hVqudsHysJ8zCBtCmpMmyasUUA5Nl1/aB/DWD0J/cqs3GvcZLyfNV61CDAUlJnARNRS0BDlewrlur4jTG56gDyW3w2KOkBpnwBtbj3/lYTL2O1ReNx5rW4LEObFgOloWd5H+Ra7Nrl+cP0Ce753XKhhqLnCXVIJiwEiI81yr0gLPRHphU1dkEjxVetUDQS4wBclejZjkeIxLWCXeiEV+0FN0CYINxP1Q7NM0L7yY4A4H5ysXVxJ+M5pPr57LMzZpydR6NHDgjxt9noOI7TMYO6ST4XWdxXaiq8QHQSd+g6II6qdpVd74VaSb7Y+CS6QZrayO6Tqg3Bi/8A5KA4hzqQDW789LmfRTv7QNpwReLHz/JQ3G5q1xned/D7qvwfo0MbaW+izSc5z7HzU+d1C9o0OsLGEDxWPGiWSD5ofQzV9wn48P16BnNWthWnjhTtF+qoHHEunifdMpUqlV0NbJ/Lonhex9c/pHuEzjCPfYPzVtHVcxc9hGwMSPLYoY/zWipdh8RpmKYPDXP39gQs9Up1pc17dBaSC2IIixlRBL0wXmvSJ6VVoAHuurOY8b/KLR+QocNhCbwrFLCGdv8ACYoxsVOTKJxhZdrfU/YLnVXvHeJRCvkT41GzTzwqlOk3UYP2TbSFKMpdFbDMuQrooSE6jh5fsitLBcoXI5qgG7BSenipDkrus+SMYrAw0kBV8JiEDyNdExipIFjJT/aoamVQYWhqYq0lRU26zMeErlml2znBJGa/2BJge6s/C+HAi53KM0cKObXhJmGEhu0kI/msHhujM4kXlT5Yy8kSiTMrBbeeqXDYcN2RSyrjQyOL7WS0qrRfYyIHJ3RihXBbqA25QN9IVKhi0wABaUVwtB1Nux0bRyPHxCp5Yqr9j5Y3Vh7B5iNK5BW4lt1yrNMDie+46neeo/hYDt5n2loo07mQal422E/v6BbLtLmJp4R9RpAe2ACeC4hs+O68izRxqs1FxLrlxO5k7rZ8rNw+pneLh5fd+iahj3OF1SzF0HUeEKo417Plj2lR1MQ9xu6VW+OTLGlIsPzUnYesKkC6o7vaiBt0U5eTwI2iE/SSAEXxsNZYx6B2Pw5kAEEKJlMgI/Qycu4VhvZ4pyxaoXLyGzLimVPlmUmq+Jhou49B95Wiq5CGiSY+qdgsMGnujm56+ZSs01j0ux2DFLNu9Brs/wBjqNO+o6yLyePbyR5uG0GAJhZDG4ypTLSwmTwbjyB+imwvaNxFzdZ82+2On4zStdGsezkwObofjtBa4Pa0k9QCduu6FtznV8x/OEuLq6yI6fVLQtQp7BeHwLadR2kSHNkDoQdvLZTjLnGoCG25B5E3Ccx4D2hwPMcbj+bKy/tBofDQCOSR08eUcGmtsdOEm/qvQGznHfDBpQJcLz+mTFvZB6WCETFkY7VEVKbamnS9pg8yCOvnCC4V8tIm3grSlrRYwQSj+xuDrQ+/Bt5eKO4bGtNhfwQbDfD73xC6RsGx7338lpOz9Bvw9TrG+kxEt/JUSbXQPkxhLfsirYoNb3m2KjykUnuhzL8EH+V2eVw8sAkgE/T/ACo8hw4+IJMBLk3V2RDBBY22HsdgGNbGjUDIMGeAQIHW/smjs0KbQWtMepO29wEXqZbNRrmvIG4A68opVxAYD8So0Agd0wLgmCLyd4QXyuzPaqlEwOYZRuTIj9+qHOc0sdqJvafutx8BmIe4C+kCelx/lVjloYXN0t0njk+aWpcdj4yUdSWwfkmW06lENe0+BibeVkNzDswWkmQb92xFvGVuMLQAA4hWKuEa5t9+v0RrM62K5/Zs8jfg3tMgGyN5NWDwW1XOiO6LRPiUaxeXHQXPhokgenPruoMlfSLwCGjg9Nt5O2yLm5UXU7izNY/s65j/AOk8OB8dvCy5aavRYxxA1Mv+kwD47EHzXKz33RFM2nbOtNB9M8x+xBCyFHLh8EiYNrm5I+gWw7S4VvxO843Gw/nqbLPDLA58DUYNyfLb3U+RCWbJX9GZhmoY+/2Yitgy0m3Ka2ivUMz7Lh7A9jdh3hzblZ//AIGDsrqxVorvLZmaeWk7BFsvyXqjVHLY4RGhhITVBIW8jKeGywKTEllKxEnoib3hg8eAqFYhzS4jrc8x0VXys/BcYvY3Dj5O30ZY4d9fERcDd3/Vo6IhjOzVRjS+ifijluz/AG/V6eyt4SJLp5iRyEQbidPULOULV3s1P5MotJdL0YV+acGN/l8el7x5qhUa8EmQAeB9lp+0+FZX72j+o0g6mQHOHIJ5+ixHwqx1AyADGx38ypxpNveyzPJzVrQSwuMA+e6L4fPKVgYjZYHEYmo0kb/43Vdz3kbQFYfi8t2U3kSe0ehVsxZrEOET9FOcA6mBUqhukmf+wmTf2/dZ/szlDmObUqwdixly4mRH54rTszAPeWVKffJ/UbCCDbjjx81W+GMXV2Bk8vVRBmbZh8d2n4f9I2aWiJPBcfoh7ckqNIhpg7c7bj0lbPMcieabi25HedpvEf8AiD5ZnRIjlhPHG/3QzyNehvi81FtMpDsy2NVQ6OTOwH8ojhqIpMg3F4nYg2kIi7NW16ToBa4byPGLe/7LK/Df8Woxzi4hhDZO1g4wBxEiPFFCLn7Iy+TKOpDPiio4kDawHAH3VzIqIfXuYgXHU+KB0qnwXuHFiEQy3Nx8RmzSTpBJ2EzYzz9Uxx1xfRpJ/Ji5Q/Bo88zdwcGjuaRPdteeu6D08S4v1EkgEOJNzB3nraVPiXMFUh8uEb3JueL7XQ0S0nSTG3oeqpyiuVjcEYqCpGoysOo1SNtbS4RGxMxPkEXbcz4rNZTimgN1OgjxsQbehutHQfZBooeXGpWSmrBVPH542k253MQNzPRdi68Agb8nos1g8lfiXl3xQ5odG/5CmEeTKiSW2EsV2hFeGiGMBtsDA6n6p+Cx2GbsADNtJnp/n3WL7S5fUoVntNwDEiY/cKiw2Bk26fyr0cLjtl5RhKOtG5zLGnXLSIN7zf2K5ZxuNDgJc6whclOUhijSo94/45lU9/5ohpnjokblbGmzYhPBV+k8VBBs4c9V6Cl2eTtlSkSwyPZVMdk4I1s2O46IlUpxumU8R8Mkk93mdvNScZ3/AGcKjj81pULOMu/tG/rwPVE82rCu4ig4tby5u566egQan2apshxbqPUm59/DhU8vkNPjBf2XcPjxe8j/AKKtIPcHVX3HQbC/0sqOZ5x8JpPDmkeE9fZaDSxoJuNQu0fLv0QvNcnp1mQDvvPXr4LKyQ33supxT60YrLe1LgT+pvI5WmoZs2o2QbxsVkcbkhougftz7bp1DAvFwD0TFxS0FKpOzThpqPACl7R0dNIsaG33nfz6xJCoZfiXNEkQRz9d5U2gPeHl0mDJJt/9bCBulWvXYcE7t9Ix7cocJDhv3nA8T1nxi6vsyRoBPO+ncXMCT+Xsij6oNRzLXs42NuCOlosP7UbwuQsFFwLQSbC0e03n7o3kcm0mMypJGIr062tjqbXOM6e75/srGdvqMcz4jSNJOl+w9VqMHl/wakRqnjkeJPXmFqa3ZpmIokPBPdtIv5+6nG29V0UMuNJGd7L5r8WmGl24s7p4FR4nsy6m5zmixu4DiBJPkgWIwVTAVokmmTzxdGP+V+PTDTLTNj5TY3joUORRaIxSlB8StgcVpeaYg/EsBHSPqgedUH4XEgkzfUCRHmCPyQVe7TYb4D2Pa7VqiXcS0CT5Gx85UWd5lTr0S54lwI0vFieDY8EJuFcdDfJx88fOIGzunprGOvHjBH7KXJnCZsTxKrPxofHIAAvuANk3DY5jTY3RZYclSC8TM1BxsJ5g8mpq3Ebj9906iDvHsVWwlUPb8uxNweplXaD2nugGfFIljReXkSiuKLWBqidh7I9h65d3W79VnMMw6jogEWI6+XitHgqrWCZuFX+J2IzT5ML4LLaZBbVk6gQSN7i8eKHvoUcO0Mod0AzcyTPJJ3KqnPC1xMIDneM1PD2yDyOEeON/VLQtQ9tkvaCmGy5p+aZ9eFjjRNwOEdfinVQQ63TpZQDBsDT3jr8re/8AhXoJx0th/MlH7MH0qRjquRD4A8T6LkfxyfoX/LR78ErXQmyudstUwhmI7UUWg63aiLd25n+FjO0efmoA98NptPcYDJdv3j1j6rJZ5iHa3aSe64yOl+Qh4rmoP6jgI2J5WRPPPIqekbvj+LijUrPRsqzV79JGljIN23BmLXV3FYptRhLT8x5ERp+pWRykubTAEbdQrWMzPS290h5d0TOP2+oWranO0i4byVTxh0jdRZTmzXNjUJ5VHNs0lwaDMbpbar9shRadEFfB/Ec102Frn90byplMSHAOHB5b4jhZVuPdcH34UuFzDSHA7m58VMPrtESi3plHtLXd/uSA7ubAeG8xt6+CoDNajDDYIF49Yg+yKVnBztW522lQ1q7GEEAA7yfy67ny7Rbi4xVDhmGu7WhrgZDoi0h0b+futThO0BDQ1wDibam8X8VicbP6eeimymnUYDLrG4CKm7aBnwcdnoGCxrHVAHXmZ9Udq5oykDD7RYT0Xl2GxDpJvPVX21zubnxS+ckxE8cX7Cud4tmIm0g2Kw9fFPw+qnMN/STx4IocU74h07XsqOdODmd6x46puJfn2KyY90hmDripT75JgQf3iPdCn1dRIM91sW2mJuoGs3gx0vdPY1mkySXERYW9SrSxKLtCHOai4sTDsDrRuUx2VEFWcDhyOR5LVYDsliKzQ5ga0eO59OET5OVREYpcHsz+Ws0O342VzDPc6rLGmBuitXsNiGEmZ8RaIUOFL6DXMi5PzGSR9/8AKCeGRcj5EWEcBlzbucdPJJVPMszDTppCf+x+gVRzHvgEk3mFco5OSgxYeT+xGXIl7BwxDyU00Xm5lafB5B4Ixh+zwPCvRwr8FOWZswtDAFx5RfD9miVtMP2eaOERpZcBwmrGkKeRsxFPsvbZKt4MIFyPigOTLaHZlj9DTCvPKFY+hIKlgo8s7SYwPrFwEHYxz5oXVqDj91qc1yQF5KEuyMTuFUlhTdl3HncVQIGNLTqk+QJ58k+rmL3d31dExfqUXb2dG8hE6PZsRcjyAhD8LvQ7+Ta2Y6m5wu12iL/gRFubMN9R1c2O61uD7JMO8LT5T2Mwx+ZvsB9Vz8Xl2D/Lo8ndnLZO8DoJUVXNWXhjiTaZ+i9yrf6cYdws0eoj+ELd/p5hwdgp/jID+UzyCnnDv7T5AKtXe9zpgxwvaG/6f0AZhWR2Lo/2hEsCQP8AJZ4wyu+PlS1MTUIiI917I7sXR4AUNTsVSPCn4ER/IZ5FTqVD0RHD4eu+wJ9l6PS7DUgUbwPZ2mzgKVhRDzM8uwnZjFB0tn2EfupMT2QrubD2Eun5rCx4XsdPCtGwXOoBF8MQPmkeF0+wtYujSj+A/wBLC75nR6L1qllY3skJa3YSep+wRKCAc2zF5P8A6Z0qZk98jrstS3CNYIEeQ2U9SsTv7KKEail0A3ZXxFDUIKzeO7Ite6VrITS1S1ZydGUodlmt4VxmSgcI6WpNChJIltgyjlwCusw4CnDEsKQSMU0ulPhcpOGQuSrlxB/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603413"/>
            <a:ext cx="2590800" cy="2178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8"/>
          <p:cNvSpPr>
            <a:spLocks noGrp="1" noChangeArrowheads="1"/>
          </p:cNvSpPr>
          <p:nvPr>
            <p:ph idx="1"/>
          </p:nvPr>
        </p:nvSpPr>
        <p:spPr>
          <a:xfrm>
            <a:off x="321700" y="196134"/>
            <a:ext cx="8229600" cy="100340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Endocrine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5EE9A8-9B6F-0615-BFAD-E06BEADE31B7}"/>
              </a:ext>
            </a:extLst>
          </p:cNvPr>
          <p:cNvGrpSpPr/>
          <p:nvPr/>
        </p:nvGrpSpPr>
        <p:grpSpPr>
          <a:xfrm>
            <a:off x="4080387" y="988411"/>
            <a:ext cx="4857136" cy="5869589"/>
            <a:chOff x="3785419" y="987101"/>
            <a:chExt cx="4857136" cy="5869589"/>
          </a:xfrm>
        </p:grpSpPr>
        <p:pic>
          <p:nvPicPr>
            <p:cNvPr id="1026" name="Picture 2" descr="http://www.endoszkop.com/wp-content/uploads/2014/03/endocrine-system-diagram-for-kid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419" y="987101"/>
              <a:ext cx="4857136" cy="5869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D8A514-FF26-A0E6-1D93-FB61995A1CD6}"/>
                </a:ext>
              </a:extLst>
            </p:cNvPr>
            <p:cNvSpPr/>
            <p:nvPr/>
          </p:nvSpPr>
          <p:spPr>
            <a:xfrm>
              <a:off x="5722374" y="6184490"/>
              <a:ext cx="1140542" cy="18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7A904A84-D814-D3B7-3A15-52534F22D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8411"/>
            <a:ext cx="3785419" cy="567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fontAlgn="auto" hangingPunct="1"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The endocrine system is made up of glands that release their products into the bloodstream. </a:t>
            </a:r>
          </a:p>
          <a:p>
            <a:pPr marL="457200" lvl="1" indent="0" eaLnBrk="1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None/>
              <a:defRPr/>
            </a:pPr>
            <a:r>
              <a:rPr lang="en-US" b="1" dirty="0"/>
              <a:t>These products deliver messages throughout the body.</a:t>
            </a:r>
          </a:p>
          <a:p>
            <a:pPr marL="457200" lvl="1" indent="0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None/>
              <a:defRPr/>
            </a:pPr>
            <a:endParaRPr lang="en-US" sz="1900" dirty="0"/>
          </a:p>
          <a:p>
            <a:pPr marL="457200" lvl="1" indent="0" eaLnBrk="1" fontAlgn="auto" hangingPunct="1">
              <a:spcAft>
                <a:spcPts val="0"/>
              </a:spcAft>
              <a:buClrTx/>
              <a:buNone/>
              <a:defRPr/>
            </a:pPr>
            <a:r>
              <a:rPr lang="en-US" b="1" dirty="0">
                <a:solidFill>
                  <a:srgbClr val="0070C0"/>
                </a:solidFill>
              </a:rPr>
              <a:t>The chemicals released by the endocrine system can affect almost every cell in the body.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066800" y="594518"/>
            <a:ext cx="6934200" cy="5821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/>
              <a:t>Nutrient </a:t>
            </a:r>
            <a:r>
              <a:rPr lang="en-US" sz="1400" b="1" dirty="0"/>
              <a:t>(what you eat)            		 </a:t>
            </a:r>
            <a:r>
              <a:rPr lang="en-US" sz="2400" b="1" dirty="0"/>
              <a:t>Subunits</a:t>
            </a:r>
            <a:r>
              <a:rPr lang="en-US" sz="1600" b="1" dirty="0"/>
              <a:t>						 (what they are broken down to) 	</a:t>
            </a:r>
            <a:r>
              <a:rPr lang="en-US" sz="1600" dirty="0"/>
              <a:t>				</a:t>
            </a:r>
          </a:p>
          <a:p>
            <a:pPr>
              <a:buNone/>
            </a:pPr>
            <a:r>
              <a:rPr lang="en-US" sz="1800" dirty="0"/>
              <a:t>Carbohydrates             		 monosaccharides </a:t>
            </a:r>
          </a:p>
          <a:p>
            <a:pPr>
              <a:buNone/>
            </a:pPr>
            <a:r>
              <a:rPr lang="en-US" sz="1800" dirty="0"/>
              <a:t>				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Proteins 	               		 	amino acids </a:t>
            </a:r>
          </a:p>
          <a:p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 </a:t>
            </a:r>
          </a:p>
          <a:p>
            <a:pPr>
              <a:buNone/>
            </a:pPr>
            <a:r>
              <a:rPr lang="en-US" sz="1800" dirty="0"/>
              <a:t>Lipids                			 glycerol and fatty acids</a:t>
            </a:r>
          </a:p>
          <a:p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Nucleic acids                 		 nucleotides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		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</p:txBody>
      </p:sp>
      <p:sp>
        <p:nvSpPr>
          <p:cNvPr id="5" name="Right Arrow 4"/>
          <p:cNvSpPr/>
          <p:nvPr/>
        </p:nvSpPr>
        <p:spPr>
          <a:xfrm>
            <a:off x="2887980" y="3505200"/>
            <a:ext cx="1676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enzymes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887980" y="4267200"/>
            <a:ext cx="1600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enzymes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887980" y="2286000"/>
            <a:ext cx="1600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enzymes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964180" y="1371600"/>
            <a:ext cx="1524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enzymes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4294967295"/>
          </p:nvPr>
        </p:nvSpPr>
        <p:spPr>
          <a:xfrm>
            <a:off x="0" y="381000"/>
            <a:ext cx="5486400" cy="6248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6600"/>
                </a:solidFill>
              </a:rPr>
              <a:t>Vitamins: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endParaRPr lang="en-US" dirty="0">
              <a:solidFill>
                <a:srgbClr val="006600"/>
              </a:solidFill>
            </a:endParaRPr>
          </a:p>
          <a:p>
            <a:pPr lvl="1"/>
            <a:r>
              <a:rPr lang="en-US" b="1" dirty="0">
                <a:solidFill>
                  <a:srgbClr val="00B0F0"/>
                </a:solidFill>
              </a:rPr>
              <a:t>ORGANIC molecules </a:t>
            </a:r>
            <a:r>
              <a:rPr lang="en-US" dirty="0">
                <a:solidFill>
                  <a:srgbClr val="00B0F0"/>
                </a:solidFill>
              </a:rPr>
              <a:t>that are vital to maintaining a healthy body. </a:t>
            </a:r>
          </a:p>
          <a:p>
            <a:pPr lvl="2"/>
            <a:r>
              <a:rPr lang="en-US" dirty="0">
                <a:solidFill>
                  <a:srgbClr val="006600"/>
                </a:solidFill>
              </a:rPr>
              <a:t>Ex: Vitamins A, B, C ,D , E, K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Sources: variety of foods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Minerals: </a:t>
            </a:r>
          </a:p>
          <a:p>
            <a:pPr lvl="1"/>
            <a:r>
              <a:rPr lang="en-US" b="1" dirty="0">
                <a:solidFill>
                  <a:srgbClr val="00B0F0"/>
                </a:solidFill>
              </a:rPr>
              <a:t>INORGANIC</a:t>
            </a:r>
            <a:r>
              <a:rPr lang="en-US" dirty="0">
                <a:solidFill>
                  <a:srgbClr val="00B0F0"/>
                </a:solidFill>
              </a:rPr>
              <a:t> chemical elements needed for proper body function.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Ex: iron, potassium, calcium, sodium, phosphorus, zinc, iodine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Sources: variety of foods</a:t>
            </a:r>
          </a:p>
        </p:txBody>
      </p:sp>
      <p:sp>
        <p:nvSpPr>
          <p:cNvPr id="2" name="AutoShape 2" descr="data:image/jpeg;base64,/9j/4AAQSkZJRgABAQAAAQABAAD/2wCEAAkGBhISERUUEhQUFBUWFxgYGRgYFxcXGhgXHBoXFxcbGBgXHCYfGBojHxQXHy8gIygqLC0sFx4xNTAqNSYrLCkBCQoKDgwOGg8PGi8kHyQsKiwsLCksLCwsKSwsLCksKikqLCksLCkpKSksKSksLCwsKSkpKSwsLCwsLCksLCwpLP/AABEIAMkA+wMBIgACEQEDEQH/xAAcAAABBQEBAQAAAAAAAAAAAAAFAAMEBgcBAgj/xABBEAACAQMCBAMEBwUHBAMBAAABAgMAERIEIQUGEzEiQVEyYXGBBxQjQpGhsVLB0eHwFjNDU2KCkhWissIkNHJj/8QAGgEBAAMBAQEAAAAAAAAAAAAAAAIDBAEFBv/EACsRAAICAQQCAQIFBQAAAAAAAAABAhEDBBIhMRNBUSJhBSMycYEUUpGx0f/aAAwDAQACEQMRAD8A1zjGqlj8SC48xbt7x6/Cn+F8VSZbjv5j+HuqY6Ajeq7xLhDxN1YNj3IHn8Pf7vOgLJSodwnjCzD0cd1/hULjPHsT0ofFIfwUepoB3jXHxF4EGUh7AfqfQVI4Q8pS8puT7rfh/OoXBeA4+OTxOdyT5n9w91HaAFabVS9cqzxlbdhe437m4+VTJOJxA4l1BHlVa4c5+utv90/+Qq0fVVyy86AD6bmAdZldwq2295vRaDiEbmyMGI3sKqnDYQdWwPa3/tVsj0qpuBvQD7MB32qI/F4R3kX5G/6VXo5TqpyjtiFHsHa589vP4Ueh4PGotb936UB0cbg/bHzBH6ipMepRhdWBHuIP6U0eHR+n51B13CY1VmDFDbYjbf0PqKAJxalWviQbGxt612SdV9ogVW+UWOUm9/Ef0FLnNz4QDa4A/OgDsvFYVNjIt/S9/wBK4nGIT/iL89v1qNw3hEaoNv3VLbhyHy/r50A/1lte4t63FqitxmAf4i/Lf9KrPFIv/kLECcCx2/23qy6fhMagbf18qA9xcVhbs6/jb9alBqiPwuM9xQPgOufrNHe62Bt7+1AF+LzOqXjZFO+7Xt+hqVopCyAm17Dt8KC84MRFt6N+gojwQ/Yp8B+goCX9aS9shtUd+MwD/EX5b/pVWmg6mrwYnHxG3lfIeXzq0w8JjUdj+P8ACgEnF4SdpF+e361A13FWzsh2G1Stdoo1Ukj9+/zqiS6gxzgKTiWIP4b/AIGq8jro26TEpNuRofD9TnGrHv2PxHepVAeAajxFf2hkPiO/7qPVKLtGfLDZNxFSpUqkVCrjLeu0L5i4hJDCXiXI5ID4WfBCwDvgnicKCTiu+1ARuI8t5vnGxQ+eJtf8jT3COALD38Tep339T6moen5wisgLdW4iDzRL9irS2EQuWLDIle2VsluRevT85wBY2AlbqJA6Kq3JE7MsQsTYElTe+w73oCw1w0Bk5uiVJJGSVY4rhpCEx6gZUMYOdy2bYXtjcHxbXpvh/O8E0qRRhy7F1IvGQhTAm7Byr7SIfsy2xubWNAPaDlvpzmXIm9+5Hrf0o4RQfX8yxxSdNhIbdPN1UFIuqxSPMkg7kHsDYbmwqLwnmZ30s2qljZVRprRqt3wiZ1P3yHY4Htbe43tcgPcO5c6UxkyJv6n33o5aqtxPndIzJ01aQRxzOSOzmKKOXFGvttKtyRbuO4qZLzXGjwJIkkbT4hcjHszEhQwDltzbcAgXFyKAla3gEchytZvUbH8RvTS8MmX2ZX+ZB/8AIGoGm58hcraLUBWELByihcJ3McLGz3szgr2uLXIA3pRc8x2u6S7Fi+KbRIJ5NOC927hozfHLsSNqAInR6k/4rf8AaP8A1pmTl0uDm7EkEXJJtf0vsPwrvMXMg0rwLjkJH+0P+XDdUaQ+4PLEPg5PlXvjnMkekw6obFzbIFLLuq7gsGYeIeyGsAT8QO8C4D9Xy3Jub7m9eeOcA+sMpyIx8gR639KjvzrCpYMsygdUKSgtI0UogdYwDct1GVRcAHLa+9mhzPIdLrZ+ng2mM2KN3+ziSQZ4sRuWPsntagLHBFioHpTlVnU89QR+F1kSXK3Sfpo1sc8rtIIypHnn3273Fd0XOiSdZljkMUSxusl0CyLJGkgtmy4mz/esNjuO1ASNRy5lqOsWPe9ri3a3a1HBQXT836V4Ot1AoCyOVJGeMTMsllUktYqRdbg+XemeI83pp4RNPFNEtzcN0gygAMTj1LtsSbLdvCdqAsBoHwvlvoymTIm/qb/ury3NseTKsczkSmBcVX7SVQxdUycbKqMxY2Ww732qNFz5EeqxSRYY4Y5TKcQDmXUJjfIPkhWx8w1yLAkAlx7gv1hQuRAF+xte/rU3Q6Xpxhe9hVeX6QdOVJVZXKiUuqCNyixCJ3JZXKEYzIRixvcgbgin0540zTdFSztdlXHA5usZlKKued8QdyoW4IvegHtNy5jqDNkTe+xPqb+lHL03pps0VsWXIA4sLMLi9mHkR2Ir1I4AJPlQAXmLWWFvQXPx8hQPW8qkCOUsbjdh7yL0QEZmnW/s5ZMfKw7D8bfhVg1iBkK7dtvj5VVW5Nm5y8Uox+O/5K1DLgVYfdI/Dz/KrYj3FxVSNHeCajKO3mm3y7j8q5jfonrIcKYSpUqVXHnCqLxDQ9VCokkiJIOUZCsLG+xIIttuCKlUqAr0HJGnQriZQoKMyZ3WV0YujyXF2YMctiAbC4NhXdJyTBGVOUzYdEIGe4VYWZ4lFgNgXI3uSLXJtVgpUAEk5SibqKXl6chLGMOAqyFhIZE2yV81D7NYNc23NepOWFfpdSaZ+k4kGRj8ThgylsUFsSNscdrg3BIJmlQAjXcsRSy9RmkF+nmisAsnSYvHmLXOJPkRfsbjapmg4YkKYJfHJ23N7l3aRr/NzUulQAKLkvSrEkQU9NEmjAyO6zbSXPmT6+VeDyZGXV2lnZl6NyWTxmFy8ReyC+JY9rA33ud6Pk0P1fGERSwDSBWKNhYlWHe4JF7e6uN0AFq+HaTT4x4ynFNOgsfuwSNLFcnucib+oIpRcK0jK4xlAlUq3i8jNJqDb08crfKw8qiicyzNIcsWNwCCLDsNj2NgL1atPJHiOw+NRUrZNxpArXcF0OrkczKJHePpgP3RfET07+yxLXJG/hX0FPcW5Ri1Ni7ygiPpEqwBdMlezEqd8lBuLX87jah3NDRCzg2t3tTXC+M6vVaa8CZG7KJHfpqbEi9gCzn17b3rt+jjQX1PJ8EigN1NjMwIaxVppVnZgR2IkRWX0tTsXLUYgmhZpHGozMjMwyYugRt1AC+FR2AtUDhut1UDImrxbPbJTcA/Ei/n2NWaup2coAf2Oivn1Z+te/WyXqWxCY7rgUsBtj38Xtb05quU4nMhLyjqdIsAy26kRUxyC6nxjpr/AKTbdTRulXTgJ0/LUK6d4GzkSQyFs2ux6rMz+IAEXLMdu19qh67kqOZMZZtQ5wljLF0DGOUIHQkIAAempuAD33NzexUqADScrxFbBpEYTNOsisM1kYEMRdStiGYYkEb9u1Mf2J0+JUGUIYliZQ/tYMzo5a2QkDOzZAjc3N7CrBSoAM3K8bD7SSWQ9OaLJmUHCbDMeBQB/dLaw239aWl5YSIt05JkVgboGGIZgFLr4bq219jbK5tc0ZpUA3pocEVbs2IAuxuxsLXY+ZPcmoHGtRZcfM/pRB5AO9Vni05kY4/AfpUJvg06eG6VvpHNBwySZS4kwFyAMQbgbX/Wpf8AZ6X/AD/+0UX0cARFQdlAFP13aiEs02+yrarSGNsSb7d7WvT3CNRjKB5Nt8+4/r31N45GLK3mDb5Gg3w/o96pf0yPQh+dh5LgKVR9LqQ6gj03+NPXrQeU01wz1SpUqHBUqVKgFSpUqAVKlSoBGgHMXDRbqrcEEZW8xcC9vPyv7hR6oPGH+yI9bD86hPolHsg6bTo69zE3mUOIPvt2qAVxc4OWPqfz70a4ZpvBcjv+lMHgu5INt6oae1UXKSTYL4hA8iXIU23PhA/MVYOEcPEMKRi3hHltudyfxJrmm0eKFSO4P6UtPr1EQLGxGx+I22q2HC5K5O+iDzO/hjHnlf8AAfzFGozsPgKAahTLNEfK5NvRR3/cPnVhqUeW2RfCSFelQXj3H/qskRkAEDiXN77q6RmVPdYrHL8wvrQnT87SARrLp2MrPAjIlgUaWJpj7bAMBjj3BuG9BeZEuFK9V7Uc76eOSWNxJnHYkAK2V3SLwhGJBylTZgp8QNrVF1HPsYjlYRTo0cc7WdFsTAQsw8Lm+BYE27i+JNqAtdKgul5qiebohZAc5Iw5XwGSIXdAb3uACbkWNjvcWryvMgOuOmx8OH955dYBZGi+PTdX+BPpQByuGguo5riTrEpKUhuHkCgpmApKLvkz+IDZbX2vcGouq58hjDZxThkEjSJgpaNYljd2azY2xmRhiTcHa5FqAm67g8kjkiUKDbbG/wCd6i/2cl/zh/w/nXjUc+aeMHNZEcOyGNumrjFEkJ8ThLYyxnZrnIC17gTODc0Q6pnEIdlQIc7AKclV1sCcvZcG5UA72vY25tRas00qTPXDuEPG+TSZAAi2Nu/z91FZFuKq+m5vYyyq8MlvrB08KKgLuyRmR2LGTECym18bC25vs/8A25g/Yms1umcBaYGVILx+LcZyIPFjswPbeulbk27Z7bl+U/4w/wCH868/2dl/zh/w/nT3B+a49Q+AjmjYq7DqKoB6cgilAKsd1cgH1vcXG9G7VHaizzZPkr/9nZf84W9yfzo8or1alaupV0QlOU/1M7SpUq6RFSpUjQCrl6al1Kr3ND5+KH7ot8d6zZdVixfqZZHHKXQVvXiaXEX+At6kmwFVvWccMIMjN28vX3Cjk7B4ww3BxYH5gio4NVHMm4+js8bg1ZIA9T/CokzLkLWqQIvU019VQHzv8TVs25KkRjwOrIAAPWvSvTTxWtavLKR2NVSlJUdpMk5VXeMQqGytfHfbbv33+FTtVMV3JqJ9ZDsPPt3+NReS6XssjjaVhPhcbY5Ntl7K29lfIe8+fzqfXkV29bEqKGQONcFi1UfSmXJMka3vRg4/Sx9QSKF8d4dpUJlmmaBnkjcOHAxeNWUFclKgYlr3BFiTtVjoBzby6+rQIsvTXGRWUq7K2a4hiEdLsu5AYldztcAjpwETcL4ckrhtSck6jmPqoAn2qauTyBvnEH8RJt/p7d1J4YVIlnVDJHqLqZVytqwsso8NxlaxFidtxcb1Oj5RIAvKLiZpiQm120raUgXbyyyv8vfXeGcpGIxfa36cqS+xa+OjXR29ra+Od9+9vfQHqOPRLKhWUNJlJqUUSA5GVGyI8mBXIgX7C/YVE0+g0Aih1z2iaR11IldgJC8qk4FgPEuMhTEfdX3XrxpuRZFbT31AZdOIQAyPf7OEwMEtJiitkX9knI2JIAtPk5aY6CLTdSPOJUUSFHFumMUdcJAyPYA5Bu9/I0BG1em0JknjbVYiRWkkh6qhQcQzSDbJGACvs1h7Vt7141fCdAnUE05Z5FlikZ5FzYzxxXFlUDLpwx4hRsATbcmvOo5FeRWjbUXjZpZCenaQyyQPAzFw1iv2jPbEdwL2FTNFyxIuoWeWVWcSByFjKL/9f6vYXkYj9q/y99ARtXDoWeWUanpyJIS8iSLdSyxwFLMrKwboIMbE5ptY1M4c2kbVCVNR1ZXhsi5owERIJxxUEgmInxE2s1rXaop5Pl+rxwGZMYHVoD03VvCGW0pSUZHFyLpibjL3U5pOWzBLHMHiiSNGMwRZF6pPVduozysCmcjSAsCwIPisxoB5Y9Es5+1USRzGZgXHhkmUQ2PxEqgL6svqKgtwrh8boG1BuJMYkaQERlJo5mSMAXA6iRA3vYBVuBYU9r+VnlklkSZI1k6bhVRyrSI8MiPKOpix+xxugQlX3JxFeuH8sTwymZJoy7s/UyibEq8nVtGBJdCMmG5IOxI23A5ypPpJmV4W+0QT3jLhmUTT9STID/XHt6dqtVVnhPB0002nQy5MsE6KuBGQMsUjNe5Ax8It55e6rNQCpUqVAKlSpUBw1G1epsjW74n9K7xGQrG5HkDQZOLI4KscTYi/l2tevP1molipR9luOG7kDpO5O7Mf9xqfAL9yfxNMx8GH3dTf/Yh/QipK8NmXtKh+MR/c9eE4t+zbvRVfpBgKmB1vYllI3tfYj52vVi5X4g7aVAT7N139B2/Kw+VNca4FLqEVHeMBXDXVGvtcGwLEbgmq5xePVcPN4pGaEna9mAJ3IYEWB94teroSaVRdM5w+zQf+pMO9jTZ4hvc7fnVI4bzyzbSID712/I1P1fNkKL94k+VrfnUvPni+zqhAvEk4wBB2Nqa1OoANUjhPPMcsHiBRlLdwbG5JBBHrTz8xgrlf4+levKTklfZmjDkKcY4ht3odouJKhDSMFQG7MewA3/l86q2s5naUnooZLd2Nwg/jUZdWXs0l5COwt4R57D95qhKpWblC4bQ9zT9I+pxH1ZOjG3aRhd2HqAdl/Wqpwz6Q9dDJmZmlHmkhupHu81PvFc49qZZmGYxXyUdh/OgE0BWrXkk3dlkcMEqo3Plbn7Tayyg9OX/LY9/XE/e/WrSDXy/cjcbGrfwH6VdXBZZLToNrNs1vc4/fer4Z/wC4xZdLX6TV+a9BJNCEjRZB1FLqRGSUFycOqCmV8dyO17b2oHyxy7qYZoXkQXGnWOV2dJDdFxQREDNewyB8JG9g3cty7ztptYt0bFh7SNsw/cR7xR8VoTsxNNOmUPiXKkxm1MjmS7dZ0lR4ksrQmNYzaIzDEn2QSt1VrX2qqT6TPS3EaYmSYMqRnpkmCBb6RNx1lMZAJO0hkFjc20/miSVYl6fUCmVBK0SlpFiuciigEk+yDYEgFiNxVOj1GrhjiEa6sYyySXMcrdRX1zlhIgTwnonMl7GzjEXua6cDnC9NNpn1MiQZLLKhUMydRmeVuoS6KTgqvkFfdbMt8QLO848tvq/ZVWA02qRcja079HosPQgoxy7rtaoGi4dq2YxCSeFQurKviqgy/WnELOcPEShDW+8Dc3p/R8anl4dqtWco2MUrRLsen04ipI9byI7Am9wVoCFxPkyTJgiA6fquwhRoQLNDAgcLMjRgh45drA/aFgb3BZ13JmpeUgAMvTeLqs0eTxHSGFesQvUlfq2ZiTjZVKi9SdEdVK6Kkms+rtNHeR0KSW+r6hpQC6Bli6ggs1h4mYA2phtZrxf/AO3kcvrH2ZIjH1iJVOl8FnPRMpGGWygkZWBANtoHbhohiijRwqI0V4mUYuolA2MeRGZXIWyIyHegUPJM5icMi5LFKIAZATG51DzRFSoAQqrKLgC2JA27twz6qCKfpLqiHXXmI9GRnMxdDAzApkpK52LAA2PnUviaaiWDVK51gnDk4IjiMQrOhTosqYsxiANgSxJcEbWAE3gvL0setWV4kuv1rOfIFpurIjxbe14VXGx2W1hcVcaq/CNRL9edb6iSFolZWdJI1jssQxIdAHZrs2Sm4OasosKtFAKlSpUA3LOqqWYhVAuSTYADuST2FUqD6YNCzlSJVAJGZQEEA2BspLWPftVY+lbmFpJhArHoxe0B2eXvvvuFFh57k+lZ9DrYlcmSPO42sRddu9rWJO3eq5Td8FkYccm/yc06bUadzBKsnhOynxfNTuD8qqen1oJLKQynsRuKymCULJcI43uD1GQg+W4BtVi0mmRrss8ysR4sSACffa1z53tesWqxeWn00X4fp6LPxDmyKC+V2fyVf3t2X9fdUHQc/Bzi4MQvYMHJUemXaw9/b4UGl5djYX6rEgW8Rt+du3zqE/Ltu1iPXv8Ane9UR02JR57Lm5WXrW8VeJcnlZR/+m3+AHf5VVOL839S6dRsT3vck+Y7mw3Hfc1D/s6zWDyEgbKL3AHooJNh7qmafg0CHfEn4i53/OmPTwhy+Q7YH0nEd/DFc+Xcm/x8qlPNqHHjXbyv3FwLg+o/OrJDpPIAAd9hYfOiMXCR7v6v5fIVbKUb6IqKXsoepaaJACxUbABRa47+0aagjVmBlL2P3siQB7wB2+Ro/wAzqtumSCbjf9n3n3eX51Wl4hYWJU/EH9RV8eYlblTDmvSGPBFlJB3Nj4QCDY7G1Q+IwyQy4KxAspJFri6gm4tbYmpUnA4n04lD+0uyoR4XFyRt7RIB29fWn3jRcXlsVZfbANle3qT7DizD0YkbXFQ+6JOQO00czoztIPCcTcWF++zAgH4WqFO8xV3UIyxkBrlR3FwQbgkbHsD2q/cCk0raQxTBWBfIH9pbADfvcWtf86HcV4XpcC2nsRaxjJLIR3F1Jv5Dt6VVuafJNN19LKhm3svG0bDuCNvkajybGj0HC2cl9Sy2NmsuRY37WAuqXtfxN8qC67VC7KCH32YX7e4kA2tt286sokssnwzml1zxMrRsVYHYjy/lWz8m82NIqh/PYj0Pu91Yzo9CzbnYVqP0ecCkduqwKx7Wv5286txN3RXnScbfZqINdrgFdrWYRueFXUqwDAgggi4IIsQQe4INeTpU6fTxXDHHGwxxtbHHta21qeNDOYVnOml+rMElxupIuLjcj3XAIv5XrjdKwT8go3sAPkAP3VXj9IOjExiZ8bbByPAx8wGHn6eRrFeJcy6ifJJpWYgHfIn4gjt865HwWyEO93K3CDY+trHz9dvKsU9VVUZnmfpG8LzTAWC+PxEKDgxBYmwFwNt/Wq/xP6TodPrTBIh6ewMq74tcg5L5qDtcdrHaqNyDqm+uaR+oenJkrgntIquFHzstvj76Hc7FBqpVBuyySBvjkbW/rzp557U/ud8jqzfYNQrqGQhlYAgg3BB7EEdxTl6xz6Muaxp01Cs5aJEVljBGzsxBCg+yPM+XnVv4B9KOm1E3RYGJ2bFLnJXPpkALH4971ojmi6vstU0y60q4K7VxMonEPoo080rSPI92YkgWtub/ALzUvh30Z6CDcoXP+rf8hVwqt808ZaBlC92U4+8+YHvtaovhWdXJXefeSY9QsfTaPT4XuMb5el8Tt+fegPDPo01CLlLOsa+ShcyQPM5WtU1OLTPqEaVSIw1yDsCfK/uvam+K8e1UrlACPKw9P4Vlc7LkqBHFdOIFGb9aMkqTZb33IzB7j0t6UJ0cmiZhgpJv5OVA7C4UHejUwDAwKQ53MjDdQbEBAfM7kn02qlavl+SJsXUg+RO1x5WNdWFNWxv5ovsPB9OxyspvY3JLdu3tXIG3apMHDFUqsSDztiBbvuST2qkcNglQhkmKntjfMn5b2FW7h/14jL6s7D1Vcb/Ims7wO+OSbnRK/wCjahjfJU3IA2LW9++29OScBnB3a3YH+OxqDquaJY2GcEy/7bfvr0eYpJPZ08jX9EP7zTxzXo55bHNZy2QCxsfedtx7/wBmokHKaE5NEpve+QHe/f50Rj+vyezpZP8Adiv8aWv4RxNVH2Pf9hsiPlsKsWPJ8EVNN8nhtHDpd7qgIsVI8/VQPw7UK1/SjUrFIrAjtkAy+drNsRuaK8F+j/VTPlN9mpO5fdyPcKvkXIuhUAdBCR5kXJ95qcMD7Z2WVGJ6DVsrHpBxvc4LmP8AgfD89qmSa2djdomdx7J6LJ+OJ7e65FbZpuX4Y/YjRfgKlpw2MfdBrR4o+yvyNdGLcN5f1+pzJgQLsTkDv7gtzc/Haj2g+hwsQ08ip6qgBPvux7/GtSSIDsAK908cTm9lW4T9HWigIIQyEebnL8u1WZIwBYAADyFe6anmVFLMQqqCSTsAB3JNTSS6IttjtKqhP9KPD1NupI2/dYpCp94NtxRrgvM2m1YJglVyO67hh8VaxFc3JknjlFW0SeJcVigTOVgo8vUnvYDzNZ1xH6XS5kGnjCxqD9rJuSfRUG1/iflQ36VOMs2owjKOpVY798Dclx37m6j5H0qtanSMAkKoSCRlgLADYWudh63rBn1D3bYmSeR3SB2gmVmLnFSxI8gLt/p7Wue3YUb4pqUZtPLYDezsu1mBHmPLcke6nuCcDhRsJgNiCzHcMniJIv3Fgot5E1641on0kwEZj6U4vHHbJSAADe4sp38vWqKvkzzjfQK0/EVTrMGKByHiNjtKtz3+6cgPlUbT8D1esZtScH6pZ2swFmJN9vL4U1q+FTosrR5JERulrk372Hew9ai8n8caCYrchWG/xG4uPxHzq+KuLo6r2uiLJDNpQwdWjZiRuPK19j5/Komn4o6MhXYqysPiCCPzArWeYOGJrIPI3GSN77XB/d86x/S6bKVVbIDNQxVSxC5DMhR3IFzb3Vbjpt2WYpKfJ9fIdhXaY0OrSWNHjYOjKGVhuGUi4INP1sNYqhcU4TFqEwmQMv6H3HyqbQXi3NMenmWJkkYlUYsoUhQ8nSXYsGY5HsoJtQA9Po40d/EHcejOxA+RNMSfRpAT/eTYfsZtb4Ub1vNekiEpeeMdEXkAZSyC4G6g37sot6sPWn047py6IJoi7qGRQ6kspBIZQDuCATceQJrlIA3Q8mwxWCKoA7CiM3AYJFxkjVwPUXp3V8WhiZFkkRGkNkDMoLG4HhBO+7AfEj1pkcxaWznrw2jIVz1EsrEkAMb7EkED1IIroO6Xl/TRm6QxqfUKKn40Ln5p0iK5M8X2cZlYBgWEYUNliNzsQdh94eor2vMelPT+3i+2AMY6i3e+wxF999tvPagJ0mnVvaUH4gGurEo7AD4CoC8yaUhyJ4SIwC5EiEKCbAsQdrnb47VM0msSVA8bK6N2ZSGB+BGx/lQDtqVqiDi0PV6PUTq2v08lzta98b37b/CuPxqASiEyxiU9o81z7Zeze/bf4UBMtStQxuadGFDHUwBS2IYyJYtYEgG9ibMD7r07/wBd0+bR9aPNLZJmuS3KgZC+1y6j/cPUUBPpVBn45p0IDzRqSxUAuoOQtcWv3GS39Li9NHmXSYo31iHGQlUbqJZiDYhTfcgkD5j1FAE6h6risUftuoPp3P4Deu6ficUjsiSIzJ7SqwJU3IswHY3BFj6VnfMU8mgkKFc45CzJITckkklWP7Qv8xvVWXJsVluHG8k1FF5i5n0zG3UA/wD0Cv6ign0nS5cNkKEEFo7kHbHMX7eXaqVpOYBM2Kqcj5fzqLxHi1lkidGUMLbHb1Fx572NY46qUlTR6f8AQxhNUyLp9GrRKRYm2/vrxArROJImKOvYgm/vHvB7EedCdPxdovn5VZ9EiyIG9aqtx5PS2xnwVTiCO0imVvs8rkqOynvt6+V6iRavrTDElbyBVF/ZQbkk+tt/lV41nCVZdhv5+v8AOqhquHnTyiVFBZbnEi6tsRe3r7q7Bxfo8TVfhu2Lnj/wWfiOqWEL1S+24LoQze/tY3291Eo+OJLArMl3AIjJAIAPmp+VZxquLSysXlYyZHcsSbe7vt37VZZtHMkasmWV1UKAcAoFiT6b2+FVSWzj5PCkmiw6eHKO99wb387HyPrWe84wGPUgg2NgbjbzIubedENRxmZSoVjkzEWXsSPUdj386Y4to5JTk9ifd3t+n5Vf5YQqzVofw7PnlcFwWPgmoeEYXLpYHG/ZvMp7vd+FBOClH4mTHujSFlNrbWJ7fOhS6meGzK5sLfEW/Wpuh1oLtN2ce1bzBIOY99xv63v60gk4tp2c1Ohy6WTU12bH9GuvCifRnvpnum+5hlu6f8SWX4AVdqxn6KOKNNxaZixOWnbv52kTH9TWzWr0MbuKsnFNRVnaq3M3KDaqcSB40+zEdzGWkjtJ1M4XyGD+V7e/3VaaqHNPBZ5Zy0aFiY4lhk6gUaaRZGaSQrcE3Up7IJPTxIsb1MkQNNyiso1MaSh7HUIkh+sExvKxdxZn6RsTi2ABJG+JBvN4lwGZ9TDNNPGAJI3CfaWVo0cyLH4goDKXfJhltbtaxDgXLqx6aaFkCLLLqSQp7xySSFdwdj02X4UDXlHUvEnWKvMTMkjZHHo/VpdPEPeGYRyEeTOfSgDkXAmjmSbTOhUxrGwkMkpwDvKGSQuWueqwsSR7B+7Yi9JyRMJM5Z1kN9OSxWQs3Q1HXuxdyAWuRZbKthYW2qC3AdSBpMNOY+gun9l4cgyzA6gM2ZOLIPCE9rNg1thTcfJs4s2I6wjjN+r4uqupzL+136e2Xp4e21AE9Ryg0/VUTJ0TJqmFkJkEs0ckLhmvYqnVcja5sg+7crW8tHqpJqZIiJBBFIhadFZ43Yx9MLIAxbL2XBsRcE9qiazlHUMswC9k1Rg+0tjK2oaSBl38JCkWP3e229EOb+DajVuEiaJFijaRS92P1gm0LBVYFcMCQxuD1OxtQDM/ILGOECYBoYo0BCuoZklEoJKOGUGxGxuCQb7WJng/DpYOmihBGRK8pBkYmVmVlKtI5Y3u+RN77HbtUrh/EJJC6yRdMqI98gwLMgZwLDfEm3mD+IFUg5flEUSvpWdkkU6n7WM/XPBKMwWcXAdkkxkx9PuigC8/Lcza5NQZVKJL1FU9S6qYHgKKM8ALuz5Y3JNj2FRpOATyauYnBITPpprlbu5hSM2Q5WUZIASRewYDvcDIeTJ26ZnUOVOlG8pbGNWk6yXJ8QwZUP7eO9686blPVZwiXq4qqKjRvETCUmkYm8pysUaMXS5IUqRYCgCMvIjdLTIsino6c6d1PWjV0bDI2hkU/c3Ukgg+Vr1zQcFaXSyRaeWI6dpDJE3Tkyz6yzqGJIDxggqHX2lK2O28zlXhTxxzxSJZSxKh2RpGVlsxlMbENuCA+xYDxC9yQ2j5OlGnVVCq6cPSKMiTZNT9r1CuJsGOf94BcXNvSgDOh5UdZXlkaNy41N16ZxvOYNjdrlQILH1y8qgHkjUdMp1oznDLp2DI7iOFyCBEzvkStj7ZN7qOyC8V+U5pMgITFATKUhMqnBjpwiscHK7ybgAm1g2xJsd5R4LJpzIGGKssJAzLeMRhZjuTYlhcnz70AR4LwnoK63DZzTS3tb+8dnsd9yAbX87VI4joYpYykyq6HuGG3x37fGlxDiCxLdrn0A7n+Xvqo63iDaqQITaPc49hfyB9e9Zs+ojiXPP2L8eGUluXS9gfifAOHQu0mlllDrfwoepHe3Ylu3ybb0oRq9fFKFVlNyQoG2TE9reg99XOLhi9PIKpG/kP686a/wCnRllOC3U3U2Fwfca+cya97uY1fRucMmSFKf8A39ircS5fc6V0jgVWIsPECe4Nybd7A1WOD8VMLGKXwsP671sUGlzVvcP6/Sss5i4WDxVdhbZ7fK//AJA1PT6qbX5i4abX8F+jxLFJrG/3vkMrPIR4QFHq1z+QNCuPad2S9kYj9kEH9TeradEBpep5l7fK3l86Z4ZwYyPYmwAyYny8/wAe1cU825V75PQeSLi231wZi3BNQXUqjqSRc22v5H3EVM4lj1TGNTMyEC4Zm9u/i7gbdvKtAiQfnT/GuW4XgRnAbPytYj4Ebipx1s53a4XdGKWixxyKTffSfVmf6fTIo8O9u1zf869yi9EeL8qiGMyRMwsL4k5Ajue+4Nr0G0usDj31RJ7/AK07R7mnnBLbST+x2XRFhexsdr+V6rqlopGU9hf/AIna351e+EsG+xc4oxv8Gtsfyqr826LpuL+0CVPyrdpZtSXw/wDZR+I4o5cTT7jyiz/Q/CRqmk8scB8CQT+grdVO1ZZ9E/C8Y1Y9zvWpgV7mPo+QyVZ6qnc1cSnj1kKq8kcJ6JLBfsgTOBIJn6Z9tLKtmWxO+xBq41Teb+Jxx6qEmGCRkMJYvGpZFknWJCkjOMTcsQArbr93YmwqB0+q4gsMDNLOOqJTI2BDJICqwphHp5Cq4lzYr4iouwvZuT6/iYebxkSIkhCLE5SRVgJRol6JGZkIa5kJvdCvlUk87agKpZYAJQ3TPjAjK6qPS5Skt4l+2Dm2NsbedxJ0vE5hw/XSmRXkifWEMMsbRlrBRkSoAFgLmx9aAmcK18sLypqGmdDJAsbPHvlKgyF0QDEN/wAb2JqFzZJPHqOpAr5HTYhlRmsPrERltZG8YjLsBYk47K3aouv5p1FnKiEANqYoyVZnWSLTNMshJNjfEqVt53v3FPpzVqi8caJHMRFp5HIwQSCVmU4F5hhYL3Aku2221ADeIcY1yQoUeZz9rJGyxyPkqmMLFIPq4Z2/vDkQgwt7R8QfaSfRLqdUokky1jhkZFBkR1WKDFggYqJGiHcjHK1OrzjrGUFUgYyRGVQA11VZ0hfZpF6rYuGCgpuLb7X8ycyyalvs4opIoypD+EMpbTiUTx5yh1IEmyiMkgE5A7AAxxttZBp4HiJnlSySKALSl06Yci2wWVkc2tZQ9A21XEVllQSsGiWQJnEzrJGsJ6bgJBiXaSzk9TvdMewqfwbmmX/4sBUO80enkVyScoTFlO7HzdWjK/GWL1NSeKcfcNqhaEx6eO7RMCZJ7wtLZd7Kp9gXVrlX9KArUXG9ay2EmoRc3yzUmaJulpzCkoj0z7MWmkHgs3hBa/hJBtVqIfrQkfUNK8kBuiMI0RooFeWP7JyEzEilRcgD7pu9MwcX+rtGiLAFSUORpBhHLnotXKIyLnJ8okI3NwYzYbVOi5u1DGOMHTM8p0xV1zKIs6TtYjO7MvQv3GQcbLQAnQ6zVlxKTqRqGi06BegwSZk1GqVxLlFZLRkMd1tllbtXqHUa1BHDGZIFHVCkxuQZ/rEu0gEDllwMZAugYOxDbXWfJzvqQJX6KGNGljuWVcGjkEKvJ9qz4E+JhguAINz3o3yrqZHOrEsiyFNSVBW4UL0YGsoLNiLsTa53J9aA88r6uZpNQkrSSYyXWQoUSxZ7IitGpBUKAd3BBUhvEQCfFeLx6dMnPwA7k/w99Li3FUgW7bk9l9T+4e+sv49xsu5klbb8reij0FZs+fxql2a9NpnldvoK6/mEyku2w7bX7eQAoZoOJySS5qtolBBPqdu37RFt/Sg+gmbVsS144E+Rc/si24HqRT/F+Z40HTQC4Fgi+yP4V5WSLyWpez2UoKGyPRfOD6wXMZPhb8jTki4tb0NU3l3i7SRgtbNdjb8j/XnVn0+uEgv5jvXhZ4yX0S7Rnxx5bLDw4jA+p3rNOZ7LxGFv2kt+bAVf+H6wKDfbY1lPPOvtrUP7IX8Nyfh3/KteNrJGEV6TJadePJJstn126IhNlV8vxsP0B/Gpuo4gOgEQnJ2Zm+HYD8qrCaoMl7+W1TtDJeuLNOMXH54N7wwdP45JyR2HyqPqNduBfYU1xTiixqdwT6VV9ZxUgEsbVTDE5cFjkkrZK5r5kAiZV7sCo+fc/hVW4Qe5pjiEbzAuLkjtb09Ka4PxEDwttvXrLBsw1Hv2ZcWdf1CcuEWrRG7D3WvTPPaBmLLv7J/IA1GjnKm4NN8R1eagE39PyqnC9rS+57OeClBu/Rqn0byHprfyArQaqXJGixjX4D9Ktt6+kj0fB5P1HaqPNHEMNUgeFHii00+odikTsQmPgXM3UG+5HclewBq3VC1nB4ZSxkXItE8J3YXje2a7HzxG/fbvUysCnj0WLiXTFcVhuh6bXTUzNEoNtu6ZMO3xNQNHzMVvGNJeIRamRljEYP2U0kPTESsQ5OFrj2iwNhuBYdby1p5XDurXAjGzyKCI36kWSqwD4tcjK9rn1rh5Z0+QYK6kCUXSSVCRKxeQEqwJuxLC/sntagI8fGIjpPrWEYWzPs8RW9ym0oONz2v33t32oKOaNKI0ddHforLIQFhHQWOUxylLkb5AsAoFx6HarIvLsHQMGLYFsz43zLl+rn1L555+LK97imouUdKFdemSJFkRspJWJWRs5BkzX8TeK973JoASOJrqNVFD9XT6uw1K5OsbCQwuinFdyqhw3cb2v6V3iPNOlhlcvB9rCWS4WPMRhEZGVjuEczxIBceJz+yaM6bluCObrIrB7uR9pIUUyENIVjLYKWIubDc3Pmac1fANPI0jPErNLGsTne5RSzKLg7WLEgixBtvsLAVA826eJusNO/UVJEC5xrGkadKSToG4Vy5ljJCgsShH3bF/ivOsIMsiaYSyQJP03bDvFkJAT7USnFrE+1iexIBJcb5N6yRqkroYy5WR2nlkVmt4kczLZhiLZBgPTvcgvLUFpVKuVmV1dOpJ0zncyER5YIzEkkqAbknuTcAXqONwwPFpzp0TqFGsvSIjlcnplkTt4l9v17XsbDOE8xHo6YdBIZZG0kreCPGRZji8i4Hwve4N9xkO96sTcoaYurkSFlwNzNMcmjN0Z/H42FyLtc227UtPydpUTBUaw6WJMsrMoiOUQR2YsqqSbKDbc+poAB/bfSnqSrpS2SA9S0fjizSO8z/4SeNWs/3LnyIFq05hhhDIqRR2DWQKBuB+xsfIbd6Zj5ZhVWROqisb4pPMoTctaMK9oxcnZbCxt22qbHw2JYVhCL0lUIE7gKoAUb+gAoDMuaOY85SoGUhsFRdzbyBt2He5oVFyy7Wl1J9SqfdFu5P7Xy2vWtwcA0yCyQxqP9KgfiR3pcQ4DBPiJYwwS9hcgb27gEAjYbGsb07bcm+TctWklFLgx54JtSejokLKPaYCyr8W8v1qxcD+iOxBmb4+p+HoK0rTaRI1CxqqKOwUAAfACnRU4aeMe+Wcy6yU1UVSK5LyRAIisQwYbq3v99u4PnVG1Sz6aU5IykeViQR6gjuK1001Lp1b2lB+IvVWo0OPPy+GQw6qWP7mTajmlnXGOKRm9MSPzpngP0Z6jUOZtUccjex7kn91a5DoI09lFHwAp+1cwaDFh6JZNXOXXBk/Evo31CA9Mgr5W7j4b0F1eg1UIs0bn3gfrW5WrjID3F6lPQ4pejsNdlifPR4drJmtHA495FTD9FnEJhdgFX03ua3kIB2AFMT66JDZ3RSBexYA2va9u/euw0kIdEcmsnLswaHTTcNe0iZI3hJt+W/ag3MXBUY9aHYNubeR+FbzzHrNEejFqMW+st04yLG+1wSfJScVB38ToPOqHxfkIaeQL1YlRycRJIqk23YKDu1gd7dqhLDKLuJqjqYZIbZmY6LTyt4Rc/C9XvlDkBndZJbm24FtvnetF4By3oun1IzE673ZWVlBHcZDbaj6SQxxiTJFjsDmWULZrYnK9rG4t63FXRwLtmWWplt2pneHaIRqAKl2pufUpGpZ2VFHcsQoHluTsNyB86cvWkyHaVKlQCpUqVAKlSpUAqVKlQCpUqVAKlSpUAqVKlQCpUqVAKlSpUAqVKlQCpUqVAKuV2uUB2qNxjljUTa4uNo1CsrliPFcAjY3FgDYKB2G9yavNePOhXkxLIqZSpeVm1kepJZollyjiDo2aLG5aORSSpS84M3bcCPtbaLpONSzanh8k8Gojkij1Cz/AGE2KyMqLswTFgxjYixOxWr+KQ/dQmlRn+ogln104gikjTURwI5eOSNJEjaVppGbHZmUpAAfHYlrYgE+l07xwScOmhdk60QiwileJtK8qOYzIFKr0x1I7NbwqnrV+NdWh0zfinDNY+jkgmR3GjxWN8Sx1J6idGQAXJMcXtf/ANCT92tC0erEqB1DAEm2atG2xI3VwGHbzG4sfOnDXqgP/9k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http://www.healingrosacea.com/images/vitamin-d3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724150" cy="22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reewebs.com/lindsey_ec/pic%200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429000"/>
            <a:ext cx="267652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data:image/jpeg;base64,/9j/4AAQSkZJRgABAQAAAQABAAD/2wBDAAkGBwgHBgkIBwgKCgkLDRYPDQwMDRsUFRAWIB0iIiAdHx8kKDQsJCYxJx8fLT0tMTU3Ojo6Iys/RD84QzQ5Ojf/2wBDAQoKCg0MDRoPDxo3JR8lNzc3Nzc3Nzc3Nzc3Nzc3Nzc3Nzc3Nzc3Nzc3Nzc3Nzc3Nzc3Nzc3Nzc3Nzc3Nzc3Nzf/wAARCADhAOEDASIAAhEBAxEB/8QAGwAAAgMBAQEAAAAAAAAAAAAAAwQAAgUBBgf/xAA8EAACAQMDAgMFBgYCAQQDAAABAhEAAyEEEjFBUQUiYRMycYGRBkJSobHwFCNyksHRM+HxJDRTk2Jzov/EABYBAQEBAAAAAAAAAAAAAAAAAAABAv/EABoRAQEAAwEBAAAAAAAAAAAAAAABAhExQSH/2gAMAwEAAhEDEQA/APpJwcGQPyoisIBnrQLpIMKBPQd6vZ5Kt736VUGEyMT1rjrMnk9qKqwT6DFUIO9d30mopYW9pDMIPbvRbam2IPu/90a5akRGZrhO7BGB1oAsIMjqfyoVyQk8TE0xcIBBnJzS99i3lH5VQpqQCTuME5nil7F7fcBwNxHNEvEuzjbOJqmnTYyuxDHieJoGtYf5eyV3DILUiJLtuys9BxxRL77yEZsQSTSunuG5uDDyKPe6Cg0Cd5USCO3rirCFbMAA5FDs7QpKDg/+Ks3mXOI5AoKgAkvGB+ddYEjIgxPHBNWfCoQYAFDaTG3InJB5oOKQBDZ4mh6gwzAHJE4PFdZgrjGOGIzVGEExBnk0HCPcZiR39KCTIIUGYyfWi7i+GMCeCelCurkoZBIifWilhgGRBqtyNp8xIHGfeM0R4ZtinBEE0u8BAMeUkTQUuN5/ZgAfdaPTNVbcRufMcdzXbuxby7wWXdJXdE/Ogb+FTJJ5oCiSWx0kR9f2a6LgNqHA3rg0O2RbLMTnJPrUuCBIUeaAaBJlLXNj+URukDP+6vbKqTEkbQT/AKrjyXaZ7FiO9ds4DPIEmAI47UFpb8KflUq25u1upQe/ZRuNXsjzSYk4rgMOGParptUDPHFGRwJXH/mqxkdRz8K6nmUzMzUMBscxGDUVcwQeeKXYA9YEyaO5hZ7Uu8sCBmeaAN8wuOfSlhMbuw5phxK7YHzpa8YJ2kSecYFUDeDdG3lc8daDcVVtsqDLGRjmmFHmZlEhcj1pXUvthrcFwMz+dAtdYlRAAZZBzkiKBZvA3CQAQFGBXNRelSwJLDkqZmgaEb77EQI4HYxUGzaxbBjnEUwBuPECOlBwLYUDzCaKpJWDEjknrVHHc7SrdTietCbEqCZ6xV3XcxGfiBXG5EfAk0AnEeUz/qhs7YBwCciOa65L2xAMkxmoECKzkkn4UFT5QsCZwRHFUu+ZGiMGJNR7vmhWyZ46GuAbbZBknqfSilwSyhT0GD2oAmWOAD1opYBYwNvWPWgXiBcU/dIEigC0C4IwpHPb4VS6GVVmVCGVmeDVr7EuRAAzj0oO4uFEyJjIj50EssLl124BMmelFdy6EH4kehpS0QsjdDTyvNFDsSdnlJwSBQCvQNqkHdM8/Wqve3tO4Bvz+PpRdQCUC2j5ueeB3/M0mqgFlue6WnAyRjrQMb17mpVvZv8AgX+6pQfRGODnM811WLKAPmYoJbAJmBiOSaIrAECckRzRk4mFgdaHv88mc9K4CAAxPGKiQfNHrioorklfjQXG355miEsYwfX0qXBtEjvigUZoMAdaAy+VjwOT3NMwA5kyf0oTnaDJO3jB5oAkjbgzHpis7XEKGUTtXLU8AchBG4HntSOrtgupIJLfdHWgymDuig8dgJp/wy2GBdBAnAI/X4CqtZZiAyACZx3p3S2wihB93n1oGEXqQNvRutXcEgAnnJqpMeVjAOc12CcngcVRSQCRzAoRhZLY9AOKMokk8DrPag3gWclQYnmoKwVjHvGCBVLw87KD5SJ4pz2Y2hRgjr3pW+vnEzkZoFMhgeAeRV1VXLtMqo8vY0U2hJcg4EfOli586jyzzPailHJZiRuiZxVNRPsgYCsWJDMenaibhcu3AkBRxJ5pa4wF+eVIxI5oAXIe25RTEgT2rl0n2SlBCgdenrUvswDruG0/f6iq7gwDmQAufWaDioFm8PMSMCOZ/wDFWU7vK0weesfs12xCpBAIE/L9/wCa47KHLKSfWOe+KordgurSMHAGc0DVA3AgEyGmBmR61269xbxJEWxDDgiu7hcbfcOYP/VAv/En8I+lShe19E/tFSg+kKzMd26TMUwJG1QTI60Jbe2G4bsBTiIOJ60ZEt2w2Tn0q22DtHHeiWkgExHxq5weKihgRGP9VW6wPHETNS6xBImgXbqyO3EUEMLxkml74O0AD4+tGQ7zPEdu1da0QoJHrigUK7EDQJjAFKPZFxvaeaVMAcY6/oPpT+oGFjsQaFZTyMMbieTQCe0oxzuEjsKGGKjacMfWfr9abd1CgNyeAKVugbxLdDB6UFumwsDPWetF7KZYTSejuk3GBX3SYxxToEoCuT3oKuAqlSck/SgiWSCTkEACiXLqi4VZhIHBqWsweWMyO1ARCAo7gQBSzKWuCfdn6UYBkcESIGO1C/5MDGaCjQFzlSD1rP1Dm0VdYKcQe1aDwBHMDIrM1ZVgARE5kCgSK+zJO4ktxQ77EAbQN0QQeD61dmdkUFZcN+VUZS9hlGYGDRWW1/fcEtP3THSadXzW7ltYleDP51mXx/D6rbbwqmDH+aaDG1dBQyI3NUBFaLlxCApHIqI5lyFncCFk/TNVushBuoJPIIHf9irqpQyQxmJPM1RW+FW2oYjcDLj0zVU3MoQg4OJot9S63FUAjIBnnj60C2SwkloHI7UAv4ZPxt+VSj+0Tt+dSqj6Q1qFAE+pOKbsLA4FVAzu+dGtiF/WoCMuIyapcEJJwBn40WAVn6UK/wC4aKwfFvFE0jgHLRwDWdYva7Vn2gHs7f4iJrN1e7UeM3Ec8PGewr2Jt218MUIIJToKIW8MuOrQxBAMGea2L1sbDzxXlfCWunUMTJ83Feu3/wAgTEkZoMm4pQn0FJ+I6hLGne8fL1g9BFaGpUBT3ryP201x0+gZVMM+DFELafxy9qbxCxjgdq2tObtxVRgCD1Ga8H9nLhbUEwSSeZr3nhxHlnkGpFad3RewQi2Z3flRLKgWcZgU1ek6dG9M0ibsCFE47cVR5bxfUNa8V2sxg5gGtzwaLjIzEnPE15Xxm4z+LuxxnaK9H4AfczyanqtLWDbcMnEz/wBUuzi1aLk+XJ+FM+JKPafCkNS27TOILDaQB61UZd7xS37YqzKsek0udUGuMTu2+o/frXj9XfceJXEYHDRA7Vp6R79m4N1wqTxif1rG1egEEe12nbMgnrXfYG8h9iPMDgUvb9te8u/ydjk/Wt3wXTO90Biu0DMLE1oeS1enVdSyvI3Mckc+tUtMVvOF3COfX5V6X7Q2Ft3g6LBkQRWARsS4WPmIxj8zQS8gCtyg+7A6/wCP+qinbaAM7j5fge9DNyLTKoJLDbBIMH9mhywVFuEwTxxVQy7RZJByBEn9/D86GLY2owMgebIq4CxAGWnHOIrpCt1napgDrx9etAH2lrvb/wDsqUPaP/iX6VKK+tCZj6Ua2IgYJoVuWwcfOmF5FEWAhQOvSg6iCn60c4XdS9xp5gSOKK8D4sP4fxtmI2hoaT++9er8P1C6jRhWMbfrSvj3hQ1ttXHluqfIw/Ss7SNe04AYMrfeBH1ojeS0tmXRREkyKatksskyOlJ6FlueVsLHFaVu0uwhI7iKDO19w2wSOe1fLvtvrWv6gWtxgcDv619M8UBOncZnmvkPjJa94i7NJLH8qzlwjU+xunL3AxkGa9d4Y3824B0aaR+xmiAsB4yBNMWG2+JXVnlsdKT5B7BZuaHH7FZJBV2HQ960tCxOlYcmKQ1B87j8q0PHeMCfFHMCY+lbvgZgIY6g1heJpt1rA8k7hBrc8Egqs+lZ9Vt+IjM4n1rOZS6MF6EmBxWlr+SCflWbq2/lSsiRwK0jzHjuk08i7bXzriR1J/WvPvqC2pABkdTXqPF1Z7BuKvuiWn6V5G2v88QOTms2rHuvs7aS6IYTithnOjvEgTA7dKyvsoPdPEDrWj4wwLMsGSvlIqziMvxDVDVu6blABmRWJfY7LjkRtBkHgetM3XcOQp8jcikNYQLQUMxUttb1oFxckMREkcA9R1olqXRXaQox6/GhIB7eEO1V49TRLS7lDNIDHDdzRTVhlLEg9IjtUYksrYCqIXtBj/dBtNLjcxkTEHmTRi8sLZjB5H+aqOy34P8A+P8AupV/Yp+Mf2mpQfTrRG6ZzFHT54pVDH6TTNs8E9aEFcAgzStxpYxEUyeD+VAvrAnGaBdnTZLHjiTWZqTp7sKCpfdG5TJ+lJ/aU3Qq7WISYwaU8BC3NVZZvuGabQ4zXLBZTI6Gt7wfUrftwR8azPFbZN4kDHWmPs6rHcQCFFFX8XTbYulCRCmM8V8k1Fo3deWMmT1r6p9obuzTXRImODXgNPp92rBCznFZyHpPBrhs6PaiiSO0V23o7j6s3ifLTeg8Pa3pldxAOPjQ72tt2Lws7uOoqo3vCiArKe1J64RceBE5mi+E3JYwQQe1W8St7WJIxxVV4nxpSuvnjHWtbwJpVVxWP9pXI1AxmBMU14BrUtFSTIFZ9V6vXDzZxNZd7c1zeMwcUXXeJ2nO1UYMRIAg0bS2Wv2hutlVgnzR/iqjzfjS/wDorqgHIPWvJWV3NvMn0jiva+P2jb015U5615C0hDDORz61nJY9x9lEhRj1mmPGMsYye3erfZhNtgsAOMGq+KvsumeCOlanEec1z+yRtmCFyImKy9VK2rXUuIM9f3mtbUAC6RAiMkjk1kMGuXglwmFJnGYoLIpW2roF3qRmeK6V9mSqmS2RAnbNEYCN9pSqc7SeRVSxZt9sFS67SI5NBCgDYMz24xRbwUDMc8zNDs/8TFjiRiasy+6qiTP0FUTcPWpR/Y2vxipQfSrXEzOKZQeXnikrDzAJ65xTqnEDgUIMrSI9apcEL6d6lv3Y6zV3JIjtRXnfHNL/ABNggZjKyaxtDZv6e95kYAmAenyr1epTcxEDnigWrQMrAM8z0oyEmnuaq2FLRJzWrptPb0umCKAKDajbuMY4q124SkTRXn/tIPaWjtOZ4FY3hekYXAXSM9vWvSX7am9/Mgr2ijW7NkLJUZMz6dqmkH1aBPDgAuNtfPNdca1qxuBBJya9/q7+6wygwqivMXdKl68WcFmJNKG/AdSRcQHiZ+Nei1oDoGPaeKwtBp1sncywek9/hWlqtT5FEieIFVXk/tRoLt97bWUJJJBPxpLw/wAPvJ5GMMomZxXrdUqsCGM4ilSgVA0EVNAOns7dqGS68z1r0Gnurb07J1AiKxuQDHaOlOISbbNPPQmqjF8duL7G8TnGPU15bTKDcWcmvS+P6e7cUi0CwPA+NZVjwbX2irmwI599Z/Ws2LHs/s8gXREkcCKR8WcNcmc8Ca0fDbgseH7QIYc9axvFbk+cDc4PHpVGPqD/ADAFGIO6etZxVluMIlj7p/xWjqCLbExO8SccUlbUuoePdIGOtQctoWtgrggwwJ57UG1sa3c35KnA6/KmbsiyxI8xMHpjvS9gqCwgks0GaouVKW0U9SJz+ophFLuFOZGKFBvXHDOGIxuJBiMD8qJdm2yoD5hgzVBfa2Ox/uqVz2Y/Ef7qlB73RsSqbjJBya1bY49R1rL0S5zOe/NaloGBIoRYGDIyKvOMniqMMHt8aqWAHzooV/AJBpUAhYIEk5NNXSDIkfGkiWZoJiOKIMHgKsjJ+lDuMS8ZI71RRAxkjr2rj3PeAPGTHWiB3TKkkDB471z2u3cT93getDuFtwAJgmTjiruPKNu7MTQLal2h+oPAmraTSnaD1OJnmurb3X1WJA5/1WlYtQggAR0oBex2jgSevaktTAIMmemM1qbfxcc0resgsxjn14oM5GO7Y5yeTRHtbySCSD92o9vcSRypMjsKiuSQJmBmDQKvgjHHSndOweDGASoikXabxVjGfn6Uxp7hdztwF4+FRTF1FYEdqDfHkZgPNiirBtzOecUK80jaRgCdwogTXtts5j071mXrm6A3MGI/SjuSRtzgSTSd9NioMl5PPEUUlqVLKQAA/M+lChbK+b3SOT1+VaDIbhZwkgdDx8qT1duTbPLKJxgf9/8AVQKTuVi3lAMjuK4E9mQjAByAZnPNGuEXAzkQVAmOn7/zUVP5gD8gCCeRIFUL3sasJbEDdJPSi6kb9RIO6BGOsVXUPDqyCW3mfh60Tf7G6p3YM54j0qgftL3df7qlG3afslSg+kaS1tCgwX6mn1AA6YoOltwJ6mmCMTFBRjIFL3G8smjXcETn4UpeZi3MQaFR3lABHMUFgYJj5kzRNvn80Ac1HYAEDtmiAqStoGMn3RNDfciGGAY9KIN20E8fd+FLsVLQxGDigJp2XazMcR9apLtbYAEAGZnihFjIDZXoOgoqXS+AeR3+tB3RqSm5iSxMitS2MZxS2ntxCjjGTTij3hRQyoAB+VLXhnJ+lONxt/Kl7qkn0GTQJXV/lggcn60ncQKpiJmCT6itExkcAHmlL6kKwAjEiaIyPEWKQwEbhkjuK7pdQd4AEGOOpoeuVnBSTBJbnmP2aSs3BbuyhxwCeKit8vvlVJwJgYjFSZUiIMZml9G5uoWGBP0P7FM3PfJGCJgUQlqJS2yrg96A1gyAwO4gD9mnnt7ySQQzEc8iraq3CxAgcT0oM9UU2oBM56UnqAoBDAyxG2B9BT1xhbS6xMyJAArOusGt5wpHmIHSgSfcwjKhjkj73zoi2j7K4VhWVgDJ+WKstv2m1m937uJMVbVKdy7R5wJPQTRSzIltcglrkQR+dR/5Wncuo84gd1M0zct77bXMNcBn/wAUlcjfbtxLlp83AHQfrVAtx7r9KlX3P/8AhUqD7DZWFE81HOTHHWrKMDjHWg3G5NVQ7xPsyRgg5pa4A4gwByaLdbyme9L3G2khsURUksCFERmasRKyOozVB7jGNo7d6srAIqzE0RS425to4BkxSuoZFMxk8RVr52AgSC1AebjTgDoTQCvOdobzQRiOtH0jFElgFzn0oVwL7KV3HzSAe9VO728CIA4nrRG7YgoOJHFMAyekxSelP8pQOacB6dhGKNKOJbAz3oNwgA95+tEcyJ+UUteaABORxRA2Png98Ch3UncJPaa6GzJ/1V3BfcCSIyKDC1g/mOpGBmAOlY1xPZ6g7sgt065r0urszceTAjmsK6pHnChZbmMfvH6VKp7QuSUsE7SMmK07iA25EGOkVl6IMFtsI3E5nt2rUuKCoGcicVUU003LrAg4Mkmg+IMVcAkkHkU2hIj04I6UjrmIKswxJBgfnQZ2/edrgQTmf80O5ZhmCiREHOK4xD34TKximgpYJuETkADioM0FfaGwqnbwrHqKqsq5txPlz3FX1gUOSmXyT6dq7ppe8WLEBQZNUWtHawYEbBMmsjWKz6pTJJ6SevX5VqXmNsEAYxnrz2pTVWTs3rBYZQwZPegF7Jvxp/dUofyT6GpRX2UEBSJoFwSDRbkgZoBPFFL3SUXuR3pUkurGc9Kb1ABDK05GKSclFK/GjKzXBsCqAW6k9KELoVmkznB9aoLu1YGGOM9KHcUNcknzDpPHxqguonfuY5ANVtpusecDAj611n37d3JyQKPbXcYIAjEUQjbQ3EdTHlOPhUubVu4EwvbmmlQKWkUrqw1pATAxERmga8PeCGJmc81pbzMD5msPw1zKss8cR3rVsuIPTpmootw545FJ3Ovp+VFe9iYMExS1xiSUUiW5YdKChdSvOe08Uzabdb28t6VnXQGdgnAPPpWhp87e559KBfVoJBYSrA85msfW6djuGMj6V6G8ouT0I4j4Vm6lSplF6iCaBXSf8akAbUGDFaG7cDHA4PYUk9s23CAwrc+vam7AB2zEkHE/vtQcun2VssMmDgVl6km8wJMdvXPFamtaFIX5Vi6rcttCkCSSTPFAK8nsAiW/vZFNKYt7t0SsE1Vba3Qj7fN61TUsEthQQcyPX0igTtbTq/aPLdcYzVrdvLmdygyWBw37iruou25EiBxgQKPpzv3WzgDHM0Cd0bwzMQASZ+HaltRIMuSZXdnP7wK0rqBFUwNxMgETWdeb2pXTru5PSgV2H8YqUz7F/wADfQVKD6td+MDrSqMGYn6GmLpEEDmlmG1JHz70UO6JbJgc0nqj06xzNOXQrSo69aSvZUlhJH6UQpbBlg2YaRHWoCGvFhhVU/ua6xYMSTAbihXV/l7hx/mqDW22+fqcfKnV8toFMzgmkLKhlMmVU9orR05C21JzmaDipsXcYDEUlqka60tmFz2p+8drHIiKRuMFLZgMM96BaxFlkO7npTyXCBuEgFs1nXQwK3CMDgAcUyjllTAgcDvRBrl6VxIHSOtcNzZbwMz0zQXwd8eUjIB4NDW4d7cFR9c1BcgwqASWy3NOKf5pU9Og4pS20lT0B7/Sj2Xlju94+nSgbUbpECBgTSdxQ9y42+eMU0SdsxmliGDQvJxiigsiliCD8Sa5aGwmeeg7CmGt8gGeoJqsBN09RGKAGoJcDMZwTWTrlKpbRDJEZ7TWrqwdoUGST0xIpK+BcvFRGIBMUALZKWgFUBgYj0pa0oL7iBAkmT2rQNqAdwGcZ7etZ9kH+JFuIIMEUHdhDllzuGGp2zaFoFiCxIzVGCEkKIExPUelFtswtlSBMCJNArrTuBhYI4H4RWWxCy6sdwEt8ycVpeIsoAjgyBWffC2whYSGMwOaBH+IH4U/vNSjfwqfiX+2pRX1hsRApdjmmGMCCfyoPBoF7zBMjilrirulx5eSBzR78ltvQmTQruFlRniKIQ1JAtEmMGlwWK7CIhpk9qY1aiQVALNyKpZUO24yRBgdjVDNoIsCZ3DJApm3Kg9R0pO021zPmPSmmb2dsEckQfnRAdXeAT14FAtozLNzGOBQb9yVjjbwKNpmBVmHaM8moJci4sFYPrQ4K8424FHtguIJkcz3oFwkOycEHAHQ/s1Re625PeEtyO1LIPMCCWHwiKPs2KHcgMeAelQIBuKyAwzP7+NBXeVMA+9HxFMqGDoRgtj4VS3ZJJI43YjrRwFW4FAATnvFAeJWJzQ7g9mDGD0xREO7dugTlTVL53MwPbmiqsBjMkDPrVWy0zgdKCXAIz14o6+cj8PJHrUC2p4JwcUrZtFn4LbsVoapSSEGKpZtKkgDEQJoE9SjFwDgnJArONrYyyDu3e8DWtqgBbJPvdMcVn3XAYKM7xwcY7z++KovZIJf2Y3HMyOPjUurBVhIHMnpVNK2wbXP3pkda7d3LbLORDHFQKag7ggJED5R+81l6p/aupZjJED/ALFO3SVtM6yQGmSOPU/vrSRAZmudO3WaCRb/ABn/AOs1KHvt9/yNSivrFzkVR+B/TUqUUtc91qA3u1KlGWde5H9QqablPn/ipUqgmn/5F+H+6NrPcPyqVKIzH/5R/VRNHwP33qVKgc03/An9NBf/AN239X+qlSqOaj3zVz934/7qVKBnT9fn+tUXhfhUqUBT/wAY/p/zQ9R9/wDpqVKBZfff+v8AxTtr3R8alSipe99qGePl/mpUohfWe6f6hWPd/wCUf/pNSpRRLXFv+mu67hfl+oqVKgy9R7l/4n9RWdb6fCpUoq1SpUoP/9k="/>
          <p:cNvSpPr>
            <a:spLocks noChangeAspect="1" noChangeArrowheads="1"/>
          </p:cNvSpPr>
          <p:nvPr/>
        </p:nvSpPr>
        <p:spPr bwMode="auto">
          <a:xfrm>
            <a:off x="215900" y="-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AutoShape 10" descr="data:image/jpeg;base64,/9j/4AAQSkZJRgABAQAAAQABAAD/2wBDAAkGBwgHBgkIBwgKCgkLDRYPDQwMDRsUFRAWIB0iIiAdHx8kKDQsJCYxJx8fLT0tMTU3Ojo6Iys/RD84QzQ5Ojf/2wBDAQoKCg0MDRoPDxo3JR8lNzc3Nzc3Nzc3Nzc3Nzc3Nzc3Nzc3Nzc3Nzc3Nzc3Nzc3Nzc3Nzc3Nzc3Nzc3Nzc3Nzf/wAARCADhAOEDASIAAhEBAxEB/8QAGwAAAgMBAQEAAAAAAAAAAAAAAwQAAgUBBgf/xAA8EAACAQMDAgMFBgYCAQQDAAABAhEAAyEEEjFBUQUiYRMycYGRBkJSobHwFCNyksHRM+HxJDRTk2Jzov/EABYBAQEBAAAAAAAAAAAAAAAAAAABAv/EABoRAQEAAwEBAAAAAAAAAAAAAAABAhExQSH/2gAMAwEAAhEDEQA/APpJwcGQPyoisIBnrQLpIMKBPQd6vZ5Kt736VUGEyMT1rjrMnk9qKqwT6DFUIO9d30mopYW9pDMIPbvRbam2IPu/90a5akRGZrhO7BGB1oAsIMjqfyoVyQk8TE0xcIBBnJzS99i3lH5VQpqQCTuME5nil7F7fcBwNxHNEvEuzjbOJqmnTYyuxDHieJoGtYf5eyV3DILUiJLtuys9BxxRL77yEZsQSTSunuG5uDDyKPe6Cg0Cd5USCO3rirCFbMAA5FDs7QpKDg/+Ks3mXOI5AoKgAkvGB+ddYEjIgxPHBNWfCoQYAFDaTG3InJB5oOKQBDZ4mh6gwzAHJE4PFdZgrjGOGIzVGEExBnk0HCPcZiR39KCTIIUGYyfWi7i+GMCeCelCurkoZBIifWilhgGRBqtyNp8xIHGfeM0R4ZtinBEE0u8BAMeUkTQUuN5/ZgAfdaPTNVbcRufMcdzXbuxby7wWXdJXdE/Ogb+FTJJ5oCiSWx0kR9f2a6LgNqHA3rg0O2RbLMTnJPrUuCBIUeaAaBJlLXNj+URukDP+6vbKqTEkbQT/AKrjyXaZ7FiO9ds4DPIEmAI47UFpb8KflUq25u1upQe/ZRuNXsjzSYk4rgMOGParptUDPHFGRwJXH/mqxkdRz8K6nmUzMzUMBscxGDUVcwQeeKXYA9YEyaO5hZ7Uu8sCBmeaAN8wuOfSlhMbuw5phxK7YHzpa8YJ2kSecYFUDeDdG3lc8daDcVVtsqDLGRjmmFHmZlEhcj1pXUvthrcFwMz+dAtdYlRAAZZBzkiKBZvA3CQAQFGBXNRelSwJLDkqZmgaEb77EQI4HYxUGzaxbBjnEUwBuPECOlBwLYUDzCaKpJWDEjknrVHHc7SrdTietCbEqCZ6xV3XcxGfiBXG5EfAk0AnEeUz/qhs7YBwCciOa65L2xAMkxmoECKzkkn4UFT5QsCZwRHFUu+ZGiMGJNR7vmhWyZ46GuAbbZBknqfSilwSyhT0GD2oAmWOAD1opYBYwNvWPWgXiBcU/dIEigC0C4IwpHPb4VS6GVVmVCGVmeDVr7EuRAAzj0oO4uFEyJjIj50EssLl124BMmelFdy6EH4kehpS0QsjdDTyvNFDsSdnlJwSBQCvQNqkHdM8/Wqve3tO4Bvz+PpRdQCUC2j5ueeB3/M0mqgFlue6WnAyRjrQMb17mpVvZv8AgX+6pQfRGODnM811WLKAPmYoJbAJmBiOSaIrAECckRzRk4mFgdaHv88mc9K4CAAxPGKiQfNHrioorklfjQXG355miEsYwfX0qXBtEjvigUZoMAdaAy+VjwOT3NMwA5kyf0oTnaDJO3jB5oAkjbgzHpis7XEKGUTtXLU8AchBG4HntSOrtgupIJLfdHWgymDuig8dgJp/wy2GBdBAnAI/X4CqtZZiAyACZx3p3S2wihB93n1oGEXqQNvRutXcEgAnnJqpMeVjAOc12CcngcVRSQCRzAoRhZLY9AOKMokk8DrPag3gWclQYnmoKwVjHvGCBVLw87KD5SJ4pz2Y2hRgjr3pW+vnEzkZoFMhgeAeRV1VXLtMqo8vY0U2hJcg4EfOli586jyzzPailHJZiRuiZxVNRPsgYCsWJDMenaibhcu3AkBRxJ5pa4wF+eVIxI5oAXIe25RTEgT2rl0n2SlBCgdenrUvswDruG0/f6iq7gwDmQAufWaDioFm8PMSMCOZ/wDFWU7vK0weesfs12xCpBAIE/L9/wCa47KHLKSfWOe+KordgurSMHAGc0DVA3AgEyGmBmR61269xbxJEWxDDgiu7hcbfcOYP/VAv/En8I+lShe19E/tFSg+kKzMd26TMUwJG1QTI60Jbe2G4bsBTiIOJ60ZEt2w2Tn0q22DtHHeiWkgExHxq5weKihgRGP9VW6wPHETNS6xBImgXbqyO3EUEMLxkml74O0AD4+tGQ7zPEdu1da0QoJHrigUK7EDQJjAFKPZFxvaeaVMAcY6/oPpT+oGFjsQaFZTyMMbieTQCe0oxzuEjsKGGKjacMfWfr9abd1CgNyeAKVugbxLdDB6UFumwsDPWetF7KZYTSejuk3GBX3SYxxToEoCuT3oKuAqlSck/SgiWSCTkEACiXLqi4VZhIHBqWsweWMyO1ARCAo7gQBSzKWuCfdn6UYBkcESIGO1C/5MDGaCjQFzlSD1rP1Dm0VdYKcQe1aDwBHMDIrM1ZVgARE5kCgSK+zJO4ktxQ77EAbQN0QQeD61dmdkUFZcN+VUZS9hlGYGDRWW1/fcEtP3THSadXzW7ltYleDP51mXx/D6rbbwqmDH+aaDG1dBQyI3NUBFaLlxCApHIqI5lyFncCFk/TNVushBuoJPIIHf9irqpQyQxmJPM1RW+FW2oYjcDLj0zVU3MoQg4OJot9S63FUAjIBnnj60C2SwkloHI7UAv4ZPxt+VSj+0Tt+dSqj6Q1qFAE+pOKbsLA4FVAzu+dGtiF/WoCMuIyapcEJJwBn40WAVn6UK/wC4aKwfFvFE0jgHLRwDWdYva7Vn2gHs7f4iJrN1e7UeM3Ec8PGewr2Jt218MUIIJToKIW8MuOrQxBAMGea2L1sbDzxXlfCWunUMTJ83Feu3/wAgTEkZoMm4pQn0FJ+I6hLGne8fL1g9BFaGpUBT3ryP201x0+gZVMM+DFELafxy9qbxCxjgdq2tObtxVRgCD1Ga8H9nLhbUEwSSeZr3nhxHlnkGpFad3RewQi2Z3flRLKgWcZgU1ek6dG9M0ibsCFE47cVR5bxfUNa8V2sxg5gGtzwaLjIzEnPE15Xxm4z+LuxxnaK9H4AfczyanqtLWDbcMnEz/wBUuzi1aLk+XJ+FM+JKPafCkNS27TOILDaQB61UZd7xS37YqzKsek0udUGuMTu2+o/frXj9XfceJXEYHDRA7Vp6R79m4N1wqTxif1rG1egEEe12nbMgnrXfYG8h9iPMDgUvb9te8u/ydjk/Wt3wXTO90Biu0DMLE1oeS1enVdSyvI3Mckc+tUtMVvOF3COfX5V6X7Q2Ft3g6LBkQRWARsS4WPmIxj8zQS8gCtyg+7A6/wCP+qinbaAM7j5fge9DNyLTKoJLDbBIMH9mhywVFuEwTxxVQy7RZJByBEn9/D86GLY2owMgebIq4CxAGWnHOIrpCt1napgDrx9etAH2lrvb/wDsqUPaP/iX6VKK+tCZj6Ua2IgYJoVuWwcfOmF5FEWAhQOvSg6iCn60c4XdS9xp5gSOKK8D4sP4fxtmI2hoaT++9er8P1C6jRhWMbfrSvj3hQ1ttXHluqfIw/Ss7SNe04AYMrfeBH1ojeS0tmXRREkyKatksskyOlJ6FlueVsLHFaVu0uwhI7iKDO19w2wSOe1fLvtvrWv6gWtxgcDv619M8UBOncZnmvkPjJa94i7NJLH8qzlwjU+xunL3AxkGa9d4Y3824B0aaR+xmiAsB4yBNMWG2+JXVnlsdKT5B7BZuaHH7FZJBV2HQ960tCxOlYcmKQ1B87j8q0PHeMCfFHMCY+lbvgZgIY6g1heJpt1rA8k7hBrc8Egqs+lZ9Vt+IjM4n1rOZS6MF6EmBxWlr+SCflWbq2/lSsiRwK0jzHjuk08i7bXzriR1J/WvPvqC2pABkdTXqPF1Z7BuKvuiWn6V5G2v88QOTms2rHuvs7aS6IYTithnOjvEgTA7dKyvsoPdPEDrWj4wwLMsGSvlIqziMvxDVDVu6blABmRWJfY7LjkRtBkHgetM3XcOQp8jcikNYQLQUMxUttb1oFxckMREkcA9R1olqXRXaQox6/GhIB7eEO1V49TRLS7lDNIDHDdzRTVhlLEg9IjtUYksrYCqIXtBj/dBtNLjcxkTEHmTRi8sLZjB5H+aqOy34P8A+P8AupV/Yp+Mf2mpQfTrRG6ZzFHT54pVDH6TTNs8E9aEFcAgzStxpYxEUyeD+VAvrAnGaBdnTZLHjiTWZqTp7sKCpfdG5TJ+lJ/aU3Qq7WISYwaU8BC3NVZZvuGabQ4zXLBZTI6Gt7wfUrftwR8azPFbZN4kDHWmPs6rHcQCFFFX8XTbYulCRCmM8V8k1Fo3deWMmT1r6p9obuzTXRImODXgNPp92rBCznFZyHpPBrhs6PaiiSO0V23o7j6s3ifLTeg8Pa3pldxAOPjQ72tt2Lws7uOoqo3vCiArKe1J64RceBE5mi+E3JYwQQe1W8St7WJIxxVV4nxpSuvnjHWtbwJpVVxWP9pXI1AxmBMU14BrUtFSTIFZ9V6vXDzZxNZd7c1zeMwcUXXeJ2nO1UYMRIAg0bS2Wv2hutlVgnzR/iqjzfjS/wDorqgHIPWvJWV3NvMn0jiva+P2jb015U5615C0hDDORz61nJY9x9lEhRj1mmPGMsYye3erfZhNtgsAOMGq+KvsumeCOlanEec1z+yRtmCFyImKy9VK2rXUuIM9f3mtbUAC6RAiMkjk1kMGuXglwmFJnGYoLIpW2roF3qRmeK6V9mSqmS2RAnbNEYCN9pSqc7SeRVSxZt9sFS67SI5NBCgDYMz24xRbwUDMc8zNDs/8TFjiRiasy+6qiTP0FUTcPWpR/Y2vxipQfSrXEzOKZQeXnikrDzAJ65xTqnEDgUIMrSI9apcEL6d6lv3Y6zV3JIjtRXnfHNL/ABNggZjKyaxtDZv6e95kYAmAenyr1epTcxEDnigWrQMrAM8z0oyEmnuaq2FLRJzWrptPb0umCKAKDajbuMY4q124SkTRXn/tIPaWjtOZ4FY3hekYXAXSM9vWvSX7am9/Mgr2ijW7NkLJUZMz6dqmkH1aBPDgAuNtfPNdca1qxuBBJya9/q7+6wygwqivMXdKl68WcFmJNKG/AdSRcQHiZ+Nei1oDoGPaeKwtBp1sncywek9/hWlqtT5FEieIFVXk/tRoLt97bWUJJJBPxpLw/wAPvJ5GMMomZxXrdUqsCGM4ilSgVA0EVNAOns7dqGS68z1r0Gnurb07J1AiKxuQDHaOlOISbbNPPQmqjF8duL7G8TnGPU15bTKDcWcmvS+P6e7cUi0CwPA+NZVjwbX2irmwI599Z/Ws2LHs/s8gXREkcCKR8WcNcmc8Ca0fDbgseH7QIYc9axvFbk+cDc4PHpVGPqD/ADAFGIO6etZxVluMIlj7p/xWjqCLbExO8SccUlbUuoePdIGOtQctoWtgrggwwJ57UG1sa3c35KnA6/KmbsiyxI8xMHpjvS9gqCwgks0GaouVKW0U9SJz+ophFLuFOZGKFBvXHDOGIxuJBiMD8qJdm2yoD5hgzVBfa2Ox/uqVz2Y/Ef7qlB73RsSqbjJBya1bY49R1rL0S5zOe/NaloGBIoRYGDIyKvOMniqMMHt8aqWAHzooV/AJBpUAhYIEk5NNXSDIkfGkiWZoJiOKIMHgKsjJ+lDuMS8ZI71RRAxkjr2rj3PeAPGTHWiB3TKkkDB471z2u3cT93getDuFtwAJgmTjiruPKNu7MTQLal2h+oPAmraTSnaD1OJnmurb3X1WJA5/1WlYtQggAR0oBex2jgSevaktTAIMmemM1qbfxcc0resgsxjn14oM5GO7Y5yeTRHtbySCSD92o9vcSRypMjsKiuSQJmBmDQKvgjHHSndOweDGASoikXabxVjGfn6Uxp7hdztwF4+FRTF1FYEdqDfHkZgPNiirBtzOecUK80jaRgCdwogTXtts5j071mXrm6A3MGI/SjuSRtzgSTSd9NioMl5PPEUUlqVLKQAA/M+lChbK+b3SOT1+VaDIbhZwkgdDx8qT1duTbPLKJxgf9/8AVQKTuVi3lAMjuK4E9mQjAByAZnPNGuEXAzkQVAmOn7/zUVP5gD8gCCeRIFUL3sasJbEDdJPSi6kb9RIO6BGOsVXUPDqyCW3mfh60Tf7G6p3YM54j0qgftL3df7qlG3afslSg+kaS1tCgwX6mn1AA6YoOltwJ6mmCMTFBRjIFL3G8smjXcETn4UpeZi3MQaFR3lABHMUFgYJj5kzRNvn80Ac1HYAEDtmiAqStoGMn3RNDfciGGAY9KIN20E8fd+FLsVLQxGDigJp2XazMcR9apLtbYAEAGZnihFjIDZXoOgoqXS+AeR3+tB3RqSm5iSxMitS2MZxS2ntxCjjGTTij3hRQyoAB+VLXhnJ+lONxt/Kl7qkn0GTQJXV/lggcn60ncQKpiJmCT6itExkcAHmlL6kKwAjEiaIyPEWKQwEbhkjuK7pdQd4AEGOOpoeuVnBSTBJbnmP2aSs3BbuyhxwCeKit8vvlVJwJgYjFSZUiIMZml9G5uoWGBP0P7FM3PfJGCJgUQlqJS2yrg96A1gyAwO4gD9mnnt7ySQQzEc8iraq3CxAgcT0oM9UU2oBM56UnqAoBDAyxG2B9BT1xhbS6xMyJAArOusGt5wpHmIHSgSfcwjKhjkj73zoi2j7K4VhWVgDJ+WKstv2m1m937uJMVbVKdy7R5wJPQTRSzIltcglrkQR+dR/5Wncuo84gd1M0zct77bXMNcBn/wAUlcjfbtxLlp83AHQfrVAtx7r9KlX3P/8AhUqD7DZWFE81HOTHHWrKMDjHWg3G5NVQ7xPsyRgg5pa4A4gwByaLdbyme9L3G2khsURUksCFERmasRKyOozVB7jGNo7d6srAIqzE0RS425to4BkxSuoZFMxk8RVr52AgSC1AebjTgDoTQCvOdobzQRiOtH0jFElgFzn0oVwL7KV3HzSAe9VO728CIA4nrRG7YgoOJHFMAyekxSelP8pQOacB6dhGKNKOJbAz3oNwgA95+tEcyJ+UUteaABORxRA2Png98Ch3UncJPaa6GzJ/1V3BfcCSIyKDC1g/mOpGBmAOlY1xPZ6g7sgt065r0urszceTAjmsK6pHnChZbmMfvH6VKp7QuSUsE7SMmK07iA25EGOkVl6IMFtsI3E5nt2rUuKCoGcicVUU003LrAg4Mkmg+IMVcAkkHkU2hIj04I6UjrmIKswxJBgfnQZ2/edrgQTmf80O5ZhmCiREHOK4xD34TKximgpYJuETkADioM0FfaGwqnbwrHqKqsq5txPlz3FX1gUOSmXyT6dq7ppe8WLEBQZNUWtHawYEbBMmsjWKz6pTJJ6SevX5VqXmNsEAYxnrz2pTVWTs3rBYZQwZPegF7Jvxp/dUofyT6GpRX2UEBSJoFwSDRbkgZoBPFFL3SUXuR3pUkurGc9Kb1ABDK05GKSclFK/GjKzXBsCqAW6k9KELoVmkznB9aoLu1YGGOM9KHcUNcknzDpPHxqguonfuY5ANVtpusecDAj611n37d3JyQKPbXcYIAjEUQjbQ3EdTHlOPhUubVu4EwvbmmlQKWkUrqw1pATAxERmga8PeCGJmc81pbzMD5msPw1zKss8cR3rVsuIPTpmootw545FJ3Ovp+VFe9iYMExS1xiSUUiW5YdKChdSvOe08Uzabdb28t6VnXQGdgnAPPpWhp87e559KBfVoJBYSrA85msfW6djuGMj6V6G8ouT0I4j4Vm6lSplF6iCaBXSf8akAbUGDFaG7cDHA4PYUk9s23CAwrc+vam7AB2zEkHE/vtQcun2VssMmDgVl6km8wJMdvXPFamtaFIX5Vi6rcttCkCSSTPFAK8nsAiW/vZFNKYt7t0SsE1Vba3Qj7fN61TUsEthQQcyPX0igTtbTq/aPLdcYzVrdvLmdygyWBw37iruou25EiBxgQKPpzv3WzgDHM0Cd0bwzMQASZ+HaltRIMuSZXdnP7wK0rqBFUwNxMgETWdeb2pXTru5PSgV2H8YqUz7F/wADfQVKD6td+MDrSqMGYn6GmLpEEDmlmG1JHz70UO6JbJgc0nqj06xzNOXQrSo69aSvZUlhJH6UQpbBlg2YaRHWoCGvFhhVU/ua6xYMSTAbihXV/l7hx/mqDW22+fqcfKnV8toFMzgmkLKhlMmVU9orR05C21JzmaDipsXcYDEUlqka60tmFz2p+8drHIiKRuMFLZgMM96BaxFlkO7npTyXCBuEgFs1nXQwK3CMDgAcUyjllTAgcDvRBrl6VxIHSOtcNzZbwMz0zQXwd8eUjIB4NDW4d7cFR9c1BcgwqASWy3NOKf5pU9Og4pS20lT0B7/Sj2Xlju94+nSgbUbpECBgTSdxQ9y42+eMU0SdsxmliGDQvJxiigsiliCD8Sa5aGwmeeg7CmGt8gGeoJqsBN09RGKAGoJcDMZwTWTrlKpbRDJEZ7TWrqwdoUGST0xIpK+BcvFRGIBMUALZKWgFUBgYj0pa0oL7iBAkmT2rQNqAdwGcZ7etZ9kH+JFuIIMEUHdhDllzuGGp2zaFoFiCxIzVGCEkKIExPUelFtswtlSBMCJNArrTuBhYI4H4RWWxCy6sdwEt8ycVpeIsoAjgyBWffC2whYSGMwOaBH+IH4U/vNSjfwqfiX+2pRX1hsRApdjmmGMCCfyoPBoF7zBMjilrirulx5eSBzR78ltvQmTQruFlRniKIQ1JAtEmMGlwWK7CIhpk9qY1aiQVALNyKpZUO24yRBgdjVDNoIsCZ3DJApm3Kg9R0pO021zPmPSmmb2dsEckQfnRAdXeAT14FAtozLNzGOBQb9yVjjbwKNpmBVmHaM8moJci4sFYPrQ4K8424FHtguIJkcz3oFwkOycEHAHQ/s1Re625PeEtyO1LIPMCCWHwiKPs2KHcgMeAelQIBuKyAwzP7+NBXeVMA+9HxFMqGDoRgtj4VS3ZJJI43YjrRwFW4FAATnvFAeJWJzQ7g9mDGD0xREO7dugTlTVL53MwPbmiqsBjMkDPrVWy0zgdKCXAIz14o6+cj8PJHrUC2p4JwcUrZtFn4LbsVoapSSEGKpZtKkgDEQJoE9SjFwDgnJArONrYyyDu3e8DWtqgBbJPvdMcVn3XAYKM7xwcY7z++KovZIJf2Y3HMyOPjUurBVhIHMnpVNK2wbXP3pkda7d3LbLORDHFQKag7ggJED5R+81l6p/aupZjJED/ALFO3SVtM6yQGmSOPU/vrSRAZmudO3WaCRb/ABn/AOs1KHvt9/yNSivrFzkVR+B/TUqUUtc91qA3u1KlGWde5H9QqablPn/ipUqgmn/5F+H+6NrPcPyqVKIzH/5R/VRNHwP33qVKgc03/An9NBf/AN239X+qlSqOaj3zVz934/7qVKBnT9fn+tUXhfhUqUBT/wAY/p/zQ9R9/wDpqVKBZfff+v8AxTtr3R8alSipe99qGePl/mpUohfWe6f6hWPd/wCUf/pNSpRRLXFv+mu67hfl+oqVKgy9R7l/4n9RWdb6fCpUoq1SpUoP/9k="/>
          <p:cNvSpPr>
            <a:spLocks noChangeAspect="1" noChangeArrowheads="1"/>
          </p:cNvSpPr>
          <p:nvPr/>
        </p:nvSpPr>
        <p:spPr bwMode="auto">
          <a:xfrm>
            <a:off x="368300" y="149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AutoShape 12" descr="data:image/jpeg;base64,/9j/4AAQSkZJRgABAQAAAQABAAD/2wBDAAkGBwgHBgkIBwgKCgkLDRYPDQwMDRsUFRAWIB0iIiAdHx8kKDQsJCYxJx8fLT0tMTU3Ojo6Iys/RD84QzQ5Ojf/2wBDAQoKCg0MDRoPDxo3JR8lNzc3Nzc3Nzc3Nzc3Nzc3Nzc3Nzc3Nzc3Nzc3Nzc3Nzc3Nzc3Nzc3Nzc3Nzc3Nzc3Nzf/wAARCADhAOEDASIAAhEBAxEB/8QAGwAAAgMBAQEAAAAAAAAAAAAAAwQAAgUBBgf/xAA8EAACAQMDAgMFBgYCAQQDAAABAhEAAyEEEjFBUQUiYRMycYGRBkJSobHwFCNyksHRM+HxJDRTk2Jzov/EABYBAQEBAAAAAAAAAAAAAAAAAAABAv/EABoRAQEAAwEBAAAAAAAAAAAAAAABAhExQSH/2gAMAwEAAhEDEQA/APpJwcGQPyoisIBnrQLpIMKBPQd6vZ5Kt736VUGEyMT1rjrMnk9qKqwT6DFUIO9d30mopYW9pDMIPbvRbam2IPu/90a5akRGZrhO7BGB1oAsIMjqfyoVyQk8TE0xcIBBnJzS99i3lH5VQpqQCTuME5nil7F7fcBwNxHNEvEuzjbOJqmnTYyuxDHieJoGtYf5eyV3DILUiJLtuys9BxxRL77yEZsQSTSunuG5uDDyKPe6Cg0Cd5USCO3rirCFbMAA5FDs7QpKDg/+Ks3mXOI5AoKgAkvGB+ddYEjIgxPHBNWfCoQYAFDaTG3InJB5oOKQBDZ4mh6gwzAHJE4PFdZgrjGOGIzVGEExBnk0HCPcZiR39KCTIIUGYyfWi7i+GMCeCelCurkoZBIifWilhgGRBqtyNp8xIHGfeM0R4ZtinBEE0u8BAMeUkTQUuN5/ZgAfdaPTNVbcRufMcdzXbuxby7wWXdJXdE/Ogb+FTJJ5oCiSWx0kR9f2a6LgNqHA3rg0O2RbLMTnJPrUuCBIUeaAaBJlLXNj+URukDP+6vbKqTEkbQT/AKrjyXaZ7FiO9ds4DPIEmAI47UFpb8KflUq25u1upQe/ZRuNXsjzSYk4rgMOGParptUDPHFGRwJXH/mqxkdRz8K6nmUzMzUMBscxGDUVcwQeeKXYA9YEyaO5hZ7Uu8sCBmeaAN8wuOfSlhMbuw5phxK7YHzpa8YJ2kSecYFUDeDdG3lc8daDcVVtsqDLGRjmmFHmZlEhcj1pXUvthrcFwMz+dAtdYlRAAZZBzkiKBZvA3CQAQFGBXNRelSwJLDkqZmgaEb77EQI4HYxUGzaxbBjnEUwBuPECOlBwLYUDzCaKpJWDEjknrVHHc7SrdTietCbEqCZ6xV3XcxGfiBXG5EfAk0AnEeUz/qhs7YBwCciOa65L2xAMkxmoECKzkkn4UFT5QsCZwRHFUu+ZGiMGJNR7vmhWyZ46GuAbbZBknqfSilwSyhT0GD2oAmWOAD1opYBYwNvWPWgXiBcU/dIEigC0C4IwpHPb4VS6GVVmVCGVmeDVr7EuRAAzj0oO4uFEyJjIj50EssLl124BMmelFdy6EH4kehpS0QsjdDTyvNFDsSdnlJwSBQCvQNqkHdM8/Wqve3tO4Bvz+PpRdQCUC2j5ueeB3/M0mqgFlue6WnAyRjrQMb17mpVvZv8AgX+6pQfRGODnM811WLKAPmYoJbAJmBiOSaIrAECckRzRk4mFgdaHv88mc9K4CAAxPGKiQfNHrioorklfjQXG355miEsYwfX0qXBtEjvigUZoMAdaAy+VjwOT3NMwA5kyf0oTnaDJO3jB5oAkjbgzHpis7XEKGUTtXLU8AchBG4HntSOrtgupIJLfdHWgymDuig8dgJp/wy2GBdBAnAI/X4CqtZZiAyACZx3p3S2wihB93n1oGEXqQNvRutXcEgAnnJqpMeVjAOc12CcngcVRSQCRzAoRhZLY9AOKMokk8DrPag3gWclQYnmoKwVjHvGCBVLw87KD5SJ4pz2Y2hRgjr3pW+vnEzkZoFMhgeAeRV1VXLtMqo8vY0U2hJcg4EfOli586jyzzPailHJZiRuiZxVNRPsgYCsWJDMenaibhcu3AkBRxJ5pa4wF+eVIxI5oAXIe25RTEgT2rl0n2SlBCgdenrUvswDruG0/f6iq7gwDmQAufWaDioFm8PMSMCOZ/wDFWU7vK0weesfs12xCpBAIE/L9/wCa47KHLKSfWOe+KordgurSMHAGc0DVA3AgEyGmBmR61269xbxJEWxDDgiu7hcbfcOYP/VAv/En8I+lShe19E/tFSg+kKzMd26TMUwJG1QTI60Jbe2G4bsBTiIOJ60ZEt2w2Tn0q22DtHHeiWkgExHxq5weKihgRGP9VW6wPHETNS6xBImgXbqyO3EUEMLxkml74O0AD4+tGQ7zPEdu1da0QoJHrigUK7EDQJjAFKPZFxvaeaVMAcY6/oPpT+oGFjsQaFZTyMMbieTQCe0oxzuEjsKGGKjacMfWfr9abd1CgNyeAKVugbxLdDB6UFumwsDPWetF7KZYTSejuk3GBX3SYxxToEoCuT3oKuAqlSck/SgiWSCTkEACiXLqi4VZhIHBqWsweWMyO1ARCAo7gQBSzKWuCfdn6UYBkcESIGO1C/5MDGaCjQFzlSD1rP1Dm0VdYKcQe1aDwBHMDIrM1ZVgARE5kCgSK+zJO4ktxQ77EAbQN0QQeD61dmdkUFZcN+VUZS9hlGYGDRWW1/fcEtP3THSadXzW7ltYleDP51mXx/D6rbbwqmDH+aaDG1dBQyI3NUBFaLlxCApHIqI5lyFncCFk/TNVushBuoJPIIHf9irqpQyQxmJPM1RW+FW2oYjcDLj0zVU3MoQg4OJot9S63FUAjIBnnj60C2SwkloHI7UAv4ZPxt+VSj+0Tt+dSqj6Q1qFAE+pOKbsLA4FVAzu+dGtiF/WoCMuIyapcEJJwBn40WAVn6UK/wC4aKwfFvFE0jgHLRwDWdYva7Vn2gHs7f4iJrN1e7UeM3Ec8PGewr2Jt218MUIIJToKIW8MuOrQxBAMGea2L1sbDzxXlfCWunUMTJ83Feu3/wAgTEkZoMm4pQn0FJ+I6hLGne8fL1g9BFaGpUBT3ryP201x0+gZVMM+DFELafxy9qbxCxjgdq2tObtxVRgCD1Ga8H9nLhbUEwSSeZr3nhxHlnkGpFad3RewQi2Z3flRLKgWcZgU1ek6dG9M0ibsCFE47cVR5bxfUNa8V2sxg5gGtzwaLjIzEnPE15Xxm4z+LuxxnaK9H4AfczyanqtLWDbcMnEz/wBUuzi1aLk+XJ+FM+JKPafCkNS27TOILDaQB61UZd7xS37YqzKsek0udUGuMTu2+o/frXj9XfceJXEYHDRA7Vp6R79m4N1wqTxif1rG1egEEe12nbMgnrXfYG8h9iPMDgUvb9te8u/ydjk/Wt3wXTO90Biu0DMLE1oeS1enVdSyvI3Mckc+tUtMVvOF3COfX5V6X7Q2Ft3g6LBkQRWARsS4WPmIxj8zQS8gCtyg+7A6/wCP+qinbaAM7j5fge9DNyLTKoJLDbBIMH9mhywVFuEwTxxVQy7RZJByBEn9/D86GLY2owMgebIq4CxAGWnHOIrpCt1napgDrx9etAH2lrvb/wDsqUPaP/iX6VKK+tCZj6Ua2IgYJoVuWwcfOmF5FEWAhQOvSg6iCn60c4XdS9xp5gSOKK8D4sP4fxtmI2hoaT++9er8P1C6jRhWMbfrSvj3hQ1ttXHluqfIw/Ss7SNe04AYMrfeBH1ojeS0tmXRREkyKatksskyOlJ6FlueVsLHFaVu0uwhI7iKDO19w2wSOe1fLvtvrWv6gWtxgcDv619M8UBOncZnmvkPjJa94i7NJLH8qzlwjU+xunL3AxkGa9d4Y3824B0aaR+xmiAsB4yBNMWG2+JXVnlsdKT5B7BZuaHH7FZJBV2HQ960tCxOlYcmKQ1B87j8q0PHeMCfFHMCY+lbvgZgIY6g1heJpt1rA8k7hBrc8Egqs+lZ9Vt+IjM4n1rOZS6MF6EmBxWlr+SCflWbq2/lSsiRwK0jzHjuk08i7bXzriR1J/WvPvqC2pABkdTXqPF1Z7BuKvuiWn6V5G2v88QOTms2rHuvs7aS6IYTithnOjvEgTA7dKyvsoPdPEDrWj4wwLMsGSvlIqziMvxDVDVu6blABmRWJfY7LjkRtBkHgetM3XcOQp8jcikNYQLQUMxUttb1oFxckMREkcA9R1olqXRXaQox6/GhIB7eEO1V49TRLS7lDNIDHDdzRTVhlLEg9IjtUYksrYCqIXtBj/dBtNLjcxkTEHmTRi8sLZjB5H+aqOy34P8A+P8AupV/Yp+Mf2mpQfTrRG6ZzFHT54pVDH6TTNs8E9aEFcAgzStxpYxEUyeD+VAvrAnGaBdnTZLHjiTWZqTp7sKCpfdG5TJ+lJ/aU3Qq7WISYwaU8BC3NVZZvuGabQ4zXLBZTI6Gt7wfUrftwR8azPFbZN4kDHWmPs6rHcQCFFFX8XTbYulCRCmM8V8k1Fo3deWMmT1r6p9obuzTXRImODXgNPp92rBCznFZyHpPBrhs6PaiiSO0V23o7j6s3ifLTeg8Pa3pldxAOPjQ72tt2Lws7uOoqo3vCiArKe1J64RceBE5mi+E3JYwQQe1W8St7WJIxxVV4nxpSuvnjHWtbwJpVVxWP9pXI1AxmBMU14BrUtFSTIFZ9V6vXDzZxNZd7c1zeMwcUXXeJ2nO1UYMRIAg0bS2Wv2hutlVgnzR/iqjzfjS/wDorqgHIPWvJWV3NvMn0jiva+P2jb015U5615C0hDDORz61nJY9x9lEhRj1mmPGMsYye3erfZhNtgsAOMGq+KvsumeCOlanEec1z+yRtmCFyImKy9VK2rXUuIM9f3mtbUAC6RAiMkjk1kMGuXglwmFJnGYoLIpW2roF3qRmeK6V9mSqmS2RAnbNEYCN9pSqc7SeRVSxZt9sFS67SI5NBCgDYMz24xRbwUDMc8zNDs/8TFjiRiasy+6qiTP0FUTcPWpR/Y2vxipQfSrXEzOKZQeXnikrDzAJ65xTqnEDgUIMrSI9apcEL6d6lv3Y6zV3JIjtRXnfHNL/ABNggZjKyaxtDZv6e95kYAmAenyr1epTcxEDnigWrQMrAM8z0oyEmnuaq2FLRJzWrptPb0umCKAKDajbuMY4q124SkTRXn/tIPaWjtOZ4FY3hekYXAXSM9vWvSX7am9/Mgr2ijW7NkLJUZMz6dqmkH1aBPDgAuNtfPNdca1qxuBBJya9/q7+6wygwqivMXdKl68WcFmJNKG/AdSRcQHiZ+Nei1oDoGPaeKwtBp1sncywek9/hWlqtT5FEieIFVXk/tRoLt97bWUJJJBPxpLw/wAPvJ5GMMomZxXrdUqsCGM4ilSgVA0EVNAOns7dqGS68z1r0Gnurb07J1AiKxuQDHaOlOISbbNPPQmqjF8duL7G8TnGPU15bTKDcWcmvS+P6e7cUi0CwPA+NZVjwbX2irmwI599Z/Ws2LHs/s8gXREkcCKR8WcNcmc8Ca0fDbgseH7QIYc9axvFbk+cDc4PHpVGPqD/ADAFGIO6etZxVluMIlj7p/xWjqCLbExO8SccUlbUuoePdIGOtQctoWtgrggwwJ57UG1sa3c35KnA6/KmbsiyxI8xMHpjvS9gqCwgks0GaouVKW0U9SJz+ophFLuFOZGKFBvXHDOGIxuJBiMD8qJdm2yoD5hgzVBfa2Ox/uqVz2Y/Ef7qlB73RsSqbjJBya1bY49R1rL0S5zOe/NaloGBIoRYGDIyKvOMniqMMHt8aqWAHzooV/AJBpUAhYIEk5NNXSDIkfGkiWZoJiOKIMHgKsjJ+lDuMS8ZI71RRAxkjr2rj3PeAPGTHWiB3TKkkDB471z2u3cT93getDuFtwAJgmTjiruPKNu7MTQLal2h+oPAmraTSnaD1OJnmurb3X1WJA5/1WlYtQggAR0oBex2jgSevaktTAIMmemM1qbfxcc0resgsxjn14oM5GO7Y5yeTRHtbySCSD92o9vcSRypMjsKiuSQJmBmDQKvgjHHSndOweDGASoikXabxVjGfn6Uxp7hdztwF4+FRTF1FYEdqDfHkZgPNiirBtzOecUK80jaRgCdwogTXtts5j071mXrm6A3MGI/SjuSRtzgSTSd9NioMl5PPEUUlqVLKQAA/M+lChbK+b3SOT1+VaDIbhZwkgdDx8qT1duTbPLKJxgf9/8AVQKTuVi3lAMjuK4E9mQjAByAZnPNGuEXAzkQVAmOn7/zUVP5gD8gCCeRIFUL3sasJbEDdJPSi6kb9RIO6BGOsVXUPDqyCW3mfh60Tf7G6p3YM54j0qgftL3df7qlG3afslSg+kaS1tCgwX6mn1AA6YoOltwJ6mmCMTFBRjIFL3G8smjXcETn4UpeZi3MQaFR3lABHMUFgYJj5kzRNvn80Ac1HYAEDtmiAqStoGMn3RNDfciGGAY9KIN20E8fd+FLsVLQxGDigJp2XazMcR9apLtbYAEAGZnihFjIDZXoOgoqXS+AeR3+tB3RqSm5iSxMitS2MZxS2ntxCjjGTTij3hRQyoAB+VLXhnJ+lONxt/Kl7qkn0GTQJXV/lggcn60ncQKpiJmCT6itExkcAHmlL6kKwAjEiaIyPEWKQwEbhkjuK7pdQd4AEGOOpoeuVnBSTBJbnmP2aSs3BbuyhxwCeKit8vvlVJwJgYjFSZUiIMZml9G5uoWGBP0P7FM3PfJGCJgUQlqJS2yrg96A1gyAwO4gD9mnnt7ySQQzEc8iraq3CxAgcT0oM9UU2oBM56UnqAoBDAyxG2B9BT1xhbS6xMyJAArOusGt5wpHmIHSgSfcwjKhjkj73zoi2j7K4VhWVgDJ+WKstv2m1m937uJMVbVKdy7R5wJPQTRSzIltcglrkQR+dR/5Wncuo84gd1M0zct77bXMNcBn/wAUlcjfbtxLlp83AHQfrVAtx7r9KlX3P/8AhUqD7DZWFE81HOTHHWrKMDjHWg3G5NVQ7xPsyRgg5pa4A4gwByaLdbyme9L3G2khsURUksCFERmasRKyOozVB7jGNo7d6srAIqzE0RS425to4BkxSuoZFMxk8RVr52AgSC1AebjTgDoTQCvOdobzQRiOtH0jFElgFzn0oVwL7KV3HzSAe9VO728CIA4nrRG7YgoOJHFMAyekxSelP8pQOacB6dhGKNKOJbAz3oNwgA95+tEcyJ+UUteaABORxRA2Png98Ch3UncJPaa6GzJ/1V3BfcCSIyKDC1g/mOpGBmAOlY1xPZ6g7sgt065r0urszceTAjmsK6pHnChZbmMfvH6VKp7QuSUsE7SMmK07iA25EGOkVl6IMFtsI3E5nt2rUuKCoGcicVUU003LrAg4Mkmg+IMVcAkkHkU2hIj04I6UjrmIKswxJBgfnQZ2/edrgQTmf80O5ZhmCiREHOK4xD34TKximgpYJuETkADioM0FfaGwqnbwrHqKqsq5txPlz3FX1gUOSmXyT6dq7ppe8WLEBQZNUWtHawYEbBMmsjWKz6pTJJ6SevX5VqXmNsEAYxnrz2pTVWTs3rBYZQwZPegF7Jvxp/dUofyT6GpRX2UEBSJoFwSDRbkgZoBPFFL3SUXuR3pUkurGc9Kb1ABDK05GKSclFK/GjKzXBsCqAW6k9KELoVmkznB9aoLu1YGGOM9KHcUNcknzDpPHxqguonfuY5ANVtpusecDAj611n37d3JyQKPbXcYIAjEUQjbQ3EdTHlOPhUubVu4EwvbmmlQKWkUrqw1pATAxERmga8PeCGJmc81pbzMD5msPw1zKss8cR3rVsuIPTpmootw545FJ3Ovp+VFe9iYMExS1xiSUUiW5YdKChdSvOe08Uzabdb28t6VnXQGdgnAPPpWhp87e559KBfVoJBYSrA85msfW6djuGMj6V6G8ouT0I4j4Vm6lSplF6iCaBXSf8akAbUGDFaG7cDHA4PYUk9s23CAwrc+vam7AB2zEkHE/vtQcun2VssMmDgVl6km8wJMdvXPFamtaFIX5Vi6rcttCkCSSTPFAK8nsAiW/vZFNKYt7t0SsE1Vba3Qj7fN61TUsEthQQcyPX0igTtbTq/aPLdcYzVrdvLmdygyWBw37iruou25EiBxgQKPpzv3WzgDHM0Cd0bwzMQASZ+HaltRIMuSZXdnP7wK0rqBFUwNxMgETWdeb2pXTru5PSgV2H8YqUz7F/wADfQVKD6td+MDrSqMGYn6GmLpEEDmlmG1JHz70UO6JbJgc0nqj06xzNOXQrSo69aSvZUlhJH6UQpbBlg2YaRHWoCGvFhhVU/ua6xYMSTAbihXV/l7hx/mqDW22+fqcfKnV8toFMzgmkLKhlMmVU9orR05C21JzmaDipsXcYDEUlqka60tmFz2p+8drHIiKRuMFLZgMM96BaxFlkO7npTyXCBuEgFs1nXQwK3CMDgAcUyjllTAgcDvRBrl6VxIHSOtcNzZbwMz0zQXwd8eUjIB4NDW4d7cFR9c1BcgwqASWy3NOKf5pU9Og4pS20lT0B7/Sj2Xlju94+nSgbUbpECBgTSdxQ9y42+eMU0SdsxmliGDQvJxiigsiliCD8Sa5aGwmeeg7CmGt8gGeoJqsBN09RGKAGoJcDMZwTWTrlKpbRDJEZ7TWrqwdoUGST0xIpK+BcvFRGIBMUALZKWgFUBgYj0pa0oL7iBAkmT2rQNqAdwGcZ7etZ9kH+JFuIIMEUHdhDllzuGGp2zaFoFiCxIzVGCEkKIExPUelFtswtlSBMCJNArrTuBhYI4H4RWWxCy6sdwEt8ycVpeIsoAjgyBWffC2whYSGMwOaBH+IH4U/vNSjfwqfiX+2pRX1hsRApdjmmGMCCfyoPBoF7zBMjilrirulx5eSBzR78ltvQmTQruFlRniKIQ1JAtEmMGlwWK7CIhpk9qY1aiQVALNyKpZUO24yRBgdjVDNoIsCZ3DJApm3Kg9R0pO021zPmPSmmb2dsEckQfnRAdXeAT14FAtozLNzGOBQb9yVjjbwKNpmBVmHaM8moJci4sFYPrQ4K8424FHtguIJkcz3oFwkOycEHAHQ/s1Re625PeEtyO1LIPMCCWHwiKPs2KHcgMeAelQIBuKyAwzP7+NBXeVMA+9HxFMqGDoRgtj4VS3ZJJI43YjrRwFW4FAATnvFAeJWJzQ7g9mDGD0xREO7dugTlTVL53MwPbmiqsBjMkDPrVWy0zgdKCXAIz14o6+cj8PJHrUC2p4JwcUrZtFn4LbsVoapSSEGKpZtKkgDEQJoE9SjFwDgnJArONrYyyDu3e8DWtqgBbJPvdMcVn3XAYKM7xwcY7z++KovZIJf2Y3HMyOPjUurBVhIHMnpVNK2wbXP3pkda7d3LbLORDHFQKag7ggJED5R+81l6p/aupZjJED/ALFO3SVtM6yQGmSOPU/vrSRAZmudO3WaCRb/ABn/AOs1KHvt9/yNSivrFzkVR+B/TUqUUtc91qA3u1KlGWde5H9QqablPn/ipUqgmn/5F+H+6NrPcPyqVKIzH/5R/VRNHwP33qVKgc03/An9NBf/AN239X+qlSqOaj3zVz934/7qVKBnT9fn+tUXhfhUqUBT/wAY/p/zQ9R9/wDpqVKBZfff+v8AxTtr3R8alSipe99qGePl/mpUohfWe6f6hWPd/wCUf/pNSpRRLXFv+mu67hfl+oqVKgy9R7l/4n9RWdb6fCpUoq1SpUoP/9k="/>
          <p:cNvSpPr>
            <a:spLocks noChangeAspect="1" noChangeArrowheads="1"/>
          </p:cNvSpPr>
          <p:nvPr/>
        </p:nvSpPr>
        <p:spPr bwMode="auto">
          <a:xfrm>
            <a:off x="520700" y="301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32889"/>
          <a:stretch/>
        </p:blipFill>
        <p:spPr bwMode="auto">
          <a:xfrm>
            <a:off x="5629275" y="5105400"/>
            <a:ext cx="2143125" cy="11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4"/>
          <p:cNvSpPr txBox="1">
            <a:spLocks noGrp="1"/>
          </p:cNvSpPr>
          <p:nvPr>
            <p:ph type="title"/>
          </p:nvPr>
        </p:nvSpPr>
        <p:spPr>
          <a:xfrm>
            <a:off x="2240478" y="0"/>
            <a:ext cx="5943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“You are What you Eat”</a:t>
            </a:r>
            <a:br>
              <a:rPr lang="en-US" sz="36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Digestive System</a:t>
            </a:r>
            <a:endParaRPr sz="36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7" name="Google Shape;377;p64"/>
          <p:cNvSpPr txBox="1">
            <a:spLocks noGrp="1"/>
          </p:cNvSpPr>
          <p:nvPr>
            <p:ph type="body" idx="1"/>
          </p:nvPr>
        </p:nvSpPr>
        <p:spPr>
          <a:xfrm>
            <a:off x="2612572" y="1295400"/>
            <a:ext cx="6531428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27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Food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 is processed in four stages:</a:t>
            </a:r>
            <a:endParaRPr sz="2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688975" lvl="1" indent="-463550" algn="l" rtl="0">
              <a:spcBef>
                <a:spcPts val="1200"/>
              </a:spcBef>
              <a:spcAft>
                <a:spcPts val="0"/>
              </a:spcAft>
              <a:buSzPts val="2700"/>
              <a:buFont typeface="Arial"/>
              <a:buAutoNum type="arabicPeriod"/>
            </a:pPr>
            <a:r>
              <a:rPr lang="en-US" sz="27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Ingestion</a:t>
            </a:r>
            <a:r>
              <a:rPr lang="en-US" sz="27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is the act of eating.</a:t>
            </a:r>
            <a:endParaRPr dirty="0"/>
          </a:p>
          <a:p>
            <a:pPr marL="688975" lvl="1" indent="-463550" algn="l" rtl="0">
              <a:spcBef>
                <a:spcPts val="1200"/>
              </a:spcBef>
              <a:spcAft>
                <a:spcPts val="0"/>
              </a:spcAft>
              <a:buSzPts val="2700"/>
              <a:buFont typeface="Arial"/>
              <a:buAutoNum type="arabicPeriod"/>
            </a:pPr>
            <a:r>
              <a:rPr lang="en-US" sz="2700" b="1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Digestion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 is the breaking down of food into molecules small enough for the body to absorb.</a:t>
            </a:r>
            <a:endParaRPr dirty="0"/>
          </a:p>
          <a:p>
            <a:pPr marL="688975" lvl="1" indent="-463550" algn="l" rtl="0">
              <a:spcBef>
                <a:spcPts val="1200"/>
              </a:spcBef>
              <a:spcAft>
                <a:spcPts val="0"/>
              </a:spcAft>
              <a:buSzPts val="2700"/>
              <a:buFont typeface="Arial"/>
              <a:buAutoNum type="arabicPeriod"/>
            </a:pPr>
            <a:r>
              <a:rPr lang="en-US" sz="27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Absorption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 is the take-up of the products of digestion by the cells lining the digestive tract.</a:t>
            </a:r>
            <a:endParaRPr dirty="0"/>
          </a:p>
          <a:p>
            <a:pPr marL="688975" lvl="1" indent="-463550" algn="l" rtl="0">
              <a:spcBef>
                <a:spcPts val="1200"/>
              </a:spcBef>
              <a:spcAft>
                <a:spcPts val="0"/>
              </a:spcAft>
              <a:buSzPts val="2700"/>
              <a:buFont typeface="Arial"/>
              <a:buAutoNum type="arabicPeriod"/>
            </a:pPr>
            <a:r>
              <a:rPr lang="en-US" sz="2700" b="1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Elimination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 is the removal of undigested materials from the digestive tract.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sz="2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lectroherbalism.com/images/regimens/digestion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"/>
          <a:stretch/>
        </p:blipFill>
        <p:spPr bwMode="auto">
          <a:xfrm>
            <a:off x="2867025" y="1219200"/>
            <a:ext cx="3409950" cy="51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 descr="digestive-system-diagram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593279" y="1341436"/>
            <a:ext cx="3550722" cy="522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Steps in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3429000" cy="4953000"/>
          </a:xfrm>
        </p:spPr>
        <p:txBody>
          <a:bodyPr/>
          <a:lstStyle/>
          <a:p>
            <a:pPr marL="650875" indent="-514350"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Ingestion</a:t>
            </a:r>
          </a:p>
          <a:p>
            <a:pPr marL="650875" indent="-514350">
              <a:buAutoNum type="arabicPeriod"/>
            </a:pPr>
            <a:r>
              <a:rPr lang="en-US" dirty="0"/>
              <a:t>Digestion</a:t>
            </a:r>
          </a:p>
          <a:p>
            <a:pPr marL="971550" lvl="1" indent="-342900">
              <a:buNone/>
            </a:pPr>
            <a:r>
              <a:rPr lang="en-US" dirty="0"/>
              <a:t>A.  Mechanical</a:t>
            </a:r>
          </a:p>
          <a:p>
            <a:pPr marL="971550" lvl="1" indent="-342900">
              <a:buNone/>
            </a:pPr>
            <a:r>
              <a:rPr lang="en-US" dirty="0">
                <a:solidFill>
                  <a:srgbClr val="00B050"/>
                </a:solidFill>
              </a:rPr>
              <a:t>B.  Chemical </a:t>
            </a:r>
          </a:p>
          <a:p>
            <a:pPr marL="1317625" lvl="1" indent="-342900">
              <a:buNone/>
            </a:pPr>
            <a:r>
              <a:rPr lang="en-US" dirty="0"/>
              <a:t>1)  Intracellular</a:t>
            </a:r>
          </a:p>
          <a:p>
            <a:pPr marL="1317625" lvl="1" indent="-342900">
              <a:buNone/>
            </a:pPr>
            <a:r>
              <a:rPr lang="en-US" dirty="0">
                <a:solidFill>
                  <a:srgbClr val="00B050"/>
                </a:solidFill>
              </a:rPr>
              <a:t>2)  Extracellular</a:t>
            </a:r>
          </a:p>
          <a:p>
            <a:pPr marL="1317625" lvl="1" indent="-342900">
              <a:buNone/>
            </a:pPr>
            <a:r>
              <a:rPr lang="en-US" dirty="0"/>
              <a:t>3)  Hydrolysis</a:t>
            </a:r>
          </a:p>
          <a:p>
            <a:pPr marL="1317625" lvl="1" indent="-342900">
              <a:buNone/>
            </a:pPr>
            <a:r>
              <a:rPr lang="en-US" dirty="0">
                <a:solidFill>
                  <a:srgbClr val="00B050"/>
                </a:solidFill>
              </a:rPr>
              <a:t>4)  Enzymes</a:t>
            </a:r>
          </a:p>
          <a:p>
            <a:pPr marL="650875" indent="-514350">
              <a:buAutoNum type="arabicPeriod"/>
            </a:pPr>
            <a:r>
              <a:rPr lang="en-US" dirty="0"/>
              <a:t>Absorption</a:t>
            </a:r>
          </a:p>
          <a:p>
            <a:pPr marL="650875" indent="-514350"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Elimination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5" descr="21_02aFoodProcessing-U.jpg"/>
          <p:cNvPicPr preferRelativeResize="0"/>
          <p:nvPr/>
        </p:nvPicPr>
        <p:blipFill rotWithShape="1">
          <a:blip r:embed="rId3">
            <a:alphaModFix/>
          </a:blip>
          <a:srcRect b="8268"/>
          <a:stretch/>
        </p:blipFill>
        <p:spPr>
          <a:xfrm>
            <a:off x="298704" y="1481328"/>
            <a:ext cx="8546592" cy="357327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5"/>
          <p:cNvSpPr txBox="1"/>
          <p:nvPr/>
        </p:nvSpPr>
        <p:spPr>
          <a:xfrm>
            <a:off x="1949495" y="4945747"/>
            <a:ext cx="854914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Ingestion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65"/>
          <p:cNvSpPr/>
          <p:nvPr/>
        </p:nvSpPr>
        <p:spPr>
          <a:xfrm rot="-5400000">
            <a:off x="3814232" y="3721099"/>
            <a:ext cx="237067" cy="2142067"/>
          </a:xfrm>
          <a:prstGeom prst="leftBrace">
            <a:avLst>
              <a:gd name="adj1" fmla="val 26943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386" name="Google Shape;386;p65"/>
          <p:cNvGrpSpPr/>
          <p:nvPr/>
        </p:nvGrpSpPr>
        <p:grpSpPr>
          <a:xfrm>
            <a:off x="1673908" y="4954719"/>
            <a:ext cx="200039" cy="200040"/>
            <a:chOff x="1669675" y="4954719"/>
            <a:chExt cx="200039" cy="200040"/>
          </a:xfrm>
        </p:grpSpPr>
        <p:sp>
          <p:nvSpPr>
            <p:cNvPr id="387" name="Google Shape;387;p65"/>
            <p:cNvSpPr/>
            <p:nvPr/>
          </p:nvSpPr>
          <p:spPr>
            <a:xfrm>
              <a:off x="1669675" y="4954719"/>
              <a:ext cx="200039" cy="20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88" name="Google Shape;388;p65"/>
            <p:cNvSpPr txBox="1"/>
            <p:nvPr/>
          </p:nvSpPr>
          <p:spPr>
            <a:xfrm>
              <a:off x="1725323" y="4957500"/>
              <a:ext cx="8558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65"/>
          <p:cNvGrpSpPr/>
          <p:nvPr/>
        </p:nvGrpSpPr>
        <p:grpSpPr>
          <a:xfrm>
            <a:off x="3299509" y="4953268"/>
            <a:ext cx="200039" cy="201492"/>
            <a:chOff x="1826308" y="5105667"/>
            <a:chExt cx="200039" cy="201492"/>
          </a:xfrm>
        </p:grpSpPr>
        <p:sp>
          <p:nvSpPr>
            <p:cNvPr id="390" name="Google Shape;390;p65"/>
            <p:cNvSpPr/>
            <p:nvPr/>
          </p:nvSpPr>
          <p:spPr>
            <a:xfrm>
              <a:off x="1826308" y="5107119"/>
              <a:ext cx="200039" cy="20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91" name="Google Shape;391;p65"/>
            <p:cNvSpPr txBox="1"/>
            <p:nvPr/>
          </p:nvSpPr>
          <p:spPr>
            <a:xfrm>
              <a:off x="1890422" y="5105667"/>
              <a:ext cx="8558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65"/>
          <p:cNvGrpSpPr/>
          <p:nvPr/>
        </p:nvGrpSpPr>
        <p:grpSpPr>
          <a:xfrm>
            <a:off x="5128308" y="4953269"/>
            <a:ext cx="200039" cy="201492"/>
            <a:chOff x="1826308" y="5105667"/>
            <a:chExt cx="200039" cy="201492"/>
          </a:xfrm>
        </p:grpSpPr>
        <p:sp>
          <p:nvSpPr>
            <p:cNvPr id="393" name="Google Shape;393;p65"/>
            <p:cNvSpPr/>
            <p:nvPr/>
          </p:nvSpPr>
          <p:spPr>
            <a:xfrm>
              <a:off x="1826308" y="5107119"/>
              <a:ext cx="200039" cy="20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94" name="Google Shape;394;p65"/>
            <p:cNvSpPr txBox="1"/>
            <p:nvPr/>
          </p:nvSpPr>
          <p:spPr>
            <a:xfrm>
              <a:off x="1890422" y="5105667"/>
              <a:ext cx="8558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65"/>
          <p:cNvGrpSpPr/>
          <p:nvPr/>
        </p:nvGrpSpPr>
        <p:grpSpPr>
          <a:xfrm>
            <a:off x="7016374" y="4953268"/>
            <a:ext cx="200039" cy="201492"/>
            <a:chOff x="1826308" y="5105667"/>
            <a:chExt cx="200039" cy="201492"/>
          </a:xfrm>
        </p:grpSpPr>
        <p:sp>
          <p:nvSpPr>
            <p:cNvPr id="396" name="Google Shape;396;p65"/>
            <p:cNvSpPr/>
            <p:nvPr/>
          </p:nvSpPr>
          <p:spPr>
            <a:xfrm>
              <a:off x="1826308" y="5107119"/>
              <a:ext cx="200039" cy="20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97" name="Google Shape;397;p65"/>
            <p:cNvSpPr txBox="1"/>
            <p:nvPr/>
          </p:nvSpPr>
          <p:spPr>
            <a:xfrm>
              <a:off x="1890422" y="5105667"/>
              <a:ext cx="8558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8" name="Google Shape;398;p65"/>
          <p:cNvSpPr txBox="1"/>
          <p:nvPr/>
        </p:nvSpPr>
        <p:spPr>
          <a:xfrm>
            <a:off x="3583562" y="4945747"/>
            <a:ext cx="87632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Digestion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65"/>
          <p:cNvSpPr txBox="1"/>
          <p:nvPr/>
        </p:nvSpPr>
        <p:spPr>
          <a:xfrm>
            <a:off x="5403895" y="4945747"/>
            <a:ext cx="103858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Absorption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65"/>
          <p:cNvSpPr txBox="1"/>
          <p:nvPr/>
        </p:nvSpPr>
        <p:spPr>
          <a:xfrm>
            <a:off x="7300428" y="4945747"/>
            <a:ext cx="103666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Elimination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5"/>
          <p:cNvSpPr txBox="1"/>
          <p:nvPr/>
        </p:nvSpPr>
        <p:spPr>
          <a:xfrm>
            <a:off x="2449027" y="2719014"/>
            <a:ext cx="10370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Mechanical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digestion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65"/>
          <p:cNvSpPr txBox="1"/>
          <p:nvPr/>
        </p:nvSpPr>
        <p:spPr>
          <a:xfrm>
            <a:off x="3363427" y="2041680"/>
            <a:ext cx="651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Pieces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food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65"/>
          <p:cNvSpPr txBox="1"/>
          <p:nvPr/>
        </p:nvSpPr>
        <p:spPr>
          <a:xfrm>
            <a:off x="4116963" y="2744414"/>
            <a:ext cx="1090292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Chemical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digestion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(hydrolysis)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65"/>
          <p:cNvSpPr txBox="1"/>
          <p:nvPr/>
        </p:nvSpPr>
        <p:spPr>
          <a:xfrm>
            <a:off x="5107562" y="1897747"/>
            <a:ext cx="9408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Small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molecules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65"/>
          <p:cNvSpPr txBox="1"/>
          <p:nvPr/>
        </p:nvSpPr>
        <p:spPr>
          <a:xfrm>
            <a:off x="5556296" y="3116947"/>
            <a:ext cx="98331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Nutrient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molecules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enter body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cells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65"/>
          <p:cNvSpPr txBox="1"/>
          <p:nvPr/>
        </p:nvSpPr>
        <p:spPr>
          <a:xfrm>
            <a:off x="7757629" y="4353083"/>
            <a:ext cx="10473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Undigested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material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/>
      <p:bldP spid="385" grpId="0" animBg="1"/>
      <p:bldP spid="398" grpId="0"/>
      <p:bldP spid="399" grpId="0"/>
      <p:bldP spid="400" grpId="0"/>
      <p:bldP spid="401" grpId="0"/>
      <p:bldP spid="402" grpId="0"/>
      <p:bldP spid="403" grpId="0"/>
      <p:bldP spid="404" grpId="0"/>
      <p:bldP spid="405" grpId="0"/>
      <p:bldP spid="40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6"/>
          <p:cNvSpPr txBox="1">
            <a:spLocks noGrp="1"/>
          </p:cNvSpPr>
          <p:nvPr>
            <p:ph type="title"/>
          </p:nvPr>
        </p:nvSpPr>
        <p:spPr>
          <a:xfrm>
            <a:off x="3048000" y="36576"/>
            <a:ext cx="5943600" cy="6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Digestive System</a:t>
            </a:r>
            <a:endParaRPr sz="36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2" name="Google Shape;412;p66"/>
          <p:cNvSpPr txBox="1">
            <a:spLocks noGrp="1"/>
          </p:cNvSpPr>
          <p:nvPr>
            <p:ph type="body" idx="1"/>
          </p:nvPr>
        </p:nvSpPr>
        <p:spPr>
          <a:xfrm>
            <a:off x="2665413" y="1070759"/>
            <a:ext cx="6326187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Font typeface="Comic Sans MS"/>
              <a:buNone/>
            </a:pPr>
            <a:r>
              <a:rPr lang="en-US" sz="2800" b="1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Two Methods of Digestion:</a:t>
            </a:r>
            <a:endParaRPr dirty="0">
              <a:solidFill>
                <a:srgbClr val="FFC000"/>
              </a:solidFill>
            </a:endParaRPr>
          </a:p>
          <a:p>
            <a:pPr marL="688975" lvl="0" indent="-463550" algn="l" rtl="0">
              <a:spcBef>
                <a:spcPts val="1800"/>
              </a:spcBef>
              <a:spcAft>
                <a:spcPts val="0"/>
              </a:spcAft>
              <a:buSzPts val="2800"/>
              <a:buFont typeface="Comic Sans MS"/>
              <a:buNone/>
            </a:pP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</a:t>
            </a:r>
            <a:r>
              <a:rPr lang="en-US" sz="2800" b="1" u="sng" dirty="0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MECHANICAL Digestion</a:t>
            </a:r>
            <a:r>
              <a:rPr lang="en-US" sz="2800" b="1" dirty="0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involves grinding of food and mixing it with digestive juices.</a:t>
            </a:r>
            <a:endParaRPr dirty="0"/>
          </a:p>
          <a:p>
            <a:pPr lvl="1" indent="-225425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mic Sans MS"/>
              <a:buChar char="•"/>
            </a:pPr>
            <a:r>
              <a:rPr lang="en-US" sz="2800" b="1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Teeth</a:t>
            </a:r>
            <a:r>
              <a:rPr lang="en-US" sz="28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en-US" sz="2800" b="1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Stomach</a:t>
            </a:r>
            <a:r>
              <a:rPr lang="en-US" sz="28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8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69913" lvl="1" indent="-344488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688975" lvl="0" indent="-463550" algn="l" rtl="0">
              <a:spcBef>
                <a:spcPts val="560"/>
              </a:spcBef>
              <a:spcAft>
                <a:spcPts val="0"/>
              </a:spcAft>
              <a:buSzPts val="2800"/>
              <a:buFont typeface="Comic Sans MS"/>
              <a:buNone/>
            </a:pP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</a:t>
            </a:r>
            <a:r>
              <a:rPr lang="en-US" sz="2800" b="1" u="sng" dirty="0">
                <a:solidFill>
                  <a:schemeClr val="bg1">
                    <a:lumMod val="40000"/>
                    <a:lumOff val="6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CHEMICAL Digestion</a:t>
            </a:r>
            <a:r>
              <a:rPr lang="en-US" sz="28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involves chemically breaking down the food into soluble substances that the body can use.</a:t>
            </a:r>
            <a:endParaRPr dirty="0"/>
          </a:p>
          <a:p>
            <a:pPr lvl="1" indent="-231775" algn="l" rtl="0">
              <a:spcBef>
                <a:spcPts val="1200"/>
              </a:spcBef>
              <a:spcAft>
                <a:spcPts val="0"/>
              </a:spcAft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Enzymes and Digestive Juices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67" descr="21_02b_0ChemicalDigestion-U.jpg"/>
          <p:cNvPicPr preferRelativeResize="0"/>
          <p:nvPr/>
        </p:nvPicPr>
        <p:blipFill rotWithShape="1">
          <a:blip r:embed="rId3">
            <a:alphaModFix/>
          </a:blip>
          <a:srcRect b="2418"/>
          <a:stretch/>
        </p:blipFill>
        <p:spPr>
          <a:xfrm>
            <a:off x="2109216" y="137160"/>
            <a:ext cx="4925568" cy="642450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7"/>
          <p:cNvSpPr txBox="1"/>
          <p:nvPr/>
        </p:nvSpPr>
        <p:spPr>
          <a:xfrm>
            <a:off x="2728427" y="1389751"/>
            <a:ext cx="61847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Protein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7"/>
          <p:cNvSpPr txBox="1"/>
          <p:nvPr/>
        </p:nvSpPr>
        <p:spPr>
          <a:xfrm>
            <a:off x="2367831" y="128217"/>
            <a:ext cx="13566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Food Molecules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67"/>
          <p:cNvSpPr txBox="1"/>
          <p:nvPr/>
        </p:nvSpPr>
        <p:spPr>
          <a:xfrm>
            <a:off x="5410106" y="128217"/>
            <a:ext cx="109711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Components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7"/>
          <p:cNvSpPr txBox="1"/>
          <p:nvPr/>
        </p:nvSpPr>
        <p:spPr>
          <a:xfrm>
            <a:off x="4128838" y="517686"/>
            <a:ext cx="7979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Protein-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digesting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enzymes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7"/>
          <p:cNvSpPr txBox="1"/>
          <p:nvPr/>
        </p:nvSpPr>
        <p:spPr>
          <a:xfrm>
            <a:off x="5441855" y="1381284"/>
            <a:ext cx="10674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Amino acids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7"/>
          <p:cNvSpPr txBox="1"/>
          <p:nvPr/>
        </p:nvSpPr>
        <p:spPr>
          <a:xfrm>
            <a:off x="2368763" y="2219483"/>
            <a:ext cx="132087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Polysaccharide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67"/>
          <p:cNvSpPr txBox="1"/>
          <p:nvPr/>
        </p:nvSpPr>
        <p:spPr>
          <a:xfrm>
            <a:off x="2487274" y="3023817"/>
            <a:ext cx="111771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Disaccharide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67"/>
          <p:cNvSpPr txBox="1"/>
          <p:nvPr/>
        </p:nvSpPr>
        <p:spPr>
          <a:xfrm>
            <a:off x="3912246" y="2117884"/>
            <a:ext cx="12311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Carbohydrate-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digesting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enzymes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67"/>
          <p:cNvSpPr txBox="1"/>
          <p:nvPr/>
        </p:nvSpPr>
        <p:spPr>
          <a:xfrm>
            <a:off x="5191903" y="3032284"/>
            <a:ext cx="15165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Monosaccharides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67"/>
          <p:cNvSpPr txBox="1"/>
          <p:nvPr/>
        </p:nvSpPr>
        <p:spPr>
          <a:xfrm>
            <a:off x="2522251" y="4708684"/>
            <a:ext cx="10477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Nucleic acid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7"/>
          <p:cNvSpPr txBox="1"/>
          <p:nvPr/>
        </p:nvSpPr>
        <p:spPr>
          <a:xfrm>
            <a:off x="3969071" y="3684219"/>
            <a:ext cx="11174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Nucleic-acid-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digesting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enzymes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7"/>
          <p:cNvSpPr txBox="1"/>
          <p:nvPr/>
        </p:nvSpPr>
        <p:spPr>
          <a:xfrm>
            <a:off x="5449861" y="4717151"/>
            <a:ext cx="101760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Nucleotides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7"/>
          <p:cNvSpPr txBox="1"/>
          <p:nvPr/>
        </p:nvSpPr>
        <p:spPr>
          <a:xfrm>
            <a:off x="2903010" y="6224218"/>
            <a:ext cx="269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Fat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7"/>
          <p:cNvSpPr txBox="1"/>
          <p:nvPr/>
        </p:nvSpPr>
        <p:spPr>
          <a:xfrm>
            <a:off x="3972759" y="5479151"/>
            <a:ext cx="112701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Fat-digesting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enzymes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7"/>
          <p:cNvSpPr txBox="1"/>
          <p:nvPr/>
        </p:nvSpPr>
        <p:spPr>
          <a:xfrm>
            <a:off x="4998283" y="6215751"/>
            <a:ext cx="71849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Glycerol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7"/>
          <p:cNvSpPr txBox="1"/>
          <p:nvPr/>
        </p:nvSpPr>
        <p:spPr>
          <a:xfrm>
            <a:off x="6000048" y="6021017"/>
            <a:ext cx="4590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Fatty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acids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422" grpId="0"/>
      <p:bldP spid="423" grpId="0"/>
      <p:bldP spid="424" grpId="0"/>
      <p:bldP spid="425" grpId="0"/>
      <p:bldP spid="426" grpId="0"/>
      <p:bldP spid="427" grpId="0"/>
      <p:bldP spid="428" grpId="0"/>
      <p:bldP spid="429" grpId="0"/>
      <p:bldP spid="430" grpId="0"/>
      <p:bldP spid="431" grpId="0"/>
      <p:bldP spid="432" grpId="0"/>
      <p:bldP spid="433" grpId="0"/>
      <p:bldP spid="43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8"/>
          <p:cNvSpPr txBox="1">
            <a:spLocks noGrp="1"/>
          </p:cNvSpPr>
          <p:nvPr>
            <p:ph type="title"/>
          </p:nvPr>
        </p:nvSpPr>
        <p:spPr>
          <a:xfrm>
            <a:off x="6476999" y="0"/>
            <a:ext cx="2543175" cy="115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Digestive System</a:t>
            </a:r>
            <a:endParaRPr sz="36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0" name="Google Shape;440;p68"/>
          <p:cNvSpPr txBox="1">
            <a:spLocks noGrp="1"/>
          </p:cNvSpPr>
          <p:nvPr>
            <p:ph type="body" idx="1"/>
          </p:nvPr>
        </p:nvSpPr>
        <p:spPr>
          <a:xfrm>
            <a:off x="2666999" y="0"/>
            <a:ext cx="392380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None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Organs of the Digestive System are divided in two groups:</a:t>
            </a:r>
            <a:endParaRPr dirty="0"/>
          </a:p>
          <a:p>
            <a:pPr marL="514350" lvl="0" indent="-514350" algn="l" rtl="0">
              <a:spcBef>
                <a:spcPts val="1800"/>
              </a:spcBef>
              <a:spcAft>
                <a:spcPts val="0"/>
              </a:spcAft>
              <a:buSzPts val="2400"/>
              <a:buFont typeface="Comic Sans MS"/>
              <a:buAutoNum type="arabicParenR"/>
            </a:pPr>
            <a:r>
              <a:rPr lang="en-US" sz="3600" b="1" u="sng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ALIMENTARY CANAL</a:t>
            </a:r>
          </a:p>
          <a:p>
            <a:pPr marL="403225" lvl="0" indent="0" algn="l" rtl="0"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Tube ~ 9 m (30 feet) long that runs from the mouth to the anus.</a:t>
            </a:r>
            <a:endParaRPr dirty="0"/>
          </a:p>
          <a:p>
            <a:pPr marL="628650" lvl="1" indent="-225425" algn="l" rtl="0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Mouth, Pharynx, Esophagus, Stomach, Intestines</a:t>
            </a:r>
            <a:endParaRPr sz="2200" dirty="0"/>
          </a:p>
          <a:p>
            <a:pPr marL="628650" lvl="1" indent="-225425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2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PERISTALSIS:</a:t>
            </a:r>
            <a:r>
              <a:rPr lang="en-US" sz="2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type of muscle contractions by which food is moved along the alimentary canal.</a:t>
            </a:r>
            <a:endParaRPr sz="22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0050" lvl="1" indent="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sz="28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0050" lvl="1" indent="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sz="28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41" name="Google Shape;44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0805" y="1377538"/>
            <a:ext cx="2543175" cy="540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162795" cy="130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Digestive System</a:t>
            </a:r>
            <a:endParaRPr sz="36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3" name="Google Shape;483;p70"/>
          <p:cNvSpPr txBox="1">
            <a:spLocks noGrp="1"/>
          </p:cNvSpPr>
          <p:nvPr>
            <p:ph type="body" idx="1"/>
          </p:nvPr>
        </p:nvSpPr>
        <p:spPr>
          <a:xfrm>
            <a:off x="2817813" y="180606"/>
            <a:ext cx="6326187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lvl="1" indent="-400050" algn="l" rtl="0">
              <a:spcBef>
                <a:spcPts val="0"/>
              </a:spcBef>
              <a:spcAft>
                <a:spcPts val="0"/>
              </a:spcAft>
              <a:buSzPts val="2800"/>
              <a:buFont typeface="Comic Sans MS"/>
              <a:buNone/>
            </a:pP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</a:t>
            </a:r>
            <a:r>
              <a:rPr lang="en-US" sz="3600" b="1" u="sng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ACCESSORY ORGANS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400050" lvl="1" indent="0" algn="l" rtl="0">
              <a:spcBef>
                <a:spcPts val="1800"/>
              </a:spcBef>
              <a:spcAft>
                <a:spcPts val="0"/>
              </a:spcAft>
              <a:buSzPts val="2800"/>
              <a:buFont typeface="Comic Sans MS"/>
              <a:buNone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Organs attached to the alimentary canal by ducts (tubes).</a:t>
            </a:r>
            <a:endParaRPr dirty="0"/>
          </a:p>
          <a:p>
            <a:pPr marL="857250" lvl="1" indent="-457200" algn="l" rtl="0">
              <a:spcBef>
                <a:spcPts val="1800"/>
              </a:spcBef>
              <a:spcAft>
                <a:spcPts val="0"/>
              </a:spcAft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Salivary Glands, Gallbladder, Liver &amp; Pancreas</a:t>
            </a:r>
            <a:endParaRPr dirty="0"/>
          </a:p>
        </p:txBody>
      </p:sp>
      <p:pic>
        <p:nvPicPr>
          <p:cNvPr id="484" name="Google Shape;48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7392" y="2968831"/>
            <a:ext cx="5122222" cy="3864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9" descr="21_04_1HumanDigestiveSys-U.jpg"/>
          <p:cNvPicPr preferRelativeResize="0"/>
          <p:nvPr/>
        </p:nvPicPr>
        <p:blipFill rotWithShape="1">
          <a:blip r:embed="rId3">
            <a:alphaModFix/>
          </a:blip>
          <a:srcRect b="2675"/>
          <a:stretch/>
        </p:blipFill>
        <p:spPr>
          <a:xfrm>
            <a:off x="1627632" y="213363"/>
            <a:ext cx="5888736" cy="6407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Google Shape;448;p69"/>
          <p:cNvCxnSpPr/>
          <p:nvPr/>
        </p:nvCxnSpPr>
        <p:spPr>
          <a:xfrm rot="10800000" flipH="1">
            <a:off x="2286000" y="6231005"/>
            <a:ext cx="1664800" cy="102067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9" name="Google Shape;449;p69"/>
          <p:cNvCxnSpPr/>
          <p:nvPr/>
        </p:nvCxnSpPr>
        <p:spPr>
          <a:xfrm>
            <a:off x="2544233" y="6061670"/>
            <a:ext cx="1385401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0" name="Google Shape;450;p69"/>
          <p:cNvCxnSpPr/>
          <p:nvPr/>
        </p:nvCxnSpPr>
        <p:spPr>
          <a:xfrm>
            <a:off x="3873500" y="1756838"/>
            <a:ext cx="1330367" cy="37634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1" name="Google Shape;451;p69"/>
          <p:cNvCxnSpPr/>
          <p:nvPr/>
        </p:nvCxnSpPr>
        <p:spPr>
          <a:xfrm>
            <a:off x="2798233" y="1024472"/>
            <a:ext cx="708067" cy="579501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2" name="Google Shape;452;p69"/>
          <p:cNvCxnSpPr/>
          <p:nvPr/>
        </p:nvCxnSpPr>
        <p:spPr>
          <a:xfrm>
            <a:off x="4000500" y="1341972"/>
            <a:ext cx="1203367" cy="45250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3" name="Google Shape;453;p69"/>
          <p:cNvCxnSpPr/>
          <p:nvPr/>
        </p:nvCxnSpPr>
        <p:spPr>
          <a:xfrm rot="10800000" flipH="1">
            <a:off x="3649133" y="1794472"/>
            <a:ext cx="1554734" cy="18250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4" name="Google Shape;454;p69"/>
          <p:cNvCxnSpPr/>
          <p:nvPr/>
        </p:nvCxnSpPr>
        <p:spPr>
          <a:xfrm>
            <a:off x="2514600" y="1579038"/>
            <a:ext cx="1012867" cy="151935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5" name="Google Shape;455;p69"/>
          <p:cNvCxnSpPr/>
          <p:nvPr/>
        </p:nvCxnSpPr>
        <p:spPr>
          <a:xfrm rot="10800000" flipH="1">
            <a:off x="2599266" y="1857973"/>
            <a:ext cx="1465835" cy="89365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6" name="Google Shape;456;p69"/>
          <p:cNvCxnSpPr/>
          <p:nvPr/>
        </p:nvCxnSpPr>
        <p:spPr>
          <a:xfrm>
            <a:off x="2865966" y="2324105"/>
            <a:ext cx="1237234" cy="71501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7" name="Google Shape;457;p69"/>
          <p:cNvCxnSpPr/>
          <p:nvPr/>
        </p:nvCxnSpPr>
        <p:spPr>
          <a:xfrm rot="10800000" flipH="1">
            <a:off x="4297166" y="2709338"/>
            <a:ext cx="1900434" cy="1053634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p69"/>
          <p:cNvCxnSpPr/>
          <p:nvPr/>
        </p:nvCxnSpPr>
        <p:spPr>
          <a:xfrm rot="10800000" flipH="1">
            <a:off x="3628299" y="3069172"/>
            <a:ext cx="2569301" cy="1358434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p69"/>
          <p:cNvCxnSpPr/>
          <p:nvPr/>
        </p:nvCxnSpPr>
        <p:spPr>
          <a:xfrm rot="10800000" flipH="1">
            <a:off x="3865366" y="3390905"/>
            <a:ext cx="2679367" cy="1362667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p69"/>
          <p:cNvCxnSpPr/>
          <p:nvPr/>
        </p:nvCxnSpPr>
        <p:spPr>
          <a:xfrm>
            <a:off x="2616200" y="5185838"/>
            <a:ext cx="1089067" cy="101134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p69"/>
          <p:cNvCxnSpPr/>
          <p:nvPr/>
        </p:nvCxnSpPr>
        <p:spPr>
          <a:xfrm rot="10800000" flipH="1">
            <a:off x="2616200" y="5553672"/>
            <a:ext cx="636100" cy="152866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p69"/>
          <p:cNvCxnSpPr/>
          <p:nvPr/>
        </p:nvCxnSpPr>
        <p:spPr>
          <a:xfrm>
            <a:off x="2544233" y="6061670"/>
            <a:ext cx="1385401" cy="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p69"/>
          <p:cNvCxnSpPr/>
          <p:nvPr/>
        </p:nvCxnSpPr>
        <p:spPr>
          <a:xfrm rot="10800000" flipH="1">
            <a:off x="2286000" y="6231005"/>
            <a:ext cx="1664800" cy="102067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4" name="Google Shape;464;p69"/>
          <p:cNvSpPr txBox="1"/>
          <p:nvPr/>
        </p:nvSpPr>
        <p:spPr>
          <a:xfrm>
            <a:off x="130074" y="103972"/>
            <a:ext cx="3181640" cy="430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Alimentary canal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9"/>
          <p:cNvSpPr txBox="1"/>
          <p:nvPr/>
        </p:nvSpPr>
        <p:spPr>
          <a:xfrm>
            <a:off x="1720894" y="856356"/>
            <a:ext cx="106439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Oral cavity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(mouth)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69"/>
          <p:cNvSpPr txBox="1"/>
          <p:nvPr/>
        </p:nvSpPr>
        <p:spPr>
          <a:xfrm>
            <a:off x="1759378" y="1431658"/>
            <a:ext cx="902661" cy="24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Tongue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9"/>
          <p:cNvSpPr txBox="1"/>
          <p:nvPr/>
        </p:nvSpPr>
        <p:spPr>
          <a:xfrm>
            <a:off x="1720895" y="1804623"/>
            <a:ext cx="80971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Pharynx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69"/>
          <p:cNvSpPr txBox="1"/>
          <p:nvPr/>
        </p:nvSpPr>
        <p:spPr>
          <a:xfrm>
            <a:off x="1720895" y="2185624"/>
            <a:ext cx="11058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Esophagus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9"/>
          <p:cNvSpPr txBox="1"/>
          <p:nvPr/>
        </p:nvSpPr>
        <p:spPr>
          <a:xfrm>
            <a:off x="1737827" y="4810290"/>
            <a:ext cx="843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Small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intestine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69"/>
          <p:cNvSpPr txBox="1"/>
          <p:nvPr/>
        </p:nvSpPr>
        <p:spPr>
          <a:xfrm>
            <a:off x="1737829" y="5360622"/>
            <a:ext cx="843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Large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intestine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69"/>
          <p:cNvSpPr txBox="1"/>
          <p:nvPr/>
        </p:nvSpPr>
        <p:spPr>
          <a:xfrm>
            <a:off x="1729361" y="5902490"/>
            <a:ext cx="75251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Rectum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69"/>
          <p:cNvSpPr txBox="1"/>
          <p:nvPr/>
        </p:nvSpPr>
        <p:spPr>
          <a:xfrm>
            <a:off x="1729361" y="6190355"/>
            <a:ext cx="51296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Anus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9"/>
          <p:cNvSpPr txBox="1"/>
          <p:nvPr/>
        </p:nvSpPr>
        <p:spPr>
          <a:xfrm>
            <a:off x="5272054" y="441199"/>
            <a:ext cx="2380508" cy="8617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5D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Accessory organs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15D9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69"/>
          <p:cNvSpPr txBox="1"/>
          <p:nvPr/>
        </p:nvSpPr>
        <p:spPr>
          <a:xfrm>
            <a:off x="5255726" y="1669155"/>
            <a:ext cx="150542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15D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Salivary glands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115D9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69"/>
          <p:cNvSpPr txBox="1"/>
          <p:nvPr/>
        </p:nvSpPr>
        <p:spPr>
          <a:xfrm>
            <a:off x="6263261" y="2541224"/>
            <a:ext cx="49041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Liver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69"/>
          <p:cNvSpPr txBox="1"/>
          <p:nvPr/>
        </p:nvSpPr>
        <p:spPr>
          <a:xfrm>
            <a:off x="6250561" y="2905289"/>
            <a:ext cx="112881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15D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Gallbladder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115D9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69"/>
          <p:cNvSpPr txBox="1"/>
          <p:nvPr/>
        </p:nvSpPr>
        <p:spPr>
          <a:xfrm>
            <a:off x="6572294" y="3227023"/>
            <a:ext cx="91261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Pancreas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71;p69">
            <a:extLst>
              <a:ext uri="{FF2B5EF4-FFF2-40B4-BE49-F238E27FC236}">
                <a16:creationId xmlns:a16="http://schemas.microsoft.com/office/drawing/2014/main" id="{EF1F94F2-1BD3-F739-F2D9-269DAC3FA017}"/>
              </a:ext>
            </a:extLst>
          </p:cNvPr>
          <p:cNvSpPr txBox="1"/>
          <p:nvPr/>
        </p:nvSpPr>
        <p:spPr>
          <a:xfrm>
            <a:off x="5539197" y="5564144"/>
            <a:ext cx="114668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Appendix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462;p69">
            <a:extLst>
              <a:ext uri="{FF2B5EF4-FFF2-40B4-BE49-F238E27FC236}">
                <a16:creationId xmlns:a16="http://schemas.microsoft.com/office/drawing/2014/main" id="{703E9B3F-D29D-4283-07FC-029D0673F123}"/>
              </a:ext>
            </a:extLst>
          </p:cNvPr>
          <p:cNvCxnSpPr>
            <a:cxnSpLocks/>
          </p:cNvCxnSpPr>
          <p:nvPr/>
        </p:nvCxnSpPr>
        <p:spPr>
          <a:xfrm flipV="1">
            <a:off x="3527467" y="5706538"/>
            <a:ext cx="1987980" cy="83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456;p69">
            <a:extLst>
              <a:ext uri="{FF2B5EF4-FFF2-40B4-BE49-F238E27FC236}">
                <a16:creationId xmlns:a16="http://schemas.microsoft.com/office/drawing/2014/main" id="{A004F5AB-71BC-77CE-C1A8-57196488D424}"/>
              </a:ext>
            </a:extLst>
          </p:cNvPr>
          <p:cNvCxnSpPr>
            <a:cxnSpLocks/>
          </p:cNvCxnSpPr>
          <p:nvPr/>
        </p:nvCxnSpPr>
        <p:spPr>
          <a:xfrm flipV="1">
            <a:off x="2901665" y="4427537"/>
            <a:ext cx="1290325" cy="81292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Google Shape;468;p69">
            <a:extLst>
              <a:ext uri="{FF2B5EF4-FFF2-40B4-BE49-F238E27FC236}">
                <a16:creationId xmlns:a16="http://schemas.microsoft.com/office/drawing/2014/main" id="{3D1296D7-F3DF-8EC5-8F4B-5390B0DB8391}"/>
              </a:ext>
            </a:extLst>
          </p:cNvPr>
          <p:cNvSpPr txBox="1"/>
          <p:nvPr/>
        </p:nvSpPr>
        <p:spPr>
          <a:xfrm>
            <a:off x="1756594" y="4370348"/>
            <a:ext cx="11058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Stomach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  <p:bldP spid="465" grpId="0"/>
      <p:bldP spid="466" grpId="0"/>
      <p:bldP spid="467" grpId="0"/>
      <p:bldP spid="468" grpId="0"/>
      <p:bldP spid="469" grpId="0"/>
      <p:bldP spid="470" grpId="0"/>
      <p:bldP spid="471" grpId="0"/>
      <p:bldP spid="472" grpId="0"/>
      <p:bldP spid="473" grpId="0" animBg="1"/>
      <p:bldP spid="474" grpId="0"/>
      <p:bldP spid="475" grpId="0"/>
      <p:bldP spid="476" grpId="0"/>
      <p:bldP spid="477" grpId="0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9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2060"/>
                </a:solidFill>
              </a:rPr>
              <a:t>Major Endocrine Organs</a:t>
            </a:r>
            <a:endParaRPr dirty="0"/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1"/>
          </p:nvPr>
        </p:nvSpPr>
        <p:spPr>
          <a:xfrm>
            <a:off x="147484" y="1430740"/>
            <a:ext cx="4576916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400" b="1" dirty="0">
                <a:solidFill>
                  <a:srgbClr val="FF0000"/>
                </a:solidFill>
              </a:rPr>
              <a:t>Endocrine</a:t>
            </a:r>
            <a:r>
              <a:rPr lang="en-US" sz="2400" b="1" dirty="0">
                <a:solidFill>
                  <a:srgbClr val="002060"/>
                </a:solidFill>
              </a:rPr>
              <a:t> and Nervous Systems specialize in the </a:t>
            </a:r>
            <a:r>
              <a:rPr lang="en-US" sz="2400" b="1" dirty="0">
                <a:solidFill>
                  <a:srgbClr val="FF0000"/>
                </a:solidFill>
              </a:rPr>
              <a:t>inter-systemic communication </a:t>
            </a:r>
            <a:r>
              <a:rPr lang="en-US" sz="2400" b="1" dirty="0">
                <a:solidFill>
                  <a:srgbClr val="002060"/>
                </a:solidFill>
              </a:rPr>
              <a:t>needed to maintain body </a:t>
            </a:r>
            <a:r>
              <a:rPr lang="en-US" sz="3600" b="1" dirty="0">
                <a:solidFill>
                  <a:srgbClr val="00B050"/>
                </a:solidFill>
              </a:rPr>
              <a:t>homeostasis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US" sz="2400" b="1" dirty="0">
                <a:solidFill>
                  <a:srgbClr val="002060"/>
                </a:solidFill>
              </a:rPr>
              <a:t>The Nervous system acts faster and more locally than Endocrine System.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omic Sans MS"/>
              <a:buChar char="•"/>
            </a:pP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US" sz="2400" b="1" dirty="0">
                <a:solidFill>
                  <a:srgbClr val="002060"/>
                </a:solidFill>
              </a:rPr>
              <a:t>Endocrine System includes:</a:t>
            </a:r>
            <a:endParaRPr dirty="0"/>
          </a:p>
          <a:p>
            <a:pPr marL="511175" lvl="1" indent="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FF0000"/>
                </a:solidFill>
              </a:rPr>
              <a:t> Glands</a:t>
            </a:r>
            <a:endParaRPr dirty="0"/>
          </a:p>
          <a:p>
            <a:pPr marL="511175" lvl="1" indent="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mic Sans MS"/>
              <a:buChar char="–"/>
            </a:pPr>
            <a:r>
              <a:rPr lang="en-US" b="1" dirty="0">
                <a:solidFill>
                  <a:srgbClr val="FF0000"/>
                </a:solidFill>
              </a:rPr>
              <a:t> Hormones</a:t>
            </a:r>
            <a:endParaRPr dirty="0"/>
          </a:p>
        </p:txBody>
      </p:sp>
      <p:pic>
        <p:nvPicPr>
          <p:cNvPr id="153" name="Google Shape;153;p3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9980"/>
          <a:stretch/>
        </p:blipFill>
        <p:spPr>
          <a:xfrm>
            <a:off x="4876799" y="1307690"/>
            <a:ext cx="3942735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1"/>
          <p:cNvSpPr txBox="1">
            <a:spLocks noGrp="1"/>
          </p:cNvSpPr>
          <p:nvPr>
            <p:ph type="title"/>
          </p:nvPr>
        </p:nvSpPr>
        <p:spPr>
          <a:xfrm>
            <a:off x="235974" y="112776"/>
            <a:ext cx="2703871" cy="6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Mouth</a:t>
            </a:r>
            <a:endParaRPr sz="40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0" name="Google Shape;490;p71"/>
          <p:cNvSpPr txBox="1">
            <a:spLocks noGrp="1"/>
          </p:cNvSpPr>
          <p:nvPr>
            <p:ph type="body" idx="1"/>
          </p:nvPr>
        </p:nvSpPr>
        <p:spPr>
          <a:xfrm>
            <a:off x="2817813" y="243348"/>
            <a:ext cx="6326187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Mechanical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physical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) digestion 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begins in the mouth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as the tongue moves the food between the teeth for chewing.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800"/>
              <a:buFont typeface="Comic Sans MS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Saliva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contains the enzyme </a:t>
            </a: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Amylase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for 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chemically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digesting </a:t>
            </a: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Starch </a:t>
            </a:r>
            <a:r>
              <a:rPr lang="en-US" sz="2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into</a:t>
            </a: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maltose.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800"/>
              <a:buFont typeface="Comic Sans MS"/>
              <a:buChar char="•"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Tongue forms a </a:t>
            </a: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Bolus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for swallowing.</a:t>
            </a:r>
            <a:endParaRPr dirty="0"/>
          </a:p>
        </p:txBody>
      </p:sp>
      <p:pic>
        <p:nvPicPr>
          <p:cNvPr id="491" name="Google Shape;49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1375" y="4419600"/>
            <a:ext cx="32512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Salivary Glands &amp; Digestion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52578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3600" dirty="0">
                <a:solidFill>
                  <a:srgbClr val="00B050"/>
                </a:solidFill>
              </a:rPr>
              <a:t>Salivary Glands</a:t>
            </a:r>
          </a:p>
          <a:p>
            <a:pPr marL="879475" indent="-415925" eaLnBrk="1" hangingPunct="1">
              <a:buFont typeface="Wingdings 2" pitchFamily="18" charset="2"/>
              <a:buAutoNum type="arabicPeriod"/>
            </a:pPr>
            <a:r>
              <a:rPr lang="en-US" sz="2400" dirty="0"/>
              <a:t>Moisten</a:t>
            </a:r>
          </a:p>
          <a:p>
            <a:pPr marL="879475" indent="-415925" eaLnBrk="1" hangingPunct="1">
              <a:buFont typeface="Wingdings 2" pitchFamily="18" charset="2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Lubricate </a:t>
            </a:r>
          </a:p>
          <a:p>
            <a:pPr marL="879475" indent="-415925" eaLnBrk="1" hangingPunct="1">
              <a:buFont typeface="Wingdings 2" pitchFamily="18" charset="2"/>
              <a:buAutoNum type="arabicPeriod"/>
            </a:pPr>
            <a:r>
              <a:rPr lang="en-US" sz="2400" dirty="0"/>
              <a:t>Chemical Digestion</a:t>
            </a:r>
          </a:p>
          <a:p>
            <a:pPr eaLnBrk="1" hangingPunct="1">
              <a:buFont typeface="Wingdings 2" pitchFamily="18" charset="2"/>
              <a:buNone/>
            </a:pPr>
            <a:endParaRPr lang="en-US" sz="3600" dirty="0"/>
          </a:p>
          <a:p>
            <a:pPr eaLnBrk="1" hangingPunct="1">
              <a:buFont typeface="Wingdings 2" pitchFamily="18" charset="2"/>
              <a:buNone/>
            </a:pPr>
            <a:endParaRPr lang="en-US" sz="3600" dirty="0"/>
          </a:p>
          <a:p>
            <a:pPr eaLnBrk="1" hangingPunct="1">
              <a:buFont typeface="Wingdings 2" pitchFamily="18" charset="2"/>
              <a:buNone/>
            </a:pPr>
            <a:r>
              <a:rPr lang="en-US" sz="3600" dirty="0"/>
              <a:t>                 </a:t>
            </a:r>
            <a:r>
              <a:rPr lang="en-US" sz="2400" dirty="0">
                <a:solidFill>
                  <a:srgbClr val="00B050"/>
                </a:solidFill>
              </a:rPr>
              <a:t>Salivary Amylase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3600" dirty="0"/>
              <a:t>Starch                               Maltose </a:t>
            </a:r>
          </a:p>
          <a:p>
            <a:pPr eaLnBrk="1" hangingPunct="1">
              <a:buFont typeface="Wingdings 2" pitchFamily="18" charset="2"/>
              <a:buNone/>
            </a:pPr>
            <a:endParaRPr lang="en-US" sz="3600" dirty="0"/>
          </a:p>
          <a:p>
            <a:pPr eaLnBrk="1" hangingPunct="1">
              <a:buFont typeface="Wingdings 2" pitchFamily="18" charset="2"/>
              <a:buNone/>
            </a:pPr>
            <a:endParaRPr lang="en-US" sz="3600" dirty="0"/>
          </a:p>
          <a:p>
            <a:pPr eaLnBrk="1" hangingPunct="1"/>
            <a:endParaRPr lang="en-US" dirty="0"/>
          </a:p>
        </p:txBody>
      </p:sp>
      <p:pic>
        <p:nvPicPr>
          <p:cNvPr id="34821" name="Picture 2" descr="http://www.greenfacts.org/glossary/images/salvary-gl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752600"/>
            <a:ext cx="36248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905000" y="5943600"/>
            <a:ext cx="2667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 txBox="1">
            <a:spLocks noGrp="1"/>
          </p:cNvSpPr>
          <p:nvPr>
            <p:ph type="title"/>
          </p:nvPr>
        </p:nvSpPr>
        <p:spPr>
          <a:xfrm>
            <a:off x="461962" y="294303"/>
            <a:ext cx="4110038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Esophagus</a:t>
            </a:r>
            <a:endParaRPr sz="40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7" name="Google Shape;497;p72"/>
          <p:cNvSpPr txBox="1">
            <a:spLocks noGrp="1"/>
          </p:cNvSpPr>
          <p:nvPr>
            <p:ph type="body" idx="1"/>
          </p:nvPr>
        </p:nvSpPr>
        <p:spPr>
          <a:xfrm>
            <a:off x="5186149" y="294303"/>
            <a:ext cx="3957851" cy="656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tongue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moves the chewed food into the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Pharynx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at the back of the mouth where swallowing starts.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800"/>
              <a:buFont typeface="Comic Sans MS"/>
              <a:buChar char="•"/>
            </a:pP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Trachea is blocked by the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Epiglottis</a:t>
            </a:r>
            <a:endParaRPr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Swallowing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begins the </a:t>
            </a:r>
            <a:r>
              <a:rPr lang="en-US" sz="4000" dirty="0">
                <a:solidFill>
                  <a:srgbClr val="00CC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peristalsis,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wave-like contractions of muscle that pushes the food through the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Esophagus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Arial"/>
              <a:buNone/>
            </a:pPr>
            <a:endParaRPr sz="2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Arial"/>
              <a:buNone/>
            </a:pPr>
            <a:endParaRPr sz="2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A35FD-5AAA-491A-8F0F-451FE9E6A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-331" r="63049" b="4054"/>
          <a:stretch/>
        </p:blipFill>
        <p:spPr bwMode="auto">
          <a:xfrm>
            <a:off x="0" y="1101213"/>
            <a:ext cx="1927123" cy="500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90C98-D2C2-39C9-A6D4-44168DD34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6388" r="32329" b="4054"/>
          <a:stretch/>
        </p:blipFill>
        <p:spPr bwMode="auto">
          <a:xfrm>
            <a:off x="1910468" y="1101213"/>
            <a:ext cx="1617039" cy="500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EE1AA-6C53-7B0A-E569-BA24B86AF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8717" b="4054"/>
          <a:stretch/>
        </p:blipFill>
        <p:spPr bwMode="auto">
          <a:xfrm>
            <a:off x="3527507" y="1101213"/>
            <a:ext cx="1617039" cy="500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3"/>
          <p:cNvSpPr txBox="1">
            <a:spLocks noGrp="1"/>
          </p:cNvSpPr>
          <p:nvPr>
            <p:ph type="title"/>
          </p:nvPr>
        </p:nvSpPr>
        <p:spPr>
          <a:xfrm>
            <a:off x="0" y="225631"/>
            <a:ext cx="3500438" cy="97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Stomach</a:t>
            </a:r>
            <a:endParaRPr sz="40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4" name="Google Shape;504;p73"/>
          <p:cNvSpPr txBox="1">
            <a:spLocks noGrp="1"/>
          </p:cNvSpPr>
          <p:nvPr>
            <p:ph type="body" idx="1"/>
          </p:nvPr>
        </p:nvSpPr>
        <p:spPr>
          <a:xfrm>
            <a:off x="3500438" y="0"/>
            <a:ext cx="564356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32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Mechanical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 digestion</a:t>
            </a:r>
            <a:endParaRPr sz="3600" dirty="0"/>
          </a:p>
          <a:p>
            <a:pPr marL="463550" lvl="0" indent="-225425" algn="l" rtl="0">
              <a:spcBef>
                <a:spcPts val="1200"/>
              </a:spcBef>
              <a:spcAft>
                <a:spcPts val="0"/>
              </a:spcAft>
              <a:buSzPts val="2500"/>
              <a:buFont typeface="Comic Sans MS"/>
              <a:buChar char="•"/>
            </a:pPr>
            <a:r>
              <a:rPr lang="en-US" sz="26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Closed sphincters 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at each end of the stomach keep the food inside while </a:t>
            </a:r>
            <a:r>
              <a:rPr lang="en-US" sz="26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muscles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in the wall of the stomach  carry on </a:t>
            </a:r>
            <a:r>
              <a:rPr lang="en-US" sz="26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peristalsis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600" dirty="0"/>
          </a:p>
          <a:p>
            <a:pPr marL="463550" lvl="0" indent="-225425" algn="l" rtl="0">
              <a:spcBef>
                <a:spcPts val="1200"/>
              </a:spcBef>
              <a:spcAft>
                <a:spcPts val="0"/>
              </a:spcAft>
              <a:buSzPts val="2500"/>
              <a:buFont typeface="Comic Sans MS"/>
              <a:buChar char="•"/>
            </a:pP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Food is churned for up to </a:t>
            </a:r>
            <a:r>
              <a:rPr lang="en-US" sz="2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 hours.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2500"/>
              <a:buNone/>
            </a:pPr>
            <a:endParaRPr lang="en-US" sz="18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2500"/>
              <a:buNone/>
            </a:pPr>
            <a:r>
              <a:rPr lang="en-US" sz="32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Chemical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 digestion</a:t>
            </a:r>
            <a:endParaRPr sz="3200" dirty="0"/>
          </a:p>
          <a:p>
            <a:pPr indent="-231775">
              <a:spcBef>
                <a:spcPts val="500"/>
              </a:spcBef>
              <a:buSzPts val="2500"/>
            </a:pP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Glands in the stomach lining produce fluids that contain:</a:t>
            </a:r>
            <a:endParaRPr sz="2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marL="795338" lvl="1" indent="-231775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sz="2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Pepsin </a:t>
            </a:r>
            <a:r>
              <a:rPr lang="en-US" sz="2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enzyme that digests </a:t>
            </a:r>
            <a:r>
              <a:rPr lang="en-US" sz="26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protein.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600" dirty="0"/>
          </a:p>
          <a:p>
            <a:pPr marL="795338" lvl="1" indent="-231775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sz="2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Hydrochloric acid</a:t>
            </a:r>
            <a:endParaRPr sz="2600" dirty="0"/>
          </a:p>
          <a:p>
            <a:pPr marL="342900" lvl="0" indent="-184150" algn="l" rtl="0">
              <a:spcBef>
                <a:spcPts val="500"/>
              </a:spcBef>
              <a:spcAft>
                <a:spcPts val="0"/>
              </a:spcAft>
              <a:buSzPts val="2500"/>
              <a:buFont typeface="Arial"/>
              <a:buNone/>
            </a:pPr>
            <a:endParaRPr sz="2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Arial"/>
              <a:buNone/>
            </a:pPr>
            <a:endParaRPr sz="2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05" name="Google Shape;505;p7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36051" y="1801090"/>
            <a:ext cx="3536489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EC7AC837-4BEE-005B-6E1D-6BD3495502EE}"/>
              </a:ext>
            </a:extLst>
          </p:cNvPr>
          <p:cNvSpPr/>
          <p:nvPr/>
        </p:nvSpPr>
        <p:spPr>
          <a:xfrm rot="19340845">
            <a:off x="719188" y="1853797"/>
            <a:ext cx="3536489" cy="1558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B7E81A0-B099-B414-A970-16CC4056F42F}"/>
              </a:ext>
            </a:extLst>
          </p:cNvPr>
          <p:cNvSpPr/>
          <p:nvPr/>
        </p:nvSpPr>
        <p:spPr>
          <a:xfrm rot="17843888">
            <a:off x="-203583" y="3215758"/>
            <a:ext cx="5585111" cy="1544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4"/>
          <p:cNvSpPr txBox="1">
            <a:spLocks noGrp="1"/>
          </p:cNvSpPr>
          <p:nvPr>
            <p:ph type="title"/>
          </p:nvPr>
        </p:nvSpPr>
        <p:spPr>
          <a:xfrm>
            <a:off x="214745" y="1468582"/>
            <a:ext cx="2857603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Stomach</a:t>
            </a:r>
            <a:endParaRPr sz="40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1" name="Google Shape;511;p74"/>
          <p:cNvSpPr txBox="1">
            <a:spLocks noGrp="1"/>
          </p:cNvSpPr>
          <p:nvPr>
            <p:ph type="body" idx="1"/>
          </p:nvPr>
        </p:nvSpPr>
        <p:spPr>
          <a:xfrm>
            <a:off x="3810000" y="95004"/>
            <a:ext cx="5334000" cy="672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Hydrochloric Acid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helps to digest certain foods and also kills some microbes that enter the stomach.</a:t>
            </a:r>
            <a:endParaRPr sz="32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Enzymes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(pepsin, rennin) continue the digestive process.</a:t>
            </a:r>
            <a:endParaRPr sz="32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Acid and enzymes do not digest the stomach itself because it is protected by a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thick layer of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Mucus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2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In the stomach, the mixture of food, enzymes and acid becomes a semiliquid called </a:t>
            </a: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Chyme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200" dirty="0"/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Arial"/>
              <a:buNone/>
            </a:pPr>
            <a:endParaRPr sz="2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6" descr="http://www.nlm.nih.gov/medlineplus/ency/images/ency/fullsize/19223.jpg">
            <a:extLst>
              <a:ext uri="{FF2B5EF4-FFF2-40B4-BE49-F238E27FC236}">
                <a16:creationId xmlns:a16="http://schemas.microsoft.com/office/drawing/2014/main" id="{F8167881-7349-007C-29E5-5341F8CC6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8604"/>
          <a:stretch/>
        </p:blipFill>
        <p:spPr bwMode="auto">
          <a:xfrm>
            <a:off x="0" y="2201861"/>
            <a:ext cx="3810000" cy="400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790" y="62109"/>
            <a:ext cx="5867400" cy="92182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Small Intestine </a:t>
            </a:r>
            <a:r>
              <a:rPr lang="en-US" b="1" dirty="0"/>
              <a:t>(SI)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125065"/>
            <a:ext cx="4286992" cy="1742704"/>
          </a:xfrm>
        </p:spPr>
        <p:txBody>
          <a:bodyPr>
            <a:noAutofit/>
          </a:bodyPr>
          <a:lstStyle/>
          <a:p>
            <a:pPr marL="136525" indent="0">
              <a:spcBef>
                <a:spcPts val="1200"/>
              </a:spcBef>
              <a:buNone/>
            </a:pPr>
            <a:r>
              <a:rPr lang="en-US" dirty="0">
                <a:solidFill>
                  <a:srgbClr val="00B050"/>
                </a:solidFill>
              </a:rPr>
              <a:t>Materials from liver, gall- bladder and pancreas are delivered to SI.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0305" b="12873"/>
          <a:stretch/>
        </p:blipFill>
        <p:spPr bwMode="auto">
          <a:xfrm>
            <a:off x="4286992" y="1036959"/>
            <a:ext cx="4855213" cy="583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www.memorialhermann.org/adam/graphics/images/en/10269.jpg">
            <a:extLst>
              <a:ext uri="{FF2B5EF4-FFF2-40B4-BE49-F238E27FC236}">
                <a16:creationId xmlns:a16="http://schemas.microsoft.com/office/drawing/2014/main" id="{F0520D64-F1FC-F88B-046A-1CA058F5B7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17500" r="5039"/>
          <a:stretch/>
        </p:blipFill>
        <p:spPr bwMode="auto">
          <a:xfrm>
            <a:off x="247195" y="983938"/>
            <a:ext cx="3719163" cy="384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BA68E1-5C37-4ACE-94B4-9B849BFDE610}"/>
              </a:ext>
            </a:extLst>
          </p:cNvPr>
          <p:cNvSpPr/>
          <p:nvPr/>
        </p:nvSpPr>
        <p:spPr>
          <a:xfrm>
            <a:off x="3257839" y="4434922"/>
            <a:ext cx="708519" cy="39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9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77" descr="21_10aSmallIntestine-U.jpg"/>
          <p:cNvPicPr preferRelativeResize="0"/>
          <p:nvPr/>
        </p:nvPicPr>
        <p:blipFill rotWithShape="1">
          <a:blip r:embed="rId3">
            <a:alphaModFix/>
          </a:blip>
          <a:srcRect b="4149"/>
          <a:stretch/>
        </p:blipFill>
        <p:spPr>
          <a:xfrm>
            <a:off x="1295400" y="1213104"/>
            <a:ext cx="6553200" cy="424789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7"/>
          <p:cNvSpPr/>
          <p:nvPr/>
        </p:nvSpPr>
        <p:spPr>
          <a:xfrm>
            <a:off x="3856567" y="1566333"/>
            <a:ext cx="601133" cy="431800"/>
          </a:xfrm>
          <a:prstGeom prst="ellipse">
            <a:avLst/>
          </a:prstGeom>
          <a:solidFill>
            <a:schemeClr val="lt1">
              <a:alpha val="4274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6" name="Google Shape;536;p77"/>
          <p:cNvSpPr/>
          <p:nvPr/>
        </p:nvSpPr>
        <p:spPr>
          <a:xfrm>
            <a:off x="2544233" y="2506133"/>
            <a:ext cx="592666" cy="431800"/>
          </a:xfrm>
          <a:prstGeom prst="ellipse">
            <a:avLst/>
          </a:prstGeom>
          <a:solidFill>
            <a:schemeClr val="lt1">
              <a:alpha val="4274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7" name="Google Shape;537;p77"/>
          <p:cNvSpPr txBox="1"/>
          <p:nvPr/>
        </p:nvSpPr>
        <p:spPr>
          <a:xfrm>
            <a:off x="1339895" y="1440549"/>
            <a:ext cx="5517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Liver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8" name="Google Shape;538;p77"/>
          <p:cNvCxnSpPr/>
          <p:nvPr/>
        </p:nvCxnSpPr>
        <p:spPr>
          <a:xfrm>
            <a:off x="1921933" y="1620900"/>
            <a:ext cx="1169500" cy="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9" name="Google Shape;539;p77"/>
          <p:cNvCxnSpPr/>
          <p:nvPr/>
        </p:nvCxnSpPr>
        <p:spPr>
          <a:xfrm rot="10800000" flipH="1">
            <a:off x="2226733" y="2933233"/>
            <a:ext cx="678434" cy="23330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0" name="Google Shape;540;p77"/>
          <p:cNvCxnSpPr/>
          <p:nvPr/>
        </p:nvCxnSpPr>
        <p:spPr>
          <a:xfrm>
            <a:off x="2971800" y="4372566"/>
            <a:ext cx="576833" cy="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1" name="Google Shape;541;p77"/>
          <p:cNvCxnSpPr>
            <a:cxnSpLocks/>
          </p:cNvCxnSpPr>
          <p:nvPr/>
        </p:nvCxnSpPr>
        <p:spPr>
          <a:xfrm flipV="1">
            <a:off x="3058638" y="5032967"/>
            <a:ext cx="735528" cy="407514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2" name="Google Shape;542;p77"/>
          <p:cNvCxnSpPr/>
          <p:nvPr/>
        </p:nvCxnSpPr>
        <p:spPr>
          <a:xfrm rot="10800000" flipH="1">
            <a:off x="6756399" y="2565400"/>
            <a:ext cx="567268" cy="60490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3" name="Google Shape;543;p77"/>
          <p:cNvCxnSpPr/>
          <p:nvPr/>
        </p:nvCxnSpPr>
        <p:spPr>
          <a:xfrm>
            <a:off x="7001933" y="4677366"/>
            <a:ext cx="0" cy="368767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4" name="Google Shape;544;p77"/>
          <p:cNvSpPr txBox="1"/>
          <p:nvPr/>
        </p:nvSpPr>
        <p:spPr>
          <a:xfrm>
            <a:off x="1331429" y="2761349"/>
            <a:ext cx="83372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Gall-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bladder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7"/>
          <p:cNvSpPr txBox="1"/>
          <p:nvPr/>
        </p:nvSpPr>
        <p:spPr>
          <a:xfrm>
            <a:off x="1932562" y="4209149"/>
            <a:ext cx="101327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0F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Intestinal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0F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0F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enzymes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A0F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7"/>
          <p:cNvSpPr txBox="1"/>
          <p:nvPr/>
        </p:nvSpPr>
        <p:spPr>
          <a:xfrm>
            <a:off x="1498903" y="5242547"/>
            <a:ext cx="160354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Duodenum of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small intestine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7"/>
          <p:cNvSpPr txBox="1"/>
          <p:nvPr/>
        </p:nvSpPr>
        <p:spPr>
          <a:xfrm>
            <a:off x="6513029" y="4988081"/>
            <a:ext cx="102668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Pancreas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7"/>
          <p:cNvSpPr txBox="1"/>
          <p:nvPr/>
        </p:nvSpPr>
        <p:spPr>
          <a:xfrm>
            <a:off x="5285361" y="3701149"/>
            <a:ext cx="7697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Chyme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7"/>
          <p:cNvSpPr txBox="1"/>
          <p:nvPr/>
        </p:nvSpPr>
        <p:spPr>
          <a:xfrm>
            <a:off x="6860163" y="2261815"/>
            <a:ext cx="9748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Stomach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7"/>
          <p:cNvSpPr txBox="1"/>
          <p:nvPr/>
        </p:nvSpPr>
        <p:spPr>
          <a:xfrm>
            <a:off x="2635295" y="2575082"/>
            <a:ext cx="4233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0F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Bile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A0F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7"/>
          <p:cNvSpPr txBox="1"/>
          <p:nvPr/>
        </p:nvSpPr>
        <p:spPr>
          <a:xfrm>
            <a:off x="3956095" y="1626814"/>
            <a:ext cx="4233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0F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Bile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A0F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77" descr="21_10aSmallIntesti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9790" y="4425181"/>
            <a:ext cx="1813621" cy="42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0"/>
      <p:bldP spid="544" grpId="0"/>
      <p:bldP spid="545" grpId="0"/>
      <p:bldP spid="546" grpId="0"/>
      <p:bldP spid="547" grpId="0"/>
      <p:bldP spid="548" grpId="0"/>
      <p:bldP spid="549" grpId="0"/>
      <p:bldP spid="550" grpId="0"/>
      <p:bldP spid="55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lbladder Scan | Johns Hopkins Medicine">
            <a:extLst>
              <a:ext uri="{FF2B5EF4-FFF2-40B4-BE49-F238E27FC236}">
                <a16:creationId xmlns:a16="http://schemas.microsoft.com/office/drawing/2014/main" id="{06A7E142-1E34-4F56-7968-01EB51F3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58" y="556419"/>
            <a:ext cx="5558064" cy="446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78" y="274638"/>
            <a:ext cx="4800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Liver &amp; Gallbladder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18187"/>
            <a:ext cx="4876800" cy="4466303"/>
          </a:xfrm>
        </p:spPr>
        <p:txBody>
          <a:bodyPr>
            <a:normAutofit/>
          </a:bodyPr>
          <a:lstStyle/>
          <a:p>
            <a:pPr marL="650875" indent="-51435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Bile </a:t>
            </a:r>
          </a:p>
          <a:p>
            <a:pPr marL="536575" lvl="1" indent="0">
              <a:spcBef>
                <a:spcPts val="1200"/>
              </a:spcBef>
              <a:buNone/>
            </a:pPr>
            <a:r>
              <a:rPr lang="en-US" dirty="0"/>
              <a:t>- Produced by liver</a:t>
            </a:r>
          </a:p>
          <a:p>
            <a:pPr marL="536575" lvl="1" indent="0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- Stored in gallbladder</a:t>
            </a:r>
          </a:p>
          <a:p>
            <a:pPr marL="650875" indent="-514350">
              <a:spcBef>
                <a:spcPts val="3000"/>
              </a:spcBef>
              <a:buFont typeface="+mj-lt"/>
              <a:buAutoNum type="arabicPeriod"/>
            </a:pPr>
            <a:r>
              <a:rPr lang="en-US" dirty="0"/>
              <a:t>What is in bile?</a:t>
            </a:r>
          </a:p>
          <a:p>
            <a:pPr marL="971550" lvl="1" indent="-51435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Water</a:t>
            </a:r>
          </a:p>
          <a:p>
            <a:pPr marL="971550" lvl="1" indent="-51435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Bile salts</a:t>
            </a:r>
          </a:p>
          <a:p>
            <a:pPr marL="971550" lvl="1" indent="-51435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Broken down RBC (red blood cell) pigments</a:t>
            </a:r>
          </a:p>
          <a:p>
            <a:pPr marL="136525" indent="0">
              <a:buNone/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BB6A81-CA51-7C9C-B7DA-0077D23719DB}"/>
              </a:ext>
            </a:extLst>
          </p:cNvPr>
          <p:cNvSpPr/>
          <p:nvPr/>
        </p:nvSpPr>
        <p:spPr>
          <a:xfrm rot="20533015">
            <a:off x="3412836" y="2419809"/>
            <a:ext cx="2310580" cy="70300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783771"/>
            <a:ext cx="3657601" cy="5818910"/>
          </a:xfrm>
        </p:spPr>
        <p:txBody>
          <a:bodyPr>
            <a:normAutofit/>
          </a:bodyPr>
          <a:lstStyle/>
          <a:p>
            <a:pPr marL="136525" indent="0">
              <a:buNone/>
            </a:pPr>
            <a:r>
              <a:rPr lang="en-US" sz="3200" dirty="0"/>
              <a:t>How does bile aid digestion?</a:t>
            </a:r>
          </a:p>
          <a:p>
            <a:pPr marL="457200" lvl="1" indent="-231775">
              <a:buNone/>
            </a:pPr>
            <a:r>
              <a:rPr lang="en-US" dirty="0"/>
              <a:t>- 	</a:t>
            </a:r>
            <a:r>
              <a:rPr lang="en-US" sz="2800" dirty="0">
                <a:solidFill>
                  <a:srgbClr val="00B050"/>
                </a:solidFill>
              </a:rPr>
              <a:t>Physical (mechanical) digestion</a:t>
            </a:r>
            <a:endParaRPr lang="en-US" dirty="0">
              <a:solidFill>
                <a:srgbClr val="00B050"/>
              </a:solidFill>
            </a:endParaRPr>
          </a:p>
          <a:p>
            <a:pPr marL="795338" lvl="2" indent="-227013">
              <a:buFontTx/>
              <a:buChar char="-"/>
            </a:pPr>
            <a:r>
              <a:rPr lang="en-US" sz="2400" dirty="0"/>
              <a:t>Emulsification (break down) of fat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/>
              <a:t>How does bile get to the Small Intestine?</a:t>
            </a:r>
          </a:p>
          <a:p>
            <a:pPr marL="5715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Common Bile Duct</a:t>
            </a:r>
            <a:endParaRPr lang="en-US" dirty="0"/>
          </a:p>
          <a:p>
            <a:pPr marL="650875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2054" name="Picture 6" descr="Cholecystitis - Symptoms and causes - Mayo Clinic">
            <a:extLst>
              <a:ext uri="{FF2B5EF4-FFF2-40B4-BE49-F238E27FC236}">
                <a16:creationId xmlns:a16="http://schemas.microsoft.com/office/drawing/2014/main" id="{B32AF867-E8F6-F3C5-E701-64C1C206F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 bwMode="auto">
          <a:xfrm>
            <a:off x="3462761" y="0"/>
            <a:ext cx="5681239" cy="67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7163F28-D230-2E57-B782-8FF21BCF52E3}"/>
              </a:ext>
            </a:extLst>
          </p:cNvPr>
          <p:cNvSpPr/>
          <p:nvPr/>
        </p:nvSpPr>
        <p:spPr>
          <a:xfrm>
            <a:off x="6400800" y="3716976"/>
            <a:ext cx="1685806" cy="462743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2479"/>
            <a:ext cx="3703612" cy="4293920"/>
          </a:xfrm>
        </p:spPr>
        <p:txBody>
          <a:bodyPr>
            <a:normAutofit fontScale="92500"/>
          </a:bodyPr>
          <a:lstStyle/>
          <a:p>
            <a:pPr marL="136525" indent="0">
              <a:buNone/>
            </a:pPr>
            <a:r>
              <a:rPr lang="en-US" dirty="0"/>
              <a:t>What are Gallstones?</a:t>
            </a:r>
          </a:p>
          <a:p>
            <a:pPr marL="457200" lvl="1" indent="-231775">
              <a:buNone/>
            </a:pPr>
            <a:r>
              <a:rPr lang="en-US" dirty="0"/>
              <a:t>- 	</a:t>
            </a:r>
            <a:r>
              <a:rPr lang="en-US" dirty="0">
                <a:solidFill>
                  <a:srgbClr val="00B050"/>
                </a:solidFill>
              </a:rPr>
              <a:t>Hardened deposits of bile</a:t>
            </a:r>
          </a:p>
          <a:p>
            <a:pPr marL="628650" lvl="2" indent="-165100">
              <a:buFontTx/>
              <a:buChar char="-"/>
            </a:pPr>
            <a:r>
              <a:rPr lang="en-US" dirty="0"/>
              <a:t>Possibly caused by too much cholesterol (fatty diet) </a:t>
            </a:r>
            <a:r>
              <a:rPr lang="en-US" dirty="0">
                <a:solidFill>
                  <a:srgbClr val="FF0000"/>
                </a:solidFill>
              </a:rPr>
              <a:t>or bilirubin (breaks down RBCs)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b="1" dirty="0">
                <a:solidFill>
                  <a:srgbClr val="00B0F0"/>
                </a:solidFill>
                <a:latin typeface="Comic Sans MS" panose="030F0702030302020204" pitchFamily="66" charset="0"/>
              </a:rPr>
              <a:t>Treatment</a:t>
            </a:r>
          </a:p>
          <a:p>
            <a:pPr marL="57150" indent="0">
              <a:buNone/>
            </a:pPr>
            <a:r>
              <a:rPr lang="en-US" dirty="0"/>
              <a:t>Surgery or medication to dissolve gallstones.</a:t>
            </a:r>
          </a:p>
          <a:p>
            <a:pPr marL="57150" indent="0">
              <a:buNone/>
            </a:pPr>
            <a:r>
              <a:rPr lang="en-US" dirty="0"/>
              <a:t>	</a:t>
            </a:r>
          </a:p>
          <a:p>
            <a:pPr marL="650875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2052" name="Picture 4" descr="Why Bile Matters — Pamela Grant, L.Ac, NTP">
            <a:extLst>
              <a:ext uri="{FF2B5EF4-FFF2-40B4-BE49-F238E27FC236}">
                <a16:creationId xmlns:a16="http://schemas.microsoft.com/office/drawing/2014/main" id="{DB70821F-24D6-B0FF-77B9-AD3BCB8D1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4433" r="3007" b="12386"/>
          <a:stretch/>
        </p:blipFill>
        <p:spPr bwMode="auto">
          <a:xfrm>
            <a:off x="3786737" y="676894"/>
            <a:ext cx="5345386" cy="49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stone - Wikipedia">
            <a:extLst>
              <a:ext uri="{FF2B5EF4-FFF2-40B4-BE49-F238E27FC236}">
                <a16:creationId xmlns:a16="http://schemas.microsoft.com/office/drawing/2014/main" id="{774F1564-ABD1-4A54-E8BB-6A8643A67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4758" r="2296" b="8724"/>
          <a:stretch/>
        </p:blipFill>
        <p:spPr bwMode="auto">
          <a:xfrm>
            <a:off x="1" y="4678878"/>
            <a:ext cx="3977609" cy="21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66279" y="1505744"/>
            <a:ext cx="4706938" cy="2109788"/>
            <a:chOff x="3947535" y="1517841"/>
            <a:chExt cx="4705818" cy="2108993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2"/>
            <a:stretch>
              <a:fillRect/>
            </a:stretch>
          </p:blipFill>
          <p:spPr bwMode="auto">
            <a:xfrm>
              <a:off x="3947535" y="1517841"/>
              <a:ext cx="4705818" cy="2108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94" name="TextBox 1"/>
            <p:cNvSpPr txBox="1">
              <a:spLocks noChangeArrowheads="1"/>
            </p:cNvSpPr>
            <p:nvPr/>
          </p:nvSpPr>
          <p:spPr bwMode="auto">
            <a:xfrm>
              <a:off x="4516245" y="3302550"/>
              <a:ext cx="196261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Exocrine Gland</a:t>
              </a:r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527983" y="0"/>
            <a:ext cx="8229600" cy="1033816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Glands</a:t>
            </a:r>
          </a:p>
        </p:txBody>
      </p:sp>
      <p:sp>
        <p:nvSpPr>
          <p:cNvPr id="1245187" name="Rectangle 3"/>
          <p:cNvSpPr>
            <a:spLocks noGrp="1" noChangeArrowheads="1"/>
          </p:cNvSpPr>
          <p:nvPr>
            <p:ph idx="1"/>
          </p:nvPr>
        </p:nvSpPr>
        <p:spPr>
          <a:xfrm>
            <a:off x="70783" y="863954"/>
            <a:ext cx="8686800" cy="518486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Gland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An organ that produces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 and releases a secretion.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00B050"/>
                </a:solidFill>
              </a:rPr>
              <a:t>Two kinds of glands</a:t>
            </a:r>
            <a:r>
              <a:rPr lang="en-US" dirty="0"/>
              <a:t>:</a:t>
            </a:r>
          </a:p>
          <a:p>
            <a:pPr marL="457200" lvl="1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1. Exocrine glands</a:t>
            </a:r>
            <a:endParaRPr lang="en-US" dirty="0">
              <a:solidFill>
                <a:srgbClr val="FF0000"/>
              </a:solidFill>
            </a:endParaRPr>
          </a:p>
          <a:p>
            <a:pPr marL="1084263" lvl="2" indent="-225425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- 	Release secretions through ducts directly to the organs that use them.</a:t>
            </a:r>
          </a:p>
          <a:p>
            <a:pPr marL="457200" lvl="1" indent="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6400"/>
                </a:solidFill>
              </a:rPr>
              <a:t>2. Endocrine glands</a:t>
            </a:r>
            <a:endParaRPr lang="en-US" dirty="0">
              <a:solidFill>
                <a:srgbClr val="006400"/>
              </a:solidFill>
            </a:endParaRPr>
          </a:p>
          <a:p>
            <a:pPr marL="1084263" lvl="1" indent="-227013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- 	Release their secretions directly into the bloodstream.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5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5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5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5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5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5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5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0"/>
          <p:cNvSpPr txBox="1">
            <a:spLocks noGrp="1"/>
          </p:cNvSpPr>
          <p:nvPr>
            <p:ph type="title"/>
          </p:nvPr>
        </p:nvSpPr>
        <p:spPr>
          <a:xfrm>
            <a:off x="672936" y="259278"/>
            <a:ext cx="1868384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Liver</a:t>
            </a:r>
            <a:endParaRPr sz="44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7" name="Google Shape;607;p80"/>
          <p:cNvSpPr txBox="1">
            <a:spLocks noGrp="1"/>
          </p:cNvSpPr>
          <p:nvPr>
            <p:ph type="body" idx="1"/>
          </p:nvPr>
        </p:nvSpPr>
        <p:spPr>
          <a:xfrm>
            <a:off x="3771900" y="259278"/>
            <a:ext cx="5372100" cy="618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The liver is an accessory digestive organ.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“Master Chemist of the Body” 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(&gt;500 functions).</a:t>
            </a: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03225" lvl="1" indent="-285750" algn="l" rtl="0">
              <a:spcBef>
                <a:spcPts val="48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Adjust the contents of the blood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to meet the body’s needs.</a:t>
            </a:r>
            <a:endParaRPr lang="en-US" dirty="0">
              <a:ea typeface="Comic Sans MS"/>
            </a:endParaRPr>
          </a:p>
          <a:p>
            <a:pPr marL="403225" lvl="1" indent="-285750" algn="l" rtl="0">
              <a:spcBef>
                <a:spcPts val="18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liver receives blood from the </a:t>
            </a:r>
            <a:r>
              <a:rPr lang="en-US" b="1" u="sng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Hepatic</a:t>
            </a:r>
            <a:r>
              <a:rPr lang="en-US" u="sng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u="sng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Portal Vein</a:t>
            </a:r>
            <a:r>
              <a:rPr lang="en-US" b="1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various arteries.</a:t>
            </a:r>
            <a:endParaRPr lang="en-US" dirty="0">
              <a:solidFill>
                <a:srgbClr val="FFC000"/>
              </a:solidFill>
              <a:ea typeface="Comic Sans MS"/>
            </a:endParaRPr>
          </a:p>
          <a:p>
            <a:pPr marL="403225" lvl="1" indent="-285750" algn="l" rtl="0">
              <a:spcBef>
                <a:spcPts val="18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This blood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carries food and other substances absorbed by the small intestine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lang="en-US" sz="28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122" name="Picture 2" descr="Gallbladder and bile duct cancer">
            <a:extLst>
              <a:ext uri="{FF2B5EF4-FFF2-40B4-BE49-F238E27FC236}">
                <a16:creationId xmlns:a16="http://schemas.microsoft.com/office/drawing/2014/main" id="{C7964BF0-BF43-0584-14FB-DC79AF40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815"/>
            <a:ext cx="37719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8"/>
          <p:cNvSpPr txBox="1">
            <a:spLocks noGrp="1"/>
          </p:cNvSpPr>
          <p:nvPr>
            <p:ph type="body" idx="1"/>
          </p:nvPr>
        </p:nvSpPr>
        <p:spPr>
          <a:xfrm>
            <a:off x="2920340" y="259278"/>
            <a:ext cx="6223660" cy="659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 algn="l">
              <a:buNone/>
            </a:pPr>
            <a:r>
              <a:rPr lang="en-US" sz="2400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The main function of the liver within the digestive system is to process the nutrients absorbed from the small intestine. </a:t>
            </a:r>
          </a:p>
          <a:p>
            <a:pPr marL="50800" indent="0" algn="l">
              <a:spcBef>
                <a:spcPts val="1800"/>
              </a:spcBef>
              <a:buNone/>
            </a:pPr>
            <a:r>
              <a:rPr lang="en-US" sz="3600" b="1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Bile</a:t>
            </a:r>
            <a:r>
              <a:rPr lang="en-US" sz="2400" b="1" i="0" dirty="0">
                <a:solidFill>
                  <a:srgbClr val="FFC000"/>
                </a:solidFill>
                <a:effectLst/>
                <a:latin typeface="Source Sans Pro" panose="020B0503030403020204" pitchFamily="34" charset="0"/>
              </a:rPr>
              <a:t> from the liver secreted into the small intestine also plays an important role in digesting fat and some vitamins.</a:t>
            </a:r>
          </a:p>
          <a:p>
            <a:pPr marL="50800" indent="0" algn="l">
              <a:spcBef>
                <a:spcPts val="1800"/>
              </a:spcBef>
              <a:buNone/>
            </a:pPr>
            <a:r>
              <a:rPr lang="en-US" sz="2400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The liver takes the raw materials absorbed by the intestine and makes all the various chemicals your body needs to function.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300"/>
              <a:buNone/>
            </a:pPr>
            <a:r>
              <a:rPr lang="en-US" sz="2300" b="1" dirty="0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Digested food in the small intestine is absorbed into the capillaries inside the villi.</a:t>
            </a:r>
            <a:endParaRPr b="1" dirty="0">
              <a:solidFill>
                <a:srgbClr val="92D050"/>
              </a:solidFill>
            </a:endParaRPr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300"/>
              <a:buFont typeface="Comic Sans MS"/>
              <a:buChar char="•"/>
            </a:pPr>
            <a:r>
              <a:rPr lang="en-US" sz="2300" dirty="0">
                <a:latin typeface="Comic Sans MS"/>
                <a:ea typeface="Comic Sans MS"/>
                <a:cs typeface="Comic Sans MS"/>
                <a:sym typeface="Comic Sans MS"/>
              </a:rPr>
              <a:t>Blood then carries these absorbed molecules </a:t>
            </a:r>
            <a:r>
              <a:rPr lang="en-US" sz="23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the LIVER.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606;p80">
            <a:extLst>
              <a:ext uri="{FF2B5EF4-FFF2-40B4-BE49-F238E27FC236}">
                <a16:creationId xmlns:a16="http://schemas.microsoft.com/office/drawing/2014/main" id="{1C819449-ED15-2D26-CA68-97B6ED3D0349}"/>
              </a:ext>
            </a:extLst>
          </p:cNvPr>
          <p:cNvSpPr txBox="1">
            <a:spLocks/>
          </p:cNvSpPr>
          <p:nvPr/>
        </p:nvSpPr>
        <p:spPr>
          <a:xfrm>
            <a:off x="672936" y="259278"/>
            <a:ext cx="1868384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81" descr="21_11HepaticPortalSystem-U.jpg"/>
          <p:cNvPicPr preferRelativeResize="0"/>
          <p:nvPr/>
        </p:nvPicPr>
        <p:blipFill rotWithShape="1">
          <a:blip r:embed="rId3">
            <a:alphaModFix/>
          </a:blip>
          <a:srcRect b="3750"/>
          <a:stretch/>
        </p:blipFill>
        <p:spPr>
          <a:xfrm>
            <a:off x="1267968" y="426720"/>
            <a:ext cx="6608064" cy="5779347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1"/>
          <p:cNvSpPr txBox="1"/>
          <p:nvPr/>
        </p:nvSpPr>
        <p:spPr>
          <a:xfrm>
            <a:off x="7004095" y="1711483"/>
            <a:ext cx="5901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Heart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81"/>
          <p:cNvCxnSpPr/>
          <p:nvPr/>
        </p:nvCxnSpPr>
        <p:spPr>
          <a:xfrm>
            <a:off x="4906765" y="1862200"/>
            <a:ext cx="2061302" cy="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6" name="Google Shape;616;p81"/>
          <p:cNvCxnSpPr/>
          <p:nvPr/>
        </p:nvCxnSpPr>
        <p:spPr>
          <a:xfrm>
            <a:off x="4546933" y="3826466"/>
            <a:ext cx="2412667" cy="68201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7" name="Google Shape;617;p81"/>
          <p:cNvCxnSpPr/>
          <p:nvPr/>
        </p:nvCxnSpPr>
        <p:spPr>
          <a:xfrm rot="10800000" flipH="1">
            <a:off x="1909566" y="3136900"/>
            <a:ext cx="1544834" cy="524466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81"/>
          <p:cNvCxnSpPr>
            <a:cxnSpLocks/>
          </p:cNvCxnSpPr>
          <p:nvPr/>
        </p:nvCxnSpPr>
        <p:spPr>
          <a:xfrm flipV="1">
            <a:off x="2681982" y="4994866"/>
            <a:ext cx="1420118" cy="800292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9" name="Google Shape;619;p81"/>
          <p:cNvCxnSpPr>
            <a:cxnSpLocks/>
            <a:stCxn id="621" idx="3"/>
          </p:cNvCxnSpPr>
          <p:nvPr/>
        </p:nvCxnSpPr>
        <p:spPr>
          <a:xfrm flipV="1">
            <a:off x="2392163" y="4521200"/>
            <a:ext cx="1066470" cy="236833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0" name="Google Shape;620;p81"/>
          <p:cNvSpPr txBox="1"/>
          <p:nvPr/>
        </p:nvSpPr>
        <p:spPr>
          <a:xfrm>
            <a:off x="1314495" y="3514883"/>
            <a:ext cx="5517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Liver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1"/>
          <p:cNvSpPr txBox="1"/>
          <p:nvPr/>
        </p:nvSpPr>
        <p:spPr>
          <a:xfrm>
            <a:off x="1314644" y="4481034"/>
            <a:ext cx="10775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Large Intestines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1"/>
          <p:cNvSpPr txBox="1"/>
          <p:nvPr/>
        </p:nvSpPr>
        <p:spPr>
          <a:xfrm>
            <a:off x="7004094" y="3751948"/>
            <a:ext cx="8338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Hepatic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portal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vein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21;p81">
            <a:extLst>
              <a:ext uri="{FF2B5EF4-FFF2-40B4-BE49-F238E27FC236}">
                <a16:creationId xmlns:a16="http://schemas.microsoft.com/office/drawing/2014/main" id="{3070AEE3-A38E-CE89-BFD4-459BE0A6D4CB}"/>
              </a:ext>
            </a:extLst>
          </p:cNvPr>
          <p:cNvSpPr txBox="1"/>
          <p:nvPr/>
        </p:nvSpPr>
        <p:spPr>
          <a:xfrm>
            <a:off x="1847879" y="5617866"/>
            <a:ext cx="10775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Small Intestines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621;p81">
            <a:extLst>
              <a:ext uri="{FF2B5EF4-FFF2-40B4-BE49-F238E27FC236}">
                <a16:creationId xmlns:a16="http://schemas.microsoft.com/office/drawing/2014/main" id="{65C6130F-A7A2-B023-F16A-87792173C297}"/>
              </a:ext>
            </a:extLst>
          </p:cNvPr>
          <p:cNvSpPr txBox="1"/>
          <p:nvPr/>
        </p:nvSpPr>
        <p:spPr>
          <a:xfrm>
            <a:off x="3829246" y="6134523"/>
            <a:ext cx="10775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Appendix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Google Shape;619;p81">
            <a:extLst>
              <a:ext uri="{FF2B5EF4-FFF2-40B4-BE49-F238E27FC236}">
                <a16:creationId xmlns:a16="http://schemas.microsoft.com/office/drawing/2014/main" id="{C06D6302-9CAE-22B1-1629-145E31C4AE28}"/>
              </a:ext>
            </a:extLst>
          </p:cNvPr>
          <p:cNvCxnSpPr>
            <a:cxnSpLocks/>
          </p:cNvCxnSpPr>
          <p:nvPr/>
        </p:nvCxnSpPr>
        <p:spPr>
          <a:xfrm flipH="1" flipV="1">
            <a:off x="3918857" y="5727399"/>
            <a:ext cx="183243" cy="478668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  <p:bldP spid="620" grpId="0"/>
      <p:bldP spid="621" grpId="0"/>
      <p:bldP spid="622" grpId="0"/>
      <p:bldP spid="3" grpId="0"/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937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Pancreas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9911"/>
            <a:ext cx="9060874" cy="1366395"/>
          </a:xfrm>
        </p:spPr>
        <p:txBody>
          <a:bodyPr>
            <a:normAutofit lnSpcReduction="10000"/>
          </a:bodyPr>
          <a:lstStyle/>
          <a:p>
            <a:pPr marL="136525" indent="0">
              <a:buNone/>
            </a:pPr>
            <a:r>
              <a:rPr lang="en-US" dirty="0"/>
              <a:t>The pancreas has two main functions: an </a:t>
            </a:r>
            <a:r>
              <a:rPr lang="en-US" dirty="0">
                <a:solidFill>
                  <a:srgbClr val="00B0F0"/>
                </a:solidFill>
              </a:rPr>
              <a:t>exocrine</a:t>
            </a:r>
            <a:r>
              <a:rPr lang="en-US" dirty="0"/>
              <a:t> function that helps in </a:t>
            </a:r>
            <a:r>
              <a:rPr lang="en-US" dirty="0">
                <a:solidFill>
                  <a:srgbClr val="00B0F0"/>
                </a:solidFill>
              </a:rPr>
              <a:t>digestion</a:t>
            </a:r>
            <a:r>
              <a:rPr lang="en-US" dirty="0"/>
              <a:t> and an </a:t>
            </a:r>
            <a:r>
              <a:rPr lang="en-US" dirty="0">
                <a:solidFill>
                  <a:srgbClr val="FF0000"/>
                </a:solidFill>
              </a:rPr>
              <a:t>endocrine</a:t>
            </a:r>
            <a:r>
              <a:rPr lang="en-US" dirty="0"/>
              <a:t> function that regulates </a:t>
            </a:r>
            <a:r>
              <a:rPr lang="en-US" dirty="0">
                <a:solidFill>
                  <a:srgbClr val="FF0000"/>
                </a:solidFill>
              </a:rPr>
              <a:t>blood sugar (insulin &amp; glucagon)</a:t>
            </a:r>
            <a:r>
              <a:rPr lang="en-US" dirty="0"/>
              <a:t>.</a:t>
            </a:r>
          </a:p>
        </p:txBody>
      </p:sp>
      <p:pic>
        <p:nvPicPr>
          <p:cNvPr id="4102" name="Picture 6" descr="Pancreas: Functions and disorders">
            <a:extLst>
              <a:ext uri="{FF2B5EF4-FFF2-40B4-BE49-F238E27FC236}">
                <a16:creationId xmlns:a16="http://schemas.microsoft.com/office/drawing/2014/main" id="{5C6C1D2E-1F29-6A77-19EA-0C777B119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15238" r="3059" b="10303"/>
          <a:stretch/>
        </p:blipFill>
        <p:spPr bwMode="auto">
          <a:xfrm>
            <a:off x="3538847" y="2172451"/>
            <a:ext cx="5605153" cy="45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ED753D-7681-D438-EF69-AC01C6AC38F0}"/>
              </a:ext>
            </a:extLst>
          </p:cNvPr>
          <p:cNvSpPr txBox="1"/>
          <p:nvPr/>
        </p:nvSpPr>
        <p:spPr>
          <a:xfrm>
            <a:off x="56409" y="2066306"/>
            <a:ext cx="339931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Releases bicarbonate to neutralizes stomach acid.</a:t>
            </a:r>
          </a:p>
          <a:p>
            <a:endParaRPr lang="en-US" sz="2000" dirty="0"/>
          </a:p>
          <a:p>
            <a:r>
              <a:rPr lang="en-US" sz="2000" dirty="0"/>
              <a:t>Releases Pancreatic ‘Juice’ for digestion.</a:t>
            </a:r>
          </a:p>
          <a:p>
            <a:pPr marL="344488" lvl="1" indent="-285750">
              <a:spcBef>
                <a:spcPts val="600"/>
              </a:spcBef>
              <a:buAutoNum type="arabicPeriod"/>
            </a:pPr>
            <a:r>
              <a:rPr lang="en-US" sz="2000" dirty="0">
                <a:solidFill>
                  <a:srgbClr val="00B050"/>
                </a:solidFill>
              </a:rPr>
              <a:t>Lipase (fats)</a:t>
            </a:r>
          </a:p>
          <a:p>
            <a:pPr marL="344488" lvl="1" indent="-285750">
              <a:spcBef>
                <a:spcPts val="600"/>
              </a:spcBef>
              <a:buAutoNum type="arabicPeriod"/>
            </a:pPr>
            <a:r>
              <a:rPr lang="en-US" sz="2000" dirty="0"/>
              <a:t>Trypsin &amp; chymotrypsin (proteins)</a:t>
            </a:r>
          </a:p>
          <a:p>
            <a:pPr marL="344488" lvl="1" indent="-285750">
              <a:spcBef>
                <a:spcPts val="600"/>
              </a:spcBef>
              <a:buAutoNum type="arabicPeriod"/>
            </a:pPr>
            <a:r>
              <a:rPr lang="en-US" sz="2000" dirty="0">
                <a:solidFill>
                  <a:srgbClr val="00B050"/>
                </a:solidFill>
              </a:rPr>
              <a:t>Amylase (carbohydrates)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How does pancreatic ‘juice’ get to the SI?</a:t>
            </a:r>
          </a:p>
          <a:p>
            <a:pPr marL="344488" lvl="1" indent="-231775">
              <a:spcBef>
                <a:spcPts val="600"/>
              </a:spcBef>
              <a:buNone/>
            </a:pPr>
            <a:r>
              <a:rPr lang="en-US" sz="2000" dirty="0"/>
              <a:t>- </a:t>
            </a:r>
            <a:r>
              <a:rPr lang="en-US" sz="2000" dirty="0">
                <a:solidFill>
                  <a:srgbClr val="00B050"/>
                </a:solidFill>
              </a:rPr>
              <a:t>Pancreatic duct joins the </a:t>
            </a:r>
            <a:r>
              <a:rPr lang="en-US" sz="2000" dirty="0">
                <a:solidFill>
                  <a:srgbClr val="FF0000"/>
                </a:solidFill>
              </a:rPr>
              <a:t>common bile duct.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92182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Small Intestine </a:t>
            </a:r>
            <a:r>
              <a:rPr lang="en-US" b="1" dirty="0"/>
              <a:t>(SI)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800600" cy="5715000"/>
          </a:xfrm>
        </p:spPr>
        <p:txBody>
          <a:bodyPr>
            <a:normAutofit/>
          </a:bodyPr>
          <a:lstStyle/>
          <a:p>
            <a:pPr marL="136525" indent="0">
              <a:buNone/>
            </a:pPr>
            <a:r>
              <a:rPr lang="en-US" sz="2400" dirty="0"/>
              <a:t>Why is it called the small intestine?</a:t>
            </a:r>
          </a:p>
          <a:p>
            <a:pPr marL="511175" lvl="1" indent="-190500">
              <a:buFontTx/>
              <a:buChar char="-"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diameter (up to 23 feet long!)</a:t>
            </a:r>
          </a:p>
          <a:p>
            <a:pPr marL="650875" indent="-514350">
              <a:spcBef>
                <a:spcPts val="1200"/>
              </a:spcBef>
              <a:buFont typeface="Arial" pitchFamily="34" charset="0"/>
              <a:buAutoNum type="arabicPeriod"/>
            </a:pPr>
            <a:r>
              <a:rPr lang="en-US" sz="2400" dirty="0">
                <a:solidFill>
                  <a:srgbClr val="00B050"/>
                </a:solidFill>
                <a:ea typeface="Comic Sans MS"/>
                <a:cs typeface="Comic Sans MS"/>
                <a:sym typeface="Comic Sans MS"/>
              </a:rPr>
              <a:t>Among others, it releases </a:t>
            </a:r>
            <a:r>
              <a:rPr lang="en-US" sz="2400" b="1" dirty="0">
                <a:solidFill>
                  <a:srgbClr val="00B0F0"/>
                </a:solidFill>
                <a:ea typeface="Comic Sans MS"/>
                <a:cs typeface="Comic Sans MS"/>
                <a:sym typeface="Comic Sans MS"/>
              </a:rPr>
              <a:t>sodium</a:t>
            </a:r>
            <a:r>
              <a:rPr lang="en-US" sz="2400" b="1" dirty="0">
                <a:solidFill>
                  <a:srgbClr val="00B050"/>
                </a:solidFill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b="1" dirty="0">
                <a:solidFill>
                  <a:srgbClr val="00B0F0"/>
                </a:solidFill>
                <a:ea typeface="Comic Sans MS"/>
                <a:cs typeface="Comic Sans MS"/>
                <a:sym typeface="Comic Sans MS"/>
              </a:rPr>
              <a:t>bicarbonate</a:t>
            </a:r>
            <a:r>
              <a:rPr lang="en-US" sz="2400" b="1" dirty="0">
                <a:solidFill>
                  <a:srgbClr val="00B050"/>
                </a:solidFill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solidFill>
                  <a:srgbClr val="00B050"/>
                </a:solidFill>
                <a:ea typeface="Comic Sans MS"/>
                <a:cs typeface="Comic Sans MS"/>
                <a:sym typeface="Comic Sans MS"/>
              </a:rPr>
              <a:t>to </a:t>
            </a:r>
            <a:r>
              <a:rPr lang="en-US" b="1" dirty="0">
                <a:solidFill>
                  <a:srgbClr val="FF0000"/>
                </a:solidFill>
                <a:ea typeface="Comic Sans MS"/>
                <a:cs typeface="Comic Sans MS"/>
                <a:sym typeface="Comic Sans MS"/>
              </a:rPr>
              <a:t>neutralize acid </a:t>
            </a:r>
            <a:r>
              <a:rPr lang="en-US" sz="2400" dirty="0">
                <a:solidFill>
                  <a:srgbClr val="00B050"/>
                </a:solidFill>
                <a:ea typeface="Comic Sans MS"/>
                <a:cs typeface="Comic Sans MS"/>
                <a:sym typeface="Comic Sans MS"/>
              </a:rPr>
              <a:t>in Chyme.</a:t>
            </a:r>
            <a:endParaRPr lang="en-US" sz="2400" dirty="0">
              <a:solidFill>
                <a:srgbClr val="00B050"/>
              </a:solidFill>
            </a:endParaRPr>
          </a:p>
          <a:p>
            <a:pPr marL="650875" indent="-514350">
              <a:spcBef>
                <a:spcPts val="1200"/>
              </a:spcBef>
              <a:buAutoNum type="arabicPeriod"/>
            </a:pPr>
            <a:r>
              <a:rPr lang="en-US" sz="2400" dirty="0"/>
              <a:t>90% of </a:t>
            </a:r>
            <a:r>
              <a:rPr lang="en-US" dirty="0"/>
              <a:t>chemical digestion </a:t>
            </a:r>
            <a:r>
              <a:rPr lang="en-US" sz="2400" dirty="0"/>
              <a:t>occurs there.</a:t>
            </a:r>
          </a:p>
          <a:p>
            <a:pPr marL="650875" indent="-514350">
              <a:spcBef>
                <a:spcPts val="1200"/>
              </a:spcBef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Absorption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  <a:p>
            <a:pPr marL="879475" lvl="1" indent="-250825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Villi and microvilli increase Surface Area (SA).</a:t>
            </a:r>
          </a:p>
          <a:p>
            <a:pPr marL="650875" indent="-514350">
              <a:spcBef>
                <a:spcPts val="1200"/>
              </a:spcBef>
              <a:buAutoNum type="arabicPeriod"/>
            </a:pPr>
            <a:r>
              <a:rPr lang="en-US" dirty="0"/>
              <a:t>Peristalsis</a:t>
            </a:r>
            <a:r>
              <a:rPr lang="en-US" sz="2400" dirty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83137" y="4045215"/>
            <a:ext cx="2168525" cy="2662761"/>
            <a:chOff x="6781800" y="3421571"/>
            <a:chExt cx="2168525" cy="2662761"/>
          </a:xfrm>
        </p:grpSpPr>
        <p:pic>
          <p:nvPicPr>
            <p:cNvPr id="8" name="Picture 2" descr="Gray1058.png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44" b="50000"/>
            <a:stretch/>
          </p:blipFill>
          <p:spPr bwMode="auto">
            <a:xfrm>
              <a:off x="6781800" y="3421571"/>
              <a:ext cx="2168525" cy="2218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086600" y="5715000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intestinal villi</a:t>
              </a:r>
            </a:p>
          </p:txBody>
        </p:sp>
      </p:grpSp>
      <p:pic>
        <p:nvPicPr>
          <p:cNvPr id="10" name="Google Shape;519;p75">
            <a:extLst>
              <a:ext uri="{FF2B5EF4-FFF2-40B4-BE49-F238E27FC236}">
                <a16:creationId xmlns:a16="http://schemas.microsoft.com/office/drawing/2014/main" id="{61F9D99E-8EE8-F9AB-0E97-B0D537BDC8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912" y="846417"/>
            <a:ext cx="3644818" cy="297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6"/>
          <p:cNvSpPr txBox="1">
            <a:spLocks noGrp="1"/>
          </p:cNvSpPr>
          <p:nvPr>
            <p:ph type="title"/>
          </p:nvPr>
        </p:nvSpPr>
        <p:spPr>
          <a:xfrm>
            <a:off x="0" y="104528"/>
            <a:ext cx="3158836" cy="130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Small Intestine</a:t>
            </a:r>
            <a:endParaRPr sz="40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6" name="Google Shape;526;p76"/>
          <p:cNvSpPr txBox="1">
            <a:spLocks noGrp="1"/>
          </p:cNvSpPr>
          <p:nvPr>
            <p:ph type="body" idx="1"/>
          </p:nvPr>
        </p:nvSpPr>
        <p:spPr>
          <a:xfrm>
            <a:off x="3957489" y="104528"/>
            <a:ext cx="5186511" cy="675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 dirty="0">
                <a:latin typeface="Comic Sans MS"/>
                <a:ea typeface="Comic Sans MS"/>
                <a:cs typeface="Comic Sans MS"/>
                <a:sym typeface="Comic Sans MS"/>
              </a:rPr>
              <a:t>The small intestine has three sections: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sz="2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6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Duodenum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Absorbs vitamins, minerals, and nutrients.</a:t>
            </a:r>
            <a:endParaRPr lang="en-US" sz="24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spcBef>
                <a:spcPts val="1800"/>
              </a:spcBef>
              <a:buSzPts val="2400"/>
              <a:buNone/>
            </a:pPr>
            <a:r>
              <a:rPr lang="en-US" sz="36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Jejunum</a:t>
            </a:r>
            <a:endParaRPr lang="en-US"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Absorbs sugars, amino acids and fatty acids.</a:t>
            </a:r>
            <a:endParaRPr lang="en-US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1" indent="0" algn="l" rtl="0"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rPr lang="en-US" sz="36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Ileum</a:t>
            </a:r>
            <a:endParaRPr lang="en-US" dirty="0"/>
          </a:p>
          <a:p>
            <a:pPr marL="742950" lvl="1" indent="-285750">
              <a:spcBef>
                <a:spcPts val="1200"/>
              </a:spcBef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Absorbs nutrients (B-12) &amp; bile.</a:t>
            </a:r>
            <a:endParaRPr lang="en-US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dirty="0"/>
              <a:t>Connects to colon.</a:t>
            </a:r>
            <a:endParaRPr dirty="0"/>
          </a:p>
        </p:txBody>
      </p:sp>
      <p:pic>
        <p:nvPicPr>
          <p:cNvPr id="1026" name="Picture 2" descr="Definition of duodenum - NCI Dictionary of Cancer Terms - NCI">
            <a:extLst>
              <a:ext uri="{FF2B5EF4-FFF2-40B4-BE49-F238E27FC236}">
                <a16:creationId xmlns:a16="http://schemas.microsoft.com/office/drawing/2014/main" id="{E2224E7F-7E36-374B-D429-6A46B207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042"/>
            <a:ext cx="3788229" cy="533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6"/>
          <p:cNvSpPr txBox="1">
            <a:spLocks noGrp="1"/>
          </p:cNvSpPr>
          <p:nvPr>
            <p:ph type="body" idx="1"/>
          </p:nvPr>
        </p:nvSpPr>
        <p:spPr>
          <a:xfrm>
            <a:off x="4334494" y="104528"/>
            <a:ext cx="4809506" cy="675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0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Duodenum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Bile: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from </a:t>
            </a: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liver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Pancreatic Juice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: from Pancreas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lang="en-US" sz="24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Pancreatic Juice 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contains: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Trypsin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Chemotrypsin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digest </a:t>
            </a: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proteins.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Lipase</a:t>
            </a: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digests </a:t>
            </a: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fats.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Pancreatic Amylase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digests </a:t>
            </a: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starch.</a:t>
            </a:r>
            <a:endParaRPr dirty="0"/>
          </a:p>
          <a:p>
            <a:pPr marL="742950" lvl="1" indent="-285750" algn="l" rtl="0">
              <a:spcBef>
                <a:spcPts val="1200"/>
              </a:spcBef>
              <a:spcAft>
                <a:spcPts val="0"/>
              </a:spcAft>
              <a:buSzPts val="2400"/>
              <a:buFont typeface="Comic Sans MS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Nucleases: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digest</a:t>
            </a:r>
            <a:r>
              <a:rPr lang="en-US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nucleic acids.</a:t>
            </a:r>
            <a:endParaRPr dirty="0"/>
          </a:p>
        </p:txBody>
      </p:sp>
      <p:pic>
        <p:nvPicPr>
          <p:cNvPr id="1026" name="Picture 2" descr="Definition of duodenum - NCI Dictionary of Cancer Terms - NCI">
            <a:extLst>
              <a:ext uri="{FF2B5EF4-FFF2-40B4-BE49-F238E27FC236}">
                <a16:creationId xmlns:a16="http://schemas.microsoft.com/office/drawing/2014/main" id="{E2224E7F-7E36-374B-D429-6A46B207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799"/>
            <a:ext cx="4334494" cy="6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3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2"/>
          <p:cNvSpPr txBox="1">
            <a:spLocks noGrp="1"/>
          </p:cNvSpPr>
          <p:nvPr>
            <p:ph type="title"/>
          </p:nvPr>
        </p:nvSpPr>
        <p:spPr>
          <a:xfrm>
            <a:off x="0" y="49006"/>
            <a:ext cx="2453842" cy="2314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 Intestines (colon)</a:t>
            </a:r>
            <a:endParaRPr sz="36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8" name="Google Shape;628;p82"/>
          <p:cNvSpPr txBox="1">
            <a:spLocks noGrp="1"/>
          </p:cNvSpPr>
          <p:nvPr>
            <p:ph type="body" idx="1"/>
          </p:nvPr>
        </p:nvSpPr>
        <p:spPr>
          <a:xfrm>
            <a:off x="2790701" y="120258"/>
            <a:ext cx="6353299" cy="667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At the end of the small intestine, the remaining undigested foods and fluids enter the </a:t>
            </a:r>
            <a:r>
              <a:rPr lang="en-US" sz="3600" b="1" u="sng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 Intestine</a:t>
            </a: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  <a:p>
            <a:pPr marL="1425575" lvl="0" indent="0" algn="l" rtl="0">
              <a:spcBef>
                <a:spcPts val="2400"/>
              </a:spcBef>
              <a:spcAft>
                <a:spcPts val="0"/>
              </a:spcAft>
              <a:buSzPts val="3200"/>
              <a:buNone/>
            </a:pPr>
            <a:r>
              <a:rPr lang="en-US" sz="32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1.5 m (5 ft.) long</a:t>
            </a:r>
            <a:endParaRPr dirty="0"/>
          </a:p>
          <a:p>
            <a:pPr marL="1425575" lvl="0" indent="0" algn="l" rtl="0">
              <a:spcBef>
                <a:spcPts val="2400"/>
              </a:spcBef>
              <a:spcAft>
                <a:spcPts val="0"/>
              </a:spcAft>
              <a:buSzPts val="3200"/>
              <a:buNone/>
            </a:pP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Little or no digestion occurs here.</a:t>
            </a:r>
            <a:endParaRPr dirty="0"/>
          </a:p>
          <a:p>
            <a:pPr marL="1425575" lvl="0" indent="0" algn="l" rtl="0">
              <a:spcBef>
                <a:spcPts val="2400"/>
              </a:spcBef>
              <a:spcAft>
                <a:spcPts val="0"/>
              </a:spcAft>
              <a:buSzPts val="3200"/>
              <a:buNone/>
            </a:pPr>
            <a:r>
              <a:rPr lang="en-US" sz="3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Absorbs </a:t>
            </a:r>
            <a:r>
              <a:rPr lang="en-US" sz="3200" b="1" u="sng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</a:t>
            </a:r>
            <a:r>
              <a:rPr lang="en-US" sz="3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minerals and some vitamins.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2" descr="http://www.moiracolonicclinic.com/images/colon.jpg">
            <a:extLst>
              <a:ext uri="{FF2B5EF4-FFF2-40B4-BE49-F238E27FC236}">
                <a16:creationId xmlns:a16="http://schemas.microsoft.com/office/drawing/2014/main" id="{8D1CA9E4-200D-05AE-D92D-A3BE0BCA9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4820"/>
          <a:stretch/>
        </p:blipFill>
        <p:spPr bwMode="auto">
          <a:xfrm>
            <a:off x="0" y="2514600"/>
            <a:ext cx="407323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3"/>
          <p:cNvSpPr txBox="1">
            <a:spLocks noGrp="1"/>
          </p:cNvSpPr>
          <p:nvPr>
            <p:ph type="title"/>
          </p:nvPr>
        </p:nvSpPr>
        <p:spPr>
          <a:xfrm>
            <a:off x="0" y="1034659"/>
            <a:ext cx="3059483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Intestines</a:t>
            </a:r>
            <a:endParaRPr sz="40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5" name="Google Shape;635;p83"/>
          <p:cNvSpPr txBox="1">
            <a:spLocks noGrp="1"/>
          </p:cNvSpPr>
          <p:nvPr>
            <p:ph type="body" idx="1"/>
          </p:nvPr>
        </p:nvSpPr>
        <p:spPr>
          <a:xfrm>
            <a:off x="3886200" y="141911"/>
            <a:ext cx="5257800" cy="63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Many </a:t>
            </a:r>
            <a:r>
              <a:rPr lang="en-US" sz="3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friendly bacteria </a:t>
            </a:r>
            <a:r>
              <a:rPr lang="en-US" sz="32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live and reproduce in the large intestine (e. coli).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en-US" sz="3200" dirty="0">
              <a:solidFill>
                <a:srgbClr val="92D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dirty="0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Usually they do not cause disease. </a:t>
            </a:r>
            <a:endParaRPr dirty="0">
              <a:solidFill>
                <a:srgbClr val="92D050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lang="en-US" sz="32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produce certain vitamins (K for blood clotting) and digest food that humans cannot digest.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None/>
            </a:pPr>
            <a:endParaRPr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36" name="Google Shape;636;p8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5088" b="13924"/>
          <a:stretch/>
        </p:blipFill>
        <p:spPr>
          <a:xfrm>
            <a:off x="0" y="2209800"/>
            <a:ext cx="3752603" cy="4000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4"/>
          <p:cNvSpPr txBox="1">
            <a:spLocks noGrp="1"/>
          </p:cNvSpPr>
          <p:nvPr>
            <p:ph type="title"/>
          </p:nvPr>
        </p:nvSpPr>
        <p:spPr>
          <a:xfrm>
            <a:off x="458787" y="132134"/>
            <a:ext cx="8226425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“End”</a:t>
            </a:r>
            <a:endParaRPr sz="4000" b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2" name="Google Shape;642;p84"/>
          <p:cNvSpPr txBox="1">
            <a:spLocks noGrp="1"/>
          </p:cNvSpPr>
          <p:nvPr>
            <p:ph type="body" idx="1"/>
          </p:nvPr>
        </p:nvSpPr>
        <p:spPr>
          <a:xfrm>
            <a:off x="1" y="950026"/>
            <a:ext cx="9144000" cy="589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Material left after large intestine absorbs most of the water is called </a:t>
            </a:r>
            <a:r>
              <a:rPr lang="en-US" sz="4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FECES</a:t>
            </a:r>
            <a:r>
              <a:rPr lang="en-US" sz="3200" b="1" dirty="0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(food debris and bacteria).</a:t>
            </a:r>
            <a:endParaRPr dirty="0">
              <a:solidFill>
                <a:schemeClr val="tx1"/>
              </a:solidFill>
            </a:endParaRPr>
          </a:p>
          <a:p>
            <a:pPr marL="4346575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32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Peristalsis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 moves feces from the large intestine to the 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Rectum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 through the </a:t>
            </a:r>
            <a:r>
              <a:rPr lang="en-US" sz="44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Anus</a:t>
            </a:r>
            <a:r>
              <a:rPr lang="en-US" sz="3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last valve of the alimentary canal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66636-1D94-71FD-6651-93526852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639"/>
            <a:ext cx="4349642" cy="3023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Exocrine</a:t>
            </a:r>
            <a:r>
              <a:rPr lang="en-US" dirty="0"/>
              <a:t> Glands (</a:t>
            </a:r>
            <a:r>
              <a:rPr lang="en-US" i="1" dirty="0">
                <a:solidFill>
                  <a:srgbClr val="FFFF00"/>
                </a:solidFill>
              </a:rPr>
              <a:t>enrichment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56" y="1600200"/>
            <a:ext cx="8816622" cy="49831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sz="4400" dirty="0">
                <a:solidFill>
                  <a:srgbClr val="92D050"/>
                </a:solidFill>
              </a:rPr>
              <a:t>liver</a:t>
            </a:r>
            <a:r>
              <a:rPr lang="en-US" dirty="0"/>
              <a:t> and </a:t>
            </a:r>
            <a:r>
              <a:rPr lang="en-US" sz="4400" dirty="0">
                <a:solidFill>
                  <a:schemeClr val="bg1"/>
                </a:solidFill>
              </a:rPr>
              <a:t>pancreas</a:t>
            </a:r>
            <a:r>
              <a:rPr lang="en-US" dirty="0"/>
              <a:t> are both exocrine and endocrine glands.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rgbClr val="002060"/>
                </a:solidFill>
              </a:rPr>
              <a:t>They are </a:t>
            </a:r>
            <a:r>
              <a:rPr lang="en-US" sz="4400" dirty="0">
                <a:solidFill>
                  <a:srgbClr val="FFFF00"/>
                </a:solidFill>
              </a:rPr>
              <a:t>exocrine</a:t>
            </a:r>
            <a:r>
              <a:rPr lang="en-US" dirty="0">
                <a:solidFill>
                  <a:srgbClr val="002060"/>
                </a:solidFill>
              </a:rPr>
              <a:t> glands because they secrete by way of the hepatic and pancreatic ducts. </a:t>
            </a:r>
          </a:p>
          <a:p>
            <a:pPr marL="801688">
              <a:spcBef>
                <a:spcPts val="2400"/>
              </a:spcBef>
            </a:pPr>
            <a:r>
              <a:rPr lang="en-US" dirty="0"/>
              <a:t>Examples of exocrine glands in our bodies: </a:t>
            </a:r>
            <a:r>
              <a:rPr lang="en-US" dirty="0">
                <a:solidFill>
                  <a:srgbClr val="C00000"/>
                </a:solidFill>
              </a:rPr>
              <a:t>sweat</a:t>
            </a:r>
            <a:r>
              <a:rPr lang="en-US" dirty="0"/>
              <a:t>, salivary, </a:t>
            </a:r>
            <a:r>
              <a:rPr lang="en-US" dirty="0">
                <a:solidFill>
                  <a:srgbClr val="002060"/>
                </a:solidFill>
              </a:rPr>
              <a:t>mammary</a:t>
            </a:r>
            <a:r>
              <a:rPr lang="en-US" dirty="0"/>
              <a:t>, </a:t>
            </a:r>
            <a:r>
              <a:rPr lang="en-US" dirty="0">
                <a:solidFill>
                  <a:srgbClr val="006400"/>
                </a:solidFill>
              </a:rPr>
              <a:t>lacrimal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sebaceous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mucous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35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5"/>
          <p:cNvSpPr txBox="1">
            <a:spLocks noGrp="1"/>
          </p:cNvSpPr>
          <p:nvPr>
            <p:ph type="body" idx="1"/>
          </p:nvPr>
        </p:nvSpPr>
        <p:spPr>
          <a:xfrm>
            <a:off x="170661" y="324387"/>
            <a:ext cx="8830835" cy="475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DIARRHEA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occurs when too little water is reclaimed from the contents of the large intestine.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CONSTIPATION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occurs when too much water is reclaimed.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51" name="Google Shape;651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70" y="2980706"/>
            <a:ext cx="3283156" cy="339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5772" y="3135086"/>
            <a:ext cx="3719457" cy="3242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 txBox="1">
            <a:spLocks noGrp="1"/>
          </p:cNvSpPr>
          <p:nvPr>
            <p:ph type="title"/>
          </p:nvPr>
        </p:nvSpPr>
        <p:spPr>
          <a:xfrm>
            <a:off x="455614" y="274637"/>
            <a:ext cx="2976356" cy="138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Digestive System</a:t>
            </a:r>
            <a:endParaRPr sz="40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98" name="Google Shape;498;p7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38847" y="0"/>
            <a:ext cx="53462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5109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4020"/>
          <a:stretch/>
        </p:blipFill>
        <p:spPr bwMode="auto">
          <a:xfrm>
            <a:off x="381000" y="685800"/>
            <a:ext cx="8382000" cy="561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A381FA-695C-EA0C-7593-C272E87FD6F1}"/>
              </a:ext>
            </a:extLst>
          </p:cNvPr>
          <p:cNvSpPr txBox="1"/>
          <p:nvPr/>
        </p:nvSpPr>
        <p:spPr>
          <a:xfrm>
            <a:off x="381000" y="5965204"/>
            <a:ext cx="12708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9B084-4FE3-E5CB-33D8-717F45AD2C85}"/>
              </a:ext>
            </a:extLst>
          </p:cNvPr>
          <p:cNvSpPr txBox="1"/>
          <p:nvPr/>
        </p:nvSpPr>
        <p:spPr>
          <a:xfrm>
            <a:off x="2286000" y="2946892"/>
            <a:ext cx="9438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888A2-4828-B5EE-D9FC-73B977BCA4B3}"/>
              </a:ext>
            </a:extLst>
          </p:cNvPr>
          <p:cNvSpPr txBox="1"/>
          <p:nvPr/>
        </p:nvSpPr>
        <p:spPr>
          <a:xfrm>
            <a:off x="860323" y="3254669"/>
            <a:ext cx="11552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E56BC-BD52-1257-5113-E8E2D81340E1}"/>
              </a:ext>
            </a:extLst>
          </p:cNvPr>
          <p:cNvSpPr txBox="1"/>
          <p:nvPr/>
        </p:nvSpPr>
        <p:spPr>
          <a:xfrm>
            <a:off x="6233651" y="5979431"/>
            <a:ext cx="14060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8FEFD-8B64-3D84-B433-6877AADB4E32}"/>
              </a:ext>
            </a:extLst>
          </p:cNvPr>
          <p:cNvSpPr txBox="1"/>
          <p:nvPr/>
        </p:nvSpPr>
        <p:spPr>
          <a:xfrm>
            <a:off x="4119716" y="5979431"/>
            <a:ext cx="14060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8CBA8-20D7-D922-B3D2-4A3A8535C419}"/>
              </a:ext>
            </a:extLst>
          </p:cNvPr>
          <p:cNvSpPr txBox="1"/>
          <p:nvPr/>
        </p:nvSpPr>
        <p:spPr>
          <a:xfrm>
            <a:off x="1887791" y="5972059"/>
            <a:ext cx="12708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8" name="Picture 7" descr="quick_check-01.eps">
            <a:extLst>
              <a:ext uri="{FF2B5EF4-FFF2-40B4-BE49-F238E27FC236}">
                <a16:creationId xmlns:a16="http://schemas.microsoft.com/office/drawing/2014/main" id="{18327C07-02AC-E20E-C589-B7F62071C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" y="106659"/>
            <a:ext cx="714274" cy="579141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4020"/>
          <a:stretch/>
        </p:blipFill>
        <p:spPr bwMode="auto">
          <a:xfrm>
            <a:off x="381000" y="685800"/>
            <a:ext cx="8382000" cy="561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F6961068-99FF-A26E-C79F-2DD435FA1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" y="106659"/>
            <a:ext cx="714274" cy="5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694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84416" y="126313"/>
            <a:ext cx="8116784" cy="72871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dirty="0"/>
              <a:t>Parts &amp; Flow of Human Digestive System</a:t>
            </a:r>
          </a:p>
        </p:txBody>
      </p:sp>
      <p:sp>
        <p:nvSpPr>
          <p:cNvPr id="25603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1045029"/>
            <a:ext cx="2511631" cy="581297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000" b="1" dirty="0">
                <a:solidFill>
                  <a:srgbClr val="00B050"/>
                </a:solidFill>
              </a:rPr>
              <a:t>?</a:t>
            </a:r>
          </a:p>
          <a:p>
            <a:pPr>
              <a:buNone/>
            </a:pPr>
            <a:r>
              <a:rPr lang="en-US" sz="2000" dirty="0"/>
              <a:t>1. ?</a:t>
            </a:r>
          </a:p>
          <a:p>
            <a:pPr>
              <a:buNone/>
            </a:pPr>
            <a:r>
              <a:rPr lang="en-US" sz="2000" dirty="0"/>
              <a:t>2. ?</a:t>
            </a:r>
          </a:p>
          <a:p>
            <a:pPr>
              <a:buNone/>
            </a:pPr>
            <a:r>
              <a:rPr lang="en-US" sz="2000" dirty="0"/>
              <a:t>3. ?</a:t>
            </a:r>
          </a:p>
          <a:p>
            <a:pPr>
              <a:buNone/>
            </a:pPr>
            <a:r>
              <a:rPr lang="en-US" sz="2000" dirty="0"/>
              <a:t>4. ?</a:t>
            </a:r>
          </a:p>
          <a:p>
            <a:pPr>
              <a:buNone/>
            </a:pPr>
            <a:r>
              <a:rPr lang="en-US" sz="2000" dirty="0"/>
              <a:t>5. ?</a:t>
            </a:r>
          </a:p>
          <a:p>
            <a:pPr>
              <a:buNone/>
            </a:pPr>
            <a:r>
              <a:rPr lang="en-US" sz="2000" dirty="0"/>
              <a:t>6. ? </a:t>
            </a:r>
          </a:p>
          <a:p>
            <a:pPr>
              <a:buNone/>
            </a:pPr>
            <a:r>
              <a:rPr lang="en-US" sz="2000" dirty="0"/>
              <a:t>7. ? </a:t>
            </a:r>
          </a:p>
          <a:p>
            <a:pPr>
              <a:buNone/>
            </a:pPr>
            <a:endParaRPr lang="en-US" sz="2000" b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2000" b="1" dirty="0">
                <a:solidFill>
                  <a:srgbClr val="00B050"/>
                </a:solidFill>
              </a:rPr>
              <a:t>Accessory Glands</a:t>
            </a:r>
          </a:p>
          <a:p>
            <a:pPr marL="650875" indent="-306388">
              <a:buAutoNum type="arabicPeriod"/>
            </a:pPr>
            <a:r>
              <a:rPr lang="en-US" sz="2000" dirty="0"/>
              <a:t>?</a:t>
            </a:r>
          </a:p>
          <a:p>
            <a:pPr marL="650875" indent="-306388">
              <a:buAutoNum type="arabicPeriod"/>
            </a:pPr>
            <a:r>
              <a:rPr lang="en-US" sz="2000" dirty="0"/>
              <a:t>?</a:t>
            </a:r>
          </a:p>
          <a:p>
            <a:pPr marL="650875" indent="-306388">
              <a:buAutoNum type="arabicPeriod"/>
            </a:pPr>
            <a:r>
              <a:rPr lang="en-US" sz="2000" dirty="0"/>
              <a:t>?</a:t>
            </a:r>
          </a:p>
          <a:p>
            <a:pPr marL="650875" indent="-306388">
              <a:buAutoNum type="arabicPeriod"/>
            </a:pPr>
            <a:r>
              <a:rPr lang="en-US" sz="2000" dirty="0"/>
              <a:t>?</a:t>
            </a:r>
          </a:p>
        </p:txBody>
      </p:sp>
      <p:pic>
        <p:nvPicPr>
          <p:cNvPr id="8194" name="Picture 2" descr="http://pimg.tradeindia.com/00421909/b/2/Digestive-System-Model-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5523" r="33705" b="6164"/>
          <a:stretch/>
        </p:blipFill>
        <p:spPr bwMode="auto">
          <a:xfrm>
            <a:off x="3230089" y="767110"/>
            <a:ext cx="2101932" cy="5964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ry_it-01.eps">
            <a:extLst>
              <a:ext uri="{FF2B5EF4-FFF2-40B4-BE49-F238E27FC236}">
                <a16:creationId xmlns:a16="http://schemas.microsoft.com/office/drawing/2014/main" id="{7DEE0086-CFF6-805D-1303-51809CD3A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" y="58906"/>
            <a:ext cx="834836" cy="67689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9149D-E9B7-FC0B-5862-8B4CDB448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2020" y="1600201"/>
            <a:ext cx="3354779" cy="24374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are the two groups of the digestive system.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List each part from top to bottom.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2C8F8BEE-07DE-E46E-23EE-1F28CE1F52C5}"/>
              </a:ext>
            </a:extLst>
          </p:cNvPr>
          <p:cNvSpPr txBox="1">
            <a:spLocks/>
          </p:cNvSpPr>
          <p:nvPr/>
        </p:nvSpPr>
        <p:spPr>
          <a:xfrm>
            <a:off x="3345874" y="1495820"/>
            <a:ext cx="466107" cy="55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1 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144B137-F5E2-1860-5955-16986B454E99}"/>
              </a:ext>
            </a:extLst>
          </p:cNvPr>
          <p:cNvSpPr txBox="1">
            <a:spLocks/>
          </p:cNvSpPr>
          <p:nvPr/>
        </p:nvSpPr>
        <p:spPr>
          <a:xfrm>
            <a:off x="4105895" y="2840438"/>
            <a:ext cx="466107" cy="55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2 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9961AB72-C16B-E579-299C-B9112A05BCEE}"/>
              </a:ext>
            </a:extLst>
          </p:cNvPr>
          <p:cNvSpPr txBox="1">
            <a:spLocks/>
          </p:cNvSpPr>
          <p:nvPr/>
        </p:nvSpPr>
        <p:spPr>
          <a:xfrm>
            <a:off x="4481450" y="3749398"/>
            <a:ext cx="466107" cy="55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3 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DBCE0F6F-52DB-3076-6CF3-0D7ADB94343D}"/>
              </a:ext>
            </a:extLst>
          </p:cNvPr>
          <p:cNvSpPr txBox="1">
            <a:spLocks/>
          </p:cNvSpPr>
          <p:nvPr/>
        </p:nvSpPr>
        <p:spPr>
          <a:xfrm>
            <a:off x="4248397" y="5109809"/>
            <a:ext cx="466107" cy="55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4 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8285B0AB-DE67-219D-0C03-DE28C4B5132F}"/>
              </a:ext>
            </a:extLst>
          </p:cNvPr>
          <p:cNvSpPr txBox="1">
            <a:spLocks/>
          </p:cNvSpPr>
          <p:nvPr/>
        </p:nvSpPr>
        <p:spPr>
          <a:xfrm>
            <a:off x="4921826" y="5107062"/>
            <a:ext cx="466107" cy="55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5 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257CD98A-5340-BF19-8B61-67EEE2546DB8}"/>
              </a:ext>
            </a:extLst>
          </p:cNvPr>
          <p:cNvSpPr txBox="1">
            <a:spLocks/>
          </p:cNvSpPr>
          <p:nvPr/>
        </p:nvSpPr>
        <p:spPr>
          <a:xfrm>
            <a:off x="4415640" y="5975128"/>
            <a:ext cx="466107" cy="55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6 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39D3059C-A785-5C1D-BC74-4C5A4F2FA0AC}"/>
              </a:ext>
            </a:extLst>
          </p:cNvPr>
          <p:cNvSpPr txBox="1">
            <a:spLocks/>
          </p:cNvSpPr>
          <p:nvPr/>
        </p:nvSpPr>
        <p:spPr>
          <a:xfrm>
            <a:off x="4188527" y="6530301"/>
            <a:ext cx="466107" cy="55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7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16E72DF-F460-2EEB-9CD3-6DE551F12C1A}"/>
              </a:ext>
            </a:extLst>
          </p:cNvPr>
          <p:cNvSpPr txBox="1">
            <a:spLocks/>
          </p:cNvSpPr>
          <p:nvPr/>
        </p:nvSpPr>
        <p:spPr>
          <a:xfrm>
            <a:off x="3769678" y="1636511"/>
            <a:ext cx="577433" cy="555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AG1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EB538C22-A4CE-866D-C388-66A69A7F27DE}"/>
              </a:ext>
            </a:extLst>
          </p:cNvPr>
          <p:cNvSpPr txBox="1">
            <a:spLocks/>
          </p:cNvSpPr>
          <p:nvPr/>
        </p:nvSpPr>
        <p:spPr>
          <a:xfrm>
            <a:off x="3224899" y="3194225"/>
            <a:ext cx="577433" cy="555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AG2 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9591182-ED0B-5E8B-6E5F-B97DEB11101B}"/>
              </a:ext>
            </a:extLst>
          </p:cNvPr>
          <p:cNvSpPr txBox="1">
            <a:spLocks/>
          </p:cNvSpPr>
          <p:nvPr/>
        </p:nvSpPr>
        <p:spPr>
          <a:xfrm>
            <a:off x="2810078" y="4190594"/>
            <a:ext cx="577433" cy="555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AG3 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1454E83-18EF-C606-EB69-EFEA4F8066E4}"/>
              </a:ext>
            </a:extLst>
          </p:cNvPr>
          <p:cNvSpPr txBox="1">
            <a:spLocks/>
          </p:cNvSpPr>
          <p:nvPr/>
        </p:nvSpPr>
        <p:spPr>
          <a:xfrm>
            <a:off x="4149566" y="4304571"/>
            <a:ext cx="577433" cy="555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None/>
            </a:pPr>
            <a:r>
              <a:rPr lang="en-US" sz="2000" dirty="0"/>
              <a:t>AG4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E5907D-DCC9-7D3C-4691-E475CFB6458C}"/>
              </a:ext>
            </a:extLst>
          </p:cNvPr>
          <p:cNvCxnSpPr/>
          <p:nvPr/>
        </p:nvCxnSpPr>
        <p:spPr>
          <a:xfrm flipV="1">
            <a:off x="3224899" y="3951514"/>
            <a:ext cx="544779" cy="35305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84416" y="126313"/>
            <a:ext cx="8116784" cy="72871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dirty="0"/>
              <a:t>Parts &amp; Flow of Human Digestive System</a:t>
            </a:r>
          </a:p>
        </p:txBody>
      </p:sp>
      <p:sp>
        <p:nvSpPr>
          <p:cNvPr id="25603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1045029"/>
            <a:ext cx="4267200" cy="5812971"/>
          </a:xfrm>
        </p:spPr>
        <p:txBody>
          <a:bodyPr/>
          <a:lstStyle/>
          <a:p>
            <a:pPr>
              <a:buNone/>
            </a:pPr>
            <a:r>
              <a:rPr lang="en-US" sz="2000" b="1" dirty="0">
                <a:solidFill>
                  <a:srgbClr val="00B050"/>
                </a:solidFill>
              </a:rPr>
              <a:t>Alimentary Canal</a:t>
            </a:r>
          </a:p>
          <a:p>
            <a:pPr>
              <a:buNone/>
            </a:pPr>
            <a:r>
              <a:rPr lang="en-US" sz="2000" dirty="0"/>
              <a:t>1. Mouth</a:t>
            </a:r>
          </a:p>
          <a:p>
            <a:pPr>
              <a:buNone/>
            </a:pPr>
            <a:r>
              <a:rPr lang="en-US" sz="2000" dirty="0"/>
              <a:t>2. Esophagus</a:t>
            </a:r>
          </a:p>
          <a:p>
            <a:pPr>
              <a:buNone/>
            </a:pPr>
            <a:r>
              <a:rPr lang="en-US" sz="2000" dirty="0"/>
              <a:t>3. Stomach</a:t>
            </a:r>
          </a:p>
          <a:p>
            <a:pPr>
              <a:buNone/>
            </a:pPr>
            <a:r>
              <a:rPr lang="en-US" sz="2000" dirty="0"/>
              <a:t>4. Small Intestine</a:t>
            </a:r>
          </a:p>
          <a:p>
            <a:pPr>
              <a:buNone/>
            </a:pPr>
            <a:r>
              <a:rPr lang="en-US" sz="2000" dirty="0"/>
              <a:t>5. Large Intestine</a:t>
            </a:r>
          </a:p>
          <a:p>
            <a:pPr>
              <a:buNone/>
            </a:pPr>
            <a:r>
              <a:rPr lang="en-US" sz="2000" dirty="0"/>
              <a:t>6. Rectum </a:t>
            </a:r>
          </a:p>
          <a:p>
            <a:pPr>
              <a:buNone/>
            </a:pPr>
            <a:r>
              <a:rPr lang="en-US" sz="2000" dirty="0"/>
              <a:t>7. Anus </a:t>
            </a:r>
          </a:p>
          <a:p>
            <a:pPr>
              <a:buNone/>
            </a:pPr>
            <a:endParaRPr lang="en-US" sz="2000" b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2000" b="1" dirty="0">
                <a:solidFill>
                  <a:srgbClr val="00B050"/>
                </a:solidFill>
              </a:rPr>
              <a:t>Accessory Glands</a:t>
            </a:r>
          </a:p>
          <a:p>
            <a:pPr marL="650875" indent="-306388">
              <a:buAutoNum type="arabicPeriod"/>
            </a:pPr>
            <a:r>
              <a:rPr lang="en-US" sz="2000" dirty="0"/>
              <a:t>Salivary glands</a:t>
            </a:r>
          </a:p>
          <a:p>
            <a:pPr marL="650875" indent="-306388">
              <a:buAutoNum type="arabicPeriod"/>
            </a:pPr>
            <a:r>
              <a:rPr lang="en-US" sz="2000" dirty="0"/>
              <a:t>Liver</a:t>
            </a:r>
          </a:p>
          <a:p>
            <a:pPr marL="650875" indent="-306388">
              <a:buAutoNum type="arabicPeriod"/>
            </a:pPr>
            <a:r>
              <a:rPr lang="en-US" sz="2000" dirty="0"/>
              <a:t>Gallbladder</a:t>
            </a:r>
          </a:p>
          <a:p>
            <a:pPr marL="650875" indent="-306388">
              <a:buAutoNum type="arabicPeriod"/>
            </a:pPr>
            <a:r>
              <a:rPr lang="en-US" sz="2000" dirty="0"/>
              <a:t>Pancreas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b="3326"/>
          <a:stretch/>
        </p:blipFill>
        <p:spPr bwMode="auto">
          <a:xfrm>
            <a:off x="5723906" y="676753"/>
            <a:ext cx="2962894" cy="605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pimg.tradeindia.com/00421909/b/2/Digestive-System-Model-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5523" r="33705" b="6164"/>
          <a:stretch/>
        </p:blipFill>
        <p:spPr bwMode="auto">
          <a:xfrm>
            <a:off x="3230089" y="767110"/>
            <a:ext cx="2101932" cy="5964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ry_it-01.eps">
            <a:extLst>
              <a:ext uri="{FF2B5EF4-FFF2-40B4-BE49-F238E27FC236}">
                <a16:creationId xmlns:a16="http://schemas.microsoft.com/office/drawing/2014/main" id="{7DEE0086-CFF6-805D-1303-51809CD3A4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" y="58906"/>
            <a:ext cx="834836" cy="6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7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5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310" y="208935"/>
            <a:ext cx="7772400" cy="862781"/>
          </a:xfrm>
        </p:spPr>
        <p:txBody>
          <a:bodyPr/>
          <a:lstStyle/>
          <a:p>
            <a:r>
              <a:rPr lang="en-US" dirty="0"/>
              <a:t>Excretion</a:t>
            </a:r>
          </a:p>
        </p:txBody>
      </p:sp>
      <p:pic>
        <p:nvPicPr>
          <p:cNvPr id="3" name="Picture 5" descr="https://s3.amazonaws.com/healthtap-public/ht-staging/user_answer/reference_image/9824/large/Kidney_Transplant.jpeg?13494808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68" y="1324348"/>
            <a:ext cx="4719484" cy="5490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cronutrients.net/wp-content/uploads/2011/12/Homeostasi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74" y="3595662"/>
            <a:ext cx="4114800" cy="28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Homeostasis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Process by which organisms maintain a relatively stable internal environment. </a:t>
            </a:r>
          </a:p>
          <a:p>
            <a:r>
              <a:rPr lang="en-US" dirty="0"/>
              <a:t>In response to changes in: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External environment</a:t>
            </a:r>
          </a:p>
          <a:p>
            <a:pPr lvl="1"/>
            <a:r>
              <a:rPr lang="en-US" dirty="0"/>
              <a:t>Internal environment</a:t>
            </a:r>
          </a:p>
        </p:txBody>
      </p:sp>
    </p:spTree>
    <p:extLst>
      <p:ext uri="{BB962C8B-B14F-4D97-AF65-F5344CB8AC3E}">
        <p14:creationId xmlns:p14="http://schemas.microsoft.com/office/powerpoint/2010/main" val="2085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Excretion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Function: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Rid the body of cellular waste.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Types of waste in humans: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CO</a:t>
            </a:r>
            <a:r>
              <a:rPr lang="en-US" baseline="-25000" dirty="0">
                <a:solidFill>
                  <a:srgbClr val="00B0F0"/>
                </a:solidFill>
              </a:rPr>
              <a:t>2</a:t>
            </a:r>
          </a:p>
          <a:p>
            <a:pPr lvl="1"/>
            <a:r>
              <a:rPr lang="en-US" dirty="0"/>
              <a:t>Excess water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Salts</a:t>
            </a:r>
          </a:p>
          <a:p>
            <a:pPr lvl="1"/>
            <a:r>
              <a:rPr lang="en-US" dirty="0"/>
              <a:t>Urea</a:t>
            </a:r>
          </a:p>
          <a:p>
            <a:pPr lvl="2"/>
            <a:r>
              <a:rPr lang="en-US" dirty="0">
                <a:solidFill>
                  <a:srgbClr val="00B0F0"/>
                </a:solidFill>
              </a:rPr>
              <a:t>Nitrogenous waste formed from metabolism of amino acids.</a:t>
            </a:r>
          </a:p>
        </p:txBody>
      </p:sp>
      <p:pic>
        <p:nvPicPr>
          <p:cNvPr id="1028" name="Picture 4" descr="http://www.biologyreference.com/photos/blood-390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45" y="2772697"/>
            <a:ext cx="4260174" cy="2485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7"/>
            <a:ext cx="8229600" cy="746125"/>
          </a:xfrm>
        </p:spPr>
        <p:txBody>
          <a:bodyPr>
            <a:normAutofit fontScale="90000"/>
          </a:bodyPr>
          <a:lstStyle/>
          <a:p>
            <a:r>
              <a:rPr lang="en-US" dirty="0"/>
              <a:t>Organs of the Excretory System</a:t>
            </a:r>
          </a:p>
        </p:txBody>
      </p:sp>
      <p:sp>
        <p:nvSpPr>
          <p:cNvPr id="1225731" name="Rectangle 3"/>
          <p:cNvSpPr>
            <a:spLocks noGrp="1" noChangeArrowheads="1"/>
          </p:cNvSpPr>
          <p:nvPr>
            <p:ph idx="1"/>
          </p:nvPr>
        </p:nvSpPr>
        <p:spPr>
          <a:xfrm>
            <a:off x="1" y="800575"/>
            <a:ext cx="5152098" cy="604948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Skin</a:t>
            </a:r>
            <a:r>
              <a:rPr lang="en-US" sz="2400" dirty="0"/>
              <a:t>: excretes ‘sweat’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excess water, salts and small amount of urea.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Lungs</a:t>
            </a:r>
            <a:r>
              <a:rPr lang="en-US" sz="2400" dirty="0"/>
              <a:t>:</a:t>
            </a:r>
            <a:r>
              <a:rPr lang="en-US" sz="2400" b="1" dirty="0"/>
              <a:t> </a:t>
            </a:r>
            <a:r>
              <a:rPr lang="en-US" sz="2400" dirty="0"/>
              <a:t>excrete CO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pPr marL="0" indent="0">
              <a:spcBef>
                <a:spcPts val="2400"/>
              </a:spcBef>
              <a:buNone/>
            </a:pPr>
            <a:endParaRPr lang="en-US" sz="2400" b="1" dirty="0">
              <a:solidFill>
                <a:srgbClr val="00B050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endParaRPr lang="en-US" sz="2400" b="1" dirty="0">
              <a:solidFill>
                <a:srgbClr val="00B050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endParaRPr lang="en-US" sz="2400" b="1" dirty="0">
              <a:solidFill>
                <a:srgbClr val="00B050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endParaRPr lang="en-US" sz="2400" b="1" dirty="0">
              <a:solidFill>
                <a:srgbClr val="00B050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endParaRPr lang="en-US" sz="2400" b="1" dirty="0">
              <a:solidFill>
                <a:srgbClr val="00B050"/>
              </a:solidFill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en-US" sz="2400" b="1" dirty="0">
                <a:solidFill>
                  <a:srgbClr val="00B050"/>
                </a:solidFill>
              </a:rPr>
              <a:t>Liver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detoxifies the blood and converts harmful substances into urea. </a:t>
            </a:r>
          </a:p>
        </p:txBody>
      </p:sp>
      <p:pic>
        <p:nvPicPr>
          <p:cNvPr id="6" name="Picture 6" descr="http://assets.aarp.org/external_sites/adam/graphics/images/en/196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b="4224"/>
          <a:stretch/>
        </p:blipFill>
        <p:spPr bwMode="auto">
          <a:xfrm>
            <a:off x="5476569" y="587215"/>
            <a:ext cx="2351622" cy="2962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static.howstuffworks.com/gif/adam/images/en/liver-pic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 bwMode="auto">
          <a:xfrm>
            <a:off x="5039032" y="4290254"/>
            <a:ext cx="3784065" cy="2559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freewebs.com/soaring_sphincter_travel_agency/lung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55" y="2351720"/>
            <a:ext cx="3329615" cy="288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59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5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tebook">
  <a:themeElements>
    <a:clrScheme name="Noteboo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lly_mime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ed_0080_slide">
  <a:themeElements>
    <a:clrScheme name="Office Theme 2">
      <a:dk1>
        <a:srgbClr val="000000"/>
      </a:dk1>
      <a:lt1>
        <a:srgbClr val="3399FF"/>
      </a:lt1>
      <a:dk2>
        <a:srgbClr val="000000"/>
      </a:dk2>
      <a:lt2>
        <a:srgbClr val="CCCCCC"/>
      </a:lt2>
      <a:accent1>
        <a:srgbClr val="3B4800"/>
      </a:accent1>
      <a:accent2>
        <a:srgbClr val="004285"/>
      </a:accent2>
      <a:accent3>
        <a:srgbClr val="ADCAFF"/>
      </a:accent3>
      <a:accent4>
        <a:srgbClr val="000000"/>
      </a:accent4>
      <a:accent5>
        <a:srgbClr val="AFB1AA"/>
      </a:accent5>
      <a:accent6>
        <a:srgbClr val="003B78"/>
      </a:accent6>
      <a:hlink>
        <a:srgbClr val="004D47"/>
      </a:hlink>
      <a:folHlink>
        <a:srgbClr val="3231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3399FF"/>
      </a:lt1>
      <a:dk2>
        <a:srgbClr val="000000"/>
      </a:dk2>
      <a:lt2>
        <a:srgbClr val="CCCCCC"/>
      </a:lt2>
      <a:accent1>
        <a:srgbClr val="3B4800"/>
      </a:accent1>
      <a:accent2>
        <a:srgbClr val="004285"/>
      </a:accent2>
      <a:accent3>
        <a:srgbClr val="ADCAFF"/>
      </a:accent3>
      <a:accent4>
        <a:srgbClr val="000000"/>
      </a:accent4>
      <a:accent5>
        <a:srgbClr val="AFB1AA"/>
      </a:accent5>
      <a:accent6>
        <a:srgbClr val="003B78"/>
      </a:accent6>
      <a:hlink>
        <a:srgbClr val="004D47"/>
      </a:hlink>
      <a:folHlink>
        <a:srgbClr val="3231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4546</Words>
  <Application>Microsoft Office PowerPoint</Application>
  <PresentationFormat>On-screen Show (4:3)</PresentationFormat>
  <Paragraphs>899</Paragraphs>
  <Slides>114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114</vt:i4>
      </vt:variant>
    </vt:vector>
  </HeadingPairs>
  <TitlesOfParts>
    <vt:vector size="142" baseType="lpstr">
      <vt:lpstr>Arial</vt:lpstr>
      <vt:lpstr>Arial Black</vt:lpstr>
      <vt:lpstr>Arial Unicode MS</vt:lpstr>
      <vt:lpstr>Calibri</vt:lpstr>
      <vt:lpstr>Comic Sans MS</vt:lpstr>
      <vt:lpstr>Constantia</vt:lpstr>
      <vt:lpstr>Noto Sans Symbols</vt:lpstr>
      <vt:lpstr>Source Sans Pro</vt:lpstr>
      <vt:lpstr>Tahoma</vt:lpstr>
      <vt:lpstr>Times</vt:lpstr>
      <vt:lpstr>Times New Roman</vt:lpstr>
      <vt:lpstr>Wingdings</vt:lpstr>
      <vt:lpstr>Wingdings 2</vt:lpstr>
      <vt:lpstr>Notebook</vt:lpstr>
      <vt:lpstr>Blank</vt:lpstr>
      <vt:lpstr>Ripple</vt:lpstr>
      <vt:lpstr>silly_mime</vt:lpstr>
      <vt:lpstr>VIDEO TEMPLATES</vt:lpstr>
      <vt:lpstr>med_0080_slide</vt:lpstr>
      <vt:lpstr>1_Blank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Go to the “Slide Show” shade above</vt:lpstr>
      <vt:lpstr>Human Anatomy &amp; Physiology Endocrine, Immune, Digestive, Excretory Systems Chapter 31, 33</vt:lpstr>
      <vt:lpstr>PowerPoint Presentation</vt:lpstr>
      <vt:lpstr>PowerPoint Presentation</vt:lpstr>
      <vt:lpstr>  Lesson Objectives</vt:lpstr>
      <vt:lpstr>PowerPoint Presentation</vt:lpstr>
      <vt:lpstr>Major Endocrine Organs</vt:lpstr>
      <vt:lpstr>Glands</vt:lpstr>
      <vt:lpstr>Exocrine Glands (enrichment)</vt:lpstr>
      <vt:lpstr>Endocrine System Control</vt:lpstr>
      <vt:lpstr>PowerPoint Presentation</vt:lpstr>
      <vt:lpstr>PowerPoint Presentation</vt:lpstr>
      <vt:lpstr>Endocrine Glands</vt:lpstr>
      <vt:lpstr>Endocrine Glands</vt:lpstr>
      <vt:lpstr>PowerPoint Presentation</vt:lpstr>
      <vt:lpstr>PowerPoint Presentation</vt:lpstr>
      <vt:lpstr>Pituitary Gland</vt:lpstr>
      <vt:lpstr>Pituitary Gland</vt:lpstr>
      <vt:lpstr>Pineal Gland</vt:lpstr>
      <vt:lpstr>Thyroid Gland</vt:lpstr>
      <vt:lpstr>Parathyroid Gland</vt:lpstr>
      <vt:lpstr>Adrenal Glands</vt:lpstr>
      <vt:lpstr>Pancreas</vt:lpstr>
      <vt:lpstr>PowerPoint Presentation</vt:lpstr>
      <vt:lpstr>PowerPoint Presentation</vt:lpstr>
      <vt:lpstr>Endocrine Glands ? </vt:lpstr>
      <vt:lpstr>PowerPoint Presentation</vt:lpstr>
      <vt:lpstr>PowerPoint Presentation</vt:lpstr>
      <vt:lpstr>Control of the Endocrine System</vt:lpstr>
      <vt:lpstr>Control of the Endocrine System</vt:lpstr>
      <vt:lpstr>Control of the Endocrine System</vt:lpstr>
      <vt:lpstr>PowerPoint Presentation</vt:lpstr>
      <vt:lpstr>Blood Glucose Regulation</vt:lpstr>
      <vt:lpstr>PowerPoint Presentation</vt:lpstr>
      <vt:lpstr>Immune System</vt:lpstr>
      <vt:lpstr>Immune System</vt:lpstr>
      <vt:lpstr>Immune System</vt:lpstr>
      <vt:lpstr>Immune System</vt:lpstr>
      <vt:lpstr>Two General Categories</vt:lpstr>
      <vt:lpstr>1st Line of Defense</vt:lpstr>
      <vt:lpstr>2nd Line of Defense</vt:lpstr>
      <vt:lpstr>Nonspecific Defenses</vt:lpstr>
      <vt:lpstr>Inflammation</vt:lpstr>
      <vt:lpstr>Nonspecific Defenses</vt:lpstr>
      <vt:lpstr>Specific Defenses:  3rd Line of Defense</vt:lpstr>
      <vt:lpstr>Specific Defenses: 3rd Line of Defense</vt:lpstr>
      <vt:lpstr>PowerPoint Presentation</vt:lpstr>
      <vt:lpstr>PowerPoint Presentation</vt:lpstr>
      <vt:lpstr>Primary and Secondary  Immune Responses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Digestive System  </vt:lpstr>
      <vt:lpstr>Nutrients</vt:lpstr>
      <vt:lpstr>PowerPoint Presentation</vt:lpstr>
      <vt:lpstr>PowerPoint Presentation</vt:lpstr>
      <vt:lpstr>“You are What you Eat” Digestive System</vt:lpstr>
      <vt:lpstr>Steps in Digestion</vt:lpstr>
      <vt:lpstr>PowerPoint Presentation</vt:lpstr>
      <vt:lpstr>Digestive System</vt:lpstr>
      <vt:lpstr>PowerPoint Presentation</vt:lpstr>
      <vt:lpstr>Digestive System</vt:lpstr>
      <vt:lpstr>Digestive System</vt:lpstr>
      <vt:lpstr>PowerPoint Presentation</vt:lpstr>
      <vt:lpstr>Mouth</vt:lpstr>
      <vt:lpstr>Salivary Glands &amp; Digestion</vt:lpstr>
      <vt:lpstr>Esophagus</vt:lpstr>
      <vt:lpstr>Stomach</vt:lpstr>
      <vt:lpstr>Stomach</vt:lpstr>
      <vt:lpstr>Small Intestine (SI)</vt:lpstr>
      <vt:lpstr>PowerPoint Presentation</vt:lpstr>
      <vt:lpstr>Liver &amp; Gallbladder</vt:lpstr>
      <vt:lpstr>PowerPoint Presentation</vt:lpstr>
      <vt:lpstr>PowerPoint Presentation</vt:lpstr>
      <vt:lpstr>Liver</vt:lpstr>
      <vt:lpstr>PowerPoint Presentation</vt:lpstr>
      <vt:lpstr>PowerPoint Presentation</vt:lpstr>
      <vt:lpstr>Pancreas</vt:lpstr>
      <vt:lpstr>Small Intestine (SI)</vt:lpstr>
      <vt:lpstr>Small Intestine</vt:lpstr>
      <vt:lpstr>PowerPoint Presentation</vt:lpstr>
      <vt:lpstr>Large Intestines (colon)</vt:lpstr>
      <vt:lpstr>Intestines</vt:lpstr>
      <vt:lpstr>The “End”</vt:lpstr>
      <vt:lpstr>PowerPoint Presentation</vt:lpstr>
      <vt:lpstr>Digestive System</vt:lpstr>
      <vt:lpstr>PowerPoint Presentation</vt:lpstr>
      <vt:lpstr>PowerPoint Presentation</vt:lpstr>
      <vt:lpstr>Parts &amp; Flow of Human Digestive System</vt:lpstr>
      <vt:lpstr>Parts &amp; Flow of Human Digestive System</vt:lpstr>
      <vt:lpstr>Excretion</vt:lpstr>
      <vt:lpstr>Homeostasis</vt:lpstr>
      <vt:lpstr>Excretion</vt:lpstr>
      <vt:lpstr>Organs of the Excretory System</vt:lpstr>
      <vt:lpstr>Organs of the Excretory System</vt:lpstr>
      <vt:lpstr>Urinary System Anatomy</vt:lpstr>
      <vt:lpstr>The Kidneys</vt:lpstr>
      <vt:lpstr>Kidney Structure</vt:lpstr>
      <vt:lpstr>Nephron</vt:lpstr>
      <vt:lpstr>Nephron Structure</vt:lpstr>
      <vt:lpstr>Nephron Orientation</vt:lpstr>
      <vt:lpstr>Urine Formation</vt:lpstr>
      <vt:lpstr>Urine Formation: Filtration</vt:lpstr>
      <vt:lpstr>Urine Formation: Reabsorption</vt:lpstr>
      <vt:lpstr>Urine</vt:lpstr>
      <vt:lpstr>Summary:  Pathway of Excretory (Cellular) Waste</vt:lpstr>
      <vt:lpstr>Control of Kidney Function</vt:lpstr>
      <vt:lpstr>Control of Kidney Function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to the “Slide Show” shade above</dc:title>
  <dc:creator>Craig Riesen</dc:creator>
  <cp:lastModifiedBy>Craig Riesen</cp:lastModifiedBy>
  <cp:revision>52</cp:revision>
  <dcterms:modified xsi:type="dcterms:W3CDTF">2023-05-04T18:49:18Z</dcterms:modified>
</cp:coreProperties>
</file>