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1.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2.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3.xml" ContentType="application/vnd.openxmlformats-officedocument.theme+xml"/>
  <Override PartName="/ppt/slideLayouts/slideLayout10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10" r:id="rId1"/>
    <p:sldMasterId id="2147483711" r:id="rId2"/>
    <p:sldMasterId id="2147483712" r:id="rId3"/>
    <p:sldMasterId id="2147483713" r:id="rId4"/>
    <p:sldMasterId id="2147483714" r:id="rId5"/>
    <p:sldMasterId id="2147483715" r:id="rId6"/>
    <p:sldMasterId id="2147483716" r:id="rId7"/>
    <p:sldMasterId id="2147483717" r:id="rId8"/>
    <p:sldMasterId id="2147483718" r:id="rId9"/>
    <p:sldMasterId id="2147483730" r:id="rId10"/>
    <p:sldMasterId id="2147483738" r:id="rId11"/>
    <p:sldMasterId id="2147483746" r:id="rId12"/>
    <p:sldMasterId id="2147483755" r:id="rId13"/>
    <p:sldMasterId id="2147483767" r:id="rId14"/>
  </p:sldMasterIdLst>
  <p:notesMasterIdLst>
    <p:notesMasterId r:id="rId104"/>
  </p:notesMasterIdLst>
  <p:sldIdLst>
    <p:sldId id="355" r:id="rId15"/>
    <p:sldId id="256" r:id="rId16"/>
    <p:sldId id="359" r:id="rId17"/>
    <p:sldId id="369" r:id="rId18"/>
    <p:sldId id="370" r:id="rId19"/>
    <p:sldId id="356" r:id="rId20"/>
    <p:sldId id="363" r:id="rId21"/>
    <p:sldId id="364" r:id="rId22"/>
    <p:sldId id="259" r:id="rId23"/>
    <p:sldId id="360" r:id="rId24"/>
    <p:sldId id="320" r:id="rId25"/>
    <p:sldId id="361" r:id="rId26"/>
    <p:sldId id="362" r:id="rId27"/>
    <p:sldId id="365" r:id="rId28"/>
    <p:sldId id="366" r:id="rId29"/>
    <p:sldId id="391" r:id="rId30"/>
    <p:sldId id="295" r:id="rId31"/>
    <p:sldId id="296" r:id="rId32"/>
    <p:sldId id="297" r:id="rId33"/>
    <p:sldId id="298" r:id="rId34"/>
    <p:sldId id="367" r:id="rId35"/>
    <p:sldId id="291" r:id="rId36"/>
    <p:sldId id="368" r:id="rId37"/>
    <p:sldId id="293" r:id="rId38"/>
    <p:sldId id="288" r:id="rId39"/>
    <p:sldId id="289" r:id="rId40"/>
    <p:sldId id="290" r:id="rId41"/>
    <p:sldId id="258" r:id="rId42"/>
    <p:sldId id="371" r:id="rId43"/>
    <p:sldId id="372" r:id="rId44"/>
    <p:sldId id="373" r:id="rId45"/>
    <p:sldId id="374" r:id="rId46"/>
    <p:sldId id="375" r:id="rId47"/>
    <p:sldId id="376" r:id="rId48"/>
    <p:sldId id="377" r:id="rId49"/>
    <p:sldId id="379" r:id="rId50"/>
    <p:sldId id="380" r:id="rId51"/>
    <p:sldId id="381" r:id="rId52"/>
    <p:sldId id="382" r:id="rId53"/>
    <p:sldId id="383" r:id="rId54"/>
    <p:sldId id="384" r:id="rId55"/>
    <p:sldId id="385" r:id="rId56"/>
    <p:sldId id="386" r:id="rId57"/>
    <p:sldId id="387" r:id="rId58"/>
    <p:sldId id="388" r:id="rId59"/>
    <p:sldId id="308" r:id="rId60"/>
    <p:sldId id="392" r:id="rId61"/>
    <p:sldId id="389" r:id="rId62"/>
    <p:sldId id="292" r:id="rId63"/>
    <p:sldId id="390" r:id="rId64"/>
    <p:sldId id="257" r:id="rId65"/>
    <p:sldId id="260" r:id="rId66"/>
    <p:sldId id="261" r:id="rId67"/>
    <p:sldId id="262" r:id="rId68"/>
    <p:sldId id="263" r:id="rId69"/>
    <p:sldId id="264" r:id="rId70"/>
    <p:sldId id="265" r:id="rId71"/>
    <p:sldId id="266" r:id="rId72"/>
    <p:sldId id="267" r:id="rId73"/>
    <p:sldId id="268" r:id="rId74"/>
    <p:sldId id="269" r:id="rId75"/>
    <p:sldId id="270" r:id="rId76"/>
    <p:sldId id="271" r:id="rId77"/>
    <p:sldId id="272" r:id="rId78"/>
    <p:sldId id="273" r:id="rId79"/>
    <p:sldId id="274" r:id="rId80"/>
    <p:sldId id="275" r:id="rId81"/>
    <p:sldId id="276" r:id="rId82"/>
    <p:sldId id="277" r:id="rId83"/>
    <p:sldId id="394" r:id="rId84"/>
    <p:sldId id="278" r:id="rId85"/>
    <p:sldId id="279" r:id="rId86"/>
    <p:sldId id="280" r:id="rId87"/>
    <p:sldId id="281" r:id="rId88"/>
    <p:sldId id="282" r:id="rId89"/>
    <p:sldId id="283" r:id="rId90"/>
    <p:sldId id="396" r:id="rId91"/>
    <p:sldId id="294" r:id="rId92"/>
    <p:sldId id="284" r:id="rId93"/>
    <p:sldId id="300" r:id="rId94"/>
    <p:sldId id="285" r:id="rId95"/>
    <p:sldId id="299" r:id="rId96"/>
    <p:sldId id="286" r:id="rId97"/>
    <p:sldId id="287" r:id="rId98"/>
    <p:sldId id="301" r:id="rId99"/>
    <p:sldId id="302" r:id="rId100"/>
    <p:sldId id="303" r:id="rId101"/>
    <p:sldId id="393" r:id="rId102"/>
    <p:sldId id="395" r:id="rId103"/>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30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slide" Target="slides/slide70.xml"/><Relationship Id="rId89" Type="http://schemas.openxmlformats.org/officeDocument/2006/relationships/slide" Target="slides/slide75.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07" Type="http://schemas.openxmlformats.org/officeDocument/2006/relationships/theme" Target="theme/theme1.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102" Type="http://schemas.openxmlformats.org/officeDocument/2006/relationships/slide" Target="slides/slide88.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slide" Target="slides/slide81.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100" Type="http://schemas.openxmlformats.org/officeDocument/2006/relationships/slide" Target="slides/slide86.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slide" Target="slides/slide79.xml"/><Relationship Id="rId98" Type="http://schemas.openxmlformats.org/officeDocument/2006/relationships/slide" Target="slides/slide8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103" Type="http://schemas.openxmlformats.org/officeDocument/2006/relationships/slide" Target="slides/slide89.xml"/><Relationship Id="rId108"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slide" Target="slides/slide8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slide" Target="slides/slide80.xml"/><Relationship Id="rId99" Type="http://schemas.openxmlformats.org/officeDocument/2006/relationships/slide" Target="slides/slide85.xml"/><Relationship Id="rId101" Type="http://schemas.openxmlformats.org/officeDocument/2006/relationships/slide" Target="slides/slide8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97" Type="http://schemas.openxmlformats.org/officeDocument/2006/relationships/slide" Target="slides/slide83.xml"/><Relationship Id="rId10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0" name="Google Shape;590;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1" name="Google Shape;591;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omic Sans MS"/>
                <a:ea typeface="Comic Sans MS"/>
                <a:cs typeface="Comic Sans MS"/>
                <a:sym typeface="Comic Sans MS"/>
              </a:rPr>
              <a:t>2</a:t>
            </a:fld>
            <a:endParaRPr sz="1200" b="0" i="0" u="none" strike="noStrike" cap="none">
              <a:solidFill>
                <a:srgbClr val="000000"/>
              </a:solidFill>
              <a:latin typeface="Comic Sans MS"/>
              <a:ea typeface="Comic Sans MS"/>
              <a:cs typeface="Comic Sans MS"/>
              <a:sym typeface="Comic Sans M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#frame</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Timing ≈ 1.0 minutes</a:t>
            </a:r>
          </a:p>
          <a:p>
            <a:pPr eaLnBrk="1" hangingPunct="1">
              <a:buFontTx/>
              <a:buNone/>
            </a:pPr>
            <a:r>
              <a:rPr lang="en-US" b="1" dirty="0">
                <a:latin typeface="Book Antiqua" pitchFamily="18" charset="0"/>
                <a:cs typeface="Book Antiqua" pitchFamily="18" charset="0"/>
              </a:rPr>
              <a:t>Entry Audio: </a:t>
            </a:r>
            <a:r>
              <a:rPr lang="en-US" dirty="0">
                <a:latin typeface="Book Antiqua" pitchFamily="18" charset="0"/>
                <a:cs typeface="Book Antiqua" pitchFamily="18" charset="0"/>
              </a:rPr>
              <a:t>“A pedigree chart can help determine which individuals should be mated. Use the pedigree to answer two questions about possible matings.”</a:t>
            </a:r>
            <a:endParaRPr lang="en-US" b="1" dirty="0">
              <a:latin typeface="Book Antiqua" pitchFamily="18" charset="0"/>
              <a:cs typeface="Book Antiqua" pitchFamily="18" charset="0"/>
            </a:endParaRPr>
          </a:p>
          <a:p>
            <a:pPr eaLnBrk="1" hangingPunct="1">
              <a:buFontTx/>
              <a:buNone/>
            </a:pPr>
            <a:r>
              <a:rPr lang="en-US" b="1" dirty="0">
                <a:latin typeface="Book Antiqua" pitchFamily="18" charset="0"/>
                <a:cs typeface="Book Antiqua" pitchFamily="18" charset="0"/>
              </a:rPr>
              <a:t>Hint1 Audio: </a:t>
            </a:r>
            <a:r>
              <a:rPr lang="en-US" dirty="0">
                <a:latin typeface="Book Antiqua" pitchFamily="18" charset="0"/>
                <a:cs typeface="Book Antiqua" pitchFamily="18" charset="0"/>
              </a:rPr>
              <a:t>“If you</a:t>
            </a:r>
            <a:r>
              <a:rPr lang="en-US" baseline="0" dirty="0">
                <a:latin typeface="Book Antiqua" pitchFamily="18" charset="0"/>
                <a:cs typeface="Book Antiqua" pitchFamily="18" charset="0"/>
              </a:rPr>
              <a:t> want the offspring to have the trait of interest, the parents would also have to have the trait of interest.”</a:t>
            </a:r>
            <a:endParaRPr lang="en-US" dirty="0">
              <a:latin typeface="Book Antiqua" pitchFamily="18" charset="0"/>
              <a:cs typeface="Book Antiqua" pitchFamily="18" charset="0"/>
            </a:endParaRPr>
          </a:p>
          <a:p>
            <a:pPr eaLnBrk="1" hangingPunct="1">
              <a:buFontTx/>
              <a:buNone/>
            </a:pPr>
            <a:r>
              <a:rPr lang="en-US" b="1" dirty="0">
                <a:latin typeface="Book Antiqua" pitchFamily="18" charset="0"/>
                <a:cs typeface="Book Antiqua" pitchFamily="18" charset="0"/>
              </a:rPr>
              <a:t>Hint2 Audio: </a:t>
            </a:r>
            <a:r>
              <a:rPr lang="en-US" dirty="0">
                <a:latin typeface="Book Antiqua" pitchFamily="18" charset="0"/>
                <a:cs typeface="Book Antiqua" pitchFamily="18" charset="0"/>
              </a:rPr>
              <a:t>“It is healthier for the population if the parents</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are not too closely related. Which of the pair choices have the fewest genes in common?”</a:t>
            </a:r>
            <a:endParaRPr lang="en-US" b="1" dirty="0">
              <a:latin typeface="Book Antiqua" pitchFamily="18" charset="0"/>
              <a:cs typeface="Book Antiqua" pitchFamily="18" charset="0"/>
            </a:endParaRPr>
          </a:p>
          <a:p>
            <a:pPr eaLnBrk="1" hangingPunct="1">
              <a:buFontTx/>
              <a:buNone/>
            </a:pPr>
            <a:r>
              <a:rPr lang="en-US" b="1" dirty="0">
                <a:latin typeface="Book Antiqua" pitchFamily="18" charset="0"/>
                <a:cs typeface="Book Antiqua" pitchFamily="18" charset="0"/>
              </a:rPr>
              <a:t>Exit Audio: </a:t>
            </a:r>
            <a:r>
              <a:rPr lang="en-US" dirty="0">
                <a:latin typeface="Book Antiqua" pitchFamily="18" charset="0"/>
                <a:cs typeface="Book Antiqua" pitchFamily="18" charset="0"/>
              </a:rPr>
              <a:t>“Two individuals that both have the desired allele will have offspring that all contain the allele. In the first question, the offspring of couple 11 and 16 meet this criterion. In question 2, the offspring of 11 and 14, which are cousins, would be least closely related. Offspring of pairs 3 and 7, 17 and 18, and 16 and 19 would be more closely related because those pairs are siblings.”</a:t>
            </a:r>
            <a:endParaRPr lang="en-US" b="1" dirty="0">
              <a:latin typeface="Book Antiqua" pitchFamily="18" charset="0"/>
              <a:cs typeface="Book Antiqua" pitchFamily="18" charset="0"/>
            </a:endParaRPr>
          </a:p>
          <a:p>
            <a:pPr eaLnBrk="1" hangingPunct="1"/>
            <a:endParaRPr lang="en-US" dirty="0">
              <a:latin typeface="Book Antiqua" pitchFamily="18" charset="0"/>
              <a:cs typeface="Book Antiqua" pitchFamily="18" charset="0"/>
            </a:endParaRPr>
          </a:p>
          <a:p>
            <a:pPr eaLnBrk="1" hangingPunct="1"/>
            <a:endParaRPr lang="en-US" dirty="0">
              <a:latin typeface="Book Antiqua" pitchFamily="18" charset="0"/>
              <a:cs typeface="Book Antiqua" pitchFamily="18" charset="0"/>
            </a:endParaRPr>
          </a:p>
        </p:txBody>
      </p:sp>
      <p:sp>
        <p:nvSpPr>
          <p:cNvPr id="87043"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E7E962-82D3-458A-9B65-6212EEB2AB5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22876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7" name="Google Shape;100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14</a:t>
            </a:fld>
            <a:endParaRPr>
              <a:solidFill>
                <a:srgbClr val="000000"/>
              </a:solidFill>
            </a:endParaRPr>
          </a:p>
        </p:txBody>
      </p:sp>
    </p:spTree>
    <p:extLst>
      <p:ext uri="{BB962C8B-B14F-4D97-AF65-F5344CB8AC3E}">
        <p14:creationId xmlns:p14="http://schemas.microsoft.com/office/powerpoint/2010/main" val="2276086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7" name="Google Shape;100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15</a:t>
            </a:fld>
            <a:endParaRPr>
              <a:solidFill>
                <a:srgbClr val="000000"/>
              </a:solidFill>
            </a:endParaRPr>
          </a:p>
        </p:txBody>
      </p:sp>
    </p:spTree>
    <p:extLst>
      <p:ext uri="{BB962C8B-B14F-4D97-AF65-F5344CB8AC3E}">
        <p14:creationId xmlns:p14="http://schemas.microsoft.com/office/powerpoint/2010/main" val="13866585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173C430-2F73-403B-BD14-A71C37DF574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A47E31-9EFB-495C-86A5-AA8AB357B5C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48131" name="Rectangle 2">
            <a:extLst>
              <a:ext uri="{FF2B5EF4-FFF2-40B4-BE49-F238E27FC236}">
                <a16:creationId xmlns:a16="http://schemas.microsoft.com/office/drawing/2014/main" id="{5F9F5892-E8A3-4604-85DD-2E0E178EEED8}"/>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C0D63193-7D17-4DBB-8503-9349F3C02B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61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7" name="Google Shape;100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21</a:t>
            </a:fld>
            <a:endParaRPr>
              <a:solidFill>
                <a:srgbClr val="000000"/>
              </a:solidFill>
            </a:endParaRPr>
          </a:p>
        </p:txBody>
      </p:sp>
    </p:spTree>
    <p:extLst>
      <p:ext uri="{BB962C8B-B14F-4D97-AF65-F5344CB8AC3E}">
        <p14:creationId xmlns:p14="http://schemas.microsoft.com/office/powerpoint/2010/main" val="15971855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7" name="Google Shape;100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22</a:t>
            </a:fld>
            <a:endParaRPr>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6" name="Google Shape;1006;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7" name="Google Shape;1007;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23</a:t>
            </a:fld>
            <a:endParaRPr>
              <a:solidFill>
                <a:srgbClr val="000000"/>
              </a:solidFill>
            </a:endParaRPr>
          </a:p>
        </p:txBody>
      </p:sp>
    </p:spTree>
    <p:extLst>
      <p:ext uri="{BB962C8B-B14F-4D97-AF65-F5344CB8AC3E}">
        <p14:creationId xmlns:p14="http://schemas.microsoft.com/office/powerpoint/2010/main" val="2373569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9"/>
        <p:cNvGrpSpPr/>
        <p:nvPr/>
      </p:nvGrpSpPr>
      <p:grpSpPr>
        <a:xfrm>
          <a:off x="0" y="0"/>
          <a:ext cx="0" cy="0"/>
          <a:chOff x="0" y="0"/>
          <a:chExt cx="0" cy="0"/>
        </a:xfrm>
      </p:grpSpPr>
      <p:sp>
        <p:nvSpPr>
          <p:cNvPr id="1020" name="Google Shape;1020;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1" name="Google Shape;1021;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2" name="Google Shape;1022;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24</a:t>
            </a:fld>
            <a:endParaRPr>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2" name="Google Shape;982;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539770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0" name="Google Shape;990;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1" name="Google Shape;991;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28728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1582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8" name="Google Shape;998;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4063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4" name="Google Shape;60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omic Sans MS"/>
                <a:ea typeface="Comic Sans MS"/>
                <a:cs typeface="Comic Sans MS"/>
                <a:sym typeface="Comic Sans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2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2310268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7" name="Google Shape;59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8" name="Google Shape;598;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omic Sans MS"/>
                <a:ea typeface="Comic Sans MS"/>
                <a:cs typeface="Comic Sans MS"/>
                <a:sym typeface="Comic Sans MS"/>
              </a:rPr>
              <a:t>51</a:t>
            </a:fld>
            <a:endParaRPr sz="1200" b="0" i="0" u="none" strike="noStrike" cap="none">
              <a:solidFill>
                <a:srgbClr val="000000"/>
              </a:solidFill>
              <a:latin typeface="Comic Sans MS"/>
              <a:ea typeface="Comic Sans MS"/>
              <a:cs typeface="Comic Sans MS"/>
              <a:sym typeface="Comic Sans M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52</a:t>
            </a:fld>
            <a:endParaRPr sz="1200" b="0" i="0" u="none" strike="noStrike" cap="none">
              <a:solidFill>
                <a:srgbClr val="000000"/>
              </a:solidFill>
              <a:latin typeface="Times"/>
              <a:ea typeface="Times"/>
              <a:cs typeface="Times"/>
              <a:sym typeface="Times"/>
            </a:endParaRPr>
          </a:p>
        </p:txBody>
      </p:sp>
      <p:sp>
        <p:nvSpPr>
          <p:cNvPr id="619" name="Google Shape;619;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0" name="Google Shape;62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9.8-1 Reading a pedigree (step 1)</a:t>
            </a:r>
            <a:endParaRPr>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53</a:t>
            </a:fld>
            <a:endParaRPr sz="1200" b="0" i="0" u="none" strike="noStrike" cap="none">
              <a:solidFill>
                <a:srgbClr val="000000"/>
              </a:solidFill>
              <a:latin typeface="Times"/>
              <a:ea typeface="Times"/>
              <a:cs typeface="Times"/>
              <a:sym typeface="Times"/>
            </a:endParaRPr>
          </a:p>
        </p:txBody>
      </p:sp>
      <p:sp>
        <p:nvSpPr>
          <p:cNvPr id="627" name="Google Shape;62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8" name="Google Shape;62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9.8-2 Reading a pedigree (step 2)</a:t>
            </a:r>
            <a:endParaRPr>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54</a:t>
            </a:fld>
            <a:endParaRPr sz="1200" b="0" i="0" u="none" strike="noStrike" cap="none">
              <a:solidFill>
                <a:srgbClr val="000000"/>
              </a:solidFill>
              <a:latin typeface="Times"/>
              <a:ea typeface="Times"/>
              <a:cs typeface="Times"/>
              <a:sym typeface="Times"/>
            </a:endParaRPr>
          </a:p>
        </p:txBody>
      </p:sp>
      <p:sp>
        <p:nvSpPr>
          <p:cNvPr id="661" name="Google Shape;66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62" name="Google Shape;66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9.8-3 Reading a pedigree (step 3)</a:t>
            </a:r>
            <a:endParaRPr>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Google Shape;70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55</a:t>
            </a:fld>
            <a:endParaRPr sz="1200" b="0" i="0" u="none" strike="noStrike" cap="none">
              <a:solidFill>
                <a:srgbClr val="000000"/>
              </a:solidFill>
              <a:latin typeface="Times"/>
              <a:ea typeface="Times"/>
              <a:cs typeface="Times"/>
              <a:sym typeface="Times"/>
            </a:endParaRPr>
          </a:p>
        </p:txBody>
      </p:sp>
      <p:sp>
        <p:nvSpPr>
          <p:cNvPr id="706" name="Google Shape;70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07" name="Google Shape;70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9.8-4 Reading a pedigree (step 4)</a:t>
            </a:r>
            <a:endParaRPr>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1" name="Google Shape;75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56</a:t>
            </a:fld>
            <a:endParaRPr>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57</a:t>
            </a:fld>
            <a:endParaRPr sz="1200" b="0" i="0" u="none" strike="noStrike" cap="none">
              <a:solidFill>
                <a:srgbClr val="000000"/>
              </a:solidFill>
              <a:latin typeface="Times"/>
              <a:ea typeface="Times"/>
              <a:cs typeface="Times"/>
              <a:sym typeface="Times"/>
            </a:endParaRPr>
          </a:p>
        </p:txBody>
      </p:sp>
      <p:sp>
        <p:nvSpPr>
          <p:cNvPr id="759" name="Google Shape;75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60" name="Google Shape;760;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9.9a-0 Examples of single-gene inherited traits in humans</a:t>
            </a:r>
            <a:endParaRPr>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4" name="Google Shape;774;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5" name="Google Shape;775;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58</a:t>
            </a:fld>
            <a:endParaRPr>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27047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59</a:t>
            </a:fld>
            <a:endParaRPr sz="1200" b="0" i="0" u="none" strike="noStrike" cap="none">
              <a:solidFill>
                <a:srgbClr val="000000"/>
              </a:solidFill>
              <a:latin typeface="Times"/>
              <a:ea typeface="Times"/>
              <a:cs typeface="Times"/>
              <a:sym typeface="Times"/>
            </a:endParaRPr>
          </a:p>
        </p:txBody>
      </p:sp>
      <p:sp>
        <p:nvSpPr>
          <p:cNvPr id="782" name="Google Shape;78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3" name="Google Shape;7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Table 9.9 Some autosomal disorders in humans</a:t>
            </a:r>
            <a:endParaRPr>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60</a:t>
            </a:fld>
            <a:endParaRPr>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61</a:t>
            </a:fld>
            <a:endParaRPr sz="1200" b="0" i="0" u="none" strike="noStrike" cap="none">
              <a:solidFill>
                <a:srgbClr val="000000"/>
              </a:solidFill>
              <a:latin typeface="Times"/>
              <a:ea typeface="Times"/>
              <a:cs typeface="Times"/>
              <a:sym typeface="Times"/>
            </a:endParaRPr>
          </a:p>
        </p:txBody>
      </p:sp>
      <p:sp>
        <p:nvSpPr>
          <p:cNvPr id="799" name="Google Shape;79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0" name="Google Shape;800;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9.9b Offspring produced by parents who are both carriers for albinism, a recessive disorder</a:t>
            </a:r>
            <a:endParaRPr>
              <a:latin typeface="Times New Roman"/>
              <a:ea typeface="Times New Roman"/>
              <a:cs typeface="Times New Roman"/>
              <a:sym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0" name="Google Shape;820;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1" name="Google Shape;821;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omic Sans MS"/>
                <a:ea typeface="Comic Sans MS"/>
                <a:cs typeface="Comic Sans MS"/>
                <a:sym typeface="Comic Sans MS"/>
              </a:rPr>
              <a:t>62</a:t>
            </a:fld>
            <a:endParaRPr sz="1200" b="0" i="0" u="none" strike="noStrike" cap="none">
              <a:solidFill>
                <a:srgbClr val="000000"/>
              </a:solidFill>
              <a:latin typeface="Comic Sans MS"/>
              <a:ea typeface="Comic Sans MS"/>
              <a:cs typeface="Comic Sans MS"/>
              <a:sym typeface="Comic Sans M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63</a:t>
            </a:fld>
            <a:endParaRPr sz="1200" b="0" i="0" u="none" strike="noStrike" cap="none">
              <a:solidFill>
                <a:srgbClr val="000000"/>
              </a:solidFill>
              <a:latin typeface="Times"/>
              <a:ea typeface="Times"/>
              <a:cs typeface="Times"/>
              <a:sym typeface="Times"/>
            </a:endParaRPr>
          </a:p>
        </p:txBody>
      </p:sp>
      <p:sp>
        <p:nvSpPr>
          <p:cNvPr id="827" name="Google Shape;82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28" name="Google Shape;828;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9.13a In this micrograph, you can see several jagged sickled cells in the midst of normal red blood cells.</a:t>
            </a:r>
            <a:endParaRPr>
              <a:latin typeface="Times New Roman"/>
              <a:ea typeface="Times New Roman"/>
              <a:cs typeface="Times New Roman"/>
              <a:sym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64</a:t>
            </a:fld>
            <a:endParaRPr sz="1200" b="0" i="0" u="none" strike="noStrike" cap="none">
              <a:solidFill>
                <a:srgbClr val="000000"/>
              </a:solidFill>
              <a:latin typeface="Times"/>
              <a:ea typeface="Times"/>
              <a:cs typeface="Times"/>
              <a:sym typeface="Times"/>
            </a:endParaRPr>
          </a:p>
        </p:txBody>
      </p:sp>
      <p:sp>
        <p:nvSpPr>
          <p:cNvPr id="833" name="Google Shape;83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4" name="Google Shape;834;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9.13b Sickle-cell disease, an example of pleiotropy</a:t>
            </a:r>
            <a:endParaRPr>
              <a:latin typeface="Times New Roman"/>
              <a:ea typeface="Times New Roman"/>
              <a:cs typeface="Times New Roman"/>
              <a:sym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46" name="Google Shape;846;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7" name="Google Shape;847;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omic Sans MS"/>
                <a:ea typeface="Comic Sans MS"/>
                <a:cs typeface="Comic Sans MS"/>
                <a:sym typeface="Comic Sans MS"/>
              </a:rPr>
              <a:t>65</a:t>
            </a:fld>
            <a:endParaRPr sz="1200" b="0" i="0" u="none" strike="noStrike" cap="none">
              <a:solidFill>
                <a:srgbClr val="000000"/>
              </a:solidFill>
              <a:latin typeface="Comic Sans MS"/>
              <a:ea typeface="Comic Sans MS"/>
              <a:cs typeface="Comic Sans MS"/>
              <a:sym typeface="Comic Sans M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53" name="Google Shape;853;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4" name="Google Shape;854;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omic Sans MS"/>
                <a:ea typeface="Comic Sans MS"/>
                <a:cs typeface="Comic Sans MS"/>
                <a:sym typeface="Comic Sans MS"/>
              </a:rPr>
              <a:t>66</a:t>
            </a:fld>
            <a:endParaRPr sz="1200" b="0" i="0" u="none" strike="noStrike" cap="none">
              <a:solidFill>
                <a:srgbClr val="000000"/>
              </a:solidFill>
              <a:latin typeface="Comic Sans MS"/>
              <a:ea typeface="Comic Sans MS"/>
              <a:cs typeface="Comic Sans MS"/>
              <a:sym typeface="Comic Sans M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0" name="Google Shape;860;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1" name="Google Shape;861;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omic Sans MS"/>
                <a:ea typeface="Comic Sans MS"/>
                <a:cs typeface="Comic Sans MS"/>
                <a:sym typeface="Comic Sans MS"/>
              </a:rPr>
              <a:t>67</a:t>
            </a:fld>
            <a:endParaRPr sz="1200" b="0" i="0" u="none" strike="noStrike" cap="none">
              <a:solidFill>
                <a:srgbClr val="000000"/>
              </a:solidFill>
              <a:latin typeface="Comic Sans MS"/>
              <a:ea typeface="Comic Sans MS"/>
              <a:cs typeface="Comic Sans MS"/>
              <a:sym typeface="Comic Sans M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67" name="Google Shape;867;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8" name="Google Shape;868;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omic Sans MS"/>
                <a:ea typeface="Comic Sans MS"/>
                <a:cs typeface="Comic Sans MS"/>
                <a:sym typeface="Comic Sans MS"/>
              </a:rPr>
              <a:t>68</a:t>
            </a:fld>
            <a:endParaRPr sz="1200" b="0" i="0" u="none" strike="noStrike" cap="none">
              <a:solidFill>
                <a:srgbClr val="000000"/>
              </a:solidFill>
              <a:latin typeface="Comic Sans MS"/>
              <a:ea typeface="Comic Sans MS"/>
              <a:cs typeface="Comic Sans MS"/>
              <a:sym typeface="Comic Sans M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6" name="Google Shape;40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4698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75" name="Google Shape;87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6" name="Google Shape;87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omic Sans MS"/>
                <a:ea typeface="Comic Sans MS"/>
                <a:cs typeface="Comic Sans MS"/>
                <a:sym typeface="Comic Sans MS"/>
              </a:rPr>
              <a:t>69</a:t>
            </a:fld>
            <a:endParaRPr sz="1200" b="0" i="0" u="none" strike="noStrike" cap="none">
              <a:solidFill>
                <a:srgbClr val="000000"/>
              </a:solidFill>
              <a:latin typeface="Comic Sans MS"/>
              <a:ea typeface="Comic Sans MS"/>
              <a:cs typeface="Comic Sans MS"/>
              <a:sym typeface="Comic Sans M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70</a:t>
            </a:fld>
            <a:endParaRPr sz="1200" b="0" i="0" u="none" strike="noStrike" cap="none">
              <a:solidFill>
                <a:srgbClr val="000000"/>
              </a:solidFill>
              <a:latin typeface="Times"/>
              <a:ea typeface="Times"/>
              <a:cs typeface="Times"/>
              <a:sym typeface="Times"/>
            </a:endParaRPr>
          </a:p>
        </p:txBody>
      </p:sp>
      <p:sp>
        <p:nvSpPr>
          <p:cNvPr id="782" name="Google Shape;782;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83" name="Google Shape;78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Table 9.9 Some autosomal disorders in humans</a:t>
            </a:r>
            <a:endParaRPr>
              <a:latin typeface="Times New Roman"/>
              <a:ea typeface="Times New Roman"/>
              <a:cs typeface="Times New Roman"/>
              <a:sym typeface="Times New Roman"/>
            </a:endParaRPr>
          </a:p>
        </p:txBody>
      </p:sp>
    </p:spTree>
    <p:extLst>
      <p:ext uri="{BB962C8B-B14F-4D97-AF65-F5344CB8AC3E}">
        <p14:creationId xmlns:p14="http://schemas.microsoft.com/office/powerpoint/2010/main" val="21334662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5" name="Google Shape;885;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71</a:t>
            </a:fld>
            <a:endParaRPr>
              <a:solidFill>
                <a:srgbClr val="000000"/>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b="0" i="0" u="none" strike="noStrike" cap="none">
                <a:solidFill>
                  <a:srgbClr val="000000"/>
                </a:solidFill>
                <a:latin typeface="Times"/>
                <a:ea typeface="Times"/>
                <a:cs typeface="Times"/>
                <a:sym typeface="Times"/>
              </a:rPr>
              <a:t>72</a:t>
            </a:fld>
            <a:endParaRPr sz="1200" b="0" i="0" u="none" strike="noStrike" cap="none">
              <a:solidFill>
                <a:srgbClr val="000000"/>
              </a:solidFill>
              <a:latin typeface="Times"/>
              <a:ea typeface="Times"/>
              <a:cs typeface="Times"/>
              <a:sym typeface="Times"/>
            </a:endParaRPr>
          </a:p>
        </p:txBody>
      </p:sp>
      <p:sp>
        <p:nvSpPr>
          <p:cNvPr id="892" name="Google Shape;89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3" name="Google Shape;893;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Times New Roman"/>
                <a:ea typeface="Times New Roman"/>
                <a:cs typeface="Times New Roman"/>
                <a:sym typeface="Times New Roman"/>
              </a:rPr>
              <a:t>Figure 9.9c Dr. Michael C. Ain, a specialist in the repair of bone defects caused by achondroplasia and related disorders + Huntington’s </a:t>
            </a:r>
            <a:endParaRPr dirty="0">
              <a:latin typeface="Times New Roman"/>
              <a:ea typeface="Times New Roman"/>
              <a:cs typeface="Times New Roman"/>
              <a:sym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99" name="Google Shape;899;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0" name="Google Shape;900;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omic Sans MS"/>
                <a:ea typeface="Comic Sans MS"/>
                <a:cs typeface="Comic Sans MS"/>
                <a:sym typeface="Comic Sans MS"/>
              </a:rPr>
              <a:t>73</a:t>
            </a:fld>
            <a:endParaRPr sz="1200" b="0" i="0" u="none" strike="noStrike" cap="none">
              <a:solidFill>
                <a:srgbClr val="000000"/>
              </a:solidFill>
              <a:latin typeface="Comic Sans MS"/>
              <a:ea typeface="Comic Sans MS"/>
              <a:cs typeface="Comic Sans MS"/>
              <a:sym typeface="Comic Sans M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74</a:t>
            </a:fld>
            <a:endParaRPr>
              <a:solidFill>
                <a:srgbClr val="000000"/>
              </a:solidFill>
            </a:endParaRPr>
          </a:p>
        </p:txBody>
      </p:sp>
      <p:sp>
        <p:nvSpPr>
          <p:cNvPr id="906" name="Google Shape;906;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7" name="Google Shape;907;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75</a:t>
            </a:fld>
            <a:endParaRPr>
              <a:solidFill>
                <a:srgbClr val="000000"/>
              </a:solidFill>
            </a:endParaRPr>
          </a:p>
        </p:txBody>
      </p:sp>
      <p:sp>
        <p:nvSpPr>
          <p:cNvPr id="913" name="Google Shape;91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14" name="Google Shape;914;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76</a:t>
            </a:fld>
            <a:endParaRPr>
              <a:solidFill>
                <a:srgbClr val="000000"/>
              </a:solidFill>
            </a:endParaRPr>
          </a:p>
        </p:txBody>
      </p:sp>
      <p:sp>
        <p:nvSpPr>
          <p:cNvPr id="938" name="Google Shape;93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39" name="Google Shape;93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a:ea typeface="Times"/>
                <a:cs typeface="Times"/>
                <a:sym typeface="Time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77</a:t>
            </a:fld>
            <a:endParaRPr kumimoji="0" sz="1200" b="0"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474" name="Google Shape;47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5" name="Google Shape;475;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8.20b Maternal age and incidence of Down syndrome</a:t>
            </a:r>
            <a:endParaRPr>
              <a:latin typeface="Times New Roman"/>
              <a:ea typeface="Times New Roman"/>
              <a:cs typeface="Times New Roman"/>
              <a:sym typeface="Times New Roman"/>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79</a:t>
            </a:fld>
            <a:endParaRPr>
              <a:solidFill>
                <a:srgbClr val="000000"/>
              </a:solidFill>
            </a:endParaRPr>
          </a:p>
        </p:txBody>
      </p:sp>
      <p:sp>
        <p:nvSpPr>
          <p:cNvPr id="946" name="Google Shape;946;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7" name="Google Shape;947;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457200"/>
            <a:ext cx="4398962" cy="32988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#frame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instructional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a:t>
            </a:r>
            <a:r>
              <a:rPr lang="en-US" sz="1100" b="1" dirty="0"/>
              <a:t>iming ≈ 0.5 minutes</a:t>
            </a:r>
          </a:p>
          <a:p>
            <a:pPr marL="171450" indent="-171450">
              <a:buFont typeface="Arial" pitchFamily="34" charset="0"/>
              <a:buChar char="•"/>
            </a:pPr>
            <a:r>
              <a:rPr lang="en-US" baseline="0" dirty="0"/>
              <a:t>Living organisms need energy to accomplish the wide variety of tasks they attempt each day.</a:t>
            </a:r>
          </a:p>
          <a:p>
            <a:pPr marL="171450" indent="-171450">
              <a:buFont typeface="Arial" pitchFamily="34" charset="0"/>
              <a:buChar char="•"/>
            </a:pPr>
            <a:r>
              <a:rPr lang="en-US" dirty="0"/>
              <a:t>You</a:t>
            </a:r>
            <a:r>
              <a:rPr lang="en-US" baseline="0" dirty="0"/>
              <a:t> will begin learning about how energy is captured from the Sun and stored in organic molecules.</a:t>
            </a:r>
            <a:endParaRPr lang="en-US" dirty="0"/>
          </a:p>
          <a:p>
            <a:pPr marL="388931" lvl="1" indent="-171450">
              <a:buFont typeface="Arial" pitchFamily="34" charset="0"/>
              <a:buChar char="•"/>
            </a:pPr>
            <a:r>
              <a:rPr lang="en-US" dirty="0"/>
              <a:t>[read</a:t>
            </a:r>
            <a:r>
              <a:rPr lang="en-US" baseline="0" dirty="0"/>
              <a:t> objectives]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a:sym typeface="Arial"/>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Tree>
    <p:extLst>
      <p:ext uri="{BB962C8B-B14F-4D97-AF65-F5344CB8AC3E}">
        <p14:creationId xmlns:p14="http://schemas.microsoft.com/office/powerpoint/2010/main" val="21101586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81</a:t>
            </a:fld>
            <a:endParaRPr>
              <a:solidFill>
                <a:srgbClr val="000000"/>
              </a:solidFill>
            </a:endParaRPr>
          </a:p>
        </p:txBody>
      </p:sp>
      <p:sp>
        <p:nvSpPr>
          <p:cNvPr id="954" name="Google Shape;95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55" name="Google Shape;955;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83</a:t>
            </a:fld>
            <a:endParaRPr>
              <a:solidFill>
                <a:srgbClr val="000000"/>
              </a:solidFill>
            </a:endParaRPr>
          </a:p>
        </p:txBody>
      </p:sp>
      <p:sp>
        <p:nvSpPr>
          <p:cNvPr id="961" name="Google Shape;96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62" name="Google Shape;962;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84</a:t>
            </a:fld>
            <a:endParaRPr>
              <a:solidFill>
                <a:srgbClr val="000000"/>
              </a:solidFill>
            </a:endParaRPr>
          </a:p>
        </p:txBody>
      </p:sp>
      <p:sp>
        <p:nvSpPr>
          <p:cNvPr id="970" name="Google Shape;970;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1" name="Google Shape;971;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4" name="Google Shape;604;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5" name="Google Shape;605;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omic Sans MS"/>
                <a:ea typeface="Comic Sans MS"/>
                <a:cs typeface="Comic Sans MS"/>
                <a:sym typeface="Comic Sans M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88</a:t>
            </a:fld>
            <a:endParaRPr kumimoji="0" sz="1200" b="0" i="0" u="none" strike="noStrike" kern="0" cap="none" spc="0" normalizeH="0" baseline="0" noProof="0">
              <a:ln>
                <a:noFill/>
              </a:ln>
              <a:solidFill>
                <a:srgbClr val="000000"/>
              </a:solidFill>
              <a:effectLst/>
              <a:uLnTx/>
              <a:uFillTx/>
              <a:latin typeface="Comic Sans MS"/>
              <a:ea typeface="Comic Sans MS"/>
              <a:cs typeface="Comic Sans MS"/>
              <a:sym typeface="Comic Sans MS"/>
            </a:endParaRPr>
          </a:p>
        </p:txBody>
      </p:sp>
    </p:spTree>
    <p:extLst>
      <p:ext uri="{BB962C8B-B14F-4D97-AF65-F5344CB8AC3E}">
        <p14:creationId xmlns:p14="http://schemas.microsoft.com/office/powerpoint/2010/main" val="1237298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2" name="Google Shape;61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p:cNvSpPr>
          <p:nvPr>
            <p:ph type="sldImg"/>
          </p:nvPr>
        </p:nvSpPr>
        <p:spPr>
          <a:ln/>
        </p:spPr>
      </p:sp>
      <p:sp>
        <p:nvSpPr>
          <p:cNvPr id="82946"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#frame</a:t>
            </a:r>
          </a:p>
          <a:p>
            <a:pPr marL="0" marR="0" indent="0" algn="l" defTabSz="914400" rtl="0" eaLnBrk="1" fontAlgn="base" latinLnBrk="0" hangingPunct="1">
              <a:lnSpc>
                <a:spcPct val="100000"/>
              </a:lnSpc>
              <a:spcBef>
                <a:spcPts val="575"/>
              </a:spcBef>
              <a:spcAft>
                <a:spcPct val="0"/>
              </a:spcAft>
              <a:buClrTx/>
              <a:buSzTx/>
              <a:buFontTx/>
              <a:buNone/>
              <a:tabLst/>
              <a:defRPr/>
            </a:pPr>
            <a:r>
              <a:rPr lang="en-US" b="1" dirty="0">
                <a:latin typeface="Book Antiqua" pitchFamily="18" charset="0"/>
                <a:cs typeface="Book Antiqua" pitchFamily="18" charset="0"/>
              </a:rPr>
              <a:t>Instructional video</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Timing ≈ 0.5 minutes</a:t>
            </a:r>
          </a:p>
          <a:p>
            <a:pPr eaLnBrk="1" hangingPunct="1">
              <a:buFontTx/>
              <a:buChar char="•"/>
            </a:pPr>
            <a:r>
              <a:rPr lang="en-US" dirty="0">
                <a:latin typeface="Book Antiqua" pitchFamily="18" charset="0"/>
                <a:cs typeface="Book Antiqua" pitchFamily="18" charset="0"/>
              </a:rPr>
              <a:t>[animate</a:t>
            </a:r>
            <a:r>
              <a:rPr lang="en-US" baseline="0" dirty="0">
                <a:latin typeface="Book Antiqua" pitchFamily="18" charset="0"/>
                <a:cs typeface="Book Antiqua" pitchFamily="18" charset="0"/>
              </a:rPr>
              <a:t> image] </a:t>
            </a:r>
            <a:r>
              <a:rPr lang="en-US" dirty="0">
                <a:latin typeface="Book Antiqua" pitchFamily="18" charset="0"/>
                <a:cs typeface="Book Antiqua" pitchFamily="18" charset="0"/>
              </a:rPr>
              <a:t>Explain that a pedigree is another way to illustrate the breeding history of an organism. </a:t>
            </a:r>
          </a:p>
          <a:p>
            <a:pPr eaLnBrk="1" hangingPunct="1">
              <a:buFontTx/>
              <a:buChar char="•"/>
            </a:pPr>
            <a:r>
              <a:rPr lang="en-US" b="1" dirty="0">
                <a:solidFill>
                  <a:srgbClr val="FFFFFF"/>
                </a:solidFill>
                <a:latin typeface="Book Antiqua" pitchFamily="18" charset="0"/>
                <a:cs typeface="Book Antiqua" pitchFamily="18" charset="0"/>
              </a:rPr>
              <a:t>[</a:t>
            </a:r>
            <a:r>
              <a:rPr lang="en-US" b="0" dirty="0">
                <a:solidFill>
                  <a:srgbClr val="FFFFFF"/>
                </a:solidFill>
                <a:latin typeface="Book Antiqua" pitchFamily="18" charset="0"/>
                <a:cs typeface="Book Antiqua" pitchFamily="18" charset="0"/>
              </a:rPr>
              <a:t>animate</a:t>
            </a:r>
            <a:r>
              <a:rPr lang="en-US" b="0" baseline="0" dirty="0">
                <a:solidFill>
                  <a:srgbClr val="FFFFFF"/>
                </a:solidFill>
                <a:latin typeface="Book Antiqua" pitchFamily="18" charset="0"/>
                <a:cs typeface="Book Antiqua" pitchFamily="18" charset="0"/>
              </a:rPr>
              <a:t> definition] </a:t>
            </a:r>
            <a:r>
              <a:rPr lang="en-US" b="1" dirty="0">
                <a:solidFill>
                  <a:srgbClr val="FFFFFF"/>
                </a:solidFill>
                <a:latin typeface="Book Antiqua" pitchFamily="18" charset="0"/>
                <a:cs typeface="Book Antiqua" pitchFamily="18" charset="0"/>
              </a:rPr>
              <a:t>Pedigree: </a:t>
            </a:r>
            <a:r>
              <a:rPr lang="en-US" b="1" dirty="0">
                <a:latin typeface="Book Antiqua" pitchFamily="18" charset="0"/>
                <a:cs typeface="Book Antiqua" pitchFamily="18" charset="0"/>
              </a:rPr>
              <a:t>a graphic model showing inheritance patterns in families or breeding groups, including the genetic information for the organisms.</a:t>
            </a:r>
          </a:p>
          <a:p>
            <a:pPr eaLnBrk="1" hangingPunct="1">
              <a:buFontTx/>
              <a:buChar char="•"/>
            </a:pPr>
            <a:r>
              <a:rPr lang="en-US" dirty="0">
                <a:latin typeface="Book Antiqua" pitchFamily="18" charset="0"/>
                <a:cs typeface="Book Antiqua" pitchFamily="18" charset="0"/>
              </a:rPr>
              <a:t>A breeder who keeps careful pedigrees can follow which organisms show desired traits and should be used as parents for the next generation.</a:t>
            </a:r>
          </a:p>
          <a:p>
            <a:pPr eaLnBrk="1" hangingPunct="1">
              <a:buFontTx/>
              <a:buChar char="•"/>
            </a:pPr>
            <a:r>
              <a:rPr lang="en-US" dirty="0">
                <a:latin typeface="Book Antiqua" pitchFamily="18" charset="0"/>
                <a:cs typeface="Book Antiqua" pitchFamily="18" charset="0"/>
              </a:rPr>
              <a:t> Also compare the image to human pedigrees – often used in human families to follow genealogies and to track genetic disorders.</a:t>
            </a:r>
          </a:p>
          <a:p>
            <a:pPr eaLnBrk="1" hangingPunct="1"/>
            <a:endParaRPr lang="en-US" dirty="0">
              <a:latin typeface="Book Antiqua" pitchFamily="18" charset="0"/>
              <a:cs typeface="Book Antiqua" pitchFamily="18" charset="0"/>
            </a:endParaRPr>
          </a:p>
          <a:p>
            <a:pPr eaLnBrk="1" hangingPunct="1"/>
            <a:r>
              <a:rPr lang="en-US" b="1" u="sng" dirty="0">
                <a:latin typeface="Book Antiqua" pitchFamily="18" charset="0"/>
                <a:cs typeface="Book Antiqua" pitchFamily="18" charset="0"/>
              </a:rPr>
              <a:t>SOURCES:</a:t>
            </a:r>
            <a:endParaRPr lang="en-US" dirty="0">
              <a:latin typeface="Book Antiqua" pitchFamily="18" charset="0"/>
              <a:cs typeface="Book Antiqua" pitchFamily="18" charset="0"/>
            </a:endParaRPr>
          </a:p>
          <a:p>
            <a:pPr eaLnBrk="1" hangingPunct="1"/>
            <a:r>
              <a:rPr lang="en-US" dirty="0">
                <a:latin typeface="Book Antiqua" pitchFamily="18" charset="0"/>
                <a:cs typeface="Book Antiqua" pitchFamily="18" charset="0"/>
              </a:rPr>
              <a:t>Autosomal Dominant Pedigree Chart. “Autosomal Dominant Pedigree </a:t>
            </a:r>
            <a:r>
              <a:rPr lang="en-US" dirty="0" err="1">
                <a:latin typeface="Book Antiqua" pitchFamily="18" charset="0"/>
                <a:cs typeface="Book Antiqua" pitchFamily="18" charset="0"/>
              </a:rPr>
              <a:t>Chart.svg</a:t>
            </a:r>
            <a:r>
              <a:rPr lang="en-US" dirty="0">
                <a:latin typeface="Book Antiqua" pitchFamily="18" charset="0"/>
                <a:cs typeface="Book Antiqua" pitchFamily="18" charset="0"/>
              </a:rPr>
              <a:t>,”</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Jerome Walker. 2006 as CC/GNU,</a:t>
            </a:r>
            <a:r>
              <a:rPr lang="en-US" baseline="0" dirty="0">
                <a:latin typeface="Book Antiqua" pitchFamily="18" charset="0"/>
                <a:cs typeface="Book Antiqua" pitchFamily="18" charset="0"/>
              </a:rPr>
              <a:t> </a:t>
            </a:r>
            <a:r>
              <a:rPr lang="en-US" baseline="0" dirty="0" err="1">
                <a:latin typeface="Book Antiqua" pitchFamily="18" charset="0"/>
                <a:cs typeface="Book Antiqua" pitchFamily="18" charset="0"/>
              </a:rPr>
              <a:t>svg</a:t>
            </a:r>
            <a:r>
              <a:rPr lang="en-US" baseline="0" dirty="0">
                <a:latin typeface="Book Antiqua" pitchFamily="18" charset="0"/>
                <a:cs typeface="Book Antiqua" pitchFamily="18" charset="0"/>
              </a:rPr>
              <a:t>. http://commons.wikimedia.org/wiki/File:Autosomal_Dominant_Pedigree_Chart.svg (</a:t>
            </a:r>
            <a:r>
              <a:rPr lang="en-US" dirty="0">
                <a:latin typeface="Book Antiqua" pitchFamily="18" charset="0"/>
                <a:cs typeface="Book Antiqua" pitchFamily="18" charset="0"/>
              </a:rPr>
              <a:t>accessed 5/10/12)</a:t>
            </a:r>
          </a:p>
        </p:txBody>
      </p:sp>
      <p:sp>
        <p:nvSpPr>
          <p:cNvPr id="82947"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3D0233-0CB3-4CB4-A8D7-2D5492F63BF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Timing ≈ 1.0 minutes</a:t>
            </a:r>
          </a:p>
          <a:p>
            <a:pPr eaLnBrk="1" hangingPunct="1">
              <a:buFontTx/>
              <a:buChar char="•"/>
            </a:pPr>
            <a:r>
              <a:rPr lang="en-US" dirty="0">
                <a:latin typeface="Book Antiqua" pitchFamily="18" charset="0"/>
                <a:cs typeface="Book Antiqua" pitchFamily="18" charset="0"/>
              </a:rPr>
              <a:t>[animate first bullet</a:t>
            </a:r>
            <a:r>
              <a:rPr lang="en-US" baseline="0" dirty="0">
                <a:latin typeface="Book Antiqua" pitchFamily="18" charset="0"/>
                <a:cs typeface="Book Antiqua" pitchFamily="18" charset="0"/>
              </a:rPr>
              <a:t> and image</a:t>
            </a:r>
            <a:r>
              <a:rPr lang="en-US" dirty="0">
                <a:latin typeface="Book Antiqua" pitchFamily="18" charset="0"/>
                <a:cs typeface="Book Antiqua" pitchFamily="18" charset="0"/>
              </a:rPr>
              <a:t>] Explain the pedigree chart and how to read it. Explain that this example shows 3 generations.  Show 1</a:t>
            </a:r>
            <a:r>
              <a:rPr lang="en-US" baseline="30000" dirty="0">
                <a:latin typeface="Book Antiqua" pitchFamily="18" charset="0"/>
                <a:cs typeface="Book Antiqua" pitchFamily="18" charset="0"/>
              </a:rPr>
              <a:t>st</a:t>
            </a:r>
            <a:r>
              <a:rPr lang="en-US" dirty="0">
                <a:latin typeface="Book Antiqua" pitchFamily="18" charset="0"/>
                <a:cs typeface="Book Antiqua" pitchFamily="18" charset="0"/>
              </a:rPr>
              <a:t>, 2</a:t>
            </a:r>
            <a:r>
              <a:rPr lang="en-US" baseline="30000" dirty="0">
                <a:latin typeface="Book Antiqua" pitchFamily="18" charset="0"/>
                <a:cs typeface="Book Antiqua" pitchFamily="18" charset="0"/>
              </a:rPr>
              <a:t>nd</a:t>
            </a:r>
            <a:r>
              <a:rPr lang="en-US" dirty="0">
                <a:latin typeface="Book Antiqua" pitchFamily="18" charset="0"/>
                <a:cs typeface="Book Antiqua" pitchFamily="18" charset="0"/>
              </a:rPr>
              <a:t>, and 3</a:t>
            </a:r>
            <a:r>
              <a:rPr lang="en-US" baseline="30000" dirty="0">
                <a:latin typeface="Book Antiqua" pitchFamily="18" charset="0"/>
                <a:cs typeface="Book Antiqua" pitchFamily="18" charset="0"/>
              </a:rPr>
              <a:t>rd</a:t>
            </a:r>
            <a:r>
              <a:rPr lang="en-US" dirty="0">
                <a:latin typeface="Book Antiqua" pitchFamily="18" charset="0"/>
                <a:cs typeface="Book Antiqua" pitchFamily="18" charset="0"/>
              </a:rPr>
              <a:t> generations on chart.</a:t>
            </a:r>
          </a:p>
          <a:p>
            <a:pPr eaLnBrk="1" hangingPunct="1">
              <a:buFontTx/>
              <a:buChar char="•"/>
            </a:pPr>
            <a:r>
              <a:rPr lang="en-US" dirty="0">
                <a:latin typeface="Book Antiqua" pitchFamily="18" charset="0"/>
                <a:cs typeface="Book Antiqua" pitchFamily="18" charset="0"/>
              </a:rPr>
              <a:t>[animate second bullet] Explain that males appear as squares and females as circles. [Teacher points out examples of each.]</a:t>
            </a:r>
          </a:p>
          <a:p>
            <a:pPr eaLnBrk="1" hangingPunct="1">
              <a:buFontTx/>
              <a:buChar char="•"/>
            </a:pPr>
            <a:r>
              <a:rPr lang="en-US" dirty="0">
                <a:latin typeface="Book Antiqua" pitchFamily="18" charset="0"/>
                <a:cs typeface="Book Antiqua" pitchFamily="18" charset="0"/>
              </a:rPr>
              <a:t>[animate third and fourth bullets] Explain that the short horizontal lines between males and females indicate matings and that the vertical lines connect offspring. [Teacher points out examples of each.] [Show matings in successive generations.]</a:t>
            </a:r>
          </a:p>
          <a:p>
            <a:pPr eaLnBrk="1" hangingPunct="1">
              <a:buFontTx/>
              <a:buChar char="•"/>
            </a:pPr>
            <a:r>
              <a:rPr lang="en-US" dirty="0">
                <a:latin typeface="Book Antiqua" pitchFamily="18" charset="0"/>
                <a:cs typeface="Book Antiqua" pitchFamily="18" charset="0"/>
              </a:rPr>
              <a:t>[animate fifth bullet] White in this diagram are individuals who do not have the trait of interest. Black in this diagram indicates individuals who do have the trait being followed (affected individuals). </a:t>
            </a:r>
          </a:p>
          <a:p>
            <a:pPr eaLnBrk="1" hangingPunct="1">
              <a:buFontTx/>
              <a:buChar char="•"/>
            </a:pPr>
            <a:r>
              <a:rPr lang="en-US" dirty="0">
                <a:latin typeface="Book Antiqua" pitchFamily="18" charset="0"/>
                <a:cs typeface="Book Antiqua" pitchFamily="18" charset="0"/>
              </a:rPr>
              <a:t>Explain that this pedigree follows a trait of interest which is dominant. The trait shows up in every generation, and only requires one allele to be expressed.</a:t>
            </a:r>
          </a:p>
          <a:p>
            <a:pPr eaLnBrk="1" hangingPunct="1"/>
            <a:endParaRPr lang="en-US" dirty="0">
              <a:latin typeface="Book Antiqua" pitchFamily="18" charset="0"/>
              <a:cs typeface="Book Antiqua" pitchFamily="18" charset="0"/>
            </a:endParaRPr>
          </a:p>
        </p:txBody>
      </p:sp>
      <p:sp>
        <p:nvSpPr>
          <p:cNvPr id="84995"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F7F7FB5-29AD-413A-9047-3F9250A2B7FA}"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p:spPr>
        <p:txBody>
          <a:bodyPr/>
          <a:lstStyle/>
          <a:p>
            <a:pPr eaLnBrk="1" hangingPunct="1"/>
            <a:r>
              <a:rPr lang="en-US" b="1" dirty="0">
                <a:latin typeface="Book Antiqua" pitchFamily="18" charset="0"/>
                <a:cs typeface="Book Antiqua" pitchFamily="18" charset="0"/>
              </a:rPr>
              <a:t>#frame</a:t>
            </a:r>
          </a:p>
          <a:p>
            <a:pPr eaLnBrk="1" hangingPunct="1"/>
            <a:endParaRPr lang="en-US" b="1" dirty="0">
              <a:latin typeface="Book Antiqua" pitchFamily="18" charset="0"/>
              <a:cs typeface="Book Antiqua" pitchFamily="18" charset="0"/>
            </a:endParaRPr>
          </a:p>
          <a:p>
            <a:pPr eaLnBrk="1" hangingPunct="1"/>
            <a:r>
              <a:rPr lang="en-US" b="1" dirty="0">
                <a:latin typeface="Book Antiqua" pitchFamily="18" charset="0"/>
                <a:cs typeface="Book Antiqua" pitchFamily="18" charset="0"/>
              </a:rPr>
              <a:t>Timing ≈ 1.0 minutes</a:t>
            </a:r>
          </a:p>
          <a:p>
            <a:pPr eaLnBrk="1" hangingPunct="1">
              <a:buFontTx/>
              <a:buNone/>
            </a:pPr>
            <a:r>
              <a:rPr lang="en-US" b="1" dirty="0">
                <a:latin typeface="Book Antiqua" pitchFamily="18" charset="0"/>
                <a:cs typeface="Book Antiqua" pitchFamily="18" charset="0"/>
              </a:rPr>
              <a:t>Entry Audio: </a:t>
            </a:r>
            <a:r>
              <a:rPr lang="en-US" dirty="0">
                <a:latin typeface="Book Antiqua" pitchFamily="18" charset="0"/>
                <a:cs typeface="Book Antiqua" pitchFamily="18" charset="0"/>
              </a:rPr>
              <a:t>“A pedigree chart can help determine which individuals should be mated. Use the pedigree to answer two questions about possible matings.”</a:t>
            </a:r>
            <a:endParaRPr lang="en-US" b="1" dirty="0">
              <a:latin typeface="Book Antiqua" pitchFamily="18" charset="0"/>
              <a:cs typeface="Book Antiqua" pitchFamily="18" charset="0"/>
            </a:endParaRPr>
          </a:p>
          <a:p>
            <a:pPr eaLnBrk="1" hangingPunct="1">
              <a:buFontTx/>
              <a:buNone/>
            </a:pPr>
            <a:r>
              <a:rPr lang="en-US" b="1" dirty="0">
                <a:latin typeface="Book Antiqua" pitchFamily="18" charset="0"/>
                <a:cs typeface="Book Antiqua" pitchFamily="18" charset="0"/>
              </a:rPr>
              <a:t>Hint1 Audio: </a:t>
            </a:r>
            <a:r>
              <a:rPr lang="en-US" dirty="0">
                <a:latin typeface="Book Antiqua" pitchFamily="18" charset="0"/>
                <a:cs typeface="Book Antiqua" pitchFamily="18" charset="0"/>
              </a:rPr>
              <a:t>“If you</a:t>
            </a:r>
            <a:r>
              <a:rPr lang="en-US" baseline="0" dirty="0">
                <a:latin typeface="Book Antiqua" pitchFamily="18" charset="0"/>
                <a:cs typeface="Book Antiqua" pitchFamily="18" charset="0"/>
              </a:rPr>
              <a:t> want the offspring to have the trait of interest, the parents would also have to have the trait of interest.”</a:t>
            </a:r>
            <a:endParaRPr lang="en-US" dirty="0">
              <a:latin typeface="Book Antiqua" pitchFamily="18" charset="0"/>
              <a:cs typeface="Book Antiqua" pitchFamily="18" charset="0"/>
            </a:endParaRPr>
          </a:p>
          <a:p>
            <a:pPr eaLnBrk="1" hangingPunct="1">
              <a:buFontTx/>
              <a:buNone/>
            </a:pPr>
            <a:r>
              <a:rPr lang="en-US" b="1" dirty="0">
                <a:latin typeface="Book Antiqua" pitchFamily="18" charset="0"/>
                <a:cs typeface="Book Antiqua" pitchFamily="18" charset="0"/>
              </a:rPr>
              <a:t>Hint2 Audio: </a:t>
            </a:r>
            <a:r>
              <a:rPr lang="en-US" dirty="0">
                <a:latin typeface="Book Antiqua" pitchFamily="18" charset="0"/>
                <a:cs typeface="Book Antiqua" pitchFamily="18" charset="0"/>
              </a:rPr>
              <a:t>“It is healthier for the population if the parents</a:t>
            </a:r>
            <a:r>
              <a:rPr lang="en-US" baseline="0" dirty="0">
                <a:latin typeface="Book Antiqua" pitchFamily="18" charset="0"/>
                <a:cs typeface="Book Antiqua" pitchFamily="18" charset="0"/>
              </a:rPr>
              <a:t> </a:t>
            </a:r>
            <a:r>
              <a:rPr lang="en-US" dirty="0">
                <a:latin typeface="Book Antiqua" pitchFamily="18" charset="0"/>
                <a:cs typeface="Book Antiqua" pitchFamily="18" charset="0"/>
              </a:rPr>
              <a:t>are not too closely related. Which of the pair choices have the fewest genes in common?”</a:t>
            </a:r>
            <a:endParaRPr lang="en-US" b="1" dirty="0">
              <a:latin typeface="Book Antiqua" pitchFamily="18" charset="0"/>
              <a:cs typeface="Book Antiqua" pitchFamily="18" charset="0"/>
            </a:endParaRPr>
          </a:p>
          <a:p>
            <a:pPr eaLnBrk="1" hangingPunct="1">
              <a:buFontTx/>
              <a:buNone/>
            </a:pPr>
            <a:r>
              <a:rPr lang="en-US" b="1" dirty="0">
                <a:latin typeface="Book Antiqua" pitchFamily="18" charset="0"/>
                <a:cs typeface="Book Antiqua" pitchFamily="18" charset="0"/>
              </a:rPr>
              <a:t>Exit Audio: </a:t>
            </a:r>
            <a:r>
              <a:rPr lang="en-US" dirty="0">
                <a:latin typeface="Book Antiqua" pitchFamily="18" charset="0"/>
                <a:cs typeface="Book Antiqua" pitchFamily="18" charset="0"/>
              </a:rPr>
              <a:t>“Two individuals that both have the desired allele will have offspring that all contain the allele. In the first question, the offspring of couple 11 and 16 meet this criterion. In question 2, the offspring of 11 and 14, which are cousins, would be least closely related. Offspring of pairs 3 and 7, 17 and 18, and 16 and 19 would be more closely related because those pairs are siblings.”</a:t>
            </a:r>
            <a:endParaRPr lang="en-US" b="1" dirty="0">
              <a:latin typeface="Book Antiqua" pitchFamily="18" charset="0"/>
              <a:cs typeface="Book Antiqua" pitchFamily="18" charset="0"/>
            </a:endParaRPr>
          </a:p>
          <a:p>
            <a:pPr eaLnBrk="1" hangingPunct="1"/>
            <a:endParaRPr lang="en-US" dirty="0">
              <a:latin typeface="Book Antiqua" pitchFamily="18" charset="0"/>
              <a:cs typeface="Book Antiqua" pitchFamily="18" charset="0"/>
            </a:endParaRPr>
          </a:p>
          <a:p>
            <a:pPr eaLnBrk="1" hangingPunct="1"/>
            <a:endParaRPr lang="en-US" dirty="0">
              <a:latin typeface="Book Antiqua" pitchFamily="18" charset="0"/>
              <a:cs typeface="Book Antiqua" pitchFamily="18" charset="0"/>
            </a:endParaRPr>
          </a:p>
        </p:txBody>
      </p:sp>
      <p:sp>
        <p:nvSpPr>
          <p:cNvPr id="87043" name="Slide Number Placeholder 3"/>
          <p:cNvSpPr>
            <a:spLocks noGrp="1"/>
          </p:cNvSpPr>
          <p:nvPr>
            <p:ph type="sldNum" sz="quarter" idx="5"/>
          </p:nvPr>
        </p:nvSpPr>
        <p:spPr>
          <a:noFill/>
          <a:ln>
            <a:miter lim="800000"/>
            <a:headEnd/>
            <a:tailEnd/>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E7E962-82D3-458A-9B65-6212EEB2AB51}"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80"/>
        <p:cNvGrpSpPr/>
        <p:nvPr/>
      </p:nvGrpSpPr>
      <p:grpSpPr>
        <a:xfrm>
          <a:off x="0" y="0"/>
          <a:ext cx="0" cy="0"/>
          <a:chOff x="0" y="0"/>
          <a:chExt cx="0" cy="0"/>
        </a:xfrm>
      </p:grpSpPr>
      <p:grpSp>
        <p:nvGrpSpPr>
          <p:cNvPr id="81" name="Google Shape;81;p2"/>
          <p:cNvGrpSpPr/>
          <p:nvPr/>
        </p:nvGrpSpPr>
        <p:grpSpPr>
          <a:xfrm>
            <a:off x="3175" y="4267200"/>
            <a:ext cx="9140825" cy="2590800"/>
            <a:chOff x="2" y="2688"/>
            <a:chExt cx="5758" cy="1632"/>
          </a:xfrm>
        </p:grpSpPr>
        <p:sp>
          <p:nvSpPr>
            <p:cNvPr id="82" name="Google Shape;82;p2"/>
            <p:cNvSpPr/>
            <p:nvPr/>
          </p:nvSpPr>
          <p:spPr>
            <a:xfrm>
              <a:off x="2" y="2688"/>
              <a:ext cx="5758" cy="1632"/>
            </a:xfrm>
            <a:custGeom>
              <a:avLst/>
              <a:gdLst/>
              <a:ahLst/>
              <a:cxnLst/>
              <a:rect l="l" t="t" r="r" b="b"/>
              <a:pathLst>
                <a:path w="5740" h="4316" extrusionOk="0">
                  <a:moveTo>
                    <a:pt x="5740" y="4316"/>
                  </a:moveTo>
                  <a:lnTo>
                    <a:pt x="0" y="4316"/>
                  </a:lnTo>
                  <a:lnTo>
                    <a:pt x="0" y="0"/>
                  </a:lnTo>
                  <a:lnTo>
                    <a:pt x="5740" y="0"/>
                  </a:lnTo>
                  <a:lnTo>
                    <a:pt x="5740" y="4316"/>
                  </a:lnTo>
                  <a:lnTo>
                    <a:pt x="5740" y="4316"/>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83" name="Google Shape;83;p2"/>
            <p:cNvGrpSpPr/>
            <p:nvPr/>
          </p:nvGrpSpPr>
          <p:grpSpPr>
            <a:xfrm>
              <a:off x="3528" y="3715"/>
              <a:ext cx="792" cy="521"/>
              <a:chOff x="3527" y="3715"/>
              <a:chExt cx="792" cy="521"/>
            </a:xfrm>
          </p:grpSpPr>
          <p:sp>
            <p:nvSpPr>
              <p:cNvPr id="84" name="Google Shape;84;p2"/>
              <p:cNvSpPr/>
              <p:nvPr/>
            </p:nvSpPr>
            <p:spPr>
              <a:xfrm>
                <a:off x="3686" y="3810"/>
                <a:ext cx="532" cy="327"/>
              </a:xfrm>
              <a:prstGeom prst="ellipse">
                <a:avLst/>
              </a:prstGeom>
              <a:gradFill>
                <a:gsLst>
                  <a:gs pos="0">
                    <a:schemeClr val="accent2"/>
                  </a:gs>
                  <a:gs pos="100000">
                    <a:srgbClr val="0082DA"/>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85" name="Google Shape;85;p2"/>
              <p:cNvSpPr/>
              <p:nvPr/>
            </p:nvSpPr>
            <p:spPr>
              <a:xfrm>
                <a:off x="3726" y="3840"/>
                <a:ext cx="452" cy="275"/>
              </a:xfrm>
              <a:prstGeom prst="ellipse">
                <a:avLst/>
              </a:prstGeom>
              <a:gradFill>
                <a:gsLst>
                  <a:gs pos="0">
                    <a:srgbClr val="0082DA"/>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86" name="Google Shape;86;p2"/>
              <p:cNvSpPr/>
              <p:nvPr/>
            </p:nvSpPr>
            <p:spPr>
              <a:xfrm>
                <a:off x="3782" y="3872"/>
                <a:ext cx="344" cy="207"/>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87" name="Google Shape;87;p2"/>
              <p:cNvSpPr/>
              <p:nvPr/>
            </p:nvSpPr>
            <p:spPr>
              <a:xfrm>
                <a:off x="3822" y="3896"/>
                <a:ext cx="262" cy="159"/>
              </a:xfrm>
              <a:prstGeom prst="ellipse">
                <a:avLst/>
              </a:prstGeom>
              <a:gradFill>
                <a:gsLst>
                  <a:gs pos="0">
                    <a:srgbClr val="0086E0"/>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88" name="Google Shape;88;p2"/>
              <p:cNvSpPr/>
              <p:nvPr/>
            </p:nvSpPr>
            <p:spPr>
              <a:xfrm>
                <a:off x="3856" y="3922"/>
                <a:ext cx="192" cy="107"/>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89" name="Google Shape;89;p2"/>
              <p:cNvSpPr/>
              <p:nvPr/>
            </p:nvSpPr>
            <p:spPr>
              <a:xfrm>
                <a:off x="3575" y="3715"/>
                <a:ext cx="383" cy="161"/>
              </a:xfrm>
              <a:custGeom>
                <a:avLst/>
                <a:gdLst/>
                <a:ahLst/>
                <a:cxnLst/>
                <a:rect l="l" t="t" r="r" b="b"/>
                <a:pathLst>
                  <a:path w="382" h="161" extrusionOk="0">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0" name="Google Shape;90;p2"/>
              <p:cNvSpPr/>
              <p:nvPr/>
            </p:nvSpPr>
            <p:spPr>
              <a:xfrm>
                <a:off x="3695" y="4170"/>
                <a:ext cx="444" cy="66"/>
              </a:xfrm>
              <a:custGeom>
                <a:avLst/>
                <a:gdLst/>
                <a:ahLst/>
                <a:cxnLst/>
                <a:rect l="l" t="t" r="r" b="b"/>
                <a:pathLst>
                  <a:path w="443" h="66" extrusionOk="0">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rgbClr val="007ED3"/>
                  </a:gs>
                  <a:gs pos="100000">
                    <a:schemeClr val="accent2"/>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1" name="Google Shape;91;p2"/>
              <p:cNvSpPr/>
              <p:nvPr/>
            </p:nvSpPr>
            <p:spPr>
              <a:xfrm>
                <a:off x="3527" y="3906"/>
                <a:ext cx="89" cy="216"/>
              </a:xfrm>
              <a:custGeom>
                <a:avLst/>
                <a:gdLst/>
                <a:ahLst/>
                <a:cxnLst/>
                <a:rect l="l" t="t" r="r" b="b"/>
                <a:pathLst>
                  <a:path w="89" h="216" extrusionOk="0">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2" name="Google Shape;92;p2"/>
              <p:cNvSpPr/>
              <p:nvPr/>
            </p:nvSpPr>
            <p:spPr>
              <a:xfrm>
                <a:off x="3569" y="3745"/>
                <a:ext cx="750" cy="461"/>
              </a:xfrm>
              <a:custGeom>
                <a:avLst/>
                <a:gdLst/>
                <a:ahLst/>
                <a:cxnLst/>
                <a:rect l="l" t="t" r="r" b="b"/>
                <a:pathLst>
                  <a:path w="747" h="461" extrusionOk="0">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rgbClr val="0082DA"/>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3" name="Google Shape;93;p2"/>
              <p:cNvSpPr/>
              <p:nvPr/>
            </p:nvSpPr>
            <p:spPr>
              <a:xfrm>
                <a:off x="4037" y="3721"/>
                <a:ext cx="96" cy="30"/>
              </a:xfrm>
              <a:custGeom>
                <a:avLst/>
                <a:gdLst/>
                <a:ahLst/>
                <a:cxnLst/>
                <a:rect l="l" t="t" r="r" b="b"/>
                <a:pathLst>
                  <a:path w="96" h="30" extrusionOk="0">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rgbClr val="0080D6"/>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4" name="Google Shape;94;p2"/>
              <p:cNvSpPr/>
              <p:nvPr/>
            </p:nvSpPr>
            <p:spPr>
              <a:xfrm>
                <a:off x="3910" y="3948"/>
                <a:ext cx="84" cy="53"/>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95" name="Google Shape;95;p2"/>
            <p:cNvGrpSpPr/>
            <p:nvPr/>
          </p:nvGrpSpPr>
          <p:grpSpPr>
            <a:xfrm>
              <a:off x="1776" y="3631"/>
              <a:ext cx="1626" cy="683"/>
              <a:chOff x="1776" y="3631"/>
              <a:chExt cx="1626" cy="683"/>
            </a:xfrm>
          </p:grpSpPr>
          <p:sp>
            <p:nvSpPr>
              <p:cNvPr id="96" name="Google Shape;96;p2"/>
              <p:cNvSpPr/>
              <p:nvPr/>
            </p:nvSpPr>
            <p:spPr>
              <a:xfrm>
                <a:off x="2268" y="3934"/>
                <a:ext cx="638" cy="377"/>
              </a:xfrm>
              <a:prstGeom prst="ellipse">
                <a:avLst/>
              </a:prstGeom>
              <a:gradFill>
                <a:gsLst>
                  <a:gs pos="0">
                    <a:srgbClr val="0080D6"/>
                  </a:gs>
                  <a:gs pos="100000">
                    <a:schemeClr val="accent2"/>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7" name="Google Shape;97;p2"/>
              <p:cNvSpPr/>
              <p:nvPr/>
            </p:nvSpPr>
            <p:spPr>
              <a:xfrm>
                <a:off x="2314" y="3958"/>
                <a:ext cx="543" cy="332"/>
              </a:xfrm>
              <a:prstGeom prst="ellipse">
                <a:avLst/>
              </a:prstGeom>
              <a:gradFill>
                <a:gsLst>
                  <a:gs pos="0">
                    <a:schemeClr val="accent2"/>
                  </a:gs>
                  <a:gs pos="100000">
                    <a:srgbClr val="0080D6"/>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8" name="Google Shape;98;p2"/>
              <p:cNvSpPr/>
              <p:nvPr/>
            </p:nvSpPr>
            <p:spPr>
              <a:xfrm>
                <a:off x="2341" y="3979"/>
                <a:ext cx="501" cy="299"/>
              </a:xfrm>
              <a:prstGeom prst="ellipse">
                <a:avLst/>
              </a:prstGeom>
              <a:gradFill>
                <a:gsLst>
                  <a:gs pos="0">
                    <a:srgbClr val="0082DA"/>
                  </a:gs>
                  <a:gs pos="100000">
                    <a:schemeClr val="accent2"/>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99" name="Google Shape;99;p2"/>
              <p:cNvSpPr/>
              <p:nvPr/>
            </p:nvSpPr>
            <p:spPr>
              <a:xfrm>
                <a:off x="2368" y="3997"/>
                <a:ext cx="444" cy="258"/>
              </a:xfrm>
              <a:prstGeom prst="ellipse">
                <a:avLst/>
              </a:prstGeom>
              <a:gradFill>
                <a:gsLst>
                  <a:gs pos="0">
                    <a:srgbClr val="0080D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0" name="Google Shape;100;p2"/>
              <p:cNvSpPr/>
              <p:nvPr/>
            </p:nvSpPr>
            <p:spPr>
              <a:xfrm>
                <a:off x="2385" y="4005"/>
                <a:ext cx="413" cy="240"/>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1" name="Google Shape;101;p2"/>
              <p:cNvSpPr/>
              <p:nvPr/>
            </p:nvSpPr>
            <p:spPr>
              <a:xfrm>
                <a:off x="2437" y="4026"/>
                <a:ext cx="306" cy="192"/>
              </a:xfrm>
              <a:prstGeom prst="ellipse">
                <a:avLst/>
              </a:prstGeom>
              <a:gradFill>
                <a:gsLst>
                  <a:gs pos="0">
                    <a:srgbClr val="0080D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2" name="Google Shape;102;p2"/>
              <p:cNvSpPr/>
              <p:nvPr/>
            </p:nvSpPr>
            <p:spPr>
              <a:xfrm>
                <a:off x="2476" y="4056"/>
                <a:ext cx="227" cy="135"/>
              </a:xfrm>
              <a:prstGeom prst="ellipse">
                <a:avLst/>
              </a:prstGeom>
              <a:gradFill>
                <a:gsLst>
                  <a:gs pos="0">
                    <a:schemeClr val="accent2"/>
                  </a:gs>
                  <a:gs pos="100000">
                    <a:srgbClr val="0082DA"/>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3" name="Google Shape;103;p2"/>
              <p:cNvSpPr/>
              <p:nvPr/>
            </p:nvSpPr>
            <p:spPr>
              <a:xfrm>
                <a:off x="2542" y="4097"/>
                <a:ext cx="90" cy="60"/>
              </a:xfrm>
              <a:prstGeom prst="ellipse">
                <a:avLst/>
              </a:prstGeom>
              <a:gradFill>
                <a:gsLst>
                  <a:gs pos="0">
                    <a:schemeClr val="accent2"/>
                  </a:gs>
                  <a:gs pos="100000">
                    <a:srgbClr val="0082DA"/>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4" name="Google Shape;104;p2"/>
              <p:cNvSpPr/>
              <p:nvPr/>
            </p:nvSpPr>
            <p:spPr>
              <a:xfrm>
                <a:off x="2585" y="3822"/>
                <a:ext cx="449" cy="186"/>
              </a:xfrm>
              <a:custGeom>
                <a:avLst/>
                <a:gdLst/>
                <a:ahLst/>
                <a:cxnLst/>
                <a:rect l="l" t="t" r="r" b="b"/>
                <a:pathLst>
                  <a:path w="448" h="186" extrusionOk="0">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rgbClr val="0082DA"/>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5" name="Google Shape;105;p2"/>
              <p:cNvSpPr/>
              <p:nvPr/>
            </p:nvSpPr>
            <p:spPr>
              <a:xfrm>
                <a:off x="2142" y="3852"/>
                <a:ext cx="892" cy="462"/>
              </a:xfrm>
              <a:custGeom>
                <a:avLst/>
                <a:gdLst/>
                <a:ahLst/>
                <a:cxnLst/>
                <a:rect l="l" t="t" r="r" b="b"/>
                <a:pathLst>
                  <a:path w="890" h="462" extrusionOk="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rgbClr val="007ED3"/>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6" name="Google Shape;106;p2"/>
              <p:cNvSpPr/>
              <p:nvPr/>
            </p:nvSpPr>
            <p:spPr>
              <a:xfrm>
                <a:off x="2082" y="3828"/>
                <a:ext cx="407" cy="486"/>
              </a:xfrm>
              <a:custGeom>
                <a:avLst/>
                <a:gdLst/>
                <a:ahLst/>
                <a:cxnLst/>
                <a:rect l="l" t="t" r="r" b="b"/>
                <a:pathLst>
                  <a:path w="406" h="486" extrusionOk="0">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rgbClr val="0082DA"/>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7" name="Google Shape;107;p2"/>
              <p:cNvSpPr/>
              <p:nvPr/>
            </p:nvSpPr>
            <p:spPr>
              <a:xfrm>
                <a:off x="2987" y="4044"/>
                <a:ext cx="108" cy="252"/>
              </a:xfrm>
              <a:custGeom>
                <a:avLst/>
                <a:gdLst/>
                <a:ahLst/>
                <a:cxnLst/>
                <a:rect l="l" t="t" r="r" b="b"/>
                <a:pathLst>
                  <a:path w="107" h="252" extrusionOk="0">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rgbClr val="007CD0"/>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8" name="Google Shape;108;p2"/>
              <p:cNvSpPr/>
              <p:nvPr/>
            </p:nvSpPr>
            <p:spPr>
              <a:xfrm>
                <a:off x="2068" y="3685"/>
                <a:ext cx="835" cy="150"/>
              </a:xfrm>
              <a:custGeom>
                <a:avLst/>
                <a:gdLst/>
                <a:ahLst/>
                <a:cxnLst/>
                <a:rect l="l" t="t" r="r" b="b"/>
                <a:pathLst>
                  <a:path w="835" h="150" extrusionOk="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09" name="Google Shape;109;p2"/>
              <p:cNvSpPr/>
              <p:nvPr/>
            </p:nvSpPr>
            <p:spPr>
              <a:xfrm>
                <a:off x="1867" y="3853"/>
                <a:ext cx="171" cy="461"/>
              </a:xfrm>
              <a:custGeom>
                <a:avLst/>
                <a:gdLst/>
                <a:ahLst/>
                <a:cxnLst/>
                <a:rect l="l" t="t" r="r" b="b"/>
                <a:pathLst>
                  <a:path w="171" h="461" extrusionOk="0">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0" name="Google Shape;110;p2"/>
              <p:cNvSpPr/>
              <p:nvPr/>
            </p:nvSpPr>
            <p:spPr>
              <a:xfrm>
                <a:off x="2951" y="3751"/>
                <a:ext cx="360" cy="563"/>
              </a:xfrm>
              <a:custGeom>
                <a:avLst/>
                <a:gdLst/>
                <a:ahLst/>
                <a:cxnLst/>
                <a:rect l="l" t="t" r="r" b="b"/>
                <a:pathLst>
                  <a:path w="360" h="563" extrusionOk="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1" name="Google Shape;111;p2"/>
              <p:cNvSpPr/>
              <p:nvPr/>
            </p:nvSpPr>
            <p:spPr>
              <a:xfrm>
                <a:off x="2318" y="3631"/>
                <a:ext cx="1078" cy="425"/>
              </a:xfrm>
              <a:custGeom>
                <a:avLst/>
                <a:gdLst/>
                <a:ahLst/>
                <a:cxnLst/>
                <a:rect l="l" t="t" r="r" b="b"/>
                <a:pathLst>
                  <a:path w="1078" h="425" extrusionOk="0">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2" name="Google Shape;112;p2"/>
              <p:cNvSpPr/>
              <p:nvPr/>
            </p:nvSpPr>
            <p:spPr>
              <a:xfrm>
                <a:off x="3304" y="4080"/>
                <a:ext cx="98" cy="234"/>
              </a:xfrm>
              <a:custGeom>
                <a:avLst/>
                <a:gdLst/>
                <a:ahLst/>
                <a:cxnLst/>
                <a:rect l="l" t="t" r="r" b="b"/>
                <a:pathLst>
                  <a:path w="98" h="234" extrusionOk="0">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3" name="Google Shape;113;p2"/>
              <p:cNvSpPr/>
              <p:nvPr/>
            </p:nvSpPr>
            <p:spPr>
              <a:xfrm>
                <a:off x="1776" y="3673"/>
                <a:ext cx="481" cy="641"/>
              </a:xfrm>
              <a:custGeom>
                <a:avLst/>
                <a:gdLst/>
                <a:ahLst/>
                <a:cxnLst/>
                <a:rect l="l" t="t" r="r" b="b"/>
                <a:pathLst>
                  <a:path w="481" h="641" extrusionOk="0">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114" name="Google Shape;114;p2"/>
            <p:cNvGrpSpPr/>
            <p:nvPr/>
          </p:nvGrpSpPr>
          <p:grpSpPr>
            <a:xfrm>
              <a:off x="4128" y="3360"/>
              <a:ext cx="1351" cy="821"/>
              <a:chOff x="4128" y="3360"/>
              <a:chExt cx="1351" cy="821"/>
            </a:xfrm>
          </p:grpSpPr>
          <p:sp>
            <p:nvSpPr>
              <p:cNvPr id="115" name="Google Shape;115;p2"/>
              <p:cNvSpPr/>
              <p:nvPr/>
            </p:nvSpPr>
            <p:spPr>
              <a:xfrm>
                <a:off x="4200" y="3402"/>
                <a:ext cx="1201" cy="731"/>
              </a:xfrm>
              <a:custGeom>
                <a:avLst/>
                <a:gdLst/>
                <a:ahLst/>
                <a:cxnLst/>
                <a:rect l="l" t="t" r="r" b="b"/>
                <a:pathLst>
                  <a:path w="1201" h="731" extrusionOk="0">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6" name="Google Shape;116;p2"/>
              <p:cNvSpPr/>
              <p:nvPr/>
            </p:nvSpPr>
            <p:spPr>
              <a:xfrm>
                <a:off x="4128" y="3366"/>
                <a:ext cx="544" cy="737"/>
              </a:xfrm>
              <a:custGeom>
                <a:avLst/>
                <a:gdLst/>
                <a:ahLst/>
                <a:cxnLst/>
                <a:rect l="l" t="t" r="r" b="b"/>
                <a:pathLst>
                  <a:path w="544" h="737" extrusionOk="0">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7" name="Google Shape;117;p2"/>
              <p:cNvSpPr/>
              <p:nvPr/>
            </p:nvSpPr>
            <p:spPr>
              <a:xfrm>
                <a:off x="4792" y="3360"/>
                <a:ext cx="609" cy="252"/>
              </a:xfrm>
              <a:custGeom>
                <a:avLst/>
                <a:gdLst/>
                <a:ahLst/>
                <a:cxnLst/>
                <a:rect l="l" t="t" r="r" b="b"/>
                <a:pathLst>
                  <a:path w="609" h="252" extrusionOk="0">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rgbClr val="4692E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8" name="Google Shape;118;p2"/>
              <p:cNvSpPr/>
              <p:nvPr/>
            </p:nvSpPr>
            <p:spPr>
              <a:xfrm>
                <a:off x="5246" y="4007"/>
                <a:ext cx="72" cy="54"/>
              </a:xfrm>
              <a:custGeom>
                <a:avLst/>
                <a:gdLst/>
                <a:ahLst/>
                <a:cxnLst/>
                <a:rect l="l" t="t" r="r" b="b"/>
                <a:pathLst>
                  <a:path w="72" h="54" extrusionOk="0">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19" name="Google Shape;119;p2"/>
              <p:cNvSpPr/>
              <p:nvPr/>
            </p:nvSpPr>
            <p:spPr>
              <a:xfrm>
                <a:off x="4505" y="4073"/>
                <a:ext cx="705" cy="108"/>
              </a:xfrm>
              <a:custGeom>
                <a:avLst/>
                <a:gdLst/>
                <a:ahLst/>
                <a:cxnLst/>
                <a:rect l="l" t="t" r="r" b="b"/>
                <a:pathLst>
                  <a:path w="705" h="108" extrusionOk="0">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0" name="Google Shape;120;p2"/>
              <p:cNvSpPr/>
              <p:nvPr/>
            </p:nvSpPr>
            <p:spPr>
              <a:xfrm>
                <a:off x="5336" y="3654"/>
                <a:ext cx="143" cy="341"/>
              </a:xfrm>
              <a:custGeom>
                <a:avLst/>
                <a:gdLst/>
                <a:ahLst/>
                <a:cxnLst/>
                <a:rect l="l" t="t" r="r" b="b"/>
                <a:pathLst>
                  <a:path w="143" h="341" extrusionOk="0">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1" name="Google Shape;121;p2"/>
              <p:cNvSpPr/>
              <p:nvPr/>
            </p:nvSpPr>
            <p:spPr>
              <a:xfrm>
                <a:off x="5061" y="3624"/>
                <a:ext cx="83" cy="90"/>
              </a:xfrm>
              <a:custGeom>
                <a:avLst/>
                <a:gdLst/>
                <a:ahLst/>
                <a:cxnLst/>
                <a:rect l="l" t="t" r="r" b="b"/>
                <a:pathLst>
                  <a:path w="83" h="90" extrusionOk="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2" name="Google Shape;122;p2"/>
              <p:cNvSpPr/>
              <p:nvPr/>
            </p:nvSpPr>
            <p:spPr>
              <a:xfrm>
                <a:off x="4445" y="3552"/>
                <a:ext cx="717" cy="431"/>
              </a:xfrm>
              <a:custGeom>
                <a:avLst/>
                <a:gdLst/>
                <a:ahLst/>
                <a:cxnLst/>
                <a:rect l="l" t="t" r="r" b="b"/>
                <a:pathLst>
                  <a:path w="717" h="431" extrusionOk="0">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3" name="Google Shape;123;p2"/>
              <p:cNvSpPr/>
              <p:nvPr/>
            </p:nvSpPr>
            <p:spPr>
              <a:xfrm>
                <a:off x="4349" y="3510"/>
                <a:ext cx="909" cy="533"/>
              </a:xfrm>
              <a:custGeom>
                <a:avLst/>
                <a:gdLst/>
                <a:ahLst/>
                <a:cxnLst/>
                <a:rect l="l" t="t" r="r" b="b"/>
                <a:pathLst>
                  <a:path w="909" h="533" extrusionOk="0">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rgbClr val="358EE5"/>
                  </a:gs>
                  <a:gs pos="100000">
                    <a:schemeClr val="accent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4" name="Google Shape;124;p2"/>
              <p:cNvSpPr/>
              <p:nvPr/>
            </p:nvSpPr>
            <p:spPr>
              <a:xfrm>
                <a:off x="4564" y="3492"/>
                <a:ext cx="365" cy="66"/>
              </a:xfrm>
              <a:custGeom>
                <a:avLst/>
                <a:gdLst/>
                <a:ahLst/>
                <a:cxnLst/>
                <a:rect l="l" t="t" r="r" b="b"/>
                <a:pathLst>
                  <a:path w="365" h="66" extrusionOk="0">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5" name="Google Shape;125;p2"/>
              <p:cNvSpPr/>
              <p:nvPr/>
            </p:nvSpPr>
            <p:spPr>
              <a:xfrm>
                <a:off x="4463" y="3558"/>
                <a:ext cx="66" cy="48"/>
              </a:xfrm>
              <a:custGeom>
                <a:avLst/>
                <a:gdLst/>
                <a:ahLst/>
                <a:cxnLst/>
                <a:rect l="l" t="t" r="r" b="b"/>
                <a:pathLst>
                  <a:path w="66" h="48" extrusionOk="0">
                    <a:moveTo>
                      <a:pt x="66" y="18"/>
                    </a:moveTo>
                    <a:lnTo>
                      <a:pt x="48" y="0"/>
                    </a:lnTo>
                    <a:lnTo>
                      <a:pt x="24" y="12"/>
                    </a:lnTo>
                    <a:lnTo>
                      <a:pt x="0" y="30"/>
                    </a:lnTo>
                    <a:lnTo>
                      <a:pt x="12" y="48"/>
                    </a:lnTo>
                    <a:lnTo>
                      <a:pt x="42" y="30"/>
                    </a:lnTo>
                    <a:lnTo>
                      <a:pt x="66" y="18"/>
                    </a:lnTo>
                    <a:lnTo>
                      <a:pt x="66" y="18"/>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6" name="Google Shape;126;p2"/>
              <p:cNvSpPr/>
              <p:nvPr/>
            </p:nvSpPr>
            <p:spPr>
              <a:xfrm>
                <a:off x="4546" y="3608"/>
                <a:ext cx="518" cy="319"/>
              </a:xfrm>
              <a:prstGeom prst="ellipse">
                <a:avLst/>
              </a:prstGeom>
              <a:gradFill>
                <a:gsLst>
                  <a:gs pos="0">
                    <a:srgbClr val="0084DD"/>
                  </a:gs>
                  <a:gs pos="100000">
                    <a:schemeClr val="accent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7" name="Google Shape;127;p2"/>
              <p:cNvSpPr/>
              <p:nvPr/>
            </p:nvSpPr>
            <p:spPr>
              <a:xfrm>
                <a:off x="4578" y="3630"/>
                <a:ext cx="446" cy="271"/>
              </a:xfrm>
              <a:prstGeom prst="ellipse">
                <a:avLst/>
              </a:pr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8" name="Google Shape;128;p2"/>
              <p:cNvSpPr/>
              <p:nvPr/>
            </p:nvSpPr>
            <p:spPr>
              <a:xfrm>
                <a:off x="4610" y="3650"/>
                <a:ext cx="386" cy="233"/>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29" name="Google Shape;129;p2"/>
              <p:cNvSpPr/>
              <p:nvPr/>
            </p:nvSpPr>
            <p:spPr>
              <a:xfrm>
                <a:off x="4654" y="3678"/>
                <a:ext cx="298" cy="177"/>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0" name="Google Shape;130;p2"/>
              <p:cNvSpPr/>
              <p:nvPr/>
            </p:nvSpPr>
            <p:spPr>
              <a:xfrm>
                <a:off x="4690" y="3698"/>
                <a:ext cx="222" cy="139"/>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1" name="Google Shape;131;p2"/>
              <p:cNvSpPr/>
              <p:nvPr/>
            </p:nvSpPr>
            <p:spPr>
              <a:xfrm>
                <a:off x="4738" y="3728"/>
                <a:ext cx="126" cy="81"/>
              </a:xfrm>
              <a:prstGeom prst="ellipse">
                <a:avLst/>
              </a:prstGeom>
              <a:gradFill>
                <a:gsLst>
                  <a:gs pos="0">
                    <a:srgbClr val="0086E0"/>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132" name="Google Shape;132;p2"/>
            <p:cNvGrpSpPr/>
            <p:nvPr/>
          </p:nvGrpSpPr>
          <p:grpSpPr>
            <a:xfrm>
              <a:off x="5280" y="3024"/>
              <a:ext cx="425" cy="258"/>
              <a:chOff x="5280" y="3024"/>
              <a:chExt cx="425" cy="258"/>
            </a:xfrm>
          </p:grpSpPr>
          <p:sp>
            <p:nvSpPr>
              <p:cNvPr id="133" name="Google Shape;133;p2"/>
              <p:cNvSpPr/>
              <p:nvPr/>
            </p:nvSpPr>
            <p:spPr>
              <a:xfrm>
                <a:off x="5280" y="3186"/>
                <a:ext cx="383" cy="96"/>
              </a:xfrm>
              <a:custGeom>
                <a:avLst/>
                <a:gdLst/>
                <a:ahLst/>
                <a:cxnLst/>
                <a:rect l="l" t="t" r="r" b="b"/>
                <a:pathLst>
                  <a:path w="382" h="96" extrusionOk="0">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4" name="Google Shape;134;p2"/>
              <p:cNvSpPr/>
              <p:nvPr/>
            </p:nvSpPr>
            <p:spPr>
              <a:xfrm>
                <a:off x="5315" y="3024"/>
                <a:ext cx="258" cy="54"/>
              </a:xfrm>
              <a:custGeom>
                <a:avLst/>
                <a:gdLst/>
                <a:ahLst/>
                <a:cxnLst/>
                <a:rect l="l" t="t" r="r" b="b"/>
                <a:pathLst>
                  <a:path w="258" h="54" extrusionOk="0">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5" name="Google Shape;135;p2"/>
              <p:cNvSpPr/>
              <p:nvPr/>
            </p:nvSpPr>
            <p:spPr>
              <a:xfrm>
                <a:off x="5645" y="3066"/>
                <a:ext cx="60" cy="156"/>
              </a:xfrm>
              <a:custGeom>
                <a:avLst/>
                <a:gdLst/>
                <a:ahLst/>
                <a:cxnLst/>
                <a:rect l="l" t="t" r="r" b="b"/>
                <a:pathLst>
                  <a:path w="60" h="156" extrusionOk="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6" name="Google Shape;136;p2"/>
              <p:cNvSpPr/>
              <p:nvPr/>
            </p:nvSpPr>
            <p:spPr>
              <a:xfrm>
                <a:off x="5375" y="3246"/>
                <a:ext cx="192" cy="18"/>
              </a:xfrm>
              <a:custGeom>
                <a:avLst/>
                <a:gdLst/>
                <a:ahLst/>
                <a:cxnLst/>
                <a:rect l="l" t="t" r="r" b="b"/>
                <a:pathLst>
                  <a:path w="192" h="18" extrusionOk="0">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7" name="Google Shape;137;p2"/>
              <p:cNvSpPr/>
              <p:nvPr/>
            </p:nvSpPr>
            <p:spPr>
              <a:xfrm>
                <a:off x="5304" y="3042"/>
                <a:ext cx="161" cy="186"/>
              </a:xfrm>
              <a:custGeom>
                <a:avLst/>
                <a:gdLst/>
                <a:ahLst/>
                <a:cxnLst/>
                <a:rect l="l" t="t" r="r" b="b"/>
                <a:pathLst>
                  <a:path w="161" h="186" extrusionOk="0">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8" name="Google Shape;138;p2"/>
              <p:cNvSpPr/>
              <p:nvPr/>
            </p:nvSpPr>
            <p:spPr>
              <a:xfrm>
                <a:off x="5489" y="3042"/>
                <a:ext cx="186" cy="210"/>
              </a:xfrm>
              <a:custGeom>
                <a:avLst/>
                <a:gdLst/>
                <a:ahLst/>
                <a:cxnLst/>
                <a:rect l="l" t="t" r="r" b="b"/>
                <a:pathLst>
                  <a:path w="185" h="210" extrusionOk="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39" name="Google Shape;139;p2"/>
              <p:cNvSpPr/>
              <p:nvPr/>
            </p:nvSpPr>
            <p:spPr>
              <a:xfrm>
                <a:off x="5345" y="3058"/>
                <a:ext cx="299" cy="186"/>
              </a:xfrm>
              <a:custGeom>
                <a:avLst/>
                <a:gdLst/>
                <a:ahLst/>
                <a:cxnLst/>
                <a:rect l="l" t="t" r="r" b="b"/>
                <a:pathLst>
                  <a:path w="299" h="186" extrusionOk="0">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140" name="Google Shape;140;p2"/>
              <p:cNvGrpSpPr/>
              <p:nvPr/>
            </p:nvGrpSpPr>
            <p:grpSpPr>
              <a:xfrm>
                <a:off x="5381" y="3085"/>
                <a:ext cx="227" cy="132"/>
                <a:chOff x="5381" y="3085"/>
                <a:chExt cx="227" cy="132"/>
              </a:xfrm>
            </p:grpSpPr>
            <p:sp>
              <p:nvSpPr>
                <p:cNvPr id="141" name="Google Shape;141;p2"/>
                <p:cNvSpPr/>
                <p:nvPr/>
              </p:nvSpPr>
              <p:spPr>
                <a:xfrm>
                  <a:off x="5381" y="3085"/>
                  <a:ext cx="227" cy="132"/>
                </a:xfrm>
                <a:prstGeom prst="ellipse">
                  <a:avLst/>
                </a:pr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42" name="Google Shape;142;p2"/>
                <p:cNvSpPr/>
                <p:nvPr/>
              </p:nvSpPr>
              <p:spPr>
                <a:xfrm>
                  <a:off x="5403" y="3099"/>
                  <a:ext cx="182" cy="102"/>
                </a:xfrm>
                <a:prstGeom prst="ellipse">
                  <a:avLst/>
                </a:pr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43" name="Google Shape;143;p2"/>
                <p:cNvSpPr/>
                <p:nvPr/>
              </p:nvSpPr>
              <p:spPr>
                <a:xfrm>
                  <a:off x="5431" y="3109"/>
                  <a:ext cx="125" cy="82"/>
                </a:xfrm>
                <a:prstGeom prst="ellipse">
                  <a:avLst/>
                </a:pr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44" name="Google Shape;144;p2"/>
                <p:cNvSpPr/>
                <p:nvPr/>
              </p:nvSpPr>
              <p:spPr>
                <a:xfrm>
                  <a:off x="5458" y="3125"/>
                  <a:ext cx="73" cy="47"/>
                </a:xfrm>
                <a:prstGeom prst="ellipse">
                  <a:avLst/>
                </a:pr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grpSp>
      <p:sp>
        <p:nvSpPr>
          <p:cNvPr id="145" name="Google Shape;145;p2"/>
          <p:cNvSpPr txBox="1">
            <a:spLocks noGrp="1"/>
          </p:cNvSpPr>
          <p:nvPr>
            <p:ph type="ctrTitle"/>
          </p:nvPr>
        </p:nvSpPr>
        <p:spPr>
          <a:xfrm>
            <a:off x="685800" y="1692275"/>
            <a:ext cx="7772400" cy="1736725"/>
          </a:xfrm>
          <a:prstGeom prst="rect">
            <a:avLst/>
          </a:prstGeom>
          <a:noFill/>
          <a:ln>
            <a:noFill/>
          </a:ln>
        </p:spPr>
        <p:txBody>
          <a:bodyPr spcFirstLastPara="1" wrap="square" lIns="91425" tIns="45700" rIns="91425" bIns="45700" anchor="b" anchorCtr="1">
            <a:noAutofit/>
          </a:bodyPr>
          <a:lstStyle>
            <a:lvl1pPr lvl="0" algn="ct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6" name="Google Shape;146;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SzPts val="2560"/>
              <a:buFont typeface="Noto Sans Symbols"/>
              <a:buNone/>
              <a:defRPr/>
            </a:lvl1pPr>
            <a:lvl2pPr lvl="1" algn="l">
              <a:spcBef>
                <a:spcPts val="360"/>
              </a:spcBef>
              <a:spcAft>
                <a:spcPts val="0"/>
              </a:spcAft>
              <a:buSzPts val="900"/>
              <a:buChar char="●"/>
              <a:defRPr/>
            </a:lvl2pPr>
            <a:lvl3pPr lvl="2" algn="l">
              <a:spcBef>
                <a:spcPts val="360"/>
              </a:spcBef>
              <a:spcAft>
                <a:spcPts val="0"/>
              </a:spcAft>
              <a:buSzPts val="1800"/>
              <a:buChar char="•"/>
              <a:defRPr/>
            </a:lvl3pPr>
            <a:lvl4pPr lvl="3" algn="l">
              <a:spcBef>
                <a:spcPts val="360"/>
              </a:spcBef>
              <a:spcAft>
                <a:spcPts val="0"/>
              </a:spcAft>
              <a:buSzPts val="90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147" name="Google Shape;147;p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201"/>
        <p:cNvGrpSpPr/>
        <p:nvPr/>
      </p:nvGrpSpPr>
      <p:grpSpPr>
        <a:xfrm>
          <a:off x="0" y="0"/>
          <a:ext cx="0" cy="0"/>
          <a:chOff x="0" y="0"/>
          <a:chExt cx="0" cy="0"/>
        </a:xfrm>
      </p:grpSpPr>
      <p:sp>
        <p:nvSpPr>
          <p:cNvPr id="202" name="Google Shape;202;p11"/>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3" name="Google Shape;203;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04" name="Google Shape;204;p1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1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1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97CD34-F6BA-42C7-9831-C6CC926DDF6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10EC71B-15DC-4973-BC58-8E90C5E3BF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8EBAE72-4AA6-4782-9672-E880D79B618F}"/>
              </a:ext>
            </a:extLst>
          </p:cNvPr>
          <p:cNvSpPr>
            <a:spLocks noGrp="1" noChangeArrowheads="1"/>
          </p:cNvSpPr>
          <p:nvPr>
            <p:ph type="sldNum" sz="quarter" idx="12"/>
          </p:nvPr>
        </p:nvSpPr>
        <p:spPr>
          <a:ln/>
        </p:spPr>
        <p:txBody>
          <a:bodyPr/>
          <a:lstStyle>
            <a:lvl1pPr>
              <a:defRPr/>
            </a:lvl1pPr>
          </a:lstStyle>
          <a:p>
            <a:fld id="{406762B9-C2EF-411B-AE6C-D87C4A897DB7}" type="slidenum">
              <a:rPr lang="en-US" altLang="en-US"/>
              <a:pPr/>
              <a:t>‹#›</a:t>
            </a:fld>
            <a:endParaRPr lang="en-US" altLang="en-US"/>
          </a:p>
        </p:txBody>
      </p:sp>
    </p:spTree>
    <p:extLst>
      <p:ext uri="{BB962C8B-B14F-4D97-AF65-F5344CB8AC3E}">
        <p14:creationId xmlns:p14="http://schemas.microsoft.com/office/powerpoint/2010/main" val="2484194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7A0D275-09FC-452D-948A-8B8F3BFEEBD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39AD425-1649-4C53-9523-C091EDE3D2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1B392B9-D414-40C0-975A-0090A8125BF9}"/>
              </a:ext>
            </a:extLst>
          </p:cNvPr>
          <p:cNvSpPr>
            <a:spLocks noGrp="1" noChangeArrowheads="1"/>
          </p:cNvSpPr>
          <p:nvPr>
            <p:ph type="sldNum" sz="quarter" idx="12"/>
          </p:nvPr>
        </p:nvSpPr>
        <p:spPr>
          <a:ln/>
        </p:spPr>
        <p:txBody>
          <a:bodyPr/>
          <a:lstStyle>
            <a:lvl1pPr>
              <a:defRPr/>
            </a:lvl1pPr>
          </a:lstStyle>
          <a:p>
            <a:fld id="{A4C0D45E-4846-4710-A70C-F30B57448918}" type="slidenum">
              <a:rPr lang="en-US" altLang="en-US"/>
              <a:pPr/>
              <a:t>‹#›</a:t>
            </a:fld>
            <a:endParaRPr lang="en-US" altLang="en-US"/>
          </a:p>
        </p:txBody>
      </p:sp>
    </p:spTree>
    <p:extLst>
      <p:ext uri="{BB962C8B-B14F-4D97-AF65-F5344CB8AC3E}">
        <p14:creationId xmlns:p14="http://schemas.microsoft.com/office/powerpoint/2010/main" val="41935547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424C00F-7DC0-41DF-BCED-1F6F0206743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22B742B-9F18-4894-9752-D6982B8431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D7503C1-2A6F-40AF-B0F4-4DC0DC1D19ED}"/>
              </a:ext>
            </a:extLst>
          </p:cNvPr>
          <p:cNvSpPr>
            <a:spLocks noGrp="1" noChangeArrowheads="1"/>
          </p:cNvSpPr>
          <p:nvPr>
            <p:ph type="sldNum" sz="quarter" idx="12"/>
          </p:nvPr>
        </p:nvSpPr>
        <p:spPr>
          <a:ln/>
        </p:spPr>
        <p:txBody>
          <a:bodyPr/>
          <a:lstStyle>
            <a:lvl1pPr>
              <a:defRPr/>
            </a:lvl1pPr>
          </a:lstStyle>
          <a:p>
            <a:fld id="{3F7BA6D6-F003-4722-B4A2-4C5000FE71FA}" type="slidenum">
              <a:rPr lang="en-US" altLang="en-US"/>
              <a:pPr/>
              <a:t>‹#›</a:t>
            </a:fld>
            <a:endParaRPr lang="en-US" altLang="en-US"/>
          </a:p>
        </p:txBody>
      </p:sp>
    </p:spTree>
    <p:extLst>
      <p:ext uri="{BB962C8B-B14F-4D97-AF65-F5344CB8AC3E}">
        <p14:creationId xmlns:p14="http://schemas.microsoft.com/office/powerpoint/2010/main" val="35736105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7F6F531-F864-456A-B150-80A541049A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1FDA6A-5A7B-49B0-BC4C-F1CD1CD0E7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1EDF7B-31FB-4615-951E-A10E9508F605}"/>
              </a:ext>
            </a:extLst>
          </p:cNvPr>
          <p:cNvSpPr>
            <a:spLocks noGrp="1" noChangeArrowheads="1"/>
          </p:cNvSpPr>
          <p:nvPr>
            <p:ph type="sldNum" sz="quarter" idx="12"/>
          </p:nvPr>
        </p:nvSpPr>
        <p:spPr>
          <a:ln/>
        </p:spPr>
        <p:txBody>
          <a:bodyPr/>
          <a:lstStyle>
            <a:lvl1pPr>
              <a:defRPr/>
            </a:lvl1pPr>
          </a:lstStyle>
          <a:p>
            <a:fld id="{C0842140-04E8-4C0F-AA12-09B3E59B065D}" type="slidenum">
              <a:rPr lang="en-US" altLang="en-US"/>
              <a:pPr/>
              <a:t>‹#›</a:t>
            </a:fld>
            <a:endParaRPr lang="en-US" altLang="en-US"/>
          </a:p>
        </p:txBody>
      </p:sp>
    </p:spTree>
    <p:extLst>
      <p:ext uri="{BB962C8B-B14F-4D97-AF65-F5344CB8AC3E}">
        <p14:creationId xmlns:p14="http://schemas.microsoft.com/office/powerpoint/2010/main" val="35097853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A3DA56C-B996-4209-B846-4FECCFA377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FBE8376-E1FE-4AFB-B3BA-133467B5D6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3C6A3E1-A125-43BB-8F2B-3016A2D41DF0}"/>
              </a:ext>
            </a:extLst>
          </p:cNvPr>
          <p:cNvSpPr>
            <a:spLocks noGrp="1" noChangeArrowheads="1"/>
          </p:cNvSpPr>
          <p:nvPr>
            <p:ph type="sldNum" sz="quarter" idx="12"/>
          </p:nvPr>
        </p:nvSpPr>
        <p:spPr>
          <a:ln/>
        </p:spPr>
        <p:txBody>
          <a:bodyPr/>
          <a:lstStyle>
            <a:lvl1pPr>
              <a:defRPr/>
            </a:lvl1pPr>
          </a:lstStyle>
          <a:p>
            <a:fld id="{052A412D-D556-49AE-9F59-216C12BE9E49}" type="slidenum">
              <a:rPr lang="en-US" altLang="en-US"/>
              <a:pPr/>
              <a:t>‹#›</a:t>
            </a:fld>
            <a:endParaRPr lang="en-US" altLang="en-US"/>
          </a:p>
        </p:txBody>
      </p:sp>
    </p:spTree>
    <p:extLst>
      <p:ext uri="{BB962C8B-B14F-4D97-AF65-F5344CB8AC3E}">
        <p14:creationId xmlns:p14="http://schemas.microsoft.com/office/powerpoint/2010/main" val="298547066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D8DB07-1AC4-404B-AE4A-99A7937293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272465-E144-495B-884B-8F6DF1D56F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629AE4-A90A-4C54-A6F2-F4340495D416}"/>
              </a:ext>
            </a:extLst>
          </p:cNvPr>
          <p:cNvSpPr>
            <a:spLocks noGrp="1" noChangeArrowheads="1"/>
          </p:cNvSpPr>
          <p:nvPr>
            <p:ph type="sldNum" sz="quarter" idx="12"/>
          </p:nvPr>
        </p:nvSpPr>
        <p:spPr>
          <a:ln/>
        </p:spPr>
        <p:txBody>
          <a:bodyPr/>
          <a:lstStyle>
            <a:lvl1pPr>
              <a:defRPr/>
            </a:lvl1pPr>
          </a:lstStyle>
          <a:p>
            <a:fld id="{4BF072D9-3F11-4D3D-911C-C3F452A7DA2B}" type="slidenum">
              <a:rPr lang="en-US" altLang="en-US"/>
              <a:pPr/>
              <a:t>‹#›</a:t>
            </a:fld>
            <a:endParaRPr lang="en-US" altLang="en-US"/>
          </a:p>
        </p:txBody>
      </p:sp>
    </p:spTree>
    <p:extLst>
      <p:ext uri="{BB962C8B-B14F-4D97-AF65-F5344CB8AC3E}">
        <p14:creationId xmlns:p14="http://schemas.microsoft.com/office/powerpoint/2010/main" val="221587978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2CFEAA-9A7C-4D27-9A57-713F7C533B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9B5323-1D4A-4B38-9B5E-F639632CCB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C895E4-81A5-4EEF-AABE-5A22ADCAB403}"/>
              </a:ext>
            </a:extLst>
          </p:cNvPr>
          <p:cNvSpPr>
            <a:spLocks noGrp="1" noChangeArrowheads="1"/>
          </p:cNvSpPr>
          <p:nvPr>
            <p:ph type="sldNum" sz="quarter" idx="12"/>
          </p:nvPr>
        </p:nvSpPr>
        <p:spPr>
          <a:ln/>
        </p:spPr>
        <p:txBody>
          <a:bodyPr/>
          <a:lstStyle>
            <a:lvl1pPr>
              <a:defRPr/>
            </a:lvl1pPr>
          </a:lstStyle>
          <a:p>
            <a:fld id="{FEB887A9-E14A-4D51-A04F-EBA82C2E25AC}" type="slidenum">
              <a:rPr lang="en-US" altLang="en-US"/>
              <a:pPr/>
              <a:t>‹#›</a:t>
            </a:fld>
            <a:endParaRPr lang="en-US" altLang="en-US"/>
          </a:p>
        </p:txBody>
      </p:sp>
    </p:spTree>
    <p:extLst>
      <p:ext uri="{BB962C8B-B14F-4D97-AF65-F5344CB8AC3E}">
        <p14:creationId xmlns:p14="http://schemas.microsoft.com/office/powerpoint/2010/main" val="37487428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95"/>
        <p:cNvGrpSpPr/>
        <p:nvPr/>
      </p:nvGrpSpPr>
      <p:grpSpPr>
        <a:xfrm>
          <a:off x="0" y="0"/>
          <a:ext cx="0" cy="0"/>
          <a:chOff x="0" y="0"/>
          <a:chExt cx="0" cy="0"/>
        </a:xfrm>
      </p:grpSpPr>
      <p:sp>
        <p:nvSpPr>
          <p:cNvPr id="196" name="Google Shape;196;p40"/>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R="0" lvl="1"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R="0" lvl="2"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R="0" lvl="3"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R="0" lvl="4"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R="0" lvl="5"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R="0" lvl="6"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R="0" lvl="7"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R="0" lvl="8"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197" name="Google Shape;197;p4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Times"/>
              <a:buNone/>
              <a:defRPr sz="3200" b="0" i="0" u="none" strike="noStrike" cap="none">
                <a:solidFill>
                  <a:schemeClr val="dk1"/>
                </a:solidFill>
                <a:latin typeface="Times"/>
                <a:ea typeface="Times"/>
                <a:cs typeface="Times"/>
                <a:sym typeface="Times"/>
              </a:defRPr>
            </a:lvl1pPr>
            <a:lvl2pPr marR="0" lvl="1" algn="ctr" rtl="0">
              <a:spcBef>
                <a:spcPts val="560"/>
              </a:spcBef>
              <a:spcAft>
                <a:spcPts val="0"/>
              </a:spcAft>
              <a:buClr>
                <a:schemeClr val="dk1"/>
              </a:buClr>
              <a:buSzPts val="2800"/>
              <a:buFont typeface="Times"/>
              <a:buNone/>
              <a:defRPr sz="2800" b="0" i="0" u="none" strike="noStrike" cap="none">
                <a:solidFill>
                  <a:schemeClr val="dk1"/>
                </a:solidFill>
                <a:latin typeface="Times"/>
                <a:ea typeface="Times"/>
                <a:cs typeface="Times"/>
                <a:sym typeface="Times"/>
              </a:defRPr>
            </a:lvl2pPr>
            <a:lvl3pPr marR="0" lvl="2" algn="ctr" rtl="0">
              <a:spcBef>
                <a:spcPts val="48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3pPr>
            <a:lvl4pPr marR="0" lvl="3"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4pPr>
            <a:lvl5pPr marR="0" lvl="4"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5pPr>
            <a:lvl6pPr marR="0" lvl="5"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6pPr>
            <a:lvl7pPr marR="0" lvl="6"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7pPr>
            <a:lvl8pPr marR="0" lvl="7"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8pPr>
            <a:lvl9pPr marR="0" lvl="8"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9pPr>
          </a:lstStyle>
          <a:p>
            <a:endParaRPr/>
          </a:p>
        </p:txBody>
      </p:sp>
    </p:spTree>
    <p:extLst>
      <p:ext uri="{BB962C8B-B14F-4D97-AF65-F5344CB8AC3E}">
        <p14:creationId xmlns:p14="http://schemas.microsoft.com/office/powerpoint/2010/main" val="3629826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07"/>
        <p:cNvGrpSpPr/>
        <p:nvPr/>
      </p:nvGrpSpPr>
      <p:grpSpPr>
        <a:xfrm>
          <a:off x="0" y="0"/>
          <a:ext cx="0" cy="0"/>
          <a:chOff x="0" y="0"/>
          <a:chExt cx="0" cy="0"/>
        </a:xfrm>
      </p:grpSpPr>
      <p:sp>
        <p:nvSpPr>
          <p:cNvPr id="208" name="Google Shape;208;p12"/>
          <p:cNvSpPr txBox="1">
            <a:spLocks noGrp="1"/>
          </p:cNvSpPr>
          <p:nvPr>
            <p:ph type="title"/>
          </p:nvPr>
        </p:nvSpPr>
        <p:spPr>
          <a:xfrm rot="5400000">
            <a:off x="4733925" y="2173288"/>
            <a:ext cx="5848350" cy="2057400"/>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9" name="Google Shape;209;p12"/>
          <p:cNvSpPr txBox="1">
            <a:spLocks noGrp="1"/>
          </p:cNvSpPr>
          <p:nvPr>
            <p:ph type="body" idx="1"/>
          </p:nvPr>
        </p:nvSpPr>
        <p:spPr>
          <a:xfrm rot="5400000">
            <a:off x="542925" y="192088"/>
            <a:ext cx="5848350" cy="6019800"/>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10" name="Google Shape;210;p1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1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29"/>
        <p:cNvGrpSpPr/>
        <p:nvPr/>
      </p:nvGrpSpPr>
      <p:grpSpPr>
        <a:xfrm>
          <a:off x="0" y="0"/>
          <a:ext cx="0" cy="0"/>
          <a:chOff x="0" y="0"/>
          <a:chExt cx="0" cy="0"/>
        </a:xfrm>
      </p:grpSpPr>
      <p:sp>
        <p:nvSpPr>
          <p:cNvPr id="230" name="Google Shape;230;p14"/>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14"/>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32" name="Google Shape;232;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1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b="0" i="0" u="none" strike="noStrike" cap="none">
                <a:solidFill>
                  <a:srgbClr val="000000"/>
                </a:solidFill>
                <a:latin typeface="Arial Black"/>
                <a:ea typeface="Arial Black"/>
                <a:cs typeface="Arial Black"/>
                <a:sym typeface="Arial Black"/>
              </a:defRPr>
            </a:lvl1pPr>
            <a:lvl2pPr marL="0" marR="0" lvl="1" indent="0" algn="r">
              <a:spcBef>
                <a:spcPts val="0"/>
              </a:spcBef>
              <a:buNone/>
              <a:defRPr sz="1200" b="0" i="0" u="none" strike="noStrike" cap="none">
                <a:solidFill>
                  <a:srgbClr val="000000"/>
                </a:solidFill>
                <a:latin typeface="Arial Black"/>
                <a:ea typeface="Arial Black"/>
                <a:cs typeface="Arial Black"/>
                <a:sym typeface="Arial Black"/>
              </a:defRPr>
            </a:lvl2pPr>
            <a:lvl3pPr marL="0" marR="0" lvl="2" indent="0" algn="r">
              <a:spcBef>
                <a:spcPts val="0"/>
              </a:spcBef>
              <a:buNone/>
              <a:defRPr sz="1200" b="0" i="0" u="none" strike="noStrike" cap="none">
                <a:solidFill>
                  <a:srgbClr val="000000"/>
                </a:solidFill>
                <a:latin typeface="Arial Black"/>
                <a:ea typeface="Arial Black"/>
                <a:cs typeface="Arial Black"/>
                <a:sym typeface="Arial Black"/>
              </a:defRPr>
            </a:lvl3pPr>
            <a:lvl4pPr marL="0" marR="0" lvl="3" indent="0" algn="r">
              <a:spcBef>
                <a:spcPts val="0"/>
              </a:spcBef>
              <a:buNone/>
              <a:defRPr sz="1200" b="0" i="0" u="none" strike="noStrike" cap="none">
                <a:solidFill>
                  <a:srgbClr val="000000"/>
                </a:solidFill>
                <a:latin typeface="Arial Black"/>
                <a:ea typeface="Arial Black"/>
                <a:cs typeface="Arial Black"/>
                <a:sym typeface="Arial Black"/>
              </a:defRPr>
            </a:lvl4pPr>
            <a:lvl5pPr marL="0" marR="0" lvl="4" indent="0" algn="r">
              <a:spcBef>
                <a:spcPts val="0"/>
              </a:spcBef>
              <a:buNone/>
              <a:defRPr sz="1200" b="0" i="0" u="none" strike="noStrike" cap="none">
                <a:solidFill>
                  <a:srgbClr val="000000"/>
                </a:solidFill>
                <a:latin typeface="Arial Black"/>
                <a:ea typeface="Arial Black"/>
                <a:cs typeface="Arial Black"/>
                <a:sym typeface="Arial Black"/>
              </a:defRPr>
            </a:lvl5pPr>
            <a:lvl6pPr marL="0" marR="0" lvl="5" indent="0" algn="r">
              <a:spcBef>
                <a:spcPts val="0"/>
              </a:spcBef>
              <a:buNone/>
              <a:defRPr sz="1200" b="0" i="0" u="none" strike="noStrike" cap="none">
                <a:solidFill>
                  <a:srgbClr val="000000"/>
                </a:solidFill>
                <a:latin typeface="Arial Black"/>
                <a:ea typeface="Arial Black"/>
                <a:cs typeface="Arial Black"/>
                <a:sym typeface="Arial Black"/>
              </a:defRPr>
            </a:lvl6pPr>
            <a:lvl7pPr marL="0" marR="0" lvl="6" indent="0" algn="r">
              <a:spcBef>
                <a:spcPts val="0"/>
              </a:spcBef>
              <a:buNone/>
              <a:defRPr sz="1200" b="0" i="0" u="none" strike="noStrike" cap="none">
                <a:solidFill>
                  <a:srgbClr val="000000"/>
                </a:solidFill>
                <a:latin typeface="Arial Black"/>
                <a:ea typeface="Arial Black"/>
                <a:cs typeface="Arial Black"/>
                <a:sym typeface="Arial Black"/>
              </a:defRPr>
            </a:lvl7pPr>
            <a:lvl8pPr marL="0" marR="0" lvl="7" indent="0" algn="r">
              <a:spcBef>
                <a:spcPts val="0"/>
              </a:spcBef>
              <a:buNone/>
              <a:defRPr sz="1200" b="0" i="0" u="none" strike="noStrike" cap="none">
                <a:solidFill>
                  <a:srgbClr val="000000"/>
                </a:solidFill>
                <a:latin typeface="Arial Black"/>
                <a:ea typeface="Arial Black"/>
                <a:cs typeface="Arial Black"/>
                <a:sym typeface="Arial Black"/>
              </a:defRPr>
            </a:lvl8pPr>
            <a:lvl9pPr marL="0" marR="0" lvl="8" indent="0" algn="r">
              <a:spcBef>
                <a:spcPts val="0"/>
              </a:spcBef>
              <a:buNone/>
              <a:defRPr sz="1200" b="0" i="0" u="none" strike="noStrike" cap="none">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34" name="Google Shape;234;p1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35"/>
        <p:cNvGrpSpPr/>
        <p:nvPr/>
      </p:nvGrpSpPr>
      <p:grpSpPr>
        <a:xfrm>
          <a:off x="0" y="0"/>
          <a:ext cx="0" cy="0"/>
          <a:chOff x="0" y="0"/>
          <a:chExt cx="0" cy="0"/>
        </a:xfrm>
      </p:grpSpPr>
      <p:grpSp>
        <p:nvGrpSpPr>
          <p:cNvPr id="236" name="Google Shape;236;p15"/>
          <p:cNvGrpSpPr/>
          <p:nvPr/>
        </p:nvGrpSpPr>
        <p:grpSpPr>
          <a:xfrm>
            <a:off x="0" y="0"/>
            <a:ext cx="9144000" cy="6858000"/>
            <a:chOff x="0" y="0"/>
            <a:chExt cx="5760" cy="4320"/>
          </a:xfrm>
        </p:grpSpPr>
        <p:sp>
          <p:nvSpPr>
            <p:cNvPr id="237" name="Google Shape;237;p15"/>
            <p:cNvSpPr/>
            <p:nvPr/>
          </p:nvSpPr>
          <p:spPr>
            <a:xfrm>
              <a:off x="0" y="0"/>
              <a:ext cx="2208" cy="4320"/>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238" name="Google Shape;238;p15"/>
            <p:cNvSpPr/>
            <p:nvPr/>
          </p:nvSpPr>
          <p:spPr>
            <a:xfrm>
              <a:off x="1081" y="1065"/>
              <a:ext cx="4679" cy="1596"/>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grpSp>
          <p:nvGrpSpPr>
            <p:cNvPr id="239" name="Google Shape;239;p15"/>
            <p:cNvGrpSpPr/>
            <p:nvPr/>
          </p:nvGrpSpPr>
          <p:grpSpPr>
            <a:xfrm>
              <a:off x="0" y="672"/>
              <a:ext cx="1806" cy="1989"/>
              <a:chOff x="0" y="672"/>
              <a:chExt cx="1806" cy="1989"/>
            </a:xfrm>
          </p:grpSpPr>
          <p:sp>
            <p:nvSpPr>
              <p:cNvPr id="240" name="Google Shape;240;p15"/>
              <p:cNvSpPr/>
              <p:nvPr/>
            </p:nvSpPr>
            <p:spPr>
              <a:xfrm>
                <a:off x="361" y="2257"/>
                <a:ext cx="363" cy="40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241" name="Google Shape;241;p15"/>
              <p:cNvSpPr/>
              <p:nvPr/>
            </p:nvSpPr>
            <p:spPr>
              <a:xfrm>
                <a:off x="1081" y="1065"/>
                <a:ext cx="362" cy="405"/>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242" name="Google Shape;242;p15"/>
              <p:cNvSpPr/>
              <p:nvPr/>
            </p:nvSpPr>
            <p:spPr>
              <a:xfrm>
                <a:off x="1437" y="672"/>
                <a:ext cx="369" cy="4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243" name="Google Shape;243;p15"/>
              <p:cNvSpPr/>
              <p:nvPr/>
            </p:nvSpPr>
            <p:spPr>
              <a:xfrm>
                <a:off x="719" y="2257"/>
                <a:ext cx="368" cy="404"/>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244" name="Google Shape;244;p15"/>
              <p:cNvSpPr/>
              <p:nvPr/>
            </p:nvSpPr>
            <p:spPr>
              <a:xfrm>
                <a:off x="1437" y="1065"/>
                <a:ext cx="369" cy="40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245" name="Google Shape;245;p15"/>
              <p:cNvSpPr/>
              <p:nvPr/>
            </p:nvSpPr>
            <p:spPr>
              <a:xfrm>
                <a:off x="719" y="1464"/>
                <a:ext cx="368" cy="39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246" name="Google Shape;246;p15"/>
              <p:cNvSpPr/>
              <p:nvPr/>
            </p:nvSpPr>
            <p:spPr>
              <a:xfrm>
                <a:off x="0" y="1464"/>
                <a:ext cx="367" cy="39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247" name="Google Shape;247;p15"/>
              <p:cNvSpPr/>
              <p:nvPr/>
            </p:nvSpPr>
            <p:spPr>
              <a:xfrm>
                <a:off x="1081" y="1464"/>
                <a:ext cx="362" cy="39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248" name="Google Shape;248;p15"/>
              <p:cNvSpPr/>
              <p:nvPr/>
            </p:nvSpPr>
            <p:spPr>
              <a:xfrm>
                <a:off x="361" y="1857"/>
                <a:ext cx="363" cy="406"/>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sp>
            <p:nvSpPr>
              <p:cNvPr id="249" name="Google Shape;249;p15"/>
              <p:cNvSpPr/>
              <p:nvPr/>
            </p:nvSpPr>
            <p:spPr>
              <a:xfrm>
                <a:off x="719" y="1857"/>
                <a:ext cx="368" cy="40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rgbClr val="000000"/>
                  </a:solidFill>
                  <a:latin typeface="Times New Roman"/>
                  <a:ea typeface="Times New Roman"/>
                  <a:cs typeface="Times New Roman"/>
                  <a:sym typeface="Times New Roman"/>
                </a:endParaRPr>
              </a:p>
            </p:txBody>
          </p:sp>
        </p:grpSp>
      </p:grpSp>
      <p:sp>
        <p:nvSpPr>
          <p:cNvPr id="250" name="Google Shape;250;p15"/>
          <p:cNvSpPr txBox="1">
            <a:spLocks noGrp="1"/>
          </p:cNvSpPr>
          <p:nvPr>
            <p:ph type="ctrTitle"/>
          </p:nvPr>
        </p:nvSpPr>
        <p:spPr>
          <a:xfrm>
            <a:off x="2971800" y="1828800"/>
            <a:ext cx="6019800" cy="2209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5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15"/>
          <p:cNvSpPr txBox="1">
            <a:spLocks noGrp="1"/>
          </p:cNvSpPr>
          <p:nvPr>
            <p:ph type="subTitle" idx="1"/>
          </p:nvPr>
        </p:nvSpPr>
        <p:spPr>
          <a:xfrm>
            <a:off x="2971800" y="4267200"/>
            <a:ext cx="6019800" cy="1752600"/>
          </a:xfrm>
          <a:prstGeom prst="rect">
            <a:avLst/>
          </a:prstGeom>
          <a:noFill/>
          <a:ln>
            <a:noFill/>
          </a:ln>
        </p:spPr>
        <p:txBody>
          <a:bodyPr spcFirstLastPara="1" wrap="square" lIns="91425" tIns="45700" rIns="91425" bIns="45700" anchor="t" anchorCtr="0">
            <a:noAutofit/>
          </a:bodyPr>
          <a:lstStyle>
            <a:lvl1pPr lvl="0" algn="l">
              <a:spcBef>
                <a:spcPts val="680"/>
              </a:spcBef>
              <a:spcAft>
                <a:spcPts val="0"/>
              </a:spcAft>
              <a:buSzPts val="2550"/>
              <a:buFont typeface="Noto Sans Symbols"/>
              <a:buNone/>
              <a:defRPr sz="3400"/>
            </a:lvl1pPr>
            <a:lvl2pPr lvl="1" algn="l">
              <a:spcBef>
                <a:spcPts val="360"/>
              </a:spcBef>
              <a:spcAft>
                <a:spcPts val="0"/>
              </a:spcAft>
              <a:buSzPts val="144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252" name="Google Shape;252;p1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3" name="Google Shape;253;p1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1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a:solidFill>
                  <a:srgbClr val="000000"/>
                </a:solidFill>
                <a:latin typeface="Arial Black"/>
                <a:ea typeface="Arial Black"/>
                <a:cs typeface="Arial Black"/>
                <a:sym typeface="Arial Black"/>
              </a:defRPr>
            </a:lvl1pPr>
            <a:lvl2pPr marL="0" marR="0" lvl="1" indent="0" algn="r">
              <a:spcBef>
                <a:spcPts val="0"/>
              </a:spcBef>
              <a:buNone/>
              <a:defRPr sz="1200">
                <a:solidFill>
                  <a:srgbClr val="000000"/>
                </a:solidFill>
                <a:latin typeface="Arial Black"/>
                <a:ea typeface="Arial Black"/>
                <a:cs typeface="Arial Black"/>
                <a:sym typeface="Arial Black"/>
              </a:defRPr>
            </a:lvl2pPr>
            <a:lvl3pPr marL="0" marR="0" lvl="2" indent="0" algn="r">
              <a:spcBef>
                <a:spcPts val="0"/>
              </a:spcBef>
              <a:buNone/>
              <a:defRPr sz="1200">
                <a:solidFill>
                  <a:srgbClr val="000000"/>
                </a:solidFill>
                <a:latin typeface="Arial Black"/>
                <a:ea typeface="Arial Black"/>
                <a:cs typeface="Arial Black"/>
                <a:sym typeface="Arial Black"/>
              </a:defRPr>
            </a:lvl3pPr>
            <a:lvl4pPr marL="0" marR="0" lvl="3" indent="0" algn="r">
              <a:spcBef>
                <a:spcPts val="0"/>
              </a:spcBef>
              <a:buNone/>
              <a:defRPr sz="1200">
                <a:solidFill>
                  <a:srgbClr val="000000"/>
                </a:solidFill>
                <a:latin typeface="Arial Black"/>
                <a:ea typeface="Arial Black"/>
                <a:cs typeface="Arial Black"/>
                <a:sym typeface="Arial Black"/>
              </a:defRPr>
            </a:lvl4pPr>
            <a:lvl5pPr marL="0" marR="0" lvl="4" indent="0" algn="r">
              <a:spcBef>
                <a:spcPts val="0"/>
              </a:spcBef>
              <a:buNone/>
              <a:defRPr sz="1200">
                <a:solidFill>
                  <a:srgbClr val="000000"/>
                </a:solidFill>
                <a:latin typeface="Arial Black"/>
                <a:ea typeface="Arial Black"/>
                <a:cs typeface="Arial Black"/>
                <a:sym typeface="Arial Black"/>
              </a:defRPr>
            </a:lvl5pPr>
            <a:lvl6pPr marL="0" marR="0" lvl="5" indent="0" algn="r">
              <a:spcBef>
                <a:spcPts val="0"/>
              </a:spcBef>
              <a:buNone/>
              <a:defRPr sz="1200">
                <a:solidFill>
                  <a:srgbClr val="000000"/>
                </a:solidFill>
                <a:latin typeface="Arial Black"/>
                <a:ea typeface="Arial Black"/>
                <a:cs typeface="Arial Black"/>
                <a:sym typeface="Arial Black"/>
              </a:defRPr>
            </a:lvl6pPr>
            <a:lvl7pPr marL="0" marR="0" lvl="6" indent="0" algn="r">
              <a:spcBef>
                <a:spcPts val="0"/>
              </a:spcBef>
              <a:buNone/>
              <a:defRPr sz="1200">
                <a:solidFill>
                  <a:srgbClr val="000000"/>
                </a:solidFill>
                <a:latin typeface="Arial Black"/>
                <a:ea typeface="Arial Black"/>
                <a:cs typeface="Arial Black"/>
                <a:sym typeface="Arial Black"/>
              </a:defRPr>
            </a:lvl7pPr>
            <a:lvl8pPr marL="0" marR="0" lvl="7" indent="0" algn="r">
              <a:spcBef>
                <a:spcPts val="0"/>
              </a:spcBef>
              <a:buNone/>
              <a:defRPr sz="1200">
                <a:solidFill>
                  <a:srgbClr val="000000"/>
                </a:solidFill>
                <a:latin typeface="Arial Black"/>
                <a:ea typeface="Arial Black"/>
                <a:cs typeface="Arial Black"/>
                <a:sym typeface="Arial Black"/>
              </a:defRPr>
            </a:lvl8pPr>
            <a:lvl9pPr marL="0" marR="0" lvl="8" indent="0" algn="r">
              <a:spcBef>
                <a:spcPts val="0"/>
              </a:spcBef>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55"/>
        <p:cNvGrpSpPr/>
        <p:nvPr/>
      </p:nvGrpSpPr>
      <p:grpSpPr>
        <a:xfrm>
          <a:off x="0" y="0"/>
          <a:ext cx="0" cy="0"/>
          <a:chOff x="0" y="0"/>
          <a:chExt cx="0" cy="0"/>
        </a:xfrm>
      </p:grpSpPr>
      <p:sp>
        <p:nvSpPr>
          <p:cNvPr id="256" name="Google Shape;256;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144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98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258" name="Google Shape;258;p1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1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a:solidFill>
                  <a:srgbClr val="000000"/>
                </a:solidFill>
                <a:latin typeface="Arial Black"/>
                <a:ea typeface="Arial Black"/>
                <a:cs typeface="Arial Black"/>
                <a:sym typeface="Arial Black"/>
              </a:defRPr>
            </a:lvl1pPr>
            <a:lvl2pPr marL="0" marR="0" lvl="1" indent="0" algn="r">
              <a:spcBef>
                <a:spcPts val="0"/>
              </a:spcBef>
              <a:buNone/>
              <a:defRPr sz="1200">
                <a:solidFill>
                  <a:srgbClr val="000000"/>
                </a:solidFill>
                <a:latin typeface="Arial Black"/>
                <a:ea typeface="Arial Black"/>
                <a:cs typeface="Arial Black"/>
                <a:sym typeface="Arial Black"/>
              </a:defRPr>
            </a:lvl2pPr>
            <a:lvl3pPr marL="0" marR="0" lvl="2" indent="0" algn="r">
              <a:spcBef>
                <a:spcPts val="0"/>
              </a:spcBef>
              <a:buNone/>
              <a:defRPr sz="1200">
                <a:solidFill>
                  <a:srgbClr val="000000"/>
                </a:solidFill>
                <a:latin typeface="Arial Black"/>
                <a:ea typeface="Arial Black"/>
                <a:cs typeface="Arial Black"/>
                <a:sym typeface="Arial Black"/>
              </a:defRPr>
            </a:lvl3pPr>
            <a:lvl4pPr marL="0" marR="0" lvl="3" indent="0" algn="r">
              <a:spcBef>
                <a:spcPts val="0"/>
              </a:spcBef>
              <a:buNone/>
              <a:defRPr sz="1200">
                <a:solidFill>
                  <a:srgbClr val="000000"/>
                </a:solidFill>
                <a:latin typeface="Arial Black"/>
                <a:ea typeface="Arial Black"/>
                <a:cs typeface="Arial Black"/>
                <a:sym typeface="Arial Black"/>
              </a:defRPr>
            </a:lvl4pPr>
            <a:lvl5pPr marL="0" marR="0" lvl="4" indent="0" algn="r">
              <a:spcBef>
                <a:spcPts val="0"/>
              </a:spcBef>
              <a:buNone/>
              <a:defRPr sz="1200">
                <a:solidFill>
                  <a:srgbClr val="000000"/>
                </a:solidFill>
                <a:latin typeface="Arial Black"/>
                <a:ea typeface="Arial Black"/>
                <a:cs typeface="Arial Black"/>
                <a:sym typeface="Arial Black"/>
              </a:defRPr>
            </a:lvl5pPr>
            <a:lvl6pPr marL="0" marR="0" lvl="5" indent="0" algn="r">
              <a:spcBef>
                <a:spcPts val="0"/>
              </a:spcBef>
              <a:buNone/>
              <a:defRPr sz="1200">
                <a:solidFill>
                  <a:srgbClr val="000000"/>
                </a:solidFill>
                <a:latin typeface="Arial Black"/>
                <a:ea typeface="Arial Black"/>
                <a:cs typeface="Arial Black"/>
                <a:sym typeface="Arial Black"/>
              </a:defRPr>
            </a:lvl6pPr>
            <a:lvl7pPr marL="0" marR="0" lvl="6" indent="0" algn="r">
              <a:spcBef>
                <a:spcPts val="0"/>
              </a:spcBef>
              <a:buNone/>
              <a:defRPr sz="1200">
                <a:solidFill>
                  <a:srgbClr val="000000"/>
                </a:solidFill>
                <a:latin typeface="Arial Black"/>
                <a:ea typeface="Arial Black"/>
                <a:cs typeface="Arial Black"/>
                <a:sym typeface="Arial Black"/>
              </a:defRPr>
            </a:lvl7pPr>
            <a:lvl8pPr marL="0" marR="0" lvl="7" indent="0" algn="r">
              <a:spcBef>
                <a:spcPts val="0"/>
              </a:spcBef>
              <a:buNone/>
              <a:defRPr sz="1200">
                <a:solidFill>
                  <a:srgbClr val="000000"/>
                </a:solidFill>
                <a:latin typeface="Arial Black"/>
                <a:ea typeface="Arial Black"/>
                <a:cs typeface="Arial Black"/>
                <a:sym typeface="Arial Black"/>
              </a:defRPr>
            </a:lvl8pPr>
            <a:lvl9pPr marL="0" marR="0" lvl="8" indent="0" algn="r">
              <a:spcBef>
                <a:spcPts val="0"/>
              </a:spcBef>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60" name="Google Shape;260;p1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261"/>
        <p:cNvGrpSpPr/>
        <p:nvPr/>
      </p:nvGrpSpPr>
      <p:grpSpPr>
        <a:xfrm>
          <a:off x="0" y="0"/>
          <a:ext cx="0" cy="0"/>
          <a:chOff x="0" y="0"/>
          <a:chExt cx="0" cy="0"/>
        </a:xfrm>
      </p:grpSpPr>
      <p:sp>
        <p:nvSpPr>
          <p:cNvPr id="262" name="Google Shape;262;p17"/>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17"/>
          <p:cNvSpPr txBox="1">
            <a:spLocks noGrp="1"/>
          </p:cNvSpPr>
          <p:nvPr>
            <p:ph type="body" idx="1"/>
          </p:nvPr>
        </p:nvSpPr>
        <p:spPr>
          <a:xfrm>
            <a:off x="457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50519" algn="l">
              <a:spcBef>
                <a:spcPts val="480"/>
              </a:spcBef>
              <a:spcAft>
                <a:spcPts val="0"/>
              </a:spcAft>
              <a:buSzPts val="192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264" name="Google Shape;264;p17"/>
          <p:cNvSpPr txBox="1">
            <a:spLocks noGrp="1"/>
          </p:cNvSpPr>
          <p:nvPr>
            <p:ph type="body" idx="2"/>
          </p:nvPr>
        </p:nvSpPr>
        <p:spPr>
          <a:xfrm>
            <a:off x="4648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50519" algn="l">
              <a:spcBef>
                <a:spcPts val="480"/>
              </a:spcBef>
              <a:spcAft>
                <a:spcPts val="0"/>
              </a:spcAft>
              <a:buSzPts val="192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265" name="Google Shape;265;p1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1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a:solidFill>
                  <a:srgbClr val="000000"/>
                </a:solidFill>
                <a:latin typeface="Arial Black"/>
                <a:ea typeface="Arial Black"/>
                <a:cs typeface="Arial Black"/>
                <a:sym typeface="Arial Black"/>
              </a:defRPr>
            </a:lvl1pPr>
            <a:lvl2pPr marL="0" marR="0" lvl="1" indent="0" algn="r">
              <a:spcBef>
                <a:spcPts val="0"/>
              </a:spcBef>
              <a:buNone/>
              <a:defRPr sz="1200">
                <a:solidFill>
                  <a:srgbClr val="000000"/>
                </a:solidFill>
                <a:latin typeface="Arial Black"/>
                <a:ea typeface="Arial Black"/>
                <a:cs typeface="Arial Black"/>
                <a:sym typeface="Arial Black"/>
              </a:defRPr>
            </a:lvl2pPr>
            <a:lvl3pPr marL="0" marR="0" lvl="2" indent="0" algn="r">
              <a:spcBef>
                <a:spcPts val="0"/>
              </a:spcBef>
              <a:buNone/>
              <a:defRPr sz="1200">
                <a:solidFill>
                  <a:srgbClr val="000000"/>
                </a:solidFill>
                <a:latin typeface="Arial Black"/>
                <a:ea typeface="Arial Black"/>
                <a:cs typeface="Arial Black"/>
                <a:sym typeface="Arial Black"/>
              </a:defRPr>
            </a:lvl3pPr>
            <a:lvl4pPr marL="0" marR="0" lvl="3" indent="0" algn="r">
              <a:spcBef>
                <a:spcPts val="0"/>
              </a:spcBef>
              <a:buNone/>
              <a:defRPr sz="1200">
                <a:solidFill>
                  <a:srgbClr val="000000"/>
                </a:solidFill>
                <a:latin typeface="Arial Black"/>
                <a:ea typeface="Arial Black"/>
                <a:cs typeface="Arial Black"/>
                <a:sym typeface="Arial Black"/>
              </a:defRPr>
            </a:lvl4pPr>
            <a:lvl5pPr marL="0" marR="0" lvl="4" indent="0" algn="r">
              <a:spcBef>
                <a:spcPts val="0"/>
              </a:spcBef>
              <a:buNone/>
              <a:defRPr sz="1200">
                <a:solidFill>
                  <a:srgbClr val="000000"/>
                </a:solidFill>
                <a:latin typeface="Arial Black"/>
                <a:ea typeface="Arial Black"/>
                <a:cs typeface="Arial Black"/>
                <a:sym typeface="Arial Black"/>
              </a:defRPr>
            </a:lvl5pPr>
            <a:lvl6pPr marL="0" marR="0" lvl="5" indent="0" algn="r">
              <a:spcBef>
                <a:spcPts val="0"/>
              </a:spcBef>
              <a:buNone/>
              <a:defRPr sz="1200">
                <a:solidFill>
                  <a:srgbClr val="000000"/>
                </a:solidFill>
                <a:latin typeface="Arial Black"/>
                <a:ea typeface="Arial Black"/>
                <a:cs typeface="Arial Black"/>
                <a:sym typeface="Arial Black"/>
              </a:defRPr>
            </a:lvl6pPr>
            <a:lvl7pPr marL="0" marR="0" lvl="6" indent="0" algn="r">
              <a:spcBef>
                <a:spcPts val="0"/>
              </a:spcBef>
              <a:buNone/>
              <a:defRPr sz="1200">
                <a:solidFill>
                  <a:srgbClr val="000000"/>
                </a:solidFill>
                <a:latin typeface="Arial Black"/>
                <a:ea typeface="Arial Black"/>
                <a:cs typeface="Arial Black"/>
                <a:sym typeface="Arial Black"/>
              </a:defRPr>
            </a:lvl7pPr>
            <a:lvl8pPr marL="0" marR="0" lvl="7" indent="0" algn="r">
              <a:spcBef>
                <a:spcPts val="0"/>
              </a:spcBef>
              <a:buNone/>
              <a:defRPr sz="1200">
                <a:solidFill>
                  <a:srgbClr val="000000"/>
                </a:solidFill>
                <a:latin typeface="Arial Black"/>
                <a:ea typeface="Arial Black"/>
                <a:cs typeface="Arial Black"/>
                <a:sym typeface="Arial Black"/>
              </a:defRPr>
            </a:lvl8pPr>
            <a:lvl9pPr marL="0" marR="0" lvl="8" indent="0" algn="r">
              <a:spcBef>
                <a:spcPts val="0"/>
              </a:spcBef>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67" name="Google Shape;267;p1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268"/>
        <p:cNvGrpSpPr/>
        <p:nvPr/>
      </p:nvGrpSpPr>
      <p:grpSpPr>
        <a:xfrm>
          <a:off x="0" y="0"/>
          <a:ext cx="0" cy="0"/>
          <a:chOff x="0" y="0"/>
          <a:chExt cx="0" cy="0"/>
        </a:xfrm>
      </p:grpSpPr>
      <p:sp>
        <p:nvSpPr>
          <p:cNvPr id="269" name="Google Shape;269;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271" name="Google Shape;271;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30200" algn="l">
              <a:spcBef>
                <a:spcPts val="400"/>
              </a:spcBef>
              <a:spcAft>
                <a:spcPts val="0"/>
              </a:spcAft>
              <a:buSzPts val="16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272" name="Google Shape;272;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273" name="Google Shape;273;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30200" algn="l">
              <a:spcBef>
                <a:spcPts val="400"/>
              </a:spcBef>
              <a:spcAft>
                <a:spcPts val="0"/>
              </a:spcAft>
              <a:buSzPts val="16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274" name="Google Shape;274;p1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1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a:solidFill>
                  <a:srgbClr val="000000"/>
                </a:solidFill>
                <a:latin typeface="Arial Black"/>
                <a:ea typeface="Arial Black"/>
                <a:cs typeface="Arial Black"/>
                <a:sym typeface="Arial Black"/>
              </a:defRPr>
            </a:lvl1pPr>
            <a:lvl2pPr marL="0" marR="0" lvl="1" indent="0" algn="r">
              <a:spcBef>
                <a:spcPts val="0"/>
              </a:spcBef>
              <a:buNone/>
              <a:defRPr sz="1200">
                <a:solidFill>
                  <a:srgbClr val="000000"/>
                </a:solidFill>
                <a:latin typeface="Arial Black"/>
                <a:ea typeface="Arial Black"/>
                <a:cs typeface="Arial Black"/>
                <a:sym typeface="Arial Black"/>
              </a:defRPr>
            </a:lvl2pPr>
            <a:lvl3pPr marL="0" marR="0" lvl="2" indent="0" algn="r">
              <a:spcBef>
                <a:spcPts val="0"/>
              </a:spcBef>
              <a:buNone/>
              <a:defRPr sz="1200">
                <a:solidFill>
                  <a:srgbClr val="000000"/>
                </a:solidFill>
                <a:latin typeface="Arial Black"/>
                <a:ea typeface="Arial Black"/>
                <a:cs typeface="Arial Black"/>
                <a:sym typeface="Arial Black"/>
              </a:defRPr>
            </a:lvl3pPr>
            <a:lvl4pPr marL="0" marR="0" lvl="3" indent="0" algn="r">
              <a:spcBef>
                <a:spcPts val="0"/>
              </a:spcBef>
              <a:buNone/>
              <a:defRPr sz="1200">
                <a:solidFill>
                  <a:srgbClr val="000000"/>
                </a:solidFill>
                <a:latin typeface="Arial Black"/>
                <a:ea typeface="Arial Black"/>
                <a:cs typeface="Arial Black"/>
                <a:sym typeface="Arial Black"/>
              </a:defRPr>
            </a:lvl4pPr>
            <a:lvl5pPr marL="0" marR="0" lvl="4" indent="0" algn="r">
              <a:spcBef>
                <a:spcPts val="0"/>
              </a:spcBef>
              <a:buNone/>
              <a:defRPr sz="1200">
                <a:solidFill>
                  <a:srgbClr val="000000"/>
                </a:solidFill>
                <a:latin typeface="Arial Black"/>
                <a:ea typeface="Arial Black"/>
                <a:cs typeface="Arial Black"/>
                <a:sym typeface="Arial Black"/>
              </a:defRPr>
            </a:lvl5pPr>
            <a:lvl6pPr marL="0" marR="0" lvl="5" indent="0" algn="r">
              <a:spcBef>
                <a:spcPts val="0"/>
              </a:spcBef>
              <a:buNone/>
              <a:defRPr sz="1200">
                <a:solidFill>
                  <a:srgbClr val="000000"/>
                </a:solidFill>
                <a:latin typeface="Arial Black"/>
                <a:ea typeface="Arial Black"/>
                <a:cs typeface="Arial Black"/>
                <a:sym typeface="Arial Black"/>
              </a:defRPr>
            </a:lvl6pPr>
            <a:lvl7pPr marL="0" marR="0" lvl="6" indent="0" algn="r">
              <a:spcBef>
                <a:spcPts val="0"/>
              </a:spcBef>
              <a:buNone/>
              <a:defRPr sz="1200">
                <a:solidFill>
                  <a:srgbClr val="000000"/>
                </a:solidFill>
                <a:latin typeface="Arial Black"/>
                <a:ea typeface="Arial Black"/>
                <a:cs typeface="Arial Black"/>
                <a:sym typeface="Arial Black"/>
              </a:defRPr>
            </a:lvl7pPr>
            <a:lvl8pPr marL="0" marR="0" lvl="7" indent="0" algn="r">
              <a:spcBef>
                <a:spcPts val="0"/>
              </a:spcBef>
              <a:buNone/>
              <a:defRPr sz="1200">
                <a:solidFill>
                  <a:srgbClr val="000000"/>
                </a:solidFill>
                <a:latin typeface="Arial Black"/>
                <a:ea typeface="Arial Black"/>
                <a:cs typeface="Arial Black"/>
                <a:sym typeface="Arial Black"/>
              </a:defRPr>
            </a:lvl8pPr>
            <a:lvl9pPr marL="0" marR="0" lvl="8" indent="0" algn="r">
              <a:spcBef>
                <a:spcPts val="0"/>
              </a:spcBef>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76" name="Google Shape;276;p1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77"/>
        <p:cNvGrpSpPr/>
        <p:nvPr/>
      </p:nvGrpSpPr>
      <p:grpSpPr>
        <a:xfrm>
          <a:off x="0" y="0"/>
          <a:ext cx="0" cy="0"/>
          <a:chOff x="0" y="0"/>
          <a:chExt cx="0" cy="0"/>
        </a:xfrm>
      </p:grpSpPr>
      <p:sp>
        <p:nvSpPr>
          <p:cNvPr id="278" name="Google Shape;278;p19"/>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1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1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a:solidFill>
                  <a:srgbClr val="000000"/>
                </a:solidFill>
                <a:latin typeface="Arial Black"/>
                <a:ea typeface="Arial Black"/>
                <a:cs typeface="Arial Black"/>
                <a:sym typeface="Arial Black"/>
              </a:defRPr>
            </a:lvl1pPr>
            <a:lvl2pPr marL="0" marR="0" lvl="1" indent="0" algn="r">
              <a:spcBef>
                <a:spcPts val="0"/>
              </a:spcBef>
              <a:buNone/>
              <a:defRPr sz="1200">
                <a:solidFill>
                  <a:srgbClr val="000000"/>
                </a:solidFill>
                <a:latin typeface="Arial Black"/>
                <a:ea typeface="Arial Black"/>
                <a:cs typeface="Arial Black"/>
                <a:sym typeface="Arial Black"/>
              </a:defRPr>
            </a:lvl2pPr>
            <a:lvl3pPr marL="0" marR="0" lvl="2" indent="0" algn="r">
              <a:spcBef>
                <a:spcPts val="0"/>
              </a:spcBef>
              <a:buNone/>
              <a:defRPr sz="1200">
                <a:solidFill>
                  <a:srgbClr val="000000"/>
                </a:solidFill>
                <a:latin typeface="Arial Black"/>
                <a:ea typeface="Arial Black"/>
                <a:cs typeface="Arial Black"/>
                <a:sym typeface="Arial Black"/>
              </a:defRPr>
            </a:lvl3pPr>
            <a:lvl4pPr marL="0" marR="0" lvl="3" indent="0" algn="r">
              <a:spcBef>
                <a:spcPts val="0"/>
              </a:spcBef>
              <a:buNone/>
              <a:defRPr sz="1200">
                <a:solidFill>
                  <a:srgbClr val="000000"/>
                </a:solidFill>
                <a:latin typeface="Arial Black"/>
                <a:ea typeface="Arial Black"/>
                <a:cs typeface="Arial Black"/>
                <a:sym typeface="Arial Black"/>
              </a:defRPr>
            </a:lvl4pPr>
            <a:lvl5pPr marL="0" marR="0" lvl="4" indent="0" algn="r">
              <a:spcBef>
                <a:spcPts val="0"/>
              </a:spcBef>
              <a:buNone/>
              <a:defRPr sz="1200">
                <a:solidFill>
                  <a:srgbClr val="000000"/>
                </a:solidFill>
                <a:latin typeface="Arial Black"/>
                <a:ea typeface="Arial Black"/>
                <a:cs typeface="Arial Black"/>
                <a:sym typeface="Arial Black"/>
              </a:defRPr>
            </a:lvl5pPr>
            <a:lvl6pPr marL="0" marR="0" lvl="5" indent="0" algn="r">
              <a:spcBef>
                <a:spcPts val="0"/>
              </a:spcBef>
              <a:buNone/>
              <a:defRPr sz="1200">
                <a:solidFill>
                  <a:srgbClr val="000000"/>
                </a:solidFill>
                <a:latin typeface="Arial Black"/>
                <a:ea typeface="Arial Black"/>
                <a:cs typeface="Arial Black"/>
                <a:sym typeface="Arial Black"/>
              </a:defRPr>
            </a:lvl6pPr>
            <a:lvl7pPr marL="0" marR="0" lvl="6" indent="0" algn="r">
              <a:spcBef>
                <a:spcPts val="0"/>
              </a:spcBef>
              <a:buNone/>
              <a:defRPr sz="1200">
                <a:solidFill>
                  <a:srgbClr val="000000"/>
                </a:solidFill>
                <a:latin typeface="Arial Black"/>
                <a:ea typeface="Arial Black"/>
                <a:cs typeface="Arial Black"/>
                <a:sym typeface="Arial Black"/>
              </a:defRPr>
            </a:lvl7pPr>
            <a:lvl8pPr marL="0" marR="0" lvl="7" indent="0" algn="r">
              <a:spcBef>
                <a:spcPts val="0"/>
              </a:spcBef>
              <a:buNone/>
              <a:defRPr sz="1200">
                <a:solidFill>
                  <a:srgbClr val="000000"/>
                </a:solidFill>
                <a:latin typeface="Arial Black"/>
                <a:ea typeface="Arial Black"/>
                <a:cs typeface="Arial Black"/>
                <a:sym typeface="Arial Black"/>
              </a:defRPr>
            </a:lvl8pPr>
            <a:lvl9pPr marL="0" marR="0" lvl="8" indent="0" algn="r">
              <a:spcBef>
                <a:spcPts val="0"/>
              </a:spcBef>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81" name="Google Shape;281;p1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82"/>
        <p:cNvGrpSpPr/>
        <p:nvPr/>
      </p:nvGrpSpPr>
      <p:grpSpPr>
        <a:xfrm>
          <a:off x="0" y="0"/>
          <a:ext cx="0" cy="0"/>
          <a:chOff x="0" y="0"/>
          <a:chExt cx="0" cy="0"/>
        </a:xfrm>
      </p:grpSpPr>
      <p:sp>
        <p:nvSpPr>
          <p:cNvPr id="283" name="Google Shape;283;p2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2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a:solidFill>
                  <a:srgbClr val="000000"/>
                </a:solidFill>
                <a:latin typeface="Arial Black"/>
                <a:ea typeface="Arial Black"/>
                <a:cs typeface="Arial Black"/>
                <a:sym typeface="Arial Black"/>
              </a:defRPr>
            </a:lvl1pPr>
            <a:lvl2pPr marL="0" marR="0" lvl="1" indent="0" algn="r">
              <a:spcBef>
                <a:spcPts val="0"/>
              </a:spcBef>
              <a:buNone/>
              <a:defRPr sz="1200">
                <a:solidFill>
                  <a:srgbClr val="000000"/>
                </a:solidFill>
                <a:latin typeface="Arial Black"/>
                <a:ea typeface="Arial Black"/>
                <a:cs typeface="Arial Black"/>
                <a:sym typeface="Arial Black"/>
              </a:defRPr>
            </a:lvl2pPr>
            <a:lvl3pPr marL="0" marR="0" lvl="2" indent="0" algn="r">
              <a:spcBef>
                <a:spcPts val="0"/>
              </a:spcBef>
              <a:buNone/>
              <a:defRPr sz="1200">
                <a:solidFill>
                  <a:srgbClr val="000000"/>
                </a:solidFill>
                <a:latin typeface="Arial Black"/>
                <a:ea typeface="Arial Black"/>
                <a:cs typeface="Arial Black"/>
                <a:sym typeface="Arial Black"/>
              </a:defRPr>
            </a:lvl3pPr>
            <a:lvl4pPr marL="0" marR="0" lvl="3" indent="0" algn="r">
              <a:spcBef>
                <a:spcPts val="0"/>
              </a:spcBef>
              <a:buNone/>
              <a:defRPr sz="1200">
                <a:solidFill>
                  <a:srgbClr val="000000"/>
                </a:solidFill>
                <a:latin typeface="Arial Black"/>
                <a:ea typeface="Arial Black"/>
                <a:cs typeface="Arial Black"/>
                <a:sym typeface="Arial Black"/>
              </a:defRPr>
            </a:lvl4pPr>
            <a:lvl5pPr marL="0" marR="0" lvl="4" indent="0" algn="r">
              <a:spcBef>
                <a:spcPts val="0"/>
              </a:spcBef>
              <a:buNone/>
              <a:defRPr sz="1200">
                <a:solidFill>
                  <a:srgbClr val="000000"/>
                </a:solidFill>
                <a:latin typeface="Arial Black"/>
                <a:ea typeface="Arial Black"/>
                <a:cs typeface="Arial Black"/>
                <a:sym typeface="Arial Black"/>
              </a:defRPr>
            </a:lvl5pPr>
            <a:lvl6pPr marL="0" marR="0" lvl="5" indent="0" algn="r">
              <a:spcBef>
                <a:spcPts val="0"/>
              </a:spcBef>
              <a:buNone/>
              <a:defRPr sz="1200">
                <a:solidFill>
                  <a:srgbClr val="000000"/>
                </a:solidFill>
                <a:latin typeface="Arial Black"/>
                <a:ea typeface="Arial Black"/>
                <a:cs typeface="Arial Black"/>
                <a:sym typeface="Arial Black"/>
              </a:defRPr>
            </a:lvl6pPr>
            <a:lvl7pPr marL="0" marR="0" lvl="6" indent="0" algn="r">
              <a:spcBef>
                <a:spcPts val="0"/>
              </a:spcBef>
              <a:buNone/>
              <a:defRPr sz="1200">
                <a:solidFill>
                  <a:srgbClr val="000000"/>
                </a:solidFill>
                <a:latin typeface="Arial Black"/>
                <a:ea typeface="Arial Black"/>
                <a:cs typeface="Arial Black"/>
                <a:sym typeface="Arial Black"/>
              </a:defRPr>
            </a:lvl7pPr>
            <a:lvl8pPr marL="0" marR="0" lvl="7" indent="0" algn="r">
              <a:spcBef>
                <a:spcPts val="0"/>
              </a:spcBef>
              <a:buNone/>
              <a:defRPr sz="1200">
                <a:solidFill>
                  <a:srgbClr val="000000"/>
                </a:solidFill>
                <a:latin typeface="Arial Black"/>
                <a:ea typeface="Arial Black"/>
                <a:cs typeface="Arial Black"/>
                <a:sym typeface="Arial Black"/>
              </a:defRPr>
            </a:lvl8pPr>
            <a:lvl9pPr marL="0" marR="0" lvl="8" indent="0" algn="r">
              <a:spcBef>
                <a:spcPts val="0"/>
              </a:spcBef>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85" name="Google Shape;285;p2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286"/>
        <p:cNvGrpSpPr/>
        <p:nvPr/>
      </p:nvGrpSpPr>
      <p:grpSpPr>
        <a:xfrm>
          <a:off x="0" y="0"/>
          <a:ext cx="0" cy="0"/>
          <a:chOff x="0" y="0"/>
          <a:chExt cx="0" cy="0"/>
        </a:xfrm>
      </p:grpSpPr>
      <p:sp>
        <p:nvSpPr>
          <p:cNvPr id="287" name="Google Shape;287;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81000" algn="l">
              <a:spcBef>
                <a:spcPts val="640"/>
              </a:spcBef>
              <a:spcAft>
                <a:spcPts val="0"/>
              </a:spcAft>
              <a:buSzPts val="2400"/>
              <a:buChar char="■"/>
              <a:defRPr sz="3200"/>
            </a:lvl1pPr>
            <a:lvl2pPr marL="914400" lvl="1" indent="-370840" algn="l">
              <a:spcBef>
                <a:spcPts val="560"/>
              </a:spcBef>
              <a:spcAft>
                <a:spcPts val="0"/>
              </a:spcAft>
              <a:buSzPts val="2240"/>
              <a:buChar char="◻"/>
              <a:defRPr sz="2800"/>
            </a:lvl2pPr>
            <a:lvl3pPr marL="1371600" lvl="2" indent="-327660" algn="l">
              <a:spcBef>
                <a:spcPts val="480"/>
              </a:spcBef>
              <a:spcAft>
                <a:spcPts val="0"/>
              </a:spcAft>
              <a:buSzPts val="1560"/>
              <a:buChar char="■"/>
              <a:defRPr sz="2400"/>
            </a:lvl3pPr>
            <a:lvl4pPr marL="1828800" lvl="3" indent="-317500" algn="l">
              <a:spcBef>
                <a:spcPts val="400"/>
              </a:spcBef>
              <a:spcAft>
                <a:spcPts val="0"/>
              </a:spcAft>
              <a:buSzPts val="14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289" name="Google Shape;289;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290" name="Google Shape;290;p2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2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a:solidFill>
                  <a:srgbClr val="000000"/>
                </a:solidFill>
                <a:latin typeface="Arial Black"/>
                <a:ea typeface="Arial Black"/>
                <a:cs typeface="Arial Black"/>
                <a:sym typeface="Arial Black"/>
              </a:defRPr>
            </a:lvl1pPr>
            <a:lvl2pPr marL="0" marR="0" lvl="1" indent="0" algn="r">
              <a:spcBef>
                <a:spcPts val="0"/>
              </a:spcBef>
              <a:buNone/>
              <a:defRPr sz="1200">
                <a:solidFill>
                  <a:srgbClr val="000000"/>
                </a:solidFill>
                <a:latin typeface="Arial Black"/>
                <a:ea typeface="Arial Black"/>
                <a:cs typeface="Arial Black"/>
                <a:sym typeface="Arial Black"/>
              </a:defRPr>
            </a:lvl2pPr>
            <a:lvl3pPr marL="0" marR="0" lvl="2" indent="0" algn="r">
              <a:spcBef>
                <a:spcPts val="0"/>
              </a:spcBef>
              <a:buNone/>
              <a:defRPr sz="1200">
                <a:solidFill>
                  <a:srgbClr val="000000"/>
                </a:solidFill>
                <a:latin typeface="Arial Black"/>
                <a:ea typeface="Arial Black"/>
                <a:cs typeface="Arial Black"/>
                <a:sym typeface="Arial Black"/>
              </a:defRPr>
            </a:lvl3pPr>
            <a:lvl4pPr marL="0" marR="0" lvl="3" indent="0" algn="r">
              <a:spcBef>
                <a:spcPts val="0"/>
              </a:spcBef>
              <a:buNone/>
              <a:defRPr sz="1200">
                <a:solidFill>
                  <a:srgbClr val="000000"/>
                </a:solidFill>
                <a:latin typeface="Arial Black"/>
                <a:ea typeface="Arial Black"/>
                <a:cs typeface="Arial Black"/>
                <a:sym typeface="Arial Black"/>
              </a:defRPr>
            </a:lvl4pPr>
            <a:lvl5pPr marL="0" marR="0" lvl="4" indent="0" algn="r">
              <a:spcBef>
                <a:spcPts val="0"/>
              </a:spcBef>
              <a:buNone/>
              <a:defRPr sz="1200">
                <a:solidFill>
                  <a:srgbClr val="000000"/>
                </a:solidFill>
                <a:latin typeface="Arial Black"/>
                <a:ea typeface="Arial Black"/>
                <a:cs typeface="Arial Black"/>
                <a:sym typeface="Arial Black"/>
              </a:defRPr>
            </a:lvl5pPr>
            <a:lvl6pPr marL="0" marR="0" lvl="5" indent="0" algn="r">
              <a:spcBef>
                <a:spcPts val="0"/>
              </a:spcBef>
              <a:buNone/>
              <a:defRPr sz="1200">
                <a:solidFill>
                  <a:srgbClr val="000000"/>
                </a:solidFill>
                <a:latin typeface="Arial Black"/>
                <a:ea typeface="Arial Black"/>
                <a:cs typeface="Arial Black"/>
                <a:sym typeface="Arial Black"/>
              </a:defRPr>
            </a:lvl6pPr>
            <a:lvl7pPr marL="0" marR="0" lvl="6" indent="0" algn="r">
              <a:spcBef>
                <a:spcPts val="0"/>
              </a:spcBef>
              <a:buNone/>
              <a:defRPr sz="1200">
                <a:solidFill>
                  <a:srgbClr val="000000"/>
                </a:solidFill>
                <a:latin typeface="Arial Black"/>
                <a:ea typeface="Arial Black"/>
                <a:cs typeface="Arial Black"/>
                <a:sym typeface="Arial Black"/>
              </a:defRPr>
            </a:lvl7pPr>
            <a:lvl8pPr marL="0" marR="0" lvl="7" indent="0" algn="r">
              <a:spcBef>
                <a:spcPts val="0"/>
              </a:spcBef>
              <a:buNone/>
              <a:defRPr sz="1200">
                <a:solidFill>
                  <a:srgbClr val="000000"/>
                </a:solidFill>
                <a:latin typeface="Arial Black"/>
                <a:ea typeface="Arial Black"/>
                <a:cs typeface="Arial Black"/>
                <a:sym typeface="Arial Black"/>
              </a:defRPr>
            </a:lvl8pPr>
            <a:lvl9pPr marL="0" marR="0" lvl="8" indent="0" algn="r">
              <a:spcBef>
                <a:spcPts val="0"/>
              </a:spcBef>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92" name="Google Shape;292;p2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150"/>
        <p:cNvGrpSpPr/>
        <p:nvPr/>
      </p:nvGrpSpPr>
      <p:grpSpPr>
        <a:xfrm>
          <a:off x="0" y="0"/>
          <a:ext cx="0" cy="0"/>
          <a:chOff x="0" y="0"/>
          <a:chExt cx="0" cy="0"/>
        </a:xfrm>
      </p:grpSpPr>
      <p:sp>
        <p:nvSpPr>
          <p:cNvPr id="151" name="Google Shape;151;p3"/>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2" name="Google Shape;152;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20040" algn="l">
              <a:spcBef>
                <a:spcPts val="360"/>
              </a:spcBef>
              <a:spcAft>
                <a:spcPts val="0"/>
              </a:spcAft>
              <a:buSzPts val="1440"/>
              <a:buChar char="⮚"/>
              <a:defRPr/>
            </a:lvl1pPr>
            <a:lvl2pPr marL="914400" lvl="1" indent="-285750" algn="l">
              <a:spcBef>
                <a:spcPts val="360"/>
              </a:spcBef>
              <a:spcAft>
                <a:spcPts val="0"/>
              </a:spcAft>
              <a:buSzPts val="900"/>
              <a:buChar char="●"/>
              <a:defRPr/>
            </a:lvl2pPr>
            <a:lvl3pPr marL="1371600" lvl="2" indent="-342900" algn="l">
              <a:spcBef>
                <a:spcPts val="360"/>
              </a:spcBef>
              <a:spcAft>
                <a:spcPts val="0"/>
              </a:spcAft>
              <a:buSzPts val="1800"/>
              <a:buChar char="•"/>
              <a:defRPr/>
            </a:lvl3pPr>
            <a:lvl4pPr marL="1828800" lvl="3" indent="-285750" algn="l">
              <a:spcBef>
                <a:spcPts val="360"/>
              </a:spcBef>
              <a:spcAft>
                <a:spcPts val="0"/>
              </a:spcAft>
              <a:buSzPts val="9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53" name="Google Shape;153;p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293"/>
        <p:cNvGrpSpPr/>
        <p:nvPr/>
      </p:nvGrpSpPr>
      <p:grpSpPr>
        <a:xfrm>
          <a:off x="0" y="0"/>
          <a:ext cx="0" cy="0"/>
          <a:chOff x="0" y="0"/>
          <a:chExt cx="0" cy="0"/>
        </a:xfrm>
      </p:grpSpPr>
      <p:sp>
        <p:nvSpPr>
          <p:cNvPr id="294" name="Google Shape;294;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22"/>
          <p:cNvSpPr>
            <a:spLocks noGrp="1"/>
          </p:cNvSpPr>
          <p:nvPr>
            <p:ph type="pic" idx="2"/>
          </p:nvPr>
        </p:nvSpPr>
        <p:spPr>
          <a:xfrm>
            <a:off x="1792288" y="612775"/>
            <a:ext cx="5486400" cy="4114800"/>
          </a:xfrm>
          <a:prstGeom prst="rect">
            <a:avLst/>
          </a:prstGeom>
          <a:noFill/>
          <a:ln>
            <a:noFill/>
          </a:ln>
        </p:spPr>
      </p:sp>
      <p:sp>
        <p:nvSpPr>
          <p:cNvPr id="296" name="Google Shape;296;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297" name="Google Shape;297;p2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2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a:solidFill>
                  <a:srgbClr val="000000"/>
                </a:solidFill>
                <a:latin typeface="Arial Black"/>
                <a:ea typeface="Arial Black"/>
                <a:cs typeface="Arial Black"/>
                <a:sym typeface="Arial Black"/>
              </a:defRPr>
            </a:lvl1pPr>
            <a:lvl2pPr marL="0" marR="0" lvl="1" indent="0" algn="r">
              <a:spcBef>
                <a:spcPts val="0"/>
              </a:spcBef>
              <a:buNone/>
              <a:defRPr sz="1200">
                <a:solidFill>
                  <a:srgbClr val="000000"/>
                </a:solidFill>
                <a:latin typeface="Arial Black"/>
                <a:ea typeface="Arial Black"/>
                <a:cs typeface="Arial Black"/>
                <a:sym typeface="Arial Black"/>
              </a:defRPr>
            </a:lvl2pPr>
            <a:lvl3pPr marL="0" marR="0" lvl="2" indent="0" algn="r">
              <a:spcBef>
                <a:spcPts val="0"/>
              </a:spcBef>
              <a:buNone/>
              <a:defRPr sz="1200">
                <a:solidFill>
                  <a:srgbClr val="000000"/>
                </a:solidFill>
                <a:latin typeface="Arial Black"/>
                <a:ea typeface="Arial Black"/>
                <a:cs typeface="Arial Black"/>
                <a:sym typeface="Arial Black"/>
              </a:defRPr>
            </a:lvl3pPr>
            <a:lvl4pPr marL="0" marR="0" lvl="3" indent="0" algn="r">
              <a:spcBef>
                <a:spcPts val="0"/>
              </a:spcBef>
              <a:buNone/>
              <a:defRPr sz="1200">
                <a:solidFill>
                  <a:srgbClr val="000000"/>
                </a:solidFill>
                <a:latin typeface="Arial Black"/>
                <a:ea typeface="Arial Black"/>
                <a:cs typeface="Arial Black"/>
                <a:sym typeface="Arial Black"/>
              </a:defRPr>
            </a:lvl4pPr>
            <a:lvl5pPr marL="0" marR="0" lvl="4" indent="0" algn="r">
              <a:spcBef>
                <a:spcPts val="0"/>
              </a:spcBef>
              <a:buNone/>
              <a:defRPr sz="1200">
                <a:solidFill>
                  <a:srgbClr val="000000"/>
                </a:solidFill>
                <a:latin typeface="Arial Black"/>
                <a:ea typeface="Arial Black"/>
                <a:cs typeface="Arial Black"/>
                <a:sym typeface="Arial Black"/>
              </a:defRPr>
            </a:lvl5pPr>
            <a:lvl6pPr marL="0" marR="0" lvl="5" indent="0" algn="r">
              <a:spcBef>
                <a:spcPts val="0"/>
              </a:spcBef>
              <a:buNone/>
              <a:defRPr sz="1200">
                <a:solidFill>
                  <a:srgbClr val="000000"/>
                </a:solidFill>
                <a:latin typeface="Arial Black"/>
                <a:ea typeface="Arial Black"/>
                <a:cs typeface="Arial Black"/>
                <a:sym typeface="Arial Black"/>
              </a:defRPr>
            </a:lvl6pPr>
            <a:lvl7pPr marL="0" marR="0" lvl="6" indent="0" algn="r">
              <a:spcBef>
                <a:spcPts val="0"/>
              </a:spcBef>
              <a:buNone/>
              <a:defRPr sz="1200">
                <a:solidFill>
                  <a:srgbClr val="000000"/>
                </a:solidFill>
                <a:latin typeface="Arial Black"/>
                <a:ea typeface="Arial Black"/>
                <a:cs typeface="Arial Black"/>
                <a:sym typeface="Arial Black"/>
              </a:defRPr>
            </a:lvl7pPr>
            <a:lvl8pPr marL="0" marR="0" lvl="7" indent="0" algn="r">
              <a:spcBef>
                <a:spcPts val="0"/>
              </a:spcBef>
              <a:buNone/>
              <a:defRPr sz="1200">
                <a:solidFill>
                  <a:srgbClr val="000000"/>
                </a:solidFill>
                <a:latin typeface="Arial Black"/>
                <a:ea typeface="Arial Black"/>
                <a:cs typeface="Arial Black"/>
                <a:sym typeface="Arial Black"/>
              </a:defRPr>
            </a:lvl8pPr>
            <a:lvl9pPr marL="0" marR="0" lvl="8" indent="0" algn="r">
              <a:spcBef>
                <a:spcPts val="0"/>
              </a:spcBef>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299" name="Google Shape;299;p2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300"/>
        <p:cNvGrpSpPr/>
        <p:nvPr/>
      </p:nvGrpSpPr>
      <p:grpSpPr>
        <a:xfrm>
          <a:off x="0" y="0"/>
          <a:ext cx="0" cy="0"/>
          <a:chOff x="0" y="0"/>
          <a:chExt cx="0" cy="0"/>
        </a:xfrm>
      </p:grpSpPr>
      <p:sp>
        <p:nvSpPr>
          <p:cNvPr id="301" name="Google Shape;301;p23"/>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23"/>
          <p:cNvSpPr txBox="1">
            <a:spLocks noGrp="1"/>
          </p:cNvSpPr>
          <p:nvPr>
            <p:ph type="body" idx="1"/>
          </p:nvPr>
        </p:nvSpPr>
        <p:spPr>
          <a:xfrm rot="5400000">
            <a:off x="2628900" y="-190500"/>
            <a:ext cx="3886200" cy="82296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3" name="Google Shape;303;p2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4" name="Google Shape;304;p2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a:solidFill>
                  <a:srgbClr val="000000"/>
                </a:solidFill>
                <a:latin typeface="Arial Black"/>
                <a:ea typeface="Arial Black"/>
                <a:cs typeface="Arial Black"/>
                <a:sym typeface="Arial Black"/>
              </a:defRPr>
            </a:lvl1pPr>
            <a:lvl2pPr marL="0" marR="0" lvl="1" indent="0" algn="r">
              <a:spcBef>
                <a:spcPts val="0"/>
              </a:spcBef>
              <a:buNone/>
              <a:defRPr sz="1200">
                <a:solidFill>
                  <a:srgbClr val="000000"/>
                </a:solidFill>
                <a:latin typeface="Arial Black"/>
                <a:ea typeface="Arial Black"/>
                <a:cs typeface="Arial Black"/>
                <a:sym typeface="Arial Black"/>
              </a:defRPr>
            </a:lvl2pPr>
            <a:lvl3pPr marL="0" marR="0" lvl="2" indent="0" algn="r">
              <a:spcBef>
                <a:spcPts val="0"/>
              </a:spcBef>
              <a:buNone/>
              <a:defRPr sz="1200">
                <a:solidFill>
                  <a:srgbClr val="000000"/>
                </a:solidFill>
                <a:latin typeface="Arial Black"/>
                <a:ea typeface="Arial Black"/>
                <a:cs typeface="Arial Black"/>
                <a:sym typeface="Arial Black"/>
              </a:defRPr>
            </a:lvl3pPr>
            <a:lvl4pPr marL="0" marR="0" lvl="3" indent="0" algn="r">
              <a:spcBef>
                <a:spcPts val="0"/>
              </a:spcBef>
              <a:buNone/>
              <a:defRPr sz="1200">
                <a:solidFill>
                  <a:srgbClr val="000000"/>
                </a:solidFill>
                <a:latin typeface="Arial Black"/>
                <a:ea typeface="Arial Black"/>
                <a:cs typeface="Arial Black"/>
                <a:sym typeface="Arial Black"/>
              </a:defRPr>
            </a:lvl4pPr>
            <a:lvl5pPr marL="0" marR="0" lvl="4" indent="0" algn="r">
              <a:spcBef>
                <a:spcPts val="0"/>
              </a:spcBef>
              <a:buNone/>
              <a:defRPr sz="1200">
                <a:solidFill>
                  <a:srgbClr val="000000"/>
                </a:solidFill>
                <a:latin typeface="Arial Black"/>
                <a:ea typeface="Arial Black"/>
                <a:cs typeface="Arial Black"/>
                <a:sym typeface="Arial Black"/>
              </a:defRPr>
            </a:lvl5pPr>
            <a:lvl6pPr marL="0" marR="0" lvl="5" indent="0" algn="r">
              <a:spcBef>
                <a:spcPts val="0"/>
              </a:spcBef>
              <a:buNone/>
              <a:defRPr sz="1200">
                <a:solidFill>
                  <a:srgbClr val="000000"/>
                </a:solidFill>
                <a:latin typeface="Arial Black"/>
                <a:ea typeface="Arial Black"/>
                <a:cs typeface="Arial Black"/>
                <a:sym typeface="Arial Black"/>
              </a:defRPr>
            </a:lvl6pPr>
            <a:lvl7pPr marL="0" marR="0" lvl="6" indent="0" algn="r">
              <a:spcBef>
                <a:spcPts val="0"/>
              </a:spcBef>
              <a:buNone/>
              <a:defRPr sz="1200">
                <a:solidFill>
                  <a:srgbClr val="000000"/>
                </a:solidFill>
                <a:latin typeface="Arial Black"/>
                <a:ea typeface="Arial Black"/>
                <a:cs typeface="Arial Black"/>
                <a:sym typeface="Arial Black"/>
              </a:defRPr>
            </a:lvl7pPr>
            <a:lvl8pPr marL="0" marR="0" lvl="7" indent="0" algn="r">
              <a:spcBef>
                <a:spcPts val="0"/>
              </a:spcBef>
              <a:buNone/>
              <a:defRPr sz="1200">
                <a:solidFill>
                  <a:srgbClr val="000000"/>
                </a:solidFill>
                <a:latin typeface="Arial Black"/>
                <a:ea typeface="Arial Black"/>
                <a:cs typeface="Arial Black"/>
                <a:sym typeface="Arial Black"/>
              </a:defRPr>
            </a:lvl8pPr>
            <a:lvl9pPr marL="0" marR="0" lvl="8" indent="0" algn="r">
              <a:spcBef>
                <a:spcPts val="0"/>
              </a:spcBef>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305" name="Google Shape;305;p2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306"/>
        <p:cNvGrpSpPr/>
        <p:nvPr/>
      </p:nvGrpSpPr>
      <p:grpSpPr>
        <a:xfrm>
          <a:off x="0" y="0"/>
          <a:ext cx="0" cy="0"/>
          <a:chOff x="0" y="0"/>
          <a:chExt cx="0" cy="0"/>
        </a:xfrm>
      </p:grpSpPr>
      <p:sp>
        <p:nvSpPr>
          <p:cNvPr id="307" name="Google Shape;307;p24"/>
          <p:cNvSpPr txBox="1">
            <a:spLocks noGrp="1"/>
          </p:cNvSpPr>
          <p:nvPr>
            <p:ph type="title"/>
          </p:nvPr>
        </p:nvSpPr>
        <p:spPr>
          <a:xfrm rot="5400000">
            <a:off x="4953000" y="2133600"/>
            <a:ext cx="5410200"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24"/>
          <p:cNvSpPr txBox="1">
            <a:spLocks noGrp="1"/>
          </p:cNvSpPr>
          <p:nvPr>
            <p:ph type="body" idx="1"/>
          </p:nvPr>
        </p:nvSpPr>
        <p:spPr>
          <a:xfrm rot="5400000">
            <a:off x="762000" y="152400"/>
            <a:ext cx="5410200" cy="60198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9" name="Google Shape;309;p2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2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a:solidFill>
                  <a:srgbClr val="000000"/>
                </a:solidFill>
                <a:latin typeface="Arial Black"/>
                <a:ea typeface="Arial Black"/>
                <a:cs typeface="Arial Black"/>
                <a:sym typeface="Arial Black"/>
              </a:defRPr>
            </a:lvl1pPr>
            <a:lvl2pPr marL="0" marR="0" lvl="1" indent="0" algn="r">
              <a:spcBef>
                <a:spcPts val="0"/>
              </a:spcBef>
              <a:buNone/>
              <a:defRPr sz="1200">
                <a:solidFill>
                  <a:srgbClr val="000000"/>
                </a:solidFill>
                <a:latin typeface="Arial Black"/>
                <a:ea typeface="Arial Black"/>
                <a:cs typeface="Arial Black"/>
                <a:sym typeface="Arial Black"/>
              </a:defRPr>
            </a:lvl2pPr>
            <a:lvl3pPr marL="0" marR="0" lvl="2" indent="0" algn="r">
              <a:spcBef>
                <a:spcPts val="0"/>
              </a:spcBef>
              <a:buNone/>
              <a:defRPr sz="1200">
                <a:solidFill>
                  <a:srgbClr val="000000"/>
                </a:solidFill>
                <a:latin typeface="Arial Black"/>
                <a:ea typeface="Arial Black"/>
                <a:cs typeface="Arial Black"/>
                <a:sym typeface="Arial Black"/>
              </a:defRPr>
            </a:lvl3pPr>
            <a:lvl4pPr marL="0" marR="0" lvl="3" indent="0" algn="r">
              <a:spcBef>
                <a:spcPts val="0"/>
              </a:spcBef>
              <a:buNone/>
              <a:defRPr sz="1200">
                <a:solidFill>
                  <a:srgbClr val="000000"/>
                </a:solidFill>
                <a:latin typeface="Arial Black"/>
                <a:ea typeface="Arial Black"/>
                <a:cs typeface="Arial Black"/>
                <a:sym typeface="Arial Black"/>
              </a:defRPr>
            </a:lvl4pPr>
            <a:lvl5pPr marL="0" marR="0" lvl="4" indent="0" algn="r">
              <a:spcBef>
                <a:spcPts val="0"/>
              </a:spcBef>
              <a:buNone/>
              <a:defRPr sz="1200">
                <a:solidFill>
                  <a:srgbClr val="000000"/>
                </a:solidFill>
                <a:latin typeface="Arial Black"/>
                <a:ea typeface="Arial Black"/>
                <a:cs typeface="Arial Black"/>
                <a:sym typeface="Arial Black"/>
              </a:defRPr>
            </a:lvl5pPr>
            <a:lvl6pPr marL="0" marR="0" lvl="5" indent="0" algn="r">
              <a:spcBef>
                <a:spcPts val="0"/>
              </a:spcBef>
              <a:buNone/>
              <a:defRPr sz="1200">
                <a:solidFill>
                  <a:srgbClr val="000000"/>
                </a:solidFill>
                <a:latin typeface="Arial Black"/>
                <a:ea typeface="Arial Black"/>
                <a:cs typeface="Arial Black"/>
                <a:sym typeface="Arial Black"/>
              </a:defRPr>
            </a:lvl6pPr>
            <a:lvl7pPr marL="0" marR="0" lvl="6" indent="0" algn="r">
              <a:spcBef>
                <a:spcPts val="0"/>
              </a:spcBef>
              <a:buNone/>
              <a:defRPr sz="1200">
                <a:solidFill>
                  <a:srgbClr val="000000"/>
                </a:solidFill>
                <a:latin typeface="Arial Black"/>
                <a:ea typeface="Arial Black"/>
                <a:cs typeface="Arial Black"/>
                <a:sym typeface="Arial Black"/>
              </a:defRPr>
            </a:lvl7pPr>
            <a:lvl8pPr marL="0" marR="0" lvl="7" indent="0" algn="r">
              <a:spcBef>
                <a:spcPts val="0"/>
              </a:spcBef>
              <a:buNone/>
              <a:defRPr sz="1200">
                <a:solidFill>
                  <a:srgbClr val="000000"/>
                </a:solidFill>
                <a:latin typeface="Arial Black"/>
                <a:ea typeface="Arial Black"/>
                <a:cs typeface="Arial Black"/>
                <a:sym typeface="Arial Black"/>
              </a:defRPr>
            </a:lvl8pPr>
            <a:lvl9pPr marL="0" marR="0" lvl="8" indent="0" algn="r">
              <a:spcBef>
                <a:spcPts val="0"/>
              </a:spcBef>
              <a:buNone/>
              <a:defRPr sz="1200">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311" name="Google Shape;311;p2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316"/>
        <p:cNvGrpSpPr/>
        <p:nvPr/>
      </p:nvGrpSpPr>
      <p:grpSpPr>
        <a:xfrm>
          <a:off x="0" y="0"/>
          <a:ext cx="0" cy="0"/>
          <a:chOff x="0" y="0"/>
          <a:chExt cx="0" cy="0"/>
        </a:xfrm>
      </p:grpSpPr>
      <p:sp>
        <p:nvSpPr>
          <p:cNvPr id="317" name="Google Shape;317;p2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8" name="Google Shape;318;p26"/>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9" name="Google Shape;319;p2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20" name="Google Shape;320;p26"/>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321" name="Google Shape;321;p26"/>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22"/>
        <p:cNvGrpSpPr/>
        <p:nvPr/>
      </p:nvGrpSpPr>
      <p:grpSpPr>
        <a:xfrm>
          <a:off x="0" y="0"/>
          <a:ext cx="0" cy="0"/>
          <a:chOff x="0" y="0"/>
          <a:chExt cx="0" cy="0"/>
        </a:xfrm>
      </p:grpSpPr>
      <p:pic>
        <p:nvPicPr>
          <p:cNvPr id="323" name="Google Shape;323;p27"/>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324" name="Google Shape;324;p2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27"/>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u="none" strike="noStrike" cap="none">
                <a:solidFill>
                  <a:srgbClr val="000000"/>
                </a:solidFill>
                <a:latin typeface="Arial"/>
                <a:ea typeface="Arial"/>
                <a:cs typeface="Arial"/>
                <a:sym typeface="Arial"/>
              </a:rPr>
              <a:t>Campbell Biology: Concepts &amp; Connections, </a:t>
            </a:r>
            <a:r>
              <a:rPr lang="en-US" sz="1800" b="1" i="1" u="none" strike="noStrike" cap="none">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REECE • TAYLOR • SIMON • DICKEY • HOGAN</a:t>
            </a:r>
            <a:endParaRPr sz="1400" b="0" i="0" u="none" strike="noStrike" cap="none">
              <a:solidFill>
                <a:srgbClr val="000000"/>
              </a:solidFill>
              <a:latin typeface="Arial"/>
              <a:ea typeface="Arial"/>
              <a:cs typeface="Arial"/>
              <a:sym typeface="Arial"/>
            </a:endParaRPr>
          </a:p>
        </p:txBody>
      </p:sp>
      <p:sp>
        <p:nvSpPr>
          <p:cNvPr id="326" name="Google Shape;326;p27"/>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cap="none">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327" name="Google Shape;327;p27"/>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328" name="Google Shape;328;p27"/>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329"/>
        <p:cNvGrpSpPr/>
        <p:nvPr/>
      </p:nvGrpSpPr>
      <p:grpSpPr>
        <a:xfrm>
          <a:off x="0" y="0"/>
          <a:ext cx="0" cy="0"/>
          <a:chOff x="0" y="0"/>
          <a:chExt cx="0" cy="0"/>
        </a:xfrm>
      </p:grpSpPr>
      <p:sp>
        <p:nvSpPr>
          <p:cNvPr id="330" name="Google Shape;330;p28"/>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1" name="Google Shape;331;p2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32" name="Google Shape;332;p28"/>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333" name="Google Shape;333;p28"/>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ection Title Slide">
  <p:cSld name="Section Title Slide">
    <p:spTree>
      <p:nvGrpSpPr>
        <p:cNvPr id="1" name="Shape 334"/>
        <p:cNvGrpSpPr/>
        <p:nvPr/>
      </p:nvGrpSpPr>
      <p:grpSpPr>
        <a:xfrm>
          <a:off x="0" y="0"/>
          <a:ext cx="0" cy="0"/>
          <a:chOff x="0" y="0"/>
          <a:chExt cx="0" cy="0"/>
        </a:xfrm>
      </p:grpSpPr>
      <p:sp>
        <p:nvSpPr>
          <p:cNvPr id="335" name="Google Shape;335;p29"/>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29"/>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37"/>
        <p:cNvGrpSpPr/>
        <p:nvPr/>
      </p:nvGrpSpPr>
      <p:grpSpPr>
        <a:xfrm>
          <a:off x="0" y="0"/>
          <a:ext cx="0" cy="0"/>
          <a:chOff x="0" y="0"/>
          <a:chExt cx="0" cy="0"/>
        </a:xfrm>
      </p:grpSpPr>
      <p:sp>
        <p:nvSpPr>
          <p:cNvPr id="338" name="Google Shape;338;p30"/>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9" name="Google Shape;339;p3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0" name="Google Shape;340;p3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1" name="Google Shape;341;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42" name="Google Shape;342;p30"/>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44"/>
        <p:cNvGrpSpPr/>
        <p:nvPr/>
      </p:nvGrpSpPr>
      <p:grpSpPr>
        <a:xfrm>
          <a:off x="0" y="0"/>
          <a:ext cx="0" cy="0"/>
          <a:chOff x="0" y="0"/>
          <a:chExt cx="0" cy="0"/>
        </a:xfrm>
      </p:grpSpPr>
      <p:sp>
        <p:nvSpPr>
          <p:cNvPr id="345" name="Google Shape;345;p3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6" name="Google Shape;346;p3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7" name="Google Shape;347;p3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3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9" name="Google Shape;349;p3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51" name="Google Shape;351;p31"/>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53"/>
        <p:cNvGrpSpPr/>
        <p:nvPr/>
      </p:nvGrpSpPr>
      <p:grpSpPr>
        <a:xfrm>
          <a:off x="0" y="0"/>
          <a:ext cx="0" cy="0"/>
          <a:chOff x="0" y="0"/>
          <a:chExt cx="0" cy="0"/>
        </a:xfrm>
      </p:grpSpPr>
      <p:sp>
        <p:nvSpPr>
          <p:cNvPr id="354" name="Google Shape;354;p32"/>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56"/>
        <p:cNvGrpSpPr/>
        <p:nvPr/>
      </p:nvGrpSpPr>
      <p:grpSpPr>
        <a:xfrm>
          <a:off x="0" y="0"/>
          <a:ext cx="0" cy="0"/>
          <a:chOff x="0" y="0"/>
          <a:chExt cx="0" cy="0"/>
        </a:xfrm>
      </p:grpSpPr>
      <p:sp>
        <p:nvSpPr>
          <p:cNvPr id="157" name="Google Shape;157;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1">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8" name="Google Shape;158;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600"/>
              <a:buNone/>
              <a:defRPr sz="2000"/>
            </a:lvl1pPr>
            <a:lvl2pPr marL="914400" lvl="1" indent="-228600" algn="l">
              <a:spcBef>
                <a:spcPts val="360"/>
              </a:spcBef>
              <a:spcAft>
                <a:spcPts val="0"/>
              </a:spcAft>
              <a:buSzPts val="900"/>
              <a:buNone/>
              <a:defRPr sz="1800"/>
            </a:lvl2pPr>
            <a:lvl3pPr marL="1371600" lvl="2" indent="-228600" algn="l">
              <a:spcBef>
                <a:spcPts val="320"/>
              </a:spcBef>
              <a:spcAft>
                <a:spcPts val="0"/>
              </a:spcAft>
              <a:buSzPts val="1600"/>
              <a:buFont typeface="Arial"/>
              <a:buNone/>
              <a:defRPr sz="1600"/>
            </a:lvl3pPr>
            <a:lvl4pPr marL="1828800" lvl="3" indent="-228600" algn="l">
              <a:spcBef>
                <a:spcPts val="280"/>
              </a:spcBef>
              <a:spcAft>
                <a:spcPts val="0"/>
              </a:spcAft>
              <a:buSzPts val="700"/>
              <a:buNone/>
              <a:defRPr sz="1400"/>
            </a:lvl4pPr>
            <a:lvl5pPr marL="2286000" lvl="4" indent="-228600" algn="l">
              <a:spcBef>
                <a:spcPts val="280"/>
              </a:spcBef>
              <a:spcAft>
                <a:spcPts val="0"/>
              </a:spcAft>
              <a:buSzPts val="1400"/>
              <a:buFont typeface="Arial"/>
              <a:buNone/>
              <a:defRPr sz="1400"/>
            </a:lvl5pPr>
            <a:lvl6pPr marL="2743200" lvl="5" indent="-228600" algn="l">
              <a:spcBef>
                <a:spcPts val="280"/>
              </a:spcBef>
              <a:spcAft>
                <a:spcPts val="0"/>
              </a:spcAft>
              <a:buSzPts val="1400"/>
              <a:buFont typeface="Arial"/>
              <a:buNone/>
              <a:defRPr sz="1400"/>
            </a:lvl6pPr>
            <a:lvl7pPr marL="3200400" lvl="6" indent="-228600" algn="l">
              <a:spcBef>
                <a:spcPts val="280"/>
              </a:spcBef>
              <a:spcAft>
                <a:spcPts val="0"/>
              </a:spcAft>
              <a:buSzPts val="1400"/>
              <a:buFont typeface="Arial"/>
              <a:buNone/>
              <a:defRPr sz="1400"/>
            </a:lvl7pPr>
            <a:lvl8pPr marL="3657600" lvl="7" indent="-228600" algn="l">
              <a:spcBef>
                <a:spcPts val="280"/>
              </a:spcBef>
              <a:spcAft>
                <a:spcPts val="0"/>
              </a:spcAft>
              <a:buSzPts val="1400"/>
              <a:buFont typeface="Arial"/>
              <a:buNone/>
              <a:defRPr sz="1400"/>
            </a:lvl8pPr>
            <a:lvl9pPr marL="4114800" lvl="8" indent="-228600" algn="l">
              <a:spcBef>
                <a:spcPts val="280"/>
              </a:spcBef>
              <a:spcAft>
                <a:spcPts val="0"/>
              </a:spcAft>
              <a:buSzPts val="1400"/>
              <a:buFont typeface="Arial"/>
              <a:buNone/>
              <a:defRPr sz="1400"/>
            </a:lvl9pPr>
          </a:lstStyle>
          <a:p>
            <a:endParaRPr/>
          </a:p>
        </p:txBody>
      </p:sp>
      <p:sp>
        <p:nvSpPr>
          <p:cNvPr id="159" name="Google Shape;159;p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0" name="Google Shape;160;p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57"/>
        <p:cNvGrpSpPr/>
        <p:nvPr/>
      </p:nvGrpSpPr>
      <p:grpSpPr>
        <a:xfrm>
          <a:off x="0" y="0"/>
          <a:ext cx="0" cy="0"/>
          <a:chOff x="0" y="0"/>
          <a:chExt cx="0" cy="0"/>
        </a:xfrm>
      </p:grpSpPr>
      <p:sp>
        <p:nvSpPr>
          <p:cNvPr id="358" name="Google Shape;358;p3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R="0" lvl="1"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R="0" lvl="2"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R="0" lvl="3"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R="0" lvl="4"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R="0" lvl="5"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R="0" lvl="6"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R="0" lvl="7"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R="0" lvl="8"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359" name="Google Shape;359;p3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Times"/>
              <a:buNone/>
              <a:defRPr sz="3200" b="0" i="0" u="none" strike="noStrike" cap="none">
                <a:solidFill>
                  <a:schemeClr val="dk1"/>
                </a:solidFill>
                <a:latin typeface="Times"/>
                <a:ea typeface="Times"/>
                <a:cs typeface="Times"/>
                <a:sym typeface="Times"/>
              </a:defRPr>
            </a:lvl1pPr>
            <a:lvl2pPr marR="0" lvl="1" algn="ctr" rtl="0">
              <a:spcBef>
                <a:spcPts val="560"/>
              </a:spcBef>
              <a:spcAft>
                <a:spcPts val="0"/>
              </a:spcAft>
              <a:buClr>
                <a:schemeClr val="dk1"/>
              </a:buClr>
              <a:buSzPts val="2800"/>
              <a:buFont typeface="Times"/>
              <a:buNone/>
              <a:defRPr sz="2800" b="0" i="0" u="none" strike="noStrike" cap="none">
                <a:solidFill>
                  <a:schemeClr val="dk1"/>
                </a:solidFill>
                <a:latin typeface="Times"/>
                <a:ea typeface="Times"/>
                <a:cs typeface="Times"/>
                <a:sym typeface="Times"/>
              </a:defRPr>
            </a:lvl2pPr>
            <a:lvl3pPr marR="0" lvl="2" algn="ctr" rtl="0">
              <a:spcBef>
                <a:spcPts val="48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3pPr>
            <a:lvl4pPr marR="0" lvl="3"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4pPr>
            <a:lvl5pPr marR="0" lvl="4"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5pPr>
            <a:lvl6pPr marR="0" lvl="5"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6pPr>
            <a:lvl7pPr marR="0" lvl="6"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7pPr>
            <a:lvl8pPr marR="0" lvl="7"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8pPr>
            <a:lvl9pPr marR="0" lvl="8"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364"/>
        <p:cNvGrpSpPr/>
        <p:nvPr/>
      </p:nvGrpSpPr>
      <p:grpSpPr>
        <a:xfrm>
          <a:off x="0" y="0"/>
          <a:ext cx="0" cy="0"/>
          <a:chOff x="0" y="0"/>
          <a:chExt cx="0" cy="0"/>
        </a:xfrm>
      </p:grpSpPr>
      <p:sp>
        <p:nvSpPr>
          <p:cNvPr id="365" name="Google Shape;365;p3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36"/>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7" name="Google Shape;367;p3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68" name="Google Shape;368;p36"/>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369" name="Google Shape;369;p36"/>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370"/>
        <p:cNvGrpSpPr/>
        <p:nvPr/>
      </p:nvGrpSpPr>
      <p:grpSpPr>
        <a:xfrm>
          <a:off x="0" y="0"/>
          <a:ext cx="0" cy="0"/>
          <a:chOff x="0" y="0"/>
          <a:chExt cx="0" cy="0"/>
        </a:xfrm>
      </p:grpSpPr>
      <p:pic>
        <p:nvPicPr>
          <p:cNvPr id="371" name="Google Shape;371;p37"/>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372" name="Google Shape;372;p3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37"/>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374" name="Google Shape;374;p37"/>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375" name="Google Shape;375;p37"/>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376" name="Google Shape;376;p37"/>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377"/>
        <p:cNvGrpSpPr/>
        <p:nvPr/>
      </p:nvGrpSpPr>
      <p:grpSpPr>
        <a:xfrm>
          <a:off x="0" y="0"/>
          <a:ext cx="0" cy="0"/>
          <a:chOff x="0" y="0"/>
          <a:chExt cx="0" cy="0"/>
        </a:xfrm>
      </p:grpSpPr>
      <p:sp>
        <p:nvSpPr>
          <p:cNvPr id="378" name="Google Shape;378;p38"/>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9" name="Google Shape;379;p3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380" name="Google Shape;380;p38"/>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381" name="Google Shape;381;p38"/>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Section Title Slide">
  <p:cSld name="Section Title Slide">
    <p:spTree>
      <p:nvGrpSpPr>
        <p:cNvPr id="1" name="Shape 382"/>
        <p:cNvGrpSpPr/>
        <p:nvPr/>
      </p:nvGrpSpPr>
      <p:grpSpPr>
        <a:xfrm>
          <a:off x="0" y="0"/>
          <a:ext cx="0" cy="0"/>
          <a:chOff x="0" y="0"/>
          <a:chExt cx="0" cy="0"/>
        </a:xfrm>
      </p:grpSpPr>
      <p:sp>
        <p:nvSpPr>
          <p:cNvPr id="383" name="Google Shape;383;p39"/>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4" name="Google Shape;384;p39"/>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385"/>
        <p:cNvGrpSpPr/>
        <p:nvPr/>
      </p:nvGrpSpPr>
      <p:grpSpPr>
        <a:xfrm>
          <a:off x="0" y="0"/>
          <a:ext cx="0" cy="0"/>
          <a:chOff x="0" y="0"/>
          <a:chExt cx="0" cy="0"/>
        </a:xfrm>
      </p:grpSpPr>
      <p:sp>
        <p:nvSpPr>
          <p:cNvPr id="386" name="Google Shape;386;p40"/>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7" name="Google Shape;387;p4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8" name="Google Shape;388;p4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9" name="Google Shape;389;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0" name="Google Shape;390;p40"/>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1" name="Google Shape;391;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392"/>
        <p:cNvGrpSpPr/>
        <p:nvPr/>
      </p:nvGrpSpPr>
      <p:grpSpPr>
        <a:xfrm>
          <a:off x="0" y="0"/>
          <a:ext cx="0" cy="0"/>
          <a:chOff x="0" y="0"/>
          <a:chExt cx="0" cy="0"/>
        </a:xfrm>
      </p:grpSpPr>
      <p:sp>
        <p:nvSpPr>
          <p:cNvPr id="393" name="Google Shape;393;p4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4" name="Google Shape;394;p4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5" name="Google Shape;395;p4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6" name="Google Shape;396;p4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7" name="Google Shape;397;p4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9" name="Google Shape;399;p41"/>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01"/>
        <p:cNvGrpSpPr/>
        <p:nvPr/>
      </p:nvGrpSpPr>
      <p:grpSpPr>
        <a:xfrm>
          <a:off x="0" y="0"/>
          <a:ext cx="0" cy="0"/>
          <a:chOff x="0" y="0"/>
          <a:chExt cx="0" cy="0"/>
        </a:xfrm>
      </p:grpSpPr>
      <p:sp>
        <p:nvSpPr>
          <p:cNvPr id="402" name="Google Shape;402;p42"/>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407"/>
        <p:cNvGrpSpPr/>
        <p:nvPr/>
      </p:nvGrpSpPr>
      <p:grpSpPr>
        <a:xfrm>
          <a:off x="0" y="0"/>
          <a:ext cx="0" cy="0"/>
          <a:chOff x="0" y="0"/>
          <a:chExt cx="0" cy="0"/>
        </a:xfrm>
      </p:grpSpPr>
      <p:sp>
        <p:nvSpPr>
          <p:cNvPr id="408" name="Google Shape;408;p44"/>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9" name="Google Shape;409;p44"/>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0" name="Google Shape;410;p44"/>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11" name="Google Shape;411;p44"/>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412" name="Google Shape;412;p44"/>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13"/>
        <p:cNvGrpSpPr/>
        <p:nvPr/>
      </p:nvGrpSpPr>
      <p:grpSpPr>
        <a:xfrm>
          <a:off x="0" y="0"/>
          <a:ext cx="0" cy="0"/>
          <a:chOff x="0" y="0"/>
          <a:chExt cx="0" cy="0"/>
        </a:xfrm>
      </p:grpSpPr>
      <p:pic>
        <p:nvPicPr>
          <p:cNvPr id="414" name="Google Shape;414;p45"/>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415" name="Google Shape;415;p4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5"/>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417" name="Google Shape;417;p45"/>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418" name="Google Shape;418;p45"/>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419" name="Google Shape;419;p45"/>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162"/>
        <p:cNvGrpSpPr/>
        <p:nvPr/>
      </p:nvGrpSpPr>
      <p:grpSpPr>
        <a:xfrm>
          <a:off x="0" y="0"/>
          <a:ext cx="0" cy="0"/>
          <a:chOff x="0" y="0"/>
          <a:chExt cx="0" cy="0"/>
        </a:xfrm>
      </p:grpSpPr>
      <p:sp>
        <p:nvSpPr>
          <p:cNvPr id="163" name="Google Shape;163;p5"/>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64" name="Google Shape;164;p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370840" algn="l">
              <a:spcBef>
                <a:spcPts val="560"/>
              </a:spcBef>
              <a:spcAft>
                <a:spcPts val="0"/>
              </a:spcAft>
              <a:buSzPts val="2240"/>
              <a:buChar char="⮚"/>
              <a:defRPr sz="2800"/>
            </a:lvl1pPr>
            <a:lvl2pPr marL="914400" lvl="1" indent="-304800" algn="l">
              <a:spcBef>
                <a:spcPts val="480"/>
              </a:spcBef>
              <a:spcAft>
                <a:spcPts val="0"/>
              </a:spcAft>
              <a:buSzPts val="1200"/>
              <a:buChar char="●"/>
              <a:defRPr sz="2400"/>
            </a:lvl2pPr>
            <a:lvl3pPr marL="1371600" lvl="2" indent="-355600" algn="l">
              <a:spcBef>
                <a:spcPts val="400"/>
              </a:spcBef>
              <a:spcAft>
                <a:spcPts val="0"/>
              </a:spcAft>
              <a:buSzPts val="2000"/>
              <a:buFont typeface="Arial"/>
              <a:buChar char="•"/>
              <a:defRPr sz="2000"/>
            </a:lvl3pPr>
            <a:lvl4pPr marL="1828800" lvl="3" indent="-285750" algn="l">
              <a:spcBef>
                <a:spcPts val="360"/>
              </a:spcBef>
              <a:spcAft>
                <a:spcPts val="0"/>
              </a:spcAft>
              <a:buSzPts val="900"/>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
        <p:nvSpPr>
          <p:cNvPr id="165" name="Google Shape;165;p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370840" algn="l">
              <a:spcBef>
                <a:spcPts val="560"/>
              </a:spcBef>
              <a:spcAft>
                <a:spcPts val="0"/>
              </a:spcAft>
              <a:buSzPts val="2240"/>
              <a:buChar char="⮚"/>
              <a:defRPr sz="2800"/>
            </a:lvl1pPr>
            <a:lvl2pPr marL="914400" lvl="1" indent="-304800" algn="l">
              <a:spcBef>
                <a:spcPts val="480"/>
              </a:spcBef>
              <a:spcAft>
                <a:spcPts val="0"/>
              </a:spcAft>
              <a:buSzPts val="1200"/>
              <a:buChar char="●"/>
              <a:defRPr sz="2400"/>
            </a:lvl2pPr>
            <a:lvl3pPr marL="1371600" lvl="2" indent="-355600" algn="l">
              <a:spcBef>
                <a:spcPts val="400"/>
              </a:spcBef>
              <a:spcAft>
                <a:spcPts val="0"/>
              </a:spcAft>
              <a:buSzPts val="2000"/>
              <a:buFont typeface="Arial"/>
              <a:buChar char="•"/>
              <a:defRPr sz="2000"/>
            </a:lvl3pPr>
            <a:lvl4pPr marL="1828800" lvl="3" indent="-285750" algn="l">
              <a:spcBef>
                <a:spcPts val="360"/>
              </a:spcBef>
              <a:spcAft>
                <a:spcPts val="0"/>
              </a:spcAft>
              <a:buSzPts val="900"/>
              <a:buChar char="●"/>
              <a:defRPr sz="1800"/>
            </a:lvl4pPr>
            <a:lvl5pPr marL="2286000" lvl="4" indent="-342900" algn="l">
              <a:spcBef>
                <a:spcPts val="360"/>
              </a:spcBef>
              <a:spcAft>
                <a:spcPts val="0"/>
              </a:spcAft>
              <a:buSzPts val="1800"/>
              <a:buFont typeface="Arial"/>
              <a:buChar char="•"/>
              <a:defRPr sz="1800"/>
            </a:lvl5pPr>
            <a:lvl6pPr marL="2743200" lvl="5" indent="-342900" algn="l">
              <a:spcBef>
                <a:spcPts val="360"/>
              </a:spcBef>
              <a:spcAft>
                <a:spcPts val="0"/>
              </a:spcAft>
              <a:buSzPts val="1800"/>
              <a:buFont typeface="Arial"/>
              <a:buChar char="•"/>
              <a:defRPr sz="1800"/>
            </a:lvl6pPr>
            <a:lvl7pPr marL="3200400" lvl="6" indent="-342900" algn="l">
              <a:spcBef>
                <a:spcPts val="360"/>
              </a:spcBef>
              <a:spcAft>
                <a:spcPts val="0"/>
              </a:spcAft>
              <a:buSzPts val="1800"/>
              <a:buFont typeface="Arial"/>
              <a:buChar char="•"/>
              <a:defRPr sz="1800"/>
            </a:lvl7pPr>
            <a:lvl8pPr marL="3657600" lvl="7" indent="-342900" algn="l">
              <a:spcBef>
                <a:spcPts val="360"/>
              </a:spcBef>
              <a:spcAft>
                <a:spcPts val="0"/>
              </a:spcAft>
              <a:buSzPts val="1800"/>
              <a:buFont typeface="Arial"/>
              <a:buChar char="•"/>
              <a:defRPr sz="1800"/>
            </a:lvl8pPr>
            <a:lvl9pPr marL="4114800" lvl="8" indent="-342900" algn="l">
              <a:spcBef>
                <a:spcPts val="360"/>
              </a:spcBef>
              <a:spcAft>
                <a:spcPts val="0"/>
              </a:spcAft>
              <a:buSzPts val="1800"/>
              <a:buFont typeface="Arial"/>
              <a:buChar char="•"/>
              <a:defRPr sz="1800"/>
            </a:lvl9pPr>
          </a:lstStyle>
          <a:p>
            <a:endParaRPr/>
          </a:p>
        </p:txBody>
      </p:sp>
      <p:sp>
        <p:nvSpPr>
          <p:cNvPr id="166" name="Google Shape;166;p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420"/>
        <p:cNvGrpSpPr/>
        <p:nvPr/>
      </p:nvGrpSpPr>
      <p:grpSpPr>
        <a:xfrm>
          <a:off x="0" y="0"/>
          <a:ext cx="0" cy="0"/>
          <a:chOff x="0" y="0"/>
          <a:chExt cx="0" cy="0"/>
        </a:xfrm>
      </p:grpSpPr>
      <p:sp>
        <p:nvSpPr>
          <p:cNvPr id="421" name="Google Shape;421;p4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2" name="Google Shape;422;p4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23" name="Google Shape;423;p46"/>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424" name="Google Shape;424;p46"/>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Section Title Slide">
  <p:cSld name="Section Title Slide">
    <p:spTree>
      <p:nvGrpSpPr>
        <p:cNvPr id="1" name="Shape 425"/>
        <p:cNvGrpSpPr/>
        <p:nvPr/>
      </p:nvGrpSpPr>
      <p:grpSpPr>
        <a:xfrm>
          <a:off x="0" y="0"/>
          <a:ext cx="0" cy="0"/>
          <a:chOff x="0" y="0"/>
          <a:chExt cx="0" cy="0"/>
        </a:xfrm>
      </p:grpSpPr>
      <p:sp>
        <p:nvSpPr>
          <p:cNvPr id="426" name="Google Shape;426;p4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7" name="Google Shape;427;p47"/>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28"/>
        <p:cNvGrpSpPr/>
        <p:nvPr/>
      </p:nvGrpSpPr>
      <p:grpSpPr>
        <a:xfrm>
          <a:off x="0" y="0"/>
          <a:ext cx="0" cy="0"/>
          <a:chOff x="0" y="0"/>
          <a:chExt cx="0" cy="0"/>
        </a:xfrm>
      </p:grpSpPr>
      <p:sp>
        <p:nvSpPr>
          <p:cNvPr id="429" name="Google Shape;429;p48"/>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0" name="Google Shape;430;p4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1" name="Google Shape;431;p4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2" name="Google Shape;432;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3" name="Google Shape;433;p4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4" name="Google Shape;434;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35"/>
        <p:cNvGrpSpPr/>
        <p:nvPr/>
      </p:nvGrpSpPr>
      <p:grpSpPr>
        <a:xfrm>
          <a:off x="0" y="0"/>
          <a:ext cx="0" cy="0"/>
          <a:chOff x="0" y="0"/>
          <a:chExt cx="0" cy="0"/>
        </a:xfrm>
      </p:grpSpPr>
      <p:sp>
        <p:nvSpPr>
          <p:cNvPr id="436" name="Google Shape;436;p4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7" name="Google Shape;437;p4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8" name="Google Shape;438;p4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9" name="Google Shape;439;p4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40" name="Google Shape;440;p4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1" name="Google Shape;441;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2" name="Google Shape;442;p49"/>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3" name="Google Shape;443;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44"/>
        <p:cNvGrpSpPr/>
        <p:nvPr/>
      </p:nvGrpSpPr>
      <p:grpSpPr>
        <a:xfrm>
          <a:off x="0" y="0"/>
          <a:ext cx="0" cy="0"/>
          <a:chOff x="0" y="0"/>
          <a:chExt cx="0" cy="0"/>
        </a:xfrm>
      </p:grpSpPr>
      <p:sp>
        <p:nvSpPr>
          <p:cNvPr id="445" name="Google Shape;445;p50"/>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462"/>
        <p:cNvGrpSpPr/>
        <p:nvPr/>
      </p:nvGrpSpPr>
      <p:grpSpPr>
        <a:xfrm>
          <a:off x="0" y="0"/>
          <a:ext cx="0" cy="0"/>
          <a:chOff x="0" y="0"/>
          <a:chExt cx="0" cy="0"/>
        </a:xfrm>
      </p:grpSpPr>
      <p:sp>
        <p:nvSpPr>
          <p:cNvPr id="463" name="Google Shape;463;p52"/>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4" name="Google Shape;464;p52"/>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65" name="Google Shape;465;p5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6" name="Google Shape;466;p5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b="0" i="0" u="none" strike="noStrike" cap="none">
                <a:solidFill>
                  <a:srgbClr val="000000"/>
                </a:solidFill>
                <a:latin typeface="Arial Black"/>
                <a:ea typeface="Arial Black"/>
                <a:cs typeface="Arial Black"/>
                <a:sym typeface="Arial Black"/>
              </a:defRPr>
            </a:lvl1pPr>
            <a:lvl2pPr marL="0" marR="0" lvl="1" indent="0" algn="r">
              <a:spcBef>
                <a:spcPts val="0"/>
              </a:spcBef>
              <a:buNone/>
              <a:defRPr sz="1200" b="0" i="0" u="none" strike="noStrike" cap="none">
                <a:solidFill>
                  <a:srgbClr val="000000"/>
                </a:solidFill>
                <a:latin typeface="Arial Black"/>
                <a:ea typeface="Arial Black"/>
                <a:cs typeface="Arial Black"/>
                <a:sym typeface="Arial Black"/>
              </a:defRPr>
            </a:lvl2pPr>
            <a:lvl3pPr marL="0" marR="0" lvl="2" indent="0" algn="r">
              <a:spcBef>
                <a:spcPts val="0"/>
              </a:spcBef>
              <a:buNone/>
              <a:defRPr sz="1200" b="0" i="0" u="none" strike="noStrike" cap="none">
                <a:solidFill>
                  <a:srgbClr val="000000"/>
                </a:solidFill>
                <a:latin typeface="Arial Black"/>
                <a:ea typeface="Arial Black"/>
                <a:cs typeface="Arial Black"/>
                <a:sym typeface="Arial Black"/>
              </a:defRPr>
            </a:lvl3pPr>
            <a:lvl4pPr marL="0" marR="0" lvl="3" indent="0" algn="r">
              <a:spcBef>
                <a:spcPts val="0"/>
              </a:spcBef>
              <a:buNone/>
              <a:defRPr sz="1200" b="0" i="0" u="none" strike="noStrike" cap="none">
                <a:solidFill>
                  <a:srgbClr val="000000"/>
                </a:solidFill>
                <a:latin typeface="Arial Black"/>
                <a:ea typeface="Arial Black"/>
                <a:cs typeface="Arial Black"/>
                <a:sym typeface="Arial Black"/>
              </a:defRPr>
            </a:lvl4pPr>
            <a:lvl5pPr marL="0" marR="0" lvl="4" indent="0" algn="r">
              <a:spcBef>
                <a:spcPts val="0"/>
              </a:spcBef>
              <a:buNone/>
              <a:defRPr sz="1200" b="0" i="0" u="none" strike="noStrike" cap="none">
                <a:solidFill>
                  <a:srgbClr val="000000"/>
                </a:solidFill>
                <a:latin typeface="Arial Black"/>
                <a:ea typeface="Arial Black"/>
                <a:cs typeface="Arial Black"/>
                <a:sym typeface="Arial Black"/>
              </a:defRPr>
            </a:lvl5pPr>
            <a:lvl6pPr marL="0" marR="0" lvl="5" indent="0" algn="r">
              <a:spcBef>
                <a:spcPts val="0"/>
              </a:spcBef>
              <a:buNone/>
              <a:defRPr sz="1200" b="0" i="0" u="none" strike="noStrike" cap="none">
                <a:solidFill>
                  <a:srgbClr val="000000"/>
                </a:solidFill>
                <a:latin typeface="Arial Black"/>
                <a:ea typeface="Arial Black"/>
                <a:cs typeface="Arial Black"/>
                <a:sym typeface="Arial Black"/>
              </a:defRPr>
            </a:lvl6pPr>
            <a:lvl7pPr marL="0" marR="0" lvl="6" indent="0" algn="r">
              <a:spcBef>
                <a:spcPts val="0"/>
              </a:spcBef>
              <a:buNone/>
              <a:defRPr sz="1200" b="0" i="0" u="none" strike="noStrike" cap="none">
                <a:solidFill>
                  <a:srgbClr val="000000"/>
                </a:solidFill>
                <a:latin typeface="Arial Black"/>
                <a:ea typeface="Arial Black"/>
                <a:cs typeface="Arial Black"/>
                <a:sym typeface="Arial Black"/>
              </a:defRPr>
            </a:lvl7pPr>
            <a:lvl8pPr marL="0" marR="0" lvl="7" indent="0" algn="r">
              <a:spcBef>
                <a:spcPts val="0"/>
              </a:spcBef>
              <a:buNone/>
              <a:defRPr sz="1200" b="0" i="0" u="none" strike="noStrike" cap="none">
                <a:solidFill>
                  <a:srgbClr val="000000"/>
                </a:solidFill>
                <a:latin typeface="Arial Black"/>
                <a:ea typeface="Arial Black"/>
                <a:cs typeface="Arial Black"/>
                <a:sym typeface="Arial Black"/>
              </a:defRPr>
            </a:lvl8pPr>
            <a:lvl9pPr marL="0" marR="0" lvl="8" indent="0" algn="r">
              <a:spcBef>
                <a:spcPts val="0"/>
              </a:spcBef>
              <a:buNone/>
              <a:defRPr sz="1200" b="0" i="0" u="none" strike="noStrike" cap="none">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467" name="Google Shape;467;p5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68"/>
        <p:cNvGrpSpPr/>
        <p:nvPr/>
      </p:nvGrpSpPr>
      <p:grpSpPr>
        <a:xfrm>
          <a:off x="0" y="0"/>
          <a:ext cx="0" cy="0"/>
          <a:chOff x="0" y="0"/>
          <a:chExt cx="0" cy="0"/>
        </a:xfrm>
      </p:grpSpPr>
      <p:sp>
        <p:nvSpPr>
          <p:cNvPr id="469" name="Google Shape;469;p5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b="0" i="0" u="none" strike="noStrike" cap="none">
                <a:solidFill>
                  <a:srgbClr val="000000"/>
                </a:solidFill>
                <a:latin typeface="Arial Black"/>
                <a:ea typeface="Arial Black"/>
                <a:cs typeface="Arial Black"/>
                <a:sym typeface="Arial Black"/>
              </a:defRPr>
            </a:lvl1pPr>
            <a:lvl2pPr marL="0" marR="0" lvl="1" indent="0" algn="r">
              <a:spcBef>
                <a:spcPts val="0"/>
              </a:spcBef>
              <a:buNone/>
              <a:defRPr sz="1200" b="0" i="0" u="none" strike="noStrike" cap="none">
                <a:solidFill>
                  <a:srgbClr val="000000"/>
                </a:solidFill>
                <a:latin typeface="Arial Black"/>
                <a:ea typeface="Arial Black"/>
                <a:cs typeface="Arial Black"/>
                <a:sym typeface="Arial Black"/>
              </a:defRPr>
            </a:lvl2pPr>
            <a:lvl3pPr marL="0" marR="0" lvl="2" indent="0" algn="r">
              <a:spcBef>
                <a:spcPts val="0"/>
              </a:spcBef>
              <a:buNone/>
              <a:defRPr sz="1200" b="0" i="0" u="none" strike="noStrike" cap="none">
                <a:solidFill>
                  <a:srgbClr val="000000"/>
                </a:solidFill>
                <a:latin typeface="Arial Black"/>
                <a:ea typeface="Arial Black"/>
                <a:cs typeface="Arial Black"/>
                <a:sym typeface="Arial Black"/>
              </a:defRPr>
            </a:lvl3pPr>
            <a:lvl4pPr marL="0" marR="0" lvl="3" indent="0" algn="r">
              <a:spcBef>
                <a:spcPts val="0"/>
              </a:spcBef>
              <a:buNone/>
              <a:defRPr sz="1200" b="0" i="0" u="none" strike="noStrike" cap="none">
                <a:solidFill>
                  <a:srgbClr val="000000"/>
                </a:solidFill>
                <a:latin typeface="Arial Black"/>
                <a:ea typeface="Arial Black"/>
                <a:cs typeface="Arial Black"/>
                <a:sym typeface="Arial Black"/>
              </a:defRPr>
            </a:lvl4pPr>
            <a:lvl5pPr marL="0" marR="0" lvl="4" indent="0" algn="r">
              <a:spcBef>
                <a:spcPts val="0"/>
              </a:spcBef>
              <a:buNone/>
              <a:defRPr sz="1200" b="0" i="0" u="none" strike="noStrike" cap="none">
                <a:solidFill>
                  <a:srgbClr val="000000"/>
                </a:solidFill>
                <a:latin typeface="Arial Black"/>
                <a:ea typeface="Arial Black"/>
                <a:cs typeface="Arial Black"/>
                <a:sym typeface="Arial Black"/>
              </a:defRPr>
            </a:lvl5pPr>
            <a:lvl6pPr marL="0" marR="0" lvl="5" indent="0" algn="r">
              <a:spcBef>
                <a:spcPts val="0"/>
              </a:spcBef>
              <a:buNone/>
              <a:defRPr sz="1200" b="0" i="0" u="none" strike="noStrike" cap="none">
                <a:solidFill>
                  <a:srgbClr val="000000"/>
                </a:solidFill>
                <a:latin typeface="Arial Black"/>
                <a:ea typeface="Arial Black"/>
                <a:cs typeface="Arial Black"/>
                <a:sym typeface="Arial Black"/>
              </a:defRPr>
            </a:lvl6pPr>
            <a:lvl7pPr marL="0" marR="0" lvl="6" indent="0" algn="r">
              <a:spcBef>
                <a:spcPts val="0"/>
              </a:spcBef>
              <a:buNone/>
              <a:defRPr sz="1200" b="0" i="0" u="none" strike="noStrike" cap="none">
                <a:solidFill>
                  <a:srgbClr val="000000"/>
                </a:solidFill>
                <a:latin typeface="Arial Black"/>
                <a:ea typeface="Arial Black"/>
                <a:cs typeface="Arial Black"/>
                <a:sym typeface="Arial Black"/>
              </a:defRPr>
            </a:lvl7pPr>
            <a:lvl8pPr marL="0" marR="0" lvl="7" indent="0" algn="r">
              <a:spcBef>
                <a:spcPts val="0"/>
              </a:spcBef>
              <a:buNone/>
              <a:defRPr sz="1200" b="0" i="0" u="none" strike="noStrike" cap="none">
                <a:solidFill>
                  <a:srgbClr val="000000"/>
                </a:solidFill>
                <a:latin typeface="Arial Black"/>
                <a:ea typeface="Arial Black"/>
                <a:cs typeface="Arial Black"/>
                <a:sym typeface="Arial Black"/>
              </a:defRPr>
            </a:lvl8pPr>
            <a:lvl9pPr marL="0" marR="0" lvl="8" indent="0" algn="r">
              <a:spcBef>
                <a:spcPts val="0"/>
              </a:spcBef>
              <a:buNone/>
              <a:defRPr sz="1200" b="0" i="0" u="none" strike="noStrike" cap="none">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471" name="Google Shape;471;p5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72"/>
        <p:cNvGrpSpPr/>
        <p:nvPr/>
      </p:nvGrpSpPr>
      <p:grpSpPr>
        <a:xfrm>
          <a:off x="0" y="0"/>
          <a:ext cx="0" cy="0"/>
          <a:chOff x="0" y="0"/>
          <a:chExt cx="0" cy="0"/>
        </a:xfrm>
      </p:grpSpPr>
      <p:grpSp>
        <p:nvGrpSpPr>
          <p:cNvPr id="473" name="Google Shape;473;p54"/>
          <p:cNvGrpSpPr/>
          <p:nvPr/>
        </p:nvGrpSpPr>
        <p:grpSpPr>
          <a:xfrm>
            <a:off x="0" y="0"/>
            <a:ext cx="9144000" cy="6858000"/>
            <a:chOff x="0" y="0"/>
            <a:chExt cx="5760" cy="4320"/>
          </a:xfrm>
        </p:grpSpPr>
        <p:sp>
          <p:nvSpPr>
            <p:cNvPr id="474" name="Google Shape;474;p54"/>
            <p:cNvSpPr/>
            <p:nvPr/>
          </p:nvSpPr>
          <p:spPr>
            <a:xfrm>
              <a:off x="0" y="0"/>
              <a:ext cx="2208" cy="4320"/>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475" name="Google Shape;475;p54"/>
            <p:cNvSpPr/>
            <p:nvPr/>
          </p:nvSpPr>
          <p:spPr>
            <a:xfrm>
              <a:off x="1081" y="1065"/>
              <a:ext cx="4679" cy="1596"/>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grpSp>
          <p:nvGrpSpPr>
            <p:cNvPr id="476" name="Google Shape;476;p54"/>
            <p:cNvGrpSpPr/>
            <p:nvPr/>
          </p:nvGrpSpPr>
          <p:grpSpPr>
            <a:xfrm>
              <a:off x="0" y="672"/>
              <a:ext cx="1806" cy="1989"/>
              <a:chOff x="0" y="672"/>
              <a:chExt cx="1806" cy="1989"/>
            </a:xfrm>
          </p:grpSpPr>
          <p:sp>
            <p:nvSpPr>
              <p:cNvPr id="477" name="Google Shape;477;p54"/>
              <p:cNvSpPr/>
              <p:nvPr/>
            </p:nvSpPr>
            <p:spPr>
              <a:xfrm>
                <a:off x="361" y="2257"/>
                <a:ext cx="363" cy="404"/>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478" name="Google Shape;478;p54"/>
              <p:cNvSpPr/>
              <p:nvPr/>
            </p:nvSpPr>
            <p:spPr>
              <a:xfrm>
                <a:off x="1081" y="1065"/>
                <a:ext cx="362" cy="405"/>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479" name="Google Shape;479;p54"/>
              <p:cNvSpPr/>
              <p:nvPr/>
            </p:nvSpPr>
            <p:spPr>
              <a:xfrm>
                <a:off x="1437" y="672"/>
                <a:ext cx="369" cy="400"/>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480" name="Google Shape;480;p54"/>
              <p:cNvSpPr/>
              <p:nvPr/>
            </p:nvSpPr>
            <p:spPr>
              <a:xfrm>
                <a:off x="719" y="2257"/>
                <a:ext cx="368" cy="404"/>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481" name="Google Shape;481;p54"/>
              <p:cNvSpPr/>
              <p:nvPr/>
            </p:nvSpPr>
            <p:spPr>
              <a:xfrm>
                <a:off x="1437" y="1065"/>
                <a:ext cx="369" cy="405"/>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482" name="Google Shape;482;p54"/>
              <p:cNvSpPr/>
              <p:nvPr/>
            </p:nvSpPr>
            <p:spPr>
              <a:xfrm>
                <a:off x="719" y="1464"/>
                <a:ext cx="368" cy="39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483" name="Google Shape;483;p54"/>
              <p:cNvSpPr/>
              <p:nvPr/>
            </p:nvSpPr>
            <p:spPr>
              <a:xfrm>
                <a:off x="0" y="1464"/>
                <a:ext cx="367" cy="399"/>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484" name="Google Shape;484;p54"/>
              <p:cNvSpPr/>
              <p:nvPr/>
            </p:nvSpPr>
            <p:spPr>
              <a:xfrm>
                <a:off x="1081" y="1464"/>
                <a:ext cx="362" cy="39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485" name="Google Shape;485;p54"/>
              <p:cNvSpPr/>
              <p:nvPr/>
            </p:nvSpPr>
            <p:spPr>
              <a:xfrm>
                <a:off x="361" y="1857"/>
                <a:ext cx="363" cy="406"/>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486" name="Google Shape;486;p54"/>
              <p:cNvSpPr/>
              <p:nvPr/>
            </p:nvSpPr>
            <p:spPr>
              <a:xfrm>
                <a:off x="719" y="1857"/>
                <a:ext cx="368" cy="40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grpSp>
      </p:grpSp>
      <p:sp>
        <p:nvSpPr>
          <p:cNvPr id="487" name="Google Shape;487;p54"/>
          <p:cNvSpPr txBox="1">
            <a:spLocks noGrp="1"/>
          </p:cNvSpPr>
          <p:nvPr>
            <p:ph type="ctrTitle"/>
          </p:nvPr>
        </p:nvSpPr>
        <p:spPr>
          <a:xfrm>
            <a:off x="2971800" y="1828800"/>
            <a:ext cx="6019800" cy="22098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500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8" name="Google Shape;488;p54"/>
          <p:cNvSpPr txBox="1">
            <a:spLocks noGrp="1"/>
          </p:cNvSpPr>
          <p:nvPr>
            <p:ph type="subTitle" idx="1"/>
          </p:nvPr>
        </p:nvSpPr>
        <p:spPr>
          <a:xfrm>
            <a:off x="2971800" y="4267200"/>
            <a:ext cx="6019800" cy="1752600"/>
          </a:xfrm>
          <a:prstGeom prst="rect">
            <a:avLst/>
          </a:prstGeom>
          <a:noFill/>
          <a:ln>
            <a:noFill/>
          </a:ln>
        </p:spPr>
        <p:txBody>
          <a:bodyPr spcFirstLastPara="1" wrap="square" lIns="91425" tIns="45700" rIns="91425" bIns="45700" anchor="t" anchorCtr="0">
            <a:noAutofit/>
          </a:bodyPr>
          <a:lstStyle>
            <a:lvl1pPr lvl="0" algn="l">
              <a:spcBef>
                <a:spcPts val="680"/>
              </a:spcBef>
              <a:spcAft>
                <a:spcPts val="0"/>
              </a:spcAft>
              <a:buSzPts val="2550"/>
              <a:buFont typeface="Noto Sans Symbols"/>
              <a:buNone/>
              <a:defRPr sz="3400"/>
            </a:lvl1pPr>
            <a:lvl2pPr lvl="1" algn="l">
              <a:spcBef>
                <a:spcPts val="360"/>
              </a:spcBef>
              <a:spcAft>
                <a:spcPts val="0"/>
              </a:spcAft>
              <a:buSzPts val="144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800"/>
              <a:buChar char="▪"/>
              <a:defRPr/>
            </a:lvl5pPr>
            <a:lvl6pPr lvl="5" algn="l">
              <a:spcBef>
                <a:spcPts val="360"/>
              </a:spcBef>
              <a:spcAft>
                <a:spcPts val="0"/>
              </a:spcAft>
              <a:buSzPts val="1800"/>
              <a:buChar char="▪"/>
              <a:defRPr/>
            </a:lvl6pPr>
            <a:lvl7pPr lvl="6" algn="l">
              <a:spcBef>
                <a:spcPts val="360"/>
              </a:spcBef>
              <a:spcAft>
                <a:spcPts val="0"/>
              </a:spcAft>
              <a:buSzPts val="1800"/>
              <a:buChar char="▪"/>
              <a:defRPr/>
            </a:lvl7pPr>
            <a:lvl8pPr lvl="7" algn="l">
              <a:spcBef>
                <a:spcPts val="360"/>
              </a:spcBef>
              <a:spcAft>
                <a:spcPts val="0"/>
              </a:spcAft>
              <a:buSzPts val="1800"/>
              <a:buChar char="▪"/>
              <a:defRPr/>
            </a:lvl8pPr>
            <a:lvl9pPr lvl="8" algn="l">
              <a:spcBef>
                <a:spcPts val="360"/>
              </a:spcBef>
              <a:spcAft>
                <a:spcPts val="0"/>
              </a:spcAft>
              <a:buSzPts val="1800"/>
              <a:buChar char="▪"/>
              <a:defRPr/>
            </a:lvl9pPr>
          </a:lstStyle>
          <a:p>
            <a:endParaRPr/>
          </a:p>
        </p:txBody>
      </p:sp>
      <p:sp>
        <p:nvSpPr>
          <p:cNvPr id="489" name="Google Shape;489;p5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0" name="Google Shape;490;p5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1" name="Google Shape;491;p5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b="0" i="0" u="none" strike="noStrike" cap="none">
                <a:solidFill>
                  <a:srgbClr val="000000"/>
                </a:solidFill>
                <a:latin typeface="Arial Black"/>
                <a:ea typeface="Arial Black"/>
                <a:cs typeface="Arial Black"/>
                <a:sym typeface="Arial Black"/>
              </a:defRPr>
            </a:lvl1pPr>
            <a:lvl2pPr marL="0" marR="0" lvl="1" indent="0" algn="r">
              <a:spcBef>
                <a:spcPts val="0"/>
              </a:spcBef>
              <a:buNone/>
              <a:defRPr sz="1200" b="0" i="0" u="none" strike="noStrike" cap="none">
                <a:solidFill>
                  <a:srgbClr val="000000"/>
                </a:solidFill>
                <a:latin typeface="Arial Black"/>
                <a:ea typeface="Arial Black"/>
                <a:cs typeface="Arial Black"/>
                <a:sym typeface="Arial Black"/>
              </a:defRPr>
            </a:lvl2pPr>
            <a:lvl3pPr marL="0" marR="0" lvl="2" indent="0" algn="r">
              <a:spcBef>
                <a:spcPts val="0"/>
              </a:spcBef>
              <a:buNone/>
              <a:defRPr sz="1200" b="0" i="0" u="none" strike="noStrike" cap="none">
                <a:solidFill>
                  <a:srgbClr val="000000"/>
                </a:solidFill>
                <a:latin typeface="Arial Black"/>
                <a:ea typeface="Arial Black"/>
                <a:cs typeface="Arial Black"/>
                <a:sym typeface="Arial Black"/>
              </a:defRPr>
            </a:lvl3pPr>
            <a:lvl4pPr marL="0" marR="0" lvl="3" indent="0" algn="r">
              <a:spcBef>
                <a:spcPts val="0"/>
              </a:spcBef>
              <a:buNone/>
              <a:defRPr sz="1200" b="0" i="0" u="none" strike="noStrike" cap="none">
                <a:solidFill>
                  <a:srgbClr val="000000"/>
                </a:solidFill>
                <a:latin typeface="Arial Black"/>
                <a:ea typeface="Arial Black"/>
                <a:cs typeface="Arial Black"/>
                <a:sym typeface="Arial Black"/>
              </a:defRPr>
            </a:lvl4pPr>
            <a:lvl5pPr marL="0" marR="0" lvl="4" indent="0" algn="r">
              <a:spcBef>
                <a:spcPts val="0"/>
              </a:spcBef>
              <a:buNone/>
              <a:defRPr sz="1200" b="0" i="0" u="none" strike="noStrike" cap="none">
                <a:solidFill>
                  <a:srgbClr val="000000"/>
                </a:solidFill>
                <a:latin typeface="Arial Black"/>
                <a:ea typeface="Arial Black"/>
                <a:cs typeface="Arial Black"/>
                <a:sym typeface="Arial Black"/>
              </a:defRPr>
            </a:lvl5pPr>
            <a:lvl6pPr marL="0" marR="0" lvl="5" indent="0" algn="r">
              <a:spcBef>
                <a:spcPts val="0"/>
              </a:spcBef>
              <a:buNone/>
              <a:defRPr sz="1200" b="0" i="0" u="none" strike="noStrike" cap="none">
                <a:solidFill>
                  <a:srgbClr val="000000"/>
                </a:solidFill>
                <a:latin typeface="Arial Black"/>
                <a:ea typeface="Arial Black"/>
                <a:cs typeface="Arial Black"/>
                <a:sym typeface="Arial Black"/>
              </a:defRPr>
            </a:lvl6pPr>
            <a:lvl7pPr marL="0" marR="0" lvl="6" indent="0" algn="r">
              <a:spcBef>
                <a:spcPts val="0"/>
              </a:spcBef>
              <a:buNone/>
              <a:defRPr sz="1200" b="0" i="0" u="none" strike="noStrike" cap="none">
                <a:solidFill>
                  <a:srgbClr val="000000"/>
                </a:solidFill>
                <a:latin typeface="Arial Black"/>
                <a:ea typeface="Arial Black"/>
                <a:cs typeface="Arial Black"/>
                <a:sym typeface="Arial Black"/>
              </a:defRPr>
            </a:lvl7pPr>
            <a:lvl8pPr marL="0" marR="0" lvl="7" indent="0" algn="r">
              <a:spcBef>
                <a:spcPts val="0"/>
              </a:spcBef>
              <a:buNone/>
              <a:defRPr sz="1200" b="0" i="0" u="none" strike="noStrike" cap="none">
                <a:solidFill>
                  <a:srgbClr val="000000"/>
                </a:solidFill>
                <a:latin typeface="Arial Black"/>
                <a:ea typeface="Arial Black"/>
                <a:cs typeface="Arial Black"/>
                <a:sym typeface="Arial Black"/>
              </a:defRPr>
            </a:lvl8pPr>
            <a:lvl9pPr marL="0" marR="0" lvl="8" indent="0" algn="r">
              <a:spcBef>
                <a:spcPts val="0"/>
              </a:spcBef>
              <a:buNone/>
              <a:defRPr sz="1200" b="0" i="0" u="none" strike="noStrike" cap="none">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92"/>
        <p:cNvGrpSpPr/>
        <p:nvPr/>
      </p:nvGrpSpPr>
      <p:grpSpPr>
        <a:xfrm>
          <a:off x="0" y="0"/>
          <a:ext cx="0" cy="0"/>
          <a:chOff x="0" y="0"/>
          <a:chExt cx="0" cy="0"/>
        </a:xfrm>
      </p:grpSpPr>
      <p:sp>
        <p:nvSpPr>
          <p:cNvPr id="493" name="Google Shape;493;p5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4" name="Google Shape;494;p5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144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980"/>
              <a:buNone/>
              <a:defRPr sz="1400"/>
            </a:lvl4pPr>
            <a:lvl5pPr marL="2286000" lvl="4" indent="-228600" algn="l">
              <a:spcBef>
                <a:spcPts val="280"/>
              </a:spcBef>
              <a:spcAft>
                <a:spcPts val="0"/>
              </a:spcAft>
              <a:buSzPts val="1400"/>
              <a:buNone/>
              <a:defRPr sz="1400"/>
            </a:lvl5pPr>
            <a:lvl6pPr marL="2743200" lvl="5" indent="-228600" algn="l">
              <a:spcBef>
                <a:spcPts val="280"/>
              </a:spcBef>
              <a:spcAft>
                <a:spcPts val="0"/>
              </a:spcAft>
              <a:buSzPts val="1400"/>
              <a:buNone/>
              <a:defRPr sz="1400"/>
            </a:lvl6pPr>
            <a:lvl7pPr marL="3200400" lvl="6" indent="-228600" algn="l">
              <a:spcBef>
                <a:spcPts val="280"/>
              </a:spcBef>
              <a:spcAft>
                <a:spcPts val="0"/>
              </a:spcAft>
              <a:buSzPts val="1400"/>
              <a:buNone/>
              <a:defRPr sz="1400"/>
            </a:lvl7pPr>
            <a:lvl8pPr marL="3657600" lvl="7" indent="-228600" algn="l">
              <a:spcBef>
                <a:spcPts val="280"/>
              </a:spcBef>
              <a:spcAft>
                <a:spcPts val="0"/>
              </a:spcAft>
              <a:buSzPts val="1400"/>
              <a:buNone/>
              <a:defRPr sz="1400"/>
            </a:lvl8pPr>
            <a:lvl9pPr marL="4114800" lvl="8" indent="-228600" algn="l">
              <a:spcBef>
                <a:spcPts val="280"/>
              </a:spcBef>
              <a:spcAft>
                <a:spcPts val="0"/>
              </a:spcAft>
              <a:buSzPts val="1400"/>
              <a:buNone/>
              <a:defRPr sz="1400"/>
            </a:lvl9pPr>
          </a:lstStyle>
          <a:p>
            <a:endParaRPr/>
          </a:p>
        </p:txBody>
      </p:sp>
      <p:sp>
        <p:nvSpPr>
          <p:cNvPr id="495" name="Google Shape;495;p5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6" name="Google Shape;496;p5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b="0" i="0" u="none" strike="noStrike" cap="none">
                <a:solidFill>
                  <a:srgbClr val="000000"/>
                </a:solidFill>
                <a:latin typeface="Arial Black"/>
                <a:ea typeface="Arial Black"/>
                <a:cs typeface="Arial Black"/>
                <a:sym typeface="Arial Black"/>
              </a:defRPr>
            </a:lvl1pPr>
            <a:lvl2pPr marL="0" marR="0" lvl="1" indent="0" algn="r">
              <a:spcBef>
                <a:spcPts val="0"/>
              </a:spcBef>
              <a:buNone/>
              <a:defRPr sz="1200" b="0" i="0" u="none" strike="noStrike" cap="none">
                <a:solidFill>
                  <a:srgbClr val="000000"/>
                </a:solidFill>
                <a:latin typeface="Arial Black"/>
                <a:ea typeface="Arial Black"/>
                <a:cs typeface="Arial Black"/>
                <a:sym typeface="Arial Black"/>
              </a:defRPr>
            </a:lvl2pPr>
            <a:lvl3pPr marL="0" marR="0" lvl="2" indent="0" algn="r">
              <a:spcBef>
                <a:spcPts val="0"/>
              </a:spcBef>
              <a:buNone/>
              <a:defRPr sz="1200" b="0" i="0" u="none" strike="noStrike" cap="none">
                <a:solidFill>
                  <a:srgbClr val="000000"/>
                </a:solidFill>
                <a:latin typeface="Arial Black"/>
                <a:ea typeface="Arial Black"/>
                <a:cs typeface="Arial Black"/>
                <a:sym typeface="Arial Black"/>
              </a:defRPr>
            </a:lvl3pPr>
            <a:lvl4pPr marL="0" marR="0" lvl="3" indent="0" algn="r">
              <a:spcBef>
                <a:spcPts val="0"/>
              </a:spcBef>
              <a:buNone/>
              <a:defRPr sz="1200" b="0" i="0" u="none" strike="noStrike" cap="none">
                <a:solidFill>
                  <a:srgbClr val="000000"/>
                </a:solidFill>
                <a:latin typeface="Arial Black"/>
                <a:ea typeface="Arial Black"/>
                <a:cs typeface="Arial Black"/>
                <a:sym typeface="Arial Black"/>
              </a:defRPr>
            </a:lvl4pPr>
            <a:lvl5pPr marL="0" marR="0" lvl="4" indent="0" algn="r">
              <a:spcBef>
                <a:spcPts val="0"/>
              </a:spcBef>
              <a:buNone/>
              <a:defRPr sz="1200" b="0" i="0" u="none" strike="noStrike" cap="none">
                <a:solidFill>
                  <a:srgbClr val="000000"/>
                </a:solidFill>
                <a:latin typeface="Arial Black"/>
                <a:ea typeface="Arial Black"/>
                <a:cs typeface="Arial Black"/>
                <a:sym typeface="Arial Black"/>
              </a:defRPr>
            </a:lvl5pPr>
            <a:lvl6pPr marL="0" marR="0" lvl="5" indent="0" algn="r">
              <a:spcBef>
                <a:spcPts val="0"/>
              </a:spcBef>
              <a:buNone/>
              <a:defRPr sz="1200" b="0" i="0" u="none" strike="noStrike" cap="none">
                <a:solidFill>
                  <a:srgbClr val="000000"/>
                </a:solidFill>
                <a:latin typeface="Arial Black"/>
                <a:ea typeface="Arial Black"/>
                <a:cs typeface="Arial Black"/>
                <a:sym typeface="Arial Black"/>
              </a:defRPr>
            </a:lvl6pPr>
            <a:lvl7pPr marL="0" marR="0" lvl="6" indent="0" algn="r">
              <a:spcBef>
                <a:spcPts val="0"/>
              </a:spcBef>
              <a:buNone/>
              <a:defRPr sz="1200" b="0" i="0" u="none" strike="noStrike" cap="none">
                <a:solidFill>
                  <a:srgbClr val="000000"/>
                </a:solidFill>
                <a:latin typeface="Arial Black"/>
                <a:ea typeface="Arial Black"/>
                <a:cs typeface="Arial Black"/>
                <a:sym typeface="Arial Black"/>
              </a:defRPr>
            </a:lvl7pPr>
            <a:lvl8pPr marL="0" marR="0" lvl="7" indent="0" algn="r">
              <a:spcBef>
                <a:spcPts val="0"/>
              </a:spcBef>
              <a:buNone/>
              <a:defRPr sz="1200" b="0" i="0" u="none" strike="noStrike" cap="none">
                <a:solidFill>
                  <a:srgbClr val="000000"/>
                </a:solidFill>
                <a:latin typeface="Arial Black"/>
                <a:ea typeface="Arial Black"/>
                <a:cs typeface="Arial Black"/>
                <a:sym typeface="Arial Black"/>
              </a:defRPr>
            </a:lvl8pPr>
            <a:lvl9pPr marL="0" marR="0" lvl="8" indent="0" algn="r">
              <a:spcBef>
                <a:spcPts val="0"/>
              </a:spcBef>
              <a:buNone/>
              <a:defRPr sz="1200" b="0" i="0" u="none" strike="noStrike" cap="none">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497" name="Google Shape;497;p5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98"/>
        <p:cNvGrpSpPr/>
        <p:nvPr/>
      </p:nvGrpSpPr>
      <p:grpSpPr>
        <a:xfrm>
          <a:off x="0" y="0"/>
          <a:ext cx="0" cy="0"/>
          <a:chOff x="0" y="0"/>
          <a:chExt cx="0" cy="0"/>
        </a:xfrm>
      </p:grpSpPr>
      <p:sp>
        <p:nvSpPr>
          <p:cNvPr id="499" name="Google Shape;499;p56"/>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0" name="Google Shape;500;p56"/>
          <p:cNvSpPr txBox="1">
            <a:spLocks noGrp="1"/>
          </p:cNvSpPr>
          <p:nvPr>
            <p:ph type="body" idx="1"/>
          </p:nvPr>
        </p:nvSpPr>
        <p:spPr>
          <a:xfrm>
            <a:off x="457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50519" algn="l">
              <a:spcBef>
                <a:spcPts val="480"/>
              </a:spcBef>
              <a:spcAft>
                <a:spcPts val="0"/>
              </a:spcAft>
              <a:buSzPts val="192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01" name="Google Shape;501;p56"/>
          <p:cNvSpPr txBox="1">
            <a:spLocks noGrp="1"/>
          </p:cNvSpPr>
          <p:nvPr>
            <p:ph type="body" idx="2"/>
          </p:nvPr>
        </p:nvSpPr>
        <p:spPr>
          <a:xfrm>
            <a:off x="4648200" y="1981200"/>
            <a:ext cx="4038600" cy="3886200"/>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50519" algn="l">
              <a:spcBef>
                <a:spcPts val="480"/>
              </a:spcBef>
              <a:spcAft>
                <a:spcPts val="0"/>
              </a:spcAft>
              <a:buSzPts val="192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502" name="Google Shape;502;p5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3" name="Google Shape;503;p5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b="0" i="0" u="none" strike="noStrike" cap="none">
                <a:solidFill>
                  <a:srgbClr val="000000"/>
                </a:solidFill>
                <a:latin typeface="Arial Black"/>
                <a:ea typeface="Arial Black"/>
                <a:cs typeface="Arial Black"/>
                <a:sym typeface="Arial Black"/>
              </a:defRPr>
            </a:lvl1pPr>
            <a:lvl2pPr marL="0" marR="0" lvl="1" indent="0" algn="r">
              <a:spcBef>
                <a:spcPts val="0"/>
              </a:spcBef>
              <a:buNone/>
              <a:defRPr sz="1200" b="0" i="0" u="none" strike="noStrike" cap="none">
                <a:solidFill>
                  <a:srgbClr val="000000"/>
                </a:solidFill>
                <a:latin typeface="Arial Black"/>
                <a:ea typeface="Arial Black"/>
                <a:cs typeface="Arial Black"/>
                <a:sym typeface="Arial Black"/>
              </a:defRPr>
            </a:lvl2pPr>
            <a:lvl3pPr marL="0" marR="0" lvl="2" indent="0" algn="r">
              <a:spcBef>
                <a:spcPts val="0"/>
              </a:spcBef>
              <a:buNone/>
              <a:defRPr sz="1200" b="0" i="0" u="none" strike="noStrike" cap="none">
                <a:solidFill>
                  <a:srgbClr val="000000"/>
                </a:solidFill>
                <a:latin typeface="Arial Black"/>
                <a:ea typeface="Arial Black"/>
                <a:cs typeface="Arial Black"/>
                <a:sym typeface="Arial Black"/>
              </a:defRPr>
            </a:lvl3pPr>
            <a:lvl4pPr marL="0" marR="0" lvl="3" indent="0" algn="r">
              <a:spcBef>
                <a:spcPts val="0"/>
              </a:spcBef>
              <a:buNone/>
              <a:defRPr sz="1200" b="0" i="0" u="none" strike="noStrike" cap="none">
                <a:solidFill>
                  <a:srgbClr val="000000"/>
                </a:solidFill>
                <a:latin typeface="Arial Black"/>
                <a:ea typeface="Arial Black"/>
                <a:cs typeface="Arial Black"/>
                <a:sym typeface="Arial Black"/>
              </a:defRPr>
            </a:lvl4pPr>
            <a:lvl5pPr marL="0" marR="0" lvl="4" indent="0" algn="r">
              <a:spcBef>
                <a:spcPts val="0"/>
              </a:spcBef>
              <a:buNone/>
              <a:defRPr sz="1200" b="0" i="0" u="none" strike="noStrike" cap="none">
                <a:solidFill>
                  <a:srgbClr val="000000"/>
                </a:solidFill>
                <a:latin typeface="Arial Black"/>
                <a:ea typeface="Arial Black"/>
                <a:cs typeface="Arial Black"/>
                <a:sym typeface="Arial Black"/>
              </a:defRPr>
            </a:lvl5pPr>
            <a:lvl6pPr marL="0" marR="0" lvl="5" indent="0" algn="r">
              <a:spcBef>
                <a:spcPts val="0"/>
              </a:spcBef>
              <a:buNone/>
              <a:defRPr sz="1200" b="0" i="0" u="none" strike="noStrike" cap="none">
                <a:solidFill>
                  <a:srgbClr val="000000"/>
                </a:solidFill>
                <a:latin typeface="Arial Black"/>
                <a:ea typeface="Arial Black"/>
                <a:cs typeface="Arial Black"/>
                <a:sym typeface="Arial Black"/>
              </a:defRPr>
            </a:lvl6pPr>
            <a:lvl7pPr marL="0" marR="0" lvl="6" indent="0" algn="r">
              <a:spcBef>
                <a:spcPts val="0"/>
              </a:spcBef>
              <a:buNone/>
              <a:defRPr sz="1200" b="0" i="0" u="none" strike="noStrike" cap="none">
                <a:solidFill>
                  <a:srgbClr val="000000"/>
                </a:solidFill>
                <a:latin typeface="Arial Black"/>
                <a:ea typeface="Arial Black"/>
                <a:cs typeface="Arial Black"/>
                <a:sym typeface="Arial Black"/>
              </a:defRPr>
            </a:lvl7pPr>
            <a:lvl8pPr marL="0" marR="0" lvl="7" indent="0" algn="r">
              <a:spcBef>
                <a:spcPts val="0"/>
              </a:spcBef>
              <a:buNone/>
              <a:defRPr sz="1200" b="0" i="0" u="none" strike="noStrike" cap="none">
                <a:solidFill>
                  <a:srgbClr val="000000"/>
                </a:solidFill>
                <a:latin typeface="Arial Black"/>
                <a:ea typeface="Arial Black"/>
                <a:cs typeface="Arial Black"/>
                <a:sym typeface="Arial Black"/>
              </a:defRPr>
            </a:lvl8pPr>
            <a:lvl9pPr marL="0" marR="0" lvl="8" indent="0" algn="r">
              <a:spcBef>
                <a:spcPts val="0"/>
              </a:spcBef>
              <a:buNone/>
              <a:defRPr sz="1200" b="0" i="0" u="none" strike="noStrike" cap="none">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504" name="Google Shape;504;p5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169"/>
        <p:cNvGrpSpPr/>
        <p:nvPr/>
      </p:nvGrpSpPr>
      <p:grpSpPr>
        <a:xfrm>
          <a:off x="0" y="0"/>
          <a:ext cx="0" cy="0"/>
          <a:chOff x="0" y="0"/>
          <a:chExt cx="0" cy="0"/>
        </a:xfrm>
      </p:grpSpPr>
      <p:sp>
        <p:nvSpPr>
          <p:cNvPr id="170" name="Google Shape;170;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1" name="Google Shape;171;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920"/>
              <a:buNone/>
              <a:defRPr sz="2400" b="1"/>
            </a:lvl1pPr>
            <a:lvl2pPr marL="914400" lvl="1" indent="-228600" algn="l">
              <a:spcBef>
                <a:spcPts val="400"/>
              </a:spcBef>
              <a:spcAft>
                <a:spcPts val="0"/>
              </a:spcAft>
              <a:buSzPts val="1000"/>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800"/>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172" name="Google Shape;172;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50520" algn="l">
              <a:spcBef>
                <a:spcPts val="480"/>
              </a:spcBef>
              <a:spcAft>
                <a:spcPts val="0"/>
              </a:spcAft>
              <a:buSzPts val="1920"/>
              <a:buChar char="⮚"/>
              <a:defRPr sz="2400"/>
            </a:lvl1pPr>
            <a:lvl2pPr marL="914400" lvl="1" indent="-292100" algn="l">
              <a:spcBef>
                <a:spcPts val="400"/>
              </a:spcBef>
              <a:spcAft>
                <a:spcPts val="0"/>
              </a:spcAft>
              <a:buSzPts val="1000"/>
              <a:buChar char="●"/>
              <a:defRPr sz="2000"/>
            </a:lvl2pPr>
            <a:lvl3pPr marL="1371600" lvl="2" indent="-342900" algn="l">
              <a:spcBef>
                <a:spcPts val="360"/>
              </a:spcBef>
              <a:spcAft>
                <a:spcPts val="0"/>
              </a:spcAft>
              <a:buSzPts val="1800"/>
              <a:buFont typeface="Arial"/>
              <a:buChar char="•"/>
              <a:defRPr sz="1800"/>
            </a:lvl3pPr>
            <a:lvl4pPr marL="1828800" lvl="3" indent="-279400" algn="l">
              <a:spcBef>
                <a:spcPts val="320"/>
              </a:spcBef>
              <a:spcAft>
                <a:spcPts val="0"/>
              </a:spcAft>
              <a:buSzPts val="800"/>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
        <p:nvSpPr>
          <p:cNvPr id="173" name="Google Shape;173;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920"/>
              <a:buNone/>
              <a:defRPr sz="2400" b="1"/>
            </a:lvl1pPr>
            <a:lvl2pPr marL="914400" lvl="1" indent="-228600" algn="l">
              <a:spcBef>
                <a:spcPts val="400"/>
              </a:spcBef>
              <a:spcAft>
                <a:spcPts val="0"/>
              </a:spcAft>
              <a:buSzPts val="1000"/>
              <a:buNone/>
              <a:defRPr sz="2000" b="1"/>
            </a:lvl2pPr>
            <a:lvl3pPr marL="1371600" lvl="2" indent="-228600" algn="l">
              <a:spcBef>
                <a:spcPts val="360"/>
              </a:spcBef>
              <a:spcAft>
                <a:spcPts val="0"/>
              </a:spcAft>
              <a:buSzPts val="1800"/>
              <a:buFont typeface="Arial"/>
              <a:buNone/>
              <a:defRPr sz="1800" b="1"/>
            </a:lvl3pPr>
            <a:lvl4pPr marL="1828800" lvl="3" indent="-228600" algn="l">
              <a:spcBef>
                <a:spcPts val="320"/>
              </a:spcBef>
              <a:spcAft>
                <a:spcPts val="0"/>
              </a:spcAft>
              <a:buSzPts val="800"/>
              <a:buNone/>
              <a:defRPr sz="1600" b="1"/>
            </a:lvl4pPr>
            <a:lvl5pPr marL="2286000" lvl="4" indent="-228600" algn="l">
              <a:spcBef>
                <a:spcPts val="320"/>
              </a:spcBef>
              <a:spcAft>
                <a:spcPts val="0"/>
              </a:spcAft>
              <a:buSzPts val="1600"/>
              <a:buFont typeface="Arial"/>
              <a:buNone/>
              <a:defRPr sz="1600" b="1"/>
            </a:lvl5pPr>
            <a:lvl6pPr marL="2743200" lvl="5" indent="-228600" algn="l">
              <a:spcBef>
                <a:spcPts val="320"/>
              </a:spcBef>
              <a:spcAft>
                <a:spcPts val="0"/>
              </a:spcAft>
              <a:buSzPts val="1600"/>
              <a:buFont typeface="Arial"/>
              <a:buNone/>
              <a:defRPr sz="1600" b="1"/>
            </a:lvl6pPr>
            <a:lvl7pPr marL="3200400" lvl="6" indent="-228600" algn="l">
              <a:spcBef>
                <a:spcPts val="320"/>
              </a:spcBef>
              <a:spcAft>
                <a:spcPts val="0"/>
              </a:spcAft>
              <a:buSzPts val="1600"/>
              <a:buFont typeface="Arial"/>
              <a:buNone/>
              <a:defRPr sz="1600" b="1"/>
            </a:lvl7pPr>
            <a:lvl8pPr marL="3657600" lvl="7" indent="-228600" algn="l">
              <a:spcBef>
                <a:spcPts val="320"/>
              </a:spcBef>
              <a:spcAft>
                <a:spcPts val="0"/>
              </a:spcAft>
              <a:buSzPts val="1600"/>
              <a:buFont typeface="Arial"/>
              <a:buNone/>
              <a:defRPr sz="1600" b="1"/>
            </a:lvl8pPr>
            <a:lvl9pPr marL="4114800" lvl="8" indent="-228600" algn="l">
              <a:spcBef>
                <a:spcPts val="320"/>
              </a:spcBef>
              <a:spcAft>
                <a:spcPts val="0"/>
              </a:spcAft>
              <a:buSzPts val="1600"/>
              <a:buFont typeface="Arial"/>
              <a:buNone/>
              <a:defRPr sz="1600" b="1"/>
            </a:lvl9pPr>
          </a:lstStyle>
          <a:p>
            <a:endParaRPr/>
          </a:p>
        </p:txBody>
      </p:sp>
      <p:sp>
        <p:nvSpPr>
          <p:cNvPr id="174" name="Google Shape;174;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50520" algn="l">
              <a:spcBef>
                <a:spcPts val="480"/>
              </a:spcBef>
              <a:spcAft>
                <a:spcPts val="0"/>
              </a:spcAft>
              <a:buSzPts val="1920"/>
              <a:buChar char="⮚"/>
              <a:defRPr sz="2400"/>
            </a:lvl1pPr>
            <a:lvl2pPr marL="914400" lvl="1" indent="-292100" algn="l">
              <a:spcBef>
                <a:spcPts val="400"/>
              </a:spcBef>
              <a:spcAft>
                <a:spcPts val="0"/>
              </a:spcAft>
              <a:buSzPts val="1000"/>
              <a:buChar char="●"/>
              <a:defRPr sz="2000"/>
            </a:lvl2pPr>
            <a:lvl3pPr marL="1371600" lvl="2" indent="-342900" algn="l">
              <a:spcBef>
                <a:spcPts val="360"/>
              </a:spcBef>
              <a:spcAft>
                <a:spcPts val="0"/>
              </a:spcAft>
              <a:buSzPts val="1800"/>
              <a:buFont typeface="Arial"/>
              <a:buChar char="•"/>
              <a:defRPr sz="1800"/>
            </a:lvl3pPr>
            <a:lvl4pPr marL="1828800" lvl="3" indent="-279400" algn="l">
              <a:spcBef>
                <a:spcPts val="320"/>
              </a:spcBef>
              <a:spcAft>
                <a:spcPts val="0"/>
              </a:spcAft>
              <a:buSzPts val="800"/>
              <a:buChar char="●"/>
              <a:defRPr sz="1600"/>
            </a:lvl4pPr>
            <a:lvl5pPr marL="2286000" lvl="4" indent="-330200" algn="l">
              <a:spcBef>
                <a:spcPts val="320"/>
              </a:spcBef>
              <a:spcAft>
                <a:spcPts val="0"/>
              </a:spcAft>
              <a:buSzPts val="1600"/>
              <a:buFont typeface="Arial"/>
              <a:buChar char="•"/>
              <a:defRPr sz="1600"/>
            </a:lvl5pPr>
            <a:lvl6pPr marL="2743200" lvl="5" indent="-330200" algn="l">
              <a:spcBef>
                <a:spcPts val="320"/>
              </a:spcBef>
              <a:spcAft>
                <a:spcPts val="0"/>
              </a:spcAft>
              <a:buSzPts val="1600"/>
              <a:buFont typeface="Arial"/>
              <a:buChar char="•"/>
              <a:defRPr sz="1600"/>
            </a:lvl6pPr>
            <a:lvl7pPr marL="3200400" lvl="6" indent="-330200" algn="l">
              <a:spcBef>
                <a:spcPts val="320"/>
              </a:spcBef>
              <a:spcAft>
                <a:spcPts val="0"/>
              </a:spcAft>
              <a:buSzPts val="1600"/>
              <a:buFont typeface="Arial"/>
              <a:buChar char="•"/>
              <a:defRPr sz="1600"/>
            </a:lvl7pPr>
            <a:lvl8pPr marL="3657600" lvl="7" indent="-330200" algn="l">
              <a:spcBef>
                <a:spcPts val="320"/>
              </a:spcBef>
              <a:spcAft>
                <a:spcPts val="0"/>
              </a:spcAft>
              <a:buSzPts val="1600"/>
              <a:buFont typeface="Arial"/>
              <a:buChar char="•"/>
              <a:defRPr sz="1600"/>
            </a:lvl8pPr>
            <a:lvl9pPr marL="4114800" lvl="8" indent="-330200" algn="l">
              <a:spcBef>
                <a:spcPts val="320"/>
              </a:spcBef>
              <a:spcAft>
                <a:spcPts val="0"/>
              </a:spcAft>
              <a:buSzPts val="1600"/>
              <a:buFont typeface="Arial"/>
              <a:buChar char="•"/>
              <a:defRPr sz="1600"/>
            </a:lvl9pPr>
          </a:lstStyle>
          <a:p>
            <a:endParaRPr/>
          </a:p>
        </p:txBody>
      </p:sp>
      <p:sp>
        <p:nvSpPr>
          <p:cNvPr id="175" name="Google Shape;175;p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505"/>
        <p:cNvGrpSpPr/>
        <p:nvPr/>
      </p:nvGrpSpPr>
      <p:grpSpPr>
        <a:xfrm>
          <a:off x="0" y="0"/>
          <a:ext cx="0" cy="0"/>
          <a:chOff x="0" y="0"/>
          <a:chExt cx="0" cy="0"/>
        </a:xfrm>
      </p:grpSpPr>
      <p:sp>
        <p:nvSpPr>
          <p:cNvPr id="506" name="Google Shape;506;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7" name="Google Shape;507;p5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08" name="Google Shape;508;p5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30200" algn="l">
              <a:spcBef>
                <a:spcPts val="400"/>
              </a:spcBef>
              <a:spcAft>
                <a:spcPts val="0"/>
              </a:spcAft>
              <a:buSzPts val="16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9" name="Google Shape;509;p5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6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10" name="Google Shape;510;p5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30200" algn="l">
              <a:spcBef>
                <a:spcPts val="400"/>
              </a:spcBef>
              <a:spcAft>
                <a:spcPts val="0"/>
              </a:spcAft>
              <a:buSzPts val="16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11" name="Google Shape;511;p5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2" name="Google Shape;512;p5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b="0" i="0" u="none" strike="noStrike" cap="none">
                <a:solidFill>
                  <a:srgbClr val="000000"/>
                </a:solidFill>
                <a:latin typeface="Arial Black"/>
                <a:ea typeface="Arial Black"/>
                <a:cs typeface="Arial Black"/>
                <a:sym typeface="Arial Black"/>
              </a:defRPr>
            </a:lvl1pPr>
            <a:lvl2pPr marL="0" marR="0" lvl="1" indent="0" algn="r">
              <a:spcBef>
                <a:spcPts val="0"/>
              </a:spcBef>
              <a:buNone/>
              <a:defRPr sz="1200" b="0" i="0" u="none" strike="noStrike" cap="none">
                <a:solidFill>
                  <a:srgbClr val="000000"/>
                </a:solidFill>
                <a:latin typeface="Arial Black"/>
                <a:ea typeface="Arial Black"/>
                <a:cs typeface="Arial Black"/>
                <a:sym typeface="Arial Black"/>
              </a:defRPr>
            </a:lvl2pPr>
            <a:lvl3pPr marL="0" marR="0" lvl="2" indent="0" algn="r">
              <a:spcBef>
                <a:spcPts val="0"/>
              </a:spcBef>
              <a:buNone/>
              <a:defRPr sz="1200" b="0" i="0" u="none" strike="noStrike" cap="none">
                <a:solidFill>
                  <a:srgbClr val="000000"/>
                </a:solidFill>
                <a:latin typeface="Arial Black"/>
                <a:ea typeface="Arial Black"/>
                <a:cs typeface="Arial Black"/>
                <a:sym typeface="Arial Black"/>
              </a:defRPr>
            </a:lvl3pPr>
            <a:lvl4pPr marL="0" marR="0" lvl="3" indent="0" algn="r">
              <a:spcBef>
                <a:spcPts val="0"/>
              </a:spcBef>
              <a:buNone/>
              <a:defRPr sz="1200" b="0" i="0" u="none" strike="noStrike" cap="none">
                <a:solidFill>
                  <a:srgbClr val="000000"/>
                </a:solidFill>
                <a:latin typeface="Arial Black"/>
                <a:ea typeface="Arial Black"/>
                <a:cs typeface="Arial Black"/>
                <a:sym typeface="Arial Black"/>
              </a:defRPr>
            </a:lvl4pPr>
            <a:lvl5pPr marL="0" marR="0" lvl="4" indent="0" algn="r">
              <a:spcBef>
                <a:spcPts val="0"/>
              </a:spcBef>
              <a:buNone/>
              <a:defRPr sz="1200" b="0" i="0" u="none" strike="noStrike" cap="none">
                <a:solidFill>
                  <a:srgbClr val="000000"/>
                </a:solidFill>
                <a:latin typeface="Arial Black"/>
                <a:ea typeface="Arial Black"/>
                <a:cs typeface="Arial Black"/>
                <a:sym typeface="Arial Black"/>
              </a:defRPr>
            </a:lvl5pPr>
            <a:lvl6pPr marL="0" marR="0" lvl="5" indent="0" algn="r">
              <a:spcBef>
                <a:spcPts val="0"/>
              </a:spcBef>
              <a:buNone/>
              <a:defRPr sz="1200" b="0" i="0" u="none" strike="noStrike" cap="none">
                <a:solidFill>
                  <a:srgbClr val="000000"/>
                </a:solidFill>
                <a:latin typeface="Arial Black"/>
                <a:ea typeface="Arial Black"/>
                <a:cs typeface="Arial Black"/>
                <a:sym typeface="Arial Black"/>
              </a:defRPr>
            </a:lvl6pPr>
            <a:lvl7pPr marL="0" marR="0" lvl="6" indent="0" algn="r">
              <a:spcBef>
                <a:spcPts val="0"/>
              </a:spcBef>
              <a:buNone/>
              <a:defRPr sz="1200" b="0" i="0" u="none" strike="noStrike" cap="none">
                <a:solidFill>
                  <a:srgbClr val="000000"/>
                </a:solidFill>
                <a:latin typeface="Arial Black"/>
                <a:ea typeface="Arial Black"/>
                <a:cs typeface="Arial Black"/>
                <a:sym typeface="Arial Black"/>
              </a:defRPr>
            </a:lvl7pPr>
            <a:lvl8pPr marL="0" marR="0" lvl="7" indent="0" algn="r">
              <a:spcBef>
                <a:spcPts val="0"/>
              </a:spcBef>
              <a:buNone/>
              <a:defRPr sz="1200" b="0" i="0" u="none" strike="noStrike" cap="none">
                <a:solidFill>
                  <a:srgbClr val="000000"/>
                </a:solidFill>
                <a:latin typeface="Arial Black"/>
                <a:ea typeface="Arial Black"/>
                <a:cs typeface="Arial Black"/>
                <a:sym typeface="Arial Black"/>
              </a:defRPr>
            </a:lvl8pPr>
            <a:lvl9pPr marL="0" marR="0" lvl="8" indent="0" algn="r">
              <a:spcBef>
                <a:spcPts val="0"/>
              </a:spcBef>
              <a:buNone/>
              <a:defRPr sz="1200" b="0" i="0" u="none" strike="noStrike" cap="none">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513" name="Google Shape;513;p5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514"/>
        <p:cNvGrpSpPr/>
        <p:nvPr/>
      </p:nvGrpSpPr>
      <p:grpSpPr>
        <a:xfrm>
          <a:off x="0" y="0"/>
          <a:ext cx="0" cy="0"/>
          <a:chOff x="0" y="0"/>
          <a:chExt cx="0" cy="0"/>
        </a:xfrm>
      </p:grpSpPr>
      <p:sp>
        <p:nvSpPr>
          <p:cNvPr id="515" name="Google Shape;515;p58"/>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6" name="Google Shape;516;p5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7" name="Google Shape;517;p5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b="0" i="0" u="none" strike="noStrike" cap="none">
                <a:solidFill>
                  <a:srgbClr val="000000"/>
                </a:solidFill>
                <a:latin typeface="Arial Black"/>
                <a:ea typeface="Arial Black"/>
                <a:cs typeface="Arial Black"/>
                <a:sym typeface="Arial Black"/>
              </a:defRPr>
            </a:lvl1pPr>
            <a:lvl2pPr marL="0" marR="0" lvl="1" indent="0" algn="r">
              <a:spcBef>
                <a:spcPts val="0"/>
              </a:spcBef>
              <a:buNone/>
              <a:defRPr sz="1200" b="0" i="0" u="none" strike="noStrike" cap="none">
                <a:solidFill>
                  <a:srgbClr val="000000"/>
                </a:solidFill>
                <a:latin typeface="Arial Black"/>
                <a:ea typeface="Arial Black"/>
                <a:cs typeface="Arial Black"/>
                <a:sym typeface="Arial Black"/>
              </a:defRPr>
            </a:lvl2pPr>
            <a:lvl3pPr marL="0" marR="0" lvl="2" indent="0" algn="r">
              <a:spcBef>
                <a:spcPts val="0"/>
              </a:spcBef>
              <a:buNone/>
              <a:defRPr sz="1200" b="0" i="0" u="none" strike="noStrike" cap="none">
                <a:solidFill>
                  <a:srgbClr val="000000"/>
                </a:solidFill>
                <a:latin typeface="Arial Black"/>
                <a:ea typeface="Arial Black"/>
                <a:cs typeface="Arial Black"/>
                <a:sym typeface="Arial Black"/>
              </a:defRPr>
            </a:lvl3pPr>
            <a:lvl4pPr marL="0" marR="0" lvl="3" indent="0" algn="r">
              <a:spcBef>
                <a:spcPts val="0"/>
              </a:spcBef>
              <a:buNone/>
              <a:defRPr sz="1200" b="0" i="0" u="none" strike="noStrike" cap="none">
                <a:solidFill>
                  <a:srgbClr val="000000"/>
                </a:solidFill>
                <a:latin typeface="Arial Black"/>
                <a:ea typeface="Arial Black"/>
                <a:cs typeface="Arial Black"/>
                <a:sym typeface="Arial Black"/>
              </a:defRPr>
            </a:lvl4pPr>
            <a:lvl5pPr marL="0" marR="0" lvl="4" indent="0" algn="r">
              <a:spcBef>
                <a:spcPts val="0"/>
              </a:spcBef>
              <a:buNone/>
              <a:defRPr sz="1200" b="0" i="0" u="none" strike="noStrike" cap="none">
                <a:solidFill>
                  <a:srgbClr val="000000"/>
                </a:solidFill>
                <a:latin typeface="Arial Black"/>
                <a:ea typeface="Arial Black"/>
                <a:cs typeface="Arial Black"/>
                <a:sym typeface="Arial Black"/>
              </a:defRPr>
            </a:lvl5pPr>
            <a:lvl6pPr marL="0" marR="0" lvl="5" indent="0" algn="r">
              <a:spcBef>
                <a:spcPts val="0"/>
              </a:spcBef>
              <a:buNone/>
              <a:defRPr sz="1200" b="0" i="0" u="none" strike="noStrike" cap="none">
                <a:solidFill>
                  <a:srgbClr val="000000"/>
                </a:solidFill>
                <a:latin typeface="Arial Black"/>
                <a:ea typeface="Arial Black"/>
                <a:cs typeface="Arial Black"/>
                <a:sym typeface="Arial Black"/>
              </a:defRPr>
            </a:lvl6pPr>
            <a:lvl7pPr marL="0" marR="0" lvl="6" indent="0" algn="r">
              <a:spcBef>
                <a:spcPts val="0"/>
              </a:spcBef>
              <a:buNone/>
              <a:defRPr sz="1200" b="0" i="0" u="none" strike="noStrike" cap="none">
                <a:solidFill>
                  <a:srgbClr val="000000"/>
                </a:solidFill>
                <a:latin typeface="Arial Black"/>
                <a:ea typeface="Arial Black"/>
                <a:cs typeface="Arial Black"/>
                <a:sym typeface="Arial Black"/>
              </a:defRPr>
            </a:lvl7pPr>
            <a:lvl8pPr marL="0" marR="0" lvl="7" indent="0" algn="r">
              <a:spcBef>
                <a:spcPts val="0"/>
              </a:spcBef>
              <a:buNone/>
              <a:defRPr sz="1200" b="0" i="0" u="none" strike="noStrike" cap="none">
                <a:solidFill>
                  <a:srgbClr val="000000"/>
                </a:solidFill>
                <a:latin typeface="Arial Black"/>
                <a:ea typeface="Arial Black"/>
                <a:cs typeface="Arial Black"/>
                <a:sym typeface="Arial Black"/>
              </a:defRPr>
            </a:lvl8pPr>
            <a:lvl9pPr marL="0" marR="0" lvl="8" indent="0" algn="r">
              <a:spcBef>
                <a:spcPts val="0"/>
              </a:spcBef>
              <a:buNone/>
              <a:defRPr sz="1200" b="0" i="0" u="none" strike="noStrike" cap="none">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518" name="Google Shape;518;p5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19"/>
        <p:cNvGrpSpPr/>
        <p:nvPr/>
      </p:nvGrpSpPr>
      <p:grpSpPr>
        <a:xfrm>
          <a:off x="0" y="0"/>
          <a:ext cx="0" cy="0"/>
          <a:chOff x="0" y="0"/>
          <a:chExt cx="0" cy="0"/>
        </a:xfrm>
      </p:grpSpPr>
      <p:sp>
        <p:nvSpPr>
          <p:cNvPr id="520" name="Google Shape;520;p5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1" name="Google Shape;521;p5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81000" algn="l">
              <a:spcBef>
                <a:spcPts val="640"/>
              </a:spcBef>
              <a:spcAft>
                <a:spcPts val="0"/>
              </a:spcAft>
              <a:buSzPts val="2400"/>
              <a:buChar char="■"/>
              <a:defRPr sz="3200"/>
            </a:lvl1pPr>
            <a:lvl2pPr marL="914400" lvl="1" indent="-370840" algn="l">
              <a:spcBef>
                <a:spcPts val="560"/>
              </a:spcBef>
              <a:spcAft>
                <a:spcPts val="0"/>
              </a:spcAft>
              <a:buSzPts val="2240"/>
              <a:buChar char="◻"/>
              <a:defRPr sz="2800"/>
            </a:lvl2pPr>
            <a:lvl3pPr marL="1371600" lvl="2" indent="-327660" algn="l">
              <a:spcBef>
                <a:spcPts val="480"/>
              </a:spcBef>
              <a:spcAft>
                <a:spcPts val="0"/>
              </a:spcAft>
              <a:buSzPts val="1560"/>
              <a:buChar char="■"/>
              <a:defRPr sz="2400"/>
            </a:lvl3pPr>
            <a:lvl4pPr marL="1828800" lvl="3" indent="-317500" algn="l">
              <a:spcBef>
                <a:spcPts val="400"/>
              </a:spcBef>
              <a:spcAft>
                <a:spcPts val="0"/>
              </a:spcAft>
              <a:buSzPts val="14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522" name="Google Shape;522;p5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23" name="Google Shape;523;p5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4" name="Google Shape;524;p5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b="0" i="0" u="none" strike="noStrike" cap="none">
                <a:solidFill>
                  <a:srgbClr val="000000"/>
                </a:solidFill>
                <a:latin typeface="Arial Black"/>
                <a:ea typeface="Arial Black"/>
                <a:cs typeface="Arial Black"/>
                <a:sym typeface="Arial Black"/>
              </a:defRPr>
            </a:lvl1pPr>
            <a:lvl2pPr marL="0" marR="0" lvl="1" indent="0" algn="r">
              <a:spcBef>
                <a:spcPts val="0"/>
              </a:spcBef>
              <a:buNone/>
              <a:defRPr sz="1200" b="0" i="0" u="none" strike="noStrike" cap="none">
                <a:solidFill>
                  <a:srgbClr val="000000"/>
                </a:solidFill>
                <a:latin typeface="Arial Black"/>
                <a:ea typeface="Arial Black"/>
                <a:cs typeface="Arial Black"/>
                <a:sym typeface="Arial Black"/>
              </a:defRPr>
            </a:lvl2pPr>
            <a:lvl3pPr marL="0" marR="0" lvl="2" indent="0" algn="r">
              <a:spcBef>
                <a:spcPts val="0"/>
              </a:spcBef>
              <a:buNone/>
              <a:defRPr sz="1200" b="0" i="0" u="none" strike="noStrike" cap="none">
                <a:solidFill>
                  <a:srgbClr val="000000"/>
                </a:solidFill>
                <a:latin typeface="Arial Black"/>
                <a:ea typeface="Arial Black"/>
                <a:cs typeface="Arial Black"/>
                <a:sym typeface="Arial Black"/>
              </a:defRPr>
            </a:lvl3pPr>
            <a:lvl4pPr marL="0" marR="0" lvl="3" indent="0" algn="r">
              <a:spcBef>
                <a:spcPts val="0"/>
              </a:spcBef>
              <a:buNone/>
              <a:defRPr sz="1200" b="0" i="0" u="none" strike="noStrike" cap="none">
                <a:solidFill>
                  <a:srgbClr val="000000"/>
                </a:solidFill>
                <a:latin typeface="Arial Black"/>
                <a:ea typeface="Arial Black"/>
                <a:cs typeface="Arial Black"/>
                <a:sym typeface="Arial Black"/>
              </a:defRPr>
            </a:lvl4pPr>
            <a:lvl5pPr marL="0" marR="0" lvl="4" indent="0" algn="r">
              <a:spcBef>
                <a:spcPts val="0"/>
              </a:spcBef>
              <a:buNone/>
              <a:defRPr sz="1200" b="0" i="0" u="none" strike="noStrike" cap="none">
                <a:solidFill>
                  <a:srgbClr val="000000"/>
                </a:solidFill>
                <a:latin typeface="Arial Black"/>
                <a:ea typeface="Arial Black"/>
                <a:cs typeface="Arial Black"/>
                <a:sym typeface="Arial Black"/>
              </a:defRPr>
            </a:lvl5pPr>
            <a:lvl6pPr marL="0" marR="0" lvl="5" indent="0" algn="r">
              <a:spcBef>
                <a:spcPts val="0"/>
              </a:spcBef>
              <a:buNone/>
              <a:defRPr sz="1200" b="0" i="0" u="none" strike="noStrike" cap="none">
                <a:solidFill>
                  <a:srgbClr val="000000"/>
                </a:solidFill>
                <a:latin typeface="Arial Black"/>
                <a:ea typeface="Arial Black"/>
                <a:cs typeface="Arial Black"/>
                <a:sym typeface="Arial Black"/>
              </a:defRPr>
            </a:lvl6pPr>
            <a:lvl7pPr marL="0" marR="0" lvl="6" indent="0" algn="r">
              <a:spcBef>
                <a:spcPts val="0"/>
              </a:spcBef>
              <a:buNone/>
              <a:defRPr sz="1200" b="0" i="0" u="none" strike="noStrike" cap="none">
                <a:solidFill>
                  <a:srgbClr val="000000"/>
                </a:solidFill>
                <a:latin typeface="Arial Black"/>
                <a:ea typeface="Arial Black"/>
                <a:cs typeface="Arial Black"/>
                <a:sym typeface="Arial Black"/>
              </a:defRPr>
            </a:lvl7pPr>
            <a:lvl8pPr marL="0" marR="0" lvl="7" indent="0" algn="r">
              <a:spcBef>
                <a:spcPts val="0"/>
              </a:spcBef>
              <a:buNone/>
              <a:defRPr sz="1200" b="0" i="0" u="none" strike="noStrike" cap="none">
                <a:solidFill>
                  <a:srgbClr val="000000"/>
                </a:solidFill>
                <a:latin typeface="Arial Black"/>
                <a:ea typeface="Arial Black"/>
                <a:cs typeface="Arial Black"/>
                <a:sym typeface="Arial Black"/>
              </a:defRPr>
            </a:lvl8pPr>
            <a:lvl9pPr marL="0" marR="0" lvl="8" indent="0" algn="r">
              <a:spcBef>
                <a:spcPts val="0"/>
              </a:spcBef>
              <a:buNone/>
              <a:defRPr sz="1200" b="0" i="0" u="none" strike="noStrike" cap="none">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525" name="Google Shape;525;p5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526"/>
        <p:cNvGrpSpPr/>
        <p:nvPr/>
      </p:nvGrpSpPr>
      <p:grpSpPr>
        <a:xfrm>
          <a:off x="0" y="0"/>
          <a:ext cx="0" cy="0"/>
          <a:chOff x="0" y="0"/>
          <a:chExt cx="0" cy="0"/>
        </a:xfrm>
      </p:grpSpPr>
      <p:sp>
        <p:nvSpPr>
          <p:cNvPr id="527" name="Google Shape;527;p6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8" name="Google Shape;528;p60"/>
          <p:cNvSpPr>
            <a:spLocks noGrp="1"/>
          </p:cNvSpPr>
          <p:nvPr>
            <p:ph type="pic" idx="2"/>
          </p:nvPr>
        </p:nvSpPr>
        <p:spPr>
          <a:xfrm>
            <a:off x="1792288" y="612775"/>
            <a:ext cx="5486400" cy="4114800"/>
          </a:xfrm>
          <a:prstGeom prst="rect">
            <a:avLst/>
          </a:prstGeom>
          <a:noFill/>
          <a:ln>
            <a:noFill/>
          </a:ln>
        </p:spPr>
      </p:sp>
      <p:sp>
        <p:nvSpPr>
          <p:cNvPr id="529" name="Google Shape;529;p6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6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530" name="Google Shape;530;p6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1" name="Google Shape;531;p6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b="0" i="0" u="none" strike="noStrike" cap="none">
                <a:solidFill>
                  <a:srgbClr val="000000"/>
                </a:solidFill>
                <a:latin typeface="Arial Black"/>
                <a:ea typeface="Arial Black"/>
                <a:cs typeface="Arial Black"/>
                <a:sym typeface="Arial Black"/>
              </a:defRPr>
            </a:lvl1pPr>
            <a:lvl2pPr marL="0" marR="0" lvl="1" indent="0" algn="r">
              <a:spcBef>
                <a:spcPts val="0"/>
              </a:spcBef>
              <a:buNone/>
              <a:defRPr sz="1200" b="0" i="0" u="none" strike="noStrike" cap="none">
                <a:solidFill>
                  <a:srgbClr val="000000"/>
                </a:solidFill>
                <a:latin typeface="Arial Black"/>
                <a:ea typeface="Arial Black"/>
                <a:cs typeface="Arial Black"/>
                <a:sym typeface="Arial Black"/>
              </a:defRPr>
            </a:lvl2pPr>
            <a:lvl3pPr marL="0" marR="0" lvl="2" indent="0" algn="r">
              <a:spcBef>
                <a:spcPts val="0"/>
              </a:spcBef>
              <a:buNone/>
              <a:defRPr sz="1200" b="0" i="0" u="none" strike="noStrike" cap="none">
                <a:solidFill>
                  <a:srgbClr val="000000"/>
                </a:solidFill>
                <a:latin typeface="Arial Black"/>
                <a:ea typeface="Arial Black"/>
                <a:cs typeface="Arial Black"/>
                <a:sym typeface="Arial Black"/>
              </a:defRPr>
            </a:lvl3pPr>
            <a:lvl4pPr marL="0" marR="0" lvl="3" indent="0" algn="r">
              <a:spcBef>
                <a:spcPts val="0"/>
              </a:spcBef>
              <a:buNone/>
              <a:defRPr sz="1200" b="0" i="0" u="none" strike="noStrike" cap="none">
                <a:solidFill>
                  <a:srgbClr val="000000"/>
                </a:solidFill>
                <a:latin typeface="Arial Black"/>
                <a:ea typeface="Arial Black"/>
                <a:cs typeface="Arial Black"/>
                <a:sym typeface="Arial Black"/>
              </a:defRPr>
            </a:lvl4pPr>
            <a:lvl5pPr marL="0" marR="0" lvl="4" indent="0" algn="r">
              <a:spcBef>
                <a:spcPts val="0"/>
              </a:spcBef>
              <a:buNone/>
              <a:defRPr sz="1200" b="0" i="0" u="none" strike="noStrike" cap="none">
                <a:solidFill>
                  <a:srgbClr val="000000"/>
                </a:solidFill>
                <a:latin typeface="Arial Black"/>
                <a:ea typeface="Arial Black"/>
                <a:cs typeface="Arial Black"/>
                <a:sym typeface="Arial Black"/>
              </a:defRPr>
            </a:lvl5pPr>
            <a:lvl6pPr marL="0" marR="0" lvl="5" indent="0" algn="r">
              <a:spcBef>
                <a:spcPts val="0"/>
              </a:spcBef>
              <a:buNone/>
              <a:defRPr sz="1200" b="0" i="0" u="none" strike="noStrike" cap="none">
                <a:solidFill>
                  <a:srgbClr val="000000"/>
                </a:solidFill>
                <a:latin typeface="Arial Black"/>
                <a:ea typeface="Arial Black"/>
                <a:cs typeface="Arial Black"/>
                <a:sym typeface="Arial Black"/>
              </a:defRPr>
            </a:lvl6pPr>
            <a:lvl7pPr marL="0" marR="0" lvl="6" indent="0" algn="r">
              <a:spcBef>
                <a:spcPts val="0"/>
              </a:spcBef>
              <a:buNone/>
              <a:defRPr sz="1200" b="0" i="0" u="none" strike="noStrike" cap="none">
                <a:solidFill>
                  <a:srgbClr val="000000"/>
                </a:solidFill>
                <a:latin typeface="Arial Black"/>
                <a:ea typeface="Arial Black"/>
                <a:cs typeface="Arial Black"/>
                <a:sym typeface="Arial Black"/>
              </a:defRPr>
            </a:lvl7pPr>
            <a:lvl8pPr marL="0" marR="0" lvl="7" indent="0" algn="r">
              <a:spcBef>
                <a:spcPts val="0"/>
              </a:spcBef>
              <a:buNone/>
              <a:defRPr sz="1200" b="0" i="0" u="none" strike="noStrike" cap="none">
                <a:solidFill>
                  <a:srgbClr val="000000"/>
                </a:solidFill>
                <a:latin typeface="Arial Black"/>
                <a:ea typeface="Arial Black"/>
                <a:cs typeface="Arial Black"/>
                <a:sym typeface="Arial Black"/>
              </a:defRPr>
            </a:lvl8pPr>
            <a:lvl9pPr marL="0" marR="0" lvl="8" indent="0" algn="r">
              <a:spcBef>
                <a:spcPts val="0"/>
              </a:spcBef>
              <a:buNone/>
              <a:defRPr sz="1200" b="0" i="0" u="none" strike="noStrike" cap="none">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532" name="Google Shape;532;p6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533"/>
        <p:cNvGrpSpPr/>
        <p:nvPr/>
      </p:nvGrpSpPr>
      <p:grpSpPr>
        <a:xfrm>
          <a:off x="0" y="0"/>
          <a:ext cx="0" cy="0"/>
          <a:chOff x="0" y="0"/>
          <a:chExt cx="0" cy="0"/>
        </a:xfrm>
      </p:grpSpPr>
      <p:sp>
        <p:nvSpPr>
          <p:cNvPr id="534" name="Google Shape;534;p61"/>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5" name="Google Shape;535;p61"/>
          <p:cNvSpPr txBox="1">
            <a:spLocks noGrp="1"/>
          </p:cNvSpPr>
          <p:nvPr>
            <p:ph type="body" idx="1"/>
          </p:nvPr>
        </p:nvSpPr>
        <p:spPr>
          <a:xfrm rot="5400000">
            <a:off x="2628900" y="-190500"/>
            <a:ext cx="3886200" cy="82296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36" name="Google Shape;536;p6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7" name="Google Shape;537;p6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b="0" i="0" u="none" strike="noStrike" cap="none">
                <a:solidFill>
                  <a:srgbClr val="000000"/>
                </a:solidFill>
                <a:latin typeface="Arial Black"/>
                <a:ea typeface="Arial Black"/>
                <a:cs typeface="Arial Black"/>
                <a:sym typeface="Arial Black"/>
              </a:defRPr>
            </a:lvl1pPr>
            <a:lvl2pPr marL="0" marR="0" lvl="1" indent="0" algn="r">
              <a:spcBef>
                <a:spcPts val="0"/>
              </a:spcBef>
              <a:buNone/>
              <a:defRPr sz="1200" b="0" i="0" u="none" strike="noStrike" cap="none">
                <a:solidFill>
                  <a:srgbClr val="000000"/>
                </a:solidFill>
                <a:latin typeface="Arial Black"/>
                <a:ea typeface="Arial Black"/>
                <a:cs typeface="Arial Black"/>
                <a:sym typeface="Arial Black"/>
              </a:defRPr>
            </a:lvl2pPr>
            <a:lvl3pPr marL="0" marR="0" lvl="2" indent="0" algn="r">
              <a:spcBef>
                <a:spcPts val="0"/>
              </a:spcBef>
              <a:buNone/>
              <a:defRPr sz="1200" b="0" i="0" u="none" strike="noStrike" cap="none">
                <a:solidFill>
                  <a:srgbClr val="000000"/>
                </a:solidFill>
                <a:latin typeface="Arial Black"/>
                <a:ea typeface="Arial Black"/>
                <a:cs typeface="Arial Black"/>
                <a:sym typeface="Arial Black"/>
              </a:defRPr>
            </a:lvl3pPr>
            <a:lvl4pPr marL="0" marR="0" lvl="3" indent="0" algn="r">
              <a:spcBef>
                <a:spcPts val="0"/>
              </a:spcBef>
              <a:buNone/>
              <a:defRPr sz="1200" b="0" i="0" u="none" strike="noStrike" cap="none">
                <a:solidFill>
                  <a:srgbClr val="000000"/>
                </a:solidFill>
                <a:latin typeface="Arial Black"/>
                <a:ea typeface="Arial Black"/>
                <a:cs typeface="Arial Black"/>
                <a:sym typeface="Arial Black"/>
              </a:defRPr>
            </a:lvl4pPr>
            <a:lvl5pPr marL="0" marR="0" lvl="4" indent="0" algn="r">
              <a:spcBef>
                <a:spcPts val="0"/>
              </a:spcBef>
              <a:buNone/>
              <a:defRPr sz="1200" b="0" i="0" u="none" strike="noStrike" cap="none">
                <a:solidFill>
                  <a:srgbClr val="000000"/>
                </a:solidFill>
                <a:latin typeface="Arial Black"/>
                <a:ea typeface="Arial Black"/>
                <a:cs typeface="Arial Black"/>
                <a:sym typeface="Arial Black"/>
              </a:defRPr>
            </a:lvl5pPr>
            <a:lvl6pPr marL="0" marR="0" lvl="5" indent="0" algn="r">
              <a:spcBef>
                <a:spcPts val="0"/>
              </a:spcBef>
              <a:buNone/>
              <a:defRPr sz="1200" b="0" i="0" u="none" strike="noStrike" cap="none">
                <a:solidFill>
                  <a:srgbClr val="000000"/>
                </a:solidFill>
                <a:latin typeface="Arial Black"/>
                <a:ea typeface="Arial Black"/>
                <a:cs typeface="Arial Black"/>
                <a:sym typeface="Arial Black"/>
              </a:defRPr>
            </a:lvl6pPr>
            <a:lvl7pPr marL="0" marR="0" lvl="6" indent="0" algn="r">
              <a:spcBef>
                <a:spcPts val="0"/>
              </a:spcBef>
              <a:buNone/>
              <a:defRPr sz="1200" b="0" i="0" u="none" strike="noStrike" cap="none">
                <a:solidFill>
                  <a:srgbClr val="000000"/>
                </a:solidFill>
                <a:latin typeface="Arial Black"/>
                <a:ea typeface="Arial Black"/>
                <a:cs typeface="Arial Black"/>
                <a:sym typeface="Arial Black"/>
              </a:defRPr>
            </a:lvl7pPr>
            <a:lvl8pPr marL="0" marR="0" lvl="7" indent="0" algn="r">
              <a:spcBef>
                <a:spcPts val="0"/>
              </a:spcBef>
              <a:buNone/>
              <a:defRPr sz="1200" b="0" i="0" u="none" strike="noStrike" cap="none">
                <a:solidFill>
                  <a:srgbClr val="000000"/>
                </a:solidFill>
                <a:latin typeface="Arial Black"/>
                <a:ea typeface="Arial Black"/>
                <a:cs typeface="Arial Black"/>
                <a:sym typeface="Arial Black"/>
              </a:defRPr>
            </a:lvl8pPr>
            <a:lvl9pPr marL="0" marR="0" lvl="8" indent="0" algn="r">
              <a:spcBef>
                <a:spcPts val="0"/>
              </a:spcBef>
              <a:buNone/>
              <a:defRPr sz="1200" b="0" i="0" u="none" strike="noStrike" cap="none">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538" name="Google Shape;538;p6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539"/>
        <p:cNvGrpSpPr/>
        <p:nvPr/>
      </p:nvGrpSpPr>
      <p:grpSpPr>
        <a:xfrm>
          <a:off x="0" y="0"/>
          <a:ext cx="0" cy="0"/>
          <a:chOff x="0" y="0"/>
          <a:chExt cx="0" cy="0"/>
        </a:xfrm>
      </p:grpSpPr>
      <p:sp>
        <p:nvSpPr>
          <p:cNvPr id="540" name="Google Shape;540;p62"/>
          <p:cNvSpPr txBox="1">
            <a:spLocks noGrp="1"/>
          </p:cNvSpPr>
          <p:nvPr>
            <p:ph type="title"/>
          </p:nvPr>
        </p:nvSpPr>
        <p:spPr>
          <a:xfrm rot="5400000">
            <a:off x="4953000" y="2133600"/>
            <a:ext cx="5410200"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1" name="Google Shape;541;p62"/>
          <p:cNvSpPr txBox="1">
            <a:spLocks noGrp="1"/>
          </p:cNvSpPr>
          <p:nvPr>
            <p:ph type="body" idx="1"/>
          </p:nvPr>
        </p:nvSpPr>
        <p:spPr>
          <a:xfrm rot="5400000">
            <a:off x="762000" y="152400"/>
            <a:ext cx="5410200" cy="60198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20040" algn="l">
              <a:spcBef>
                <a:spcPts val="360"/>
              </a:spcBef>
              <a:spcAft>
                <a:spcPts val="0"/>
              </a:spcAft>
              <a:buSzPts val="144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42" name="Google Shape;542;p6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3" name="Google Shape;543;p6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200" b="0" i="0" u="none" strike="noStrike" cap="none">
                <a:solidFill>
                  <a:srgbClr val="000000"/>
                </a:solidFill>
                <a:latin typeface="Arial Black"/>
                <a:ea typeface="Arial Black"/>
                <a:cs typeface="Arial Black"/>
                <a:sym typeface="Arial Black"/>
              </a:defRPr>
            </a:lvl1pPr>
            <a:lvl2pPr marL="0" marR="0" lvl="1" indent="0" algn="r">
              <a:spcBef>
                <a:spcPts val="0"/>
              </a:spcBef>
              <a:buNone/>
              <a:defRPr sz="1200" b="0" i="0" u="none" strike="noStrike" cap="none">
                <a:solidFill>
                  <a:srgbClr val="000000"/>
                </a:solidFill>
                <a:latin typeface="Arial Black"/>
                <a:ea typeface="Arial Black"/>
                <a:cs typeface="Arial Black"/>
                <a:sym typeface="Arial Black"/>
              </a:defRPr>
            </a:lvl2pPr>
            <a:lvl3pPr marL="0" marR="0" lvl="2" indent="0" algn="r">
              <a:spcBef>
                <a:spcPts val="0"/>
              </a:spcBef>
              <a:buNone/>
              <a:defRPr sz="1200" b="0" i="0" u="none" strike="noStrike" cap="none">
                <a:solidFill>
                  <a:srgbClr val="000000"/>
                </a:solidFill>
                <a:latin typeface="Arial Black"/>
                <a:ea typeface="Arial Black"/>
                <a:cs typeface="Arial Black"/>
                <a:sym typeface="Arial Black"/>
              </a:defRPr>
            </a:lvl3pPr>
            <a:lvl4pPr marL="0" marR="0" lvl="3" indent="0" algn="r">
              <a:spcBef>
                <a:spcPts val="0"/>
              </a:spcBef>
              <a:buNone/>
              <a:defRPr sz="1200" b="0" i="0" u="none" strike="noStrike" cap="none">
                <a:solidFill>
                  <a:srgbClr val="000000"/>
                </a:solidFill>
                <a:latin typeface="Arial Black"/>
                <a:ea typeface="Arial Black"/>
                <a:cs typeface="Arial Black"/>
                <a:sym typeface="Arial Black"/>
              </a:defRPr>
            </a:lvl4pPr>
            <a:lvl5pPr marL="0" marR="0" lvl="4" indent="0" algn="r">
              <a:spcBef>
                <a:spcPts val="0"/>
              </a:spcBef>
              <a:buNone/>
              <a:defRPr sz="1200" b="0" i="0" u="none" strike="noStrike" cap="none">
                <a:solidFill>
                  <a:srgbClr val="000000"/>
                </a:solidFill>
                <a:latin typeface="Arial Black"/>
                <a:ea typeface="Arial Black"/>
                <a:cs typeface="Arial Black"/>
                <a:sym typeface="Arial Black"/>
              </a:defRPr>
            </a:lvl5pPr>
            <a:lvl6pPr marL="0" marR="0" lvl="5" indent="0" algn="r">
              <a:spcBef>
                <a:spcPts val="0"/>
              </a:spcBef>
              <a:buNone/>
              <a:defRPr sz="1200" b="0" i="0" u="none" strike="noStrike" cap="none">
                <a:solidFill>
                  <a:srgbClr val="000000"/>
                </a:solidFill>
                <a:latin typeface="Arial Black"/>
                <a:ea typeface="Arial Black"/>
                <a:cs typeface="Arial Black"/>
                <a:sym typeface="Arial Black"/>
              </a:defRPr>
            </a:lvl6pPr>
            <a:lvl7pPr marL="0" marR="0" lvl="6" indent="0" algn="r">
              <a:spcBef>
                <a:spcPts val="0"/>
              </a:spcBef>
              <a:buNone/>
              <a:defRPr sz="1200" b="0" i="0" u="none" strike="noStrike" cap="none">
                <a:solidFill>
                  <a:srgbClr val="000000"/>
                </a:solidFill>
                <a:latin typeface="Arial Black"/>
                <a:ea typeface="Arial Black"/>
                <a:cs typeface="Arial Black"/>
                <a:sym typeface="Arial Black"/>
              </a:defRPr>
            </a:lvl7pPr>
            <a:lvl8pPr marL="0" marR="0" lvl="7" indent="0" algn="r">
              <a:spcBef>
                <a:spcPts val="0"/>
              </a:spcBef>
              <a:buNone/>
              <a:defRPr sz="1200" b="0" i="0" u="none" strike="noStrike" cap="none">
                <a:solidFill>
                  <a:srgbClr val="000000"/>
                </a:solidFill>
                <a:latin typeface="Arial Black"/>
                <a:ea typeface="Arial Black"/>
                <a:cs typeface="Arial Black"/>
                <a:sym typeface="Arial Black"/>
              </a:defRPr>
            </a:lvl8pPr>
            <a:lvl9pPr marL="0" marR="0" lvl="8" indent="0" algn="r">
              <a:spcBef>
                <a:spcPts val="0"/>
              </a:spcBef>
              <a:buNone/>
              <a:defRPr sz="1200" b="0" i="0" u="none" strike="noStrike" cap="none">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sp>
        <p:nvSpPr>
          <p:cNvPr id="544" name="Google Shape;544;p6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549"/>
        <p:cNvGrpSpPr/>
        <p:nvPr/>
      </p:nvGrpSpPr>
      <p:grpSpPr>
        <a:xfrm>
          <a:off x="0" y="0"/>
          <a:ext cx="0" cy="0"/>
          <a:chOff x="0" y="0"/>
          <a:chExt cx="0" cy="0"/>
        </a:xfrm>
      </p:grpSpPr>
      <p:sp>
        <p:nvSpPr>
          <p:cNvPr id="550" name="Google Shape;550;p64"/>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1" name="Google Shape;551;p64"/>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2" name="Google Shape;552;p64"/>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553" name="Google Shape;553;p64"/>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554" name="Google Shape;554;p64"/>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555"/>
        <p:cNvGrpSpPr/>
        <p:nvPr/>
      </p:nvGrpSpPr>
      <p:grpSpPr>
        <a:xfrm>
          <a:off x="0" y="0"/>
          <a:ext cx="0" cy="0"/>
          <a:chOff x="0" y="0"/>
          <a:chExt cx="0" cy="0"/>
        </a:xfrm>
      </p:grpSpPr>
      <p:pic>
        <p:nvPicPr>
          <p:cNvPr id="556" name="Google Shape;556;p65"/>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557" name="Google Shape;557;p6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8" name="Google Shape;558;p65"/>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559" name="Google Shape;559;p65"/>
          <p:cNvSpPr txBox="1"/>
          <p:nvPr/>
        </p:nvSpPr>
        <p:spPr>
          <a:xfrm>
            <a:off x="67733" y="3878298"/>
            <a:ext cx="31983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9 </a:t>
            </a:r>
            <a:endParaRPr sz="4800" b="1">
              <a:solidFill>
                <a:srgbClr val="F2C552"/>
              </a:solidFill>
              <a:latin typeface="Arial"/>
              <a:ea typeface="Arial"/>
              <a:cs typeface="Arial"/>
              <a:sym typeface="Arial"/>
            </a:endParaRPr>
          </a:p>
        </p:txBody>
      </p:sp>
      <p:sp>
        <p:nvSpPr>
          <p:cNvPr id="560" name="Google Shape;560;p65"/>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561" name="Google Shape;561;p65"/>
          <p:cNvSpPr txBox="1"/>
          <p:nvPr/>
        </p:nvSpPr>
        <p:spPr>
          <a:xfrm>
            <a:off x="67733" y="4606307"/>
            <a:ext cx="4333238"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Patterns of Inheritance</a:t>
            </a:r>
            <a:endParaRPr sz="3000" b="1">
              <a:solidFill>
                <a:srgbClr val="F2C552"/>
              </a:solidFill>
              <a:latin typeface="Arial"/>
              <a:ea typeface="Arial"/>
              <a:cs typeface="Arial"/>
              <a:sym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Title Only">
  <p:cSld name="Title Only">
    <p:spTree>
      <p:nvGrpSpPr>
        <p:cNvPr id="1" name="Shape 562"/>
        <p:cNvGrpSpPr/>
        <p:nvPr/>
      </p:nvGrpSpPr>
      <p:grpSpPr>
        <a:xfrm>
          <a:off x="0" y="0"/>
          <a:ext cx="0" cy="0"/>
          <a:chOff x="0" y="0"/>
          <a:chExt cx="0" cy="0"/>
        </a:xfrm>
      </p:grpSpPr>
      <p:sp>
        <p:nvSpPr>
          <p:cNvPr id="563" name="Google Shape;563;p6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4" name="Google Shape;564;p66"/>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565" name="Google Shape;565;p66"/>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566" name="Google Shape;566;p66"/>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Section Title Slide">
  <p:cSld name="Section Title Slide">
    <p:spTree>
      <p:nvGrpSpPr>
        <p:cNvPr id="1" name="Shape 567"/>
        <p:cNvGrpSpPr/>
        <p:nvPr/>
      </p:nvGrpSpPr>
      <p:grpSpPr>
        <a:xfrm>
          <a:off x="0" y="0"/>
          <a:ext cx="0" cy="0"/>
          <a:chOff x="0" y="0"/>
          <a:chExt cx="0" cy="0"/>
        </a:xfrm>
      </p:grpSpPr>
      <p:sp>
        <p:nvSpPr>
          <p:cNvPr id="568" name="Google Shape;568;p67"/>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9" name="Google Shape;569;p67"/>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178"/>
        <p:cNvGrpSpPr/>
        <p:nvPr/>
      </p:nvGrpSpPr>
      <p:grpSpPr>
        <a:xfrm>
          <a:off x="0" y="0"/>
          <a:ext cx="0" cy="0"/>
          <a:chOff x="0" y="0"/>
          <a:chExt cx="0" cy="0"/>
        </a:xfrm>
      </p:grpSpPr>
      <p:sp>
        <p:nvSpPr>
          <p:cNvPr id="179" name="Google Shape;179;p7"/>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0" name="Google Shape;180;p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570"/>
        <p:cNvGrpSpPr/>
        <p:nvPr/>
      </p:nvGrpSpPr>
      <p:grpSpPr>
        <a:xfrm>
          <a:off x="0" y="0"/>
          <a:ext cx="0" cy="0"/>
          <a:chOff x="0" y="0"/>
          <a:chExt cx="0" cy="0"/>
        </a:xfrm>
      </p:grpSpPr>
      <p:sp>
        <p:nvSpPr>
          <p:cNvPr id="571" name="Google Shape;571;p68"/>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2" name="Google Shape;572;p6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3" name="Google Shape;573;p6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4" name="Google Shape;574;p6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75" name="Google Shape;575;p68"/>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6" name="Google Shape;576;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577"/>
        <p:cNvGrpSpPr/>
        <p:nvPr/>
      </p:nvGrpSpPr>
      <p:grpSpPr>
        <a:xfrm>
          <a:off x="0" y="0"/>
          <a:ext cx="0" cy="0"/>
          <a:chOff x="0" y="0"/>
          <a:chExt cx="0" cy="0"/>
        </a:xfrm>
      </p:grpSpPr>
      <p:sp>
        <p:nvSpPr>
          <p:cNvPr id="578" name="Google Shape;578;p6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9" name="Google Shape;579;p6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0" name="Google Shape;580;p6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1" name="Google Shape;581;p6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2" name="Google Shape;582;p6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3" name="Google Shape;583;p6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4" name="Google Shape;584;p69"/>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5" name="Google Shape;585;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86"/>
        <p:cNvGrpSpPr/>
        <p:nvPr/>
      </p:nvGrpSpPr>
      <p:grpSpPr>
        <a:xfrm>
          <a:off x="0" y="0"/>
          <a:ext cx="0" cy="0"/>
          <a:chOff x="0" y="0"/>
          <a:chExt cx="0" cy="0"/>
        </a:xfrm>
      </p:grpSpPr>
      <p:sp>
        <p:nvSpPr>
          <p:cNvPr id="587" name="Google Shape;587;p70"/>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015889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9"/>
        <p:cNvGrpSpPr/>
        <p:nvPr/>
      </p:nvGrpSpPr>
      <p:grpSpPr>
        <a:xfrm>
          <a:off x="0" y="0"/>
          <a:ext cx="0" cy="0"/>
          <a:chOff x="0" y="0"/>
          <a:chExt cx="0" cy="0"/>
        </a:xfrm>
      </p:grpSpPr>
      <p:sp>
        <p:nvSpPr>
          <p:cNvPr id="20" name="Google Shape;20;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 name="Google Shape;21;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695985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176586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578760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006588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237556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4445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83"/>
        <p:cNvGrpSpPr/>
        <p:nvPr/>
      </p:nvGrpSpPr>
      <p:grpSpPr>
        <a:xfrm>
          <a:off x="0" y="0"/>
          <a:ext cx="0" cy="0"/>
          <a:chOff x="0" y="0"/>
          <a:chExt cx="0" cy="0"/>
        </a:xfrm>
      </p:grpSpPr>
      <p:sp>
        <p:nvSpPr>
          <p:cNvPr id="184" name="Google Shape;184;p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674669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606145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894473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rgbClr val="898989"/>
                </a:solidFill>
                <a:latin typeface="Calibri"/>
                <a:ea typeface="Calibri"/>
                <a:cs typeface="Calibri"/>
                <a:sym typeface="Calibri"/>
              </a:defRPr>
            </a:lvl1pPr>
            <a:lvl2pPr marL="0" lvl="1" indent="0" algn="r">
              <a:spcBef>
                <a:spcPts val="0"/>
              </a:spcBef>
              <a:buNone/>
              <a:defRPr sz="1200" b="0" i="0" u="none" strike="noStrike" cap="none">
                <a:solidFill>
                  <a:srgbClr val="898989"/>
                </a:solidFill>
                <a:latin typeface="Calibri"/>
                <a:ea typeface="Calibri"/>
                <a:cs typeface="Calibri"/>
                <a:sym typeface="Calibri"/>
              </a:defRPr>
            </a:lvl2pPr>
            <a:lvl3pPr marL="0" lvl="2" indent="0" algn="r">
              <a:spcBef>
                <a:spcPts val="0"/>
              </a:spcBef>
              <a:buNone/>
              <a:defRPr sz="1200" b="0" i="0" u="none" strike="noStrike" cap="none">
                <a:solidFill>
                  <a:srgbClr val="898989"/>
                </a:solidFill>
                <a:latin typeface="Calibri"/>
                <a:ea typeface="Calibri"/>
                <a:cs typeface="Calibri"/>
                <a:sym typeface="Calibri"/>
              </a:defRPr>
            </a:lvl3pPr>
            <a:lvl4pPr marL="0" lvl="3" indent="0" algn="r">
              <a:spcBef>
                <a:spcPts val="0"/>
              </a:spcBef>
              <a:buNone/>
              <a:defRPr sz="1200" b="0" i="0" u="none" strike="noStrike" cap="none">
                <a:solidFill>
                  <a:srgbClr val="898989"/>
                </a:solidFill>
                <a:latin typeface="Calibri"/>
                <a:ea typeface="Calibri"/>
                <a:cs typeface="Calibri"/>
                <a:sym typeface="Calibri"/>
              </a:defRPr>
            </a:lvl4pPr>
            <a:lvl5pPr marL="0" lvl="4" indent="0" algn="r">
              <a:spcBef>
                <a:spcPts val="0"/>
              </a:spcBef>
              <a:buNone/>
              <a:defRPr sz="1200" b="0" i="0" u="none" strike="noStrike" cap="none">
                <a:solidFill>
                  <a:srgbClr val="898989"/>
                </a:solidFill>
                <a:latin typeface="Calibri"/>
                <a:ea typeface="Calibri"/>
                <a:cs typeface="Calibri"/>
                <a:sym typeface="Calibri"/>
              </a:defRPr>
            </a:lvl5pPr>
            <a:lvl6pPr marL="0" lvl="5" indent="0" algn="r">
              <a:spcBef>
                <a:spcPts val="0"/>
              </a:spcBef>
              <a:buNone/>
              <a:defRPr sz="1200" b="0" i="0" u="none" strike="noStrike" cap="none">
                <a:solidFill>
                  <a:srgbClr val="898989"/>
                </a:solidFill>
                <a:latin typeface="Calibri"/>
                <a:ea typeface="Calibri"/>
                <a:cs typeface="Calibri"/>
                <a:sym typeface="Calibri"/>
              </a:defRPr>
            </a:lvl6pPr>
            <a:lvl7pPr marL="0" lvl="6" indent="0" algn="r">
              <a:spcBef>
                <a:spcPts val="0"/>
              </a:spcBef>
              <a:buNone/>
              <a:defRPr sz="1200" b="0" i="0" u="none" strike="noStrike" cap="none">
                <a:solidFill>
                  <a:srgbClr val="898989"/>
                </a:solidFill>
                <a:latin typeface="Calibri"/>
                <a:ea typeface="Calibri"/>
                <a:cs typeface="Calibri"/>
                <a:sym typeface="Calibri"/>
              </a:defRPr>
            </a:lvl7pPr>
            <a:lvl8pPr marL="0" lvl="7" indent="0" algn="r">
              <a:spcBef>
                <a:spcPts val="0"/>
              </a:spcBef>
              <a:buNone/>
              <a:defRPr sz="1200" b="0" i="0" u="none" strike="noStrike" cap="none">
                <a:solidFill>
                  <a:srgbClr val="898989"/>
                </a:solidFill>
                <a:latin typeface="Calibri"/>
                <a:ea typeface="Calibri"/>
                <a:cs typeface="Calibri"/>
                <a:sym typeface="Calibri"/>
              </a:defRPr>
            </a:lvl8pPr>
            <a:lvl9pPr marL="0" lvl="8" indent="0" algn="r">
              <a:spcBef>
                <a:spcPts val="0"/>
              </a:spcBef>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6277810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32692572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6154440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67062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736509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8649870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47294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87"/>
        <p:cNvGrpSpPr/>
        <p:nvPr/>
      </p:nvGrpSpPr>
      <p:grpSpPr>
        <a:xfrm>
          <a:off x="0" y="0"/>
          <a:ext cx="0" cy="0"/>
          <a:chOff x="0" y="0"/>
          <a:chExt cx="0" cy="0"/>
        </a:xfrm>
      </p:grpSpPr>
      <p:sp>
        <p:nvSpPr>
          <p:cNvPr id="188" name="Google Shape;188;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1">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9" name="Google Shape;189;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91160" algn="l">
              <a:spcBef>
                <a:spcPts val="640"/>
              </a:spcBef>
              <a:spcAft>
                <a:spcPts val="0"/>
              </a:spcAft>
              <a:buSzPts val="2560"/>
              <a:buChar char="⮚"/>
              <a:defRPr sz="3200"/>
            </a:lvl1pPr>
            <a:lvl2pPr marL="914400" lvl="1" indent="-317500" algn="l">
              <a:spcBef>
                <a:spcPts val="560"/>
              </a:spcBef>
              <a:spcAft>
                <a:spcPts val="0"/>
              </a:spcAft>
              <a:buSzPts val="1400"/>
              <a:buChar char="●"/>
              <a:defRPr sz="2800"/>
            </a:lvl2pPr>
            <a:lvl3pPr marL="1371600" lvl="2" indent="-381000" algn="l">
              <a:spcBef>
                <a:spcPts val="480"/>
              </a:spcBef>
              <a:spcAft>
                <a:spcPts val="0"/>
              </a:spcAft>
              <a:buSzPts val="2400"/>
              <a:buFont typeface="Arial"/>
              <a:buChar char="•"/>
              <a:defRPr sz="2400"/>
            </a:lvl3pPr>
            <a:lvl4pPr marL="1828800" lvl="3" indent="-292100" algn="l">
              <a:spcBef>
                <a:spcPts val="400"/>
              </a:spcBef>
              <a:spcAft>
                <a:spcPts val="0"/>
              </a:spcAft>
              <a:buSzPts val="1000"/>
              <a:buChar char="●"/>
              <a:defRPr sz="2000"/>
            </a:lvl4pPr>
            <a:lvl5pPr marL="2286000" lvl="4" indent="-355600" algn="l">
              <a:spcBef>
                <a:spcPts val="400"/>
              </a:spcBef>
              <a:spcAft>
                <a:spcPts val="0"/>
              </a:spcAft>
              <a:buSzPts val="2000"/>
              <a:buFont typeface="Arial"/>
              <a:buChar char="•"/>
              <a:defRPr sz="2000"/>
            </a:lvl5pPr>
            <a:lvl6pPr marL="2743200" lvl="5" indent="-355600" algn="l">
              <a:spcBef>
                <a:spcPts val="400"/>
              </a:spcBef>
              <a:spcAft>
                <a:spcPts val="0"/>
              </a:spcAft>
              <a:buSzPts val="2000"/>
              <a:buFont typeface="Arial"/>
              <a:buChar char="•"/>
              <a:defRPr sz="2000"/>
            </a:lvl6pPr>
            <a:lvl7pPr marL="3200400" lvl="6" indent="-355600" algn="l">
              <a:spcBef>
                <a:spcPts val="400"/>
              </a:spcBef>
              <a:spcAft>
                <a:spcPts val="0"/>
              </a:spcAft>
              <a:buSzPts val="2000"/>
              <a:buFont typeface="Arial"/>
              <a:buChar char="•"/>
              <a:defRPr sz="2000"/>
            </a:lvl7pPr>
            <a:lvl8pPr marL="3657600" lvl="7" indent="-355600" algn="l">
              <a:spcBef>
                <a:spcPts val="400"/>
              </a:spcBef>
              <a:spcAft>
                <a:spcPts val="0"/>
              </a:spcAft>
              <a:buSzPts val="2000"/>
              <a:buFont typeface="Arial"/>
              <a:buChar char="•"/>
              <a:defRPr sz="2000"/>
            </a:lvl8pPr>
            <a:lvl9pPr marL="4114800" lvl="8" indent="-355600" algn="l">
              <a:spcBef>
                <a:spcPts val="400"/>
              </a:spcBef>
              <a:spcAft>
                <a:spcPts val="0"/>
              </a:spcAft>
              <a:buSzPts val="2000"/>
              <a:buFont typeface="Arial"/>
              <a:buChar char="•"/>
              <a:defRPr sz="2000"/>
            </a:lvl9pPr>
          </a:lstStyle>
          <a:p>
            <a:endParaRPr/>
          </a:p>
        </p:txBody>
      </p:sp>
      <p:sp>
        <p:nvSpPr>
          <p:cNvPr id="190" name="Google Shape;190;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20"/>
              <a:buNone/>
              <a:defRPr sz="1400"/>
            </a:lvl1pPr>
            <a:lvl2pPr marL="914400" lvl="1" indent="-228600" algn="l">
              <a:spcBef>
                <a:spcPts val="240"/>
              </a:spcBef>
              <a:spcAft>
                <a:spcPts val="0"/>
              </a:spcAft>
              <a:buSzPts val="600"/>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SzPts val="450"/>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
        <p:nvSpPr>
          <p:cNvPr id="191" name="Google Shape;191;p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70251423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8432477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39888738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dirty="0"/>
              <a:t>Click to edit Master title style</a:t>
            </a:r>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0847146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dirty="0"/>
              <a:t>Click to edit Master text styles</a:t>
            </a:r>
          </a:p>
          <a:p>
            <a:pPr lvl="1"/>
            <a:r>
              <a:rPr lang="en-US" dirty="0"/>
              <a:t>Second level</a:t>
            </a:r>
          </a:p>
          <a:p>
            <a:pPr lvl="2"/>
            <a:r>
              <a:rPr lang="en-US" dirty="0"/>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dirty="0"/>
              <a:t>Click to edit Master text styles</a:t>
            </a:r>
          </a:p>
          <a:p>
            <a:pPr lvl="1"/>
            <a:r>
              <a:rPr lang="en-US" dirty="0"/>
              <a:t>Second level</a:t>
            </a:r>
          </a:p>
          <a:p>
            <a:pPr lvl="2"/>
            <a:r>
              <a:rPr lang="en-US" dirty="0"/>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dirty="0"/>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8387284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dirty="0"/>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561416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dirty="0"/>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dirty="0"/>
              <a:t>Click to edit Master text styles</a:t>
            </a:r>
          </a:p>
        </p:txBody>
      </p:sp>
    </p:spTree>
    <p:extLst>
      <p:ext uri="{BB962C8B-B14F-4D97-AF65-F5344CB8AC3E}">
        <p14:creationId xmlns:p14="http://schemas.microsoft.com/office/powerpoint/2010/main" val="171084967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dirty="0"/>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dirty="0"/>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dirty="0"/>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dirty="0"/>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dirty="0"/>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22162435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1" y="1377155"/>
            <a:ext cx="9144000" cy="5480845"/>
          </a:xfrm>
          <a:prstGeom prst="rect">
            <a:avLst/>
          </a:prstGeom>
          <a:noFill/>
          <a:ln>
            <a:noFill/>
          </a:ln>
          <a:effectLst/>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5198626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1"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0567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94"/>
        <p:cNvGrpSpPr/>
        <p:nvPr/>
      </p:nvGrpSpPr>
      <p:grpSpPr>
        <a:xfrm>
          <a:off x="0" y="0"/>
          <a:ext cx="0" cy="0"/>
          <a:chOff x="0" y="0"/>
          <a:chExt cx="0" cy="0"/>
        </a:xfrm>
      </p:grpSpPr>
      <p:sp>
        <p:nvSpPr>
          <p:cNvPr id="195" name="Google Shape;195;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1">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6" name="Google Shape;196;p10"/>
          <p:cNvSpPr>
            <a:spLocks noGrp="1"/>
          </p:cNvSpPr>
          <p:nvPr>
            <p:ph type="pic" idx="2"/>
          </p:nvPr>
        </p:nvSpPr>
        <p:spPr>
          <a:xfrm>
            <a:off x="1792288" y="612775"/>
            <a:ext cx="5486400" cy="4114800"/>
          </a:xfrm>
          <a:prstGeom prst="rect">
            <a:avLst/>
          </a:prstGeom>
          <a:noFill/>
          <a:ln>
            <a:noFill/>
          </a:ln>
        </p:spPr>
      </p:sp>
      <p:sp>
        <p:nvSpPr>
          <p:cNvPr id="197" name="Google Shape;197;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120"/>
              <a:buNone/>
              <a:defRPr sz="1400"/>
            </a:lvl1pPr>
            <a:lvl2pPr marL="914400" lvl="1" indent="-228600" algn="l">
              <a:spcBef>
                <a:spcPts val="240"/>
              </a:spcBef>
              <a:spcAft>
                <a:spcPts val="0"/>
              </a:spcAft>
              <a:buSzPts val="600"/>
              <a:buNone/>
              <a:defRPr sz="1200"/>
            </a:lvl2pPr>
            <a:lvl3pPr marL="1371600" lvl="2" indent="-228600" algn="l">
              <a:spcBef>
                <a:spcPts val="200"/>
              </a:spcBef>
              <a:spcAft>
                <a:spcPts val="0"/>
              </a:spcAft>
              <a:buSzPts val="1000"/>
              <a:buFont typeface="Arial"/>
              <a:buNone/>
              <a:defRPr sz="1000"/>
            </a:lvl3pPr>
            <a:lvl4pPr marL="1828800" lvl="3" indent="-228600" algn="l">
              <a:spcBef>
                <a:spcPts val="180"/>
              </a:spcBef>
              <a:spcAft>
                <a:spcPts val="0"/>
              </a:spcAft>
              <a:buSzPts val="450"/>
              <a:buNone/>
              <a:defRPr sz="900"/>
            </a:lvl4pPr>
            <a:lvl5pPr marL="2286000" lvl="4" indent="-228600" algn="l">
              <a:spcBef>
                <a:spcPts val="180"/>
              </a:spcBef>
              <a:spcAft>
                <a:spcPts val="0"/>
              </a:spcAft>
              <a:buSzPts val="900"/>
              <a:buFont typeface="Arial"/>
              <a:buNone/>
              <a:defRPr sz="900"/>
            </a:lvl5pPr>
            <a:lvl6pPr marL="2743200" lvl="5" indent="-228600" algn="l">
              <a:spcBef>
                <a:spcPts val="180"/>
              </a:spcBef>
              <a:spcAft>
                <a:spcPts val="0"/>
              </a:spcAft>
              <a:buSzPts val="900"/>
              <a:buFont typeface="Arial"/>
              <a:buNone/>
              <a:defRPr sz="900"/>
            </a:lvl6pPr>
            <a:lvl7pPr marL="3200400" lvl="6" indent="-228600" algn="l">
              <a:spcBef>
                <a:spcPts val="180"/>
              </a:spcBef>
              <a:spcAft>
                <a:spcPts val="0"/>
              </a:spcAft>
              <a:buSzPts val="900"/>
              <a:buFont typeface="Arial"/>
              <a:buNone/>
              <a:defRPr sz="900"/>
            </a:lvl7pPr>
            <a:lvl8pPr marL="3657600" lvl="7" indent="-228600" algn="l">
              <a:spcBef>
                <a:spcPts val="180"/>
              </a:spcBef>
              <a:spcAft>
                <a:spcPts val="0"/>
              </a:spcAft>
              <a:buSzPts val="900"/>
              <a:buFont typeface="Arial"/>
              <a:buNone/>
              <a:defRPr sz="900"/>
            </a:lvl8pPr>
            <a:lvl9pPr marL="4114800" lvl="8" indent="-228600" algn="l">
              <a:spcBef>
                <a:spcPts val="180"/>
              </a:spcBef>
              <a:spcAft>
                <a:spcPts val="0"/>
              </a:spcAft>
              <a:buSzPts val="900"/>
              <a:buFont typeface="Arial"/>
              <a:buNone/>
              <a:defRPr sz="900"/>
            </a:lvl9pPr>
          </a:lstStyle>
          <a:p>
            <a:endParaRPr/>
          </a:p>
        </p:txBody>
      </p:sp>
      <p:sp>
        <p:nvSpPr>
          <p:cNvPr id="198" name="Google Shape;198;p1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a:latin typeface="Comic Sans MS"/>
                <a:ea typeface="Comic Sans MS"/>
                <a:cs typeface="Comic Sans MS"/>
                <a:sym typeface="Comic Sans MS"/>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1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a:spcBef>
                <a:spcPts val="0"/>
              </a:spcBef>
              <a:buNone/>
              <a:defRPr sz="1400" b="0" i="0" u="none" strike="noStrike" cap="none">
                <a:solidFill>
                  <a:srgbClr val="FFFFFF"/>
                </a:solidFill>
                <a:latin typeface="Comic Sans MS"/>
                <a:ea typeface="Comic Sans MS"/>
                <a:cs typeface="Comic Sans MS"/>
                <a:sym typeface="Comic Sans MS"/>
              </a:defRPr>
            </a:lvl1pPr>
            <a:lvl2pPr marL="0" marR="0" lvl="1" indent="0" algn="r">
              <a:spcBef>
                <a:spcPts val="0"/>
              </a:spcBef>
              <a:buNone/>
              <a:defRPr sz="1400" b="0" i="0" u="none" strike="noStrike" cap="none">
                <a:solidFill>
                  <a:srgbClr val="FFFFFF"/>
                </a:solidFill>
                <a:latin typeface="Comic Sans MS"/>
                <a:ea typeface="Comic Sans MS"/>
                <a:cs typeface="Comic Sans MS"/>
                <a:sym typeface="Comic Sans MS"/>
              </a:defRPr>
            </a:lvl2pPr>
            <a:lvl3pPr marL="0" marR="0" lvl="2" indent="0" algn="r">
              <a:spcBef>
                <a:spcPts val="0"/>
              </a:spcBef>
              <a:buNone/>
              <a:defRPr sz="1400" b="0" i="0" u="none" strike="noStrike" cap="none">
                <a:solidFill>
                  <a:srgbClr val="FFFFFF"/>
                </a:solidFill>
                <a:latin typeface="Comic Sans MS"/>
                <a:ea typeface="Comic Sans MS"/>
                <a:cs typeface="Comic Sans MS"/>
                <a:sym typeface="Comic Sans MS"/>
              </a:defRPr>
            </a:lvl3pPr>
            <a:lvl4pPr marL="0" marR="0" lvl="3" indent="0" algn="r">
              <a:spcBef>
                <a:spcPts val="0"/>
              </a:spcBef>
              <a:buNone/>
              <a:defRPr sz="1400" b="0" i="0" u="none" strike="noStrike" cap="none">
                <a:solidFill>
                  <a:srgbClr val="FFFFFF"/>
                </a:solidFill>
                <a:latin typeface="Comic Sans MS"/>
                <a:ea typeface="Comic Sans MS"/>
                <a:cs typeface="Comic Sans MS"/>
                <a:sym typeface="Comic Sans MS"/>
              </a:defRPr>
            </a:lvl4pPr>
            <a:lvl5pPr marL="0" marR="0" lvl="4" indent="0" algn="r">
              <a:spcBef>
                <a:spcPts val="0"/>
              </a:spcBef>
              <a:buNone/>
              <a:defRPr sz="1400" b="0" i="0" u="none" strike="noStrike" cap="none">
                <a:solidFill>
                  <a:srgbClr val="FFFFFF"/>
                </a:solidFill>
                <a:latin typeface="Comic Sans MS"/>
                <a:ea typeface="Comic Sans MS"/>
                <a:cs typeface="Comic Sans MS"/>
                <a:sym typeface="Comic Sans MS"/>
              </a:defRPr>
            </a:lvl5pPr>
            <a:lvl6pPr marL="0" marR="0" lvl="5" indent="0" algn="r">
              <a:spcBef>
                <a:spcPts val="0"/>
              </a:spcBef>
              <a:buNone/>
              <a:defRPr sz="1400" b="0" i="0" u="none" strike="noStrike" cap="none">
                <a:solidFill>
                  <a:srgbClr val="FFFFFF"/>
                </a:solidFill>
                <a:latin typeface="Comic Sans MS"/>
                <a:ea typeface="Comic Sans MS"/>
                <a:cs typeface="Comic Sans MS"/>
                <a:sym typeface="Comic Sans MS"/>
              </a:defRPr>
            </a:lvl6pPr>
            <a:lvl7pPr marL="0" marR="0" lvl="6" indent="0" algn="r">
              <a:spcBef>
                <a:spcPts val="0"/>
              </a:spcBef>
              <a:buNone/>
              <a:defRPr sz="1400" b="0" i="0" u="none" strike="noStrike" cap="none">
                <a:solidFill>
                  <a:srgbClr val="FFFFFF"/>
                </a:solidFill>
                <a:latin typeface="Comic Sans MS"/>
                <a:ea typeface="Comic Sans MS"/>
                <a:cs typeface="Comic Sans MS"/>
                <a:sym typeface="Comic Sans MS"/>
              </a:defRPr>
            </a:lvl7pPr>
            <a:lvl8pPr marL="0" marR="0" lvl="7" indent="0" algn="r">
              <a:spcBef>
                <a:spcPts val="0"/>
              </a:spcBef>
              <a:buNone/>
              <a:defRPr sz="1400" b="0" i="0" u="none" strike="noStrike" cap="none">
                <a:solidFill>
                  <a:srgbClr val="FFFFFF"/>
                </a:solidFill>
                <a:latin typeface="Comic Sans MS"/>
                <a:ea typeface="Comic Sans MS"/>
                <a:cs typeface="Comic Sans MS"/>
                <a:sym typeface="Comic Sans MS"/>
              </a:defRPr>
            </a:lvl8pPr>
            <a:lvl9pPr marL="0" marR="0" lvl="8" indent="0" algn="r">
              <a:spcBef>
                <a:spcPts val="0"/>
              </a:spcBef>
              <a:buNone/>
              <a:defRPr sz="1400" b="0" i="0" u="none" strike="noStrike" cap="none">
                <a:solidFill>
                  <a:srgbClr val="FFFFFF"/>
                </a:solidFill>
                <a:latin typeface="Comic Sans MS"/>
                <a:ea typeface="Comic Sans MS"/>
                <a:cs typeface="Comic Sans MS"/>
                <a:sym typeface="Comic Sans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9" name="Text Placeholder 8"/>
          <p:cNvSpPr>
            <a:spLocks noGrp="1"/>
          </p:cNvSpPr>
          <p:nvPr>
            <p:ph type="body" sz="quarter" idx="14"/>
          </p:nvPr>
        </p:nvSpPr>
        <p:spPr>
          <a:xfrm>
            <a:off x="1" y="1377160"/>
            <a:ext cx="4250323" cy="5480840"/>
          </a:xfrm>
        </p:spPr>
        <p:txBody>
          <a:bodyPr/>
          <a:lstStyle/>
          <a:p>
            <a:pPr lvl="0"/>
            <a:r>
              <a:rPr lang="en-US" dirty="0"/>
              <a:t>Click to edit Master text styles</a:t>
            </a:r>
          </a:p>
          <a:p>
            <a:pPr lvl="1"/>
            <a:r>
              <a:rPr lang="en-US" dirty="0"/>
              <a:t>Second level</a:t>
            </a:r>
          </a:p>
          <a:p>
            <a:pPr lvl="2"/>
            <a:r>
              <a:rPr lang="en-US" dirty="0"/>
              <a:t>Third level</a:t>
            </a:r>
          </a:p>
        </p:txBody>
      </p:sp>
      <p:sp>
        <p:nvSpPr>
          <p:cNvPr id="8" name="Content Placeholder 7"/>
          <p:cNvSpPr>
            <a:spLocks noGrp="1"/>
          </p:cNvSpPr>
          <p:nvPr>
            <p:ph sz="quarter" idx="15"/>
          </p:nvPr>
        </p:nvSpPr>
        <p:spPr>
          <a:xfrm>
            <a:off x="4896658" y="1658938"/>
            <a:ext cx="3937579" cy="4841875"/>
          </a:xfrm>
          <a:solidFill>
            <a:srgbClr val="FF0000"/>
          </a:solidFill>
        </p:spPr>
        <p:txBody>
          <a:bodyPr lIns="0" rIns="0"/>
          <a:lstStyle>
            <a:lvl1pP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53010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up images, 2-up text">
    <p:spTree>
      <p:nvGrpSpPr>
        <p:cNvPr id="1" name=""/>
        <p:cNvGrpSpPr/>
        <p:nvPr/>
      </p:nvGrpSpPr>
      <p:grpSpPr>
        <a:xfrm>
          <a:off x="0" y="0"/>
          <a:ext cx="0" cy="0"/>
          <a:chOff x="0" y="0"/>
          <a:chExt cx="0" cy="0"/>
        </a:xfrm>
      </p:grpSpPr>
      <p:sp>
        <p:nvSpPr>
          <p:cNvPr id="13" name="Title 2"/>
          <p:cNvSpPr>
            <a:spLocks noGrp="1"/>
          </p:cNvSpPr>
          <p:nvPr>
            <p:ph type="title"/>
          </p:nvPr>
        </p:nvSpPr>
        <p:spPr>
          <a:xfrm>
            <a:off x="5" y="-10"/>
            <a:ext cx="9143996" cy="1377165"/>
          </a:xfrm>
        </p:spPr>
        <p:txBody>
          <a:bodyPr/>
          <a:lstStyle/>
          <a:p>
            <a:r>
              <a:rPr lang="en-US" dirty="0"/>
              <a:t>Click to edit Master title style</a:t>
            </a:r>
          </a:p>
        </p:txBody>
      </p:sp>
      <p:sp>
        <p:nvSpPr>
          <p:cNvPr id="5"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7"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80" y="5286221"/>
            <a:ext cx="3928643" cy="1214593"/>
          </a:xfrm>
        </p:spPr>
        <p:txBody>
          <a:bodyPr lIns="0" tIns="0" rIns="0" bIns="0"/>
          <a:lstStyle>
            <a:lvl1pPr algn="l">
              <a:defRPr sz="1501"/>
            </a:lvl1pPr>
            <a:lvl2pPr>
              <a:defRPr sz="2064"/>
            </a:lvl2pPr>
            <a:lvl3pPr>
              <a:defRPr sz="2064"/>
            </a:lvl3pPr>
            <a:lvl4pPr>
              <a:defRPr sz="2064"/>
            </a:lvl4pPr>
            <a:lvl5pPr>
              <a:defRPr sz="2064"/>
            </a:lvl5pPr>
          </a:lstStyle>
          <a:p>
            <a:pPr lvl="0"/>
            <a:r>
              <a:rPr lang="en-US" dirty="0"/>
              <a:t>Click to edit Master text styles</a:t>
            </a:r>
          </a:p>
        </p:txBody>
      </p:sp>
      <p:sp>
        <p:nvSpPr>
          <p:cNvPr id="10" name="Text Placeholder 8"/>
          <p:cNvSpPr>
            <a:spLocks noGrp="1"/>
          </p:cNvSpPr>
          <p:nvPr>
            <p:ph type="body" sz="quarter" idx="15"/>
          </p:nvPr>
        </p:nvSpPr>
        <p:spPr>
          <a:xfrm>
            <a:off x="4896660" y="5286221"/>
            <a:ext cx="3937575" cy="1214593"/>
          </a:xfrm>
        </p:spPr>
        <p:txBody>
          <a:bodyPr lIns="0" tIns="0" rIns="0" bIns="0"/>
          <a:lstStyle>
            <a:lvl1pPr algn="l">
              <a:defRPr sz="1501"/>
            </a:lvl1pPr>
            <a:lvl2pPr>
              <a:defRPr sz="2064"/>
            </a:lvl2pPr>
            <a:lvl3pPr>
              <a:defRPr sz="2064"/>
            </a:lvl3pPr>
            <a:lvl4pPr>
              <a:defRPr sz="2064"/>
            </a:lvl4pPr>
            <a:lvl5pPr>
              <a:defRPr sz="2064"/>
            </a:lvl5pPr>
          </a:lstStyle>
          <a:p>
            <a:pPr lvl="0"/>
            <a:r>
              <a:rPr lang="en-US" dirty="0"/>
              <a:t>Click to edit Master text styles</a:t>
            </a:r>
          </a:p>
        </p:txBody>
      </p:sp>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8" name="Text Placeholder 7"/>
          <p:cNvSpPr>
            <a:spLocks noGrp="1"/>
          </p:cNvSpPr>
          <p:nvPr>
            <p:ph type="body" sz="quarter" idx="12"/>
          </p:nvPr>
        </p:nvSpPr>
        <p:spPr>
          <a:xfrm>
            <a:off x="321680" y="1371594"/>
            <a:ext cx="8512556" cy="863638"/>
          </a:xfrm>
        </p:spPr>
        <p:txBody>
          <a:bodyPr lIns="0" rIns="0"/>
          <a:lstStyle>
            <a:lvl1pPr>
              <a:defRPr sz="1501"/>
            </a:lvl1pPr>
            <a:lvl2pPr>
              <a:defRPr sz="1501"/>
            </a:lvl2pPr>
            <a:lvl3pPr>
              <a:defRPr sz="1501"/>
            </a:lvl3pPr>
            <a:lvl4pPr>
              <a:defRPr sz="2064"/>
            </a:lvl4pPr>
            <a:lvl5pPr>
              <a:defRPr sz="2064"/>
            </a:lvl5pPr>
          </a:lstStyle>
          <a:p>
            <a:pPr lvl="0"/>
            <a:r>
              <a:rPr lang="en-US" dirty="0"/>
              <a:t>Click to edit Master text styles</a:t>
            </a:r>
          </a:p>
        </p:txBody>
      </p:sp>
    </p:spTree>
    <p:extLst>
      <p:ext uri="{BB962C8B-B14F-4D97-AF65-F5344CB8AC3E}">
        <p14:creationId xmlns:p14="http://schemas.microsoft.com/office/powerpoint/2010/main" val="42836344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up images, 3-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04802" y="2230156"/>
            <a:ext cx="2424114" cy="3017848"/>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6415216" y="2230156"/>
            <a:ext cx="2419020" cy="3017848"/>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3360010" y="2230158"/>
            <a:ext cx="2424114" cy="3017865"/>
          </a:xfrm>
          <a:solidFill>
            <a:srgbClr val="FF0000"/>
          </a:solidFill>
        </p:spPr>
        <p:txBody>
          <a:bodyPr/>
          <a:lstStyle/>
          <a:p>
            <a:pPr lvl="0"/>
            <a:r>
              <a:rPr lang="en-US" dirty="0"/>
              <a:t>Click to edit Master text styles</a:t>
            </a:r>
          </a:p>
        </p:txBody>
      </p:sp>
      <p:sp>
        <p:nvSpPr>
          <p:cNvPr id="9" name="Text Placeholder 8"/>
          <p:cNvSpPr>
            <a:spLocks noGrp="1"/>
          </p:cNvSpPr>
          <p:nvPr>
            <p:ph type="body" sz="quarter" idx="14"/>
          </p:nvPr>
        </p:nvSpPr>
        <p:spPr>
          <a:xfrm>
            <a:off x="321678" y="5253238"/>
            <a:ext cx="2407237"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dirty="0"/>
              <a:t>Click to edit Master text styles</a:t>
            </a:r>
          </a:p>
        </p:txBody>
      </p:sp>
      <p:sp>
        <p:nvSpPr>
          <p:cNvPr id="10" name="Text Placeholder 8"/>
          <p:cNvSpPr>
            <a:spLocks noGrp="1"/>
          </p:cNvSpPr>
          <p:nvPr>
            <p:ph type="body" sz="quarter" idx="15"/>
          </p:nvPr>
        </p:nvSpPr>
        <p:spPr>
          <a:xfrm>
            <a:off x="3360010" y="5253238"/>
            <a:ext cx="2424114"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dirty="0"/>
              <a:t>Click to edit Master text styles</a:t>
            </a:r>
          </a:p>
        </p:txBody>
      </p:sp>
      <p:sp>
        <p:nvSpPr>
          <p:cNvPr id="11" name="Text Placeholder 8"/>
          <p:cNvSpPr>
            <a:spLocks noGrp="1"/>
          </p:cNvSpPr>
          <p:nvPr>
            <p:ph type="body" sz="quarter" idx="16"/>
          </p:nvPr>
        </p:nvSpPr>
        <p:spPr>
          <a:xfrm>
            <a:off x="6415219" y="5265438"/>
            <a:ext cx="2419018" cy="1228725"/>
          </a:xfrm>
        </p:spPr>
        <p:txBody>
          <a:bodyPr lIns="0" tIns="0" rIns="0" bIns="0"/>
          <a:lstStyle>
            <a:lvl1pPr algn="l">
              <a:defRPr sz="1501"/>
            </a:lvl1pPr>
            <a:lvl2pPr>
              <a:defRPr sz="2064"/>
            </a:lvl2pPr>
            <a:lvl3pPr>
              <a:defRPr sz="2064"/>
            </a:lvl3pPr>
            <a:lvl4pPr>
              <a:defRPr sz="2064"/>
            </a:lvl4pPr>
            <a:lvl5pPr>
              <a:defRPr sz="2064"/>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12" name="Text Placeholder 7"/>
          <p:cNvSpPr>
            <a:spLocks noGrp="1"/>
          </p:cNvSpPr>
          <p:nvPr>
            <p:ph type="body" sz="quarter" idx="17"/>
          </p:nvPr>
        </p:nvSpPr>
        <p:spPr>
          <a:xfrm>
            <a:off x="321679" y="1371594"/>
            <a:ext cx="8512558" cy="863638"/>
          </a:xfrm>
        </p:spPr>
        <p:txBody>
          <a:bodyPr lIns="0" rIns="0"/>
          <a:lstStyle>
            <a:lvl1pPr>
              <a:defRPr sz="1501"/>
            </a:lvl1pPr>
            <a:lvl2pPr>
              <a:defRPr sz="1501"/>
            </a:lvl2pPr>
            <a:lvl3pPr>
              <a:defRPr sz="1501"/>
            </a:lvl3pPr>
            <a:lvl4pPr>
              <a:defRPr sz="2064"/>
            </a:lvl4pPr>
            <a:lvl5pPr>
              <a:defRPr sz="2064"/>
            </a:lvl5pPr>
          </a:lstStyle>
          <a:p>
            <a:pPr lvl="0"/>
            <a:r>
              <a:rPr lang="en-US" dirty="0"/>
              <a:t>Click to edit Master text styles</a:t>
            </a:r>
          </a:p>
        </p:txBody>
      </p:sp>
    </p:spTree>
    <p:extLst>
      <p:ext uri="{BB962C8B-B14F-4D97-AF65-F5344CB8AC3E}">
        <p14:creationId xmlns:p14="http://schemas.microsoft.com/office/powerpoint/2010/main" val="189192171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4-up images, 4-u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Content Placeholder 4"/>
          <p:cNvSpPr>
            <a:spLocks noGrp="1"/>
          </p:cNvSpPr>
          <p:nvPr>
            <p:ph sz="quarter" idx="11"/>
          </p:nvPr>
        </p:nvSpPr>
        <p:spPr>
          <a:xfrm>
            <a:off x="321678" y="2253589"/>
            <a:ext cx="1887179" cy="2957513"/>
          </a:xfrm>
          <a:solidFill>
            <a:srgbClr val="FF0000"/>
          </a:solidFill>
        </p:spPr>
        <p:txBody>
          <a:bodyPr/>
          <a:lstStyle/>
          <a:p>
            <a:pPr lvl="0"/>
            <a:r>
              <a:rPr lang="en-US" dirty="0"/>
              <a:t>Click to edit Master text styles</a:t>
            </a:r>
          </a:p>
        </p:txBody>
      </p:sp>
      <p:sp>
        <p:nvSpPr>
          <p:cNvPr id="6" name="Content Placeholder 4"/>
          <p:cNvSpPr>
            <a:spLocks noGrp="1"/>
          </p:cNvSpPr>
          <p:nvPr>
            <p:ph sz="quarter" idx="12"/>
          </p:nvPr>
        </p:nvSpPr>
        <p:spPr>
          <a:xfrm>
            <a:off x="4740465" y="2253589"/>
            <a:ext cx="1887179" cy="2957513"/>
          </a:xfrm>
          <a:solidFill>
            <a:srgbClr val="FF0000"/>
          </a:solidFill>
        </p:spPr>
        <p:txBody>
          <a:bodyPr/>
          <a:lstStyle/>
          <a:p>
            <a:pPr lvl="0"/>
            <a:r>
              <a:rPr lang="en-US" dirty="0"/>
              <a:t>Click to edit Master text styles</a:t>
            </a:r>
          </a:p>
        </p:txBody>
      </p:sp>
      <p:sp>
        <p:nvSpPr>
          <p:cNvPr id="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9" name="Text Placeholder 8"/>
          <p:cNvSpPr>
            <a:spLocks noGrp="1"/>
          </p:cNvSpPr>
          <p:nvPr>
            <p:ph type="body" sz="quarter" idx="14"/>
          </p:nvPr>
        </p:nvSpPr>
        <p:spPr>
          <a:xfrm>
            <a:off x="321677" y="5223645"/>
            <a:ext cx="1870302"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dirty="0"/>
              <a:t>Click to edit Master text styles</a:t>
            </a:r>
          </a:p>
        </p:txBody>
      </p:sp>
      <p:sp>
        <p:nvSpPr>
          <p:cNvPr id="10" name="Text Placeholder 8"/>
          <p:cNvSpPr>
            <a:spLocks noGrp="1"/>
          </p:cNvSpPr>
          <p:nvPr>
            <p:ph type="body" sz="quarter" idx="15"/>
          </p:nvPr>
        </p:nvSpPr>
        <p:spPr>
          <a:xfrm>
            <a:off x="2518887" y="5223645"/>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dirty="0"/>
              <a:t>Click to edit Master text styles</a:t>
            </a:r>
          </a:p>
        </p:txBody>
      </p:sp>
      <p:sp>
        <p:nvSpPr>
          <p:cNvPr id="11" name="Text Placeholder 8"/>
          <p:cNvSpPr>
            <a:spLocks noGrp="1"/>
          </p:cNvSpPr>
          <p:nvPr>
            <p:ph type="body" sz="quarter" idx="16"/>
          </p:nvPr>
        </p:nvSpPr>
        <p:spPr>
          <a:xfrm>
            <a:off x="4732973" y="5235845"/>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dirty="0"/>
              <a:t>Click to edit Master text styles</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12" name="Content Placeholder 4"/>
          <p:cNvSpPr>
            <a:spLocks noGrp="1"/>
          </p:cNvSpPr>
          <p:nvPr>
            <p:ph sz="quarter" idx="17"/>
          </p:nvPr>
        </p:nvSpPr>
        <p:spPr>
          <a:xfrm>
            <a:off x="6949856" y="2253589"/>
            <a:ext cx="1887179" cy="2957513"/>
          </a:xfrm>
          <a:solidFill>
            <a:srgbClr val="FF0000"/>
          </a:solidFill>
        </p:spPr>
        <p:txBody>
          <a:bodyPr/>
          <a:lstStyle/>
          <a:p>
            <a:pPr lvl="0"/>
            <a:r>
              <a:rPr lang="en-US" dirty="0"/>
              <a:t>Click to edit Master text styles</a:t>
            </a:r>
          </a:p>
        </p:txBody>
      </p:sp>
      <p:sp>
        <p:nvSpPr>
          <p:cNvPr id="14" name="Text Placeholder 8"/>
          <p:cNvSpPr>
            <a:spLocks noGrp="1"/>
          </p:cNvSpPr>
          <p:nvPr>
            <p:ph type="body" sz="quarter" idx="18"/>
          </p:nvPr>
        </p:nvSpPr>
        <p:spPr>
          <a:xfrm>
            <a:off x="6947057" y="5219663"/>
            <a:ext cx="1887179" cy="1017600"/>
          </a:xfrm>
        </p:spPr>
        <p:txBody>
          <a:bodyPr lIns="0" tIns="0" rIns="0" bIns="0">
            <a:noAutofit/>
          </a:bodyPr>
          <a:lstStyle>
            <a:lvl1pPr algn="l">
              <a:defRPr sz="1501"/>
            </a:lvl1pPr>
            <a:lvl2pPr>
              <a:defRPr sz="1689"/>
            </a:lvl2pPr>
            <a:lvl3pPr>
              <a:defRPr sz="1689"/>
            </a:lvl3pPr>
            <a:lvl4pPr>
              <a:defRPr sz="1689"/>
            </a:lvl4pPr>
            <a:lvl5pPr>
              <a:defRPr sz="1689"/>
            </a:lvl5pPr>
          </a:lstStyle>
          <a:p>
            <a:pPr lvl="0"/>
            <a:r>
              <a:rPr lang="en-US" dirty="0"/>
              <a:t>Click to edit Master text styles</a:t>
            </a:r>
          </a:p>
        </p:txBody>
      </p:sp>
      <p:sp>
        <p:nvSpPr>
          <p:cNvPr id="15" name="Text Placeholder 7"/>
          <p:cNvSpPr>
            <a:spLocks noGrp="1"/>
          </p:cNvSpPr>
          <p:nvPr>
            <p:ph type="body" sz="quarter" idx="19"/>
          </p:nvPr>
        </p:nvSpPr>
        <p:spPr>
          <a:xfrm>
            <a:off x="321677" y="1371594"/>
            <a:ext cx="8512558" cy="863638"/>
          </a:xfrm>
        </p:spPr>
        <p:txBody>
          <a:bodyPr lIns="0" rIns="0"/>
          <a:lstStyle>
            <a:lvl1pPr>
              <a:defRPr sz="1501"/>
            </a:lvl1pPr>
            <a:lvl2pPr>
              <a:defRPr sz="1501"/>
            </a:lvl2pPr>
            <a:lvl3pPr>
              <a:defRPr sz="1501"/>
            </a:lvl3pPr>
            <a:lvl4pPr>
              <a:defRPr sz="2064"/>
            </a:lvl4pPr>
            <a:lvl5pPr>
              <a:defRPr sz="2064"/>
            </a:lvl5pPr>
          </a:lstStyle>
          <a:p>
            <a:pPr lvl="0"/>
            <a:r>
              <a:rPr lang="en-US" dirty="0"/>
              <a:t>Click to edit Master text styles</a:t>
            </a:r>
          </a:p>
        </p:txBody>
      </p:sp>
    </p:spTree>
    <p:extLst>
      <p:ext uri="{BB962C8B-B14F-4D97-AF65-F5344CB8AC3E}">
        <p14:creationId xmlns:p14="http://schemas.microsoft.com/office/powerpoint/2010/main" val="256477553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reface + 2 Columns">
    <p:spTree>
      <p:nvGrpSpPr>
        <p:cNvPr id="1" name=""/>
        <p:cNvGrpSpPr/>
        <p:nvPr/>
      </p:nvGrpSpPr>
      <p:grpSpPr>
        <a:xfrm>
          <a:off x="0" y="0"/>
          <a:ext cx="0" cy="0"/>
          <a:chOff x="0" y="0"/>
          <a:chExt cx="0" cy="0"/>
        </a:xfrm>
      </p:grpSpPr>
      <p:sp>
        <p:nvSpPr>
          <p:cNvPr id="2" name="Title 1"/>
          <p:cNvSpPr>
            <a:spLocks noGrp="1"/>
          </p:cNvSpPr>
          <p:nvPr>
            <p:ph type="title"/>
          </p:nvPr>
        </p:nvSpPr>
        <p:spPr>
          <a:xfrm>
            <a:off x="5" y="-8"/>
            <a:ext cx="9144000" cy="1377165"/>
          </a:xfrm>
        </p:spPr>
        <p:txBody>
          <a:bodyPr/>
          <a:lstStyle>
            <a:lvl1pPr algn="l">
              <a:defRPr/>
            </a:lvl1pPr>
          </a:lstStyle>
          <a:p>
            <a:endParaRPr lang="en-US" dirty="0"/>
          </a:p>
        </p:txBody>
      </p:sp>
      <p:sp>
        <p:nvSpPr>
          <p:cNvPr id="9" name="Text Placeholder 8"/>
          <p:cNvSpPr>
            <a:spLocks noGrp="1"/>
          </p:cNvSpPr>
          <p:nvPr>
            <p:ph type="body" sz="quarter" idx="12"/>
          </p:nvPr>
        </p:nvSpPr>
        <p:spPr>
          <a:xfrm>
            <a:off x="321679" y="1377155"/>
            <a:ext cx="8512558" cy="754380"/>
          </a:xfrm>
        </p:spPr>
        <p:txBody>
          <a:bodyPr lIns="0" rIns="0"/>
          <a:lstStyle>
            <a:lvl1pPr algn="l">
              <a:defRPr sz="1501" b="1"/>
            </a:lvl1pPr>
            <a:lvl2pPr algn="ctr">
              <a:defRPr/>
            </a:lvl2pPr>
            <a:lvl3pPr algn="ctr">
              <a:defRPr/>
            </a:lvl3pPr>
            <a:lvl4pPr algn="ctr">
              <a:defRPr/>
            </a:lvl4pPr>
            <a:lvl5pPr algn="ctr">
              <a:defRPr/>
            </a:lvl5pPr>
          </a:lstStyle>
          <a:p>
            <a:pPr lvl="0"/>
            <a:r>
              <a:rPr lang="en-US" dirty="0"/>
              <a:t>Click to edit Master text styles</a:t>
            </a:r>
          </a:p>
        </p:txBody>
      </p:sp>
      <p:sp>
        <p:nvSpPr>
          <p:cNvPr id="8" name="Text Placeholder 7"/>
          <p:cNvSpPr>
            <a:spLocks noGrp="1"/>
          </p:cNvSpPr>
          <p:nvPr>
            <p:ph type="body" sz="quarter" idx="13"/>
          </p:nvPr>
        </p:nvSpPr>
        <p:spPr>
          <a:xfrm>
            <a:off x="321679" y="2131535"/>
            <a:ext cx="3928645" cy="4369275"/>
          </a:xfrm>
        </p:spPr>
        <p:txBody>
          <a:bodyPr lIns="0" tIns="0" rIns="0"/>
          <a:lstStyle>
            <a:lvl1pPr>
              <a:defRPr sz="1501"/>
            </a:lvl1pPr>
            <a:lvl2pPr>
              <a:defRPr sz="1501"/>
            </a:lvl2pPr>
            <a:lvl3pPr>
              <a:defRPr sz="1501"/>
            </a:lvl3pPr>
            <a:lvl4pPr>
              <a:defRPr sz="2251"/>
            </a:lvl4pPr>
          </a:lstStyle>
          <a:p>
            <a:pPr lvl="0"/>
            <a:r>
              <a:rPr lang="en-US" dirty="0"/>
              <a:t>Click to edit Master text styles</a:t>
            </a:r>
          </a:p>
          <a:p>
            <a:pPr lvl="1"/>
            <a:r>
              <a:rPr lang="en-US" dirty="0"/>
              <a:t>Second level</a:t>
            </a:r>
          </a:p>
          <a:p>
            <a:pPr lvl="2"/>
            <a:r>
              <a:rPr lang="en-US" dirty="0"/>
              <a:t>Third level</a:t>
            </a:r>
          </a:p>
        </p:txBody>
      </p:sp>
      <p:sp>
        <p:nvSpPr>
          <p:cNvPr id="10" name="Text Placeholder 5"/>
          <p:cNvSpPr>
            <a:spLocks noGrp="1"/>
          </p:cNvSpPr>
          <p:nvPr>
            <p:ph type="body" sz="quarter" idx="10"/>
          </p:nvPr>
        </p:nvSpPr>
        <p:spPr>
          <a:xfrm>
            <a:off x="9372601" y="-2745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4"/>
          </p:nvPr>
        </p:nvSpPr>
        <p:spPr>
          <a:xfrm>
            <a:off x="4896656" y="2131219"/>
            <a:ext cx="3937579" cy="4369593"/>
          </a:xfrm>
        </p:spPr>
        <p:txBody>
          <a:bodyPr lIns="0" tIns="0" rIns="0"/>
          <a:lstStyle>
            <a:lvl1pPr>
              <a:defRPr sz="1501"/>
            </a:lvl1pPr>
            <a:lvl2pPr>
              <a:defRPr sz="1501"/>
            </a:lvl2pPr>
            <a:lvl3pPr>
              <a:defRPr sz="1501"/>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60601452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1-Line Title">
    <p:spTree>
      <p:nvGrpSpPr>
        <p:cNvPr id="1" name=""/>
        <p:cNvGrpSpPr/>
        <p:nvPr/>
      </p:nvGrpSpPr>
      <p:grpSpPr>
        <a:xfrm>
          <a:off x="0" y="0"/>
          <a:ext cx="0" cy="0"/>
          <a:chOff x="0" y="0"/>
          <a:chExt cx="0" cy="0"/>
        </a:xfrm>
      </p:grpSpPr>
      <p:sp>
        <p:nvSpPr>
          <p:cNvPr id="4" name="TextBox 1"/>
          <p:cNvSpPr txBox="1"/>
          <p:nvPr userDrawn="1"/>
        </p:nvSpPr>
        <p:spPr>
          <a:xfrm>
            <a:off x="8697226" y="-702469"/>
            <a:ext cx="497411" cy="821379"/>
          </a:xfrm>
          <a:prstGeom prst="rect">
            <a:avLst/>
          </a:prstGeom>
          <a:noFill/>
        </p:spPr>
        <p:txBody>
          <a:bodyPr>
            <a:spAutoFit/>
          </a:bodyPr>
          <a:lstStyle/>
          <a:p>
            <a:pPr>
              <a:lnSpc>
                <a:spcPct val="115000"/>
              </a:lnSpc>
              <a:spcBef>
                <a:spcPct val="20000"/>
              </a:spcBef>
              <a:buClr>
                <a:srgbClr val="2877C4"/>
              </a:buClr>
              <a:buFont typeface="Wingdings" pitchFamily="2" charset="2"/>
              <a:buNone/>
              <a:defRPr/>
            </a:pPr>
            <a:r>
              <a:rPr lang="en-US" sz="4503" dirty="0">
                <a:solidFill>
                  <a:schemeClr val="accent4"/>
                </a:solidFill>
              </a:rPr>
              <a:t>*</a:t>
            </a:r>
          </a:p>
        </p:txBody>
      </p:sp>
      <p:sp>
        <p:nvSpPr>
          <p:cNvPr id="6147" name="Rectangle 3"/>
          <p:cNvSpPr>
            <a:spLocks noGrp="1" noChangeArrowheads="1"/>
          </p:cNvSpPr>
          <p:nvPr>
            <p:ph type="subTitle" idx="1"/>
          </p:nvPr>
        </p:nvSpPr>
        <p:spPr>
          <a:xfrm>
            <a:off x="3" y="4800600"/>
            <a:ext cx="9143996" cy="2057400"/>
          </a:xfrm>
        </p:spPr>
        <p:txBody>
          <a:bodyPr anchor="ctr"/>
          <a:lstStyle>
            <a:lvl1pPr marL="1219868" indent="-1219868" algn="l">
              <a:defRPr sz="2251" b="1"/>
            </a:lvl1pPr>
          </a:lstStyle>
          <a:p>
            <a:pPr lvl="0"/>
            <a:r>
              <a:rPr lang="en-US" noProof="0" dirty="0"/>
              <a:t>Click to edit Master subtitle style</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5" name="Footer Placeholder 1"/>
          <p:cNvSpPr>
            <a:spLocks noGrp="1"/>
          </p:cNvSpPr>
          <p:nvPr>
            <p:ph type="ftr" sz="quarter" idx="11"/>
          </p:nvPr>
        </p:nvSpPr>
        <p:spPr>
          <a:xfrm>
            <a:off x="1" y="4000500"/>
            <a:ext cx="9144000" cy="1143000"/>
          </a:xfrm>
          <a:prstGeom prst="rect">
            <a:avLst/>
          </a:prstGeom>
          <a:solidFill>
            <a:srgbClr val="4D4F58"/>
          </a:solidFill>
        </p:spPr>
        <p:txBody>
          <a:bodyPr lIns="182880" tIns="21748" rIns="182880" bIns="21748" anchor="ctr" anchorCtr="0">
            <a:normAutofit/>
          </a:bodyPr>
          <a:lstStyle>
            <a:lvl1pPr algn="l">
              <a:lnSpc>
                <a:spcPct val="100000"/>
              </a:lnSpc>
              <a:spcBef>
                <a:spcPts val="0"/>
              </a:spcBef>
              <a:buClr>
                <a:srgbClr val="2877C4"/>
              </a:buClr>
              <a:buFont typeface="Wingdings" pitchFamily="2" charset="2"/>
              <a:buNone/>
              <a:defRPr sz="2627" b="1">
                <a:solidFill>
                  <a:schemeClr val="bg1"/>
                </a:solidFill>
              </a:defRPr>
            </a:lvl1pPr>
          </a:lstStyle>
          <a:p>
            <a:pPr>
              <a:defRPr/>
            </a:pPr>
            <a:r>
              <a:rPr lang="en-US" dirty="0"/>
              <a:t>Applied Genetics</a:t>
            </a:r>
          </a:p>
        </p:txBody>
      </p:sp>
    </p:spTree>
    <p:extLst>
      <p:ext uri="{BB962C8B-B14F-4D97-AF65-F5344CB8AC3E}">
        <p14:creationId xmlns:p14="http://schemas.microsoft.com/office/powerpoint/2010/main" val="146245829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17D2D51-3497-4FA7-968C-A7CCD9B6B7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1F0560-EE00-4390-B7C6-0B994A08F9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ECC2DA-2384-432B-BAAD-CF72D0AFA5AA}"/>
              </a:ext>
            </a:extLst>
          </p:cNvPr>
          <p:cNvSpPr>
            <a:spLocks noGrp="1" noChangeArrowheads="1"/>
          </p:cNvSpPr>
          <p:nvPr>
            <p:ph type="sldNum" sz="quarter" idx="12"/>
          </p:nvPr>
        </p:nvSpPr>
        <p:spPr>
          <a:ln/>
        </p:spPr>
        <p:txBody>
          <a:bodyPr/>
          <a:lstStyle>
            <a:lvl1pPr>
              <a:defRPr/>
            </a:lvl1pPr>
          </a:lstStyle>
          <a:p>
            <a:fld id="{C1E15EB2-C097-4519-B0FA-1F6B50E6406D}" type="slidenum">
              <a:rPr lang="en-US" altLang="en-US"/>
              <a:pPr/>
              <a:t>‹#›</a:t>
            </a:fld>
            <a:endParaRPr lang="en-US" altLang="en-US"/>
          </a:p>
        </p:txBody>
      </p:sp>
    </p:spTree>
    <p:extLst>
      <p:ext uri="{BB962C8B-B14F-4D97-AF65-F5344CB8AC3E}">
        <p14:creationId xmlns:p14="http://schemas.microsoft.com/office/powerpoint/2010/main" val="30156405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138049-5DFD-4E76-BAB9-8382368632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CE1C6D-9549-4143-85D4-0737E18367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F17349E-CC62-47DF-9F54-20D026632CB1}"/>
              </a:ext>
            </a:extLst>
          </p:cNvPr>
          <p:cNvSpPr>
            <a:spLocks noGrp="1" noChangeArrowheads="1"/>
          </p:cNvSpPr>
          <p:nvPr>
            <p:ph type="sldNum" sz="quarter" idx="12"/>
          </p:nvPr>
        </p:nvSpPr>
        <p:spPr>
          <a:ln/>
        </p:spPr>
        <p:txBody>
          <a:bodyPr/>
          <a:lstStyle>
            <a:lvl1pPr>
              <a:defRPr/>
            </a:lvl1pPr>
          </a:lstStyle>
          <a:p>
            <a:fld id="{1E35F9B1-B14E-4DB7-8367-C64B72E0AF32}" type="slidenum">
              <a:rPr lang="en-US" altLang="en-US"/>
              <a:pPr/>
              <a:t>‹#›</a:t>
            </a:fld>
            <a:endParaRPr lang="en-US" altLang="en-US"/>
          </a:p>
        </p:txBody>
      </p:sp>
    </p:spTree>
    <p:extLst>
      <p:ext uri="{BB962C8B-B14F-4D97-AF65-F5344CB8AC3E}">
        <p14:creationId xmlns:p14="http://schemas.microsoft.com/office/powerpoint/2010/main" val="31736234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623C7EE-B00C-42F6-93B7-8D39995703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12E959-7E50-4773-B7FD-D64B355B5A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2C672C-7465-4C40-9F9A-D98B814BD570}"/>
              </a:ext>
            </a:extLst>
          </p:cNvPr>
          <p:cNvSpPr>
            <a:spLocks noGrp="1" noChangeArrowheads="1"/>
          </p:cNvSpPr>
          <p:nvPr>
            <p:ph type="sldNum" sz="quarter" idx="12"/>
          </p:nvPr>
        </p:nvSpPr>
        <p:spPr>
          <a:ln/>
        </p:spPr>
        <p:txBody>
          <a:bodyPr/>
          <a:lstStyle>
            <a:lvl1pPr>
              <a:defRPr/>
            </a:lvl1pPr>
          </a:lstStyle>
          <a:p>
            <a:fld id="{BB5B80BA-8A0C-486E-9F0C-04B67D7A07B8}" type="slidenum">
              <a:rPr lang="en-US" altLang="en-US"/>
              <a:pPr/>
              <a:t>‹#›</a:t>
            </a:fld>
            <a:endParaRPr lang="en-US" altLang="en-US"/>
          </a:p>
        </p:txBody>
      </p:sp>
    </p:spTree>
    <p:extLst>
      <p:ext uri="{BB962C8B-B14F-4D97-AF65-F5344CB8AC3E}">
        <p14:creationId xmlns:p14="http://schemas.microsoft.com/office/powerpoint/2010/main" val="327316454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C0FB10A-623F-4320-AAD9-17491E7D55C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E07FA4-DADA-4460-A744-7F3652ADC8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72BB78-DA33-43EF-A301-1F2178C92215}"/>
              </a:ext>
            </a:extLst>
          </p:cNvPr>
          <p:cNvSpPr>
            <a:spLocks noGrp="1" noChangeArrowheads="1"/>
          </p:cNvSpPr>
          <p:nvPr>
            <p:ph type="sldNum" sz="quarter" idx="12"/>
          </p:nvPr>
        </p:nvSpPr>
        <p:spPr>
          <a:ln/>
        </p:spPr>
        <p:txBody>
          <a:bodyPr/>
          <a:lstStyle>
            <a:lvl1pPr>
              <a:defRPr/>
            </a:lvl1pPr>
          </a:lstStyle>
          <a:p>
            <a:fld id="{BBFABD4D-7E90-4409-B1A6-26BE9564FFE4}" type="slidenum">
              <a:rPr lang="en-US" altLang="en-US"/>
              <a:pPr/>
              <a:t>‹#›</a:t>
            </a:fld>
            <a:endParaRPr lang="en-US" altLang="en-US"/>
          </a:p>
        </p:txBody>
      </p:sp>
    </p:spTree>
    <p:extLst>
      <p:ext uri="{BB962C8B-B14F-4D97-AF65-F5344CB8AC3E}">
        <p14:creationId xmlns:p14="http://schemas.microsoft.com/office/powerpoint/2010/main" val="1384884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_rels/slideMaster11.xml.rels><?xml version="1.0" encoding="UTF-8" standalone="yes"?>
<Relationships xmlns="http://schemas.openxmlformats.org/package/2006/relationships"><Relationship Id="rId8" Type="http://schemas.openxmlformats.org/officeDocument/2006/relationships/theme" Target="../theme/theme11.xml"/><Relationship Id="rId3" Type="http://schemas.openxmlformats.org/officeDocument/2006/relationships/slideLayout" Target="../slideLayouts/slideLayout83.xml"/><Relationship Id="rId7" Type="http://schemas.openxmlformats.org/officeDocument/2006/relationships/slideLayout" Target="../slideLayouts/slideLayout87.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5" Type="http://schemas.openxmlformats.org/officeDocument/2006/relationships/slideLayout" Target="../slideLayouts/slideLayout85.xml"/><Relationship Id="rId4" Type="http://schemas.openxmlformats.org/officeDocument/2006/relationships/slideLayout" Target="../slideLayouts/slideLayout84.xml"/><Relationship Id="rId9"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4" Type="http://schemas.openxmlformats.org/officeDocument/2006/relationships/slideLayout" Target="../slideLayouts/slideLayout91.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3.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1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sp>
        <p:nvSpPr>
          <p:cNvPr id="10" name="Google Shape;10;p1"/>
          <p:cNvSpPr/>
          <p:nvPr/>
        </p:nvSpPr>
        <p:spPr>
          <a:xfrm>
            <a:off x="6627813" y="6429375"/>
            <a:ext cx="285750" cy="209550"/>
          </a:xfrm>
          <a:custGeom>
            <a:avLst/>
            <a:gdLst/>
            <a:ahLst/>
            <a:cxnLst/>
            <a:rect l="l" t="t" r="r" b="b"/>
            <a:pathLst>
              <a:path w="179" h="132" extrusionOk="0">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a:gsLst>
              <a:gs pos="0">
                <a:schemeClr val="accent2"/>
              </a:gs>
              <a:gs pos="100000">
                <a:srgbClr val="0080D6"/>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11" name="Google Shape;11;p1"/>
          <p:cNvGrpSpPr/>
          <p:nvPr/>
        </p:nvGrpSpPr>
        <p:grpSpPr>
          <a:xfrm>
            <a:off x="3175" y="4267200"/>
            <a:ext cx="9140825" cy="2590800"/>
            <a:chOff x="2" y="2688"/>
            <a:chExt cx="5758" cy="1632"/>
          </a:xfrm>
        </p:grpSpPr>
        <p:sp>
          <p:nvSpPr>
            <p:cNvPr id="12" name="Google Shape;12;p1"/>
            <p:cNvSpPr/>
            <p:nvPr/>
          </p:nvSpPr>
          <p:spPr>
            <a:xfrm>
              <a:off x="2" y="2688"/>
              <a:ext cx="5758" cy="1632"/>
            </a:xfrm>
            <a:custGeom>
              <a:avLst/>
              <a:gdLst/>
              <a:ahLst/>
              <a:cxnLst/>
              <a:rect l="l" t="t" r="r" b="b"/>
              <a:pathLst>
                <a:path w="5740" h="4316" extrusionOk="0">
                  <a:moveTo>
                    <a:pt x="5740" y="4316"/>
                  </a:moveTo>
                  <a:lnTo>
                    <a:pt x="0" y="4316"/>
                  </a:lnTo>
                  <a:lnTo>
                    <a:pt x="0" y="0"/>
                  </a:lnTo>
                  <a:lnTo>
                    <a:pt x="5740" y="0"/>
                  </a:lnTo>
                  <a:lnTo>
                    <a:pt x="5740" y="4316"/>
                  </a:lnTo>
                  <a:lnTo>
                    <a:pt x="5740" y="4316"/>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13" name="Google Shape;13;p1"/>
            <p:cNvGrpSpPr/>
            <p:nvPr/>
          </p:nvGrpSpPr>
          <p:grpSpPr>
            <a:xfrm>
              <a:off x="3528" y="3715"/>
              <a:ext cx="792" cy="521"/>
              <a:chOff x="3527" y="3715"/>
              <a:chExt cx="792" cy="521"/>
            </a:xfrm>
          </p:grpSpPr>
          <p:sp>
            <p:nvSpPr>
              <p:cNvPr id="14" name="Google Shape;14;p1"/>
              <p:cNvSpPr/>
              <p:nvPr/>
            </p:nvSpPr>
            <p:spPr>
              <a:xfrm>
                <a:off x="3686" y="3810"/>
                <a:ext cx="532" cy="327"/>
              </a:xfrm>
              <a:prstGeom prst="ellipse">
                <a:avLst/>
              </a:prstGeom>
              <a:gradFill>
                <a:gsLst>
                  <a:gs pos="0">
                    <a:schemeClr val="accent2"/>
                  </a:gs>
                  <a:gs pos="100000">
                    <a:srgbClr val="0082DA"/>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5" name="Google Shape;15;p1"/>
              <p:cNvSpPr/>
              <p:nvPr/>
            </p:nvSpPr>
            <p:spPr>
              <a:xfrm>
                <a:off x="3726" y="3840"/>
                <a:ext cx="452" cy="275"/>
              </a:xfrm>
              <a:prstGeom prst="ellipse">
                <a:avLst/>
              </a:prstGeom>
              <a:gradFill>
                <a:gsLst>
                  <a:gs pos="0">
                    <a:srgbClr val="0082DA"/>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6" name="Google Shape;16;p1"/>
              <p:cNvSpPr/>
              <p:nvPr/>
            </p:nvSpPr>
            <p:spPr>
              <a:xfrm>
                <a:off x="3782" y="3872"/>
                <a:ext cx="344" cy="207"/>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7" name="Google Shape;17;p1"/>
              <p:cNvSpPr/>
              <p:nvPr/>
            </p:nvSpPr>
            <p:spPr>
              <a:xfrm>
                <a:off x="3822" y="3896"/>
                <a:ext cx="262" cy="159"/>
              </a:xfrm>
              <a:prstGeom prst="ellipse">
                <a:avLst/>
              </a:prstGeom>
              <a:gradFill>
                <a:gsLst>
                  <a:gs pos="0">
                    <a:srgbClr val="0086E0"/>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8" name="Google Shape;18;p1"/>
              <p:cNvSpPr/>
              <p:nvPr/>
            </p:nvSpPr>
            <p:spPr>
              <a:xfrm>
                <a:off x="3856" y="3922"/>
                <a:ext cx="192" cy="107"/>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19" name="Google Shape;19;p1"/>
              <p:cNvSpPr/>
              <p:nvPr/>
            </p:nvSpPr>
            <p:spPr>
              <a:xfrm>
                <a:off x="3575" y="3715"/>
                <a:ext cx="383" cy="161"/>
              </a:xfrm>
              <a:custGeom>
                <a:avLst/>
                <a:gdLst/>
                <a:ahLst/>
                <a:cxnLst/>
                <a:rect l="l" t="t" r="r" b="b"/>
                <a:pathLst>
                  <a:path w="382" h="161" extrusionOk="0">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0" name="Google Shape;20;p1"/>
              <p:cNvSpPr/>
              <p:nvPr/>
            </p:nvSpPr>
            <p:spPr>
              <a:xfrm>
                <a:off x="3695" y="4170"/>
                <a:ext cx="444" cy="66"/>
              </a:xfrm>
              <a:custGeom>
                <a:avLst/>
                <a:gdLst/>
                <a:ahLst/>
                <a:cxnLst/>
                <a:rect l="l" t="t" r="r" b="b"/>
                <a:pathLst>
                  <a:path w="443" h="66" extrusionOk="0">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a:gsLst>
                  <a:gs pos="0">
                    <a:srgbClr val="007ED3"/>
                  </a:gs>
                  <a:gs pos="100000">
                    <a:schemeClr val="accent2"/>
                  </a:gs>
                </a:gsLst>
                <a:lin ang="189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1" name="Google Shape;21;p1"/>
              <p:cNvSpPr/>
              <p:nvPr/>
            </p:nvSpPr>
            <p:spPr>
              <a:xfrm>
                <a:off x="3527" y="3906"/>
                <a:ext cx="89" cy="216"/>
              </a:xfrm>
              <a:custGeom>
                <a:avLst/>
                <a:gdLst/>
                <a:ahLst/>
                <a:cxnLst/>
                <a:rect l="l" t="t" r="r" b="b"/>
                <a:pathLst>
                  <a:path w="89" h="216" extrusionOk="0">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2" name="Google Shape;22;p1"/>
              <p:cNvSpPr/>
              <p:nvPr/>
            </p:nvSpPr>
            <p:spPr>
              <a:xfrm>
                <a:off x="3569" y="3745"/>
                <a:ext cx="750" cy="461"/>
              </a:xfrm>
              <a:custGeom>
                <a:avLst/>
                <a:gdLst/>
                <a:ahLst/>
                <a:cxnLst/>
                <a:rect l="l" t="t" r="r" b="b"/>
                <a:pathLst>
                  <a:path w="747" h="461" extrusionOk="0">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a:gsLst>
                  <a:gs pos="0">
                    <a:schemeClr val="accent2"/>
                  </a:gs>
                  <a:gs pos="100000">
                    <a:srgbClr val="0082DA"/>
                  </a:gs>
                </a:gsLst>
                <a:path path="circle">
                  <a:fillToRect l="50000" t="50000" r="50000" b="50000"/>
                </a:path>
                <a:tileRect/>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3" name="Google Shape;23;p1"/>
              <p:cNvSpPr/>
              <p:nvPr/>
            </p:nvSpPr>
            <p:spPr>
              <a:xfrm>
                <a:off x="4037" y="3721"/>
                <a:ext cx="96" cy="30"/>
              </a:xfrm>
              <a:custGeom>
                <a:avLst/>
                <a:gdLst/>
                <a:ahLst/>
                <a:cxnLst/>
                <a:rect l="l" t="t" r="r" b="b"/>
                <a:pathLst>
                  <a:path w="96" h="30" extrusionOk="0">
                    <a:moveTo>
                      <a:pt x="0" y="0"/>
                    </a:moveTo>
                    <a:lnTo>
                      <a:pt x="0" y="12"/>
                    </a:lnTo>
                    <a:lnTo>
                      <a:pt x="48" y="18"/>
                    </a:lnTo>
                    <a:lnTo>
                      <a:pt x="96" y="30"/>
                    </a:lnTo>
                    <a:lnTo>
                      <a:pt x="96" y="24"/>
                    </a:lnTo>
                    <a:lnTo>
                      <a:pt x="96" y="18"/>
                    </a:lnTo>
                    <a:lnTo>
                      <a:pt x="48" y="12"/>
                    </a:lnTo>
                    <a:lnTo>
                      <a:pt x="0" y="0"/>
                    </a:lnTo>
                    <a:lnTo>
                      <a:pt x="0" y="0"/>
                    </a:lnTo>
                    <a:close/>
                  </a:path>
                </a:pathLst>
              </a:custGeom>
              <a:gradFill>
                <a:gsLst>
                  <a:gs pos="0">
                    <a:schemeClr val="accent2"/>
                  </a:gs>
                  <a:gs pos="100000">
                    <a:srgbClr val="0080D6"/>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4" name="Google Shape;24;p1"/>
              <p:cNvSpPr/>
              <p:nvPr/>
            </p:nvSpPr>
            <p:spPr>
              <a:xfrm>
                <a:off x="3910" y="3948"/>
                <a:ext cx="84" cy="53"/>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25" name="Google Shape;25;p1"/>
            <p:cNvGrpSpPr/>
            <p:nvPr/>
          </p:nvGrpSpPr>
          <p:grpSpPr>
            <a:xfrm>
              <a:off x="1776" y="3631"/>
              <a:ext cx="1626" cy="683"/>
              <a:chOff x="1776" y="3631"/>
              <a:chExt cx="1626" cy="683"/>
            </a:xfrm>
          </p:grpSpPr>
          <p:sp>
            <p:nvSpPr>
              <p:cNvPr id="26" name="Google Shape;26;p1"/>
              <p:cNvSpPr/>
              <p:nvPr/>
            </p:nvSpPr>
            <p:spPr>
              <a:xfrm>
                <a:off x="2268" y="3934"/>
                <a:ext cx="638" cy="377"/>
              </a:xfrm>
              <a:prstGeom prst="ellipse">
                <a:avLst/>
              </a:prstGeom>
              <a:gradFill>
                <a:gsLst>
                  <a:gs pos="0">
                    <a:srgbClr val="0080D6"/>
                  </a:gs>
                  <a:gs pos="100000">
                    <a:schemeClr val="accent2"/>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7" name="Google Shape;27;p1"/>
              <p:cNvSpPr/>
              <p:nvPr/>
            </p:nvSpPr>
            <p:spPr>
              <a:xfrm>
                <a:off x="2314" y="3958"/>
                <a:ext cx="543" cy="332"/>
              </a:xfrm>
              <a:prstGeom prst="ellipse">
                <a:avLst/>
              </a:prstGeom>
              <a:gradFill>
                <a:gsLst>
                  <a:gs pos="0">
                    <a:schemeClr val="accent2"/>
                  </a:gs>
                  <a:gs pos="100000">
                    <a:srgbClr val="0080D6"/>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8" name="Google Shape;28;p1"/>
              <p:cNvSpPr/>
              <p:nvPr/>
            </p:nvSpPr>
            <p:spPr>
              <a:xfrm>
                <a:off x="2341" y="3979"/>
                <a:ext cx="501" cy="299"/>
              </a:xfrm>
              <a:prstGeom prst="ellipse">
                <a:avLst/>
              </a:prstGeom>
              <a:gradFill>
                <a:gsLst>
                  <a:gs pos="0">
                    <a:srgbClr val="0082DA"/>
                  </a:gs>
                  <a:gs pos="100000">
                    <a:schemeClr val="accent2"/>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29" name="Google Shape;29;p1"/>
              <p:cNvSpPr/>
              <p:nvPr/>
            </p:nvSpPr>
            <p:spPr>
              <a:xfrm>
                <a:off x="2368" y="3997"/>
                <a:ext cx="444" cy="258"/>
              </a:xfrm>
              <a:prstGeom prst="ellipse">
                <a:avLst/>
              </a:prstGeom>
              <a:gradFill>
                <a:gsLst>
                  <a:gs pos="0">
                    <a:srgbClr val="0080D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0" name="Google Shape;30;p1"/>
              <p:cNvSpPr/>
              <p:nvPr/>
            </p:nvSpPr>
            <p:spPr>
              <a:xfrm>
                <a:off x="2385" y="4005"/>
                <a:ext cx="413" cy="240"/>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1" name="Google Shape;31;p1"/>
              <p:cNvSpPr/>
              <p:nvPr/>
            </p:nvSpPr>
            <p:spPr>
              <a:xfrm>
                <a:off x="2437" y="4026"/>
                <a:ext cx="306" cy="192"/>
              </a:xfrm>
              <a:prstGeom prst="ellipse">
                <a:avLst/>
              </a:prstGeom>
              <a:gradFill>
                <a:gsLst>
                  <a:gs pos="0">
                    <a:srgbClr val="0080D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2" name="Google Shape;32;p1"/>
              <p:cNvSpPr/>
              <p:nvPr/>
            </p:nvSpPr>
            <p:spPr>
              <a:xfrm>
                <a:off x="2476" y="4056"/>
                <a:ext cx="227" cy="135"/>
              </a:xfrm>
              <a:prstGeom prst="ellipse">
                <a:avLst/>
              </a:prstGeom>
              <a:gradFill>
                <a:gsLst>
                  <a:gs pos="0">
                    <a:schemeClr val="accent2"/>
                  </a:gs>
                  <a:gs pos="100000">
                    <a:srgbClr val="0082DA"/>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3" name="Google Shape;33;p1"/>
              <p:cNvSpPr/>
              <p:nvPr/>
            </p:nvSpPr>
            <p:spPr>
              <a:xfrm>
                <a:off x="2542" y="4097"/>
                <a:ext cx="90" cy="60"/>
              </a:xfrm>
              <a:prstGeom prst="ellipse">
                <a:avLst/>
              </a:prstGeom>
              <a:gradFill>
                <a:gsLst>
                  <a:gs pos="0">
                    <a:schemeClr val="accent2"/>
                  </a:gs>
                  <a:gs pos="100000">
                    <a:srgbClr val="0082DA"/>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4" name="Google Shape;34;p1"/>
              <p:cNvSpPr/>
              <p:nvPr/>
            </p:nvSpPr>
            <p:spPr>
              <a:xfrm>
                <a:off x="2585" y="3822"/>
                <a:ext cx="449" cy="186"/>
              </a:xfrm>
              <a:custGeom>
                <a:avLst/>
                <a:gdLst/>
                <a:ahLst/>
                <a:cxnLst/>
                <a:rect l="l" t="t" r="r" b="b"/>
                <a:pathLst>
                  <a:path w="448" h="186" extrusionOk="0">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a:gsLst>
                  <a:gs pos="0">
                    <a:srgbClr val="0082DA"/>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5" name="Google Shape;35;p1"/>
              <p:cNvSpPr/>
              <p:nvPr/>
            </p:nvSpPr>
            <p:spPr>
              <a:xfrm>
                <a:off x="2142" y="3852"/>
                <a:ext cx="892" cy="462"/>
              </a:xfrm>
              <a:custGeom>
                <a:avLst/>
                <a:gdLst/>
                <a:ahLst/>
                <a:cxnLst/>
                <a:rect l="l" t="t" r="r" b="b"/>
                <a:pathLst>
                  <a:path w="890" h="462" extrusionOk="0">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a:gsLst>
                  <a:gs pos="0">
                    <a:schemeClr val="accent2"/>
                  </a:gs>
                  <a:gs pos="100000">
                    <a:srgbClr val="007ED3"/>
                  </a:gs>
                </a:gsLst>
                <a:lin ang="27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6" name="Google Shape;36;p1"/>
              <p:cNvSpPr/>
              <p:nvPr/>
            </p:nvSpPr>
            <p:spPr>
              <a:xfrm>
                <a:off x="2082" y="3828"/>
                <a:ext cx="407" cy="486"/>
              </a:xfrm>
              <a:custGeom>
                <a:avLst/>
                <a:gdLst/>
                <a:ahLst/>
                <a:cxnLst/>
                <a:rect l="l" t="t" r="r" b="b"/>
                <a:pathLst>
                  <a:path w="406" h="486" extrusionOk="0">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a:gsLst>
                  <a:gs pos="0">
                    <a:schemeClr val="accent2"/>
                  </a:gs>
                  <a:gs pos="100000">
                    <a:srgbClr val="0082DA"/>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7" name="Google Shape;37;p1"/>
              <p:cNvSpPr/>
              <p:nvPr/>
            </p:nvSpPr>
            <p:spPr>
              <a:xfrm>
                <a:off x="2987" y="4044"/>
                <a:ext cx="108" cy="252"/>
              </a:xfrm>
              <a:custGeom>
                <a:avLst/>
                <a:gdLst/>
                <a:ahLst/>
                <a:cxnLst/>
                <a:rect l="l" t="t" r="r" b="b"/>
                <a:pathLst>
                  <a:path w="107" h="252" extrusionOk="0">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a:gsLst>
                  <a:gs pos="0">
                    <a:schemeClr val="accent2"/>
                  </a:gs>
                  <a:gs pos="100000">
                    <a:srgbClr val="007CD0"/>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8" name="Google Shape;38;p1"/>
              <p:cNvSpPr/>
              <p:nvPr/>
            </p:nvSpPr>
            <p:spPr>
              <a:xfrm>
                <a:off x="2068" y="3685"/>
                <a:ext cx="835" cy="150"/>
              </a:xfrm>
              <a:custGeom>
                <a:avLst/>
                <a:gdLst/>
                <a:ahLst/>
                <a:cxnLst/>
                <a:rect l="l" t="t" r="r" b="b"/>
                <a:pathLst>
                  <a:path w="835" h="150" extrusionOk="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39" name="Google Shape;39;p1"/>
              <p:cNvSpPr/>
              <p:nvPr/>
            </p:nvSpPr>
            <p:spPr>
              <a:xfrm>
                <a:off x="1867" y="3853"/>
                <a:ext cx="171" cy="461"/>
              </a:xfrm>
              <a:custGeom>
                <a:avLst/>
                <a:gdLst/>
                <a:ahLst/>
                <a:cxnLst/>
                <a:rect l="l" t="t" r="r" b="b"/>
                <a:pathLst>
                  <a:path w="171" h="461" extrusionOk="0">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0" name="Google Shape;40;p1"/>
              <p:cNvSpPr/>
              <p:nvPr/>
            </p:nvSpPr>
            <p:spPr>
              <a:xfrm>
                <a:off x="2951" y="3751"/>
                <a:ext cx="360" cy="563"/>
              </a:xfrm>
              <a:custGeom>
                <a:avLst/>
                <a:gdLst/>
                <a:ahLst/>
                <a:cxnLst/>
                <a:rect l="l" t="t" r="r" b="b"/>
                <a:pathLst>
                  <a:path w="360" h="563" extrusionOk="0">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1" name="Google Shape;41;p1"/>
              <p:cNvSpPr/>
              <p:nvPr/>
            </p:nvSpPr>
            <p:spPr>
              <a:xfrm>
                <a:off x="2318" y="3631"/>
                <a:ext cx="1078" cy="425"/>
              </a:xfrm>
              <a:custGeom>
                <a:avLst/>
                <a:gdLst/>
                <a:ahLst/>
                <a:cxnLst/>
                <a:rect l="l" t="t" r="r" b="b"/>
                <a:pathLst>
                  <a:path w="1078" h="425" extrusionOk="0">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2" name="Google Shape;42;p1"/>
              <p:cNvSpPr/>
              <p:nvPr/>
            </p:nvSpPr>
            <p:spPr>
              <a:xfrm>
                <a:off x="3304" y="4080"/>
                <a:ext cx="98" cy="234"/>
              </a:xfrm>
              <a:custGeom>
                <a:avLst/>
                <a:gdLst/>
                <a:ahLst/>
                <a:cxnLst/>
                <a:rect l="l" t="t" r="r" b="b"/>
                <a:pathLst>
                  <a:path w="98" h="234" extrusionOk="0">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a:gsLst>
                  <a:gs pos="0">
                    <a:schemeClr val="accent2"/>
                  </a:gs>
                  <a:gs pos="100000">
                    <a:srgbClr val="0080D6"/>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3" name="Google Shape;43;p1"/>
              <p:cNvSpPr/>
              <p:nvPr/>
            </p:nvSpPr>
            <p:spPr>
              <a:xfrm>
                <a:off x="1776" y="3673"/>
                <a:ext cx="481" cy="641"/>
              </a:xfrm>
              <a:custGeom>
                <a:avLst/>
                <a:gdLst/>
                <a:ahLst/>
                <a:cxnLst/>
                <a:rect l="l" t="t" r="r" b="b"/>
                <a:pathLst>
                  <a:path w="481" h="641" extrusionOk="0">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44" name="Google Shape;44;p1"/>
            <p:cNvGrpSpPr/>
            <p:nvPr/>
          </p:nvGrpSpPr>
          <p:grpSpPr>
            <a:xfrm>
              <a:off x="4128" y="3360"/>
              <a:ext cx="1351" cy="821"/>
              <a:chOff x="4128" y="3360"/>
              <a:chExt cx="1351" cy="821"/>
            </a:xfrm>
          </p:grpSpPr>
          <p:sp>
            <p:nvSpPr>
              <p:cNvPr id="45" name="Google Shape;45;p1"/>
              <p:cNvSpPr/>
              <p:nvPr/>
            </p:nvSpPr>
            <p:spPr>
              <a:xfrm>
                <a:off x="4200" y="3402"/>
                <a:ext cx="1201" cy="731"/>
              </a:xfrm>
              <a:custGeom>
                <a:avLst/>
                <a:gdLst/>
                <a:ahLst/>
                <a:cxnLst/>
                <a:rect l="l" t="t" r="r" b="b"/>
                <a:pathLst>
                  <a:path w="1201" h="731" extrusionOk="0">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6" name="Google Shape;46;p1"/>
              <p:cNvSpPr/>
              <p:nvPr/>
            </p:nvSpPr>
            <p:spPr>
              <a:xfrm>
                <a:off x="4128" y="3366"/>
                <a:ext cx="544" cy="737"/>
              </a:xfrm>
              <a:custGeom>
                <a:avLst/>
                <a:gdLst/>
                <a:ahLst/>
                <a:cxnLst/>
                <a:rect l="l" t="t" r="r" b="b"/>
                <a:pathLst>
                  <a:path w="544" h="737" extrusionOk="0">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7" name="Google Shape;47;p1"/>
              <p:cNvSpPr/>
              <p:nvPr/>
            </p:nvSpPr>
            <p:spPr>
              <a:xfrm>
                <a:off x="4792" y="3360"/>
                <a:ext cx="609" cy="252"/>
              </a:xfrm>
              <a:custGeom>
                <a:avLst/>
                <a:gdLst/>
                <a:ahLst/>
                <a:cxnLst/>
                <a:rect l="l" t="t" r="r" b="b"/>
                <a:pathLst>
                  <a:path w="609" h="252" extrusionOk="0">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a:gsLst>
                  <a:gs pos="0">
                    <a:srgbClr val="4692E6"/>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8" name="Google Shape;48;p1"/>
              <p:cNvSpPr/>
              <p:nvPr/>
            </p:nvSpPr>
            <p:spPr>
              <a:xfrm>
                <a:off x="5246" y="4007"/>
                <a:ext cx="72" cy="54"/>
              </a:xfrm>
              <a:custGeom>
                <a:avLst/>
                <a:gdLst/>
                <a:ahLst/>
                <a:cxnLst/>
                <a:rect l="l" t="t" r="r" b="b"/>
                <a:pathLst>
                  <a:path w="72" h="54" extrusionOk="0">
                    <a:moveTo>
                      <a:pt x="72" y="0"/>
                    </a:moveTo>
                    <a:lnTo>
                      <a:pt x="36" y="30"/>
                    </a:lnTo>
                    <a:lnTo>
                      <a:pt x="0" y="54"/>
                    </a:lnTo>
                    <a:lnTo>
                      <a:pt x="36" y="54"/>
                    </a:lnTo>
                    <a:lnTo>
                      <a:pt x="54" y="42"/>
                    </a:lnTo>
                    <a:lnTo>
                      <a:pt x="72" y="24"/>
                    </a:lnTo>
                    <a:lnTo>
                      <a:pt x="72" y="24"/>
                    </a:lnTo>
                    <a:lnTo>
                      <a:pt x="72" y="0"/>
                    </a:lnTo>
                    <a:lnTo>
                      <a:pt x="72" y="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49" name="Google Shape;49;p1"/>
              <p:cNvSpPr/>
              <p:nvPr/>
            </p:nvSpPr>
            <p:spPr>
              <a:xfrm>
                <a:off x="4505" y="4073"/>
                <a:ext cx="705" cy="108"/>
              </a:xfrm>
              <a:custGeom>
                <a:avLst/>
                <a:gdLst/>
                <a:ahLst/>
                <a:cxnLst/>
                <a:rect l="l" t="t" r="r" b="b"/>
                <a:pathLst>
                  <a:path w="705" h="108" extrusionOk="0">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0" name="Google Shape;50;p1"/>
              <p:cNvSpPr/>
              <p:nvPr/>
            </p:nvSpPr>
            <p:spPr>
              <a:xfrm>
                <a:off x="5336" y="3654"/>
                <a:ext cx="143" cy="341"/>
              </a:xfrm>
              <a:custGeom>
                <a:avLst/>
                <a:gdLst/>
                <a:ahLst/>
                <a:cxnLst/>
                <a:rect l="l" t="t" r="r" b="b"/>
                <a:pathLst>
                  <a:path w="143" h="341" extrusionOk="0">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1" name="Google Shape;51;p1"/>
              <p:cNvSpPr/>
              <p:nvPr/>
            </p:nvSpPr>
            <p:spPr>
              <a:xfrm>
                <a:off x="5061" y="3624"/>
                <a:ext cx="83" cy="90"/>
              </a:xfrm>
              <a:custGeom>
                <a:avLst/>
                <a:gdLst/>
                <a:ahLst/>
                <a:cxnLst/>
                <a:rect l="l" t="t" r="r" b="b"/>
                <a:pathLst>
                  <a:path w="83" h="90" extrusionOk="0">
                    <a:moveTo>
                      <a:pt x="59" y="90"/>
                    </a:moveTo>
                    <a:lnTo>
                      <a:pt x="83" y="84"/>
                    </a:lnTo>
                    <a:lnTo>
                      <a:pt x="71" y="60"/>
                    </a:lnTo>
                    <a:lnTo>
                      <a:pt x="53" y="42"/>
                    </a:lnTo>
                    <a:lnTo>
                      <a:pt x="6" y="0"/>
                    </a:lnTo>
                    <a:lnTo>
                      <a:pt x="0" y="18"/>
                    </a:lnTo>
                    <a:lnTo>
                      <a:pt x="35" y="48"/>
                    </a:lnTo>
                    <a:lnTo>
                      <a:pt x="59" y="90"/>
                    </a:lnTo>
                    <a:lnTo>
                      <a:pt x="59" y="90"/>
                    </a:lnTo>
                    <a:close/>
                  </a:path>
                </a:pathLst>
              </a:cu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2" name="Google Shape;52;p1"/>
              <p:cNvSpPr/>
              <p:nvPr/>
            </p:nvSpPr>
            <p:spPr>
              <a:xfrm>
                <a:off x="4445" y="3552"/>
                <a:ext cx="717" cy="431"/>
              </a:xfrm>
              <a:custGeom>
                <a:avLst/>
                <a:gdLst/>
                <a:ahLst/>
                <a:cxnLst/>
                <a:rect l="l" t="t" r="r" b="b"/>
                <a:pathLst>
                  <a:path w="717" h="431" extrusionOk="0">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3" name="Google Shape;53;p1"/>
              <p:cNvSpPr/>
              <p:nvPr/>
            </p:nvSpPr>
            <p:spPr>
              <a:xfrm>
                <a:off x="4349" y="3510"/>
                <a:ext cx="909" cy="533"/>
              </a:xfrm>
              <a:custGeom>
                <a:avLst/>
                <a:gdLst/>
                <a:ahLst/>
                <a:cxnLst/>
                <a:rect l="l" t="t" r="r" b="b"/>
                <a:pathLst>
                  <a:path w="909" h="533" extrusionOk="0">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a:gsLst>
                  <a:gs pos="0">
                    <a:srgbClr val="358EE5"/>
                  </a:gs>
                  <a:gs pos="100000">
                    <a:schemeClr val="accent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4" name="Google Shape;54;p1"/>
              <p:cNvSpPr/>
              <p:nvPr/>
            </p:nvSpPr>
            <p:spPr>
              <a:xfrm>
                <a:off x="4564" y="3492"/>
                <a:ext cx="365" cy="66"/>
              </a:xfrm>
              <a:custGeom>
                <a:avLst/>
                <a:gdLst/>
                <a:ahLst/>
                <a:cxnLst/>
                <a:rect l="l" t="t" r="r" b="b"/>
                <a:pathLst>
                  <a:path w="365" h="66" extrusionOk="0">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5" name="Google Shape;55;p1"/>
              <p:cNvSpPr/>
              <p:nvPr/>
            </p:nvSpPr>
            <p:spPr>
              <a:xfrm>
                <a:off x="4463" y="3558"/>
                <a:ext cx="66" cy="48"/>
              </a:xfrm>
              <a:custGeom>
                <a:avLst/>
                <a:gdLst/>
                <a:ahLst/>
                <a:cxnLst/>
                <a:rect l="l" t="t" r="r" b="b"/>
                <a:pathLst>
                  <a:path w="66" h="48" extrusionOk="0">
                    <a:moveTo>
                      <a:pt x="66" y="18"/>
                    </a:moveTo>
                    <a:lnTo>
                      <a:pt x="48" y="0"/>
                    </a:lnTo>
                    <a:lnTo>
                      <a:pt x="24" y="12"/>
                    </a:lnTo>
                    <a:lnTo>
                      <a:pt x="0" y="30"/>
                    </a:lnTo>
                    <a:lnTo>
                      <a:pt x="12" y="48"/>
                    </a:lnTo>
                    <a:lnTo>
                      <a:pt x="42" y="30"/>
                    </a:lnTo>
                    <a:lnTo>
                      <a:pt x="66" y="18"/>
                    </a:lnTo>
                    <a:lnTo>
                      <a:pt x="66" y="18"/>
                    </a:lnTo>
                    <a:close/>
                  </a:path>
                </a:pathLst>
              </a:cu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6" name="Google Shape;56;p1"/>
              <p:cNvSpPr/>
              <p:nvPr/>
            </p:nvSpPr>
            <p:spPr>
              <a:xfrm>
                <a:off x="4546" y="3608"/>
                <a:ext cx="518" cy="319"/>
              </a:xfrm>
              <a:prstGeom prst="ellipse">
                <a:avLst/>
              </a:prstGeom>
              <a:gradFill>
                <a:gsLst>
                  <a:gs pos="0">
                    <a:srgbClr val="0084DD"/>
                  </a:gs>
                  <a:gs pos="100000">
                    <a:schemeClr val="accent2"/>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7" name="Google Shape;57;p1"/>
              <p:cNvSpPr/>
              <p:nvPr/>
            </p:nvSpPr>
            <p:spPr>
              <a:xfrm>
                <a:off x="4578" y="3630"/>
                <a:ext cx="446" cy="271"/>
              </a:xfrm>
              <a:prstGeom prst="ellipse">
                <a:avLst/>
              </a:prstGeom>
              <a:gradFill>
                <a:gsLst>
                  <a:gs pos="0">
                    <a:srgbClr val="358EE5"/>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8" name="Google Shape;58;p1"/>
              <p:cNvSpPr/>
              <p:nvPr/>
            </p:nvSpPr>
            <p:spPr>
              <a:xfrm>
                <a:off x="4610" y="3650"/>
                <a:ext cx="386" cy="233"/>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59" name="Google Shape;59;p1"/>
              <p:cNvSpPr/>
              <p:nvPr/>
            </p:nvSpPr>
            <p:spPr>
              <a:xfrm>
                <a:off x="4654" y="3678"/>
                <a:ext cx="298" cy="177"/>
              </a:xfrm>
              <a:prstGeom prst="ellipse">
                <a:avLst/>
              </a:prstGeom>
              <a:gradFill>
                <a:gsLst>
                  <a:gs pos="0">
                    <a:srgbClr val="0084DD"/>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0" name="Google Shape;60;p1"/>
              <p:cNvSpPr/>
              <p:nvPr/>
            </p:nvSpPr>
            <p:spPr>
              <a:xfrm>
                <a:off x="4690" y="3698"/>
                <a:ext cx="222" cy="139"/>
              </a:xfrm>
              <a:prstGeom prst="ellipse">
                <a:avLst/>
              </a:prstGeom>
              <a:gradFill>
                <a:gsLst>
                  <a:gs pos="0">
                    <a:schemeClr val="accent2"/>
                  </a:gs>
                  <a:gs pos="100000">
                    <a:srgbClr val="0084DD"/>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1" name="Google Shape;61;p1"/>
              <p:cNvSpPr/>
              <p:nvPr/>
            </p:nvSpPr>
            <p:spPr>
              <a:xfrm>
                <a:off x="4738" y="3728"/>
                <a:ext cx="126" cy="81"/>
              </a:xfrm>
              <a:prstGeom prst="ellipse">
                <a:avLst/>
              </a:prstGeom>
              <a:gradFill>
                <a:gsLst>
                  <a:gs pos="0">
                    <a:srgbClr val="0086E0"/>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nvGrpSpPr>
            <p:cNvPr id="62" name="Google Shape;62;p1"/>
            <p:cNvGrpSpPr/>
            <p:nvPr/>
          </p:nvGrpSpPr>
          <p:grpSpPr>
            <a:xfrm>
              <a:off x="5280" y="3024"/>
              <a:ext cx="425" cy="258"/>
              <a:chOff x="5280" y="3024"/>
              <a:chExt cx="425" cy="258"/>
            </a:xfrm>
          </p:grpSpPr>
          <p:sp>
            <p:nvSpPr>
              <p:cNvPr id="63" name="Google Shape;63;p1"/>
              <p:cNvSpPr/>
              <p:nvPr/>
            </p:nvSpPr>
            <p:spPr>
              <a:xfrm>
                <a:off x="5280" y="3186"/>
                <a:ext cx="383" cy="96"/>
              </a:xfrm>
              <a:custGeom>
                <a:avLst/>
                <a:gdLst/>
                <a:ahLst/>
                <a:cxnLst/>
                <a:rect l="l" t="t" r="r" b="b"/>
                <a:pathLst>
                  <a:path w="382" h="96" extrusionOk="0">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4" name="Google Shape;64;p1"/>
              <p:cNvSpPr/>
              <p:nvPr/>
            </p:nvSpPr>
            <p:spPr>
              <a:xfrm>
                <a:off x="5315" y="3024"/>
                <a:ext cx="258" cy="54"/>
              </a:xfrm>
              <a:custGeom>
                <a:avLst/>
                <a:gdLst/>
                <a:ahLst/>
                <a:cxnLst/>
                <a:rect l="l" t="t" r="r" b="b"/>
                <a:pathLst>
                  <a:path w="258" h="54" extrusionOk="0">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5" name="Google Shape;65;p1"/>
              <p:cNvSpPr/>
              <p:nvPr/>
            </p:nvSpPr>
            <p:spPr>
              <a:xfrm>
                <a:off x="5645" y="3066"/>
                <a:ext cx="60" cy="156"/>
              </a:xfrm>
              <a:custGeom>
                <a:avLst/>
                <a:gdLst/>
                <a:ahLst/>
                <a:cxnLst/>
                <a:rect l="l" t="t" r="r" b="b"/>
                <a:pathLst>
                  <a:path w="60" h="156" extrusionOk="0">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6" name="Google Shape;66;p1"/>
              <p:cNvSpPr/>
              <p:nvPr/>
            </p:nvSpPr>
            <p:spPr>
              <a:xfrm>
                <a:off x="5375" y="3246"/>
                <a:ext cx="192" cy="18"/>
              </a:xfrm>
              <a:custGeom>
                <a:avLst/>
                <a:gdLst/>
                <a:ahLst/>
                <a:cxnLst/>
                <a:rect l="l" t="t" r="r" b="b"/>
                <a:pathLst>
                  <a:path w="192" h="18" extrusionOk="0">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7" name="Google Shape;67;p1"/>
              <p:cNvSpPr/>
              <p:nvPr/>
            </p:nvSpPr>
            <p:spPr>
              <a:xfrm>
                <a:off x="5304" y="3042"/>
                <a:ext cx="161" cy="186"/>
              </a:xfrm>
              <a:custGeom>
                <a:avLst/>
                <a:gdLst/>
                <a:ahLst/>
                <a:cxnLst/>
                <a:rect l="l" t="t" r="r" b="b"/>
                <a:pathLst>
                  <a:path w="161" h="186" extrusionOk="0">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8" name="Google Shape;68;p1"/>
              <p:cNvSpPr/>
              <p:nvPr/>
            </p:nvSpPr>
            <p:spPr>
              <a:xfrm>
                <a:off x="5489" y="3042"/>
                <a:ext cx="186" cy="210"/>
              </a:xfrm>
              <a:custGeom>
                <a:avLst/>
                <a:gdLst/>
                <a:ahLst/>
                <a:cxnLst/>
                <a:rect l="l" t="t" r="r" b="b"/>
                <a:pathLst>
                  <a:path w="185" h="210" extrusionOk="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69" name="Google Shape;69;p1"/>
              <p:cNvSpPr/>
              <p:nvPr/>
            </p:nvSpPr>
            <p:spPr>
              <a:xfrm>
                <a:off x="5345" y="3058"/>
                <a:ext cx="299" cy="186"/>
              </a:xfrm>
              <a:custGeom>
                <a:avLst/>
                <a:gdLst/>
                <a:ahLst/>
                <a:cxnLst/>
                <a:rect l="l" t="t" r="r" b="b"/>
                <a:pathLst>
                  <a:path w="299" h="186" extrusionOk="0">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nvGrpSpPr>
              <p:cNvPr id="70" name="Google Shape;70;p1"/>
              <p:cNvGrpSpPr/>
              <p:nvPr/>
            </p:nvGrpSpPr>
            <p:grpSpPr>
              <a:xfrm>
                <a:off x="5381" y="3085"/>
                <a:ext cx="227" cy="132"/>
                <a:chOff x="5381" y="3085"/>
                <a:chExt cx="227" cy="132"/>
              </a:xfrm>
            </p:grpSpPr>
            <p:sp>
              <p:nvSpPr>
                <p:cNvPr id="71" name="Google Shape;71;p1"/>
                <p:cNvSpPr/>
                <p:nvPr/>
              </p:nvSpPr>
              <p:spPr>
                <a:xfrm>
                  <a:off x="5381" y="3085"/>
                  <a:ext cx="227" cy="132"/>
                </a:xfrm>
                <a:prstGeom prst="ellipse">
                  <a:avLst/>
                </a:pr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72" name="Google Shape;72;p1"/>
                <p:cNvSpPr/>
                <p:nvPr/>
              </p:nvSpPr>
              <p:spPr>
                <a:xfrm>
                  <a:off x="5403" y="3099"/>
                  <a:ext cx="182" cy="102"/>
                </a:xfrm>
                <a:prstGeom prst="ellipse">
                  <a:avLst/>
                </a:pr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73" name="Google Shape;73;p1"/>
                <p:cNvSpPr/>
                <p:nvPr/>
              </p:nvSpPr>
              <p:spPr>
                <a:xfrm>
                  <a:off x="5431" y="3109"/>
                  <a:ext cx="125" cy="82"/>
                </a:xfrm>
                <a:prstGeom prst="ellipse">
                  <a:avLst/>
                </a:prstGeom>
                <a:gradFill>
                  <a:gsLst>
                    <a:gs pos="0">
                      <a:schemeClr val="dk2"/>
                    </a:gs>
                    <a:gs pos="100000">
                      <a:schemeClr val="accent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sp>
              <p:nvSpPr>
                <p:cNvPr id="74" name="Google Shape;74;p1"/>
                <p:cNvSpPr/>
                <p:nvPr/>
              </p:nvSpPr>
              <p:spPr>
                <a:xfrm>
                  <a:off x="5458" y="3125"/>
                  <a:ext cx="73" cy="47"/>
                </a:xfrm>
                <a:prstGeom prst="ellipse">
                  <a:avLst/>
                </a:prstGeom>
                <a:gradFill>
                  <a:gsLst>
                    <a:gs pos="0">
                      <a:schemeClr val="accent2"/>
                    </a:gs>
                    <a:gs pos="100000">
                      <a:schemeClr val="dk2"/>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FFFFFF"/>
                    </a:solidFill>
                    <a:latin typeface="Arial"/>
                    <a:ea typeface="Arial"/>
                    <a:cs typeface="Arial"/>
                    <a:sym typeface="Arial"/>
                  </a:endParaRPr>
                </a:p>
              </p:txBody>
            </p:sp>
          </p:grpSp>
        </p:grpSp>
      </p:grpSp>
      <p:sp>
        <p:nvSpPr>
          <p:cNvPr id="75" name="Google Shape;75;p1"/>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ctr" anchorCtr="1">
            <a:noAutofit/>
          </a:bodyPr>
          <a:lstStyle>
            <a:lvl1pPr marR="0" lvl="0" algn="ctr" rtl="0">
              <a:spcBef>
                <a:spcPts val="0"/>
              </a:spcBef>
              <a:spcAft>
                <a:spcPts val="0"/>
              </a:spcAft>
              <a:buSzPts val="1400"/>
              <a:buNone/>
              <a:defRPr sz="4400" b="0" i="0" u="none" strike="noStrike" cap="none">
                <a:solidFill>
                  <a:schemeClr val="lt2"/>
                </a:solidFill>
                <a:latin typeface="Arial"/>
                <a:ea typeface="Arial"/>
                <a:cs typeface="Arial"/>
                <a:sym typeface="Arial"/>
              </a:defRPr>
            </a:lvl1pPr>
            <a:lvl2pPr marR="0" lvl="1" algn="ctr" rtl="0">
              <a:spcBef>
                <a:spcPts val="0"/>
              </a:spcBef>
              <a:spcAft>
                <a:spcPts val="0"/>
              </a:spcAft>
              <a:buSzPts val="1400"/>
              <a:buNone/>
              <a:defRPr sz="4400" b="0" i="0" u="none" strike="noStrike" cap="none">
                <a:solidFill>
                  <a:schemeClr val="lt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lt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lt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lt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lt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lt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lt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lt2"/>
                </a:solidFill>
                <a:latin typeface="Arial"/>
                <a:ea typeface="Arial"/>
                <a:cs typeface="Arial"/>
                <a:sym typeface="Arial"/>
              </a:defRPr>
            </a:lvl9pPr>
          </a:lstStyle>
          <a:p>
            <a:endParaRPr/>
          </a:p>
        </p:txBody>
      </p:sp>
      <p:sp>
        <p:nvSpPr>
          <p:cNvPr id="76" name="Google Shape;76;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391160" algn="l" rtl="0">
              <a:spcBef>
                <a:spcPts val="640"/>
              </a:spcBef>
              <a:spcAft>
                <a:spcPts val="0"/>
              </a:spcAft>
              <a:buClr>
                <a:schemeClr val="hlink"/>
              </a:buClr>
              <a:buSzPts val="2560"/>
              <a:buFont typeface="Noto Sans Symbols"/>
              <a:buChar char="⮚"/>
              <a:defRPr sz="3200" b="0" i="0" u="none" strike="noStrike" cap="none">
                <a:solidFill>
                  <a:schemeClr val="lt1"/>
                </a:solidFill>
                <a:latin typeface="Arial"/>
                <a:ea typeface="Arial"/>
                <a:cs typeface="Arial"/>
                <a:sym typeface="Arial"/>
              </a:defRPr>
            </a:lvl1pPr>
            <a:lvl2pPr marL="914400" marR="0" lvl="1" indent="-317500" algn="l" rtl="0">
              <a:spcBef>
                <a:spcPts val="560"/>
              </a:spcBef>
              <a:spcAft>
                <a:spcPts val="0"/>
              </a:spcAft>
              <a:buClr>
                <a:schemeClr val="lt2"/>
              </a:buClr>
              <a:buSzPts val="1400"/>
              <a:buFont typeface="Noto Sans Symbols"/>
              <a:buChar char="●"/>
              <a:defRPr sz="2800" b="0" i="0" u="none" strike="noStrike" cap="none">
                <a:solidFill>
                  <a:schemeClr val="lt1"/>
                </a:solidFill>
                <a:latin typeface="Arial"/>
                <a:ea typeface="Arial"/>
                <a:cs typeface="Arial"/>
                <a:sym typeface="Arial"/>
              </a:defRPr>
            </a:lvl2pPr>
            <a:lvl3pPr marL="1371600" marR="0" lvl="2" indent="-381000" algn="l" rtl="0">
              <a:spcBef>
                <a:spcPts val="480"/>
              </a:spcBef>
              <a:spcAft>
                <a:spcPts val="0"/>
              </a:spcAft>
              <a:buClr>
                <a:schemeClr val="accent2"/>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292100" algn="l" rtl="0">
              <a:spcBef>
                <a:spcPts val="400"/>
              </a:spcBef>
              <a:spcAft>
                <a:spcPts val="0"/>
              </a:spcAft>
              <a:buClr>
                <a:schemeClr val="folHlink"/>
              </a:buClr>
              <a:buSzPts val="1000"/>
              <a:buFont typeface="Noto Sans Symbols"/>
              <a:buChar char="●"/>
              <a:defRPr sz="2000" b="0" i="0" u="none" strike="noStrike" cap="none">
                <a:solidFill>
                  <a:schemeClr val="lt1"/>
                </a:solidFill>
                <a:latin typeface="Arial"/>
                <a:ea typeface="Arial"/>
                <a:cs typeface="Arial"/>
                <a:sym typeface="Arial"/>
              </a:defRPr>
            </a:lvl4pPr>
            <a:lvl5pPr marL="2286000" marR="0" lvl="4" indent="-355600" algn="l" rtl="0">
              <a:spcBef>
                <a:spcPts val="400"/>
              </a:spcBef>
              <a:spcAft>
                <a:spcPts val="0"/>
              </a:spcAft>
              <a:buClr>
                <a:schemeClr val="hlink"/>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hlink"/>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hlink"/>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hlink"/>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hlink"/>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77" name="Google Shape;77;p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4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8" name="Google Shape;78;p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400" b="0" i="0" u="none" strike="noStrike" cap="none">
                <a:solidFill>
                  <a:srgbClr val="FFFFFF"/>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lt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lt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lt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lt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lt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lt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lt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lt1"/>
                </a:solidFill>
                <a:latin typeface="Arial"/>
                <a:ea typeface="Arial"/>
                <a:cs typeface="Arial"/>
                <a:sym typeface="Arial"/>
              </a:defRPr>
            </a:lvl9pPr>
          </a:lstStyle>
          <a:p>
            <a:endParaRPr/>
          </a:p>
        </p:txBody>
      </p:sp>
      <p:sp>
        <p:nvSpPr>
          <p:cNvPr id="79" name="Google Shape;79;p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400" b="0" i="0" u="none" strike="noStrike" cap="none">
                <a:solidFill>
                  <a:srgbClr val="FFFFFF"/>
                </a:solidFill>
                <a:latin typeface="Arial"/>
                <a:ea typeface="Arial"/>
                <a:cs typeface="Arial"/>
                <a:sym typeface="Arial"/>
              </a:defRPr>
            </a:lvl1pPr>
            <a:lvl2pPr marL="0" marR="0" lvl="1" indent="0" algn="r" rtl="0">
              <a:spcBef>
                <a:spcPts val="0"/>
              </a:spcBef>
              <a:spcAft>
                <a:spcPts val="0"/>
              </a:spcAft>
              <a:buNone/>
              <a:defRPr sz="1400" b="0" i="0" u="none" strike="noStrike" cap="none">
                <a:solidFill>
                  <a:srgbClr val="FFFFFF"/>
                </a:solidFill>
                <a:latin typeface="Arial"/>
                <a:ea typeface="Arial"/>
                <a:cs typeface="Arial"/>
                <a:sym typeface="Arial"/>
              </a:defRPr>
            </a:lvl2pPr>
            <a:lvl3pPr marL="0" marR="0" lvl="2" indent="0" algn="r" rtl="0">
              <a:spcBef>
                <a:spcPts val="0"/>
              </a:spcBef>
              <a:spcAft>
                <a:spcPts val="0"/>
              </a:spcAft>
              <a:buNone/>
              <a:defRPr sz="1400" b="0" i="0" u="none" strike="noStrike" cap="none">
                <a:solidFill>
                  <a:srgbClr val="FFFFFF"/>
                </a:solidFill>
                <a:latin typeface="Arial"/>
                <a:ea typeface="Arial"/>
                <a:cs typeface="Arial"/>
                <a:sym typeface="Arial"/>
              </a:defRPr>
            </a:lvl3pPr>
            <a:lvl4pPr marL="0" marR="0" lvl="3" indent="0" algn="r" rtl="0">
              <a:spcBef>
                <a:spcPts val="0"/>
              </a:spcBef>
              <a:spcAft>
                <a:spcPts val="0"/>
              </a:spcAft>
              <a:buNone/>
              <a:defRPr sz="1400" b="0" i="0" u="none" strike="noStrike" cap="none">
                <a:solidFill>
                  <a:srgbClr val="FFFFFF"/>
                </a:solidFill>
                <a:latin typeface="Arial"/>
                <a:ea typeface="Arial"/>
                <a:cs typeface="Arial"/>
                <a:sym typeface="Arial"/>
              </a:defRPr>
            </a:lvl4pPr>
            <a:lvl5pPr marL="0" marR="0" lvl="4" indent="0" algn="r" rtl="0">
              <a:spcBef>
                <a:spcPts val="0"/>
              </a:spcBef>
              <a:spcAft>
                <a:spcPts val="0"/>
              </a:spcAft>
              <a:buNone/>
              <a:defRPr sz="1400" b="0" i="0" u="none" strike="noStrike" cap="none">
                <a:solidFill>
                  <a:srgbClr val="FFFFFF"/>
                </a:solidFill>
                <a:latin typeface="Arial"/>
                <a:ea typeface="Arial"/>
                <a:cs typeface="Arial"/>
                <a:sym typeface="Arial"/>
              </a:defRPr>
            </a:lvl5pPr>
            <a:lvl6pPr marL="0" marR="0" lvl="5" indent="0" algn="r" rtl="0">
              <a:spcBef>
                <a:spcPts val="0"/>
              </a:spcBef>
              <a:spcAft>
                <a:spcPts val="0"/>
              </a:spcAft>
              <a:buNone/>
              <a:defRPr sz="1400" b="0" i="0" u="none" strike="noStrike" cap="none">
                <a:solidFill>
                  <a:srgbClr val="FFFFFF"/>
                </a:solidFill>
                <a:latin typeface="Arial"/>
                <a:ea typeface="Arial"/>
                <a:cs typeface="Arial"/>
                <a:sym typeface="Arial"/>
              </a:defRPr>
            </a:lvl6pPr>
            <a:lvl7pPr marL="0" marR="0" lvl="6" indent="0" algn="r" rtl="0">
              <a:spcBef>
                <a:spcPts val="0"/>
              </a:spcBef>
              <a:spcAft>
                <a:spcPts val="0"/>
              </a:spcAft>
              <a:buNone/>
              <a:defRPr sz="1400" b="0" i="0" u="none" strike="noStrike" cap="none">
                <a:solidFill>
                  <a:srgbClr val="FFFFFF"/>
                </a:solidFill>
                <a:latin typeface="Arial"/>
                <a:ea typeface="Arial"/>
                <a:cs typeface="Arial"/>
                <a:sym typeface="Arial"/>
              </a:defRPr>
            </a:lvl7pPr>
            <a:lvl8pPr marL="0" marR="0" lvl="7" indent="0" algn="r" rtl="0">
              <a:spcBef>
                <a:spcPts val="0"/>
              </a:spcBef>
              <a:spcAft>
                <a:spcPts val="0"/>
              </a:spcAft>
              <a:buNone/>
              <a:defRPr sz="1400" b="0" i="0" u="none" strike="noStrike" cap="none">
                <a:solidFill>
                  <a:srgbClr val="FFFFFF"/>
                </a:solidFill>
                <a:latin typeface="Arial"/>
                <a:ea typeface="Arial"/>
                <a:cs typeface="Arial"/>
                <a:sym typeface="Arial"/>
              </a:defRPr>
            </a:lvl8pPr>
            <a:lvl9pPr marL="0" marR="0" lvl="8" indent="0" algn="r" rtl="0">
              <a:spcBef>
                <a:spcPts val="0"/>
              </a:spcBef>
              <a:spcAft>
                <a:spcPts val="0"/>
              </a:spcAft>
              <a:buNone/>
              <a:defRPr sz="1400" b="0" i="0" u="none" strike="noStrike" cap="none">
                <a:solidFill>
                  <a:srgbClr val="FFFFF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3157746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1876"/>
        </a:spcBef>
        <a:spcAft>
          <a:spcPts val="0"/>
        </a:spcAft>
        <a:buClr>
          <a:srgbClr val="2877C4"/>
        </a:buClr>
        <a:buFont typeface="Arial Unicode MS" pitchFamily="34" charset="-128"/>
        <a:defRPr sz="2064">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 y="1"/>
            <a:ext cx="9144000" cy="1377158"/>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dirty="0"/>
              <a:t>Click to edit Master title style</a:t>
            </a:r>
          </a:p>
        </p:txBody>
      </p:sp>
      <p:sp>
        <p:nvSpPr>
          <p:cNvPr id="15363" name="Rectangle 3"/>
          <p:cNvSpPr>
            <a:spLocks noGrp="1" noChangeArrowheads="1"/>
          </p:cNvSpPr>
          <p:nvPr>
            <p:ph type="body" idx="1"/>
          </p:nvPr>
        </p:nvSpPr>
        <p:spPr bwMode="auto">
          <a:xfrm>
            <a:off x="1" y="1377159"/>
            <a:ext cx="9144000" cy="5480843"/>
          </a:xfrm>
          <a:prstGeom prst="rect">
            <a:avLst/>
          </a:prstGeom>
          <a:noFill/>
          <a:ln w="9525">
            <a:noFill/>
            <a:miter lim="800000"/>
            <a:headEnd/>
            <a:tailEnd/>
          </a:ln>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pic>
        <p:nvPicPr>
          <p:cNvPr id="15364" name="Picture 2" descr="\\Storage\content_dev\Team_Folders\charliep\Templates-cs5\e2020\Templates-cs5\images\on-screen-bg_smaller-003.png"/>
          <p:cNvPicPr>
            <a:picLocks noChangeAspect="1" noChangeArrowheads="1"/>
          </p:cNvPicPr>
          <p:nvPr/>
        </p:nvPicPr>
        <p:blipFill>
          <a:blip r:embed="rId9"/>
          <a:srcRect/>
          <a:stretch>
            <a:fillRect/>
          </a:stretch>
        </p:blipFill>
        <p:spPr bwMode="auto">
          <a:xfrm>
            <a:off x="7702405" y="1"/>
            <a:ext cx="1441595" cy="1373188"/>
          </a:xfrm>
          <a:prstGeom prst="rect">
            <a:avLst/>
          </a:prstGeom>
          <a:noFill/>
          <a:ln w="9525">
            <a:noFill/>
            <a:miter lim="800000"/>
            <a:headEnd/>
            <a:tailEnd/>
          </a:ln>
        </p:spPr>
      </p:pic>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40014720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Lst>
  <p:hf sldNum="0" hdr="0" dt="0"/>
  <p:txStyles>
    <p:titleStyle>
      <a:lvl1pPr marL="1021615" indent="-1021615" algn="l" rtl="0" eaLnBrk="0" fontAlgn="base" hangingPunct="0">
        <a:lnSpc>
          <a:spcPct val="95000"/>
        </a:lnSpc>
        <a:spcBef>
          <a:spcPct val="0"/>
        </a:spcBef>
        <a:spcAft>
          <a:spcPct val="0"/>
        </a:spcAft>
        <a:defRPr sz="2627" b="1">
          <a:solidFill>
            <a:schemeClr val="bg2"/>
          </a:solidFill>
          <a:latin typeface="+mj-lt"/>
          <a:ea typeface="+mj-ea"/>
          <a:cs typeface="+mj-cs"/>
        </a:defRPr>
      </a:lvl1pPr>
      <a:lvl2pPr marL="1021615" indent="-1021615" algn="l" rtl="0" eaLnBrk="0" fontAlgn="base" hangingPunct="0">
        <a:lnSpc>
          <a:spcPct val="95000"/>
        </a:lnSpc>
        <a:spcBef>
          <a:spcPct val="0"/>
        </a:spcBef>
        <a:spcAft>
          <a:spcPct val="0"/>
        </a:spcAft>
        <a:defRPr sz="2627" b="1">
          <a:solidFill>
            <a:schemeClr val="bg2"/>
          </a:solidFill>
          <a:latin typeface="Arial" charset="0"/>
        </a:defRPr>
      </a:lvl2pPr>
      <a:lvl3pPr marL="1021615" indent="-1021615" algn="l" rtl="0" eaLnBrk="0" fontAlgn="base" hangingPunct="0">
        <a:lnSpc>
          <a:spcPct val="95000"/>
        </a:lnSpc>
        <a:spcBef>
          <a:spcPct val="0"/>
        </a:spcBef>
        <a:spcAft>
          <a:spcPct val="0"/>
        </a:spcAft>
        <a:defRPr sz="2627" b="1">
          <a:solidFill>
            <a:schemeClr val="bg2"/>
          </a:solidFill>
          <a:latin typeface="Arial" charset="0"/>
        </a:defRPr>
      </a:lvl3pPr>
      <a:lvl4pPr marL="1021615" indent="-1021615" algn="l" rtl="0" eaLnBrk="0" fontAlgn="base" hangingPunct="0">
        <a:lnSpc>
          <a:spcPct val="95000"/>
        </a:lnSpc>
        <a:spcBef>
          <a:spcPct val="0"/>
        </a:spcBef>
        <a:spcAft>
          <a:spcPct val="0"/>
        </a:spcAft>
        <a:defRPr sz="2627" b="1">
          <a:solidFill>
            <a:schemeClr val="bg2"/>
          </a:solidFill>
          <a:latin typeface="Arial" charset="0"/>
        </a:defRPr>
      </a:lvl4pPr>
      <a:lvl5pPr marL="1021615" indent="-1021615" algn="l" rtl="0" eaLnBrk="0" fontAlgn="base" hangingPunct="0">
        <a:lnSpc>
          <a:spcPct val="95000"/>
        </a:lnSpc>
        <a:spcBef>
          <a:spcPct val="0"/>
        </a:spcBef>
        <a:spcAft>
          <a:spcPct val="0"/>
        </a:spcAft>
        <a:defRPr sz="2627" b="1">
          <a:solidFill>
            <a:schemeClr val="bg2"/>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marL="643349" indent="-643349" algn="l" rtl="0" eaLnBrk="0" fontAlgn="base" hangingPunct="0">
        <a:lnSpc>
          <a:spcPct val="113000"/>
        </a:lnSpc>
        <a:spcBef>
          <a:spcPts val="1876"/>
        </a:spcBef>
        <a:spcAft>
          <a:spcPct val="0"/>
        </a:spcAft>
        <a:buClr>
          <a:srgbClr val="2877C4"/>
        </a:buClr>
        <a:buFont typeface="Arial Unicode MS"/>
        <a:buChar char="•"/>
        <a:defRPr sz="2064">
          <a:solidFill>
            <a:srgbClr val="000000"/>
          </a:solidFill>
          <a:latin typeface="+mn-lt"/>
          <a:ea typeface="+mn-ea"/>
          <a:cs typeface="+mn-cs"/>
        </a:defRPr>
      </a:lvl1pPr>
      <a:lvl2pPr marL="202536" indent="-202536" algn="l" rtl="0" eaLnBrk="0" fontAlgn="base" hangingPunct="0">
        <a:lnSpc>
          <a:spcPct val="113000"/>
        </a:lnSpc>
        <a:spcBef>
          <a:spcPts val="938"/>
        </a:spcBef>
        <a:spcAft>
          <a:spcPct val="0"/>
        </a:spcAft>
        <a:buClr>
          <a:schemeClr val="accent1"/>
        </a:buClr>
        <a:buFont typeface="Wingdings" pitchFamily="2" charset="2"/>
        <a:buChar char="§"/>
        <a:defRPr sz="2064">
          <a:solidFill>
            <a:srgbClr val="000000"/>
          </a:solidFill>
          <a:latin typeface="+mn-lt"/>
        </a:defRPr>
      </a:lvl2pPr>
      <a:lvl3pPr marL="610587" indent="-202536" algn="l" rtl="0" eaLnBrk="0" fontAlgn="base" hangingPunct="0">
        <a:lnSpc>
          <a:spcPct val="113000"/>
        </a:lnSpc>
        <a:spcBef>
          <a:spcPts val="563"/>
        </a:spcBef>
        <a:spcAft>
          <a:spcPct val="0"/>
        </a:spcAft>
        <a:buClr>
          <a:srgbClr val="5B8F22"/>
        </a:buClr>
        <a:buChar char="•"/>
        <a:defRPr sz="2064">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
            <a:ext cx="9144000" cy="1377158"/>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dirty="0"/>
              <a:t>Click to edit Master title style</a:t>
            </a:r>
          </a:p>
        </p:txBody>
      </p:sp>
      <p:sp>
        <p:nvSpPr>
          <p:cNvPr id="35843" name="Rectangle 3"/>
          <p:cNvSpPr>
            <a:spLocks noGrp="1" noChangeArrowheads="1"/>
          </p:cNvSpPr>
          <p:nvPr>
            <p:ph type="body" idx="1"/>
          </p:nvPr>
        </p:nvSpPr>
        <p:spPr bwMode="auto">
          <a:xfrm>
            <a:off x="1" y="1377159"/>
            <a:ext cx="9144000" cy="5480843"/>
          </a:xfrm>
          <a:prstGeom prst="rect">
            <a:avLst/>
          </a:prstGeom>
          <a:noFill/>
          <a:ln w="9525">
            <a:noFill/>
            <a:miter lim="800000"/>
            <a:headEnd/>
            <a:tailEnd/>
          </a:ln>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2" name="TextBox 1"/>
          <p:cNvSpPr txBox="1"/>
          <p:nvPr/>
        </p:nvSpPr>
        <p:spPr>
          <a:xfrm>
            <a:off x="8697226" y="-702469"/>
            <a:ext cx="497411" cy="821379"/>
          </a:xfrm>
          <a:prstGeom prst="rect">
            <a:avLst/>
          </a:prstGeom>
          <a:noFill/>
        </p:spPr>
        <p:txBody>
          <a:bodyPr>
            <a:spAutoFit/>
          </a:bodyPr>
          <a:lstStyle/>
          <a:p>
            <a:pPr>
              <a:lnSpc>
                <a:spcPct val="115000"/>
              </a:lnSpc>
              <a:spcBef>
                <a:spcPct val="20000"/>
              </a:spcBef>
              <a:buClr>
                <a:srgbClr val="2877C4"/>
              </a:buClr>
              <a:buFont typeface="Wingdings" pitchFamily="2" charset="2"/>
              <a:buNone/>
              <a:defRPr/>
            </a:pPr>
            <a:r>
              <a:rPr lang="en-US" sz="4503" dirty="0">
                <a:solidFill>
                  <a:schemeClr val="accent4"/>
                </a:solidFill>
              </a:rPr>
              <a:t>*</a:t>
            </a:r>
          </a:p>
        </p:txBody>
      </p:sp>
    </p:spTree>
    <p:extLst>
      <p:ext uri="{BB962C8B-B14F-4D97-AF65-F5344CB8AC3E}">
        <p14:creationId xmlns:p14="http://schemas.microsoft.com/office/powerpoint/2010/main" val="35167790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Lst>
  <p:hf sldNum="0" hdr="0" dt="0"/>
  <p:txStyles>
    <p:titleStyle>
      <a:lvl1pPr marL="1021615" indent="-1021615" algn="l" rtl="0" eaLnBrk="0" fontAlgn="base" hangingPunct="0">
        <a:lnSpc>
          <a:spcPct val="95000"/>
        </a:lnSpc>
        <a:spcBef>
          <a:spcPct val="0"/>
        </a:spcBef>
        <a:spcAft>
          <a:spcPct val="0"/>
        </a:spcAft>
        <a:defRPr sz="2627" b="1">
          <a:solidFill>
            <a:schemeClr val="bg2"/>
          </a:solidFill>
          <a:latin typeface="+mj-lt"/>
          <a:ea typeface="+mj-ea"/>
          <a:cs typeface="+mj-cs"/>
        </a:defRPr>
      </a:lvl1pPr>
      <a:lvl2pPr marL="1021615" indent="-1021615" algn="l" rtl="0" eaLnBrk="0" fontAlgn="base" hangingPunct="0">
        <a:lnSpc>
          <a:spcPct val="95000"/>
        </a:lnSpc>
        <a:spcBef>
          <a:spcPct val="0"/>
        </a:spcBef>
        <a:spcAft>
          <a:spcPct val="0"/>
        </a:spcAft>
        <a:defRPr sz="2627" b="1">
          <a:solidFill>
            <a:schemeClr val="bg2"/>
          </a:solidFill>
          <a:latin typeface="Arial" charset="0"/>
        </a:defRPr>
      </a:lvl2pPr>
      <a:lvl3pPr marL="1021615" indent="-1021615" algn="l" rtl="0" eaLnBrk="0" fontAlgn="base" hangingPunct="0">
        <a:lnSpc>
          <a:spcPct val="95000"/>
        </a:lnSpc>
        <a:spcBef>
          <a:spcPct val="0"/>
        </a:spcBef>
        <a:spcAft>
          <a:spcPct val="0"/>
        </a:spcAft>
        <a:defRPr sz="2627" b="1">
          <a:solidFill>
            <a:schemeClr val="bg2"/>
          </a:solidFill>
          <a:latin typeface="Arial" charset="0"/>
        </a:defRPr>
      </a:lvl3pPr>
      <a:lvl4pPr marL="1021615" indent="-1021615" algn="l" rtl="0" eaLnBrk="0" fontAlgn="base" hangingPunct="0">
        <a:lnSpc>
          <a:spcPct val="95000"/>
        </a:lnSpc>
        <a:spcBef>
          <a:spcPct val="0"/>
        </a:spcBef>
        <a:spcAft>
          <a:spcPct val="0"/>
        </a:spcAft>
        <a:defRPr sz="2627" b="1">
          <a:solidFill>
            <a:schemeClr val="bg2"/>
          </a:solidFill>
          <a:latin typeface="Arial" charset="0"/>
        </a:defRPr>
      </a:lvl4pPr>
      <a:lvl5pPr marL="1021615" indent="-1021615" algn="l" rtl="0" eaLnBrk="0" fontAlgn="base" hangingPunct="0">
        <a:lnSpc>
          <a:spcPct val="95000"/>
        </a:lnSpc>
        <a:spcBef>
          <a:spcPct val="0"/>
        </a:spcBef>
        <a:spcAft>
          <a:spcPct val="0"/>
        </a:spcAft>
        <a:defRPr sz="2627" b="1">
          <a:solidFill>
            <a:schemeClr val="bg2"/>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marL="643349" indent="-643349" algn="l" rtl="0" eaLnBrk="0" fontAlgn="base" hangingPunct="0">
        <a:lnSpc>
          <a:spcPct val="113000"/>
        </a:lnSpc>
        <a:spcBef>
          <a:spcPts val="844"/>
        </a:spcBef>
        <a:spcAft>
          <a:spcPct val="0"/>
        </a:spcAft>
        <a:buClr>
          <a:srgbClr val="2877C4"/>
        </a:buClr>
        <a:buFont typeface="Arial Unicode MS"/>
        <a:buChar char="•"/>
        <a:defRPr sz="1501">
          <a:solidFill>
            <a:srgbClr val="000000"/>
          </a:solidFill>
          <a:latin typeface="+mn-lt"/>
          <a:ea typeface="+mn-ea"/>
          <a:cs typeface="+mn-cs"/>
        </a:defRPr>
      </a:lvl1pPr>
      <a:lvl2pPr marL="211472" indent="-211472" algn="l" rtl="0" eaLnBrk="0" fontAlgn="base" hangingPunct="0">
        <a:lnSpc>
          <a:spcPct val="113000"/>
        </a:lnSpc>
        <a:spcBef>
          <a:spcPts val="844"/>
        </a:spcBef>
        <a:spcAft>
          <a:spcPct val="0"/>
        </a:spcAft>
        <a:buClr>
          <a:schemeClr val="accent1"/>
        </a:buClr>
        <a:buFont typeface="Wingdings" pitchFamily="2" charset="2"/>
        <a:buChar char="§"/>
        <a:defRPr sz="1501">
          <a:solidFill>
            <a:srgbClr val="000000"/>
          </a:solidFill>
          <a:latin typeface="+mn-lt"/>
        </a:defRPr>
      </a:lvl2pPr>
      <a:lvl3pPr marL="327631" indent="-327631" algn="l" rtl="0" eaLnBrk="0" fontAlgn="base" hangingPunct="0">
        <a:lnSpc>
          <a:spcPct val="113000"/>
        </a:lnSpc>
        <a:spcBef>
          <a:spcPts val="844"/>
        </a:spcBef>
        <a:spcAft>
          <a:spcPct val="0"/>
        </a:spcAft>
        <a:buClr>
          <a:schemeClr val="accent1"/>
        </a:buClr>
        <a:buFont typeface="Wingdings" pitchFamily="2" charset="2"/>
        <a:buChar char="•"/>
        <a:defRPr sz="1501">
          <a:solidFill>
            <a:srgbClr val="000000"/>
          </a:solidFill>
          <a:latin typeface="+mn-lt"/>
        </a:defRPr>
      </a:lvl3pPr>
      <a:lvl4pPr marL="1331376" indent="-208493" algn="l" rtl="0" eaLnBrk="0" fontAlgn="base" hangingPunct="0">
        <a:lnSpc>
          <a:spcPct val="115000"/>
        </a:lnSpc>
        <a:spcBef>
          <a:spcPct val="0"/>
        </a:spcBef>
        <a:spcAft>
          <a:spcPct val="0"/>
        </a:spcAft>
        <a:buClr>
          <a:srgbClr val="4D4F58"/>
        </a:buClr>
        <a:buFont typeface="Arial" charset="0"/>
        <a:buChar char="•"/>
        <a:defRPr sz="2439">
          <a:solidFill>
            <a:srgbClr val="000000"/>
          </a:solidFill>
          <a:latin typeface="+mn-lt"/>
        </a:defRPr>
      </a:lvl4pPr>
      <a:lvl5pPr marL="1834736" indent="-202536" algn="l" rtl="0" eaLnBrk="0" fontAlgn="base" hangingPunct="0">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977CA09-15D2-45DA-B508-2570472397C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1517957-C2F5-4ED6-BC8F-C8459978AE7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73723DA-9C1C-4F19-806B-5424988D647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8610B4E8-15C4-45A8-986F-E62A2CD40E8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23707E89-9D81-49D0-BF26-D9B7A057BF5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510A782-D705-4406-B884-5C846FABC115}" type="slidenum">
              <a:rPr lang="en-US" altLang="en-US"/>
              <a:pPr/>
              <a:t>‹#›</a:t>
            </a:fld>
            <a:endParaRPr lang="en-US" altLang="en-US"/>
          </a:p>
        </p:txBody>
      </p:sp>
    </p:spTree>
    <p:extLst>
      <p:ext uri="{BB962C8B-B14F-4D97-AF65-F5344CB8AC3E}">
        <p14:creationId xmlns:p14="http://schemas.microsoft.com/office/powerpoint/2010/main" val="2016400645"/>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sp>
        <p:nvSpPr>
          <p:cNvPr id="194" name="Google Shape;194;p39"/>
          <p:cNvSpPr/>
          <p:nvPr/>
        </p:nvSpPr>
        <p:spPr>
          <a:xfrm>
            <a:off x="66973" y="6582040"/>
            <a:ext cx="2895600" cy="169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000000"/>
                </a:solidFill>
                <a:latin typeface="Arial"/>
                <a:ea typeface="Arial"/>
                <a:cs typeface="Arial"/>
                <a:sym typeface="Arial"/>
              </a:rPr>
              <a:t>© 2015 Pearson Education, Inc.</a:t>
            </a:r>
            <a:endParaRPr/>
          </a:p>
        </p:txBody>
      </p:sp>
    </p:spTree>
    <p:extLst>
      <p:ext uri="{BB962C8B-B14F-4D97-AF65-F5344CB8AC3E}">
        <p14:creationId xmlns:p14="http://schemas.microsoft.com/office/powerpoint/2010/main" val="3449509098"/>
      </p:ext>
    </p:extLst>
  </p:cSld>
  <p:clrMap bg1="lt1" tx1="dk1" bg2="dk2" tx2="lt2" accent1="accent1" accent2="accent2" accent3="accent3" accent4="accent4" accent5="accent5" accent6="accent6" hlink="hlink" folHlink="folHlink"/>
  <p:sldLayoutIdLst>
    <p:sldLayoutId id="21474837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3"/>
        <p:cNvGrpSpPr/>
        <p:nvPr/>
      </p:nvGrpSpPr>
      <p:grpSpPr>
        <a:xfrm>
          <a:off x="0" y="0"/>
          <a:ext cx="0" cy="0"/>
          <a:chOff x="0" y="0"/>
          <a:chExt cx="0" cy="0"/>
        </a:xfrm>
      </p:grpSpPr>
      <p:sp>
        <p:nvSpPr>
          <p:cNvPr id="214" name="Google Shape;214;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15" name="Google Shape;215;p1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1pPr>
            <a:lvl2pPr marL="0" marR="0" lvl="1"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2pPr>
            <a:lvl3pPr marL="0" marR="0" lvl="2"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3pPr>
            <a:lvl4pPr marL="0" marR="0" lvl="3"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4pPr>
            <a:lvl5pPr marL="0" marR="0" lvl="4"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5pPr>
            <a:lvl6pPr marL="0" marR="0" lvl="5"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6pPr>
            <a:lvl7pPr marL="0" marR="0" lvl="6"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7pPr>
            <a:lvl8pPr marL="0" marR="0" lvl="7"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8pPr>
            <a:lvl9pPr marL="0" marR="0" lvl="8"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grpSp>
        <p:nvGrpSpPr>
          <p:cNvPr id="216" name="Google Shape;216;p13"/>
          <p:cNvGrpSpPr/>
          <p:nvPr/>
        </p:nvGrpSpPr>
        <p:grpSpPr>
          <a:xfrm>
            <a:off x="0" y="0"/>
            <a:ext cx="9144000" cy="546100"/>
            <a:chOff x="0" y="0"/>
            <a:chExt cx="5760" cy="344"/>
          </a:xfrm>
        </p:grpSpPr>
        <p:sp>
          <p:nvSpPr>
            <p:cNvPr id="217" name="Google Shape;217;p13"/>
            <p:cNvSpPr/>
            <p:nvPr/>
          </p:nvSpPr>
          <p:spPr>
            <a:xfrm>
              <a:off x="0" y="0"/>
              <a:ext cx="180" cy="336"/>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218" name="Google Shape;218;p13"/>
            <p:cNvSpPr/>
            <p:nvPr/>
          </p:nvSpPr>
          <p:spPr>
            <a:xfrm>
              <a:off x="260" y="85"/>
              <a:ext cx="5500" cy="173"/>
            </a:xfrm>
            <a:prstGeom prst="rect">
              <a:avLst/>
            </a:prstGeom>
            <a:gradFill>
              <a:gsLst>
                <a:gs pos="0">
                  <a:schemeClr val="lt2"/>
                </a:gs>
                <a:gs pos="100000">
                  <a:schemeClr val="lt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219" name="Google Shape;219;p13"/>
            <p:cNvSpPr/>
            <p:nvPr/>
          </p:nvSpPr>
          <p:spPr>
            <a:xfrm>
              <a:off x="258" y="85"/>
              <a:ext cx="87" cy="8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666699"/>
                </a:solidFill>
                <a:latin typeface="Arial"/>
                <a:ea typeface="Arial"/>
                <a:cs typeface="Arial"/>
                <a:sym typeface="Arial"/>
              </a:endParaRPr>
            </a:p>
          </p:txBody>
        </p:sp>
        <p:sp>
          <p:nvSpPr>
            <p:cNvPr id="220" name="Google Shape;220;p13"/>
            <p:cNvSpPr/>
            <p:nvPr/>
          </p:nvSpPr>
          <p:spPr>
            <a:xfrm>
              <a:off x="345" y="0"/>
              <a:ext cx="88"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666699"/>
                </a:solidFill>
                <a:latin typeface="Arial"/>
                <a:ea typeface="Arial"/>
                <a:cs typeface="Arial"/>
                <a:sym typeface="Arial"/>
              </a:endParaRPr>
            </a:p>
          </p:txBody>
        </p:sp>
        <p:sp>
          <p:nvSpPr>
            <p:cNvPr id="221" name="Google Shape;221;p13"/>
            <p:cNvSpPr/>
            <p:nvPr/>
          </p:nvSpPr>
          <p:spPr>
            <a:xfrm>
              <a:off x="345" y="85"/>
              <a:ext cx="88" cy="8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9999CC"/>
                </a:solidFill>
                <a:latin typeface="Arial"/>
                <a:ea typeface="Arial"/>
                <a:cs typeface="Arial"/>
                <a:sym typeface="Arial"/>
              </a:endParaRPr>
            </a:p>
          </p:txBody>
        </p:sp>
        <p:sp>
          <p:nvSpPr>
            <p:cNvPr id="222" name="Google Shape;222;p13"/>
            <p:cNvSpPr/>
            <p:nvPr/>
          </p:nvSpPr>
          <p:spPr>
            <a:xfrm>
              <a:off x="173" y="173"/>
              <a:ext cx="86"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666699"/>
                </a:solidFill>
                <a:latin typeface="Arial"/>
                <a:ea typeface="Arial"/>
                <a:cs typeface="Arial"/>
                <a:sym typeface="Arial"/>
              </a:endParaRPr>
            </a:p>
          </p:txBody>
        </p:sp>
        <p:sp>
          <p:nvSpPr>
            <p:cNvPr id="223" name="Google Shape;223;p13"/>
            <p:cNvSpPr/>
            <p:nvPr/>
          </p:nvSpPr>
          <p:spPr>
            <a:xfrm>
              <a:off x="83" y="86"/>
              <a:ext cx="89"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224" name="Google Shape;224;p13"/>
            <p:cNvSpPr/>
            <p:nvPr/>
          </p:nvSpPr>
          <p:spPr>
            <a:xfrm>
              <a:off x="258" y="171"/>
              <a:ext cx="87" cy="87"/>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9999CC"/>
                </a:solidFill>
                <a:latin typeface="Arial"/>
                <a:ea typeface="Arial"/>
                <a:cs typeface="Arial"/>
                <a:sym typeface="Arial"/>
              </a:endParaRPr>
            </a:p>
          </p:txBody>
        </p:sp>
        <p:sp>
          <p:nvSpPr>
            <p:cNvPr id="225" name="Google Shape;225;p13"/>
            <p:cNvSpPr/>
            <p:nvPr/>
          </p:nvSpPr>
          <p:spPr>
            <a:xfrm>
              <a:off x="173" y="258"/>
              <a:ext cx="86" cy="8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9999CC"/>
                </a:solidFill>
                <a:latin typeface="Arial"/>
                <a:ea typeface="Arial"/>
                <a:cs typeface="Arial"/>
                <a:sym typeface="Arial"/>
              </a:endParaRPr>
            </a:p>
          </p:txBody>
        </p:sp>
      </p:grpSp>
      <p:sp>
        <p:nvSpPr>
          <p:cNvPr id="226" name="Google Shape;226;p13"/>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227" name="Google Shape;227;p13"/>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228" name="Google Shape;228;p1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sp>
        <p:nvSpPr>
          <p:cNvPr id="313" name="Google Shape;313;p25"/>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14" name="Google Shape;314;p25"/>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15" name="Google Shape;315;p2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5"/>
        <p:cNvGrpSpPr/>
        <p:nvPr/>
      </p:nvGrpSpPr>
      <p:grpSpPr>
        <a:xfrm>
          <a:off x="0" y="0"/>
          <a:ext cx="0" cy="0"/>
          <a:chOff x="0" y="0"/>
          <a:chExt cx="0" cy="0"/>
        </a:xfrm>
      </p:grpSpPr>
      <p:sp>
        <p:nvSpPr>
          <p:cNvPr id="356" name="Google Shape;356;p33"/>
          <p:cNvSpPr/>
          <p:nvPr/>
        </p:nvSpPr>
        <p:spPr>
          <a:xfrm>
            <a:off x="66973" y="6582040"/>
            <a:ext cx="2895600" cy="169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0" i="0" u="none" strike="noStrike" cap="none">
                <a:solidFill>
                  <a:srgbClr val="000000"/>
                </a:solidFill>
                <a:latin typeface="Arial"/>
                <a:ea typeface="Arial"/>
                <a:cs typeface="Arial"/>
                <a:sym typeface="Arial"/>
              </a:rPr>
              <a:t>© 2015 Pearson Education, Inc.</a:t>
            </a:r>
            <a:endParaRPr/>
          </a:p>
        </p:txBody>
      </p:sp>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0"/>
        <p:cNvGrpSpPr/>
        <p:nvPr/>
      </p:nvGrpSpPr>
      <p:grpSpPr>
        <a:xfrm>
          <a:off x="0" y="0"/>
          <a:ext cx="0" cy="0"/>
          <a:chOff x="0" y="0"/>
          <a:chExt cx="0" cy="0"/>
        </a:xfrm>
      </p:grpSpPr>
      <p:sp>
        <p:nvSpPr>
          <p:cNvPr id="361" name="Google Shape;361;p35"/>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2" name="Google Shape;362;p35"/>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3" name="Google Shape;363;p35"/>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3"/>
        <p:cNvGrpSpPr/>
        <p:nvPr/>
      </p:nvGrpSpPr>
      <p:grpSpPr>
        <a:xfrm>
          <a:off x="0" y="0"/>
          <a:ext cx="0" cy="0"/>
          <a:chOff x="0" y="0"/>
          <a:chExt cx="0" cy="0"/>
        </a:xfrm>
      </p:grpSpPr>
      <p:sp>
        <p:nvSpPr>
          <p:cNvPr id="404" name="Google Shape;404;p43"/>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05" name="Google Shape;405;p43"/>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6" name="Google Shape;406;p43"/>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6"/>
        <p:cNvGrpSpPr/>
        <p:nvPr/>
      </p:nvGrpSpPr>
      <p:grpSpPr>
        <a:xfrm>
          <a:off x="0" y="0"/>
          <a:ext cx="0" cy="0"/>
          <a:chOff x="0" y="0"/>
          <a:chExt cx="0" cy="0"/>
        </a:xfrm>
      </p:grpSpPr>
      <p:sp>
        <p:nvSpPr>
          <p:cNvPr id="447" name="Google Shape;447;p5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ctr" rtl="0">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8" name="Google Shape;448;p5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b" anchorCtr="0">
            <a:noAutofit/>
          </a:bodyPr>
          <a:lstStyle>
            <a:lvl1pPr marL="0" marR="0" lvl="0"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1pPr>
            <a:lvl2pPr marL="0" marR="0" lvl="1"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2pPr>
            <a:lvl3pPr marL="0" marR="0" lvl="2"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3pPr>
            <a:lvl4pPr marL="0" marR="0" lvl="3"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4pPr>
            <a:lvl5pPr marL="0" marR="0" lvl="4"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5pPr>
            <a:lvl6pPr marL="0" marR="0" lvl="5"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6pPr>
            <a:lvl7pPr marL="0" marR="0" lvl="6"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7pPr>
            <a:lvl8pPr marL="0" marR="0" lvl="7"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8pPr>
            <a:lvl9pPr marL="0" marR="0" lvl="8" indent="0" algn="r" rtl="0">
              <a:spcBef>
                <a:spcPts val="0"/>
              </a:spcBef>
              <a:spcAft>
                <a:spcPts val="0"/>
              </a:spcAft>
              <a:buNone/>
              <a:defRPr sz="1200" b="0" i="0" u="none" strike="noStrike" cap="none">
                <a:solidFill>
                  <a:srgbClr val="000000"/>
                </a:solidFill>
                <a:latin typeface="Arial Black"/>
                <a:ea typeface="Arial Black"/>
                <a:cs typeface="Arial Black"/>
                <a:sym typeface="Arial Black"/>
              </a:defRPr>
            </a:lvl9pPr>
          </a:lstStyle>
          <a:p>
            <a:pPr marL="0" lvl="0" indent="0" algn="r" rtl="0">
              <a:spcBef>
                <a:spcPts val="0"/>
              </a:spcBef>
              <a:spcAft>
                <a:spcPts val="0"/>
              </a:spcAft>
              <a:buNone/>
            </a:pPr>
            <a:fld id="{00000000-1234-1234-1234-123412341234}" type="slidenum">
              <a:rPr lang="en-US"/>
              <a:t>‹#›</a:t>
            </a:fld>
            <a:endParaRPr/>
          </a:p>
        </p:txBody>
      </p:sp>
      <p:grpSp>
        <p:nvGrpSpPr>
          <p:cNvPr id="449" name="Google Shape;449;p51"/>
          <p:cNvGrpSpPr/>
          <p:nvPr/>
        </p:nvGrpSpPr>
        <p:grpSpPr>
          <a:xfrm>
            <a:off x="0" y="0"/>
            <a:ext cx="9144000" cy="546100"/>
            <a:chOff x="0" y="0"/>
            <a:chExt cx="5760" cy="344"/>
          </a:xfrm>
        </p:grpSpPr>
        <p:sp>
          <p:nvSpPr>
            <p:cNvPr id="450" name="Google Shape;450;p51"/>
            <p:cNvSpPr/>
            <p:nvPr/>
          </p:nvSpPr>
          <p:spPr>
            <a:xfrm>
              <a:off x="0" y="0"/>
              <a:ext cx="180" cy="336"/>
            </a:xfrm>
            <a:prstGeom prst="rect">
              <a:avLst/>
            </a:prstGeom>
            <a:gradFill>
              <a:gsLst>
                <a:gs pos="0">
                  <a:schemeClr val="folHlink"/>
                </a:gs>
                <a:gs pos="100000">
                  <a:schemeClr val="lt1"/>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451" name="Google Shape;451;p51"/>
            <p:cNvSpPr/>
            <p:nvPr/>
          </p:nvSpPr>
          <p:spPr>
            <a:xfrm>
              <a:off x="260" y="85"/>
              <a:ext cx="5500" cy="173"/>
            </a:xfrm>
            <a:prstGeom prst="rect">
              <a:avLst/>
            </a:prstGeom>
            <a:gradFill>
              <a:gsLst>
                <a:gs pos="0">
                  <a:schemeClr val="lt2"/>
                </a:gs>
                <a:gs pos="100000">
                  <a:schemeClr val="lt1"/>
                </a:gs>
              </a:gsLst>
              <a:lin ang="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452" name="Google Shape;452;p51"/>
            <p:cNvSpPr/>
            <p:nvPr/>
          </p:nvSpPr>
          <p:spPr>
            <a:xfrm>
              <a:off x="258" y="85"/>
              <a:ext cx="87" cy="89"/>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666699"/>
                </a:solidFill>
                <a:latin typeface="Arial"/>
                <a:ea typeface="Arial"/>
                <a:cs typeface="Arial"/>
                <a:sym typeface="Arial"/>
              </a:endParaRPr>
            </a:p>
          </p:txBody>
        </p:sp>
        <p:sp>
          <p:nvSpPr>
            <p:cNvPr id="453" name="Google Shape;453;p51"/>
            <p:cNvSpPr/>
            <p:nvPr/>
          </p:nvSpPr>
          <p:spPr>
            <a:xfrm>
              <a:off x="345" y="0"/>
              <a:ext cx="88"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666699"/>
                </a:solidFill>
                <a:latin typeface="Arial"/>
                <a:ea typeface="Arial"/>
                <a:cs typeface="Arial"/>
                <a:sym typeface="Arial"/>
              </a:endParaRPr>
            </a:p>
          </p:txBody>
        </p:sp>
        <p:sp>
          <p:nvSpPr>
            <p:cNvPr id="454" name="Google Shape;454;p51"/>
            <p:cNvSpPr/>
            <p:nvPr/>
          </p:nvSpPr>
          <p:spPr>
            <a:xfrm>
              <a:off x="345" y="85"/>
              <a:ext cx="88" cy="89"/>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9999CC"/>
                </a:solidFill>
                <a:latin typeface="Arial"/>
                <a:ea typeface="Arial"/>
                <a:cs typeface="Arial"/>
                <a:sym typeface="Arial"/>
              </a:endParaRPr>
            </a:p>
          </p:txBody>
        </p:sp>
        <p:sp>
          <p:nvSpPr>
            <p:cNvPr id="455" name="Google Shape;455;p51"/>
            <p:cNvSpPr/>
            <p:nvPr/>
          </p:nvSpPr>
          <p:spPr>
            <a:xfrm>
              <a:off x="173" y="173"/>
              <a:ext cx="86" cy="87"/>
            </a:xfrm>
            <a:prstGeom prst="rect">
              <a:avLst/>
            </a:prstGeom>
            <a:solidFill>
              <a:schemeClr val="folHlink"/>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666699"/>
                </a:solidFill>
                <a:latin typeface="Arial"/>
                <a:ea typeface="Arial"/>
                <a:cs typeface="Arial"/>
                <a:sym typeface="Arial"/>
              </a:endParaRPr>
            </a:p>
          </p:txBody>
        </p:sp>
        <p:sp>
          <p:nvSpPr>
            <p:cNvPr id="456" name="Google Shape;456;p51"/>
            <p:cNvSpPr/>
            <p:nvPr/>
          </p:nvSpPr>
          <p:spPr>
            <a:xfrm>
              <a:off x="83" y="86"/>
              <a:ext cx="89" cy="87"/>
            </a:xfrm>
            <a:prstGeom prst="rect">
              <a:avLst/>
            </a:prstGeom>
            <a:solidFill>
              <a:schemeClr val="l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b="0" i="0" u="none" strike="noStrike" cap="none">
                <a:solidFill>
                  <a:srgbClr val="000000"/>
                </a:solidFill>
                <a:latin typeface="Times New Roman"/>
                <a:ea typeface="Times New Roman"/>
                <a:cs typeface="Times New Roman"/>
                <a:sym typeface="Times New Roman"/>
              </a:endParaRPr>
            </a:p>
          </p:txBody>
        </p:sp>
        <p:sp>
          <p:nvSpPr>
            <p:cNvPr id="457" name="Google Shape;457;p51"/>
            <p:cNvSpPr/>
            <p:nvPr/>
          </p:nvSpPr>
          <p:spPr>
            <a:xfrm>
              <a:off x="258" y="171"/>
              <a:ext cx="87" cy="87"/>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9999CC"/>
                </a:solidFill>
                <a:latin typeface="Arial"/>
                <a:ea typeface="Arial"/>
                <a:cs typeface="Arial"/>
                <a:sym typeface="Arial"/>
              </a:endParaRPr>
            </a:p>
          </p:txBody>
        </p:sp>
        <p:sp>
          <p:nvSpPr>
            <p:cNvPr id="458" name="Google Shape;458;p51"/>
            <p:cNvSpPr/>
            <p:nvPr/>
          </p:nvSpPr>
          <p:spPr>
            <a:xfrm>
              <a:off x="173" y="258"/>
              <a:ext cx="86" cy="86"/>
            </a:xfrm>
            <a:prstGeom prst="rect">
              <a:avLst/>
            </a:prstGeom>
            <a:solidFill>
              <a:schemeClr val="accent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rgbClr val="9999CC"/>
                </a:solidFill>
                <a:latin typeface="Arial"/>
                <a:ea typeface="Arial"/>
                <a:cs typeface="Arial"/>
                <a:sym typeface="Arial"/>
              </a:endParaRPr>
            </a:p>
          </p:txBody>
        </p:sp>
      </p:grpSp>
      <p:sp>
        <p:nvSpPr>
          <p:cNvPr id="459" name="Google Shape;459;p51"/>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4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44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44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44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44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44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44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44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4400" b="0" i="0" u="none" strike="noStrike" cap="none">
                <a:solidFill>
                  <a:schemeClr val="dk1"/>
                </a:solidFill>
                <a:latin typeface="Arial"/>
                <a:ea typeface="Arial"/>
                <a:cs typeface="Arial"/>
                <a:sym typeface="Arial"/>
              </a:defRPr>
            </a:lvl9pPr>
          </a:lstStyle>
          <a:p>
            <a:endParaRPr/>
          </a:p>
        </p:txBody>
      </p:sp>
      <p:sp>
        <p:nvSpPr>
          <p:cNvPr id="460" name="Google Shape;460;p51"/>
          <p:cNvSpPr txBox="1">
            <a:spLocks noGrp="1"/>
          </p:cNvSpPr>
          <p:nvPr>
            <p:ph type="body" idx="1"/>
          </p:nvPr>
        </p:nvSpPr>
        <p:spPr>
          <a:xfrm>
            <a:off x="457200" y="1981200"/>
            <a:ext cx="8229600" cy="38862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640"/>
              </a:spcBef>
              <a:spcAft>
                <a:spcPts val="0"/>
              </a:spcAft>
              <a:buClr>
                <a:schemeClr val="lt2"/>
              </a:buClr>
              <a:buSzPts val="2400"/>
              <a:buFont typeface="Noto Sans Symbols"/>
              <a:buChar char="■"/>
              <a:defRPr sz="3200" b="0" i="0" u="none" strike="noStrike" cap="none">
                <a:solidFill>
                  <a:schemeClr val="dk1"/>
                </a:solidFill>
                <a:latin typeface="Arial"/>
                <a:ea typeface="Arial"/>
                <a:cs typeface="Arial"/>
                <a:sym typeface="Arial"/>
              </a:defRPr>
            </a:lvl1pPr>
            <a:lvl2pPr marL="914400" marR="0" lvl="1" indent="-370840" algn="l" rtl="0">
              <a:spcBef>
                <a:spcPts val="560"/>
              </a:spcBef>
              <a:spcAft>
                <a:spcPts val="0"/>
              </a:spcAft>
              <a:buClr>
                <a:schemeClr val="accent2"/>
              </a:buClr>
              <a:buSzPts val="2240"/>
              <a:buFont typeface="Noto Sans Symbols"/>
              <a:buChar char="◻"/>
              <a:defRPr sz="2800" b="0" i="0" u="none" strike="noStrike" cap="none">
                <a:solidFill>
                  <a:schemeClr val="dk1"/>
                </a:solidFill>
                <a:latin typeface="Arial"/>
                <a:ea typeface="Arial"/>
                <a:cs typeface="Arial"/>
                <a:sym typeface="Arial"/>
              </a:defRPr>
            </a:lvl2pPr>
            <a:lvl3pPr marL="1371600" marR="0" lvl="2" indent="-327660" algn="l" rtl="0">
              <a:spcBef>
                <a:spcPts val="480"/>
              </a:spcBef>
              <a:spcAft>
                <a:spcPts val="0"/>
              </a:spcAft>
              <a:buClr>
                <a:schemeClr val="lt2"/>
              </a:buClr>
              <a:buSzPts val="1560"/>
              <a:buFont typeface="Noto Sans Symbols"/>
              <a:buChar char="■"/>
              <a:defRPr sz="24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chemeClr val="accent2"/>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lt2"/>
              </a:buClr>
              <a:buSzPts val="20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461" name="Google Shape;461;p5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5"/>
        <p:cNvGrpSpPr/>
        <p:nvPr/>
      </p:nvGrpSpPr>
      <p:grpSpPr>
        <a:xfrm>
          <a:off x="0" y="0"/>
          <a:ext cx="0" cy="0"/>
          <a:chOff x="0" y="0"/>
          <a:chExt cx="0" cy="0"/>
        </a:xfrm>
      </p:grpSpPr>
      <p:sp>
        <p:nvSpPr>
          <p:cNvPr id="546" name="Google Shape;546;p63"/>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47" name="Google Shape;547;p63"/>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548" name="Google Shape;548;p63"/>
          <p:cNvSpPr txBox="1">
            <a:spLocks noGrp="1"/>
          </p:cNvSpPr>
          <p:nvPr>
            <p:ph type="ftr" idx="11"/>
          </p:nvPr>
        </p:nvSpPr>
        <p:spPr>
          <a:xfrm>
            <a:off x="0" y="6492875"/>
            <a:ext cx="30861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D7E4BD"/>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98989"/>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98989"/>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98989"/>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98989"/>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98989"/>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98989"/>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98989"/>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98989"/>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65539311"/>
      </p:ext>
    </p:extLst>
  </p:cSld>
  <p:clrMap bg1="lt1" tx1="dk1" bg2="dk2" tx2="lt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0.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8" Type="http://schemas.openxmlformats.org/officeDocument/2006/relationships/hyperlink" Target="http://dir.yahoo.com/Health/Diseases_and_Conditions/Androgen_Insensitivity_Syndrome/" TargetMode="External"/><Relationship Id="rId13" Type="http://schemas.openxmlformats.org/officeDocument/2006/relationships/hyperlink" Target="http://dir.yahoo.com/Health/Diseases_and_Conditions/Blue_Rubber_Bleb_Nevus_Syndrome/" TargetMode="External"/><Relationship Id="rId3" Type="http://schemas.openxmlformats.org/officeDocument/2006/relationships/hyperlink" Target="mailto:Achromatopsia@" TargetMode="External"/><Relationship Id="rId7" Type="http://schemas.openxmlformats.org/officeDocument/2006/relationships/hyperlink" Target="http://dir.yahoo.com/Health/Diseases_and_Conditions/Alpha_1_Antitrypsin_Deficiency/" TargetMode="External"/><Relationship Id="rId12" Type="http://schemas.openxmlformats.org/officeDocument/2006/relationships/hyperlink" Target="http://dir.yahoo.com/Health/Diseases_and_Conditions/Barth_Syndrome/" TargetMode="External"/><Relationship Id="rId2" Type="http://schemas.openxmlformats.org/officeDocument/2006/relationships/hyperlink" Target="mailto:Achondroplasia@" TargetMode="External"/><Relationship Id="rId1" Type="http://schemas.openxmlformats.org/officeDocument/2006/relationships/slideLayout" Target="../slideLayouts/slideLayout102.xml"/><Relationship Id="rId6" Type="http://schemas.openxmlformats.org/officeDocument/2006/relationships/hyperlink" Target="http://dir.yahoo.com/Health/Diseases_and_Conditions/Aicardi_Syndrome/" TargetMode="External"/><Relationship Id="rId11" Type="http://schemas.openxmlformats.org/officeDocument/2006/relationships/hyperlink" Target="http://dir.yahoo.com/Health/Diseases_and_Conditions/Ataxia_Telangiectasia/" TargetMode="External"/><Relationship Id="rId5" Type="http://schemas.openxmlformats.org/officeDocument/2006/relationships/hyperlink" Target="http://dir.yahoo.com/Health/Diseases_and_Conditions/Adrenoleukodystrophy/" TargetMode="External"/><Relationship Id="rId15" Type="http://schemas.openxmlformats.org/officeDocument/2006/relationships/hyperlink" Target="http://dir.yahoo.com/Health/Diseases_and_Conditions/Cri_Du_Chat_Syndrome/" TargetMode="External"/><Relationship Id="rId10" Type="http://schemas.openxmlformats.org/officeDocument/2006/relationships/hyperlink" Target="http://dir.yahoo.com/Health/Diseases_and_Conditions/Arrhythmogenic_Right_Ventricular_Dysplasia/" TargetMode="External"/><Relationship Id="rId4" Type="http://schemas.openxmlformats.org/officeDocument/2006/relationships/hyperlink" Target="http://dir.yahoo.com/Health/Diseases_and_Conditions/Acid_Maltase_Deficiency/" TargetMode="External"/><Relationship Id="rId9" Type="http://schemas.openxmlformats.org/officeDocument/2006/relationships/hyperlink" Target="http://dir.yahoo.com/Health/Diseases_and_Conditions/Apert_Syndrome/" TargetMode="External"/><Relationship Id="rId14" Type="http://schemas.openxmlformats.org/officeDocument/2006/relationships/hyperlink" Target="http://dir.yahoo.com/Health/Diseases_and_Conditions/Canavan_Disease/"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dir.yahoo.com/Health/Diseases_and_Conditions/Galactosemia/" TargetMode="External"/><Relationship Id="rId13" Type="http://schemas.openxmlformats.org/officeDocument/2006/relationships/hyperlink" Target="http://dir.yahoo.com/Health/Diseases_and_Conditions/Hurler_Syndrome/" TargetMode="External"/><Relationship Id="rId3" Type="http://schemas.openxmlformats.org/officeDocument/2006/relationships/hyperlink" Target="http://dir.yahoo.com/Health/Diseases_and_Conditions/Dercum_s_Disease/" TargetMode="External"/><Relationship Id="rId7" Type="http://schemas.openxmlformats.org/officeDocument/2006/relationships/hyperlink" Target="http://dir.yahoo.com/Health/Diseases_and_Conditions/Fragile_X_Syndrome/" TargetMode="External"/><Relationship Id="rId12" Type="http://schemas.openxmlformats.org/officeDocument/2006/relationships/hyperlink" Target="http://dir.yahoo.com/Health/Diseases_and_Conditions/Huntington_s_Disease/" TargetMode="External"/><Relationship Id="rId2" Type="http://schemas.openxmlformats.org/officeDocument/2006/relationships/hyperlink" Target="http://dir.yahoo.com/Health/Diseases_and_Conditions/Cystic_Fibrosis/" TargetMode="External"/><Relationship Id="rId1" Type="http://schemas.openxmlformats.org/officeDocument/2006/relationships/slideLayout" Target="../slideLayouts/slideLayout102.xml"/><Relationship Id="rId6" Type="http://schemas.openxmlformats.org/officeDocument/2006/relationships/hyperlink" Target="http://dir.yahoo.com/Health/Diseases_and_Conditions/Fibrodysplasia_Ossificans_Progressiva/" TargetMode="External"/><Relationship Id="rId11" Type="http://schemas.openxmlformats.org/officeDocument/2006/relationships/hyperlink" Target="http://dir.yahoo.com/Health/Diseases_and_Conditions/Hemophilia/" TargetMode="External"/><Relationship Id="rId5" Type="http://schemas.openxmlformats.org/officeDocument/2006/relationships/hyperlink" Target="http://dir.yahoo.com/Health/Diseases_and_Conditions/Fanconi_Anemia/" TargetMode="External"/><Relationship Id="rId15" Type="http://schemas.openxmlformats.org/officeDocument/2006/relationships/hyperlink" Target="http://dir.yahoo.com/Health/Diseases_and_Conditions/Klinefelter_Syndrome/" TargetMode="External"/><Relationship Id="rId10" Type="http://schemas.openxmlformats.org/officeDocument/2006/relationships/hyperlink" Target="http://dir.yahoo.com/Health/Diseases_and_Conditions/Hemochromatosis/" TargetMode="External"/><Relationship Id="rId4" Type="http://schemas.openxmlformats.org/officeDocument/2006/relationships/hyperlink" Target="http://dir.yahoo.com/Health/Diseases_and_Conditions/Ectodermal_Dysplasia/" TargetMode="External"/><Relationship Id="rId9" Type="http://schemas.openxmlformats.org/officeDocument/2006/relationships/hyperlink" Target="http://dir.yahoo.com/Health/Diseases_and_Conditions/Gaucher_Disease/" TargetMode="External"/><Relationship Id="rId14" Type="http://schemas.openxmlformats.org/officeDocument/2006/relationships/hyperlink" Target="http://dir.yahoo.com/Health/Diseases_and_Conditions/Hypophosphatasia/"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dir.yahoo.com/Health/Diseases_and_Conditions/Mucopolysaccharidosis__MPS_/" TargetMode="External"/><Relationship Id="rId13" Type="http://schemas.openxmlformats.org/officeDocument/2006/relationships/hyperlink" Target="http://dir.yahoo.com/Health/Diseases_and_Conditions/Osteogenesis_Imperfecta/" TargetMode="External"/><Relationship Id="rId3" Type="http://schemas.openxmlformats.org/officeDocument/2006/relationships/hyperlink" Target="http://dir.yahoo.com/Health/Diseases_and_Conditions/Langer_Giedion_Syndrome/" TargetMode="External"/><Relationship Id="rId7" Type="http://schemas.openxmlformats.org/officeDocument/2006/relationships/hyperlink" Target="http://dir.yahoo.com/Health/Diseases_and_Conditions/Moebius_Syndrome/" TargetMode="External"/><Relationship Id="rId12" Type="http://schemas.openxmlformats.org/officeDocument/2006/relationships/hyperlink" Target="http://dir.yahoo.com/Health/Diseases_and_Conditions/Niemann_Pick_Disease/" TargetMode="External"/><Relationship Id="rId2" Type="http://schemas.openxmlformats.org/officeDocument/2006/relationships/hyperlink" Target="http://dir.yahoo.com/Health/Diseases_and_Conditions/Krabbe_Disease/" TargetMode="External"/><Relationship Id="rId1" Type="http://schemas.openxmlformats.org/officeDocument/2006/relationships/slideLayout" Target="../slideLayouts/slideLayout102.xml"/><Relationship Id="rId6" Type="http://schemas.openxmlformats.org/officeDocument/2006/relationships/hyperlink" Target="http://dir.yahoo.com/Health/Diseases_and_Conditions/Marfan_Syndrome/" TargetMode="External"/><Relationship Id="rId11" Type="http://schemas.openxmlformats.org/officeDocument/2006/relationships/hyperlink" Target="http://dir.yahoo.com/Health/Diseases_and_Conditions/Neurofibromatosis/" TargetMode="External"/><Relationship Id="rId5" Type="http://schemas.openxmlformats.org/officeDocument/2006/relationships/hyperlink" Target="http://dir.yahoo.com/Health/Diseases_and_Conditions/Long_QT_Syndrome/" TargetMode="External"/><Relationship Id="rId15" Type="http://schemas.openxmlformats.org/officeDocument/2006/relationships/hyperlink" Target="http://dir.yahoo.com/Health/Diseases_and_Conditions/Prader_Willi_Syndrome/" TargetMode="External"/><Relationship Id="rId10" Type="http://schemas.openxmlformats.org/officeDocument/2006/relationships/hyperlink" Target="http://dir.yahoo.com/Health/Diseases_and_Conditions/Nephrogenic_Diabetes_Insipidus/" TargetMode="External"/><Relationship Id="rId4" Type="http://schemas.openxmlformats.org/officeDocument/2006/relationships/hyperlink" Target="http://dir.yahoo.com/Health/Diseases_and_Conditions/Leukodystrophies/" TargetMode="External"/><Relationship Id="rId9" Type="http://schemas.openxmlformats.org/officeDocument/2006/relationships/hyperlink" Target="http://dir.yahoo.com/Health/Diseases_and_Conditions/Nail_Patella_Syndrome/" TargetMode="External"/><Relationship Id="rId14" Type="http://schemas.openxmlformats.org/officeDocument/2006/relationships/hyperlink" Target="http://dir.yahoo.com/Health/Diseases_and_Conditions/Porphyria/"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dir.yahoo.com/Health/Diseases_and_Conditions/Sanfilippo_Syndrome/" TargetMode="External"/><Relationship Id="rId13" Type="http://schemas.openxmlformats.org/officeDocument/2006/relationships/hyperlink" Target="http://dir.yahoo.com/Health/Diseases_and_Conditions/Tay_Sachs/" TargetMode="External"/><Relationship Id="rId3" Type="http://schemas.openxmlformats.org/officeDocument/2006/relationships/hyperlink" Target="http://dir.yahoo.com/Health/Diseases_and_Conditions/Progeria/" TargetMode="External"/><Relationship Id="rId7" Type="http://schemas.openxmlformats.org/officeDocument/2006/relationships/hyperlink" Target="http://dir.yahoo.com/Health/Diseases_and_Conditions/Rubinstein_Taybi_Syndrome/" TargetMode="External"/><Relationship Id="rId12" Type="http://schemas.openxmlformats.org/officeDocument/2006/relationships/hyperlink" Target="http://dir.yahoo.com/Health/Diseases_and_Conditions/Stickler_Syndrome/" TargetMode="External"/><Relationship Id="rId2" Type="http://schemas.openxmlformats.org/officeDocument/2006/relationships/notesSlide" Target="../notesSlides/notesSlide13.xml"/><Relationship Id="rId16" Type="http://schemas.openxmlformats.org/officeDocument/2006/relationships/hyperlink" Target="http://dir.yahoo.com/Health/Diseases_and_Conditions/Trisomy/" TargetMode="External"/><Relationship Id="rId1" Type="http://schemas.openxmlformats.org/officeDocument/2006/relationships/slideLayout" Target="../slideLayouts/slideLayout102.xml"/><Relationship Id="rId6" Type="http://schemas.openxmlformats.org/officeDocument/2006/relationships/hyperlink" Target="http://dir.yahoo.com/Health/Diseases_and_Conditions/Rett_Syndrome/" TargetMode="External"/><Relationship Id="rId11" Type="http://schemas.openxmlformats.org/officeDocument/2006/relationships/hyperlink" Target="http://dir.yahoo.com/Health/Diseases_and_Conditions/Smith_Magenis_Syndrome__SMS_/" TargetMode="External"/><Relationship Id="rId5" Type="http://schemas.openxmlformats.org/officeDocument/2006/relationships/hyperlink" Target="http://dir.yahoo.com/Health/Diseases_and_Conditions/Retinoblastoma/" TargetMode="External"/><Relationship Id="rId15" Type="http://schemas.openxmlformats.org/officeDocument/2006/relationships/hyperlink" Target="http://dir.yahoo.com/Health/Diseases_and_Conditions/Treacher_Collins_Syndrome/" TargetMode="External"/><Relationship Id="rId10" Type="http://schemas.openxmlformats.org/officeDocument/2006/relationships/hyperlink" Target="http://dir.yahoo.com/Health/Diseases_and_Conditions/Sickle_Cell_Disease/" TargetMode="External"/><Relationship Id="rId4" Type="http://schemas.openxmlformats.org/officeDocument/2006/relationships/hyperlink" Target="http://dir.yahoo.com/Health/Diseases_and_Conditions/Proteus_Syndrome/" TargetMode="External"/><Relationship Id="rId9" Type="http://schemas.openxmlformats.org/officeDocument/2006/relationships/hyperlink" Target="http://dir.yahoo.com/Health/Diseases_and_Conditions/Shwachman_Syndrome/" TargetMode="External"/><Relationship Id="rId14" Type="http://schemas.openxmlformats.org/officeDocument/2006/relationships/hyperlink" Target="http://dir.yahoo.com/Health/Diseases_and_Conditions/Thrombocytopenia_Absent_Radius__TAR__Syndrom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dir.yahoo.com/Health/Diseases_and_Conditions/Wilson_s_Disease/" TargetMode="External"/><Relationship Id="rId3" Type="http://schemas.openxmlformats.org/officeDocument/2006/relationships/hyperlink" Target="http://dir.yahoo.com/Health/Diseases_and_Conditions/Turner_s_Syndrome/" TargetMode="External"/><Relationship Id="rId7" Type="http://schemas.openxmlformats.org/officeDocument/2006/relationships/hyperlink" Target="http://dir.yahoo.com/Health/Diseases_and_Conditions/Williams_Syndrome/" TargetMode="External"/><Relationship Id="rId2" Type="http://schemas.openxmlformats.org/officeDocument/2006/relationships/hyperlink" Target="http://dir.yahoo.com/Health/Diseases_and_Conditions/Tuberous_Sclerosis/" TargetMode="External"/><Relationship Id="rId1" Type="http://schemas.openxmlformats.org/officeDocument/2006/relationships/slideLayout" Target="../slideLayouts/slideLayout102.xml"/><Relationship Id="rId6" Type="http://schemas.openxmlformats.org/officeDocument/2006/relationships/hyperlink" Target="http://dir.yahoo.com/Health/Diseases_and_Conditions/Waardenburg_Syndrome/" TargetMode="External"/><Relationship Id="rId5" Type="http://schemas.openxmlformats.org/officeDocument/2006/relationships/hyperlink" Target="http://dir.yahoo.com/Health/Diseases_and_Conditions/von_Hippel_Lindau_Disease/" TargetMode="External"/><Relationship Id="rId4" Type="http://schemas.openxmlformats.org/officeDocument/2006/relationships/hyperlink" Target="http://dir.yahoo.com/Health/Diseases_and_Conditions/Urea_Cycle_Disorder/"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56.xml"/><Relationship Id="rId4" Type="http://schemas.openxmlformats.org/officeDocument/2006/relationships/image" Target="../media/image20.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0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0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2.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2.xml"/></Relationships>
</file>

<file path=ppt/slides/_rels/slide3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63.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2.xml"/></Relationships>
</file>

<file path=ppt/slides/_rels/slide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0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0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02.xml"/></Relationships>
</file>

<file path=ppt/slides/_rels/slide4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2.xml"/></Relationships>
</file>

<file path=ppt/slides/_rels/slide4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0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63.xml"/><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3.xml"/><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image" Target="../media/image34.emf"/></Relationships>
</file>

<file path=ppt/slides/_rels/slide5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6.xml"/><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1.xml"/></Relationships>
</file>

<file path=ppt/slides/_rels/slide5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5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7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8.xml"/></Relationships>
</file>

<file path=ppt/slides/_rels/slide61.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2.xml"/><Relationship Id="rId1" Type="http://schemas.openxmlformats.org/officeDocument/2006/relationships/slideLayout" Target="../slideLayouts/slideLayout30.xml"/><Relationship Id="rId4" Type="http://schemas.openxmlformats.org/officeDocument/2006/relationships/image" Target="../media/image40.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6.jp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1.xml"/><Relationship Id="rId1" Type="http://schemas.openxmlformats.org/officeDocument/2006/relationships/slideLayout" Target="../slideLayouts/slideLayout30.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8.xml"/></Relationships>
</file>

<file path=ppt/slides/_rels/slide7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3.xml"/><Relationship Id="rId1" Type="http://schemas.openxmlformats.org/officeDocument/2006/relationships/slideLayout" Target="../slideLayouts/slideLayout30.xml"/><Relationship Id="rId4" Type="http://schemas.openxmlformats.org/officeDocument/2006/relationships/image" Target="../media/image48.jp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5.xml"/></Relationships>
</file>

<file path=ppt/slides/_rels/slide75.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6.xml"/><Relationship Id="rId1" Type="http://schemas.openxmlformats.org/officeDocument/2006/relationships/slideLayout" Target="../slideLayouts/slideLayout45.xml"/></Relationships>
</file>

<file path=ppt/slides/_rels/slide76.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7.xml"/><Relationship Id="rId1" Type="http://schemas.openxmlformats.org/officeDocument/2006/relationships/slideLayout" Target="../slideLayouts/slideLayout45.xml"/></Relationships>
</file>

<file path=ppt/slides/_rels/slide7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8.xml"/><Relationship Id="rId1" Type="http://schemas.openxmlformats.org/officeDocument/2006/relationships/slideLayout" Target="../slideLayouts/slideLayout107.xml"/></Relationships>
</file>

<file path=ppt/slides/_rels/slide7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02.xml"/></Relationships>
</file>

<file path=ppt/slides/_rels/slide7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9.xml"/><Relationship Id="rId1" Type="http://schemas.openxmlformats.org/officeDocument/2006/relationships/slideLayout" Target="../slideLayouts/slideLayout4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02.xml"/></Relationships>
</file>

<file path=ppt/slides/_rels/slide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0.xml"/><Relationship Id="rId1" Type="http://schemas.openxmlformats.org/officeDocument/2006/relationships/slideLayout" Target="../slideLayouts/slideLayout45.xml"/></Relationships>
</file>

<file path=ppt/slides/_rels/slide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02.xml"/></Relationships>
</file>

<file path=ppt/slides/_rels/slide83.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51.xml"/><Relationship Id="rId1" Type="http://schemas.openxmlformats.org/officeDocument/2006/relationships/slideLayout" Target="../slideLayouts/slideLayout46.xml"/></Relationships>
</file>

<file path=ppt/slides/_rels/slide8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52.xml"/><Relationship Id="rId1" Type="http://schemas.openxmlformats.org/officeDocument/2006/relationships/slideLayout" Target="../slideLayouts/slideLayout46.xml"/><Relationship Id="rId4" Type="http://schemas.openxmlformats.org/officeDocument/2006/relationships/image" Target="../media/image59.jpg"/></Relationships>
</file>

<file path=ppt/slides/_rels/slide8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2.xml"/></Relationships>
</file>

<file path=ppt/slides/_rels/slide86.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2.xml"/></Relationships>
</file>

<file path=ppt/slides/_rels/slide8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C182-9CFA-4B72-B8AE-06718059BD90}"/>
              </a:ext>
            </a:extLst>
          </p:cNvPr>
          <p:cNvSpPr>
            <a:spLocks noGrp="1"/>
          </p:cNvSpPr>
          <p:nvPr>
            <p:ph type="ctrTitle"/>
          </p:nvPr>
        </p:nvSpPr>
        <p:spPr>
          <a:xfrm>
            <a:off x="533400" y="1066800"/>
            <a:ext cx="8153400" cy="2133600"/>
          </a:xfrm>
        </p:spPr>
        <p:txBody>
          <a:bodyPr>
            <a:normAutofit/>
          </a:bodyPr>
          <a:lstStyle/>
          <a:p>
            <a:pPr algn="ctr"/>
            <a:r>
              <a:rPr lang="en-US" dirty="0"/>
              <a:t>Go to the “</a:t>
            </a:r>
            <a:r>
              <a:rPr lang="en-US" sz="6600" dirty="0">
                <a:solidFill>
                  <a:srgbClr val="FFFF00"/>
                </a:solidFill>
              </a:rPr>
              <a:t>Slide Show</a:t>
            </a:r>
            <a:r>
              <a:rPr lang="en-US" dirty="0"/>
              <a:t>” shade above</a:t>
            </a:r>
          </a:p>
        </p:txBody>
      </p:sp>
      <p:sp>
        <p:nvSpPr>
          <p:cNvPr id="3" name="Subtitle 2">
            <a:extLst>
              <a:ext uri="{FF2B5EF4-FFF2-40B4-BE49-F238E27FC236}">
                <a16:creationId xmlns:a16="http://schemas.microsoft.com/office/drawing/2014/main" id="{C38EC328-3F6F-4996-B8DE-D0D38272BEFC}"/>
              </a:ext>
            </a:extLst>
          </p:cNvPr>
          <p:cNvSpPr>
            <a:spLocks noGrp="1"/>
          </p:cNvSpPr>
          <p:nvPr>
            <p:ph type="subTitle" idx="1"/>
          </p:nvPr>
        </p:nvSpPr>
        <p:spPr>
          <a:xfrm>
            <a:off x="533400" y="4038600"/>
            <a:ext cx="7854696" cy="942536"/>
          </a:xfrm>
        </p:spPr>
        <p:txBody>
          <a:bodyPr>
            <a:normAutofit/>
          </a:bodyPr>
          <a:lstStyle/>
          <a:p>
            <a:pPr algn="ctr"/>
            <a:r>
              <a:rPr lang="en-US" sz="4000" dirty="0"/>
              <a:t>Click on “</a:t>
            </a:r>
            <a:r>
              <a:rPr lang="en-US" sz="4000" dirty="0">
                <a:solidFill>
                  <a:srgbClr val="FFFF00"/>
                </a:solidFill>
              </a:rPr>
              <a:t>Play from Beginning</a:t>
            </a:r>
            <a:r>
              <a:rPr lang="en-US" sz="4000" dirty="0"/>
              <a:t>”</a:t>
            </a:r>
          </a:p>
        </p:txBody>
      </p:sp>
      <p:sp>
        <p:nvSpPr>
          <p:cNvPr id="4" name="Footer Placeholder 3">
            <a:extLst>
              <a:ext uri="{FF2B5EF4-FFF2-40B4-BE49-F238E27FC236}">
                <a16:creationId xmlns:a16="http://schemas.microsoft.com/office/drawing/2014/main" id="{B1811DDF-2533-423B-ACE7-B3BAE01713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a:sym typeface="Arial"/>
              </a:rPr>
              <a:t>Intro to Biology</a:t>
            </a:r>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Arial"/>
              <a:sym typeface="Arial"/>
            </a:endParaRPr>
          </a:p>
        </p:txBody>
      </p:sp>
      <p:sp>
        <p:nvSpPr>
          <p:cNvPr id="5" name="Slide Number Placeholder 4">
            <a:extLst>
              <a:ext uri="{FF2B5EF4-FFF2-40B4-BE49-F238E27FC236}">
                <a16:creationId xmlns:a16="http://schemas.microsoft.com/office/drawing/2014/main" id="{1190FB28-E54C-4DFE-BDB2-791E4E654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F3F55-3204-4873-A2A1-710987DC2736}" type="slidenum">
              <a:rPr kumimoji="0" lang="en-US" sz="1200" b="0" i="0" u="none" strike="noStrike" kern="1200" cap="none" spc="0" normalizeH="0" baseline="0" noProof="0" smtClean="0">
                <a:ln>
                  <a:noFill/>
                </a:ln>
                <a:solidFill>
                  <a:srgbClr val="DBF5F9">
                    <a:shade val="90000"/>
                  </a:srgbClr>
                </a:solidFill>
                <a:effectLst/>
                <a:uLnTx/>
                <a:uFillTx/>
                <a:latin typeface="Constantia"/>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Arial"/>
              <a:sym typeface="Arial"/>
            </a:endParaRPr>
          </a:p>
        </p:txBody>
      </p:sp>
    </p:spTree>
    <p:extLst>
      <p:ext uri="{BB962C8B-B14F-4D97-AF65-F5344CB8AC3E}">
        <p14:creationId xmlns:p14="http://schemas.microsoft.com/office/powerpoint/2010/main" val="1871664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3"/>
          <p:cNvSpPr>
            <a:spLocks noGrp="1"/>
          </p:cNvSpPr>
          <p:nvPr>
            <p:ph type="title"/>
          </p:nvPr>
        </p:nvSpPr>
        <p:spPr>
          <a:xfrm>
            <a:off x="0" y="0"/>
            <a:ext cx="9144000" cy="1390918"/>
          </a:xfrm>
        </p:spPr>
        <p:txBody>
          <a:bodyPr/>
          <a:lstStyle/>
          <a:p>
            <a:pPr eaLnBrk="1" hangingPunct="1"/>
            <a:r>
              <a:rPr lang="en-US" dirty="0"/>
              <a:t>Pedigree Chart</a:t>
            </a:r>
          </a:p>
        </p:txBody>
      </p:sp>
      <p:sp>
        <p:nvSpPr>
          <p:cNvPr id="6" name="Text Placeholder 5"/>
          <p:cNvSpPr>
            <a:spLocks noGrp="1"/>
          </p:cNvSpPr>
          <p:nvPr>
            <p:ph type="body" sz="quarter" idx="12"/>
          </p:nvPr>
        </p:nvSpPr>
        <p:spPr>
          <a:xfrm>
            <a:off x="2" y="1889116"/>
            <a:ext cx="4250323" cy="4113310"/>
          </a:xfrm>
        </p:spPr>
        <p:txBody>
          <a:bodyPr/>
          <a:lstStyle/>
          <a:p>
            <a:pPr marL="0" indent="0" algn="ctr" eaLnBrk="1" hangingPunct="1">
              <a:spcAft>
                <a:spcPts val="0"/>
              </a:spcAft>
              <a:buNone/>
              <a:defRPr/>
            </a:pPr>
            <a:r>
              <a:rPr lang="en-US" sz="4000" b="1" dirty="0">
                <a:solidFill>
                  <a:schemeClr val="accent3"/>
                </a:solidFill>
              </a:rPr>
              <a:t>Pedigree</a:t>
            </a:r>
            <a:r>
              <a:rPr lang="en-US" sz="2800" b="1" dirty="0">
                <a:solidFill>
                  <a:schemeClr val="accent3"/>
                </a:solidFill>
              </a:rPr>
              <a:t> </a:t>
            </a:r>
          </a:p>
          <a:p>
            <a:pPr marL="0" indent="0" eaLnBrk="1" hangingPunct="1">
              <a:spcAft>
                <a:spcPts val="0"/>
              </a:spcAft>
              <a:buNone/>
              <a:defRPr/>
            </a:pPr>
            <a:r>
              <a:rPr lang="en-US" sz="2800" dirty="0"/>
              <a:t>A graphic model showing inheritance patterns in families or breeding groups, including the genetic information for the organisms.</a:t>
            </a:r>
          </a:p>
        </p:txBody>
      </p:sp>
      <p:pic>
        <p:nvPicPr>
          <p:cNvPr id="81925" name="Picture 2"/>
          <p:cNvPicPr>
            <a:picLocks noChangeAspect="1" noChangeArrowheads="1"/>
          </p:cNvPicPr>
          <p:nvPr/>
        </p:nvPicPr>
        <p:blipFill rotWithShape="1">
          <a:blip r:embed="rId3"/>
          <a:srcRect t="13090"/>
          <a:stretch/>
        </p:blipFill>
        <p:spPr bwMode="auto">
          <a:xfrm>
            <a:off x="3953815" y="1889115"/>
            <a:ext cx="5098513" cy="431774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1925"/>
                                        </p:tgtEl>
                                        <p:attrNameLst>
                                          <p:attrName>style.visibility</p:attrName>
                                        </p:attrNameLst>
                                      </p:cBhvr>
                                      <p:to>
                                        <p:strVal val="visible"/>
                                      </p:to>
                                    </p:set>
                                    <p:animEffect transition="in" filter="fade">
                                      <p:cBhvr>
                                        <p:cTn id="17" dur="500"/>
                                        <p:tgtEl>
                                          <p:spTgt spid="81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Placeholder 2"/>
          <p:cNvSpPr>
            <a:spLocks noGrp="1"/>
          </p:cNvSpPr>
          <p:nvPr>
            <p:ph type="body" sz="quarter" idx="12"/>
          </p:nvPr>
        </p:nvSpPr>
        <p:spPr>
          <a:xfrm>
            <a:off x="2" y="1661375"/>
            <a:ext cx="4441769" cy="4713667"/>
          </a:xfrm>
        </p:spPr>
        <p:txBody>
          <a:bodyPr/>
          <a:lstStyle/>
          <a:p>
            <a:pPr marL="205515" indent="-205515" eaLnBrk="1" hangingPunct="1">
              <a:lnSpc>
                <a:spcPct val="103000"/>
              </a:lnSpc>
              <a:spcBef>
                <a:spcPts val="844"/>
              </a:spcBef>
              <a:buClr>
                <a:schemeClr val="accent1"/>
              </a:buClr>
              <a:buFont typeface="Wingdings" pitchFamily="2" charset="2"/>
              <a:buChar char="§"/>
            </a:pPr>
            <a:r>
              <a:rPr lang="en-US" sz="2400" dirty="0"/>
              <a:t>Generation: row</a:t>
            </a:r>
          </a:p>
          <a:p>
            <a:pPr marL="205515" indent="-205515" eaLnBrk="1" hangingPunct="1">
              <a:lnSpc>
                <a:spcPct val="100000"/>
              </a:lnSpc>
              <a:spcBef>
                <a:spcPts val="1200"/>
              </a:spcBef>
              <a:buClr>
                <a:schemeClr val="accent1"/>
              </a:buClr>
              <a:buFont typeface="Wingdings" pitchFamily="2" charset="2"/>
              <a:buChar char="§"/>
            </a:pPr>
            <a:r>
              <a:rPr lang="en-US" sz="2400" b="1" dirty="0">
                <a:solidFill>
                  <a:srgbClr val="0070C0"/>
                </a:solidFill>
                <a:effectLst>
                  <a:outerShdw blurRad="38100" dist="38100" dir="2700000" algn="tl">
                    <a:srgbClr val="000000">
                      <a:alpha val="43137"/>
                    </a:srgbClr>
                  </a:outerShdw>
                </a:effectLst>
              </a:rPr>
              <a:t>Males</a:t>
            </a:r>
            <a:r>
              <a:rPr lang="en-US" sz="2400" dirty="0"/>
              <a:t>: squares</a:t>
            </a:r>
          </a:p>
          <a:p>
            <a:pPr marL="205515" indent="-205515" eaLnBrk="1" hangingPunct="1">
              <a:lnSpc>
                <a:spcPct val="100000"/>
              </a:lnSpc>
              <a:spcBef>
                <a:spcPts val="1200"/>
              </a:spcBef>
              <a:buClr>
                <a:schemeClr val="accent1"/>
              </a:buClr>
              <a:buFont typeface="Wingdings" pitchFamily="2" charset="2"/>
              <a:buChar char="§"/>
            </a:pPr>
            <a:r>
              <a:rPr lang="en-US" sz="2400" b="1" dirty="0">
                <a:solidFill>
                  <a:srgbClr val="FF0000"/>
                </a:solidFill>
                <a:effectLst>
                  <a:outerShdw blurRad="38100" dist="38100" dir="2700000" algn="tl">
                    <a:srgbClr val="000000">
                      <a:alpha val="43137"/>
                    </a:srgbClr>
                  </a:outerShdw>
                </a:effectLst>
              </a:rPr>
              <a:t>Females</a:t>
            </a:r>
            <a:r>
              <a:rPr lang="en-US" sz="2400" dirty="0"/>
              <a:t>: circles</a:t>
            </a:r>
          </a:p>
          <a:p>
            <a:pPr marL="205515" indent="-205515" eaLnBrk="1" hangingPunct="1">
              <a:lnSpc>
                <a:spcPct val="100000"/>
              </a:lnSpc>
              <a:spcBef>
                <a:spcPts val="1200"/>
              </a:spcBef>
              <a:buClr>
                <a:schemeClr val="accent1"/>
              </a:buClr>
              <a:buFont typeface="Wingdings" pitchFamily="2" charset="2"/>
              <a:buChar char="§"/>
            </a:pPr>
            <a:r>
              <a:rPr lang="en-US" sz="2400" dirty="0"/>
              <a:t>Horizontal lines between circle and square: </a:t>
            </a:r>
            <a:r>
              <a:rPr lang="en-US" sz="2400" b="1" dirty="0">
                <a:solidFill>
                  <a:srgbClr val="FFC000"/>
                </a:solidFill>
                <a:effectLst>
                  <a:outerShdw blurRad="38100" dist="38100" dir="2700000" algn="tl">
                    <a:srgbClr val="000000">
                      <a:alpha val="43137"/>
                    </a:srgbClr>
                  </a:outerShdw>
                </a:effectLst>
              </a:rPr>
              <a:t>matings</a:t>
            </a:r>
          </a:p>
          <a:p>
            <a:pPr marL="205515" indent="-205515" eaLnBrk="1" hangingPunct="1">
              <a:lnSpc>
                <a:spcPct val="100000"/>
              </a:lnSpc>
              <a:spcBef>
                <a:spcPts val="1200"/>
              </a:spcBef>
              <a:buClr>
                <a:schemeClr val="accent1"/>
              </a:buClr>
              <a:buFont typeface="Wingdings" pitchFamily="2" charset="2"/>
              <a:buChar char="§"/>
            </a:pPr>
            <a:r>
              <a:rPr lang="en-US" sz="2400" dirty="0"/>
              <a:t>Vertical lines: </a:t>
            </a:r>
            <a:r>
              <a:rPr lang="en-US" sz="2400" b="1" dirty="0">
                <a:solidFill>
                  <a:srgbClr val="00B050"/>
                </a:solidFill>
                <a:effectLst>
                  <a:outerShdw blurRad="38100" dist="38100" dir="2700000" algn="tl">
                    <a:srgbClr val="000000">
                      <a:alpha val="43137"/>
                    </a:srgbClr>
                  </a:outerShdw>
                </a:effectLst>
              </a:rPr>
              <a:t>offspring</a:t>
            </a:r>
            <a:r>
              <a:rPr lang="en-US" sz="2400" dirty="0"/>
              <a:t> of a mating</a:t>
            </a:r>
          </a:p>
          <a:p>
            <a:pPr marL="0" indent="0" eaLnBrk="1" hangingPunct="1">
              <a:lnSpc>
                <a:spcPct val="100000"/>
              </a:lnSpc>
              <a:spcBef>
                <a:spcPts val="1800"/>
              </a:spcBef>
              <a:buClr>
                <a:schemeClr val="accent1"/>
              </a:buClr>
              <a:buNone/>
            </a:pPr>
            <a:r>
              <a:rPr lang="en-US" sz="2400" dirty="0">
                <a:solidFill>
                  <a:srgbClr val="FF0000"/>
                </a:solidFill>
              </a:rPr>
              <a:t>Different colors or shading are used to show individuals with and without a trait.</a:t>
            </a:r>
          </a:p>
        </p:txBody>
      </p:sp>
      <p:sp>
        <p:nvSpPr>
          <p:cNvPr id="83971" name="Title 1"/>
          <p:cNvSpPr>
            <a:spLocks noGrp="1"/>
          </p:cNvSpPr>
          <p:nvPr>
            <p:ph type="title"/>
          </p:nvPr>
        </p:nvSpPr>
        <p:spPr>
          <a:xfrm>
            <a:off x="0" y="5567"/>
            <a:ext cx="9143997" cy="1389655"/>
          </a:xfrm>
        </p:spPr>
        <p:txBody>
          <a:bodyPr/>
          <a:lstStyle/>
          <a:p>
            <a:pPr eaLnBrk="1" hangingPunct="1"/>
            <a:r>
              <a:rPr lang="en-US" dirty="0"/>
              <a:t>	How to Read a Pedigree Chart</a:t>
            </a:r>
          </a:p>
        </p:txBody>
      </p:sp>
      <p:pic>
        <p:nvPicPr>
          <p:cNvPr id="83972" name="Picture 6" descr="strategy-01.eps"/>
          <p:cNvPicPr>
            <a:picLocks noChangeAspect="1"/>
          </p:cNvPicPr>
          <p:nvPr/>
        </p:nvPicPr>
        <p:blipFill>
          <a:blip r:embed="rId3"/>
          <a:srcRect/>
          <a:stretch>
            <a:fillRect/>
          </a:stretch>
        </p:blipFill>
        <p:spPr bwMode="auto">
          <a:xfrm>
            <a:off x="115617" y="140734"/>
            <a:ext cx="881636" cy="714840"/>
          </a:xfrm>
          <a:prstGeom prst="rect">
            <a:avLst/>
          </a:prstGeom>
          <a:noFill/>
          <a:ln w="9525">
            <a:noFill/>
            <a:miter lim="800000"/>
            <a:headEnd/>
            <a:tailEnd/>
          </a:ln>
        </p:spPr>
      </p:pic>
      <p:grpSp>
        <p:nvGrpSpPr>
          <p:cNvPr id="3" name="Group 2">
            <a:extLst>
              <a:ext uri="{FF2B5EF4-FFF2-40B4-BE49-F238E27FC236}">
                <a16:creationId xmlns:a16="http://schemas.microsoft.com/office/drawing/2014/main" id="{6C4DEE98-9491-5A37-3860-C730E8B62898}"/>
              </a:ext>
            </a:extLst>
          </p:cNvPr>
          <p:cNvGrpSpPr/>
          <p:nvPr/>
        </p:nvGrpSpPr>
        <p:grpSpPr>
          <a:xfrm>
            <a:off x="4577838" y="2057926"/>
            <a:ext cx="4388897" cy="3710813"/>
            <a:chOff x="4577838" y="2057926"/>
            <a:chExt cx="4388897" cy="3710813"/>
          </a:xfrm>
        </p:grpSpPr>
        <p:grpSp>
          <p:nvGrpSpPr>
            <p:cNvPr id="83973" name="Group 80"/>
            <p:cNvGrpSpPr>
              <a:grpSpLocks/>
            </p:cNvGrpSpPr>
            <p:nvPr/>
          </p:nvGrpSpPr>
          <p:grpSpPr bwMode="auto">
            <a:xfrm>
              <a:off x="4577838" y="2057926"/>
              <a:ext cx="4388897" cy="3710813"/>
              <a:chOff x="2465074" y="647280"/>
              <a:chExt cx="2338402" cy="1977786"/>
            </a:xfrm>
          </p:grpSpPr>
          <p:sp>
            <p:nvSpPr>
              <p:cNvPr id="83975" name="Rectangle 3"/>
              <p:cNvSpPr>
                <a:spLocks noChangeArrowheads="1"/>
              </p:cNvSpPr>
              <p:nvPr/>
            </p:nvSpPr>
            <p:spPr bwMode="auto">
              <a:xfrm>
                <a:off x="3929682" y="2269783"/>
                <a:ext cx="120580" cy="120580"/>
              </a:xfrm>
              <a:prstGeom prst="rect">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76" name="Rectangle 9"/>
              <p:cNvSpPr>
                <a:spLocks noChangeArrowheads="1"/>
              </p:cNvSpPr>
              <p:nvPr/>
            </p:nvSpPr>
            <p:spPr bwMode="auto">
              <a:xfrm>
                <a:off x="3099498" y="1531952"/>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77" name="Oval 4"/>
              <p:cNvSpPr>
                <a:spLocks noChangeArrowheads="1"/>
              </p:cNvSpPr>
              <p:nvPr/>
            </p:nvSpPr>
            <p:spPr bwMode="auto">
              <a:xfrm>
                <a:off x="3616984" y="1538730"/>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78" name="Oval 11"/>
              <p:cNvSpPr>
                <a:spLocks noChangeArrowheads="1"/>
              </p:cNvSpPr>
              <p:nvPr/>
            </p:nvSpPr>
            <p:spPr bwMode="auto">
              <a:xfrm>
                <a:off x="3672036" y="647280"/>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79" name="Rectangle 12"/>
              <p:cNvSpPr>
                <a:spLocks noChangeArrowheads="1"/>
              </p:cNvSpPr>
              <p:nvPr/>
            </p:nvSpPr>
            <p:spPr bwMode="auto">
              <a:xfrm>
                <a:off x="3357823" y="659845"/>
                <a:ext cx="120580" cy="120580"/>
              </a:xfrm>
              <a:prstGeom prst="rect">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80" name="Rectangle 13"/>
              <p:cNvSpPr>
                <a:spLocks noChangeArrowheads="1"/>
              </p:cNvSpPr>
              <p:nvPr/>
            </p:nvSpPr>
            <p:spPr bwMode="auto">
              <a:xfrm>
                <a:off x="2554375" y="1525254"/>
                <a:ext cx="120580" cy="120580"/>
              </a:xfrm>
              <a:prstGeom prst="rect">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81" name="Rectangle 14"/>
              <p:cNvSpPr>
                <a:spLocks noChangeArrowheads="1"/>
              </p:cNvSpPr>
              <p:nvPr/>
            </p:nvSpPr>
            <p:spPr bwMode="auto">
              <a:xfrm>
                <a:off x="3385456" y="2269343"/>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82" name="Rectangle 15"/>
              <p:cNvSpPr>
                <a:spLocks noChangeArrowheads="1"/>
              </p:cNvSpPr>
              <p:nvPr/>
            </p:nvSpPr>
            <p:spPr bwMode="auto">
              <a:xfrm>
                <a:off x="4166717" y="2270598"/>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83" name="Rectangle 16"/>
              <p:cNvSpPr>
                <a:spLocks noChangeArrowheads="1"/>
              </p:cNvSpPr>
              <p:nvPr/>
            </p:nvSpPr>
            <p:spPr bwMode="auto">
              <a:xfrm>
                <a:off x="2808931" y="2271856"/>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84" name="Rectangle 17"/>
              <p:cNvSpPr>
                <a:spLocks noChangeArrowheads="1"/>
              </p:cNvSpPr>
              <p:nvPr/>
            </p:nvSpPr>
            <p:spPr bwMode="auto">
              <a:xfrm>
                <a:off x="4229521" y="1541160"/>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85" name="Oval 18"/>
              <p:cNvSpPr>
                <a:spLocks noChangeArrowheads="1"/>
              </p:cNvSpPr>
              <p:nvPr/>
            </p:nvSpPr>
            <p:spPr bwMode="auto">
              <a:xfrm>
                <a:off x="4499568" y="1533206"/>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86" name="Oval 19"/>
              <p:cNvSpPr>
                <a:spLocks noChangeArrowheads="1"/>
              </p:cNvSpPr>
              <p:nvPr/>
            </p:nvSpPr>
            <p:spPr bwMode="auto">
              <a:xfrm>
                <a:off x="2554375" y="2268088"/>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87" name="Oval 20"/>
              <p:cNvSpPr>
                <a:spLocks noChangeArrowheads="1"/>
              </p:cNvSpPr>
              <p:nvPr/>
            </p:nvSpPr>
            <p:spPr bwMode="auto">
              <a:xfrm>
                <a:off x="3357823" y="1530694"/>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88" name="Oval 21"/>
              <p:cNvSpPr>
                <a:spLocks noChangeArrowheads="1"/>
              </p:cNvSpPr>
              <p:nvPr/>
            </p:nvSpPr>
            <p:spPr bwMode="auto">
              <a:xfrm>
                <a:off x="4637733" y="2267245"/>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89" name="Oval 22"/>
              <p:cNvSpPr>
                <a:spLocks noChangeArrowheads="1"/>
              </p:cNvSpPr>
              <p:nvPr/>
            </p:nvSpPr>
            <p:spPr bwMode="auto">
              <a:xfrm>
                <a:off x="3616984" y="2268086"/>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90" name="Oval 23"/>
              <p:cNvSpPr>
                <a:spLocks noChangeArrowheads="1"/>
              </p:cNvSpPr>
              <p:nvPr/>
            </p:nvSpPr>
            <p:spPr bwMode="auto">
              <a:xfrm>
                <a:off x="2805579" y="1528183"/>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91" name="Oval 24"/>
              <p:cNvSpPr>
                <a:spLocks noChangeArrowheads="1"/>
              </p:cNvSpPr>
              <p:nvPr/>
            </p:nvSpPr>
            <p:spPr bwMode="auto">
              <a:xfrm>
                <a:off x="3156020" y="2266830"/>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92" name="Oval 25"/>
              <p:cNvSpPr>
                <a:spLocks noChangeArrowheads="1"/>
              </p:cNvSpPr>
              <p:nvPr/>
            </p:nvSpPr>
            <p:spPr bwMode="auto">
              <a:xfrm>
                <a:off x="3900666" y="1541160"/>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3993" name="Oval 26"/>
              <p:cNvSpPr>
                <a:spLocks noChangeArrowheads="1"/>
              </p:cNvSpPr>
              <p:nvPr/>
            </p:nvSpPr>
            <p:spPr bwMode="auto">
              <a:xfrm>
                <a:off x="4404528" y="2265173"/>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cxnSp>
            <p:nvCxnSpPr>
              <p:cNvPr id="83994" name="Straight Connector 6"/>
              <p:cNvCxnSpPr>
                <a:cxnSpLocks noChangeShapeType="1"/>
              </p:cNvCxnSpPr>
              <p:nvPr/>
            </p:nvCxnSpPr>
            <p:spPr bwMode="auto">
              <a:xfrm>
                <a:off x="4215703" y="2058000"/>
                <a:ext cx="0" cy="207173"/>
              </a:xfrm>
              <a:prstGeom prst="line">
                <a:avLst/>
              </a:prstGeom>
              <a:noFill/>
              <a:ln w="12700" algn="ctr">
                <a:solidFill>
                  <a:schemeClr val="tx1"/>
                </a:solidFill>
                <a:round/>
                <a:headEnd/>
                <a:tailEnd/>
              </a:ln>
            </p:spPr>
          </p:cxnSp>
          <p:sp>
            <p:nvSpPr>
              <p:cNvPr id="83995" name="Left Bracket 10"/>
              <p:cNvSpPr>
                <a:spLocks/>
              </p:cNvSpPr>
              <p:nvPr/>
            </p:nvSpPr>
            <p:spPr bwMode="auto">
              <a:xfrm rot="5400000">
                <a:off x="3380698" y="339464"/>
                <a:ext cx="412048" cy="1953807"/>
              </a:xfrm>
              <a:prstGeom prst="leftBracket">
                <a:avLst>
                  <a:gd name="adj" fmla="val 8342"/>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2814" kern="1200" dirty="0">
                  <a:latin typeface="Arial" charset="0"/>
                  <a:ea typeface="+mn-ea"/>
                  <a:cs typeface="+mn-cs"/>
                </a:endParaRPr>
              </a:p>
            </p:txBody>
          </p:sp>
          <p:sp>
            <p:nvSpPr>
              <p:cNvPr id="83996" name="Left Bracket 32"/>
              <p:cNvSpPr>
                <a:spLocks/>
              </p:cNvSpPr>
              <p:nvPr/>
            </p:nvSpPr>
            <p:spPr bwMode="auto">
              <a:xfrm rot="5400000">
                <a:off x="4239519" y="1792440"/>
                <a:ext cx="190949" cy="733593"/>
              </a:xfrm>
              <a:prstGeom prst="leftBracket">
                <a:avLst>
                  <a:gd name="adj" fmla="val 8342"/>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2814" kern="1200" dirty="0">
                  <a:latin typeface="Arial" charset="0"/>
                  <a:ea typeface="+mn-ea"/>
                  <a:cs typeface="+mn-cs"/>
                </a:endParaRPr>
              </a:p>
            </p:txBody>
          </p:sp>
          <p:sp>
            <p:nvSpPr>
              <p:cNvPr id="83997" name="Left Bracket 33"/>
              <p:cNvSpPr>
                <a:spLocks/>
              </p:cNvSpPr>
              <p:nvPr/>
            </p:nvSpPr>
            <p:spPr bwMode="auto">
              <a:xfrm rot="5400000">
                <a:off x="3344868" y="1930659"/>
                <a:ext cx="203430" cy="468917"/>
              </a:xfrm>
              <a:prstGeom prst="leftBracket">
                <a:avLst>
                  <a:gd name="adj" fmla="val 8334"/>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2814" kern="1200" dirty="0">
                  <a:latin typeface="Arial" charset="0"/>
                  <a:ea typeface="+mn-ea"/>
                  <a:cs typeface="+mn-cs"/>
                </a:endParaRPr>
              </a:p>
            </p:txBody>
          </p:sp>
          <p:sp>
            <p:nvSpPr>
              <p:cNvPr id="83998" name="Left Bracket 34"/>
              <p:cNvSpPr>
                <a:spLocks/>
              </p:cNvSpPr>
              <p:nvPr/>
            </p:nvSpPr>
            <p:spPr bwMode="auto">
              <a:xfrm rot="5400000">
                <a:off x="2648049" y="2048002"/>
                <a:ext cx="202982" cy="246899"/>
              </a:xfrm>
              <a:prstGeom prst="leftBracket">
                <a:avLst>
                  <a:gd name="adj" fmla="val 8334"/>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2814" kern="1200" dirty="0">
                  <a:latin typeface="Arial" charset="0"/>
                  <a:ea typeface="+mn-ea"/>
                  <a:cs typeface="+mn-cs"/>
                </a:endParaRPr>
              </a:p>
            </p:txBody>
          </p:sp>
          <p:cxnSp>
            <p:nvCxnSpPr>
              <p:cNvPr id="83999" name="Straight Connector 35"/>
              <p:cNvCxnSpPr>
                <a:cxnSpLocks noChangeShapeType="1"/>
                <a:stCxn id="83997" idx="1"/>
              </p:cNvCxnSpPr>
              <p:nvPr/>
            </p:nvCxnSpPr>
            <p:spPr bwMode="auto">
              <a:xfrm>
                <a:off x="3446583" y="2063403"/>
                <a:ext cx="0" cy="191308"/>
              </a:xfrm>
              <a:prstGeom prst="line">
                <a:avLst/>
              </a:prstGeom>
              <a:noFill/>
              <a:ln w="12700" algn="ctr">
                <a:solidFill>
                  <a:schemeClr val="tx1"/>
                </a:solidFill>
                <a:round/>
                <a:headEnd/>
                <a:tailEnd/>
              </a:ln>
            </p:spPr>
          </p:cxnSp>
          <p:cxnSp>
            <p:nvCxnSpPr>
              <p:cNvPr id="84000" name="Straight Connector 36"/>
              <p:cNvCxnSpPr>
                <a:cxnSpLocks noChangeShapeType="1"/>
                <a:endCxn id="83998" idx="1"/>
              </p:cNvCxnSpPr>
              <p:nvPr/>
            </p:nvCxnSpPr>
            <p:spPr bwMode="auto">
              <a:xfrm>
                <a:off x="2749540" y="1592242"/>
                <a:ext cx="0" cy="477719"/>
              </a:xfrm>
              <a:prstGeom prst="line">
                <a:avLst/>
              </a:prstGeom>
              <a:noFill/>
              <a:ln w="12700" algn="ctr">
                <a:solidFill>
                  <a:schemeClr val="tx1"/>
                </a:solidFill>
                <a:round/>
                <a:headEnd/>
                <a:tailEnd/>
              </a:ln>
            </p:spPr>
          </p:cxnSp>
          <p:cxnSp>
            <p:nvCxnSpPr>
              <p:cNvPr id="84001" name="Straight Connector 37"/>
              <p:cNvCxnSpPr>
                <a:cxnSpLocks noChangeShapeType="1"/>
                <a:endCxn id="83990" idx="2"/>
              </p:cNvCxnSpPr>
              <p:nvPr/>
            </p:nvCxnSpPr>
            <p:spPr bwMode="auto">
              <a:xfrm>
                <a:off x="2671247" y="1592241"/>
                <a:ext cx="134332" cy="1"/>
              </a:xfrm>
              <a:prstGeom prst="line">
                <a:avLst/>
              </a:prstGeom>
              <a:noFill/>
              <a:ln w="12700" algn="ctr">
                <a:solidFill>
                  <a:schemeClr val="tx1"/>
                </a:solidFill>
                <a:round/>
                <a:headEnd/>
                <a:tailEnd/>
              </a:ln>
            </p:spPr>
          </p:cxnSp>
          <p:cxnSp>
            <p:nvCxnSpPr>
              <p:cNvPr id="84002" name="Straight Connector 38"/>
              <p:cNvCxnSpPr>
                <a:cxnSpLocks noChangeShapeType="1"/>
              </p:cNvCxnSpPr>
              <p:nvPr/>
            </p:nvCxnSpPr>
            <p:spPr bwMode="auto">
              <a:xfrm>
                <a:off x="3290715" y="1602789"/>
                <a:ext cx="0" cy="455211"/>
              </a:xfrm>
              <a:prstGeom prst="line">
                <a:avLst/>
              </a:prstGeom>
              <a:noFill/>
              <a:ln w="12700" algn="ctr">
                <a:solidFill>
                  <a:schemeClr val="tx1"/>
                </a:solidFill>
                <a:round/>
                <a:headEnd/>
                <a:tailEnd/>
              </a:ln>
            </p:spPr>
          </p:cxnSp>
          <p:cxnSp>
            <p:nvCxnSpPr>
              <p:cNvPr id="84003" name="Straight Connector 43"/>
              <p:cNvCxnSpPr>
                <a:cxnSpLocks noChangeShapeType="1"/>
              </p:cNvCxnSpPr>
              <p:nvPr/>
            </p:nvCxnSpPr>
            <p:spPr bwMode="auto">
              <a:xfrm>
                <a:off x="4470681" y="2069960"/>
                <a:ext cx="0" cy="207173"/>
              </a:xfrm>
              <a:prstGeom prst="line">
                <a:avLst/>
              </a:prstGeom>
              <a:noFill/>
              <a:ln w="12700" algn="ctr">
                <a:solidFill>
                  <a:schemeClr val="tx1"/>
                </a:solidFill>
                <a:round/>
                <a:headEnd/>
                <a:tailEnd/>
              </a:ln>
            </p:spPr>
          </p:cxnSp>
          <p:cxnSp>
            <p:nvCxnSpPr>
              <p:cNvPr id="84004" name="Straight Connector 49"/>
              <p:cNvCxnSpPr>
                <a:cxnSpLocks noChangeShapeType="1"/>
              </p:cNvCxnSpPr>
              <p:nvPr/>
            </p:nvCxnSpPr>
            <p:spPr bwMode="auto">
              <a:xfrm>
                <a:off x="4350101" y="1601449"/>
                <a:ext cx="134332" cy="1"/>
              </a:xfrm>
              <a:prstGeom prst="line">
                <a:avLst/>
              </a:prstGeom>
              <a:noFill/>
              <a:ln w="12700" algn="ctr">
                <a:solidFill>
                  <a:schemeClr val="tx1"/>
                </a:solidFill>
                <a:round/>
                <a:headEnd/>
                <a:tailEnd/>
              </a:ln>
            </p:spPr>
          </p:cxnSp>
          <p:cxnSp>
            <p:nvCxnSpPr>
              <p:cNvPr id="84005" name="Straight Connector 50"/>
              <p:cNvCxnSpPr>
                <a:cxnSpLocks noChangeShapeType="1"/>
              </p:cNvCxnSpPr>
              <p:nvPr/>
            </p:nvCxnSpPr>
            <p:spPr bwMode="auto">
              <a:xfrm>
                <a:off x="3212124" y="1592242"/>
                <a:ext cx="134332" cy="1"/>
              </a:xfrm>
              <a:prstGeom prst="line">
                <a:avLst/>
              </a:prstGeom>
              <a:noFill/>
              <a:ln w="12700" algn="ctr">
                <a:solidFill>
                  <a:schemeClr val="tx1"/>
                </a:solidFill>
                <a:round/>
                <a:headEnd/>
                <a:tailEnd/>
              </a:ln>
            </p:spPr>
          </p:cxnSp>
          <p:cxnSp>
            <p:nvCxnSpPr>
              <p:cNvPr id="84006" name="Straight Connector 53"/>
              <p:cNvCxnSpPr>
                <a:cxnSpLocks noChangeShapeType="1"/>
              </p:cNvCxnSpPr>
              <p:nvPr/>
            </p:nvCxnSpPr>
            <p:spPr bwMode="auto">
              <a:xfrm>
                <a:off x="4417267" y="1605218"/>
                <a:ext cx="0" cy="455211"/>
              </a:xfrm>
              <a:prstGeom prst="line">
                <a:avLst/>
              </a:prstGeom>
              <a:noFill/>
              <a:ln w="12700" algn="ctr">
                <a:solidFill>
                  <a:schemeClr val="tx1"/>
                </a:solidFill>
                <a:round/>
                <a:headEnd/>
                <a:tailEnd/>
              </a:ln>
            </p:spPr>
          </p:cxnSp>
          <p:sp>
            <p:nvSpPr>
              <p:cNvPr id="84007" name="TextBox 46"/>
              <p:cNvSpPr txBox="1">
                <a:spLocks noChangeArrowheads="1"/>
              </p:cNvSpPr>
              <p:nvPr/>
            </p:nvSpPr>
            <p:spPr bwMode="auto">
              <a:xfrm>
                <a:off x="2465074" y="2433680"/>
                <a:ext cx="217927"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11</a:t>
                </a:r>
              </a:p>
            </p:txBody>
          </p:sp>
          <p:sp>
            <p:nvSpPr>
              <p:cNvPr id="84008" name="TextBox 56"/>
              <p:cNvSpPr txBox="1">
                <a:spLocks noChangeArrowheads="1"/>
              </p:cNvSpPr>
              <p:nvPr/>
            </p:nvSpPr>
            <p:spPr bwMode="auto">
              <a:xfrm>
                <a:off x="2749201" y="2433680"/>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12</a:t>
                </a:r>
              </a:p>
            </p:txBody>
          </p:sp>
          <p:sp>
            <p:nvSpPr>
              <p:cNvPr id="84009" name="TextBox 57"/>
              <p:cNvSpPr txBox="1">
                <a:spLocks noChangeArrowheads="1"/>
              </p:cNvSpPr>
              <p:nvPr/>
            </p:nvSpPr>
            <p:spPr bwMode="auto">
              <a:xfrm>
                <a:off x="3089981" y="2435659"/>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13</a:t>
                </a:r>
              </a:p>
            </p:txBody>
          </p:sp>
          <p:sp>
            <p:nvSpPr>
              <p:cNvPr id="84010" name="TextBox 58"/>
              <p:cNvSpPr txBox="1">
                <a:spLocks noChangeArrowheads="1"/>
              </p:cNvSpPr>
              <p:nvPr/>
            </p:nvSpPr>
            <p:spPr bwMode="auto">
              <a:xfrm>
                <a:off x="3324119" y="2433657"/>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14</a:t>
                </a:r>
              </a:p>
            </p:txBody>
          </p:sp>
          <p:sp>
            <p:nvSpPr>
              <p:cNvPr id="84011" name="TextBox 59"/>
              <p:cNvSpPr txBox="1">
                <a:spLocks noChangeArrowheads="1"/>
              </p:cNvSpPr>
              <p:nvPr/>
            </p:nvSpPr>
            <p:spPr bwMode="auto">
              <a:xfrm>
                <a:off x="3552037" y="2435659"/>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15</a:t>
                </a:r>
              </a:p>
            </p:txBody>
          </p:sp>
          <p:sp>
            <p:nvSpPr>
              <p:cNvPr id="84012" name="TextBox 60"/>
              <p:cNvSpPr txBox="1">
                <a:spLocks noChangeArrowheads="1"/>
              </p:cNvSpPr>
              <p:nvPr/>
            </p:nvSpPr>
            <p:spPr bwMode="auto">
              <a:xfrm>
                <a:off x="3852916" y="2434289"/>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16</a:t>
                </a:r>
              </a:p>
            </p:txBody>
          </p:sp>
          <p:sp>
            <p:nvSpPr>
              <p:cNvPr id="84013" name="TextBox 61"/>
              <p:cNvSpPr txBox="1">
                <a:spLocks noChangeArrowheads="1"/>
              </p:cNvSpPr>
              <p:nvPr/>
            </p:nvSpPr>
            <p:spPr bwMode="auto">
              <a:xfrm>
                <a:off x="4104864" y="2434289"/>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17</a:t>
                </a:r>
              </a:p>
            </p:txBody>
          </p:sp>
          <p:sp>
            <p:nvSpPr>
              <p:cNvPr id="84014" name="TextBox 62"/>
              <p:cNvSpPr txBox="1">
                <a:spLocks noChangeArrowheads="1"/>
              </p:cNvSpPr>
              <p:nvPr/>
            </p:nvSpPr>
            <p:spPr bwMode="auto">
              <a:xfrm>
                <a:off x="4576974" y="2437310"/>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19</a:t>
                </a:r>
              </a:p>
            </p:txBody>
          </p:sp>
          <p:sp>
            <p:nvSpPr>
              <p:cNvPr id="84015" name="TextBox 63"/>
              <p:cNvSpPr txBox="1">
                <a:spLocks noChangeArrowheads="1"/>
              </p:cNvSpPr>
              <p:nvPr/>
            </p:nvSpPr>
            <p:spPr bwMode="auto">
              <a:xfrm>
                <a:off x="4341676" y="2433657"/>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18</a:t>
                </a:r>
              </a:p>
            </p:txBody>
          </p:sp>
          <p:sp>
            <p:nvSpPr>
              <p:cNvPr id="84016" name="TextBox 64"/>
              <p:cNvSpPr txBox="1">
                <a:spLocks noChangeArrowheads="1"/>
              </p:cNvSpPr>
              <p:nvPr/>
            </p:nvSpPr>
            <p:spPr bwMode="auto">
              <a:xfrm>
                <a:off x="2485426" y="1669277"/>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3</a:t>
                </a:r>
              </a:p>
            </p:txBody>
          </p:sp>
          <p:sp>
            <p:nvSpPr>
              <p:cNvPr id="84017" name="TextBox 65"/>
              <p:cNvSpPr txBox="1">
                <a:spLocks noChangeArrowheads="1"/>
              </p:cNvSpPr>
              <p:nvPr/>
            </p:nvSpPr>
            <p:spPr bwMode="auto">
              <a:xfrm>
                <a:off x="2794132" y="1662154"/>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4</a:t>
                </a:r>
              </a:p>
            </p:txBody>
          </p:sp>
          <p:sp>
            <p:nvSpPr>
              <p:cNvPr id="84018" name="TextBox 66"/>
              <p:cNvSpPr txBox="1">
                <a:spLocks noChangeArrowheads="1"/>
              </p:cNvSpPr>
              <p:nvPr/>
            </p:nvSpPr>
            <p:spPr bwMode="auto">
              <a:xfrm>
                <a:off x="3076523" y="1665080"/>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5</a:t>
                </a:r>
              </a:p>
            </p:txBody>
          </p:sp>
          <p:sp>
            <p:nvSpPr>
              <p:cNvPr id="84019" name="TextBox 67"/>
              <p:cNvSpPr txBox="1">
                <a:spLocks noChangeArrowheads="1"/>
              </p:cNvSpPr>
              <p:nvPr/>
            </p:nvSpPr>
            <p:spPr bwMode="auto">
              <a:xfrm>
                <a:off x="3338660" y="1669277"/>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6</a:t>
                </a:r>
              </a:p>
            </p:txBody>
          </p:sp>
          <p:sp>
            <p:nvSpPr>
              <p:cNvPr id="84020" name="TextBox 68"/>
              <p:cNvSpPr txBox="1">
                <a:spLocks noChangeArrowheads="1"/>
              </p:cNvSpPr>
              <p:nvPr/>
            </p:nvSpPr>
            <p:spPr bwMode="auto">
              <a:xfrm>
                <a:off x="3589288" y="1666069"/>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7</a:t>
                </a:r>
              </a:p>
            </p:txBody>
          </p:sp>
          <p:sp>
            <p:nvSpPr>
              <p:cNvPr id="84021" name="TextBox 69"/>
              <p:cNvSpPr txBox="1">
                <a:spLocks noChangeArrowheads="1"/>
              </p:cNvSpPr>
              <p:nvPr/>
            </p:nvSpPr>
            <p:spPr bwMode="auto">
              <a:xfrm>
                <a:off x="3876574" y="1665068"/>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8</a:t>
                </a:r>
              </a:p>
            </p:txBody>
          </p:sp>
          <p:sp>
            <p:nvSpPr>
              <p:cNvPr id="84022" name="TextBox 70"/>
              <p:cNvSpPr txBox="1">
                <a:spLocks noChangeArrowheads="1"/>
              </p:cNvSpPr>
              <p:nvPr/>
            </p:nvSpPr>
            <p:spPr bwMode="auto">
              <a:xfrm>
                <a:off x="4197767" y="1665847"/>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9</a:t>
                </a:r>
              </a:p>
            </p:txBody>
          </p:sp>
          <p:sp>
            <p:nvSpPr>
              <p:cNvPr id="84023" name="TextBox 71"/>
              <p:cNvSpPr txBox="1">
                <a:spLocks noChangeArrowheads="1"/>
              </p:cNvSpPr>
              <p:nvPr/>
            </p:nvSpPr>
            <p:spPr bwMode="auto">
              <a:xfrm>
                <a:off x="4450798" y="1665847"/>
                <a:ext cx="226502"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10</a:t>
                </a:r>
              </a:p>
            </p:txBody>
          </p:sp>
          <p:cxnSp>
            <p:nvCxnSpPr>
              <p:cNvPr id="84024" name="Straight Connector 72"/>
              <p:cNvCxnSpPr>
                <a:cxnSpLocks noChangeShapeType="1"/>
              </p:cNvCxnSpPr>
              <p:nvPr/>
            </p:nvCxnSpPr>
            <p:spPr bwMode="auto">
              <a:xfrm>
                <a:off x="3159788" y="1110343"/>
                <a:ext cx="0" cy="428387"/>
              </a:xfrm>
              <a:prstGeom prst="line">
                <a:avLst/>
              </a:prstGeom>
              <a:noFill/>
              <a:ln w="12700" algn="ctr">
                <a:solidFill>
                  <a:schemeClr val="tx1"/>
                </a:solidFill>
                <a:round/>
                <a:headEnd/>
                <a:tailEnd/>
              </a:ln>
            </p:spPr>
          </p:cxnSp>
          <p:cxnSp>
            <p:nvCxnSpPr>
              <p:cNvPr id="84025" name="Straight Connector 74"/>
              <p:cNvCxnSpPr>
                <a:cxnSpLocks noChangeShapeType="1"/>
              </p:cNvCxnSpPr>
              <p:nvPr/>
            </p:nvCxnSpPr>
            <p:spPr bwMode="auto">
              <a:xfrm>
                <a:off x="3679371" y="1112773"/>
                <a:ext cx="0" cy="428387"/>
              </a:xfrm>
              <a:prstGeom prst="line">
                <a:avLst/>
              </a:prstGeom>
              <a:noFill/>
              <a:ln w="12700" algn="ctr">
                <a:solidFill>
                  <a:schemeClr val="tx1"/>
                </a:solidFill>
                <a:round/>
                <a:headEnd/>
                <a:tailEnd/>
              </a:ln>
            </p:spPr>
          </p:cxnSp>
          <p:cxnSp>
            <p:nvCxnSpPr>
              <p:cNvPr id="84026" name="Straight Connector 75"/>
              <p:cNvCxnSpPr>
                <a:cxnSpLocks noChangeShapeType="1"/>
              </p:cNvCxnSpPr>
              <p:nvPr/>
            </p:nvCxnSpPr>
            <p:spPr bwMode="auto">
              <a:xfrm>
                <a:off x="3964724" y="1104819"/>
                <a:ext cx="0" cy="428387"/>
              </a:xfrm>
              <a:prstGeom prst="line">
                <a:avLst/>
              </a:prstGeom>
              <a:noFill/>
              <a:ln w="12700" algn="ctr">
                <a:solidFill>
                  <a:schemeClr val="tx1"/>
                </a:solidFill>
                <a:round/>
                <a:headEnd/>
                <a:tailEnd/>
              </a:ln>
            </p:spPr>
          </p:cxnSp>
          <p:cxnSp>
            <p:nvCxnSpPr>
              <p:cNvPr id="84027" name="Straight Connector 76"/>
              <p:cNvCxnSpPr>
                <a:cxnSpLocks noChangeShapeType="1"/>
                <a:endCxn id="83978" idx="2"/>
              </p:cNvCxnSpPr>
              <p:nvPr/>
            </p:nvCxnSpPr>
            <p:spPr bwMode="auto">
              <a:xfrm>
                <a:off x="3487812" y="711339"/>
                <a:ext cx="184224" cy="0"/>
              </a:xfrm>
              <a:prstGeom prst="line">
                <a:avLst/>
              </a:prstGeom>
              <a:noFill/>
              <a:ln w="12700" algn="ctr">
                <a:solidFill>
                  <a:schemeClr val="tx1"/>
                </a:solidFill>
                <a:round/>
                <a:headEnd/>
                <a:tailEnd/>
              </a:ln>
            </p:spPr>
          </p:cxnSp>
          <p:cxnSp>
            <p:nvCxnSpPr>
              <p:cNvPr id="84028" name="Straight Connector 77"/>
              <p:cNvCxnSpPr>
                <a:cxnSpLocks noChangeShapeType="1"/>
                <a:stCxn id="83995" idx="1"/>
              </p:cNvCxnSpPr>
              <p:nvPr/>
            </p:nvCxnSpPr>
            <p:spPr bwMode="auto">
              <a:xfrm flipV="1">
                <a:off x="3586722" y="711338"/>
                <a:ext cx="0" cy="399006"/>
              </a:xfrm>
              <a:prstGeom prst="line">
                <a:avLst/>
              </a:prstGeom>
              <a:noFill/>
              <a:ln w="12700" algn="ctr">
                <a:solidFill>
                  <a:schemeClr val="tx1"/>
                </a:solidFill>
                <a:round/>
                <a:headEnd/>
                <a:tailEnd/>
              </a:ln>
            </p:spPr>
          </p:cxnSp>
          <p:sp>
            <p:nvSpPr>
              <p:cNvPr id="84029" name="TextBox 85"/>
              <p:cNvSpPr txBox="1">
                <a:spLocks noChangeArrowheads="1"/>
              </p:cNvSpPr>
              <p:nvPr/>
            </p:nvSpPr>
            <p:spPr bwMode="auto">
              <a:xfrm>
                <a:off x="3285851" y="780425"/>
                <a:ext cx="162446" cy="18775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1</a:t>
                </a:r>
              </a:p>
            </p:txBody>
          </p:sp>
        </p:grpSp>
        <p:sp>
          <p:nvSpPr>
            <p:cNvPr id="83974" name="TextBox 86"/>
            <p:cNvSpPr txBox="1">
              <a:spLocks noChangeArrowheads="1"/>
            </p:cNvSpPr>
            <p:nvPr/>
          </p:nvSpPr>
          <p:spPr bwMode="auto">
            <a:xfrm>
              <a:off x="6821652" y="2295239"/>
              <a:ext cx="304892" cy="352276"/>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689" kern="1200" dirty="0">
                  <a:latin typeface="Arial" charset="0"/>
                  <a:ea typeface="+mn-ea"/>
                  <a:cs typeface="+mn-cs"/>
                </a:rPr>
                <a:t>2</a:t>
              </a:r>
            </a:p>
          </p:txBody>
        </p:sp>
      </p:grpSp>
      <p:sp>
        <p:nvSpPr>
          <p:cNvPr id="2" name="Arrow: Right 1">
            <a:extLst>
              <a:ext uri="{FF2B5EF4-FFF2-40B4-BE49-F238E27FC236}">
                <a16:creationId xmlns:a16="http://schemas.microsoft.com/office/drawing/2014/main" id="{D4AA9CF8-19E5-9686-102C-DDAA545F2155}"/>
              </a:ext>
            </a:extLst>
          </p:cNvPr>
          <p:cNvSpPr/>
          <p:nvPr/>
        </p:nvSpPr>
        <p:spPr bwMode="auto">
          <a:xfrm rot="21373850">
            <a:off x="2526065" y="2237426"/>
            <a:ext cx="3601400" cy="227708"/>
          </a:xfrm>
          <a:prstGeom prst="rightArrow">
            <a:avLst/>
          </a:prstGeom>
          <a:solidFill>
            <a:schemeClr val="tx2"/>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64" name="Arrow: Right 63">
            <a:extLst>
              <a:ext uri="{FF2B5EF4-FFF2-40B4-BE49-F238E27FC236}">
                <a16:creationId xmlns:a16="http://schemas.microsoft.com/office/drawing/2014/main" id="{3041C82B-83D2-E11B-610B-386EA5061A86}"/>
              </a:ext>
            </a:extLst>
          </p:cNvPr>
          <p:cNvSpPr/>
          <p:nvPr/>
        </p:nvSpPr>
        <p:spPr bwMode="auto">
          <a:xfrm rot="21098161">
            <a:off x="2690050" y="2561931"/>
            <a:ext cx="4220528" cy="193235"/>
          </a:xfrm>
          <a:prstGeom prst="rightArrow">
            <a:avLst/>
          </a:prstGeom>
          <a:solidFill>
            <a:srgbClr val="FF0000"/>
          </a:solidFill>
          <a:ln w="28575"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6" name="Oval 5">
            <a:extLst>
              <a:ext uri="{FF2B5EF4-FFF2-40B4-BE49-F238E27FC236}">
                <a16:creationId xmlns:a16="http://schemas.microsoft.com/office/drawing/2014/main" id="{BB936F3C-7BBF-8E0D-70B5-C87108CEFDF6}"/>
              </a:ext>
            </a:extLst>
          </p:cNvPr>
          <p:cNvSpPr/>
          <p:nvPr/>
        </p:nvSpPr>
        <p:spPr bwMode="auto">
          <a:xfrm>
            <a:off x="4326765" y="3429000"/>
            <a:ext cx="1377354" cy="917380"/>
          </a:xfrm>
          <a:prstGeom prst="ellipse">
            <a:avLst/>
          </a:prstGeom>
          <a:noFill/>
          <a:ln w="57150" cap="flat" cmpd="sng" algn="ctr">
            <a:solidFill>
              <a:schemeClr val="accent1"/>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
        <p:nvSpPr>
          <p:cNvPr id="66" name="Oval 65">
            <a:extLst>
              <a:ext uri="{FF2B5EF4-FFF2-40B4-BE49-F238E27FC236}">
                <a16:creationId xmlns:a16="http://schemas.microsoft.com/office/drawing/2014/main" id="{C9662AFD-6D1E-B8A2-FF15-DE9F2293A8F6}"/>
              </a:ext>
            </a:extLst>
          </p:cNvPr>
          <p:cNvSpPr/>
          <p:nvPr/>
        </p:nvSpPr>
        <p:spPr bwMode="auto">
          <a:xfrm>
            <a:off x="4641366" y="4598345"/>
            <a:ext cx="925716" cy="1404081"/>
          </a:xfrm>
          <a:prstGeom prst="ellipse">
            <a:avLst/>
          </a:prstGeom>
          <a:noFill/>
          <a:ln w="57150" cap="flat" cmpd="sng" algn="ctr">
            <a:solidFill>
              <a:srgbClr val="00B0F0"/>
            </a:solid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800" b="0" i="0" u="none" strike="noStrike" cap="none" normalizeH="0" baseline="0" dirty="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69">
                                            <p:txEl>
                                              <p:pRg st="0" end="0"/>
                                            </p:txEl>
                                          </p:spTgt>
                                        </p:tgtEl>
                                        <p:attrNameLst>
                                          <p:attrName>style.visibility</p:attrName>
                                        </p:attrNameLst>
                                      </p:cBhvr>
                                      <p:to>
                                        <p:strVal val="visible"/>
                                      </p:to>
                                    </p:set>
                                    <p:animEffect transition="in" filter="fade">
                                      <p:cBhvr>
                                        <p:cTn id="7" dur="500"/>
                                        <p:tgtEl>
                                          <p:spTgt spid="839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969">
                                            <p:txEl>
                                              <p:pRg st="1" end="1"/>
                                            </p:txEl>
                                          </p:spTgt>
                                        </p:tgtEl>
                                        <p:attrNameLst>
                                          <p:attrName>style.visibility</p:attrName>
                                        </p:attrNameLst>
                                      </p:cBhvr>
                                      <p:to>
                                        <p:strVal val="visible"/>
                                      </p:to>
                                    </p:set>
                                    <p:animEffect transition="in" filter="fade">
                                      <p:cBhvr>
                                        <p:cTn id="17" dur="500"/>
                                        <p:tgtEl>
                                          <p:spTgt spid="83969">
                                            <p:txEl>
                                              <p:pRg st="1" end="1"/>
                                            </p:txEl>
                                          </p:spTgt>
                                        </p:tgtEl>
                                      </p:cBhvr>
                                    </p:animEffect>
                                  </p:childTnLst>
                                </p:cTn>
                              </p:par>
                            </p:childTnLst>
                          </p:cTn>
                        </p:par>
                        <p:par>
                          <p:cTn id="18" fill="hold">
                            <p:stCondLst>
                              <p:cond delay="500"/>
                            </p:stCondLst>
                            <p:childTnLst>
                              <p:par>
                                <p:cTn id="19" presetID="22" presetClass="entr" presetSubtype="8" fill="hold" grpId="0" nodeType="afterEffect">
                                  <p:stCondLst>
                                    <p:cond delay="50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3969">
                                            <p:txEl>
                                              <p:pRg st="2" end="2"/>
                                            </p:txEl>
                                          </p:spTgt>
                                        </p:tgtEl>
                                        <p:attrNameLst>
                                          <p:attrName>style.visibility</p:attrName>
                                        </p:attrNameLst>
                                      </p:cBhvr>
                                      <p:to>
                                        <p:strVal val="visible"/>
                                      </p:to>
                                    </p:set>
                                    <p:animEffect transition="in" filter="fade">
                                      <p:cBhvr>
                                        <p:cTn id="26" dur="500"/>
                                        <p:tgtEl>
                                          <p:spTgt spid="83969">
                                            <p:txEl>
                                              <p:pRg st="2" end="2"/>
                                            </p:txEl>
                                          </p:spTgt>
                                        </p:tgtEl>
                                      </p:cBhvr>
                                    </p:animEffect>
                                  </p:childTnLst>
                                </p:cTn>
                              </p:par>
                            </p:childTnLst>
                          </p:cTn>
                        </p:par>
                        <p:par>
                          <p:cTn id="27" fill="hold">
                            <p:stCondLst>
                              <p:cond delay="500"/>
                            </p:stCondLst>
                            <p:childTnLst>
                              <p:par>
                                <p:cTn id="28" presetID="22" presetClass="entr" presetSubtype="8" fill="hold" grpId="0" nodeType="afterEffect">
                                  <p:stCondLst>
                                    <p:cond delay="500"/>
                                  </p:stCondLst>
                                  <p:childTnLst>
                                    <p:set>
                                      <p:cBhvr>
                                        <p:cTn id="29" dur="1" fill="hold">
                                          <p:stCondLst>
                                            <p:cond delay="0"/>
                                          </p:stCondLst>
                                        </p:cTn>
                                        <p:tgtEl>
                                          <p:spTgt spid="64"/>
                                        </p:tgtEl>
                                        <p:attrNameLst>
                                          <p:attrName>style.visibility</p:attrName>
                                        </p:attrNameLst>
                                      </p:cBhvr>
                                      <p:to>
                                        <p:strVal val="visible"/>
                                      </p:to>
                                    </p:set>
                                    <p:animEffect transition="in" filter="wipe(left)">
                                      <p:cBhvr>
                                        <p:cTn id="30" dur="500"/>
                                        <p:tgtEl>
                                          <p:spTgt spid="6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3969">
                                            <p:txEl>
                                              <p:pRg st="3" end="3"/>
                                            </p:txEl>
                                          </p:spTgt>
                                        </p:tgtEl>
                                        <p:attrNameLst>
                                          <p:attrName>style.visibility</p:attrName>
                                        </p:attrNameLst>
                                      </p:cBhvr>
                                      <p:to>
                                        <p:strVal val="visible"/>
                                      </p:to>
                                    </p:set>
                                    <p:animEffect transition="in" filter="fade">
                                      <p:cBhvr>
                                        <p:cTn id="35" dur="500"/>
                                        <p:tgtEl>
                                          <p:spTgt spid="83969">
                                            <p:txEl>
                                              <p:pRg st="3" end="3"/>
                                            </p:txEl>
                                          </p:spTgt>
                                        </p:tgtEl>
                                      </p:cBhvr>
                                    </p:animEffect>
                                  </p:childTnLst>
                                </p:cTn>
                              </p:par>
                            </p:childTnLst>
                          </p:cTn>
                        </p:par>
                        <p:par>
                          <p:cTn id="36" fill="hold">
                            <p:stCondLst>
                              <p:cond delay="500"/>
                            </p:stCondLst>
                            <p:childTnLst>
                              <p:par>
                                <p:cTn id="37" presetID="10" presetClass="entr" presetSubtype="0" fill="hold" grpId="0" nodeType="afterEffect">
                                  <p:stCondLst>
                                    <p:cond delay="75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3969">
                                            <p:txEl>
                                              <p:pRg st="4" end="4"/>
                                            </p:txEl>
                                          </p:spTgt>
                                        </p:tgtEl>
                                        <p:attrNameLst>
                                          <p:attrName>style.visibility</p:attrName>
                                        </p:attrNameLst>
                                      </p:cBhvr>
                                      <p:to>
                                        <p:strVal val="visible"/>
                                      </p:to>
                                    </p:set>
                                    <p:animEffect transition="in" filter="fade">
                                      <p:cBhvr>
                                        <p:cTn id="44" dur="500"/>
                                        <p:tgtEl>
                                          <p:spTgt spid="83969">
                                            <p:txEl>
                                              <p:pRg st="4" end="4"/>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500"/>
                                        <p:tgtEl>
                                          <p:spTgt spid="66"/>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83969">
                                            <p:txEl>
                                              <p:pRg st="5" end="5"/>
                                            </p:txEl>
                                          </p:spTgt>
                                        </p:tgtEl>
                                        <p:attrNameLst>
                                          <p:attrName>style.visibility</p:attrName>
                                        </p:attrNameLst>
                                      </p:cBhvr>
                                      <p:to>
                                        <p:strVal val="visible"/>
                                      </p:to>
                                    </p:set>
                                    <p:animEffect transition="in" filter="fade">
                                      <p:cBhvr>
                                        <p:cTn id="53" dur="500"/>
                                        <p:tgtEl>
                                          <p:spTgt spid="839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4" grpId="0" animBg="1"/>
      <p:bldP spid="6" grpId="0" animBg="1"/>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US" dirty="0"/>
              <a:t>	Interpreting a Pedigree Chart </a:t>
            </a:r>
          </a:p>
        </p:txBody>
      </p:sp>
      <p:sp>
        <p:nvSpPr>
          <p:cNvPr id="86020" name="Content Placeholder 2"/>
          <p:cNvSpPr>
            <a:spLocks noGrp="1"/>
          </p:cNvSpPr>
          <p:nvPr>
            <p:ph sz="quarter" idx="16"/>
          </p:nvPr>
        </p:nvSpPr>
        <p:spPr>
          <a:xfrm>
            <a:off x="0" y="1390949"/>
            <a:ext cx="4724926" cy="5326317"/>
          </a:xfrm>
        </p:spPr>
        <p:txBody>
          <a:bodyPr/>
          <a:lstStyle/>
          <a:p>
            <a:pPr marL="0" indent="0" eaLnBrk="1" hangingPunct="1">
              <a:spcBef>
                <a:spcPct val="0"/>
              </a:spcBef>
              <a:buNone/>
            </a:pPr>
            <a:r>
              <a:rPr lang="en-US" sz="2000" dirty="0"/>
              <a:t>Which two individuals of generation III would have a higher probability of offspring with the trait of interest, shown in black?</a:t>
            </a:r>
          </a:p>
          <a:p>
            <a:pPr marL="0" indent="0" eaLnBrk="1" hangingPunct="1">
              <a:spcBef>
                <a:spcPct val="0"/>
              </a:spcBef>
              <a:buNone/>
            </a:pPr>
            <a:r>
              <a:rPr lang="en-US" sz="2000" dirty="0"/>
              <a:t>O  11 and 12</a:t>
            </a:r>
          </a:p>
          <a:p>
            <a:pPr marL="0" indent="0" eaLnBrk="1" hangingPunct="1">
              <a:spcBef>
                <a:spcPct val="0"/>
              </a:spcBef>
              <a:buNone/>
            </a:pPr>
            <a:r>
              <a:rPr lang="en-US" sz="2000" dirty="0"/>
              <a:t>O  13 and 14  </a:t>
            </a:r>
          </a:p>
          <a:p>
            <a:pPr marL="0" indent="0" eaLnBrk="1" hangingPunct="1">
              <a:spcBef>
                <a:spcPct val="0"/>
              </a:spcBef>
              <a:buNone/>
            </a:pPr>
            <a:r>
              <a:rPr lang="en-US" sz="2000" dirty="0"/>
              <a:t>O  11 and 16</a:t>
            </a:r>
          </a:p>
          <a:p>
            <a:pPr marL="0" indent="0" eaLnBrk="1" hangingPunct="1">
              <a:spcBef>
                <a:spcPct val="0"/>
              </a:spcBef>
              <a:buNone/>
            </a:pPr>
            <a:r>
              <a:rPr lang="en-US" sz="2000" dirty="0"/>
              <a:t>O  14 and 18</a:t>
            </a:r>
          </a:p>
          <a:p>
            <a:pPr marL="0" indent="0" eaLnBrk="1" hangingPunct="1">
              <a:spcBef>
                <a:spcPct val="0"/>
              </a:spcBef>
              <a:buNone/>
            </a:pPr>
            <a:endParaRPr lang="en-US" sz="2000" dirty="0"/>
          </a:p>
          <a:p>
            <a:pPr marL="0" indent="0" eaLnBrk="1" hangingPunct="1">
              <a:spcBef>
                <a:spcPct val="0"/>
              </a:spcBef>
              <a:buNone/>
            </a:pPr>
            <a:r>
              <a:rPr lang="en-US" sz="2000" dirty="0"/>
              <a:t>The offspring of which individuals would be </a:t>
            </a:r>
            <a:r>
              <a:rPr lang="en-US" sz="2000" b="1" dirty="0"/>
              <a:t>least</a:t>
            </a:r>
            <a:r>
              <a:rPr lang="en-US" sz="2000" dirty="0"/>
              <a:t> closely related?</a:t>
            </a:r>
          </a:p>
          <a:p>
            <a:pPr marL="0" indent="0" eaLnBrk="1" hangingPunct="1">
              <a:spcBef>
                <a:spcPct val="0"/>
              </a:spcBef>
              <a:buNone/>
            </a:pPr>
            <a:r>
              <a:rPr lang="en-US" sz="2000" dirty="0"/>
              <a:t>O  3 and 7</a:t>
            </a:r>
          </a:p>
          <a:p>
            <a:pPr marL="0" indent="0" eaLnBrk="1" hangingPunct="1">
              <a:spcBef>
                <a:spcPct val="0"/>
              </a:spcBef>
              <a:buNone/>
            </a:pPr>
            <a:r>
              <a:rPr lang="en-US" sz="2000" dirty="0"/>
              <a:t>O  11 and 14</a:t>
            </a:r>
          </a:p>
          <a:p>
            <a:pPr marL="0" indent="0" eaLnBrk="1" hangingPunct="1">
              <a:spcBef>
                <a:spcPct val="0"/>
              </a:spcBef>
              <a:buNone/>
            </a:pPr>
            <a:r>
              <a:rPr lang="en-US" sz="2000" dirty="0"/>
              <a:t>O  17 and 18</a:t>
            </a:r>
          </a:p>
          <a:p>
            <a:pPr marL="0" indent="0" eaLnBrk="1" hangingPunct="1">
              <a:spcBef>
                <a:spcPct val="0"/>
              </a:spcBef>
              <a:buNone/>
            </a:pPr>
            <a:r>
              <a:rPr lang="en-US" sz="2000" dirty="0"/>
              <a:t>O  16 and 19</a:t>
            </a:r>
          </a:p>
          <a:p>
            <a:pPr marL="0" indent="0">
              <a:buNone/>
            </a:pPr>
            <a:endParaRPr lang="en-US" dirty="0"/>
          </a:p>
        </p:txBody>
      </p:sp>
      <p:pic>
        <p:nvPicPr>
          <p:cNvPr id="86021" name="Picture 4" descr="quick_check-01.eps"/>
          <p:cNvPicPr>
            <a:picLocks noChangeAspect="1"/>
          </p:cNvPicPr>
          <p:nvPr/>
        </p:nvPicPr>
        <p:blipFill>
          <a:blip r:embed="rId3"/>
          <a:srcRect/>
          <a:stretch>
            <a:fillRect/>
          </a:stretch>
        </p:blipFill>
        <p:spPr bwMode="auto">
          <a:xfrm>
            <a:off x="0" y="140734"/>
            <a:ext cx="881636" cy="714840"/>
          </a:xfrm>
          <a:prstGeom prst="rect">
            <a:avLst/>
          </a:prstGeom>
          <a:noFill/>
          <a:ln w="9525">
            <a:noFill/>
            <a:miter lim="800000"/>
            <a:headEnd/>
            <a:tailEnd/>
          </a:ln>
        </p:spPr>
      </p:pic>
      <p:grpSp>
        <p:nvGrpSpPr>
          <p:cNvPr id="86022" name="Group 8"/>
          <p:cNvGrpSpPr>
            <a:grpSpLocks/>
          </p:cNvGrpSpPr>
          <p:nvPr/>
        </p:nvGrpSpPr>
        <p:grpSpPr bwMode="auto">
          <a:xfrm>
            <a:off x="4760342" y="2070804"/>
            <a:ext cx="4049476" cy="3681830"/>
            <a:chOff x="2458212" y="647280"/>
            <a:chExt cx="2320194" cy="1962339"/>
          </a:xfrm>
        </p:grpSpPr>
        <p:sp>
          <p:nvSpPr>
            <p:cNvPr id="86023" name="Rectangle 9"/>
            <p:cNvSpPr>
              <a:spLocks noChangeArrowheads="1"/>
            </p:cNvSpPr>
            <p:nvPr/>
          </p:nvSpPr>
          <p:spPr bwMode="auto">
            <a:xfrm>
              <a:off x="3929682" y="2269783"/>
              <a:ext cx="120580" cy="120580"/>
            </a:xfrm>
            <a:prstGeom prst="rect">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24" name="Rectangle 10"/>
            <p:cNvSpPr>
              <a:spLocks noChangeArrowheads="1"/>
            </p:cNvSpPr>
            <p:nvPr/>
          </p:nvSpPr>
          <p:spPr bwMode="auto">
            <a:xfrm>
              <a:off x="3099498" y="1531952"/>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25" name="Oval 11"/>
            <p:cNvSpPr>
              <a:spLocks noChangeArrowheads="1"/>
            </p:cNvSpPr>
            <p:nvPr/>
          </p:nvSpPr>
          <p:spPr bwMode="auto">
            <a:xfrm>
              <a:off x="3616984" y="1538730"/>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26" name="Oval 12"/>
            <p:cNvSpPr>
              <a:spLocks noChangeArrowheads="1"/>
            </p:cNvSpPr>
            <p:nvPr/>
          </p:nvSpPr>
          <p:spPr bwMode="auto">
            <a:xfrm>
              <a:off x="3672036" y="647280"/>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27" name="Rectangle 13"/>
            <p:cNvSpPr>
              <a:spLocks noChangeArrowheads="1"/>
            </p:cNvSpPr>
            <p:nvPr/>
          </p:nvSpPr>
          <p:spPr bwMode="auto">
            <a:xfrm>
              <a:off x="3357823" y="659845"/>
              <a:ext cx="120580" cy="120580"/>
            </a:xfrm>
            <a:prstGeom prst="rect">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28" name="Rectangle 14"/>
            <p:cNvSpPr>
              <a:spLocks noChangeArrowheads="1"/>
            </p:cNvSpPr>
            <p:nvPr/>
          </p:nvSpPr>
          <p:spPr bwMode="auto">
            <a:xfrm>
              <a:off x="2554375" y="1525254"/>
              <a:ext cx="120580" cy="120580"/>
            </a:xfrm>
            <a:prstGeom prst="rect">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29" name="Rectangle 15"/>
            <p:cNvSpPr>
              <a:spLocks noChangeArrowheads="1"/>
            </p:cNvSpPr>
            <p:nvPr/>
          </p:nvSpPr>
          <p:spPr bwMode="auto">
            <a:xfrm>
              <a:off x="3385456" y="2269343"/>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0" name="Rectangle 16"/>
            <p:cNvSpPr>
              <a:spLocks noChangeArrowheads="1"/>
            </p:cNvSpPr>
            <p:nvPr/>
          </p:nvSpPr>
          <p:spPr bwMode="auto">
            <a:xfrm>
              <a:off x="4166717" y="2270598"/>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1" name="Rectangle 17"/>
            <p:cNvSpPr>
              <a:spLocks noChangeArrowheads="1"/>
            </p:cNvSpPr>
            <p:nvPr/>
          </p:nvSpPr>
          <p:spPr bwMode="auto">
            <a:xfrm>
              <a:off x="2808931" y="2271856"/>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2" name="Rectangle 18"/>
            <p:cNvSpPr>
              <a:spLocks noChangeArrowheads="1"/>
            </p:cNvSpPr>
            <p:nvPr/>
          </p:nvSpPr>
          <p:spPr bwMode="auto">
            <a:xfrm>
              <a:off x="4229521" y="1541160"/>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3" name="Oval 19"/>
            <p:cNvSpPr>
              <a:spLocks noChangeArrowheads="1"/>
            </p:cNvSpPr>
            <p:nvPr/>
          </p:nvSpPr>
          <p:spPr bwMode="auto">
            <a:xfrm>
              <a:off x="4499568" y="1533206"/>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4" name="Oval 20"/>
            <p:cNvSpPr>
              <a:spLocks noChangeArrowheads="1"/>
            </p:cNvSpPr>
            <p:nvPr/>
          </p:nvSpPr>
          <p:spPr bwMode="auto">
            <a:xfrm>
              <a:off x="2554375" y="2268088"/>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5" name="Oval 21"/>
            <p:cNvSpPr>
              <a:spLocks noChangeArrowheads="1"/>
            </p:cNvSpPr>
            <p:nvPr/>
          </p:nvSpPr>
          <p:spPr bwMode="auto">
            <a:xfrm>
              <a:off x="3357823" y="1530694"/>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6" name="Oval 22"/>
            <p:cNvSpPr>
              <a:spLocks noChangeArrowheads="1"/>
            </p:cNvSpPr>
            <p:nvPr/>
          </p:nvSpPr>
          <p:spPr bwMode="auto">
            <a:xfrm>
              <a:off x="4637733" y="2267245"/>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7" name="Oval 23"/>
            <p:cNvSpPr>
              <a:spLocks noChangeArrowheads="1"/>
            </p:cNvSpPr>
            <p:nvPr/>
          </p:nvSpPr>
          <p:spPr bwMode="auto">
            <a:xfrm>
              <a:off x="3616984" y="2268086"/>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8" name="Oval 24"/>
            <p:cNvSpPr>
              <a:spLocks noChangeArrowheads="1"/>
            </p:cNvSpPr>
            <p:nvPr/>
          </p:nvSpPr>
          <p:spPr bwMode="auto">
            <a:xfrm>
              <a:off x="2805579" y="1528183"/>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9" name="Oval 25"/>
            <p:cNvSpPr>
              <a:spLocks noChangeArrowheads="1"/>
            </p:cNvSpPr>
            <p:nvPr/>
          </p:nvSpPr>
          <p:spPr bwMode="auto">
            <a:xfrm>
              <a:off x="3156020" y="2266830"/>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40" name="Oval 26"/>
            <p:cNvSpPr>
              <a:spLocks noChangeArrowheads="1"/>
            </p:cNvSpPr>
            <p:nvPr/>
          </p:nvSpPr>
          <p:spPr bwMode="auto">
            <a:xfrm>
              <a:off x="3900666" y="1541160"/>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41" name="Oval 27"/>
            <p:cNvSpPr>
              <a:spLocks noChangeArrowheads="1"/>
            </p:cNvSpPr>
            <p:nvPr/>
          </p:nvSpPr>
          <p:spPr bwMode="auto">
            <a:xfrm>
              <a:off x="4404528" y="2265173"/>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cxnSp>
          <p:nvCxnSpPr>
            <p:cNvPr id="86042" name="Straight Connector 28"/>
            <p:cNvCxnSpPr>
              <a:cxnSpLocks noChangeShapeType="1"/>
            </p:cNvCxnSpPr>
            <p:nvPr/>
          </p:nvCxnSpPr>
          <p:spPr bwMode="auto">
            <a:xfrm>
              <a:off x="4215703" y="2058000"/>
              <a:ext cx="0" cy="207173"/>
            </a:xfrm>
            <a:prstGeom prst="line">
              <a:avLst/>
            </a:prstGeom>
            <a:noFill/>
            <a:ln w="12700" algn="ctr">
              <a:solidFill>
                <a:schemeClr val="tx1"/>
              </a:solidFill>
              <a:round/>
              <a:headEnd/>
              <a:tailEnd/>
            </a:ln>
          </p:spPr>
        </p:cxnSp>
        <p:sp>
          <p:nvSpPr>
            <p:cNvPr id="86043" name="Left Bracket 29"/>
            <p:cNvSpPr>
              <a:spLocks/>
            </p:cNvSpPr>
            <p:nvPr/>
          </p:nvSpPr>
          <p:spPr bwMode="auto">
            <a:xfrm rot="5400000">
              <a:off x="3380698" y="339464"/>
              <a:ext cx="412048" cy="1953807"/>
            </a:xfrm>
            <a:prstGeom prst="leftBracket">
              <a:avLst>
                <a:gd name="adj" fmla="val 8342"/>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1501" kern="1200" dirty="0">
                <a:latin typeface="Arial" charset="0"/>
                <a:ea typeface="+mn-ea"/>
                <a:cs typeface="+mn-cs"/>
              </a:endParaRPr>
            </a:p>
          </p:txBody>
        </p:sp>
        <p:sp>
          <p:nvSpPr>
            <p:cNvPr id="86044" name="Left Bracket 30"/>
            <p:cNvSpPr>
              <a:spLocks/>
            </p:cNvSpPr>
            <p:nvPr/>
          </p:nvSpPr>
          <p:spPr bwMode="auto">
            <a:xfrm rot="5400000">
              <a:off x="4239519" y="1792440"/>
              <a:ext cx="190949" cy="733593"/>
            </a:xfrm>
            <a:prstGeom prst="leftBracket">
              <a:avLst>
                <a:gd name="adj" fmla="val 8342"/>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1501" kern="1200" dirty="0">
                <a:latin typeface="Arial" charset="0"/>
                <a:ea typeface="+mn-ea"/>
                <a:cs typeface="+mn-cs"/>
              </a:endParaRPr>
            </a:p>
          </p:txBody>
        </p:sp>
        <p:sp>
          <p:nvSpPr>
            <p:cNvPr id="86045" name="Left Bracket 31"/>
            <p:cNvSpPr>
              <a:spLocks/>
            </p:cNvSpPr>
            <p:nvPr/>
          </p:nvSpPr>
          <p:spPr bwMode="auto">
            <a:xfrm rot="5400000">
              <a:off x="3344868" y="1930659"/>
              <a:ext cx="203430" cy="468917"/>
            </a:xfrm>
            <a:prstGeom prst="leftBracket">
              <a:avLst>
                <a:gd name="adj" fmla="val 8334"/>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1501" kern="1200" dirty="0">
                <a:latin typeface="Arial" charset="0"/>
                <a:ea typeface="+mn-ea"/>
                <a:cs typeface="+mn-cs"/>
              </a:endParaRPr>
            </a:p>
          </p:txBody>
        </p:sp>
        <p:sp>
          <p:nvSpPr>
            <p:cNvPr id="86046" name="Left Bracket 32"/>
            <p:cNvSpPr>
              <a:spLocks/>
            </p:cNvSpPr>
            <p:nvPr/>
          </p:nvSpPr>
          <p:spPr bwMode="auto">
            <a:xfrm rot="5400000">
              <a:off x="2648049" y="2048002"/>
              <a:ext cx="202982" cy="246899"/>
            </a:xfrm>
            <a:prstGeom prst="leftBracket">
              <a:avLst>
                <a:gd name="adj" fmla="val 8334"/>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1501" kern="1200" dirty="0">
                <a:latin typeface="Arial" charset="0"/>
                <a:ea typeface="+mn-ea"/>
                <a:cs typeface="+mn-cs"/>
              </a:endParaRPr>
            </a:p>
          </p:txBody>
        </p:sp>
        <p:cxnSp>
          <p:nvCxnSpPr>
            <p:cNvPr id="86047" name="Straight Connector 33"/>
            <p:cNvCxnSpPr>
              <a:cxnSpLocks noChangeShapeType="1"/>
              <a:stCxn id="86045" idx="1"/>
            </p:cNvCxnSpPr>
            <p:nvPr/>
          </p:nvCxnSpPr>
          <p:spPr bwMode="auto">
            <a:xfrm>
              <a:off x="3446583" y="2063403"/>
              <a:ext cx="0" cy="191308"/>
            </a:xfrm>
            <a:prstGeom prst="line">
              <a:avLst/>
            </a:prstGeom>
            <a:noFill/>
            <a:ln w="12700" algn="ctr">
              <a:solidFill>
                <a:schemeClr val="tx1"/>
              </a:solidFill>
              <a:round/>
              <a:headEnd/>
              <a:tailEnd/>
            </a:ln>
          </p:spPr>
        </p:cxnSp>
        <p:cxnSp>
          <p:nvCxnSpPr>
            <p:cNvPr id="86048" name="Straight Connector 34"/>
            <p:cNvCxnSpPr>
              <a:cxnSpLocks noChangeShapeType="1"/>
              <a:endCxn id="86046" idx="1"/>
            </p:cNvCxnSpPr>
            <p:nvPr/>
          </p:nvCxnSpPr>
          <p:spPr bwMode="auto">
            <a:xfrm>
              <a:off x="2749540" y="1592242"/>
              <a:ext cx="0" cy="477719"/>
            </a:xfrm>
            <a:prstGeom prst="line">
              <a:avLst/>
            </a:prstGeom>
            <a:noFill/>
            <a:ln w="12700" algn="ctr">
              <a:solidFill>
                <a:schemeClr val="tx1"/>
              </a:solidFill>
              <a:round/>
              <a:headEnd/>
              <a:tailEnd/>
            </a:ln>
          </p:spPr>
        </p:cxnSp>
        <p:cxnSp>
          <p:nvCxnSpPr>
            <p:cNvPr id="86049" name="Straight Connector 35"/>
            <p:cNvCxnSpPr>
              <a:cxnSpLocks noChangeShapeType="1"/>
              <a:endCxn id="86038" idx="2"/>
            </p:cNvCxnSpPr>
            <p:nvPr/>
          </p:nvCxnSpPr>
          <p:spPr bwMode="auto">
            <a:xfrm>
              <a:off x="2671247" y="1592241"/>
              <a:ext cx="134332" cy="1"/>
            </a:xfrm>
            <a:prstGeom prst="line">
              <a:avLst/>
            </a:prstGeom>
            <a:noFill/>
            <a:ln w="12700" algn="ctr">
              <a:solidFill>
                <a:schemeClr val="tx1"/>
              </a:solidFill>
              <a:round/>
              <a:headEnd/>
              <a:tailEnd/>
            </a:ln>
          </p:spPr>
        </p:cxnSp>
        <p:cxnSp>
          <p:nvCxnSpPr>
            <p:cNvPr id="86050" name="Straight Connector 36"/>
            <p:cNvCxnSpPr>
              <a:cxnSpLocks noChangeShapeType="1"/>
            </p:cNvCxnSpPr>
            <p:nvPr/>
          </p:nvCxnSpPr>
          <p:spPr bwMode="auto">
            <a:xfrm>
              <a:off x="3290715" y="1602789"/>
              <a:ext cx="0" cy="455211"/>
            </a:xfrm>
            <a:prstGeom prst="line">
              <a:avLst/>
            </a:prstGeom>
            <a:noFill/>
            <a:ln w="12700" algn="ctr">
              <a:solidFill>
                <a:schemeClr val="tx1"/>
              </a:solidFill>
              <a:round/>
              <a:headEnd/>
              <a:tailEnd/>
            </a:ln>
          </p:spPr>
        </p:cxnSp>
        <p:cxnSp>
          <p:nvCxnSpPr>
            <p:cNvPr id="86051" name="Straight Connector 37"/>
            <p:cNvCxnSpPr>
              <a:cxnSpLocks noChangeShapeType="1"/>
            </p:cNvCxnSpPr>
            <p:nvPr/>
          </p:nvCxnSpPr>
          <p:spPr bwMode="auto">
            <a:xfrm>
              <a:off x="4470681" y="2069960"/>
              <a:ext cx="0" cy="207173"/>
            </a:xfrm>
            <a:prstGeom prst="line">
              <a:avLst/>
            </a:prstGeom>
            <a:noFill/>
            <a:ln w="12700" algn="ctr">
              <a:solidFill>
                <a:schemeClr val="tx1"/>
              </a:solidFill>
              <a:round/>
              <a:headEnd/>
              <a:tailEnd/>
            </a:ln>
          </p:spPr>
        </p:cxnSp>
        <p:cxnSp>
          <p:nvCxnSpPr>
            <p:cNvPr id="86052" name="Straight Connector 38"/>
            <p:cNvCxnSpPr>
              <a:cxnSpLocks noChangeShapeType="1"/>
            </p:cNvCxnSpPr>
            <p:nvPr/>
          </p:nvCxnSpPr>
          <p:spPr bwMode="auto">
            <a:xfrm>
              <a:off x="4350101" y="1601449"/>
              <a:ext cx="134332" cy="1"/>
            </a:xfrm>
            <a:prstGeom prst="line">
              <a:avLst/>
            </a:prstGeom>
            <a:noFill/>
            <a:ln w="12700" algn="ctr">
              <a:solidFill>
                <a:schemeClr val="tx1"/>
              </a:solidFill>
              <a:round/>
              <a:headEnd/>
              <a:tailEnd/>
            </a:ln>
          </p:spPr>
        </p:cxnSp>
        <p:cxnSp>
          <p:nvCxnSpPr>
            <p:cNvPr id="86053" name="Straight Connector 39"/>
            <p:cNvCxnSpPr>
              <a:cxnSpLocks noChangeShapeType="1"/>
            </p:cNvCxnSpPr>
            <p:nvPr/>
          </p:nvCxnSpPr>
          <p:spPr bwMode="auto">
            <a:xfrm>
              <a:off x="3212124" y="1592242"/>
              <a:ext cx="134332" cy="1"/>
            </a:xfrm>
            <a:prstGeom prst="line">
              <a:avLst/>
            </a:prstGeom>
            <a:noFill/>
            <a:ln w="12700" algn="ctr">
              <a:solidFill>
                <a:schemeClr val="tx1"/>
              </a:solidFill>
              <a:round/>
              <a:headEnd/>
              <a:tailEnd/>
            </a:ln>
          </p:spPr>
        </p:cxnSp>
        <p:cxnSp>
          <p:nvCxnSpPr>
            <p:cNvPr id="86054" name="Straight Connector 40"/>
            <p:cNvCxnSpPr>
              <a:cxnSpLocks noChangeShapeType="1"/>
            </p:cNvCxnSpPr>
            <p:nvPr/>
          </p:nvCxnSpPr>
          <p:spPr bwMode="auto">
            <a:xfrm>
              <a:off x="4417267" y="1605218"/>
              <a:ext cx="0" cy="455211"/>
            </a:xfrm>
            <a:prstGeom prst="line">
              <a:avLst/>
            </a:prstGeom>
            <a:noFill/>
            <a:ln w="12700" algn="ctr">
              <a:solidFill>
                <a:schemeClr val="tx1"/>
              </a:solidFill>
              <a:round/>
              <a:headEnd/>
              <a:tailEnd/>
            </a:ln>
          </p:spPr>
        </p:cxnSp>
        <p:sp>
          <p:nvSpPr>
            <p:cNvPr id="86055" name="TextBox 41"/>
            <p:cNvSpPr txBox="1">
              <a:spLocks noChangeArrowheads="1"/>
            </p:cNvSpPr>
            <p:nvPr/>
          </p:nvSpPr>
          <p:spPr bwMode="auto">
            <a:xfrm>
              <a:off x="2458212" y="2433680"/>
              <a:ext cx="220688"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11</a:t>
              </a:r>
            </a:p>
          </p:txBody>
        </p:sp>
        <p:sp>
          <p:nvSpPr>
            <p:cNvPr id="86056" name="TextBox 42"/>
            <p:cNvSpPr txBox="1">
              <a:spLocks noChangeArrowheads="1"/>
            </p:cNvSpPr>
            <p:nvPr/>
          </p:nvSpPr>
          <p:spPr bwMode="auto">
            <a:xfrm>
              <a:off x="2708029" y="2433680"/>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12</a:t>
              </a:r>
            </a:p>
          </p:txBody>
        </p:sp>
        <p:sp>
          <p:nvSpPr>
            <p:cNvPr id="86057" name="TextBox 43"/>
            <p:cNvSpPr txBox="1">
              <a:spLocks noChangeArrowheads="1"/>
            </p:cNvSpPr>
            <p:nvPr/>
          </p:nvSpPr>
          <p:spPr bwMode="auto">
            <a:xfrm>
              <a:off x="3055671" y="2435659"/>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13</a:t>
              </a:r>
            </a:p>
          </p:txBody>
        </p:sp>
        <p:sp>
          <p:nvSpPr>
            <p:cNvPr id="86058" name="TextBox 44"/>
            <p:cNvSpPr txBox="1">
              <a:spLocks noChangeArrowheads="1"/>
            </p:cNvSpPr>
            <p:nvPr/>
          </p:nvSpPr>
          <p:spPr bwMode="auto">
            <a:xfrm>
              <a:off x="3296671" y="2433657"/>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14</a:t>
              </a:r>
            </a:p>
          </p:txBody>
        </p:sp>
        <p:sp>
          <p:nvSpPr>
            <p:cNvPr id="86059" name="TextBox 45"/>
            <p:cNvSpPr txBox="1">
              <a:spLocks noChangeArrowheads="1"/>
            </p:cNvSpPr>
            <p:nvPr/>
          </p:nvSpPr>
          <p:spPr bwMode="auto">
            <a:xfrm>
              <a:off x="3524589" y="2435659"/>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15</a:t>
              </a:r>
            </a:p>
          </p:txBody>
        </p:sp>
        <p:sp>
          <p:nvSpPr>
            <p:cNvPr id="86060" name="TextBox 46"/>
            <p:cNvSpPr txBox="1">
              <a:spLocks noChangeArrowheads="1"/>
            </p:cNvSpPr>
            <p:nvPr/>
          </p:nvSpPr>
          <p:spPr bwMode="auto">
            <a:xfrm>
              <a:off x="3811744" y="2434289"/>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16</a:t>
              </a:r>
            </a:p>
          </p:txBody>
        </p:sp>
        <p:sp>
          <p:nvSpPr>
            <p:cNvPr id="86061" name="TextBox 47"/>
            <p:cNvSpPr txBox="1">
              <a:spLocks noChangeArrowheads="1"/>
            </p:cNvSpPr>
            <p:nvPr/>
          </p:nvSpPr>
          <p:spPr bwMode="auto">
            <a:xfrm>
              <a:off x="4070554" y="2434289"/>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17</a:t>
              </a:r>
            </a:p>
          </p:txBody>
        </p:sp>
        <p:sp>
          <p:nvSpPr>
            <p:cNvPr id="86062" name="TextBox 48"/>
            <p:cNvSpPr txBox="1">
              <a:spLocks noChangeArrowheads="1"/>
            </p:cNvSpPr>
            <p:nvPr/>
          </p:nvSpPr>
          <p:spPr bwMode="auto">
            <a:xfrm>
              <a:off x="4549526" y="2437310"/>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19</a:t>
              </a:r>
            </a:p>
          </p:txBody>
        </p:sp>
        <p:sp>
          <p:nvSpPr>
            <p:cNvPr id="86063" name="TextBox 49"/>
            <p:cNvSpPr txBox="1">
              <a:spLocks noChangeArrowheads="1"/>
            </p:cNvSpPr>
            <p:nvPr/>
          </p:nvSpPr>
          <p:spPr bwMode="auto">
            <a:xfrm>
              <a:off x="4314228" y="2433657"/>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18</a:t>
              </a:r>
            </a:p>
          </p:txBody>
        </p:sp>
        <p:sp>
          <p:nvSpPr>
            <p:cNvPr id="86064" name="TextBox 50"/>
            <p:cNvSpPr txBox="1">
              <a:spLocks noChangeArrowheads="1"/>
            </p:cNvSpPr>
            <p:nvPr/>
          </p:nvSpPr>
          <p:spPr bwMode="auto">
            <a:xfrm>
              <a:off x="2485426" y="1669277"/>
              <a:ext cx="167344"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3</a:t>
              </a:r>
            </a:p>
          </p:txBody>
        </p:sp>
        <p:sp>
          <p:nvSpPr>
            <p:cNvPr id="86065" name="TextBox 51"/>
            <p:cNvSpPr txBox="1">
              <a:spLocks noChangeArrowheads="1"/>
            </p:cNvSpPr>
            <p:nvPr/>
          </p:nvSpPr>
          <p:spPr bwMode="auto">
            <a:xfrm>
              <a:off x="2739236" y="1662154"/>
              <a:ext cx="167344"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4</a:t>
              </a:r>
            </a:p>
          </p:txBody>
        </p:sp>
        <p:sp>
          <p:nvSpPr>
            <p:cNvPr id="86066" name="TextBox 52"/>
            <p:cNvSpPr txBox="1">
              <a:spLocks noChangeArrowheads="1"/>
            </p:cNvSpPr>
            <p:nvPr/>
          </p:nvSpPr>
          <p:spPr bwMode="auto">
            <a:xfrm>
              <a:off x="3035351" y="1665080"/>
              <a:ext cx="167344"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5</a:t>
              </a:r>
            </a:p>
          </p:txBody>
        </p:sp>
        <p:sp>
          <p:nvSpPr>
            <p:cNvPr id="86067" name="TextBox 53"/>
            <p:cNvSpPr txBox="1">
              <a:spLocks noChangeArrowheads="1"/>
            </p:cNvSpPr>
            <p:nvPr/>
          </p:nvSpPr>
          <p:spPr bwMode="auto">
            <a:xfrm>
              <a:off x="3297488" y="1669277"/>
              <a:ext cx="167344"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6</a:t>
              </a:r>
            </a:p>
          </p:txBody>
        </p:sp>
        <p:sp>
          <p:nvSpPr>
            <p:cNvPr id="86068" name="TextBox 54"/>
            <p:cNvSpPr txBox="1">
              <a:spLocks noChangeArrowheads="1"/>
            </p:cNvSpPr>
            <p:nvPr/>
          </p:nvSpPr>
          <p:spPr bwMode="auto">
            <a:xfrm>
              <a:off x="3554978" y="1666069"/>
              <a:ext cx="167344"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7</a:t>
              </a:r>
            </a:p>
          </p:txBody>
        </p:sp>
        <p:sp>
          <p:nvSpPr>
            <p:cNvPr id="86069" name="TextBox 55"/>
            <p:cNvSpPr txBox="1">
              <a:spLocks noChangeArrowheads="1"/>
            </p:cNvSpPr>
            <p:nvPr/>
          </p:nvSpPr>
          <p:spPr bwMode="auto">
            <a:xfrm>
              <a:off x="3849126" y="1665068"/>
              <a:ext cx="167344"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8</a:t>
              </a:r>
            </a:p>
          </p:txBody>
        </p:sp>
        <p:sp>
          <p:nvSpPr>
            <p:cNvPr id="86070" name="TextBox 56"/>
            <p:cNvSpPr txBox="1">
              <a:spLocks noChangeArrowheads="1"/>
            </p:cNvSpPr>
            <p:nvPr/>
          </p:nvSpPr>
          <p:spPr bwMode="auto">
            <a:xfrm>
              <a:off x="4163457" y="1665847"/>
              <a:ext cx="167344"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9</a:t>
              </a:r>
            </a:p>
          </p:txBody>
        </p:sp>
        <p:sp>
          <p:nvSpPr>
            <p:cNvPr id="86071" name="TextBox 57"/>
            <p:cNvSpPr txBox="1">
              <a:spLocks noChangeArrowheads="1"/>
            </p:cNvSpPr>
            <p:nvPr/>
          </p:nvSpPr>
          <p:spPr bwMode="auto">
            <a:xfrm>
              <a:off x="4402764" y="1665847"/>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10</a:t>
              </a:r>
            </a:p>
          </p:txBody>
        </p:sp>
        <p:cxnSp>
          <p:nvCxnSpPr>
            <p:cNvPr id="86072" name="Straight Connector 58"/>
            <p:cNvCxnSpPr>
              <a:cxnSpLocks noChangeShapeType="1"/>
            </p:cNvCxnSpPr>
            <p:nvPr/>
          </p:nvCxnSpPr>
          <p:spPr bwMode="auto">
            <a:xfrm>
              <a:off x="3159788" y="1110343"/>
              <a:ext cx="0" cy="428387"/>
            </a:xfrm>
            <a:prstGeom prst="line">
              <a:avLst/>
            </a:prstGeom>
            <a:noFill/>
            <a:ln w="12700" algn="ctr">
              <a:solidFill>
                <a:schemeClr val="tx1"/>
              </a:solidFill>
              <a:round/>
              <a:headEnd/>
              <a:tailEnd/>
            </a:ln>
          </p:spPr>
        </p:cxnSp>
        <p:cxnSp>
          <p:nvCxnSpPr>
            <p:cNvPr id="86073" name="Straight Connector 59"/>
            <p:cNvCxnSpPr>
              <a:cxnSpLocks noChangeShapeType="1"/>
            </p:cNvCxnSpPr>
            <p:nvPr/>
          </p:nvCxnSpPr>
          <p:spPr bwMode="auto">
            <a:xfrm>
              <a:off x="3679371" y="1112773"/>
              <a:ext cx="0" cy="428387"/>
            </a:xfrm>
            <a:prstGeom prst="line">
              <a:avLst/>
            </a:prstGeom>
            <a:noFill/>
            <a:ln w="12700" algn="ctr">
              <a:solidFill>
                <a:schemeClr val="tx1"/>
              </a:solidFill>
              <a:round/>
              <a:headEnd/>
              <a:tailEnd/>
            </a:ln>
          </p:spPr>
        </p:cxnSp>
        <p:cxnSp>
          <p:nvCxnSpPr>
            <p:cNvPr id="86074" name="Straight Connector 60"/>
            <p:cNvCxnSpPr>
              <a:cxnSpLocks noChangeShapeType="1"/>
            </p:cNvCxnSpPr>
            <p:nvPr/>
          </p:nvCxnSpPr>
          <p:spPr bwMode="auto">
            <a:xfrm>
              <a:off x="3964724" y="1104819"/>
              <a:ext cx="0" cy="428387"/>
            </a:xfrm>
            <a:prstGeom prst="line">
              <a:avLst/>
            </a:prstGeom>
            <a:noFill/>
            <a:ln w="12700" algn="ctr">
              <a:solidFill>
                <a:schemeClr val="tx1"/>
              </a:solidFill>
              <a:round/>
              <a:headEnd/>
              <a:tailEnd/>
            </a:ln>
          </p:spPr>
        </p:cxnSp>
        <p:cxnSp>
          <p:nvCxnSpPr>
            <p:cNvPr id="86075" name="Straight Connector 61"/>
            <p:cNvCxnSpPr>
              <a:cxnSpLocks noChangeShapeType="1"/>
              <a:endCxn id="86026" idx="2"/>
            </p:cNvCxnSpPr>
            <p:nvPr/>
          </p:nvCxnSpPr>
          <p:spPr bwMode="auto">
            <a:xfrm>
              <a:off x="3487812" y="711339"/>
              <a:ext cx="184224" cy="0"/>
            </a:xfrm>
            <a:prstGeom prst="line">
              <a:avLst/>
            </a:prstGeom>
            <a:noFill/>
            <a:ln w="12700" algn="ctr">
              <a:solidFill>
                <a:schemeClr val="tx1"/>
              </a:solidFill>
              <a:round/>
              <a:headEnd/>
              <a:tailEnd/>
            </a:ln>
          </p:spPr>
        </p:cxnSp>
        <p:cxnSp>
          <p:nvCxnSpPr>
            <p:cNvPr id="86076" name="Straight Connector 62"/>
            <p:cNvCxnSpPr>
              <a:cxnSpLocks noChangeShapeType="1"/>
              <a:stCxn id="86043" idx="1"/>
            </p:cNvCxnSpPr>
            <p:nvPr/>
          </p:nvCxnSpPr>
          <p:spPr bwMode="auto">
            <a:xfrm flipV="1">
              <a:off x="3586722" y="711338"/>
              <a:ext cx="0" cy="399006"/>
            </a:xfrm>
            <a:prstGeom prst="line">
              <a:avLst/>
            </a:prstGeom>
            <a:noFill/>
            <a:ln w="12700" algn="ctr">
              <a:solidFill>
                <a:schemeClr val="tx1"/>
              </a:solidFill>
              <a:round/>
              <a:headEnd/>
              <a:tailEnd/>
            </a:ln>
          </p:spPr>
        </p:cxnSp>
        <p:sp>
          <p:nvSpPr>
            <p:cNvPr id="86077" name="TextBox 63"/>
            <p:cNvSpPr txBox="1">
              <a:spLocks noChangeArrowheads="1"/>
            </p:cNvSpPr>
            <p:nvPr/>
          </p:nvSpPr>
          <p:spPr bwMode="auto">
            <a:xfrm>
              <a:off x="3285851" y="780425"/>
              <a:ext cx="167344"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a:t>
              </a:r>
            </a:p>
          </p:txBody>
        </p:sp>
      </p:grpSp>
      <p:sp>
        <p:nvSpPr>
          <p:cNvPr id="63" name="TextBox 86"/>
          <p:cNvSpPr txBox="1">
            <a:spLocks noChangeArrowheads="1"/>
          </p:cNvSpPr>
          <p:nvPr/>
        </p:nvSpPr>
        <p:spPr bwMode="auto">
          <a:xfrm>
            <a:off x="6770136" y="2320997"/>
            <a:ext cx="292068" cy="323294"/>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020">
                                            <p:txEl>
                                              <p:pRg st="6" end="6"/>
                                            </p:txEl>
                                          </p:spTgt>
                                        </p:tgtEl>
                                        <p:attrNameLst>
                                          <p:attrName>style.visibility</p:attrName>
                                        </p:attrNameLst>
                                      </p:cBhvr>
                                      <p:to>
                                        <p:strVal val="visible"/>
                                      </p:to>
                                    </p:set>
                                    <p:animEffect transition="in" filter="fade">
                                      <p:cBhvr>
                                        <p:cTn id="7" dur="500"/>
                                        <p:tgtEl>
                                          <p:spTgt spid="86020">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6020">
                                            <p:txEl>
                                              <p:pRg st="7" end="7"/>
                                            </p:txEl>
                                          </p:spTgt>
                                        </p:tgtEl>
                                        <p:attrNameLst>
                                          <p:attrName>style.visibility</p:attrName>
                                        </p:attrNameLst>
                                      </p:cBhvr>
                                      <p:to>
                                        <p:strVal val="visible"/>
                                      </p:to>
                                    </p:set>
                                    <p:animEffect transition="in" filter="fade">
                                      <p:cBhvr>
                                        <p:cTn id="10" dur="500"/>
                                        <p:tgtEl>
                                          <p:spTgt spid="86020">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6020">
                                            <p:txEl>
                                              <p:pRg st="8" end="8"/>
                                            </p:txEl>
                                          </p:spTgt>
                                        </p:tgtEl>
                                        <p:attrNameLst>
                                          <p:attrName>style.visibility</p:attrName>
                                        </p:attrNameLst>
                                      </p:cBhvr>
                                      <p:to>
                                        <p:strVal val="visible"/>
                                      </p:to>
                                    </p:set>
                                    <p:animEffect transition="in" filter="fade">
                                      <p:cBhvr>
                                        <p:cTn id="13" dur="500"/>
                                        <p:tgtEl>
                                          <p:spTgt spid="86020">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6020">
                                            <p:txEl>
                                              <p:pRg st="9" end="9"/>
                                            </p:txEl>
                                          </p:spTgt>
                                        </p:tgtEl>
                                        <p:attrNameLst>
                                          <p:attrName>style.visibility</p:attrName>
                                        </p:attrNameLst>
                                      </p:cBhvr>
                                      <p:to>
                                        <p:strVal val="visible"/>
                                      </p:to>
                                    </p:set>
                                    <p:animEffect transition="in" filter="fade">
                                      <p:cBhvr>
                                        <p:cTn id="16" dur="500"/>
                                        <p:tgtEl>
                                          <p:spTgt spid="86020">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6020">
                                            <p:txEl>
                                              <p:pRg st="10" end="10"/>
                                            </p:txEl>
                                          </p:spTgt>
                                        </p:tgtEl>
                                        <p:attrNameLst>
                                          <p:attrName>style.visibility</p:attrName>
                                        </p:attrNameLst>
                                      </p:cBhvr>
                                      <p:to>
                                        <p:strVal val="visible"/>
                                      </p:to>
                                    </p:set>
                                    <p:animEffect transition="in" filter="fade">
                                      <p:cBhvr>
                                        <p:cTn id="19" dur="500"/>
                                        <p:tgtEl>
                                          <p:spTgt spid="8602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US" dirty="0"/>
              <a:t>	Interpreting a Pedigree Chart </a:t>
            </a:r>
          </a:p>
        </p:txBody>
      </p:sp>
      <p:sp>
        <p:nvSpPr>
          <p:cNvPr id="86020" name="Content Placeholder 2"/>
          <p:cNvSpPr>
            <a:spLocks noGrp="1"/>
          </p:cNvSpPr>
          <p:nvPr>
            <p:ph sz="quarter" idx="16"/>
          </p:nvPr>
        </p:nvSpPr>
        <p:spPr>
          <a:xfrm>
            <a:off x="0" y="1574246"/>
            <a:ext cx="4569021" cy="4828150"/>
          </a:xfrm>
        </p:spPr>
        <p:txBody>
          <a:bodyPr/>
          <a:lstStyle/>
          <a:p>
            <a:pPr marL="0" indent="0" eaLnBrk="1" hangingPunct="1">
              <a:spcBef>
                <a:spcPct val="0"/>
              </a:spcBef>
              <a:buNone/>
            </a:pPr>
            <a:r>
              <a:rPr lang="en-US" sz="2000" dirty="0"/>
              <a:t>Which two individuals of generation III would have a higher probability of offspring with the trait of interest, shown in black?</a:t>
            </a:r>
          </a:p>
          <a:p>
            <a:pPr marL="0" indent="0" eaLnBrk="1" hangingPunct="1">
              <a:spcBef>
                <a:spcPct val="0"/>
              </a:spcBef>
              <a:buNone/>
            </a:pPr>
            <a:r>
              <a:rPr lang="en-US" dirty="0"/>
              <a:t>O  11 and 12</a:t>
            </a:r>
          </a:p>
          <a:p>
            <a:pPr marL="0" indent="0" eaLnBrk="1" hangingPunct="1">
              <a:spcBef>
                <a:spcPct val="0"/>
              </a:spcBef>
              <a:buNone/>
            </a:pPr>
            <a:r>
              <a:rPr lang="en-US" dirty="0"/>
              <a:t>O  13 and 14  </a:t>
            </a:r>
          </a:p>
          <a:p>
            <a:pPr marL="0" indent="0" eaLnBrk="1" hangingPunct="1">
              <a:spcBef>
                <a:spcPct val="0"/>
              </a:spcBef>
              <a:buNone/>
            </a:pPr>
            <a:r>
              <a:rPr lang="en-US" sz="2000" b="1" dirty="0">
                <a:solidFill>
                  <a:srgbClr val="FF0000"/>
                </a:solidFill>
              </a:rPr>
              <a:t>!!!  11 and 16</a:t>
            </a:r>
          </a:p>
          <a:p>
            <a:pPr marL="0" indent="0" eaLnBrk="1" hangingPunct="1">
              <a:spcBef>
                <a:spcPct val="0"/>
              </a:spcBef>
              <a:buNone/>
            </a:pPr>
            <a:r>
              <a:rPr lang="en-US" dirty="0"/>
              <a:t>O  14 and 18</a:t>
            </a:r>
          </a:p>
          <a:p>
            <a:pPr marL="0" indent="0" eaLnBrk="1" hangingPunct="1">
              <a:spcBef>
                <a:spcPct val="0"/>
              </a:spcBef>
              <a:buNone/>
            </a:pPr>
            <a:endParaRPr lang="en-US" dirty="0"/>
          </a:p>
          <a:p>
            <a:pPr marL="0" indent="0" eaLnBrk="1" hangingPunct="1">
              <a:spcBef>
                <a:spcPct val="0"/>
              </a:spcBef>
              <a:buNone/>
            </a:pPr>
            <a:r>
              <a:rPr lang="en-US" sz="2000" dirty="0"/>
              <a:t>The offspring of which individuals would be </a:t>
            </a:r>
            <a:r>
              <a:rPr lang="en-US" sz="2000" b="1" dirty="0"/>
              <a:t>least</a:t>
            </a:r>
            <a:r>
              <a:rPr lang="en-US" sz="2000" dirty="0"/>
              <a:t> closely related?</a:t>
            </a:r>
          </a:p>
          <a:p>
            <a:pPr marL="0" indent="0" eaLnBrk="1" hangingPunct="1">
              <a:spcBef>
                <a:spcPct val="0"/>
              </a:spcBef>
              <a:buNone/>
            </a:pPr>
            <a:r>
              <a:rPr lang="en-US" dirty="0"/>
              <a:t>O  3 and 7</a:t>
            </a:r>
          </a:p>
          <a:p>
            <a:pPr marL="0" indent="0" eaLnBrk="1" hangingPunct="1">
              <a:spcBef>
                <a:spcPct val="0"/>
              </a:spcBef>
              <a:buNone/>
            </a:pPr>
            <a:r>
              <a:rPr lang="en-US" sz="2000" b="1" dirty="0">
                <a:solidFill>
                  <a:srgbClr val="FF0000"/>
                </a:solidFill>
              </a:rPr>
              <a:t>!!!  11 and 14</a:t>
            </a:r>
          </a:p>
          <a:p>
            <a:pPr marL="0" indent="0" eaLnBrk="1" hangingPunct="1">
              <a:spcBef>
                <a:spcPct val="0"/>
              </a:spcBef>
              <a:buNone/>
            </a:pPr>
            <a:r>
              <a:rPr lang="en-US" dirty="0"/>
              <a:t>O  17 and 18</a:t>
            </a:r>
          </a:p>
          <a:p>
            <a:pPr marL="0" indent="0" eaLnBrk="1" hangingPunct="1">
              <a:spcBef>
                <a:spcPct val="0"/>
              </a:spcBef>
              <a:buNone/>
            </a:pPr>
            <a:r>
              <a:rPr lang="en-US" dirty="0"/>
              <a:t>O  16 and 19</a:t>
            </a:r>
          </a:p>
          <a:p>
            <a:pPr marL="0" indent="0">
              <a:buNone/>
            </a:pPr>
            <a:endParaRPr lang="en-US" dirty="0"/>
          </a:p>
        </p:txBody>
      </p:sp>
      <p:pic>
        <p:nvPicPr>
          <p:cNvPr id="86021" name="Picture 4" descr="quick_check-01.eps"/>
          <p:cNvPicPr>
            <a:picLocks noChangeAspect="1"/>
          </p:cNvPicPr>
          <p:nvPr/>
        </p:nvPicPr>
        <p:blipFill>
          <a:blip r:embed="rId3"/>
          <a:srcRect/>
          <a:stretch>
            <a:fillRect/>
          </a:stretch>
        </p:blipFill>
        <p:spPr bwMode="auto">
          <a:xfrm>
            <a:off x="0" y="140734"/>
            <a:ext cx="881636" cy="714840"/>
          </a:xfrm>
          <a:prstGeom prst="rect">
            <a:avLst/>
          </a:prstGeom>
          <a:noFill/>
          <a:ln w="9525">
            <a:noFill/>
            <a:miter lim="800000"/>
            <a:headEnd/>
            <a:tailEnd/>
          </a:ln>
        </p:spPr>
      </p:pic>
      <p:grpSp>
        <p:nvGrpSpPr>
          <p:cNvPr id="86022" name="Group 8"/>
          <p:cNvGrpSpPr>
            <a:grpSpLocks/>
          </p:cNvGrpSpPr>
          <p:nvPr/>
        </p:nvGrpSpPr>
        <p:grpSpPr bwMode="auto">
          <a:xfrm>
            <a:off x="4760342" y="2070804"/>
            <a:ext cx="4049476" cy="3681830"/>
            <a:chOff x="2458212" y="647280"/>
            <a:chExt cx="2320194" cy="1962339"/>
          </a:xfrm>
        </p:grpSpPr>
        <p:sp>
          <p:nvSpPr>
            <p:cNvPr id="86023" name="Rectangle 9"/>
            <p:cNvSpPr>
              <a:spLocks noChangeArrowheads="1"/>
            </p:cNvSpPr>
            <p:nvPr/>
          </p:nvSpPr>
          <p:spPr bwMode="auto">
            <a:xfrm>
              <a:off x="3929682" y="2269783"/>
              <a:ext cx="120580" cy="120580"/>
            </a:xfrm>
            <a:prstGeom prst="rect">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24" name="Rectangle 10"/>
            <p:cNvSpPr>
              <a:spLocks noChangeArrowheads="1"/>
            </p:cNvSpPr>
            <p:nvPr/>
          </p:nvSpPr>
          <p:spPr bwMode="auto">
            <a:xfrm>
              <a:off x="3099498" y="1531952"/>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25" name="Oval 11"/>
            <p:cNvSpPr>
              <a:spLocks noChangeArrowheads="1"/>
            </p:cNvSpPr>
            <p:nvPr/>
          </p:nvSpPr>
          <p:spPr bwMode="auto">
            <a:xfrm>
              <a:off x="3616984" y="1538730"/>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26" name="Oval 12"/>
            <p:cNvSpPr>
              <a:spLocks noChangeArrowheads="1"/>
            </p:cNvSpPr>
            <p:nvPr/>
          </p:nvSpPr>
          <p:spPr bwMode="auto">
            <a:xfrm>
              <a:off x="3672036" y="647280"/>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27" name="Rectangle 13"/>
            <p:cNvSpPr>
              <a:spLocks noChangeArrowheads="1"/>
            </p:cNvSpPr>
            <p:nvPr/>
          </p:nvSpPr>
          <p:spPr bwMode="auto">
            <a:xfrm>
              <a:off x="3357823" y="659845"/>
              <a:ext cx="120580" cy="120580"/>
            </a:xfrm>
            <a:prstGeom prst="rect">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28" name="Rectangle 14"/>
            <p:cNvSpPr>
              <a:spLocks noChangeArrowheads="1"/>
            </p:cNvSpPr>
            <p:nvPr/>
          </p:nvSpPr>
          <p:spPr bwMode="auto">
            <a:xfrm>
              <a:off x="2554375" y="1525254"/>
              <a:ext cx="120580" cy="120580"/>
            </a:xfrm>
            <a:prstGeom prst="rect">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29" name="Rectangle 15"/>
            <p:cNvSpPr>
              <a:spLocks noChangeArrowheads="1"/>
            </p:cNvSpPr>
            <p:nvPr/>
          </p:nvSpPr>
          <p:spPr bwMode="auto">
            <a:xfrm>
              <a:off x="3385456" y="2269343"/>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0" name="Rectangle 16"/>
            <p:cNvSpPr>
              <a:spLocks noChangeArrowheads="1"/>
            </p:cNvSpPr>
            <p:nvPr/>
          </p:nvSpPr>
          <p:spPr bwMode="auto">
            <a:xfrm>
              <a:off x="4166717" y="2270598"/>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1" name="Rectangle 17"/>
            <p:cNvSpPr>
              <a:spLocks noChangeArrowheads="1"/>
            </p:cNvSpPr>
            <p:nvPr/>
          </p:nvSpPr>
          <p:spPr bwMode="auto">
            <a:xfrm>
              <a:off x="2808931" y="2271856"/>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2" name="Rectangle 18"/>
            <p:cNvSpPr>
              <a:spLocks noChangeArrowheads="1"/>
            </p:cNvSpPr>
            <p:nvPr/>
          </p:nvSpPr>
          <p:spPr bwMode="auto">
            <a:xfrm>
              <a:off x="4229521" y="1541160"/>
              <a:ext cx="120580" cy="120580"/>
            </a:xfrm>
            <a:prstGeom prst="rect">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3" name="Oval 19"/>
            <p:cNvSpPr>
              <a:spLocks noChangeArrowheads="1"/>
            </p:cNvSpPr>
            <p:nvPr/>
          </p:nvSpPr>
          <p:spPr bwMode="auto">
            <a:xfrm>
              <a:off x="4499568" y="1533206"/>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4" name="Oval 20"/>
            <p:cNvSpPr>
              <a:spLocks noChangeArrowheads="1"/>
            </p:cNvSpPr>
            <p:nvPr/>
          </p:nvSpPr>
          <p:spPr bwMode="auto">
            <a:xfrm>
              <a:off x="2554375" y="2268088"/>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5" name="Oval 21"/>
            <p:cNvSpPr>
              <a:spLocks noChangeArrowheads="1"/>
            </p:cNvSpPr>
            <p:nvPr/>
          </p:nvSpPr>
          <p:spPr bwMode="auto">
            <a:xfrm>
              <a:off x="3357823" y="1530694"/>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6" name="Oval 22"/>
            <p:cNvSpPr>
              <a:spLocks noChangeArrowheads="1"/>
            </p:cNvSpPr>
            <p:nvPr/>
          </p:nvSpPr>
          <p:spPr bwMode="auto">
            <a:xfrm>
              <a:off x="4637733" y="2267245"/>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7" name="Oval 23"/>
            <p:cNvSpPr>
              <a:spLocks noChangeArrowheads="1"/>
            </p:cNvSpPr>
            <p:nvPr/>
          </p:nvSpPr>
          <p:spPr bwMode="auto">
            <a:xfrm>
              <a:off x="3616984" y="2268086"/>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8" name="Oval 24"/>
            <p:cNvSpPr>
              <a:spLocks noChangeArrowheads="1"/>
            </p:cNvSpPr>
            <p:nvPr/>
          </p:nvSpPr>
          <p:spPr bwMode="auto">
            <a:xfrm>
              <a:off x="2805579" y="1528183"/>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39" name="Oval 25"/>
            <p:cNvSpPr>
              <a:spLocks noChangeArrowheads="1"/>
            </p:cNvSpPr>
            <p:nvPr/>
          </p:nvSpPr>
          <p:spPr bwMode="auto">
            <a:xfrm>
              <a:off x="3156020" y="2266830"/>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40" name="Oval 26"/>
            <p:cNvSpPr>
              <a:spLocks noChangeArrowheads="1"/>
            </p:cNvSpPr>
            <p:nvPr/>
          </p:nvSpPr>
          <p:spPr bwMode="auto">
            <a:xfrm>
              <a:off x="3900666" y="1541160"/>
              <a:ext cx="128117" cy="128117"/>
            </a:xfrm>
            <a:prstGeom prst="ellipse">
              <a:avLst/>
            </a:prstGeom>
            <a:solidFill>
              <a:schemeClr val="bg2"/>
            </a:solidFill>
            <a:ln w="19050"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sp>
          <p:nvSpPr>
            <p:cNvPr id="86041" name="Oval 27"/>
            <p:cNvSpPr>
              <a:spLocks noChangeArrowheads="1"/>
            </p:cNvSpPr>
            <p:nvPr/>
          </p:nvSpPr>
          <p:spPr bwMode="auto">
            <a:xfrm>
              <a:off x="4404528" y="2265173"/>
              <a:ext cx="128117" cy="128117"/>
            </a:xfrm>
            <a:prstGeom prst="ellipse">
              <a:avLst/>
            </a:prstGeom>
            <a:solidFill>
              <a:schemeClr val="tx1"/>
            </a:solidFill>
            <a:ln w="28575" algn="ctr">
              <a:solidFill>
                <a:schemeClr val="tx1"/>
              </a:solidFill>
              <a:round/>
              <a:headEnd/>
              <a:tailEnd/>
            </a:ln>
          </p:spPr>
          <p:txBody>
            <a:bodyPr lIns="0" tIns="0" rIns="0" bIns="0" anchor="ctr"/>
            <a:lstStyle/>
            <a:p>
              <a:pPr algn="ctr" defTabSz="1715597" fontAlgn="base">
                <a:lnSpc>
                  <a:spcPct val="115000"/>
                </a:lnSpc>
                <a:spcBef>
                  <a:spcPct val="20000"/>
                </a:spcBef>
                <a:spcAft>
                  <a:spcPct val="0"/>
                </a:spcAft>
                <a:buClr>
                  <a:srgbClr val="2877C4"/>
                </a:buClr>
              </a:pPr>
              <a:endParaRPr lang="en-US" sz="1501" kern="1200" dirty="0">
                <a:latin typeface="Arial" charset="0"/>
                <a:ea typeface="+mn-ea"/>
                <a:cs typeface="+mn-cs"/>
              </a:endParaRPr>
            </a:p>
          </p:txBody>
        </p:sp>
        <p:cxnSp>
          <p:nvCxnSpPr>
            <p:cNvPr id="86042" name="Straight Connector 28"/>
            <p:cNvCxnSpPr>
              <a:cxnSpLocks noChangeShapeType="1"/>
            </p:cNvCxnSpPr>
            <p:nvPr/>
          </p:nvCxnSpPr>
          <p:spPr bwMode="auto">
            <a:xfrm>
              <a:off x="4215703" y="2058000"/>
              <a:ext cx="0" cy="207173"/>
            </a:xfrm>
            <a:prstGeom prst="line">
              <a:avLst/>
            </a:prstGeom>
            <a:noFill/>
            <a:ln w="12700" algn="ctr">
              <a:solidFill>
                <a:schemeClr val="tx1"/>
              </a:solidFill>
              <a:round/>
              <a:headEnd/>
              <a:tailEnd/>
            </a:ln>
          </p:spPr>
        </p:cxnSp>
        <p:sp>
          <p:nvSpPr>
            <p:cNvPr id="86043" name="Left Bracket 29"/>
            <p:cNvSpPr>
              <a:spLocks/>
            </p:cNvSpPr>
            <p:nvPr/>
          </p:nvSpPr>
          <p:spPr bwMode="auto">
            <a:xfrm rot="5400000">
              <a:off x="3380698" y="339464"/>
              <a:ext cx="412048" cy="1953807"/>
            </a:xfrm>
            <a:prstGeom prst="leftBracket">
              <a:avLst>
                <a:gd name="adj" fmla="val 8342"/>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1501" kern="1200" dirty="0">
                <a:latin typeface="Arial" charset="0"/>
                <a:ea typeface="+mn-ea"/>
                <a:cs typeface="+mn-cs"/>
              </a:endParaRPr>
            </a:p>
          </p:txBody>
        </p:sp>
        <p:sp>
          <p:nvSpPr>
            <p:cNvPr id="86044" name="Left Bracket 30"/>
            <p:cNvSpPr>
              <a:spLocks/>
            </p:cNvSpPr>
            <p:nvPr/>
          </p:nvSpPr>
          <p:spPr bwMode="auto">
            <a:xfrm rot="5400000">
              <a:off x="4239519" y="1792440"/>
              <a:ext cx="190949" cy="733593"/>
            </a:xfrm>
            <a:prstGeom prst="leftBracket">
              <a:avLst>
                <a:gd name="adj" fmla="val 8342"/>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1501" kern="1200" dirty="0">
                <a:latin typeface="Arial" charset="0"/>
                <a:ea typeface="+mn-ea"/>
                <a:cs typeface="+mn-cs"/>
              </a:endParaRPr>
            </a:p>
          </p:txBody>
        </p:sp>
        <p:sp>
          <p:nvSpPr>
            <p:cNvPr id="86045" name="Left Bracket 31"/>
            <p:cNvSpPr>
              <a:spLocks/>
            </p:cNvSpPr>
            <p:nvPr/>
          </p:nvSpPr>
          <p:spPr bwMode="auto">
            <a:xfrm rot="5400000">
              <a:off x="3344868" y="1930659"/>
              <a:ext cx="203430" cy="468917"/>
            </a:xfrm>
            <a:prstGeom prst="leftBracket">
              <a:avLst>
                <a:gd name="adj" fmla="val 8334"/>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1501" kern="1200" dirty="0">
                <a:latin typeface="Arial" charset="0"/>
                <a:ea typeface="+mn-ea"/>
                <a:cs typeface="+mn-cs"/>
              </a:endParaRPr>
            </a:p>
          </p:txBody>
        </p:sp>
        <p:sp>
          <p:nvSpPr>
            <p:cNvPr id="86046" name="Left Bracket 32"/>
            <p:cNvSpPr>
              <a:spLocks/>
            </p:cNvSpPr>
            <p:nvPr/>
          </p:nvSpPr>
          <p:spPr bwMode="auto">
            <a:xfrm rot="5400000">
              <a:off x="2648049" y="2048002"/>
              <a:ext cx="202982" cy="246899"/>
            </a:xfrm>
            <a:prstGeom prst="leftBracket">
              <a:avLst>
                <a:gd name="adj" fmla="val 8334"/>
              </a:avLst>
            </a:prstGeom>
            <a:noFill/>
            <a:ln w="12700" algn="ctr">
              <a:solidFill>
                <a:schemeClr val="tx1"/>
              </a:solidFill>
              <a:round/>
              <a:headEnd/>
              <a:tailEnd/>
            </a:ln>
          </p:spPr>
          <p:txBody>
            <a:bodyPr anchor="ctr"/>
            <a:lstStyle/>
            <a:p>
              <a:pPr algn="ctr" defTabSz="1715597" fontAlgn="base">
                <a:spcBef>
                  <a:spcPct val="0"/>
                </a:spcBef>
                <a:spcAft>
                  <a:spcPct val="0"/>
                </a:spcAft>
                <a:buClrTx/>
              </a:pPr>
              <a:endParaRPr lang="en-US" sz="1501" kern="1200" dirty="0">
                <a:latin typeface="Arial" charset="0"/>
                <a:ea typeface="+mn-ea"/>
                <a:cs typeface="+mn-cs"/>
              </a:endParaRPr>
            </a:p>
          </p:txBody>
        </p:sp>
        <p:cxnSp>
          <p:nvCxnSpPr>
            <p:cNvPr id="86047" name="Straight Connector 33"/>
            <p:cNvCxnSpPr>
              <a:cxnSpLocks noChangeShapeType="1"/>
              <a:stCxn id="86045" idx="1"/>
            </p:cNvCxnSpPr>
            <p:nvPr/>
          </p:nvCxnSpPr>
          <p:spPr bwMode="auto">
            <a:xfrm>
              <a:off x="3446583" y="2063403"/>
              <a:ext cx="0" cy="191308"/>
            </a:xfrm>
            <a:prstGeom prst="line">
              <a:avLst/>
            </a:prstGeom>
            <a:noFill/>
            <a:ln w="12700" algn="ctr">
              <a:solidFill>
                <a:schemeClr val="tx1"/>
              </a:solidFill>
              <a:round/>
              <a:headEnd/>
              <a:tailEnd/>
            </a:ln>
          </p:spPr>
        </p:cxnSp>
        <p:cxnSp>
          <p:nvCxnSpPr>
            <p:cNvPr id="86048" name="Straight Connector 34"/>
            <p:cNvCxnSpPr>
              <a:cxnSpLocks noChangeShapeType="1"/>
              <a:endCxn id="86046" idx="1"/>
            </p:cNvCxnSpPr>
            <p:nvPr/>
          </p:nvCxnSpPr>
          <p:spPr bwMode="auto">
            <a:xfrm>
              <a:off x="2749540" y="1592242"/>
              <a:ext cx="0" cy="477719"/>
            </a:xfrm>
            <a:prstGeom prst="line">
              <a:avLst/>
            </a:prstGeom>
            <a:noFill/>
            <a:ln w="12700" algn="ctr">
              <a:solidFill>
                <a:schemeClr val="tx1"/>
              </a:solidFill>
              <a:round/>
              <a:headEnd/>
              <a:tailEnd/>
            </a:ln>
          </p:spPr>
        </p:cxnSp>
        <p:cxnSp>
          <p:nvCxnSpPr>
            <p:cNvPr id="86049" name="Straight Connector 35"/>
            <p:cNvCxnSpPr>
              <a:cxnSpLocks noChangeShapeType="1"/>
              <a:endCxn id="86038" idx="2"/>
            </p:cNvCxnSpPr>
            <p:nvPr/>
          </p:nvCxnSpPr>
          <p:spPr bwMode="auto">
            <a:xfrm>
              <a:off x="2671247" y="1592241"/>
              <a:ext cx="134332" cy="1"/>
            </a:xfrm>
            <a:prstGeom prst="line">
              <a:avLst/>
            </a:prstGeom>
            <a:noFill/>
            <a:ln w="12700" algn="ctr">
              <a:solidFill>
                <a:schemeClr val="tx1"/>
              </a:solidFill>
              <a:round/>
              <a:headEnd/>
              <a:tailEnd/>
            </a:ln>
          </p:spPr>
        </p:cxnSp>
        <p:cxnSp>
          <p:nvCxnSpPr>
            <p:cNvPr id="86050" name="Straight Connector 36"/>
            <p:cNvCxnSpPr>
              <a:cxnSpLocks noChangeShapeType="1"/>
            </p:cNvCxnSpPr>
            <p:nvPr/>
          </p:nvCxnSpPr>
          <p:spPr bwMode="auto">
            <a:xfrm>
              <a:off x="3290715" y="1602789"/>
              <a:ext cx="0" cy="455211"/>
            </a:xfrm>
            <a:prstGeom prst="line">
              <a:avLst/>
            </a:prstGeom>
            <a:noFill/>
            <a:ln w="12700" algn="ctr">
              <a:solidFill>
                <a:schemeClr val="tx1"/>
              </a:solidFill>
              <a:round/>
              <a:headEnd/>
              <a:tailEnd/>
            </a:ln>
          </p:spPr>
        </p:cxnSp>
        <p:cxnSp>
          <p:nvCxnSpPr>
            <p:cNvPr id="86051" name="Straight Connector 37"/>
            <p:cNvCxnSpPr>
              <a:cxnSpLocks noChangeShapeType="1"/>
            </p:cNvCxnSpPr>
            <p:nvPr/>
          </p:nvCxnSpPr>
          <p:spPr bwMode="auto">
            <a:xfrm>
              <a:off x="4470681" y="2069960"/>
              <a:ext cx="0" cy="207173"/>
            </a:xfrm>
            <a:prstGeom prst="line">
              <a:avLst/>
            </a:prstGeom>
            <a:noFill/>
            <a:ln w="12700" algn="ctr">
              <a:solidFill>
                <a:schemeClr val="tx1"/>
              </a:solidFill>
              <a:round/>
              <a:headEnd/>
              <a:tailEnd/>
            </a:ln>
          </p:spPr>
        </p:cxnSp>
        <p:cxnSp>
          <p:nvCxnSpPr>
            <p:cNvPr id="86052" name="Straight Connector 38"/>
            <p:cNvCxnSpPr>
              <a:cxnSpLocks noChangeShapeType="1"/>
            </p:cNvCxnSpPr>
            <p:nvPr/>
          </p:nvCxnSpPr>
          <p:spPr bwMode="auto">
            <a:xfrm>
              <a:off x="4350101" y="1601449"/>
              <a:ext cx="134332" cy="1"/>
            </a:xfrm>
            <a:prstGeom prst="line">
              <a:avLst/>
            </a:prstGeom>
            <a:noFill/>
            <a:ln w="12700" algn="ctr">
              <a:solidFill>
                <a:schemeClr val="tx1"/>
              </a:solidFill>
              <a:round/>
              <a:headEnd/>
              <a:tailEnd/>
            </a:ln>
          </p:spPr>
        </p:cxnSp>
        <p:cxnSp>
          <p:nvCxnSpPr>
            <p:cNvPr id="86053" name="Straight Connector 39"/>
            <p:cNvCxnSpPr>
              <a:cxnSpLocks noChangeShapeType="1"/>
            </p:cNvCxnSpPr>
            <p:nvPr/>
          </p:nvCxnSpPr>
          <p:spPr bwMode="auto">
            <a:xfrm>
              <a:off x="3212124" y="1592242"/>
              <a:ext cx="134332" cy="1"/>
            </a:xfrm>
            <a:prstGeom prst="line">
              <a:avLst/>
            </a:prstGeom>
            <a:noFill/>
            <a:ln w="12700" algn="ctr">
              <a:solidFill>
                <a:schemeClr val="tx1"/>
              </a:solidFill>
              <a:round/>
              <a:headEnd/>
              <a:tailEnd/>
            </a:ln>
          </p:spPr>
        </p:cxnSp>
        <p:cxnSp>
          <p:nvCxnSpPr>
            <p:cNvPr id="86054" name="Straight Connector 40"/>
            <p:cNvCxnSpPr>
              <a:cxnSpLocks noChangeShapeType="1"/>
            </p:cNvCxnSpPr>
            <p:nvPr/>
          </p:nvCxnSpPr>
          <p:spPr bwMode="auto">
            <a:xfrm>
              <a:off x="4417267" y="1605218"/>
              <a:ext cx="0" cy="455211"/>
            </a:xfrm>
            <a:prstGeom prst="line">
              <a:avLst/>
            </a:prstGeom>
            <a:noFill/>
            <a:ln w="12700" algn="ctr">
              <a:solidFill>
                <a:schemeClr val="tx1"/>
              </a:solidFill>
              <a:round/>
              <a:headEnd/>
              <a:tailEnd/>
            </a:ln>
          </p:spPr>
        </p:cxnSp>
        <p:sp>
          <p:nvSpPr>
            <p:cNvPr id="86055" name="TextBox 41"/>
            <p:cNvSpPr txBox="1">
              <a:spLocks noChangeArrowheads="1"/>
            </p:cNvSpPr>
            <p:nvPr/>
          </p:nvSpPr>
          <p:spPr bwMode="auto">
            <a:xfrm>
              <a:off x="2458212" y="2433680"/>
              <a:ext cx="220688"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11</a:t>
              </a:r>
            </a:p>
          </p:txBody>
        </p:sp>
        <p:sp>
          <p:nvSpPr>
            <p:cNvPr id="86056" name="TextBox 42"/>
            <p:cNvSpPr txBox="1">
              <a:spLocks noChangeArrowheads="1"/>
            </p:cNvSpPr>
            <p:nvPr/>
          </p:nvSpPr>
          <p:spPr bwMode="auto">
            <a:xfrm>
              <a:off x="2708029" y="2433680"/>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12</a:t>
              </a:r>
            </a:p>
          </p:txBody>
        </p:sp>
        <p:sp>
          <p:nvSpPr>
            <p:cNvPr id="86057" name="TextBox 43"/>
            <p:cNvSpPr txBox="1">
              <a:spLocks noChangeArrowheads="1"/>
            </p:cNvSpPr>
            <p:nvPr/>
          </p:nvSpPr>
          <p:spPr bwMode="auto">
            <a:xfrm>
              <a:off x="3055671" y="2435659"/>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13</a:t>
              </a:r>
            </a:p>
          </p:txBody>
        </p:sp>
        <p:sp>
          <p:nvSpPr>
            <p:cNvPr id="86058" name="TextBox 44"/>
            <p:cNvSpPr txBox="1">
              <a:spLocks noChangeArrowheads="1"/>
            </p:cNvSpPr>
            <p:nvPr/>
          </p:nvSpPr>
          <p:spPr bwMode="auto">
            <a:xfrm>
              <a:off x="3296671" y="2433657"/>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14</a:t>
              </a:r>
            </a:p>
          </p:txBody>
        </p:sp>
        <p:sp>
          <p:nvSpPr>
            <p:cNvPr id="86059" name="TextBox 45"/>
            <p:cNvSpPr txBox="1">
              <a:spLocks noChangeArrowheads="1"/>
            </p:cNvSpPr>
            <p:nvPr/>
          </p:nvSpPr>
          <p:spPr bwMode="auto">
            <a:xfrm>
              <a:off x="3524589" y="2435659"/>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15</a:t>
              </a:r>
            </a:p>
          </p:txBody>
        </p:sp>
        <p:sp>
          <p:nvSpPr>
            <p:cNvPr id="86060" name="TextBox 46"/>
            <p:cNvSpPr txBox="1">
              <a:spLocks noChangeArrowheads="1"/>
            </p:cNvSpPr>
            <p:nvPr/>
          </p:nvSpPr>
          <p:spPr bwMode="auto">
            <a:xfrm>
              <a:off x="3811744" y="2434289"/>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16</a:t>
              </a:r>
            </a:p>
          </p:txBody>
        </p:sp>
        <p:sp>
          <p:nvSpPr>
            <p:cNvPr id="86061" name="TextBox 47"/>
            <p:cNvSpPr txBox="1">
              <a:spLocks noChangeArrowheads="1"/>
            </p:cNvSpPr>
            <p:nvPr/>
          </p:nvSpPr>
          <p:spPr bwMode="auto">
            <a:xfrm>
              <a:off x="4070554" y="2434289"/>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17</a:t>
              </a:r>
            </a:p>
          </p:txBody>
        </p:sp>
        <p:sp>
          <p:nvSpPr>
            <p:cNvPr id="86062" name="TextBox 48"/>
            <p:cNvSpPr txBox="1">
              <a:spLocks noChangeArrowheads="1"/>
            </p:cNvSpPr>
            <p:nvPr/>
          </p:nvSpPr>
          <p:spPr bwMode="auto">
            <a:xfrm>
              <a:off x="4549526" y="2437310"/>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19</a:t>
              </a:r>
            </a:p>
          </p:txBody>
        </p:sp>
        <p:sp>
          <p:nvSpPr>
            <p:cNvPr id="86063" name="TextBox 49"/>
            <p:cNvSpPr txBox="1">
              <a:spLocks noChangeArrowheads="1"/>
            </p:cNvSpPr>
            <p:nvPr/>
          </p:nvSpPr>
          <p:spPr bwMode="auto">
            <a:xfrm>
              <a:off x="4314228" y="2433657"/>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18</a:t>
              </a:r>
            </a:p>
          </p:txBody>
        </p:sp>
        <p:sp>
          <p:nvSpPr>
            <p:cNvPr id="86064" name="TextBox 50"/>
            <p:cNvSpPr txBox="1">
              <a:spLocks noChangeArrowheads="1"/>
            </p:cNvSpPr>
            <p:nvPr/>
          </p:nvSpPr>
          <p:spPr bwMode="auto">
            <a:xfrm>
              <a:off x="2485426" y="1669277"/>
              <a:ext cx="167344"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3</a:t>
              </a:r>
            </a:p>
          </p:txBody>
        </p:sp>
        <p:sp>
          <p:nvSpPr>
            <p:cNvPr id="86065" name="TextBox 51"/>
            <p:cNvSpPr txBox="1">
              <a:spLocks noChangeArrowheads="1"/>
            </p:cNvSpPr>
            <p:nvPr/>
          </p:nvSpPr>
          <p:spPr bwMode="auto">
            <a:xfrm>
              <a:off x="2739236" y="1662154"/>
              <a:ext cx="167344"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4</a:t>
              </a:r>
            </a:p>
          </p:txBody>
        </p:sp>
        <p:sp>
          <p:nvSpPr>
            <p:cNvPr id="86066" name="TextBox 52"/>
            <p:cNvSpPr txBox="1">
              <a:spLocks noChangeArrowheads="1"/>
            </p:cNvSpPr>
            <p:nvPr/>
          </p:nvSpPr>
          <p:spPr bwMode="auto">
            <a:xfrm>
              <a:off x="3035351" y="1665080"/>
              <a:ext cx="167344"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5</a:t>
              </a:r>
            </a:p>
          </p:txBody>
        </p:sp>
        <p:sp>
          <p:nvSpPr>
            <p:cNvPr id="86067" name="TextBox 53"/>
            <p:cNvSpPr txBox="1">
              <a:spLocks noChangeArrowheads="1"/>
            </p:cNvSpPr>
            <p:nvPr/>
          </p:nvSpPr>
          <p:spPr bwMode="auto">
            <a:xfrm>
              <a:off x="3297488" y="1669277"/>
              <a:ext cx="167344"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6</a:t>
              </a:r>
            </a:p>
          </p:txBody>
        </p:sp>
        <p:sp>
          <p:nvSpPr>
            <p:cNvPr id="86068" name="TextBox 54"/>
            <p:cNvSpPr txBox="1">
              <a:spLocks noChangeArrowheads="1"/>
            </p:cNvSpPr>
            <p:nvPr/>
          </p:nvSpPr>
          <p:spPr bwMode="auto">
            <a:xfrm>
              <a:off x="3554978" y="1666069"/>
              <a:ext cx="167344"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7</a:t>
              </a:r>
            </a:p>
          </p:txBody>
        </p:sp>
        <p:sp>
          <p:nvSpPr>
            <p:cNvPr id="86069" name="TextBox 55"/>
            <p:cNvSpPr txBox="1">
              <a:spLocks noChangeArrowheads="1"/>
            </p:cNvSpPr>
            <p:nvPr/>
          </p:nvSpPr>
          <p:spPr bwMode="auto">
            <a:xfrm>
              <a:off x="3849126" y="1665068"/>
              <a:ext cx="167344"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8</a:t>
              </a:r>
            </a:p>
          </p:txBody>
        </p:sp>
        <p:sp>
          <p:nvSpPr>
            <p:cNvPr id="86070" name="TextBox 56"/>
            <p:cNvSpPr txBox="1">
              <a:spLocks noChangeArrowheads="1"/>
            </p:cNvSpPr>
            <p:nvPr/>
          </p:nvSpPr>
          <p:spPr bwMode="auto">
            <a:xfrm>
              <a:off x="4163457" y="1665847"/>
              <a:ext cx="167344"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9</a:t>
              </a:r>
            </a:p>
          </p:txBody>
        </p:sp>
        <p:sp>
          <p:nvSpPr>
            <p:cNvPr id="86071" name="TextBox 57"/>
            <p:cNvSpPr txBox="1">
              <a:spLocks noChangeArrowheads="1"/>
            </p:cNvSpPr>
            <p:nvPr/>
          </p:nvSpPr>
          <p:spPr bwMode="auto">
            <a:xfrm>
              <a:off x="4402764" y="1665847"/>
              <a:ext cx="228880"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10</a:t>
              </a:r>
            </a:p>
          </p:txBody>
        </p:sp>
        <p:cxnSp>
          <p:nvCxnSpPr>
            <p:cNvPr id="86072" name="Straight Connector 58"/>
            <p:cNvCxnSpPr>
              <a:cxnSpLocks noChangeShapeType="1"/>
            </p:cNvCxnSpPr>
            <p:nvPr/>
          </p:nvCxnSpPr>
          <p:spPr bwMode="auto">
            <a:xfrm>
              <a:off x="3159788" y="1110343"/>
              <a:ext cx="0" cy="428387"/>
            </a:xfrm>
            <a:prstGeom prst="line">
              <a:avLst/>
            </a:prstGeom>
            <a:noFill/>
            <a:ln w="12700" algn="ctr">
              <a:solidFill>
                <a:schemeClr val="tx1"/>
              </a:solidFill>
              <a:round/>
              <a:headEnd/>
              <a:tailEnd/>
            </a:ln>
          </p:spPr>
        </p:cxnSp>
        <p:cxnSp>
          <p:nvCxnSpPr>
            <p:cNvPr id="86073" name="Straight Connector 59"/>
            <p:cNvCxnSpPr>
              <a:cxnSpLocks noChangeShapeType="1"/>
            </p:cNvCxnSpPr>
            <p:nvPr/>
          </p:nvCxnSpPr>
          <p:spPr bwMode="auto">
            <a:xfrm>
              <a:off x="3679371" y="1112773"/>
              <a:ext cx="0" cy="428387"/>
            </a:xfrm>
            <a:prstGeom prst="line">
              <a:avLst/>
            </a:prstGeom>
            <a:noFill/>
            <a:ln w="12700" algn="ctr">
              <a:solidFill>
                <a:schemeClr val="tx1"/>
              </a:solidFill>
              <a:round/>
              <a:headEnd/>
              <a:tailEnd/>
            </a:ln>
          </p:spPr>
        </p:cxnSp>
        <p:cxnSp>
          <p:nvCxnSpPr>
            <p:cNvPr id="86074" name="Straight Connector 60"/>
            <p:cNvCxnSpPr>
              <a:cxnSpLocks noChangeShapeType="1"/>
            </p:cNvCxnSpPr>
            <p:nvPr/>
          </p:nvCxnSpPr>
          <p:spPr bwMode="auto">
            <a:xfrm>
              <a:off x="3964724" y="1104819"/>
              <a:ext cx="0" cy="428387"/>
            </a:xfrm>
            <a:prstGeom prst="line">
              <a:avLst/>
            </a:prstGeom>
            <a:noFill/>
            <a:ln w="12700" algn="ctr">
              <a:solidFill>
                <a:schemeClr val="tx1"/>
              </a:solidFill>
              <a:round/>
              <a:headEnd/>
              <a:tailEnd/>
            </a:ln>
          </p:spPr>
        </p:cxnSp>
        <p:cxnSp>
          <p:nvCxnSpPr>
            <p:cNvPr id="86075" name="Straight Connector 61"/>
            <p:cNvCxnSpPr>
              <a:cxnSpLocks noChangeShapeType="1"/>
              <a:endCxn id="86026" idx="2"/>
            </p:cNvCxnSpPr>
            <p:nvPr/>
          </p:nvCxnSpPr>
          <p:spPr bwMode="auto">
            <a:xfrm>
              <a:off x="3487812" y="711339"/>
              <a:ext cx="184224" cy="0"/>
            </a:xfrm>
            <a:prstGeom prst="line">
              <a:avLst/>
            </a:prstGeom>
            <a:noFill/>
            <a:ln w="12700" algn="ctr">
              <a:solidFill>
                <a:schemeClr val="tx1"/>
              </a:solidFill>
              <a:round/>
              <a:headEnd/>
              <a:tailEnd/>
            </a:ln>
          </p:spPr>
        </p:cxnSp>
        <p:cxnSp>
          <p:nvCxnSpPr>
            <p:cNvPr id="86076" name="Straight Connector 62"/>
            <p:cNvCxnSpPr>
              <a:cxnSpLocks noChangeShapeType="1"/>
              <a:stCxn id="86043" idx="1"/>
            </p:cNvCxnSpPr>
            <p:nvPr/>
          </p:nvCxnSpPr>
          <p:spPr bwMode="auto">
            <a:xfrm flipV="1">
              <a:off x="3586722" y="711338"/>
              <a:ext cx="0" cy="399006"/>
            </a:xfrm>
            <a:prstGeom prst="line">
              <a:avLst/>
            </a:prstGeom>
            <a:noFill/>
            <a:ln w="12700" algn="ctr">
              <a:solidFill>
                <a:schemeClr val="tx1"/>
              </a:solidFill>
              <a:round/>
              <a:headEnd/>
              <a:tailEnd/>
            </a:ln>
          </p:spPr>
        </p:cxnSp>
        <p:sp>
          <p:nvSpPr>
            <p:cNvPr id="86077" name="TextBox 63"/>
            <p:cNvSpPr txBox="1">
              <a:spLocks noChangeArrowheads="1"/>
            </p:cNvSpPr>
            <p:nvPr/>
          </p:nvSpPr>
          <p:spPr bwMode="auto">
            <a:xfrm>
              <a:off x="3285851" y="780425"/>
              <a:ext cx="167344" cy="172309"/>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1</a:t>
              </a:r>
            </a:p>
          </p:txBody>
        </p:sp>
      </p:grpSp>
      <p:sp>
        <p:nvSpPr>
          <p:cNvPr id="63" name="TextBox 86"/>
          <p:cNvSpPr txBox="1">
            <a:spLocks noChangeArrowheads="1"/>
          </p:cNvSpPr>
          <p:nvPr/>
        </p:nvSpPr>
        <p:spPr bwMode="auto">
          <a:xfrm>
            <a:off x="6770136" y="2320997"/>
            <a:ext cx="292068" cy="323294"/>
          </a:xfrm>
          <a:prstGeom prst="rect">
            <a:avLst/>
          </a:prstGeom>
          <a:noFill/>
          <a:ln w="9525">
            <a:noFill/>
            <a:miter lim="800000"/>
            <a:headEnd/>
            <a:tailEnd/>
          </a:ln>
        </p:spPr>
        <p:txBody>
          <a:bodyPr wrap="none">
            <a:spAutoFit/>
          </a:bodyPr>
          <a:lstStyle/>
          <a:p>
            <a:pPr defTabSz="1715597" fontAlgn="base">
              <a:spcBef>
                <a:spcPct val="0"/>
              </a:spcBef>
              <a:spcAft>
                <a:spcPct val="0"/>
              </a:spcAft>
              <a:buClrTx/>
            </a:pPr>
            <a:r>
              <a:rPr lang="en-US" sz="1501" kern="1200" dirty="0">
                <a:latin typeface="Arial" charset="0"/>
                <a:ea typeface="+mn-ea"/>
                <a:cs typeface="+mn-cs"/>
              </a:rPr>
              <a:t>2</a:t>
            </a:r>
          </a:p>
        </p:txBody>
      </p:sp>
    </p:spTree>
    <p:extLst>
      <p:ext uri="{BB962C8B-B14F-4D97-AF65-F5344CB8AC3E}">
        <p14:creationId xmlns:p14="http://schemas.microsoft.com/office/powerpoint/2010/main" val="118223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020">
                                            <p:txEl>
                                              <p:pRg st="6" end="6"/>
                                            </p:txEl>
                                          </p:spTgt>
                                        </p:tgtEl>
                                        <p:attrNameLst>
                                          <p:attrName>style.visibility</p:attrName>
                                        </p:attrNameLst>
                                      </p:cBhvr>
                                      <p:to>
                                        <p:strVal val="visible"/>
                                      </p:to>
                                    </p:set>
                                    <p:animEffect transition="in" filter="fade">
                                      <p:cBhvr>
                                        <p:cTn id="7" dur="500"/>
                                        <p:tgtEl>
                                          <p:spTgt spid="86020">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6020">
                                            <p:txEl>
                                              <p:pRg st="7" end="7"/>
                                            </p:txEl>
                                          </p:spTgt>
                                        </p:tgtEl>
                                        <p:attrNameLst>
                                          <p:attrName>style.visibility</p:attrName>
                                        </p:attrNameLst>
                                      </p:cBhvr>
                                      <p:to>
                                        <p:strVal val="visible"/>
                                      </p:to>
                                    </p:set>
                                    <p:animEffect transition="in" filter="fade">
                                      <p:cBhvr>
                                        <p:cTn id="10" dur="500"/>
                                        <p:tgtEl>
                                          <p:spTgt spid="86020">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6020">
                                            <p:txEl>
                                              <p:pRg st="8" end="8"/>
                                            </p:txEl>
                                          </p:spTgt>
                                        </p:tgtEl>
                                        <p:attrNameLst>
                                          <p:attrName>style.visibility</p:attrName>
                                        </p:attrNameLst>
                                      </p:cBhvr>
                                      <p:to>
                                        <p:strVal val="visible"/>
                                      </p:to>
                                    </p:set>
                                    <p:animEffect transition="in" filter="fade">
                                      <p:cBhvr>
                                        <p:cTn id="13" dur="500"/>
                                        <p:tgtEl>
                                          <p:spTgt spid="86020">
                                            <p:txEl>
                                              <p:pRg st="8" end="8"/>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86020">
                                            <p:txEl>
                                              <p:pRg st="9" end="9"/>
                                            </p:txEl>
                                          </p:spTgt>
                                        </p:tgtEl>
                                        <p:attrNameLst>
                                          <p:attrName>style.visibility</p:attrName>
                                        </p:attrNameLst>
                                      </p:cBhvr>
                                      <p:to>
                                        <p:strVal val="visible"/>
                                      </p:to>
                                    </p:set>
                                    <p:animEffect transition="in" filter="fade">
                                      <p:cBhvr>
                                        <p:cTn id="16" dur="500"/>
                                        <p:tgtEl>
                                          <p:spTgt spid="86020">
                                            <p:txEl>
                                              <p:pRg st="9" end="9"/>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86020">
                                            <p:txEl>
                                              <p:pRg st="10" end="10"/>
                                            </p:txEl>
                                          </p:spTgt>
                                        </p:tgtEl>
                                        <p:attrNameLst>
                                          <p:attrName>style.visibility</p:attrName>
                                        </p:attrNameLst>
                                      </p:cBhvr>
                                      <p:to>
                                        <p:strVal val="visible"/>
                                      </p:to>
                                    </p:set>
                                    <p:animEffect transition="in" filter="fade">
                                      <p:cBhvr>
                                        <p:cTn id="19" dur="500"/>
                                        <p:tgtEl>
                                          <p:spTgt spid="86020">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1008"/>
        <p:cNvGrpSpPr/>
        <p:nvPr/>
      </p:nvGrpSpPr>
      <p:grpSpPr>
        <a:xfrm>
          <a:off x="0" y="0"/>
          <a:ext cx="0" cy="0"/>
          <a:chOff x="0" y="0"/>
          <a:chExt cx="0" cy="0"/>
        </a:xfrm>
      </p:grpSpPr>
      <p:sp>
        <p:nvSpPr>
          <p:cNvPr id="1009" name="Google Shape;1009;p106"/>
          <p:cNvSpPr txBox="1">
            <a:spLocks noGrp="1"/>
          </p:cNvSpPr>
          <p:nvPr>
            <p:ph type="body" idx="1"/>
          </p:nvPr>
        </p:nvSpPr>
        <p:spPr>
          <a:xfrm>
            <a:off x="0" y="1329745"/>
            <a:ext cx="9144000" cy="2765738"/>
          </a:xfrm>
          <a:prstGeom prst="rect">
            <a:avLst/>
          </a:prstGeom>
          <a:noFill/>
          <a:ln>
            <a:noFill/>
          </a:ln>
        </p:spPr>
        <p:txBody>
          <a:bodyPr spcFirstLastPara="1" wrap="square" lIns="91425" tIns="45700" rIns="91425" bIns="45700" anchor="t" anchorCtr="0">
            <a:noAutofit/>
          </a:bodyPr>
          <a:lstStyle/>
          <a:p>
            <a:pPr marL="228600" lvl="0" indent="-228600">
              <a:spcBef>
                <a:spcPts val="0"/>
              </a:spcBef>
              <a:buSzPts val="2800"/>
            </a:pPr>
            <a:r>
              <a:rPr lang="en-US" dirty="0"/>
              <a:t>There are major aspects related to personal health</a:t>
            </a:r>
          </a:p>
          <a:p>
            <a:pPr marL="685800" lvl="1" indent="-228600">
              <a:spcBef>
                <a:spcPts val="0"/>
              </a:spcBef>
              <a:buSzPts val="2800"/>
            </a:pPr>
            <a:r>
              <a:rPr lang="en-US" b="1" dirty="0"/>
              <a:t>physical, emotional, social, spiritual, vocational, and intellectual</a:t>
            </a:r>
            <a:r>
              <a:rPr lang="en-US" dirty="0"/>
              <a:t>. </a:t>
            </a:r>
          </a:p>
          <a:p>
            <a:pPr marL="228600" lvl="0" indent="-228600">
              <a:spcBef>
                <a:spcPts val="1200"/>
              </a:spcBef>
              <a:buSzPts val="2800"/>
            </a:pPr>
            <a:r>
              <a:rPr lang="en-US" dirty="0">
                <a:solidFill>
                  <a:schemeClr val="accent1">
                    <a:lumMod val="75000"/>
                  </a:schemeClr>
                </a:solidFill>
              </a:rPr>
              <a:t>In order to be considered "well“ or “healthy”, it is imperative that none of these areas be neglected.</a:t>
            </a:r>
            <a:endParaRPr dirty="0">
              <a:solidFill>
                <a:schemeClr val="accent1">
                  <a:lumMod val="75000"/>
                </a:schemeClr>
              </a:solidFill>
            </a:endParaRPr>
          </a:p>
        </p:txBody>
      </p:sp>
      <p:sp>
        <p:nvSpPr>
          <p:cNvPr id="7" name="Google Shape;1026;p108">
            <a:extLst>
              <a:ext uri="{FF2B5EF4-FFF2-40B4-BE49-F238E27FC236}">
                <a16:creationId xmlns:a16="http://schemas.microsoft.com/office/drawing/2014/main" id="{80E6A8C6-653C-6EAB-F79B-F83DF61D1300}"/>
              </a:ext>
            </a:extLst>
          </p:cNvPr>
          <p:cNvSpPr txBox="1">
            <a:spLocks noGrp="1"/>
          </p:cNvSpPr>
          <p:nvPr>
            <p:ph type="title"/>
          </p:nvPr>
        </p:nvSpPr>
        <p:spPr>
          <a:xfrm>
            <a:off x="1" y="171942"/>
            <a:ext cx="9143999" cy="1040341"/>
          </a:xfrm>
          <a:prstGeom prst="rect">
            <a:avLst/>
          </a:prstGeom>
          <a:solidFill>
            <a:schemeClr val="accent3">
              <a:lumMod val="40000"/>
              <a:lumOff val="6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000"/>
              <a:buFont typeface="Arial"/>
              <a:buNone/>
            </a:pPr>
            <a:r>
              <a:rPr lang="en-US" dirty="0">
                <a:solidFill>
                  <a:srgbClr val="FF0000"/>
                </a:solidFill>
              </a:rPr>
              <a:t>Human Health Often Relates to Genetics</a:t>
            </a:r>
            <a:endParaRPr dirty="0">
              <a:solidFill>
                <a:srgbClr val="FF0000"/>
              </a:solidFill>
            </a:endParaRPr>
          </a:p>
        </p:txBody>
      </p:sp>
      <p:pic>
        <p:nvPicPr>
          <p:cNvPr id="3" name="Picture 2">
            <a:extLst>
              <a:ext uri="{FF2B5EF4-FFF2-40B4-BE49-F238E27FC236}">
                <a16:creationId xmlns:a16="http://schemas.microsoft.com/office/drawing/2014/main" id="{2FF7DAED-8E96-B73E-B9B2-F6F9420A4F5B}"/>
              </a:ext>
            </a:extLst>
          </p:cNvPr>
          <p:cNvPicPr>
            <a:picLocks noChangeAspect="1"/>
          </p:cNvPicPr>
          <p:nvPr/>
        </p:nvPicPr>
        <p:blipFill>
          <a:blip r:embed="rId3"/>
          <a:stretch>
            <a:fillRect/>
          </a:stretch>
        </p:blipFill>
        <p:spPr>
          <a:xfrm>
            <a:off x="2746776" y="3580327"/>
            <a:ext cx="3107479" cy="3148259"/>
          </a:xfrm>
          <a:prstGeom prst="rect">
            <a:avLst/>
          </a:prstGeom>
        </p:spPr>
      </p:pic>
    </p:spTree>
    <p:extLst>
      <p:ext uri="{BB962C8B-B14F-4D97-AF65-F5344CB8AC3E}">
        <p14:creationId xmlns:p14="http://schemas.microsoft.com/office/powerpoint/2010/main" val="755557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09">
                                            <p:txEl>
                                              <p:pRg st="0" end="0"/>
                                            </p:txEl>
                                          </p:spTgt>
                                        </p:tgtEl>
                                        <p:attrNameLst>
                                          <p:attrName>style.visibility</p:attrName>
                                        </p:attrNameLst>
                                      </p:cBhvr>
                                      <p:to>
                                        <p:strVal val="visible"/>
                                      </p:to>
                                    </p:set>
                                    <p:animEffect transition="in" filter="wipe(left)">
                                      <p:cBhvr>
                                        <p:cTn id="7" dur="500"/>
                                        <p:tgtEl>
                                          <p:spTgt spid="10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09">
                                            <p:txEl>
                                              <p:pRg st="1" end="1"/>
                                            </p:txEl>
                                          </p:spTgt>
                                        </p:tgtEl>
                                        <p:attrNameLst>
                                          <p:attrName>style.visibility</p:attrName>
                                        </p:attrNameLst>
                                      </p:cBhvr>
                                      <p:to>
                                        <p:strVal val="visible"/>
                                      </p:to>
                                    </p:set>
                                    <p:animEffect transition="in" filter="wipe(left)">
                                      <p:cBhvr>
                                        <p:cTn id="12" dur="500"/>
                                        <p:tgtEl>
                                          <p:spTgt spid="10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09">
                                            <p:txEl>
                                              <p:pRg st="2" end="2"/>
                                            </p:txEl>
                                          </p:spTgt>
                                        </p:tgtEl>
                                        <p:attrNameLst>
                                          <p:attrName>style.visibility</p:attrName>
                                        </p:attrNameLst>
                                      </p:cBhvr>
                                      <p:to>
                                        <p:strVal val="visible"/>
                                      </p:to>
                                    </p:set>
                                    <p:animEffect transition="in" filter="wipe(left)">
                                      <p:cBhvr>
                                        <p:cTn id="22" dur="500"/>
                                        <p:tgtEl>
                                          <p:spTgt spid="100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1008"/>
        <p:cNvGrpSpPr/>
        <p:nvPr/>
      </p:nvGrpSpPr>
      <p:grpSpPr>
        <a:xfrm>
          <a:off x="0" y="0"/>
          <a:ext cx="0" cy="0"/>
          <a:chOff x="0" y="0"/>
          <a:chExt cx="0" cy="0"/>
        </a:xfrm>
      </p:grpSpPr>
      <p:sp>
        <p:nvSpPr>
          <p:cNvPr id="1009" name="Google Shape;1009;p106"/>
          <p:cNvSpPr txBox="1">
            <a:spLocks noGrp="1"/>
          </p:cNvSpPr>
          <p:nvPr>
            <p:ph type="body" idx="1"/>
          </p:nvPr>
        </p:nvSpPr>
        <p:spPr>
          <a:xfrm>
            <a:off x="0" y="1329745"/>
            <a:ext cx="9144000" cy="2765738"/>
          </a:xfrm>
          <a:prstGeom prst="rect">
            <a:avLst/>
          </a:prstGeom>
          <a:noFill/>
          <a:ln>
            <a:noFill/>
          </a:ln>
        </p:spPr>
        <p:txBody>
          <a:bodyPr spcFirstLastPara="1" wrap="square" lIns="91425" tIns="45700" rIns="91425" bIns="45700" anchor="t" anchorCtr="0">
            <a:noAutofit/>
          </a:bodyPr>
          <a:lstStyle/>
          <a:p>
            <a:pPr marL="228600" lvl="0" indent="-228600">
              <a:spcBef>
                <a:spcPts val="0"/>
              </a:spcBef>
              <a:buSzPts val="2800"/>
            </a:pPr>
            <a:r>
              <a:rPr lang="en-US" dirty="0"/>
              <a:t>For the scope of this course, we will confine our study to genetically related diseases.</a:t>
            </a:r>
          </a:p>
          <a:p>
            <a:pPr marL="228600" lvl="0" indent="-228600">
              <a:spcBef>
                <a:spcPts val="1200"/>
              </a:spcBef>
              <a:buSzPts val="2800"/>
            </a:pPr>
            <a:r>
              <a:rPr lang="en-US" dirty="0">
                <a:solidFill>
                  <a:schemeClr val="accent1">
                    <a:lumMod val="75000"/>
                  </a:schemeClr>
                </a:solidFill>
              </a:rPr>
              <a:t>Techniques have been developed to detect genetic diseases or deficiencies before and after birth.</a:t>
            </a:r>
            <a:endParaRPr dirty="0">
              <a:solidFill>
                <a:schemeClr val="accent1">
                  <a:lumMod val="75000"/>
                </a:schemeClr>
              </a:solidFill>
            </a:endParaRPr>
          </a:p>
        </p:txBody>
      </p:sp>
      <p:sp>
        <p:nvSpPr>
          <p:cNvPr id="7" name="Google Shape;1026;p108">
            <a:extLst>
              <a:ext uri="{FF2B5EF4-FFF2-40B4-BE49-F238E27FC236}">
                <a16:creationId xmlns:a16="http://schemas.microsoft.com/office/drawing/2014/main" id="{80E6A8C6-653C-6EAB-F79B-F83DF61D1300}"/>
              </a:ext>
            </a:extLst>
          </p:cNvPr>
          <p:cNvSpPr txBox="1">
            <a:spLocks noGrp="1"/>
          </p:cNvSpPr>
          <p:nvPr>
            <p:ph type="title"/>
          </p:nvPr>
        </p:nvSpPr>
        <p:spPr>
          <a:xfrm>
            <a:off x="1" y="171942"/>
            <a:ext cx="9143999" cy="1040341"/>
          </a:xfrm>
          <a:prstGeom prst="rect">
            <a:avLst/>
          </a:prstGeom>
          <a:solidFill>
            <a:schemeClr val="accent3">
              <a:lumMod val="40000"/>
              <a:lumOff val="6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000"/>
              <a:buFont typeface="Arial"/>
              <a:buNone/>
            </a:pPr>
            <a:r>
              <a:rPr lang="en-US" dirty="0">
                <a:solidFill>
                  <a:srgbClr val="FF0000"/>
                </a:solidFill>
              </a:rPr>
              <a:t>Human Health Often Relates to Genetics</a:t>
            </a:r>
            <a:endParaRPr dirty="0">
              <a:solidFill>
                <a:srgbClr val="FF0000"/>
              </a:solidFill>
            </a:endParaRPr>
          </a:p>
        </p:txBody>
      </p:sp>
      <p:pic>
        <p:nvPicPr>
          <p:cNvPr id="3" name="Picture 2">
            <a:extLst>
              <a:ext uri="{FF2B5EF4-FFF2-40B4-BE49-F238E27FC236}">
                <a16:creationId xmlns:a16="http://schemas.microsoft.com/office/drawing/2014/main" id="{2FF7DAED-8E96-B73E-B9B2-F6F9420A4F5B}"/>
              </a:ext>
            </a:extLst>
          </p:cNvPr>
          <p:cNvPicPr>
            <a:picLocks noChangeAspect="1"/>
          </p:cNvPicPr>
          <p:nvPr/>
        </p:nvPicPr>
        <p:blipFill>
          <a:blip r:embed="rId3"/>
          <a:stretch>
            <a:fillRect/>
          </a:stretch>
        </p:blipFill>
        <p:spPr>
          <a:xfrm>
            <a:off x="2746776" y="3580327"/>
            <a:ext cx="3107479" cy="3148259"/>
          </a:xfrm>
          <a:prstGeom prst="rect">
            <a:avLst/>
          </a:prstGeom>
        </p:spPr>
      </p:pic>
    </p:spTree>
    <p:extLst>
      <p:ext uri="{BB962C8B-B14F-4D97-AF65-F5344CB8AC3E}">
        <p14:creationId xmlns:p14="http://schemas.microsoft.com/office/powerpoint/2010/main" val="417874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09">
                                            <p:txEl>
                                              <p:pRg st="0" end="0"/>
                                            </p:txEl>
                                          </p:spTgt>
                                        </p:tgtEl>
                                        <p:attrNameLst>
                                          <p:attrName>style.visibility</p:attrName>
                                        </p:attrNameLst>
                                      </p:cBhvr>
                                      <p:to>
                                        <p:strVal val="visible"/>
                                      </p:to>
                                    </p:set>
                                    <p:animEffect transition="in" filter="wipe(left)">
                                      <p:cBhvr>
                                        <p:cTn id="7" dur="500"/>
                                        <p:tgtEl>
                                          <p:spTgt spid="10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09">
                                            <p:txEl>
                                              <p:pRg st="1" end="1"/>
                                            </p:txEl>
                                          </p:spTgt>
                                        </p:tgtEl>
                                        <p:attrNameLst>
                                          <p:attrName>style.visibility</p:attrName>
                                        </p:attrNameLst>
                                      </p:cBhvr>
                                      <p:to>
                                        <p:strVal val="visible"/>
                                      </p:to>
                                    </p:set>
                                    <p:animEffect transition="in" filter="wipe(left)">
                                      <p:cBhvr>
                                        <p:cTn id="12" dur="500"/>
                                        <p:tgtEl>
                                          <p:spTgt spid="100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6">
            <a:extLst>
              <a:ext uri="{FF2B5EF4-FFF2-40B4-BE49-F238E27FC236}">
                <a16:creationId xmlns:a16="http://schemas.microsoft.com/office/drawing/2014/main" id="{493565F3-CDF7-43AF-A171-DCEAEB5105D4}"/>
              </a:ext>
            </a:extLst>
          </p:cNvPr>
          <p:cNvSpPr txBox="1">
            <a:spLocks noChangeArrowheads="1"/>
          </p:cNvSpPr>
          <p:nvPr/>
        </p:nvSpPr>
        <p:spPr bwMode="auto">
          <a:xfrm>
            <a:off x="381000" y="1935163"/>
            <a:ext cx="75438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2"/>
              </a:rPr>
              <a:t>Achondroplasia@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3"/>
              </a:rPr>
              <a:t>Achromatopsia@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4"/>
              </a:rPr>
              <a:t>Acid Maltase Deficiency@</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5"/>
              </a:rPr>
              <a:t>Adrenoleukodystrophy@</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6"/>
              </a:rPr>
              <a:t>Aicardi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7"/>
              </a:rPr>
              <a:t>Alpha-1 Antitrypsin Deficiency@</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8"/>
              </a:rPr>
              <a:t>Androgen Insensitivity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9"/>
              </a:rPr>
              <a:t>Apert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0"/>
              </a:rPr>
              <a:t>Arrhythmogenic Right Ventricular Dysplasia@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1"/>
              </a:rPr>
              <a:t>Ataxia Telangiectasia@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2"/>
              </a:rPr>
              <a:t>Barth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3"/>
              </a:rPr>
              <a:t>Blue Rubber Bleb Nevus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4"/>
              </a:rPr>
              <a:t>Canavan Disease@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5"/>
              </a:rPr>
              <a:t>Cri Du Chat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endPar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5843" name="Rectangle 7">
            <a:extLst>
              <a:ext uri="{FF2B5EF4-FFF2-40B4-BE49-F238E27FC236}">
                <a16:creationId xmlns:a16="http://schemas.microsoft.com/office/drawing/2014/main" id="{F5A50722-AFF1-4055-B6E2-F7F334059A3E}"/>
              </a:ext>
            </a:extLst>
          </p:cNvPr>
          <p:cNvSpPr>
            <a:spLocks noGrp="1" noChangeArrowheads="1"/>
          </p:cNvSpPr>
          <p:nvPr>
            <p:ph type="title" idx="4294967295"/>
          </p:nvPr>
        </p:nvSpPr>
        <p:spPr>
          <a:xfrm>
            <a:off x="0" y="274638"/>
            <a:ext cx="9144000" cy="1143000"/>
          </a:xfrm>
        </p:spPr>
        <p:txBody>
          <a:bodyPr/>
          <a:lstStyle/>
          <a:p>
            <a:pPr eaLnBrk="1" hangingPunct="1"/>
            <a:r>
              <a:rPr lang="en-US" altLang="en-US" sz="4000" dirty="0"/>
              <a:t>“Genetic Disorders”</a:t>
            </a:r>
            <a:br>
              <a:rPr lang="en-US" altLang="en-US" sz="4000" dirty="0"/>
            </a:br>
            <a:r>
              <a:rPr lang="en-US" altLang="en-US" sz="2000" dirty="0"/>
              <a:t>http://dir.yahoo.com/Health/Diseases_and_Conditions/Genetic_Disorders/ </a:t>
            </a:r>
          </a:p>
        </p:txBody>
      </p:sp>
    </p:spTree>
    <p:extLst>
      <p:ext uri="{BB962C8B-B14F-4D97-AF65-F5344CB8AC3E}">
        <p14:creationId xmlns:p14="http://schemas.microsoft.com/office/powerpoint/2010/main" val="9423332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a:extLst>
              <a:ext uri="{FF2B5EF4-FFF2-40B4-BE49-F238E27FC236}">
                <a16:creationId xmlns:a16="http://schemas.microsoft.com/office/drawing/2014/main" id="{8DE0749F-E7EA-4CDF-9442-F67ADEA3AE0D}"/>
              </a:ext>
            </a:extLst>
          </p:cNvPr>
          <p:cNvSpPr txBox="1">
            <a:spLocks noChangeArrowheads="1"/>
          </p:cNvSpPr>
          <p:nvPr/>
        </p:nvSpPr>
        <p:spPr bwMode="auto">
          <a:xfrm>
            <a:off x="381000" y="1935163"/>
            <a:ext cx="75438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2"/>
              </a:rPr>
              <a:t>Cystic Fibrosis@</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3"/>
              </a:rPr>
              <a:t>Dercum's Disease@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4"/>
              </a:rPr>
              <a:t>Ectodermal Dysplasia@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5"/>
              </a:rPr>
              <a:t>Fanconi Anemia@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6"/>
              </a:rPr>
              <a:t>Fibrodysplasia Ossificans Progressiva@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7"/>
              </a:rPr>
              <a:t>Fragile X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8"/>
              </a:rPr>
              <a:t>Galactosemia@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9"/>
              </a:rPr>
              <a:t>Gaucher Disease@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0"/>
              </a:rPr>
              <a:t>Hemochromatosis@</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1"/>
              </a:rPr>
              <a:t>Hemophilia@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2"/>
              </a:rPr>
              <a:t>Huntington's Disease@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3"/>
              </a:rPr>
              <a:t>Hurler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4"/>
              </a:rPr>
              <a:t>Hypophosphatasia@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5"/>
              </a:rPr>
              <a:t>Klinefelter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p>
        </p:txBody>
      </p:sp>
      <p:sp>
        <p:nvSpPr>
          <p:cNvPr id="36867" name="Rectangle 3">
            <a:extLst>
              <a:ext uri="{FF2B5EF4-FFF2-40B4-BE49-F238E27FC236}">
                <a16:creationId xmlns:a16="http://schemas.microsoft.com/office/drawing/2014/main" id="{F1A9302D-D4BE-49A1-9A2C-9333855F4129}"/>
              </a:ext>
            </a:extLst>
          </p:cNvPr>
          <p:cNvSpPr>
            <a:spLocks noGrp="1" noChangeArrowheads="1"/>
          </p:cNvSpPr>
          <p:nvPr>
            <p:ph type="title" idx="4294967295"/>
          </p:nvPr>
        </p:nvSpPr>
        <p:spPr>
          <a:xfrm>
            <a:off x="0" y="274638"/>
            <a:ext cx="9144000" cy="1143000"/>
          </a:xfrm>
        </p:spPr>
        <p:txBody>
          <a:bodyPr/>
          <a:lstStyle/>
          <a:p>
            <a:pPr eaLnBrk="1" hangingPunct="1"/>
            <a:r>
              <a:rPr lang="en-US" altLang="en-US" sz="4000" dirty="0"/>
              <a:t>“Genetic Disorders”</a:t>
            </a:r>
            <a:br>
              <a:rPr lang="en-US" altLang="en-US" sz="4000" dirty="0"/>
            </a:br>
            <a:r>
              <a:rPr lang="en-US" altLang="en-US" sz="2000" dirty="0"/>
              <a:t>http://dir.yahoo.com/Health/Diseases_and_Conditions/Genetic_Disorders/ </a:t>
            </a:r>
          </a:p>
        </p:txBody>
      </p:sp>
    </p:spTree>
    <p:extLst>
      <p:ext uri="{BB962C8B-B14F-4D97-AF65-F5344CB8AC3E}">
        <p14:creationId xmlns:p14="http://schemas.microsoft.com/office/powerpoint/2010/main" val="409797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26EC57B7-8EAD-4F28-A363-D9F87CE07572}"/>
              </a:ext>
            </a:extLst>
          </p:cNvPr>
          <p:cNvSpPr txBox="1">
            <a:spLocks noChangeArrowheads="1"/>
          </p:cNvSpPr>
          <p:nvPr/>
        </p:nvSpPr>
        <p:spPr bwMode="auto">
          <a:xfrm>
            <a:off x="381000" y="1935163"/>
            <a:ext cx="75438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2"/>
              </a:rPr>
              <a:t>Krabbes Disease@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3"/>
              </a:rPr>
              <a:t>Langer-Giedion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4"/>
              </a:rPr>
              <a:t>Leukodystrophy@</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5"/>
              </a:rPr>
              <a:t>Long QT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6"/>
              </a:rPr>
              <a:t>Marfan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7"/>
              </a:rPr>
              <a:t>Moebius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8"/>
              </a:rPr>
              <a:t>Mucopolysaccharidosis (MPS)@</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9"/>
              </a:rPr>
              <a:t>Nail Patella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0"/>
              </a:rPr>
              <a:t>Nephrogenic Diabetes Insipidus@</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1"/>
              </a:rPr>
              <a:t>Neurofibromatosis@</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2"/>
              </a:rPr>
              <a:t>Niemann-Pick Disease@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3"/>
              </a:rPr>
              <a:t>Osteogenesis Imperfecta@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4"/>
              </a:rPr>
              <a:t>Porphyria@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5"/>
              </a:rPr>
              <a:t>Prader-Willi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p>
        </p:txBody>
      </p:sp>
      <p:sp>
        <p:nvSpPr>
          <p:cNvPr id="37891" name="Rectangle 3">
            <a:extLst>
              <a:ext uri="{FF2B5EF4-FFF2-40B4-BE49-F238E27FC236}">
                <a16:creationId xmlns:a16="http://schemas.microsoft.com/office/drawing/2014/main" id="{5E5C83CA-469E-4642-950A-F817B6B39622}"/>
              </a:ext>
            </a:extLst>
          </p:cNvPr>
          <p:cNvSpPr>
            <a:spLocks noGrp="1" noChangeArrowheads="1"/>
          </p:cNvSpPr>
          <p:nvPr>
            <p:ph type="title" idx="4294967295"/>
          </p:nvPr>
        </p:nvSpPr>
        <p:spPr>
          <a:xfrm>
            <a:off x="0" y="274638"/>
            <a:ext cx="9144000" cy="1143000"/>
          </a:xfrm>
        </p:spPr>
        <p:txBody>
          <a:bodyPr/>
          <a:lstStyle/>
          <a:p>
            <a:pPr eaLnBrk="1" hangingPunct="1"/>
            <a:r>
              <a:rPr lang="en-US" altLang="en-US" sz="4000" dirty="0"/>
              <a:t>“Genetic Disorders”</a:t>
            </a:r>
            <a:br>
              <a:rPr lang="en-US" altLang="en-US" sz="4000" dirty="0"/>
            </a:br>
            <a:r>
              <a:rPr lang="en-US" altLang="en-US" sz="2000" dirty="0"/>
              <a:t>http://dir.yahoo.com/Health/Diseases_and_Conditions/Genetic_Disorders/ </a:t>
            </a:r>
          </a:p>
        </p:txBody>
      </p:sp>
    </p:spTree>
    <p:extLst>
      <p:ext uri="{BB962C8B-B14F-4D97-AF65-F5344CB8AC3E}">
        <p14:creationId xmlns:p14="http://schemas.microsoft.com/office/powerpoint/2010/main" val="2696373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2">
            <a:extLst>
              <a:ext uri="{FF2B5EF4-FFF2-40B4-BE49-F238E27FC236}">
                <a16:creationId xmlns:a16="http://schemas.microsoft.com/office/drawing/2014/main" id="{F61686A9-0594-44C0-9A01-369C3777DAAD}"/>
              </a:ext>
            </a:extLst>
          </p:cNvPr>
          <p:cNvSpPr txBox="1">
            <a:spLocks noChangeArrowheads="1"/>
          </p:cNvSpPr>
          <p:nvPr/>
        </p:nvSpPr>
        <p:spPr bwMode="auto">
          <a:xfrm>
            <a:off x="381000" y="1935163"/>
            <a:ext cx="7543800" cy="435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3"/>
              </a:rPr>
              <a:t>Progeria@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4"/>
              </a:rPr>
              <a:t>Proteus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5"/>
              </a:rPr>
              <a:t>Retinoblastoma@</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6"/>
              </a:rPr>
              <a:t>Rett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7"/>
              </a:rPr>
              <a:t>Rubinstein-Taybi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8"/>
              </a:rPr>
              <a:t>Sanfilippo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9"/>
              </a:rPr>
              <a:t>Shwachman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0"/>
              </a:rPr>
              <a:t>Sickle Cell Disease@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1"/>
              </a:rPr>
              <a:t>Smith-Magenis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2"/>
              </a:rPr>
              <a:t>Stickler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3"/>
              </a:rPr>
              <a:t>Tay-Sachs@</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4"/>
              </a:rPr>
              <a:t>Thrombocytopenia Absent Radius (TAR)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5"/>
              </a:rPr>
              <a:t>Treacher Collins Syndrome@</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hlinkClick r:id="rId16"/>
              </a:rPr>
              <a:t>Trisomy@</a:t>
            </a:r>
            <a:r>
              <a:rPr kumimoji="0" lang="en-US" altLang="en-US" sz="2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 </a:t>
            </a:r>
          </a:p>
        </p:txBody>
      </p:sp>
      <p:sp>
        <p:nvSpPr>
          <p:cNvPr id="38915" name="Rectangle 3">
            <a:extLst>
              <a:ext uri="{FF2B5EF4-FFF2-40B4-BE49-F238E27FC236}">
                <a16:creationId xmlns:a16="http://schemas.microsoft.com/office/drawing/2014/main" id="{7790D6CA-FBC4-4426-875A-9C5341898E9E}"/>
              </a:ext>
            </a:extLst>
          </p:cNvPr>
          <p:cNvSpPr>
            <a:spLocks noGrp="1" noChangeArrowheads="1"/>
          </p:cNvSpPr>
          <p:nvPr>
            <p:ph type="title" idx="4294967295"/>
          </p:nvPr>
        </p:nvSpPr>
        <p:spPr>
          <a:xfrm>
            <a:off x="0" y="274638"/>
            <a:ext cx="9144000" cy="1143000"/>
          </a:xfrm>
        </p:spPr>
        <p:txBody>
          <a:bodyPr/>
          <a:lstStyle/>
          <a:p>
            <a:pPr eaLnBrk="1" hangingPunct="1"/>
            <a:r>
              <a:rPr lang="en-US" altLang="en-US" sz="4000" dirty="0"/>
              <a:t>“Genetic Disorders”</a:t>
            </a:r>
            <a:br>
              <a:rPr lang="en-US" altLang="en-US" sz="4000" dirty="0"/>
            </a:br>
            <a:r>
              <a:rPr lang="en-US" altLang="en-US" sz="2000" dirty="0"/>
              <a:t>http://dir.yahoo.com/Health/Diseases_and_Conditions/Genetic_Disorders/ </a:t>
            </a:r>
          </a:p>
        </p:txBody>
      </p:sp>
    </p:spTree>
    <p:extLst>
      <p:ext uri="{BB962C8B-B14F-4D97-AF65-F5344CB8AC3E}">
        <p14:creationId xmlns:p14="http://schemas.microsoft.com/office/powerpoint/2010/main" val="478622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592"/>
        <p:cNvGrpSpPr/>
        <p:nvPr/>
      </p:nvGrpSpPr>
      <p:grpSpPr>
        <a:xfrm>
          <a:off x="0" y="0"/>
          <a:ext cx="0" cy="0"/>
          <a:chOff x="0" y="0"/>
          <a:chExt cx="0" cy="0"/>
        </a:xfrm>
      </p:grpSpPr>
      <p:sp>
        <p:nvSpPr>
          <p:cNvPr id="593" name="Google Shape;593;p71"/>
          <p:cNvSpPr txBox="1">
            <a:spLocks noGrp="1"/>
          </p:cNvSpPr>
          <p:nvPr>
            <p:ph type="ctrTitle"/>
          </p:nvPr>
        </p:nvSpPr>
        <p:spPr>
          <a:xfrm>
            <a:off x="528484" y="615129"/>
            <a:ext cx="7772400" cy="1651819"/>
          </a:xfrm>
          <a:prstGeom prst="rect">
            <a:avLst/>
          </a:prstGeom>
          <a:noFill/>
          <a:ln>
            <a:noFill/>
          </a:ln>
        </p:spPr>
        <p:txBody>
          <a:bodyPr spcFirstLastPara="1" wrap="square" lIns="91425" tIns="45700" rIns="91425" bIns="45700" anchor="b" anchorCtr="1">
            <a:noAutofit/>
          </a:bodyPr>
          <a:lstStyle/>
          <a:p>
            <a:pPr marL="0" lvl="0" indent="0" algn="ctr" rtl="0">
              <a:spcBef>
                <a:spcPts val="0"/>
              </a:spcBef>
              <a:spcAft>
                <a:spcPts val="0"/>
              </a:spcAft>
              <a:buNone/>
            </a:pPr>
            <a:r>
              <a:rPr lang="en-US" dirty="0">
                <a:solidFill>
                  <a:srgbClr val="FFFF00"/>
                </a:solidFill>
                <a:latin typeface="Aharoni"/>
                <a:ea typeface="Aharoni"/>
                <a:cs typeface="Aharoni"/>
                <a:sym typeface="Aharoni"/>
              </a:rPr>
              <a:t>Chapter 15:</a:t>
            </a:r>
            <a:br>
              <a:rPr lang="en-US" dirty="0">
                <a:solidFill>
                  <a:srgbClr val="FFFF00"/>
                </a:solidFill>
                <a:latin typeface="Aharoni"/>
                <a:ea typeface="Aharoni"/>
                <a:cs typeface="Aharoni"/>
                <a:sym typeface="Aharoni"/>
              </a:rPr>
            </a:br>
            <a:r>
              <a:rPr lang="en-US" dirty="0">
                <a:solidFill>
                  <a:srgbClr val="FFFF00"/>
                </a:solidFill>
                <a:latin typeface="Aharoni"/>
                <a:ea typeface="Aharoni"/>
                <a:cs typeface="Aharoni"/>
                <a:sym typeface="Aharoni"/>
              </a:rPr>
              <a:t>Human Genetics</a:t>
            </a:r>
            <a:endParaRPr dirty="0"/>
          </a:p>
        </p:txBody>
      </p:sp>
      <p:pic>
        <p:nvPicPr>
          <p:cNvPr id="594" name="Google Shape;594;p71" descr="blog-human-female-karyotype-2.jpg"/>
          <p:cNvPicPr preferRelativeResize="0"/>
          <p:nvPr/>
        </p:nvPicPr>
        <p:blipFill rotWithShape="1">
          <a:blip r:embed="rId3">
            <a:alphaModFix/>
          </a:blip>
          <a:srcRect/>
          <a:stretch/>
        </p:blipFill>
        <p:spPr>
          <a:xfrm>
            <a:off x="1140542" y="2743200"/>
            <a:ext cx="5633884" cy="4114800"/>
          </a:xfrm>
          <a:prstGeom prst="rect">
            <a:avLst/>
          </a:prstGeom>
          <a:noFill/>
          <a:ln>
            <a:noFill/>
          </a:ln>
        </p:spPr>
      </p:pic>
      <p:sp>
        <p:nvSpPr>
          <p:cNvPr id="6" name="Rectangle 5">
            <a:extLst>
              <a:ext uri="{FF2B5EF4-FFF2-40B4-BE49-F238E27FC236}">
                <a16:creationId xmlns:a16="http://schemas.microsoft.com/office/drawing/2014/main" id="{64CBC3D7-E062-9296-439B-4DC0A71DDC8D}"/>
              </a:ext>
            </a:extLst>
          </p:cNvPr>
          <p:cNvSpPr txBox="1">
            <a:spLocks noChangeArrowheads="1"/>
          </p:cNvSpPr>
          <p:nvPr/>
        </p:nvSpPr>
        <p:spPr>
          <a:xfrm>
            <a:off x="6774426" y="4258929"/>
            <a:ext cx="2000865" cy="1083341"/>
          </a:xfrm>
          <a:prstGeom prst="rect">
            <a:avLst/>
          </a:prstGeom>
          <a:noFill/>
          <a:ln>
            <a:noFill/>
          </a:ln>
        </p:spPr>
        <p:txBody>
          <a:bodyPr spcFirstLastPara="1" wrap="square" lIns="91425" tIns="45700" rIns="91425" bIns="45700" anchor="ctr" anchorCtr="1">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9pPr>
          </a:lstStyle>
          <a:p>
            <a:r>
              <a:rPr lang="en-US" altLang="en-US" sz="2400" dirty="0"/>
              <a:t>Spectral Karyotyping (</a:t>
            </a:r>
            <a:r>
              <a:rPr lang="en-US" altLang="en-US" sz="2400" dirty="0">
                <a:solidFill>
                  <a:srgbClr val="FF0000"/>
                </a:solidFill>
              </a:rPr>
              <a:t>S</a:t>
            </a:r>
            <a:r>
              <a:rPr lang="en-US" altLang="en-US" sz="2400" dirty="0">
                <a:solidFill>
                  <a:srgbClr val="00B050"/>
                </a:solidFill>
              </a:rPr>
              <a:t>K</a:t>
            </a:r>
            <a:r>
              <a:rPr lang="en-US" altLang="en-US" sz="2400" dirty="0">
                <a:solidFill>
                  <a:srgbClr val="FFFF00"/>
                </a:solidFill>
              </a:rPr>
              <a:t>Y</a:t>
            </a:r>
            <a:r>
              <a:rPr lang="en-US" alt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
                                        </p:tgtEl>
                                        <p:attrNameLst>
                                          <p:attrName>style.visibility</p:attrName>
                                        </p:attrNameLst>
                                      </p:cBhvr>
                                      <p:to>
                                        <p:strVal val="visible"/>
                                      </p:to>
                                    </p:set>
                                    <p:animEffect transition="in" filter="wipe(left)">
                                      <p:cBhvr>
                                        <p:cTn id="7" dur="500"/>
                                        <p:tgtEl>
                                          <p:spTgt spid="59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a:extLst>
              <a:ext uri="{FF2B5EF4-FFF2-40B4-BE49-F238E27FC236}">
                <a16:creationId xmlns:a16="http://schemas.microsoft.com/office/drawing/2014/main" id="{16F2C00E-C89A-4302-BD55-D54DCCC2E8DB}"/>
              </a:ext>
            </a:extLst>
          </p:cNvPr>
          <p:cNvSpPr txBox="1">
            <a:spLocks noChangeArrowheads="1"/>
          </p:cNvSpPr>
          <p:nvPr/>
        </p:nvSpPr>
        <p:spPr bwMode="auto">
          <a:xfrm>
            <a:off x="329485" y="1548797"/>
            <a:ext cx="7543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hlinkClick r:id="rId2"/>
              </a:rPr>
              <a:t>Tuberous Sclerosis@</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hlinkClick r:id="rId3"/>
              </a:rPr>
              <a:t>Turner's Syndrome@</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hlinkClick r:id="rId4"/>
              </a:rPr>
              <a:t>Urea Cycle Disorder@</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hlinkClick r:id="rId5"/>
              </a:rPr>
              <a:t>von Hippel-Lindau Disease@</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hlinkClick r:id="rId6"/>
              </a:rPr>
              <a:t>Waardenburg Syndrome@</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hlinkClick r:id="rId7"/>
              </a:rPr>
              <a:t>Williams Syndrome@</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hlinkClick r:id="rId8"/>
              </a:rPr>
              <a:t>Wilson's Disease@</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t> </a:t>
            </a:r>
            <a:b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rPr>
            </a:b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a:endParaRPr>
          </a:p>
        </p:txBody>
      </p:sp>
      <p:sp>
        <p:nvSpPr>
          <p:cNvPr id="39939" name="Rectangle 3">
            <a:extLst>
              <a:ext uri="{FF2B5EF4-FFF2-40B4-BE49-F238E27FC236}">
                <a16:creationId xmlns:a16="http://schemas.microsoft.com/office/drawing/2014/main" id="{984A6394-370E-4C4A-A82A-4FC28EF1C8E1}"/>
              </a:ext>
            </a:extLst>
          </p:cNvPr>
          <p:cNvSpPr>
            <a:spLocks noGrp="1" noChangeArrowheads="1"/>
          </p:cNvSpPr>
          <p:nvPr>
            <p:ph type="title" idx="4294967295"/>
          </p:nvPr>
        </p:nvSpPr>
        <p:spPr>
          <a:xfrm>
            <a:off x="0" y="274638"/>
            <a:ext cx="9144000" cy="1143000"/>
          </a:xfrm>
        </p:spPr>
        <p:txBody>
          <a:bodyPr/>
          <a:lstStyle/>
          <a:p>
            <a:pPr eaLnBrk="1" hangingPunct="1"/>
            <a:r>
              <a:rPr lang="en-US" altLang="en-US" sz="4000" dirty="0"/>
              <a:t>“Genetic Disorders”</a:t>
            </a:r>
            <a:br>
              <a:rPr lang="en-US" altLang="en-US" sz="4000" dirty="0"/>
            </a:br>
            <a:r>
              <a:rPr lang="en-US" altLang="en-US" sz="2000" dirty="0"/>
              <a:t>http://dir.yahoo.com/Health/Diseases_and_Conditions/Genetic_Disorders/ </a:t>
            </a:r>
          </a:p>
        </p:txBody>
      </p:sp>
      <p:sp>
        <p:nvSpPr>
          <p:cNvPr id="62468" name="Text Box 4">
            <a:extLst>
              <a:ext uri="{FF2B5EF4-FFF2-40B4-BE49-F238E27FC236}">
                <a16:creationId xmlns:a16="http://schemas.microsoft.com/office/drawing/2014/main" id="{056CB3BC-5EED-41DB-9B49-957135A02414}"/>
              </a:ext>
            </a:extLst>
          </p:cNvPr>
          <p:cNvSpPr txBox="1">
            <a:spLocks noChangeArrowheads="1"/>
          </p:cNvSpPr>
          <p:nvPr/>
        </p:nvSpPr>
        <p:spPr bwMode="auto">
          <a:xfrm>
            <a:off x="457200" y="4079272"/>
            <a:ext cx="8229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sym typeface="Arial"/>
              </a:rPr>
              <a:t>How do you think a genetic disorder is discovered?</a:t>
            </a:r>
          </a:p>
          <a:p>
            <a:pPr marL="798513"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lang="en-US" altLang="en-US" sz="3200" kern="1200" dirty="0">
                <a:solidFill>
                  <a:srgbClr val="0070C0"/>
                </a:solidFill>
                <a:ea typeface="+mn-ea"/>
              </a:rPr>
              <a:t>Abnormalities can be observed</a:t>
            </a:r>
          </a:p>
          <a:p>
            <a:pPr marL="798513" marR="0" lvl="0" indent="-457200" algn="l" defTabSz="914400" rtl="0"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en-US" alt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Techniques help</a:t>
            </a:r>
            <a:r>
              <a:rPr kumimoji="0" lang="en-US" altLang="en-US" sz="3200" b="0" i="0" u="none" strike="noStrike" kern="1200" cap="none" spc="0" normalizeH="0" noProof="0" dirty="0">
                <a:ln>
                  <a:noFill/>
                </a:ln>
                <a:solidFill>
                  <a:srgbClr val="0070C0"/>
                </a:solidFill>
                <a:effectLst/>
                <a:uLnTx/>
                <a:uFillTx/>
                <a:latin typeface="Arial" panose="020B0604020202020204" pitchFamily="34" charset="0"/>
                <a:ea typeface="+mn-ea"/>
                <a:cs typeface="Arial" panose="020B0604020202020204" pitchFamily="34" charset="0"/>
                <a:sym typeface="Arial"/>
              </a:rPr>
              <a:t> diagnosis</a:t>
            </a:r>
            <a:endParaRPr kumimoji="0" lang="en-US" altLang="en-US" sz="32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sym typeface="Arial"/>
            </a:endParaRPr>
          </a:p>
        </p:txBody>
      </p:sp>
    </p:spTree>
    <p:extLst>
      <p:ext uri="{BB962C8B-B14F-4D97-AF65-F5344CB8AC3E}">
        <p14:creationId xmlns:p14="http://schemas.microsoft.com/office/powerpoint/2010/main" val="21068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2468">
                                            <p:txEl>
                                              <p:pRg st="0" end="0"/>
                                            </p:txEl>
                                          </p:spTgt>
                                        </p:tgtEl>
                                        <p:attrNameLst>
                                          <p:attrName>style.visibility</p:attrName>
                                        </p:attrNameLst>
                                      </p:cBhvr>
                                      <p:to>
                                        <p:strVal val="visible"/>
                                      </p:to>
                                    </p:set>
                                    <p:animEffect transition="in" filter="wipe(left)">
                                      <p:cBhvr>
                                        <p:cTn id="7" dur="500"/>
                                        <p:tgtEl>
                                          <p:spTgt spid="624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2468">
                                            <p:txEl>
                                              <p:pRg st="1" end="1"/>
                                            </p:txEl>
                                          </p:spTgt>
                                        </p:tgtEl>
                                        <p:attrNameLst>
                                          <p:attrName>style.visibility</p:attrName>
                                        </p:attrNameLst>
                                      </p:cBhvr>
                                      <p:to>
                                        <p:strVal val="visible"/>
                                      </p:to>
                                    </p:set>
                                    <p:animEffect transition="in" filter="wipe(left)">
                                      <p:cBhvr>
                                        <p:cTn id="12" dur="500"/>
                                        <p:tgtEl>
                                          <p:spTgt spid="6246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2468">
                                            <p:txEl>
                                              <p:pRg st="2" end="2"/>
                                            </p:txEl>
                                          </p:spTgt>
                                        </p:tgtEl>
                                        <p:attrNameLst>
                                          <p:attrName>style.visibility</p:attrName>
                                        </p:attrNameLst>
                                      </p:cBhvr>
                                      <p:to>
                                        <p:strVal val="visible"/>
                                      </p:to>
                                    </p:set>
                                    <p:animEffect transition="in" filter="wipe(left)">
                                      <p:cBhvr>
                                        <p:cTn id="17" dur="500"/>
                                        <p:tgtEl>
                                          <p:spTgt spid="624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1008"/>
        <p:cNvGrpSpPr/>
        <p:nvPr/>
      </p:nvGrpSpPr>
      <p:grpSpPr>
        <a:xfrm>
          <a:off x="0" y="0"/>
          <a:ext cx="0" cy="0"/>
          <a:chOff x="0" y="0"/>
          <a:chExt cx="0" cy="0"/>
        </a:xfrm>
      </p:grpSpPr>
      <p:sp>
        <p:nvSpPr>
          <p:cNvPr id="1009" name="Google Shape;1009;p106"/>
          <p:cNvSpPr txBox="1">
            <a:spLocks noGrp="1"/>
          </p:cNvSpPr>
          <p:nvPr>
            <p:ph type="body" idx="1"/>
          </p:nvPr>
        </p:nvSpPr>
        <p:spPr>
          <a:xfrm>
            <a:off x="313267" y="1600201"/>
            <a:ext cx="8475133" cy="1529366"/>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800"/>
              <a:buChar char="•"/>
            </a:pPr>
            <a:r>
              <a:rPr lang="en-US" b="1" dirty="0">
                <a:solidFill>
                  <a:srgbClr val="FF0000"/>
                </a:solidFill>
              </a:rPr>
              <a:t>BLOOD TESTS </a:t>
            </a:r>
            <a:r>
              <a:rPr lang="en-US" dirty="0"/>
              <a:t>on the mother at 15–20 weeks of pregnancy can help identify fetuses at risk for certain birth defects.</a:t>
            </a:r>
            <a:endParaRPr dirty="0"/>
          </a:p>
        </p:txBody>
      </p:sp>
      <p:sp>
        <p:nvSpPr>
          <p:cNvPr id="7" name="Google Shape;1026;p108">
            <a:extLst>
              <a:ext uri="{FF2B5EF4-FFF2-40B4-BE49-F238E27FC236}">
                <a16:creationId xmlns:a16="http://schemas.microsoft.com/office/drawing/2014/main" id="{80E6A8C6-653C-6EAB-F79B-F83DF61D1300}"/>
              </a:ext>
            </a:extLst>
          </p:cNvPr>
          <p:cNvSpPr txBox="1">
            <a:spLocks noGrp="1"/>
          </p:cNvSpPr>
          <p:nvPr>
            <p:ph type="title"/>
          </p:nvPr>
        </p:nvSpPr>
        <p:spPr>
          <a:xfrm>
            <a:off x="0" y="365126"/>
            <a:ext cx="9143999" cy="1040341"/>
          </a:xfrm>
          <a:prstGeom prst="rect">
            <a:avLst/>
          </a:prstGeom>
          <a:solidFill>
            <a:schemeClr val="accent3">
              <a:lumMod val="40000"/>
              <a:lumOff val="6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000"/>
              <a:buFont typeface="Arial"/>
              <a:buNone/>
            </a:pPr>
            <a:r>
              <a:rPr lang="en-US" dirty="0">
                <a:solidFill>
                  <a:srgbClr val="FF0000"/>
                </a:solidFill>
              </a:rPr>
              <a:t>Technologies </a:t>
            </a:r>
            <a:r>
              <a:rPr lang="en-US" dirty="0">
                <a:solidFill>
                  <a:srgbClr val="0000FF"/>
                </a:solidFill>
              </a:rPr>
              <a:t>provide Insight into one’s </a:t>
            </a:r>
            <a:r>
              <a:rPr lang="en-US" dirty="0">
                <a:solidFill>
                  <a:srgbClr val="FF0000"/>
                </a:solidFill>
              </a:rPr>
              <a:t>Genetic Legacy &amp; Genetically Related Diseases</a:t>
            </a:r>
            <a:endParaRPr dirty="0">
              <a:solidFill>
                <a:srgbClr val="FF0000"/>
              </a:solidFill>
            </a:endParaRPr>
          </a:p>
        </p:txBody>
      </p:sp>
      <p:pic>
        <p:nvPicPr>
          <p:cNvPr id="3" name="Picture 2">
            <a:extLst>
              <a:ext uri="{FF2B5EF4-FFF2-40B4-BE49-F238E27FC236}">
                <a16:creationId xmlns:a16="http://schemas.microsoft.com/office/drawing/2014/main" id="{8F991E2F-FE1C-FFE5-0551-045DC4265CE2}"/>
              </a:ext>
            </a:extLst>
          </p:cNvPr>
          <p:cNvPicPr>
            <a:picLocks noChangeAspect="1"/>
          </p:cNvPicPr>
          <p:nvPr/>
        </p:nvPicPr>
        <p:blipFill>
          <a:blip r:embed="rId3"/>
          <a:stretch>
            <a:fillRect/>
          </a:stretch>
        </p:blipFill>
        <p:spPr>
          <a:xfrm>
            <a:off x="1851803" y="3011388"/>
            <a:ext cx="6599492" cy="3817951"/>
          </a:xfrm>
          <a:prstGeom prst="rect">
            <a:avLst/>
          </a:prstGeom>
        </p:spPr>
      </p:pic>
    </p:spTree>
    <p:extLst>
      <p:ext uri="{BB962C8B-B14F-4D97-AF65-F5344CB8AC3E}">
        <p14:creationId xmlns:p14="http://schemas.microsoft.com/office/powerpoint/2010/main" val="3830048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09">
                                            <p:txEl>
                                              <p:pRg st="0" end="0"/>
                                            </p:txEl>
                                          </p:spTgt>
                                        </p:tgtEl>
                                        <p:attrNameLst>
                                          <p:attrName>style.visibility</p:attrName>
                                        </p:attrNameLst>
                                      </p:cBhvr>
                                      <p:to>
                                        <p:strVal val="visible"/>
                                      </p:to>
                                    </p:set>
                                    <p:animEffect transition="in" filter="wipe(left)">
                                      <p:cBhvr>
                                        <p:cTn id="7" dur="500"/>
                                        <p:tgtEl>
                                          <p:spTgt spid="10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1008"/>
        <p:cNvGrpSpPr/>
        <p:nvPr/>
      </p:nvGrpSpPr>
      <p:grpSpPr>
        <a:xfrm>
          <a:off x="0" y="0"/>
          <a:ext cx="0" cy="0"/>
          <a:chOff x="0" y="0"/>
          <a:chExt cx="0" cy="0"/>
        </a:xfrm>
      </p:grpSpPr>
      <p:sp>
        <p:nvSpPr>
          <p:cNvPr id="1009" name="Google Shape;1009;p106"/>
          <p:cNvSpPr txBox="1">
            <a:spLocks noGrp="1"/>
          </p:cNvSpPr>
          <p:nvPr>
            <p:ph type="body" idx="1"/>
          </p:nvPr>
        </p:nvSpPr>
        <p:spPr>
          <a:xfrm>
            <a:off x="145842" y="1522927"/>
            <a:ext cx="8998157" cy="2521039"/>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200"/>
              </a:spcBef>
              <a:spcAft>
                <a:spcPts val="0"/>
              </a:spcAft>
              <a:buSzPts val="2800"/>
              <a:buChar char="•"/>
            </a:pPr>
            <a:r>
              <a:rPr lang="en-US" b="1" dirty="0">
                <a:solidFill>
                  <a:srgbClr val="FF0000"/>
                </a:solidFill>
              </a:rPr>
              <a:t>Fetal Imaging </a:t>
            </a:r>
            <a:r>
              <a:rPr lang="en-US" dirty="0"/>
              <a:t>enables a physician to examine a fetus directly for anatomical deformities. </a:t>
            </a:r>
            <a:endParaRPr dirty="0"/>
          </a:p>
          <a:p>
            <a:pPr marL="685800" lvl="1" indent="-228600" algn="l" rtl="0">
              <a:lnSpc>
                <a:spcPct val="100000"/>
              </a:lnSpc>
              <a:spcBef>
                <a:spcPts val="1200"/>
              </a:spcBef>
              <a:spcAft>
                <a:spcPts val="0"/>
              </a:spcAft>
              <a:buSzPts val="2600"/>
              <a:buChar char="•"/>
            </a:pPr>
            <a:r>
              <a:rPr lang="en-US" dirty="0"/>
              <a:t>The most common procedure is </a:t>
            </a:r>
            <a:r>
              <a:rPr lang="en-US" b="1" dirty="0">
                <a:solidFill>
                  <a:srgbClr val="0000FF"/>
                </a:solidFill>
              </a:rPr>
              <a:t>ULTRASOUND</a:t>
            </a:r>
            <a:r>
              <a:rPr lang="en-US" dirty="0">
                <a:solidFill>
                  <a:srgbClr val="0000FF"/>
                </a:solidFill>
              </a:rPr>
              <a:t> </a:t>
            </a:r>
            <a:r>
              <a:rPr lang="en-US" b="1" dirty="0">
                <a:solidFill>
                  <a:srgbClr val="0000FF"/>
                </a:solidFill>
              </a:rPr>
              <a:t>Imaging</a:t>
            </a:r>
            <a:r>
              <a:rPr lang="en-US" dirty="0"/>
              <a:t>, using sound waves to produce a picture of the fetus.</a:t>
            </a:r>
          </a:p>
        </p:txBody>
      </p:sp>
      <p:sp>
        <p:nvSpPr>
          <p:cNvPr id="7" name="Google Shape;1026;p108">
            <a:extLst>
              <a:ext uri="{FF2B5EF4-FFF2-40B4-BE49-F238E27FC236}">
                <a16:creationId xmlns:a16="http://schemas.microsoft.com/office/drawing/2014/main" id="{80E6A8C6-653C-6EAB-F79B-F83DF61D1300}"/>
              </a:ext>
            </a:extLst>
          </p:cNvPr>
          <p:cNvSpPr txBox="1">
            <a:spLocks noGrp="1"/>
          </p:cNvSpPr>
          <p:nvPr>
            <p:ph type="title"/>
          </p:nvPr>
        </p:nvSpPr>
        <p:spPr>
          <a:xfrm>
            <a:off x="0" y="365126"/>
            <a:ext cx="9143999" cy="500113"/>
          </a:xfrm>
          <a:prstGeom prst="rect">
            <a:avLst/>
          </a:prstGeom>
          <a:solidFill>
            <a:schemeClr val="accent3">
              <a:lumMod val="40000"/>
              <a:lumOff val="6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000"/>
              <a:buFont typeface="Arial"/>
              <a:buNone/>
            </a:pPr>
            <a:r>
              <a:rPr lang="en-US" sz="1600" dirty="0">
                <a:solidFill>
                  <a:srgbClr val="FF0000"/>
                </a:solidFill>
              </a:rPr>
              <a:t>Technologies </a:t>
            </a:r>
            <a:r>
              <a:rPr lang="en-US" sz="1600" dirty="0">
                <a:solidFill>
                  <a:srgbClr val="0000FF"/>
                </a:solidFill>
              </a:rPr>
              <a:t>provide Insight into one’s </a:t>
            </a:r>
            <a:r>
              <a:rPr lang="en-US" sz="1600" dirty="0">
                <a:solidFill>
                  <a:srgbClr val="FF0000"/>
                </a:solidFill>
              </a:rPr>
              <a:t>Genetic Legacy &amp; Genetically Related Diseases</a:t>
            </a:r>
            <a:endParaRPr sz="1600" dirty="0">
              <a:solidFill>
                <a:srgbClr val="FF0000"/>
              </a:solidFill>
            </a:endParaRPr>
          </a:p>
        </p:txBody>
      </p:sp>
      <p:pic>
        <p:nvPicPr>
          <p:cNvPr id="9" name="Google Shape;1017;p107" descr="09_10b_0FetalUltrasound-L.jpg">
            <a:extLst>
              <a:ext uri="{FF2B5EF4-FFF2-40B4-BE49-F238E27FC236}">
                <a16:creationId xmlns:a16="http://schemas.microsoft.com/office/drawing/2014/main" id="{D0A5DC25-DCBE-5AC3-C7D5-15BF2C17F978}"/>
              </a:ext>
            </a:extLst>
          </p:cNvPr>
          <p:cNvPicPr preferRelativeResize="0"/>
          <p:nvPr/>
        </p:nvPicPr>
        <p:blipFill rotWithShape="1">
          <a:blip r:embed="rId3">
            <a:alphaModFix/>
          </a:blip>
          <a:srcRect/>
          <a:stretch/>
        </p:blipFill>
        <p:spPr>
          <a:xfrm>
            <a:off x="3284113" y="3535251"/>
            <a:ext cx="5203063" cy="328411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09">
                                            <p:txEl>
                                              <p:pRg st="0" end="0"/>
                                            </p:txEl>
                                          </p:spTgt>
                                        </p:tgtEl>
                                        <p:attrNameLst>
                                          <p:attrName>style.visibility</p:attrName>
                                        </p:attrNameLst>
                                      </p:cBhvr>
                                      <p:to>
                                        <p:strVal val="visible"/>
                                      </p:to>
                                    </p:set>
                                    <p:animEffect transition="in" filter="wipe(left)">
                                      <p:cBhvr>
                                        <p:cTn id="7" dur="500"/>
                                        <p:tgtEl>
                                          <p:spTgt spid="10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09">
                                            <p:txEl>
                                              <p:pRg st="1" end="1"/>
                                            </p:txEl>
                                          </p:spTgt>
                                        </p:tgtEl>
                                        <p:attrNameLst>
                                          <p:attrName>style.visibility</p:attrName>
                                        </p:attrNameLst>
                                      </p:cBhvr>
                                      <p:to>
                                        <p:strVal val="visible"/>
                                      </p:to>
                                    </p:set>
                                    <p:animEffect transition="in" filter="wipe(left)">
                                      <p:cBhvr>
                                        <p:cTn id="12" dur="500"/>
                                        <p:tgtEl>
                                          <p:spTgt spid="100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1008"/>
        <p:cNvGrpSpPr/>
        <p:nvPr/>
      </p:nvGrpSpPr>
      <p:grpSpPr>
        <a:xfrm>
          <a:off x="0" y="0"/>
          <a:ext cx="0" cy="0"/>
          <a:chOff x="0" y="0"/>
          <a:chExt cx="0" cy="0"/>
        </a:xfrm>
      </p:grpSpPr>
      <p:sp>
        <p:nvSpPr>
          <p:cNvPr id="1009" name="Google Shape;1009;p106"/>
          <p:cNvSpPr txBox="1">
            <a:spLocks noGrp="1"/>
          </p:cNvSpPr>
          <p:nvPr>
            <p:ph type="body" idx="1"/>
          </p:nvPr>
        </p:nvSpPr>
        <p:spPr>
          <a:xfrm>
            <a:off x="313267" y="1600201"/>
            <a:ext cx="8475133" cy="1207394"/>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200"/>
              </a:spcBef>
              <a:spcAft>
                <a:spcPts val="0"/>
              </a:spcAft>
              <a:buSzPts val="2800"/>
              <a:buChar char="•"/>
            </a:pPr>
            <a:r>
              <a:rPr lang="en-US" b="1" dirty="0">
                <a:solidFill>
                  <a:srgbClr val="FF0000"/>
                </a:solidFill>
              </a:rPr>
              <a:t>Newborn SCREENING </a:t>
            </a:r>
            <a:r>
              <a:rPr lang="en-US" dirty="0"/>
              <a:t>can detect diseases that can be prevented by special care and precautions.</a:t>
            </a:r>
            <a:endParaRPr dirty="0"/>
          </a:p>
        </p:txBody>
      </p:sp>
      <p:sp>
        <p:nvSpPr>
          <p:cNvPr id="7" name="Google Shape;1026;p108">
            <a:extLst>
              <a:ext uri="{FF2B5EF4-FFF2-40B4-BE49-F238E27FC236}">
                <a16:creationId xmlns:a16="http://schemas.microsoft.com/office/drawing/2014/main" id="{80E6A8C6-653C-6EAB-F79B-F83DF61D1300}"/>
              </a:ext>
            </a:extLst>
          </p:cNvPr>
          <p:cNvSpPr txBox="1">
            <a:spLocks noGrp="1"/>
          </p:cNvSpPr>
          <p:nvPr>
            <p:ph type="title"/>
          </p:nvPr>
        </p:nvSpPr>
        <p:spPr>
          <a:xfrm>
            <a:off x="0" y="365126"/>
            <a:ext cx="9143999" cy="529609"/>
          </a:xfrm>
          <a:prstGeom prst="rect">
            <a:avLst/>
          </a:prstGeom>
          <a:solidFill>
            <a:schemeClr val="accent3">
              <a:lumMod val="40000"/>
              <a:lumOff val="6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000"/>
              <a:buFont typeface="Arial"/>
              <a:buNone/>
            </a:pPr>
            <a:r>
              <a:rPr lang="en-US" sz="1600" dirty="0">
                <a:solidFill>
                  <a:srgbClr val="FF0000"/>
                </a:solidFill>
              </a:rPr>
              <a:t>Technologies </a:t>
            </a:r>
            <a:r>
              <a:rPr lang="en-US" sz="1600" dirty="0">
                <a:solidFill>
                  <a:srgbClr val="0000FF"/>
                </a:solidFill>
              </a:rPr>
              <a:t>provide Insight into one’s </a:t>
            </a:r>
            <a:r>
              <a:rPr lang="en-US" sz="1600" dirty="0">
                <a:solidFill>
                  <a:srgbClr val="FF0000"/>
                </a:solidFill>
              </a:rPr>
              <a:t>Genetic Legacy &amp; Genetically Related Diseases</a:t>
            </a:r>
            <a:endParaRPr sz="1600" dirty="0">
              <a:solidFill>
                <a:srgbClr val="FF0000"/>
              </a:solidFill>
            </a:endParaRPr>
          </a:p>
        </p:txBody>
      </p:sp>
      <p:pic>
        <p:nvPicPr>
          <p:cNvPr id="3" name="Picture 2">
            <a:extLst>
              <a:ext uri="{FF2B5EF4-FFF2-40B4-BE49-F238E27FC236}">
                <a16:creationId xmlns:a16="http://schemas.microsoft.com/office/drawing/2014/main" id="{7C6CB888-9EAD-770D-87BD-F8A2CBC1AA27}"/>
              </a:ext>
            </a:extLst>
          </p:cNvPr>
          <p:cNvPicPr>
            <a:picLocks noChangeAspect="1"/>
          </p:cNvPicPr>
          <p:nvPr/>
        </p:nvPicPr>
        <p:blipFill>
          <a:blip r:embed="rId3"/>
          <a:stretch>
            <a:fillRect/>
          </a:stretch>
        </p:blipFill>
        <p:spPr>
          <a:xfrm>
            <a:off x="2738153" y="2731681"/>
            <a:ext cx="3273542" cy="3893140"/>
          </a:xfrm>
          <a:prstGeom prst="rect">
            <a:avLst/>
          </a:prstGeom>
        </p:spPr>
      </p:pic>
    </p:spTree>
    <p:extLst>
      <p:ext uri="{BB962C8B-B14F-4D97-AF65-F5344CB8AC3E}">
        <p14:creationId xmlns:p14="http://schemas.microsoft.com/office/powerpoint/2010/main" val="18297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09">
                                            <p:txEl>
                                              <p:pRg st="0" end="0"/>
                                            </p:txEl>
                                          </p:spTgt>
                                        </p:tgtEl>
                                        <p:attrNameLst>
                                          <p:attrName>style.visibility</p:attrName>
                                        </p:attrNameLst>
                                      </p:cBhvr>
                                      <p:to>
                                        <p:strVal val="visible"/>
                                      </p:to>
                                    </p:set>
                                    <p:animEffect transition="in" filter="wipe(left)">
                                      <p:cBhvr>
                                        <p:cTn id="7" dur="500"/>
                                        <p:tgtEl>
                                          <p:spTgt spid="10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1023"/>
        <p:cNvGrpSpPr/>
        <p:nvPr/>
      </p:nvGrpSpPr>
      <p:grpSpPr>
        <a:xfrm>
          <a:off x="0" y="0"/>
          <a:ext cx="0" cy="0"/>
          <a:chOff x="0" y="0"/>
          <a:chExt cx="0" cy="0"/>
        </a:xfrm>
      </p:grpSpPr>
      <p:sp>
        <p:nvSpPr>
          <p:cNvPr id="1024" name="Google Shape;1024;p108"/>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800"/>
              <a:buChar char="•"/>
            </a:pPr>
            <a:r>
              <a:rPr lang="en-US" dirty="0"/>
              <a:t>New technologies raise ethical considerations that include</a:t>
            </a:r>
            <a:endParaRPr dirty="0"/>
          </a:p>
          <a:p>
            <a:pPr marL="685800" lvl="1" indent="-228600" algn="l" rtl="0">
              <a:lnSpc>
                <a:spcPct val="100000"/>
              </a:lnSpc>
              <a:spcBef>
                <a:spcPts val="1800"/>
              </a:spcBef>
              <a:spcAft>
                <a:spcPts val="0"/>
              </a:spcAft>
              <a:buSzPts val="2600"/>
              <a:buChar char="•"/>
            </a:pPr>
            <a:r>
              <a:rPr lang="en-US" dirty="0">
                <a:solidFill>
                  <a:schemeClr val="accent1">
                    <a:lumMod val="75000"/>
                  </a:schemeClr>
                </a:solidFill>
              </a:rPr>
              <a:t>the confidentiality and potential use of results of genetic testing,</a:t>
            </a:r>
            <a:endParaRPr dirty="0">
              <a:solidFill>
                <a:schemeClr val="accent1">
                  <a:lumMod val="75000"/>
                </a:schemeClr>
              </a:solidFill>
            </a:endParaRPr>
          </a:p>
          <a:p>
            <a:pPr marL="685800" lvl="1" indent="-228600" algn="l" rtl="0">
              <a:lnSpc>
                <a:spcPct val="100000"/>
              </a:lnSpc>
              <a:spcBef>
                <a:spcPts val="1800"/>
              </a:spcBef>
              <a:spcAft>
                <a:spcPts val="0"/>
              </a:spcAft>
              <a:buSzPts val="2600"/>
              <a:buChar char="•"/>
            </a:pPr>
            <a:r>
              <a:rPr lang="en-US" dirty="0"/>
              <a:t>time and financial costs, and</a:t>
            </a:r>
            <a:endParaRPr dirty="0"/>
          </a:p>
          <a:p>
            <a:pPr marL="685800" lvl="1" indent="-228600" algn="l" rtl="0">
              <a:lnSpc>
                <a:spcPct val="100000"/>
              </a:lnSpc>
              <a:spcBef>
                <a:spcPts val="1800"/>
              </a:spcBef>
              <a:spcAft>
                <a:spcPts val="0"/>
              </a:spcAft>
              <a:buSzPts val="2600"/>
              <a:buChar char="•"/>
            </a:pPr>
            <a:r>
              <a:rPr lang="en-US" dirty="0">
                <a:solidFill>
                  <a:schemeClr val="accent1">
                    <a:lumMod val="75000"/>
                  </a:schemeClr>
                </a:solidFill>
              </a:rPr>
              <a:t>the determination of what, if anything, should be done as a result of the testing.</a:t>
            </a:r>
            <a:endParaRPr dirty="0">
              <a:solidFill>
                <a:schemeClr val="accent1">
                  <a:lumMod val="75000"/>
                </a:schemeClr>
              </a:solidFill>
            </a:endParaRPr>
          </a:p>
        </p:txBody>
      </p:sp>
      <p:sp>
        <p:nvSpPr>
          <p:cNvPr id="1026" name="Google Shape;1026;p108"/>
          <p:cNvSpPr txBox="1">
            <a:spLocks noGrp="1"/>
          </p:cNvSpPr>
          <p:nvPr>
            <p:ph type="title"/>
          </p:nvPr>
        </p:nvSpPr>
        <p:spPr>
          <a:xfrm>
            <a:off x="0" y="365127"/>
            <a:ext cx="9143999" cy="549274"/>
          </a:xfrm>
          <a:prstGeom prst="rect">
            <a:avLst/>
          </a:prstGeom>
          <a:solidFill>
            <a:schemeClr val="accent3">
              <a:lumMod val="40000"/>
              <a:lumOff val="6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000"/>
              <a:buFont typeface="Arial"/>
              <a:buNone/>
            </a:pPr>
            <a:r>
              <a:rPr lang="en-US" sz="1600" dirty="0">
                <a:solidFill>
                  <a:srgbClr val="FF0000"/>
                </a:solidFill>
              </a:rPr>
              <a:t>Technologies </a:t>
            </a:r>
            <a:r>
              <a:rPr lang="en-US" sz="1600" dirty="0">
                <a:solidFill>
                  <a:srgbClr val="0000FF"/>
                </a:solidFill>
              </a:rPr>
              <a:t>provide Insight into one’s </a:t>
            </a:r>
            <a:r>
              <a:rPr lang="en-US" sz="1600" dirty="0">
                <a:solidFill>
                  <a:srgbClr val="FF0000"/>
                </a:solidFill>
              </a:rPr>
              <a:t>Genetic Legacy &amp; Genetically Related Diseases</a:t>
            </a:r>
            <a:endParaRPr sz="1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24">
                                            <p:txEl>
                                              <p:pRg st="0" end="0"/>
                                            </p:txEl>
                                          </p:spTgt>
                                        </p:tgtEl>
                                        <p:attrNameLst>
                                          <p:attrName>style.visibility</p:attrName>
                                        </p:attrNameLst>
                                      </p:cBhvr>
                                      <p:to>
                                        <p:strVal val="visible"/>
                                      </p:to>
                                    </p:set>
                                    <p:animEffect transition="in" filter="wipe(left)">
                                      <p:cBhvr>
                                        <p:cTn id="7" dur="500"/>
                                        <p:tgtEl>
                                          <p:spTgt spid="10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24">
                                            <p:txEl>
                                              <p:pRg st="1" end="1"/>
                                            </p:txEl>
                                          </p:spTgt>
                                        </p:tgtEl>
                                        <p:attrNameLst>
                                          <p:attrName>style.visibility</p:attrName>
                                        </p:attrNameLst>
                                      </p:cBhvr>
                                      <p:to>
                                        <p:strVal val="visible"/>
                                      </p:to>
                                    </p:set>
                                    <p:animEffect transition="in" filter="wipe(left)">
                                      <p:cBhvr>
                                        <p:cTn id="12" dur="500"/>
                                        <p:tgtEl>
                                          <p:spTgt spid="10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24">
                                            <p:txEl>
                                              <p:pRg st="2" end="2"/>
                                            </p:txEl>
                                          </p:spTgt>
                                        </p:tgtEl>
                                        <p:attrNameLst>
                                          <p:attrName>style.visibility</p:attrName>
                                        </p:attrNameLst>
                                      </p:cBhvr>
                                      <p:to>
                                        <p:strVal val="visible"/>
                                      </p:to>
                                    </p:set>
                                    <p:animEffect transition="in" filter="wipe(left)">
                                      <p:cBhvr>
                                        <p:cTn id="17" dur="500"/>
                                        <p:tgtEl>
                                          <p:spTgt spid="10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24">
                                            <p:txEl>
                                              <p:pRg st="3" end="3"/>
                                            </p:txEl>
                                          </p:spTgt>
                                        </p:tgtEl>
                                        <p:attrNameLst>
                                          <p:attrName>style.visibility</p:attrName>
                                        </p:attrNameLst>
                                      </p:cBhvr>
                                      <p:to>
                                        <p:strVal val="visible"/>
                                      </p:to>
                                    </p:set>
                                    <p:animEffect transition="in" filter="wipe(left)">
                                      <p:cBhvr>
                                        <p:cTn id="22" dur="500"/>
                                        <p:tgtEl>
                                          <p:spTgt spid="10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Shape 983"/>
        <p:cNvGrpSpPr/>
        <p:nvPr/>
      </p:nvGrpSpPr>
      <p:grpSpPr>
        <a:xfrm>
          <a:off x="0" y="0"/>
          <a:ext cx="0" cy="0"/>
          <a:chOff x="0" y="0"/>
          <a:chExt cx="0" cy="0"/>
        </a:xfrm>
      </p:grpSpPr>
      <p:sp>
        <p:nvSpPr>
          <p:cNvPr id="984" name="Google Shape;984;p103"/>
          <p:cNvSpPr txBox="1">
            <a:spLocks noGrp="1"/>
          </p:cNvSpPr>
          <p:nvPr>
            <p:ph type="title"/>
          </p:nvPr>
        </p:nvSpPr>
        <p:spPr>
          <a:xfrm>
            <a:off x="313267" y="365126"/>
            <a:ext cx="8475133" cy="1040341"/>
          </a:xfrm>
          <a:prstGeom prst="rect">
            <a:avLst/>
          </a:prstGeom>
          <a:solidFill>
            <a:schemeClr val="accent3">
              <a:lumMod val="40000"/>
              <a:lumOff val="6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000"/>
              <a:buFont typeface="Arial"/>
              <a:buNone/>
            </a:pPr>
            <a:r>
              <a:rPr lang="en-US" dirty="0">
                <a:solidFill>
                  <a:srgbClr val="FF0000"/>
                </a:solidFill>
              </a:rPr>
              <a:t>Technologies </a:t>
            </a:r>
            <a:r>
              <a:rPr lang="en-US" dirty="0">
                <a:solidFill>
                  <a:srgbClr val="0000FF"/>
                </a:solidFill>
              </a:rPr>
              <a:t>can provide Insight into one’s </a:t>
            </a:r>
            <a:r>
              <a:rPr lang="en-US" dirty="0">
                <a:solidFill>
                  <a:srgbClr val="FF0000"/>
                </a:solidFill>
              </a:rPr>
              <a:t>Genetic Legacy</a:t>
            </a:r>
            <a:endParaRPr dirty="0">
              <a:solidFill>
                <a:srgbClr val="FF0000"/>
              </a:solidFill>
            </a:endParaRPr>
          </a:p>
        </p:txBody>
      </p:sp>
      <p:sp>
        <p:nvSpPr>
          <p:cNvPr id="985" name="Google Shape;985;p103"/>
          <p:cNvSpPr txBox="1">
            <a:spLocks noGrp="1"/>
          </p:cNvSpPr>
          <p:nvPr>
            <p:ph type="body" idx="1"/>
          </p:nvPr>
        </p:nvSpPr>
        <p:spPr>
          <a:xfrm>
            <a:off x="304800" y="1447800"/>
            <a:ext cx="8475133" cy="475826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Char char="•"/>
            </a:pPr>
            <a:r>
              <a:rPr lang="en-US" sz="2400" dirty="0"/>
              <a:t>Modern technologies offer ways to obtain genetic information</a:t>
            </a:r>
            <a:endParaRPr dirty="0"/>
          </a:p>
          <a:p>
            <a:pPr marL="685800" lvl="1" indent="-228600" algn="l" rtl="0">
              <a:lnSpc>
                <a:spcPct val="100000"/>
              </a:lnSpc>
              <a:spcBef>
                <a:spcPts val="1200"/>
              </a:spcBef>
              <a:spcAft>
                <a:spcPts val="0"/>
              </a:spcAft>
              <a:buSzPts val="2400"/>
              <a:buChar char="•"/>
            </a:pPr>
            <a:r>
              <a:rPr lang="en-US" sz="2400" b="1" dirty="0">
                <a:solidFill>
                  <a:srgbClr val="0000FF"/>
                </a:solidFill>
              </a:rPr>
              <a:t>before conception</a:t>
            </a:r>
            <a:endParaRPr sz="2400" b="1" dirty="0">
              <a:solidFill>
                <a:srgbClr val="0000FF"/>
              </a:solidFill>
            </a:endParaRPr>
          </a:p>
          <a:p>
            <a:pPr marL="685800" lvl="1" indent="-228600" algn="l" rtl="0">
              <a:lnSpc>
                <a:spcPct val="100000"/>
              </a:lnSpc>
              <a:spcBef>
                <a:spcPts val="1200"/>
              </a:spcBef>
              <a:spcAft>
                <a:spcPts val="0"/>
              </a:spcAft>
              <a:buSzPts val="2400"/>
              <a:buChar char="•"/>
            </a:pPr>
            <a:r>
              <a:rPr lang="en-US" sz="2400" b="1" dirty="0">
                <a:solidFill>
                  <a:srgbClr val="0000FF"/>
                </a:solidFill>
              </a:rPr>
              <a:t>during pregnancy</a:t>
            </a:r>
            <a:endParaRPr sz="2400" b="1" dirty="0">
              <a:solidFill>
                <a:srgbClr val="0000FF"/>
              </a:solidFill>
            </a:endParaRPr>
          </a:p>
          <a:p>
            <a:pPr marL="685800" lvl="1" indent="-228600" algn="l" rtl="0">
              <a:lnSpc>
                <a:spcPct val="100000"/>
              </a:lnSpc>
              <a:spcBef>
                <a:spcPts val="1200"/>
              </a:spcBef>
              <a:spcAft>
                <a:spcPts val="0"/>
              </a:spcAft>
              <a:buSzPts val="2400"/>
              <a:buChar char="•"/>
            </a:pPr>
            <a:r>
              <a:rPr lang="en-US" sz="2400" b="1" dirty="0">
                <a:solidFill>
                  <a:srgbClr val="0000FF"/>
                </a:solidFill>
              </a:rPr>
              <a:t>after birth</a:t>
            </a:r>
            <a:endParaRPr sz="2400" b="1" dirty="0">
              <a:solidFill>
                <a:srgbClr val="0000FF"/>
              </a:solidFill>
            </a:endParaRPr>
          </a:p>
          <a:p>
            <a:pPr marL="228600" lvl="0" indent="-228600" algn="l" rtl="0">
              <a:lnSpc>
                <a:spcPct val="100000"/>
              </a:lnSpc>
              <a:spcBef>
                <a:spcPts val="1200"/>
              </a:spcBef>
              <a:spcAft>
                <a:spcPts val="0"/>
              </a:spcAft>
              <a:buSzPts val="2400"/>
              <a:buChar char="•"/>
            </a:pPr>
            <a:r>
              <a:rPr lang="en-US" sz="2400" b="1" dirty="0">
                <a:solidFill>
                  <a:srgbClr val="FF0000"/>
                </a:solidFill>
              </a:rPr>
              <a:t>Genetic Testing </a:t>
            </a:r>
            <a:r>
              <a:rPr lang="en-US" sz="2400" dirty="0"/>
              <a:t>can identify prospective parents who are heterozygous carriers for certain diseases.</a:t>
            </a:r>
            <a:endParaRPr dirty="0"/>
          </a:p>
        </p:txBody>
      </p:sp>
      <p:pic>
        <p:nvPicPr>
          <p:cNvPr id="987" name="Google Shape;987;p103"/>
          <p:cNvPicPr preferRelativeResize="0"/>
          <p:nvPr/>
        </p:nvPicPr>
        <p:blipFill rotWithShape="1">
          <a:blip r:embed="rId3">
            <a:alphaModFix/>
          </a:blip>
          <a:srcRect/>
          <a:stretch/>
        </p:blipFill>
        <p:spPr>
          <a:xfrm>
            <a:off x="5960533" y="4743450"/>
            <a:ext cx="2819400" cy="2114550"/>
          </a:xfrm>
          <a:prstGeom prst="rect">
            <a:avLst/>
          </a:prstGeom>
          <a:noFill/>
          <a:ln>
            <a:noFill/>
          </a:ln>
        </p:spPr>
      </p:pic>
    </p:spTree>
    <p:extLst>
      <p:ext uri="{BB962C8B-B14F-4D97-AF65-F5344CB8AC3E}">
        <p14:creationId xmlns:p14="http://schemas.microsoft.com/office/powerpoint/2010/main" val="98499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85">
                                            <p:txEl>
                                              <p:pRg st="0" end="0"/>
                                            </p:txEl>
                                          </p:spTgt>
                                        </p:tgtEl>
                                        <p:attrNameLst>
                                          <p:attrName>style.visibility</p:attrName>
                                        </p:attrNameLst>
                                      </p:cBhvr>
                                      <p:to>
                                        <p:strVal val="visible"/>
                                      </p:to>
                                    </p:set>
                                    <p:animEffect transition="in" filter="wipe(left)">
                                      <p:cBhvr>
                                        <p:cTn id="7" dur="500"/>
                                        <p:tgtEl>
                                          <p:spTgt spid="9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85">
                                            <p:txEl>
                                              <p:pRg st="1" end="1"/>
                                            </p:txEl>
                                          </p:spTgt>
                                        </p:tgtEl>
                                        <p:attrNameLst>
                                          <p:attrName>style.visibility</p:attrName>
                                        </p:attrNameLst>
                                      </p:cBhvr>
                                      <p:to>
                                        <p:strVal val="visible"/>
                                      </p:to>
                                    </p:set>
                                    <p:animEffect transition="in" filter="wipe(left)">
                                      <p:cBhvr>
                                        <p:cTn id="12" dur="500"/>
                                        <p:tgtEl>
                                          <p:spTgt spid="98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85">
                                            <p:txEl>
                                              <p:pRg st="2" end="2"/>
                                            </p:txEl>
                                          </p:spTgt>
                                        </p:tgtEl>
                                        <p:attrNameLst>
                                          <p:attrName>style.visibility</p:attrName>
                                        </p:attrNameLst>
                                      </p:cBhvr>
                                      <p:to>
                                        <p:strVal val="visible"/>
                                      </p:to>
                                    </p:set>
                                    <p:animEffect transition="in" filter="wipe(left)">
                                      <p:cBhvr>
                                        <p:cTn id="17" dur="500"/>
                                        <p:tgtEl>
                                          <p:spTgt spid="98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85">
                                            <p:txEl>
                                              <p:pRg st="3" end="3"/>
                                            </p:txEl>
                                          </p:spTgt>
                                        </p:tgtEl>
                                        <p:attrNameLst>
                                          <p:attrName>style.visibility</p:attrName>
                                        </p:attrNameLst>
                                      </p:cBhvr>
                                      <p:to>
                                        <p:strVal val="visible"/>
                                      </p:to>
                                    </p:set>
                                    <p:animEffect transition="in" filter="wipe(left)">
                                      <p:cBhvr>
                                        <p:cTn id="22" dur="500"/>
                                        <p:tgtEl>
                                          <p:spTgt spid="98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85">
                                            <p:txEl>
                                              <p:pRg st="4" end="4"/>
                                            </p:txEl>
                                          </p:spTgt>
                                        </p:tgtEl>
                                        <p:attrNameLst>
                                          <p:attrName>style.visibility</p:attrName>
                                        </p:attrNameLst>
                                      </p:cBhvr>
                                      <p:to>
                                        <p:strVal val="visible"/>
                                      </p:to>
                                    </p:set>
                                    <p:animEffect transition="in" filter="wipe(left)">
                                      <p:cBhvr>
                                        <p:cTn id="27" dur="500"/>
                                        <p:tgtEl>
                                          <p:spTgt spid="98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Shape 992"/>
        <p:cNvGrpSpPr/>
        <p:nvPr/>
      </p:nvGrpSpPr>
      <p:grpSpPr>
        <a:xfrm>
          <a:off x="0" y="0"/>
          <a:ext cx="0" cy="0"/>
          <a:chOff x="0" y="0"/>
          <a:chExt cx="0" cy="0"/>
        </a:xfrm>
      </p:grpSpPr>
      <p:sp>
        <p:nvSpPr>
          <p:cNvPr id="993" name="Google Shape;993;p104"/>
          <p:cNvSpPr txBox="1">
            <a:spLocks noGrp="1"/>
          </p:cNvSpPr>
          <p:nvPr>
            <p:ph type="body" idx="1"/>
          </p:nvPr>
        </p:nvSpPr>
        <p:spPr>
          <a:xfrm>
            <a:off x="304800" y="1458530"/>
            <a:ext cx="8475133" cy="5399469"/>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800"/>
              <a:buChar char="•"/>
            </a:pPr>
            <a:r>
              <a:rPr lang="en-US" dirty="0"/>
              <a:t>Certain technologies can be used for detecting genetic conditions in a fetus:</a:t>
            </a:r>
            <a:endParaRPr dirty="0"/>
          </a:p>
          <a:p>
            <a:pPr marL="685800" lvl="1" indent="-228600" algn="l" rtl="0">
              <a:lnSpc>
                <a:spcPct val="100000"/>
              </a:lnSpc>
              <a:spcBef>
                <a:spcPts val="1800"/>
              </a:spcBef>
              <a:spcAft>
                <a:spcPts val="0"/>
              </a:spcAft>
              <a:buSzPts val="2800"/>
              <a:buChar char="•"/>
            </a:pPr>
            <a:r>
              <a:rPr lang="en-US" sz="5400" b="1" dirty="0">
                <a:solidFill>
                  <a:srgbClr val="FF0000"/>
                </a:solidFill>
              </a:rPr>
              <a:t>Amniocentesis</a:t>
            </a:r>
            <a:r>
              <a:rPr lang="en-US" sz="2800" dirty="0"/>
              <a:t> extracts samples of </a:t>
            </a:r>
            <a:r>
              <a:rPr lang="en-US" sz="2800" b="1" dirty="0">
                <a:solidFill>
                  <a:srgbClr val="0000FF"/>
                </a:solidFill>
              </a:rPr>
              <a:t>amniotic fluid containing fetal cells </a:t>
            </a:r>
            <a:r>
              <a:rPr lang="en-US" sz="2800" dirty="0"/>
              <a:t>and permits:</a:t>
            </a:r>
            <a:endParaRPr sz="2800" dirty="0"/>
          </a:p>
          <a:p>
            <a:pPr marL="1143000" lvl="2" indent="-228600" algn="l" rtl="0">
              <a:lnSpc>
                <a:spcPct val="100000"/>
              </a:lnSpc>
              <a:spcBef>
                <a:spcPts val="1800"/>
              </a:spcBef>
              <a:spcAft>
                <a:spcPts val="0"/>
              </a:spcAft>
              <a:buSzPts val="2800"/>
              <a:buChar char="•"/>
            </a:pPr>
            <a:r>
              <a:rPr lang="en-US" sz="4800" dirty="0">
                <a:solidFill>
                  <a:srgbClr val="00B050"/>
                </a:solidFill>
              </a:rPr>
              <a:t>karyotyping</a:t>
            </a:r>
            <a:r>
              <a:rPr lang="en-US" sz="2800" dirty="0"/>
              <a:t> to detect chromosomal abnormalities such as Down syndrome.</a:t>
            </a:r>
            <a:endParaRPr dirty="0"/>
          </a:p>
          <a:p>
            <a:pPr marL="1143000" lvl="2" indent="-228600" algn="l" rtl="0">
              <a:lnSpc>
                <a:spcPct val="100000"/>
              </a:lnSpc>
              <a:spcBef>
                <a:spcPts val="1800"/>
              </a:spcBef>
              <a:spcAft>
                <a:spcPts val="0"/>
              </a:spcAft>
              <a:buSzPts val="2800"/>
              <a:buChar char="•"/>
            </a:pPr>
            <a:r>
              <a:rPr lang="en-US" sz="2800" dirty="0">
                <a:solidFill>
                  <a:srgbClr val="0000FF"/>
                </a:solidFill>
              </a:rPr>
              <a:t>biochemical tests on cultured fetal cells </a:t>
            </a:r>
            <a:r>
              <a:rPr lang="en-US" sz="2800" dirty="0"/>
              <a:t>to detect other conditions.</a:t>
            </a:r>
            <a:endParaRPr dirty="0"/>
          </a:p>
        </p:txBody>
      </p:sp>
      <p:sp>
        <p:nvSpPr>
          <p:cNvPr id="995" name="Google Shape;995;p104"/>
          <p:cNvSpPr txBox="1">
            <a:spLocks noGrp="1"/>
          </p:cNvSpPr>
          <p:nvPr>
            <p:ph type="title"/>
          </p:nvPr>
        </p:nvSpPr>
        <p:spPr>
          <a:xfrm>
            <a:off x="313267" y="365126"/>
            <a:ext cx="8475133" cy="726255"/>
          </a:xfrm>
          <a:prstGeom prst="rect">
            <a:avLst/>
          </a:prstGeom>
          <a:solidFill>
            <a:schemeClr val="accent3">
              <a:lumMod val="40000"/>
              <a:lumOff val="6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000"/>
              <a:buFont typeface="Arial"/>
              <a:buNone/>
            </a:pPr>
            <a:r>
              <a:rPr lang="en-US" sz="2000" dirty="0">
                <a:solidFill>
                  <a:srgbClr val="FF0000"/>
                </a:solidFill>
              </a:rPr>
              <a:t>Technologies </a:t>
            </a:r>
            <a:r>
              <a:rPr lang="en-US" sz="2000" dirty="0">
                <a:solidFill>
                  <a:srgbClr val="0000FF"/>
                </a:solidFill>
              </a:rPr>
              <a:t>can provide Insight into one’s </a:t>
            </a:r>
            <a:r>
              <a:rPr lang="en-US" sz="2000" dirty="0">
                <a:solidFill>
                  <a:srgbClr val="FF0000"/>
                </a:solidFill>
              </a:rPr>
              <a:t>Genetic Legacy</a:t>
            </a:r>
            <a:endParaRPr sz="2000" dirty="0">
              <a:solidFill>
                <a:srgbClr val="FF0000"/>
              </a:solidFill>
            </a:endParaRPr>
          </a:p>
        </p:txBody>
      </p:sp>
    </p:spTree>
    <p:extLst>
      <p:ext uri="{BB962C8B-B14F-4D97-AF65-F5344CB8AC3E}">
        <p14:creationId xmlns:p14="http://schemas.microsoft.com/office/powerpoint/2010/main" val="4004038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93">
                                            <p:txEl>
                                              <p:pRg st="0" end="0"/>
                                            </p:txEl>
                                          </p:spTgt>
                                        </p:tgtEl>
                                        <p:attrNameLst>
                                          <p:attrName>style.visibility</p:attrName>
                                        </p:attrNameLst>
                                      </p:cBhvr>
                                      <p:to>
                                        <p:strVal val="visible"/>
                                      </p:to>
                                    </p:set>
                                    <p:animEffect transition="in" filter="wipe(left)">
                                      <p:cBhvr>
                                        <p:cTn id="7" dur="500"/>
                                        <p:tgtEl>
                                          <p:spTgt spid="9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93">
                                            <p:txEl>
                                              <p:pRg st="1" end="1"/>
                                            </p:txEl>
                                          </p:spTgt>
                                        </p:tgtEl>
                                        <p:attrNameLst>
                                          <p:attrName>style.visibility</p:attrName>
                                        </p:attrNameLst>
                                      </p:cBhvr>
                                      <p:to>
                                        <p:strVal val="visible"/>
                                      </p:to>
                                    </p:set>
                                    <p:animEffect transition="in" filter="wipe(left)">
                                      <p:cBhvr>
                                        <p:cTn id="12" dur="500"/>
                                        <p:tgtEl>
                                          <p:spTgt spid="9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93">
                                            <p:txEl>
                                              <p:pRg st="2" end="2"/>
                                            </p:txEl>
                                          </p:spTgt>
                                        </p:tgtEl>
                                        <p:attrNameLst>
                                          <p:attrName>style.visibility</p:attrName>
                                        </p:attrNameLst>
                                      </p:cBhvr>
                                      <p:to>
                                        <p:strVal val="visible"/>
                                      </p:to>
                                    </p:set>
                                    <p:animEffect transition="in" filter="wipe(left)">
                                      <p:cBhvr>
                                        <p:cTn id="17" dur="500"/>
                                        <p:tgtEl>
                                          <p:spTgt spid="9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93">
                                            <p:txEl>
                                              <p:pRg st="3" end="3"/>
                                            </p:txEl>
                                          </p:spTgt>
                                        </p:tgtEl>
                                        <p:attrNameLst>
                                          <p:attrName>style.visibility</p:attrName>
                                        </p:attrNameLst>
                                      </p:cBhvr>
                                      <p:to>
                                        <p:strVal val="visible"/>
                                      </p:to>
                                    </p:set>
                                    <p:animEffect transition="in" filter="wipe(left)">
                                      <p:cBhvr>
                                        <p:cTn id="22" dur="500"/>
                                        <p:tgtEl>
                                          <p:spTgt spid="9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Shape 999"/>
        <p:cNvGrpSpPr/>
        <p:nvPr/>
      </p:nvGrpSpPr>
      <p:grpSpPr>
        <a:xfrm>
          <a:off x="0" y="0"/>
          <a:ext cx="0" cy="0"/>
          <a:chOff x="0" y="0"/>
          <a:chExt cx="0" cy="0"/>
        </a:xfrm>
      </p:grpSpPr>
      <p:pic>
        <p:nvPicPr>
          <p:cNvPr id="1000" name="Google Shape;1000;p105"/>
          <p:cNvPicPr preferRelativeResize="0">
            <a:picLocks noGrp="1"/>
          </p:cNvPicPr>
          <p:nvPr>
            <p:ph type="body" idx="1"/>
          </p:nvPr>
        </p:nvPicPr>
        <p:blipFill rotWithShape="1">
          <a:blip r:embed="rId3">
            <a:alphaModFix/>
          </a:blip>
          <a:srcRect/>
          <a:stretch/>
        </p:blipFill>
        <p:spPr>
          <a:xfrm>
            <a:off x="180304" y="1504948"/>
            <a:ext cx="8600158" cy="4987925"/>
          </a:xfrm>
          <a:prstGeom prst="rect">
            <a:avLst/>
          </a:prstGeom>
          <a:noFill/>
          <a:ln>
            <a:noFill/>
          </a:ln>
        </p:spPr>
      </p:pic>
      <p:sp>
        <p:nvSpPr>
          <p:cNvPr id="1002" name="Google Shape;1002;p105"/>
          <p:cNvSpPr txBox="1">
            <a:spLocks noGrp="1"/>
          </p:cNvSpPr>
          <p:nvPr>
            <p:ph type="title"/>
          </p:nvPr>
        </p:nvSpPr>
        <p:spPr>
          <a:xfrm>
            <a:off x="313267" y="365127"/>
            <a:ext cx="8475133" cy="559106"/>
          </a:xfrm>
          <a:prstGeom prst="rect">
            <a:avLst/>
          </a:prstGeom>
          <a:solidFill>
            <a:schemeClr val="accent3">
              <a:lumMod val="40000"/>
              <a:lumOff val="60000"/>
            </a:schemeClr>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000"/>
              <a:buFont typeface="Arial"/>
              <a:buNone/>
            </a:pPr>
            <a:r>
              <a:rPr lang="en-US" sz="2000" dirty="0">
                <a:solidFill>
                  <a:srgbClr val="FF0000"/>
                </a:solidFill>
              </a:rPr>
              <a:t>Technologies </a:t>
            </a:r>
            <a:r>
              <a:rPr lang="en-US" sz="2000" dirty="0">
                <a:solidFill>
                  <a:srgbClr val="0000FF"/>
                </a:solidFill>
              </a:rPr>
              <a:t>can provide Insight into one’s </a:t>
            </a:r>
            <a:r>
              <a:rPr lang="en-US" sz="2000" dirty="0">
                <a:solidFill>
                  <a:srgbClr val="FF0000"/>
                </a:solidFill>
              </a:rPr>
              <a:t>Genetic Legacy</a:t>
            </a:r>
            <a:endParaRPr sz="2000" dirty="0">
              <a:solidFill>
                <a:srgbClr val="FF0000"/>
              </a:solidFill>
            </a:endParaRPr>
          </a:p>
        </p:txBody>
      </p:sp>
      <p:pic>
        <p:nvPicPr>
          <p:cNvPr id="1003" name="Google Shape;1003;p105" descr="09_10a_1FetalTesting-U.jpg"/>
          <p:cNvPicPr preferRelativeResize="0"/>
          <p:nvPr/>
        </p:nvPicPr>
        <p:blipFill rotWithShape="1">
          <a:blip r:embed="rId4">
            <a:alphaModFix/>
          </a:blip>
          <a:srcRect b="8403"/>
          <a:stretch/>
        </p:blipFill>
        <p:spPr>
          <a:xfrm>
            <a:off x="6172200" y="1485899"/>
            <a:ext cx="2608262" cy="2506552"/>
          </a:xfrm>
          <a:prstGeom prst="rect">
            <a:avLst/>
          </a:prstGeom>
          <a:noFill/>
          <a:ln>
            <a:noFill/>
          </a:ln>
        </p:spPr>
      </p:pic>
    </p:spTree>
    <p:extLst>
      <p:ext uri="{BB962C8B-B14F-4D97-AF65-F5344CB8AC3E}">
        <p14:creationId xmlns:p14="http://schemas.microsoft.com/office/powerpoint/2010/main" val="174436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3"/>
                                        </p:tgtEl>
                                        <p:attrNameLst>
                                          <p:attrName>style.visibility</p:attrName>
                                        </p:attrNameLst>
                                      </p:cBhvr>
                                      <p:to>
                                        <p:strVal val="visible"/>
                                      </p:to>
                                    </p:set>
                                    <p:animEffect transition="in" filter="fade">
                                      <p:cBhvr>
                                        <p:cTn id="7" dur="500"/>
                                        <p:tgtEl>
                                          <p:spTgt spid="1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606"/>
        <p:cNvGrpSpPr/>
        <p:nvPr/>
      </p:nvGrpSpPr>
      <p:grpSpPr>
        <a:xfrm>
          <a:off x="0" y="0"/>
          <a:ext cx="0" cy="0"/>
          <a:chOff x="0" y="0"/>
          <a:chExt cx="0" cy="0"/>
        </a:xfrm>
      </p:grpSpPr>
      <p:sp>
        <p:nvSpPr>
          <p:cNvPr id="607" name="Google Shape;607;p73"/>
          <p:cNvSpPr txBox="1">
            <a:spLocks noGrp="1"/>
          </p:cNvSpPr>
          <p:nvPr>
            <p:ph type="title"/>
          </p:nvPr>
        </p:nvSpPr>
        <p:spPr>
          <a:xfrm>
            <a:off x="457200" y="236650"/>
            <a:ext cx="8229600" cy="83820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dirty="0">
                <a:solidFill>
                  <a:srgbClr val="1717FF"/>
                </a:solidFill>
              </a:rPr>
              <a:t>Human Genetic Patterns of Inheritance</a:t>
            </a:r>
            <a:endParaRPr dirty="0"/>
          </a:p>
        </p:txBody>
      </p:sp>
      <p:sp>
        <p:nvSpPr>
          <p:cNvPr id="608" name="Google Shape;608;p73"/>
          <p:cNvSpPr txBox="1">
            <a:spLocks noGrp="1"/>
          </p:cNvSpPr>
          <p:nvPr>
            <p:ph type="body" idx="1"/>
          </p:nvPr>
        </p:nvSpPr>
        <p:spPr>
          <a:xfrm>
            <a:off x="457200" y="1074850"/>
            <a:ext cx="8229600" cy="5364584"/>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SzPts val="2400"/>
              <a:buNone/>
            </a:pPr>
            <a:r>
              <a:rPr lang="en-US" dirty="0"/>
              <a:t>Different patterns of inheritance are observed depending on the condition:</a:t>
            </a:r>
            <a:endParaRPr dirty="0"/>
          </a:p>
          <a:p>
            <a:pPr lvl="1" indent="-450850">
              <a:spcBef>
                <a:spcPts val="1200"/>
              </a:spcBef>
              <a:buSzPts val="2560"/>
            </a:pPr>
            <a:r>
              <a:rPr lang="en-US" sz="3200" b="1" dirty="0">
                <a:solidFill>
                  <a:srgbClr val="FF0000"/>
                </a:solidFill>
              </a:rPr>
              <a:t>Autosomal </a:t>
            </a:r>
            <a:r>
              <a:rPr lang="en-US" sz="3200" b="1" dirty="0">
                <a:solidFill>
                  <a:srgbClr val="1717FF"/>
                </a:solidFill>
              </a:rPr>
              <a:t>Recessive</a:t>
            </a:r>
            <a:r>
              <a:rPr lang="en-US" sz="3200" b="1" dirty="0">
                <a:solidFill>
                  <a:srgbClr val="FF0000"/>
                </a:solidFill>
              </a:rPr>
              <a:t> Inheritance </a:t>
            </a:r>
            <a:r>
              <a:rPr lang="en-US" sz="2400" dirty="0">
                <a:solidFill>
                  <a:srgbClr val="000000"/>
                </a:solidFill>
              </a:rPr>
              <a:t>(Sickle Cell, Phenylketonuria, Cystic Fibrosis</a:t>
            </a:r>
            <a:r>
              <a:rPr lang="en-US" sz="2000" dirty="0">
                <a:solidFill>
                  <a:srgbClr val="000000"/>
                </a:solidFill>
                <a:effectLst>
                  <a:outerShdw blurRad="38100" dist="38100" dir="2700000" algn="tl">
                    <a:srgbClr val="000000">
                      <a:alpha val="43137"/>
                    </a:srgbClr>
                  </a:outerShdw>
                </a:effectLst>
              </a:rPr>
              <a:t>)</a:t>
            </a:r>
            <a:endParaRPr sz="2000" dirty="0">
              <a:solidFill>
                <a:srgbClr val="000000"/>
              </a:solidFill>
            </a:endParaRPr>
          </a:p>
          <a:p>
            <a:pPr lvl="1" indent="-450850">
              <a:spcBef>
                <a:spcPts val="1200"/>
              </a:spcBef>
              <a:buSzPts val="2560"/>
            </a:pPr>
            <a:r>
              <a:rPr lang="en-US" sz="3200" b="1" dirty="0">
                <a:solidFill>
                  <a:srgbClr val="FF0000"/>
                </a:solidFill>
              </a:rPr>
              <a:t>Autosomal </a:t>
            </a:r>
            <a:r>
              <a:rPr lang="en-US" sz="3200" b="1" dirty="0">
                <a:solidFill>
                  <a:srgbClr val="1717FF"/>
                </a:solidFill>
              </a:rPr>
              <a:t>Dominant</a:t>
            </a:r>
            <a:r>
              <a:rPr lang="en-US" sz="3200" b="1" dirty="0">
                <a:solidFill>
                  <a:srgbClr val="FF0000"/>
                </a:solidFill>
              </a:rPr>
              <a:t> Inheritance </a:t>
            </a:r>
            <a:r>
              <a:rPr lang="en-US" sz="2400" dirty="0">
                <a:solidFill>
                  <a:srgbClr val="000000"/>
                </a:solidFill>
              </a:rPr>
              <a:t>(Huntington’s, Achondroplasia, Aneuploidy</a:t>
            </a:r>
            <a:r>
              <a:rPr lang="en-US" sz="2000" dirty="0">
                <a:solidFill>
                  <a:srgbClr val="000000"/>
                </a:solidFill>
                <a:effectLst>
                  <a:outerShdw blurRad="38100" dist="38100" dir="2700000" algn="tl">
                    <a:srgbClr val="000000">
                      <a:alpha val="43137"/>
                    </a:srgbClr>
                  </a:outerShdw>
                </a:effectLst>
              </a:rPr>
              <a:t>)</a:t>
            </a:r>
            <a:endParaRPr lang="en-US" sz="2000" dirty="0">
              <a:solidFill>
                <a:srgbClr val="000000"/>
              </a:solidFill>
            </a:endParaRPr>
          </a:p>
          <a:p>
            <a:pPr lvl="1" indent="-450850" algn="l" rtl="0">
              <a:spcBef>
                <a:spcPts val="1200"/>
              </a:spcBef>
              <a:spcAft>
                <a:spcPts val="0"/>
              </a:spcAft>
              <a:buSzPts val="2560"/>
              <a:buChar char="◻"/>
            </a:pPr>
            <a:r>
              <a:rPr lang="en-US" sz="3200" b="1" dirty="0">
                <a:solidFill>
                  <a:schemeClr val="tx2">
                    <a:lumMod val="60000"/>
                    <a:lumOff val="40000"/>
                  </a:schemeClr>
                </a:solidFill>
              </a:rPr>
              <a:t>Sex-linked</a:t>
            </a:r>
            <a:r>
              <a:rPr lang="en-US" sz="3200" b="1" dirty="0">
                <a:solidFill>
                  <a:srgbClr val="FF0000"/>
                </a:solidFill>
              </a:rPr>
              <a:t> inheritance </a:t>
            </a:r>
            <a:r>
              <a:rPr lang="en-US" sz="2400" dirty="0">
                <a:solidFill>
                  <a:srgbClr val="000000"/>
                </a:solidFill>
              </a:rPr>
              <a:t>(e.g. hemophilia, pattern baldness)</a:t>
            </a:r>
          </a:p>
          <a:p>
            <a:pPr marL="0" lvl="1" indent="0" algn="l" rtl="0">
              <a:spcBef>
                <a:spcPts val="1200"/>
              </a:spcBef>
              <a:spcAft>
                <a:spcPts val="0"/>
              </a:spcAft>
              <a:buSzPts val="2560"/>
              <a:buNone/>
            </a:pPr>
            <a:r>
              <a:rPr lang="en-US" sz="3200" b="1" dirty="0">
                <a:solidFill>
                  <a:srgbClr val="00B050"/>
                </a:solidFill>
              </a:rPr>
              <a:t>How do these patterns get diagnosed or discovered?</a:t>
            </a:r>
            <a:endParaRPr dirty="0">
              <a:solidFill>
                <a:srgbClr val="00B050"/>
              </a:solidFill>
            </a:endParaRPr>
          </a:p>
        </p:txBody>
      </p:sp>
    </p:spTree>
    <p:extLst>
      <p:ext uri="{BB962C8B-B14F-4D97-AF65-F5344CB8AC3E}">
        <p14:creationId xmlns:p14="http://schemas.microsoft.com/office/powerpoint/2010/main" val="2898988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8">
                                            <p:txEl>
                                              <p:pRg st="0" end="0"/>
                                            </p:txEl>
                                          </p:spTgt>
                                        </p:tgtEl>
                                        <p:attrNameLst>
                                          <p:attrName>style.visibility</p:attrName>
                                        </p:attrNameLst>
                                      </p:cBhvr>
                                      <p:to>
                                        <p:strVal val="visible"/>
                                      </p:to>
                                    </p:set>
                                    <p:animEffect transition="in" filter="wipe(left)">
                                      <p:cBhvr>
                                        <p:cTn id="7" dur="500"/>
                                        <p:tgtEl>
                                          <p:spTgt spid="6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8">
                                            <p:txEl>
                                              <p:pRg st="1" end="1"/>
                                            </p:txEl>
                                          </p:spTgt>
                                        </p:tgtEl>
                                        <p:attrNameLst>
                                          <p:attrName>style.visibility</p:attrName>
                                        </p:attrNameLst>
                                      </p:cBhvr>
                                      <p:to>
                                        <p:strVal val="visible"/>
                                      </p:to>
                                    </p:set>
                                    <p:animEffect transition="in" filter="wipe(left)">
                                      <p:cBhvr>
                                        <p:cTn id="12" dur="500"/>
                                        <p:tgtEl>
                                          <p:spTgt spid="6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08">
                                            <p:txEl>
                                              <p:pRg st="2" end="2"/>
                                            </p:txEl>
                                          </p:spTgt>
                                        </p:tgtEl>
                                        <p:attrNameLst>
                                          <p:attrName>style.visibility</p:attrName>
                                        </p:attrNameLst>
                                      </p:cBhvr>
                                      <p:to>
                                        <p:strVal val="visible"/>
                                      </p:to>
                                    </p:set>
                                    <p:animEffect transition="in" filter="wipe(left)">
                                      <p:cBhvr>
                                        <p:cTn id="17" dur="500"/>
                                        <p:tgtEl>
                                          <p:spTgt spid="6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8">
                                            <p:txEl>
                                              <p:pRg st="3" end="3"/>
                                            </p:txEl>
                                          </p:spTgt>
                                        </p:tgtEl>
                                        <p:attrNameLst>
                                          <p:attrName>style.visibility</p:attrName>
                                        </p:attrNameLst>
                                      </p:cBhvr>
                                      <p:to>
                                        <p:strVal val="visible"/>
                                      </p:to>
                                    </p:set>
                                    <p:animEffect transition="in" filter="wipe(left)">
                                      <p:cBhvr>
                                        <p:cTn id="22" dur="500"/>
                                        <p:tgtEl>
                                          <p:spTgt spid="6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08">
                                            <p:txEl>
                                              <p:pRg st="4" end="4"/>
                                            </p:txEl>
                                          </p:spTgt>
                                        </p:tgtEl>
                                        <p:attrNameLst>
                                          <p:attrName>style.visibility</p:attrName>
                                        </p:attrNameLst>
                                      </p:cBhvr>
                                      <p:to>
                                        <p:strVal val="visible"/>
                                      </p:to>
                                    </p:set>
                                    <p:animEffect transition="in" filter="wipe(left)">
                                      <p:cBhvr>
                                        <p:cTn id="27" dur="500"/>
                                        <p:tgtEl>
                                          <p:spTgt spid="6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anaphase pink">
            <a:extLst>
              <a:ext uri="{FF2B5EF4-FFF2-40B4-BE49-F238E27FC236}">
                <a16:creationId xmlns:a16="http://schemas.microsoft.com/office/drawing/2014/main" id="{D794134E-C35F-436D-9F80-268DC1EF8E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609600"/>
            <a:ext cx="5715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Rectangle 3">
            <a:extLst>
              <a:ext uri="{FF2B5EF4-FFF2-40B4-BE49-F238E27FC236}">
                <a16:creationId xmlns:a16="http://schemas.microsoft.com/office/drawing/2014/main" id="{B8F40A94-9C86-4882-8FE7-3182AEE5AF1C}"/>
              </a:ext>
            </a:extLst>
          </p:cNvPr>
          <p:cNvSpPr>
            <a:spLocks noGrp="1" noChangeArrowheads="1"/>
          </p:cNvSpPr>
          <p:nvPr>
            <p:ph type="title" idx="4294967295"/>
          </p:nvPr>
        </p:nvSpPr>
        <p:spPr>
          <a:xfrm>
            <a:off x="457200" y="0"/>
            <a:ext cx="8229600" cy="685800"/>
          </a:xfrm>
        </p:spPr>
        <p:txBody>
          <a:bodyPr/>
          <a:lstStyle/>
          <a:p>
            <a:pPr eaLnBrk="1" hangingPunct="1"/>
            <a:r>
              <a:rPr lang="en-US" altLang="en-US" sz="4000"/>
              <a:t>Recall Anaphase</a:t>
            </a:r>
          </a:p>
        </p:txBody>
      </p:sp>
      <p:sp>
        <p:nvSpPr>
          <p:cNvPr id="12292" name="Text Box 4">
            <a:extLst>
              <a:ext uri="{FF2B5EF4-FFF2-40B4-BE49-F238E27FC236}">
                <a16:creationId xmlns:a16="http://schemas.microsoft.com/office/drawing/2014/main" id="{546EEF35-7C3F-4709-99F6-04F57502F224}"/>
              </a:ext>
            </a:extLst>
          </p:cNvPr>
          <p:cNvSpPr txBox="1">
            <a:spLocks noChangeArrowheads="1"/>
          </p:cNvSpPr>
          <p:nvPr/>
        </p:nvSpPr>
        <p:spPr bwMode="auto">
          <a:xfrm>
            <a:off x="381000" y="4419600"/>
            <a:ext cx="83820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duplicate chromosomes are pulled apart at the </a:t>
            </a: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centromere</a:t>
            </a: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just prior to </a:t>
            </a: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cytokinesis.</a:t>
            </a:r>
          </a:p>
        </p:txBody>
      </p:sp>
      <p:sp>
        <p:nvSpPr>
          <p:cNvPr id="10245" name="Text Box 5">
            <a:extLst>
              <a:ext uri="{FF2B5EF4-FFF2-40B4-BE49-F238E27FC236}">
                <a16:creationId xmlns:a16="http://schemas.microsoft.com/office/drawing/2014/main" id="{B46D6611-2288-40D0-A005-057C813E2B8E}"/>
              </a:ext>
            </a:extLst>
          </p:cNvPr>
          <p:cNvSpPr txBox="1">
            <a:spLocks noChangeArrowheads="1"/>
          </p:cNvSpPr>
          <p:nvPr/>
        </p:nvSpPr>
        <p:spPr bwMode="auto">
          <a:xfrm>
            <a:off x="1219200" y="5562600"/>
            <a:ext cx="6553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A50021"/>
                </a:solidFill>
                <a:effectLst/>
                <a:uLnTx/>
                <a:uFillTx/>
                <a:latin typeface="Arial" panose="020B0604020202020204" pitchFamily="34" charset="0"/>
                <a:ea typeface="+mn-ea"/>
                <a:cs typeface="Arial" panose="020B0604020202020204" pitchFamily="34" charset="0"/>
              </a:rPr>
              <a:t>What happens during cytokinesis?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2"/>
                                        </p:tgtEl>
                                        <p:attrNameLst>
                                          <p:attrName>style.visibility</p:attrName>
                                        </p:attrNameLst>
                                      </p:cBhvr>
                                      <p:to>
                                        <p:strVal val="visible"/>
                                      </p:to>
                                    </p:set>
                                    <p:animEffect transition="in" filter="fade">
                                      <p:cBhvr>
                                        <p:cTn id="12" dur="500"/>
                                        <p:tgtEl>
                                          <p:spTgt spid="122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5"/>
                                        </p:tgtEl>
                                        <p:attrNameLst>
                                          <p:attrName>style.visibility</p:attrName>
                                        </p:attrNameLst>
                                      </p:cBhvr>
                                      <p:to>
                                        <p:strVal val="visible"/>
                                      </p:to>
                                    </p:set>
                                    <p:animEffect transition="in" filter="fade">
                                      <p:cBhvr>
                                        <p:cTn id="17"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0245"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407"/>
        <p:cNvGrpSpPr/>
        <p:nvPr/>
      </p:nvGrpSpPr>
      <p:grpSpPr>
        <a:xfrm>
          <a:off x="0" y="0"/>
          <a:ext cx="0" cy="0"/>
          <a:chOff x="0" y="0"/>
          <a:chExt cx="0" cy="0"/>
        </a:xfrm>
      </p:grpSpPr>
      <p:sp>
        <p:nvSpPr>
          <p:cNvPr id="409" name="Google Shape;409;p70"/>
          <p:cNvSpPr txBox="1"/>
          <p:nvPr/>
        </p:nvSpPr>
        <p:spPr>
          <a:xfrm>
            <a:off x="1029929" y="0"/>
            <a:ext cx="6796548" cy="70784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a:ea typeface="Calibri"/>
                <a:cs typeface="Calibri"/>
                <a:sym typeface="Calibri"/>
              </a:rPr>
              <a:t>Preparing for Genetic Testing</a:t>
            </a:r>
            <a:endParaRPr kumimoji="0" sz="14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4" name="Picture 3" descr="warm_up-01.eps">
            <a:extLst>
              <a:ext uri="{FF2B5EF4-FFF2-40B4-BE49-F238E27FC236}">
                <a16:creationId xmlns:a16="http://schemas.microsoft.com/office/drawing/2014/main" id="{82A903EE-D290-8EB5-8100-60B012388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9929" cy="835078"/>
          </a:xfrm>
          <a:prstGeom prst="rect">
            <a:avLst/>
          </a:prstGeom>
        </p:spPr>
      </p:pic>
      <p:sp>
        <p:nvSpPr>
          <p:cNvPr id="7" name="TextBox 6">
            <a:extLst>
              <a:ext uri="{FF2B5EF4-FFF2-40B4-BE49-F238E27FC236}">
                <a16:creationId xmlns:a16="http://schemas.microsoft.com/office/drawing/2014/main" id="{81114944-5540-4651-7C36-6EA9D7AE970E}"/>
              </a:ext>
            </a:extLst>
          </p:cNvPr>
          <p:cNvSpPr txBox="1"/>
          <p:nvPr/>
        </p:nvSpPr>
        <p:spPr>
          <a:xfrm>
            <a:off x="0" y="1154235"/>
            <a:ext cx="9065342" cy="5186035"/>
          </a:xfrm>
          <a:prstGeom prst="rect">
            <a:avLst/>
          </a:prstGeom>
          <a:noFill/>
        </p:spPr>
        <p:txBody>
          <a:bodyPr wrap="square">
            <a:spAutoFit/>
          </a:bodyPr>
          <a:lstStyle/>
          <a:p>
            <a:pPr marL="344488" indent="-339725" eaLnBrk="1" hangingPunct="1">
              <a:spcBef>
                <a:spcPct val="50000"/>
              </a:spcBef>
              <a:buFont typeface="+mj-lt"/>
              <a:buAutoNum type="arabicPeriod"/>
            </a:pPr>
            <a:r>
              <a:rPr lang="en-US" altLang="en-US" sz="2000" dirty="0">
                <a:solidFill>
                  <a:schemeClr val="tx1"/>
                </a:solidFill>
              </a:rPr>
              <a:t>Which four letters represent the </a:t>
            </a:r>
            <a:r>
              <a:rPr lang="en-US" altLang="en-US" sz="2000" u="sng" dirty="0">
                <a:solidFill>
                  <a:schemeClr val="tx1"/>
                </a:solidFill>
              </a:rPr>
              <a:t>nucleotides</a:t>
            </a:r>
            <a:r>
              <a:rPr lang="en-US" altLang="en-US" sz="2000" dirty="0">
                <a:solidFill>
                  <a:schemeClr val="tx1"/>
                </a:solidFill>
              </a:rPr>
              <a:t> of the DNA?</a:t>
            </a:r>
          </a:p>
          <a:p>
            <a:pPr marL="344488" indent="-339725">
              <a:spcBef>
                <a:spcPct val="50000"/>
              </a:spcBef>
              <a:buFont typeface="+mj-lt"/>
              <a:buAutoNum type="arabicPeriod"/>
            </a:pPr>
            <a:r>
              <a:rPr lang="en-US" altLang="en-US" sz="2000" dirty="0">
                <a:solidFill>
                  <a:srgbClr val="0070C0"/>
                </a:solidFill>
              </a:rPr>
              <a:t>In which phase of the </a:t>
            </a:r>
            <a:r>
              <a:rPr lang="en-US" altLang="en-US" sz="2000" u="sng" dirty="0">
                <a:solidFill>
                  <a:srgbClr val="0070C0"/>
                </a:solidFill>
              </a:rPr>
              <a:t>cell cycle</a:t>
            </a:r>
            <a:r>
              <a:rPr lang="en-US" altLang="en-US" sz="2000" dirty="0">
                <a:solidFill>
                  <a:srgbClr val="0070C0"/>
                </a:solidFill>
              </a:rPr>
              <a:t> do the chromosomes form?</a:t>
            </a:r>
          </a:p>
          <a:p>
            <a:pPr marL="344488" indent="-339725">
              <a:spcBef>
                <a:spcPct val="50000"/>
              </a:spcBef>
              <a:buFont typeface="+mj-lt"/>
              <a:buAutoNum type="arabicPeriod"/>
            </a:pPr>
            <a:r>
              <a:rPr lang="en-US" altLang="en-US" sz="2000" dirty="0">
                <a:solidFill>
                  <a:schemeClr val="tx1"/>
                </a:solidFill>
              </a:rPr>
              <a:t>What </a:t>
            </a:r>
            <a:r>
              <a:rPr lang="en-US" altLang="en-US" sz="2000" u="sng" dirty="0">
                <a:solidFill>
                  <a:schemeClr val="tx1"/>
                </a:solidFill>
              </a:rPr>
              <a:t>protein</a:t>
            </a:r>
            <a:r>
              <a:rPr lang="en-US" altLang="en-US" sz="2000" dirty="0">
                <a:solidFill>
                  <a:schemeClr val="tx1"/>
                </a:solidFill>
              </a:rPr>
              <a:t> does the DNA wrap itself around in the beginning stages of chromosome formation?</a:t>
            </a:r>
          </a:p>
          <a:p>
            <a:pPr marL="344488" indent="-339725">
              <a:spcBef>
                <a:spcPct val="50000"/>
              </a:spcBef>
              <a:buFont typeface="+mj-lt"/>
              <a:buAutoNum type="arabicPeriod"/>
            </a:pPr>
            <a:r>
              <a:rPr lang="en-US" altLang="en-US" sz="2000" dirty="0">
                <a:solidFill>
                  <a:srgbClr val="0070C0"/>
                </a:solidFill>
              </a:rPr>
              <a:t>In which </a:t>
            </a:r>
            <a:r>
              <a:rPr lang="en-US" altLang="en-US" sz="2000" u="sng" dirty="0">
                <a:solidFill>
                  <a:srgbClr val="0070C0"/>
                </a:solidFill>
              </a:rPr>
              <a:t>phase of mitosis</a:t>
            </a:r>
            <a:r>
              <a:rPr lang="en-US" altLang="en-US" sz="2000" dirty="0">
                <a:solidFill>
                  <a:srgbClr val="0070C0"/>
                </a:solidFill>
              </a:rPr>
              <a:t> are the chromosomes most easily seen?</a:t>
            </a:r>
          </a:p>
          <a:p>
            <a:pPr marL="344488" indent="-339725">
              <a:spcBef>
                <a:spcPct val="50000"/>
              </a:spcBef>
              <a:buFont typeface="+mj-lt"/>
              <a:buAutoNum type="arabicPeriod"/>
            </a:pPr>
            <a:r>
              <a:rPr lang="en-US" altLang="en-US" sz="2000" dirty="0">
                <a:solidFill>
                  <a:schemeClr val="tx1"/>
                </a:solidFill>
              </a:rPr>
              <a:t>Which letter represents the </a:t>
            </a:r>
            <a:r>
              <a:rPr lang="en-US" altLang="en-US" sz="2000" u="sng" dirty="0">
                <a:solidFill>
                  <a:schemeClr val="tx1"/>
                </a:solidFill>
              </a:rPr>
              <a:t>small arm</a:t>
            </a:r>
            <a:r>
              <a:rPr lang="en-US" altLang="en-US" sz="2000" dirty="0">
                <a:solidFill>
                  <a:schemeClr val="tx1"/>
                </a:solidFill>
              </a:rPr>
              <a:t> of a chromosome?</a:t>
            </a:r>
          </a:p>
          <a:p>
            <a:pPr marL="344488" indent="-339725">
              <a:spcBef>
                <a:spcPct val="50000"/>
              </a:spcBef>
              <a:buFont typeface="+mj-lt"/>
              <a:buAutoNum type="arabicPeriod"/>
            </a:pPr>
            <a:r>
              <a:rPr lang="en-US" altLang="en-US" sz="2000" dirty="0">
                <a:solidFill>
                  <a:srgbClr val="0070C0"/>
                </a:solidFill>
              </a:rPr>
              <a:t>Which letter represents the </a:t>
            </a:r>
            <a:r>
              <a:rPr lang="en-US" altLang="en-US" sz="2000" u="sng" dirty="0">
                <a:solidFill>
                  <a:srgbClr val="0070C0"/>
                </a:solidFill>
              </a:rPr>
              <a:t>long arm</a:t>
            </a:r>
            <a:r>
              <a:rPr lang="en-US" altLang="en-US" sz="2000" dirty="0">
                <a:solidFill>
                  <a:srgbClr val="0070C0"/>
                </a:solidFill>
              </a:rPr>
              <a:t> of the chromosome?</a:t>
            </a:r>
          </a:p>
          <a:p>
            <a:pPr marL="344488" indent="-339725">
              <a:spcBef>
                <a:spcPct val="50000"/>
              </a:spcBef>
              <a:buFont typeface="+mj-lt"/>
              <a:buAutoNum type="arabicPeriod"/>
            </a:pPr>
            <a:r>
              <a:rPr lang="en-US" altLang="en-US" sz="2000" dirty="0">
                <a:solidFill>
                  <a:schemeClr val="tx1"/>
                </a:solidFill>
              </a:rPr>
              <a:t>How would you describe what a </a:t>
            </a:r>
            <a:r>
              <a:rPr lang="en-US" altLang="en-US" sz="2000" u="sng" dirty="0">
                <a:solidFill>
                  <a:schemeClr val="tx1"/>
                </a:solidFill>
              </a:rPr>
              <a:t>karyotype</a:t>
            </a:r>
            <a:r>
              <a:rPr lang="en-US" altLang="en-US" sz="2000" dirty="0">
                <a:solidFill>
                  <a:schemeClr val="tx1"/>
                </a:solidFill>
              </a:rPr>
              <a:t> looks like?</a:t>
            </a:r>
          </a:p>
          <a:p>
            <a:pPr marL="344488" indent="-339725">
              <a:spcBef>
                <a:spcPct val="50000"/>
              </a:spcBef>
              <a:buFont typeface="+mj-lt"/>
              <a:buAutoNum type="arabicPeriod"/>
            </a:pPr>
            <a:r>
              <a:rPr lang="en-US" altLang="en-US" sz="2000" dirty="0">
                <a:solidFill>
                  <a:srgbClr val="0070C0"/>
                </a:solidFill>
              </a:rPr>
              <a:t>What two </a:t>
            </a:r>
            <a:r>
              <a:rPr lang="en-US" altLang="en-US" sz="2000" u="sng" dirty="0">
                <a:solidFill>
                  <a:srgbClr val="0070C0"/>
                </a:solidFill>
              </a:rPr>
              <a:t>types of chromosomes</a:t>
            </a:r>
            <a:r>
              <a:rPr lang="en-US" altLang="en-US" sz="2000" dirty="0">
                <a:solidFill>
                  <a:srgbClr val="0070C0"/>
                </a:solidFill>
              </a:rPr>
              <a:t> do you have?</a:t>
            </a:r>
          </a:p>
          <a:p>
            <a:pPr marL="344488" indent="-339725">
              <a:spcBef>
                <a:spcPct val="50000"/>
              </a:spcBef>
              <a:buFont typeface="+mj-lt"/>
              <a:buAutoNum type="arabicPeriod"/>
            </a:pPr>
            <a:r>
              <a:rPr lang="en-US" altLang="en-US" sz="2000" dirty="0">
                <a:solidFill>
                  <a:schemeClr val="tx1"/>
                </a:solidFill>
              </a:rPr>
              <a:t>Which chromosomes </a:t>
            </a:r>
            <a:r>
              <a:rPr lang="en-US" altLang="en-US" sz="2000" u="sng" dirty="0">
                <a:solidFill>
                  <a:schemeClr val="tx1"/>
                </a:solidFill>
              </a:rPr>
              <a:t>determine the gender</a:t>
            </a:r>
            <a:r>
              <a:rPr lang="en-US" altLang="en-US" sz="2000" dirty="0">
                <a:solidFill>
                  <a:schemeClr val="tx1"/>
                </a:solidFill>
              </a:rPr>
              <a:t> of the person?</a:t>
            </a:r>
          </a:p>
          <a:p>
            <a:pPr marL="461963" indent="-461963">
              <a:spcBef>
                <a:spcPct val="50000"/>
              </a:spcBef>
              <a:buFont typeface="+mj-lt"/>
              <a:buAutoNum type="arabicPeriod"/>
            </a:pPr>
            <a:r>
              <a:rPr lang="en-US" altLang="en-US" sz="2000" dirty="0">
                <a:solidFill>
                  <a:srgbClr val="0070C0"/>
                </a:solidFill>
              </a:rPr>
              <a:t>The chromosomes for Males are ___ and females are ___.</a:t>
            </a:r>
          </a:p>
          <a:p>
            <a:pPr eaLnBrk="1" hangingPunct="1">
              <a:spcBef>
                <a:spcPct val="50000"/>
              </a:spcBef>
            </a:pPr>
            <a:endParaRPr lang="en-US" altLang="en-US" sz="1400" dirty="0">
              <a:solidFill>
                <a:srgbClr val="A50021"/>
              </a:solidFill>
            </a:endParaRPr>
          </a:p>
        </p:txBody>
      </p:sp>
    </p:spTree>
    <p:extLst>
      <p:ext uri="{BB962C8B-B14F-4D97-AF65-F5344CB8AC3E}">
        <p14:creationId xmlns:p14="http://schemas.microsoft.com/office/powerpoint/2010/main" val="292786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left)">
                                      <p:cBhvr>
                                        <p:cTn id="37" dur="5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7" end="7"/>
                                            </p:txEl>
                                          </p:spTgt>
                                        </p:tgtEl>
                                        <p:attrNameLst>
                                          <p:attrName>style.visibility</p:attrName>
                                        </p:attrNameLst>
                                      </p:cBhvr>
                                      <p:to>
                                        <p:strVal val="visible"/>
                                      </p:to>
                                    </p:set>
                                    <p:animEffect transition="in" filter="wipe(left)">
                                      <p:cBhvr>
                                        <p:cTn id="42" dur="500"/>
                                        <p:tgtEl>
                                          <p:spTgt spid="7">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Effect transition="in" filter="wipe(left)">
                                      <p:cBhvr>
                                        <p:cTn id="47" dur="500"/>
                                        <p:tgtEl>
                                          <p:spTgt spid="7">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9" end="9"/>
                                            </p:txEl>
                                          </p:spTgt>
                                        </p:tgtEl>
                                        <p:attrNameLst>
                                          <p:attrName>style.visibility</p:attrName>
                                        </p:attrNameLst>
                                      </p:cBhvr>
                                      <p:to>
                                        <p:strVal val="visible"/>
                                      </p:to>
                                    </p:set>
                                    <p:animEffect transition="in" filter="wipe(left)">
                                      <p:cBhvr>
                                        <p:cTn id="52"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cytokin">
            <a:extLst>
              <a:ext uri="{FF2B5EF4-FFF2-40B4-BE49-F238E27FC236}">
                <a16:creationId xmlns:a16="http://schemas.microsoft.com/office/drawing/2014/main" id="{3A1CAFCF-0DAE-4443-88C2-1830EE2D6D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4335"/>
          <a:stretch/>
        </p:blipFill>
        <p:spPr bwMode="auto">
          <a:xfrm>
            <a:off x="381000" y="381001"/>
            <a:ext cx="6172200" cy="2774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a:extLst>
              <a:ext uri="{FF2B5EF4-FFF2-40B4-BE49-F238E27FC236}">
                <a16:creationId xmlns:a16="http://schemas.microsoft.com/office/drawing/2014/main" id="{4348A0B2-FEE9-413D-9337-7DEBDEEA1800}"/>
              </a:ext>
            </a:extLst>
          </p:cNvPr>
          <p:cNvSpPr txBox="1">
            <a:spLocks noChangeArrowheads="1"/>
          </p:cNvSpPr>
          <p:nvPr/>
        </p:nvSpPr>
        <p:spPr bwMode="auto">
          <a:xfrm>
            <a:off x="6477000" y="1189831"/>
            <a:ext cx="26670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The cytoplasm pinches together to form the cell membrane of two distinct cells.</a:t>
            </a:r>
          </a:p>
        </p:txBody>
      </p:sp>
      <p:pic>
        <p:nvPicPr>
          <p:cNvPr id="4" name="Picture 4" descr="cytokin">
            <a:extLst>
              <a:ext uri="{FF2B5EF4-FFF2-40B4-BE49-F238E27FC236}">
                <a16:creationId xmlns:a16="http://schemas.microsoft.com/office/drawing/2014/main" id="{32681C0E-BCBC-876C-B1E0-95B483AE4B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276"/>
          <a:stretch/>
        </p:blipFill>
        <p:spPr bwMode="auto">
          <a:xfrm>
            <a:off x="381000" y="3139470"/>
            <a:ext cx="6172200" cy="332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wipe(up)">
                                      <p:cBhvr>
                                        <p:cTn id="7" dur="1000"/>
                                        <p:tgtEl>
                                          <p:spTgt spid="133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DA6494B4-F13A-4C3C-AAA2-A2558028C1AD}"/>
              </a:ext>
            </a:extLst>
          </p:cNvPr>
          <p:cNvSpPr>
            <a:spLocks noGrp="1" noChangeArrowheads="1"/>
          </p:cNvSpPr>
          <p:nvPr>
            <p:ph type="title" idx="4294967295"/>
          </p:nvPr>
        </p:nvSpPr>
        <p:spPr>
          <a:xfrm>
            <a:off x="0" y="0"/>
            <a:ext cx="9144000" cy="1554163"/>
          </a:xfrm>
        </p:spPr>
        <p:txBody>
          <a:bodyPr/>
          <a:lstStyle/>
          <a:p>
            <a:pPr eaLnBrk="1" hangingPunct="1"/>
            <a:r>
              <a:rPr lang="en-US" altLang="en-US" sz="4000"/>
              <a:t>Prior to anaphase the chromosomes are dyed and removed for analysis.</a:t>
            </a:r>
          </a:p>
        </p:txBody>
      </p:sp>
      <p:pic>
        <p:nvPicPr>
          <p:cNvPr id="14339" name="Picture 4" descr="Anatomy_and_physiology_of_animals-human_chromosome">
            <a:extLst>
              <a:ext uri="{FF2B5EF4-FFF2-40B4-BE49-F238E27FC236}">
                <a16:creationId xmlns:a16="http://schemas.microsoft.com/office/drawing/2014/main" id="{234857BC-61DF-4C06-AD82-8B58A57365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5867400"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karyotype4">
            <a:extLst>
              <a:ext uri="{FF2B5EF4-FFF2-40B4-BE49-F238E27FC236}">
                <a16:creationId xmlns:a16="http://schemas.microsoft.com/office/drawing/2014/main" id="{B8D12EA9-7850-4D97-A85C-C0748553A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5988"/>
            <a:ext cx="6629400" cy="594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5">
            <a:extLst>
              <a:ext uri="{FF2B5EF4-FFF2-40B4-BE49-F238E27FC236}">
                <a16:creationId xmlns:a16="http://schemas.microsoft.com/office/drawing/2014/main" id="{6125E1AF-656B-443F-A9E0-B0804711A535}"/>
              </a:ext>
            </a:extLst>
          </p:cNvPr>
          <p:cNvSpPr>
            <a:spLocks noGrp="1" noChangeArrowheads="1"/>
          </p:cNvSpPr>
          <p:nvPr>
            <p:ph type="title" idx="4294967295"/>
          </p:nvPr>
        </p:nvSpPr>
        <p:spPr>
          <a:xfrm>
            <a:off x="457200" y="274638"/>
            <a:ext cx="8229600" cy="715962"/>
          </a:xfrm>
        </p:spPr>
        <p:txBody>
          <a:bodyPr/>
          <a:lstStyle/>
          <a:p>
            <a:pPr eaLnBrk="1" hangingPunct="1"/>
            <a:r>
              <a:rPr lang="en-US" altLang="en-US" sz="3600" dirty="0"/>
              <a:t>A Prepared Human Karyotype.</a:t>
            </a:r>
          </a:p>
        </p:txBody>
      </p:sp>
      <p:sp>
        <p:nvSpPr>
          <p:cNvPr id="15364" name="Text Box 11">
            <a:extLst>
              <a:ext uri="{FF2B5EF4-FFF2-40B4-BE49-F238E27FC236}">
                <a16:creationId xmlns:a16="http://schemas.microsoft.com/office/drawing/2014/main" id="{ADEAFBED-410A-4A9F-9B02-40B9DC1BF102}"/>
              </a:ext>
            </a:extLst>
          </p:cNvPr>
          <p:cNvSpPr txBox="1">
            <a:spLocks noChangeArrowheads="1"/>
          </p:cNvSpPr>
          <p:nvPr/>
        </p:nvSpPr>
        <p:spPr bwMode="auto">
          <a:xfrm>
            <a:off x="6362700" y="2057400"/>
            <a:ext cx="259080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n-US" altLang="en-US" sz="3000" b="0"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In this arrangement, the chromosomes are organized like a </a:t>
            </a:r>
            <a:r>
              <a:rPr kumimoji="0" lang="en-US" altLang="en-US" sz="30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police line up</a:t>
            </a:r>
            <a:r>
              <a:rPr kumimoji="0" lang="en-US" altLang="en-US" sz="3000" b="0"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 </a:t>
            </a:r>
          </a:p>
        </p:txBody>
      </p:sp>
      <p:sp>
        <p:nvSpPr>
          <p:cNvPr id="19468" name="AutoShape 12">
            <a:extLst>
              <a:ext uri="{FF2B5EF4-FFF2-40B4-BE49-F238E27FC236}">
                <a16:creationId xmlns:a16="http://schemas.microsoft.com/office/drawing/2014/main" id="{DCB1DC76-E743-4329-A4EC-07B83AB772F2}"/>
              </a:ext>
            </a:extLst>
          </p:cNvPr>
          <p:cNvSpPr>
            <a:spLocks noChangeArrowheads="1"/>
          </p:cNvSpPr>
          <p:nvPr/>
        </p:nvSpPr>
        <p:spPr bwMode="auto">
          <a:xfrm rot="573605">
            <a:off x="2132013" y="2366963"/>
            <a:ext cx="990600" cy="609600"/>
          </a:xfrm>
          <a:prstGeom prst="wedgeRoundRectCallout">
            <a:avLst>
              <a:gd name="adj1" fmla="val -16764"/>
              <a:gd name="adj2" fmla="val 82838"/>
              <a:gd name="adj3" fmla="val 16667"/>
            </a:avLst>
          </a:prstGeom>
          <a:gradFill rotWithShape="1">
            <a:gsLst>
              <a:gs pos="0">
                <a:srgbClr val="FFFF00"/>
              </a:gs>
              <a:gs pos="100000">
                <a:schemeClr val="bg1"/>
              </a:gs>
            </a:gsLst>
            <a:lin ang="5400000" scaled="1"/>
          </a:gradFill>
          <a:ln w="9525">
            <a:solidFill>
              <a:schemeClr val="tx1"/>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I’m innocent!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500"/>
                                        <p:tgtEl>
                                          <p:spTgt spid="153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68"/>
                                        </p:tgtEl>
                                        <p:attrNameLst>
                                          <p:attrName>style.visibility</p:attrName>
                                        </p:attrNameLst>
                                      </p:cBhvr>
                                      <p:to>
                                        <p:strVal val="visible"/>
                                      </p:to>
                                    </p:set>
                                    <p:animEffect transition="in" filter="fade">
                                      <p:cBhvr>
                                        <p:cTn id="12" dur="500"/>
                                        <p:tgtEl>
                                          <p:spTgt spid="19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4" grpId="0"/>
      <p:bldP spid="1946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karyotype4">
            <a:extLst>
              <a:ext uri="{FF2B5EF4-FFF2-40B4-BE49-F238E27FC236}">
                <a16:creationId xmlns:a16="http://schemas.microsoft.com/office/drawing/2014/main" id="{1D6684F0-6D0C-466F-B66C-E412D38D55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5988"/>
            <a:ext cx="6629400" cy="594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3">
            <a:extLst>
              <a:ext uri="{FF2B5EF4-FFF2-40B4-BE49-F238E27FC236}">
                <a16:creationId xmlns:a16="http://schemas.microsoft.com/office/drawing/2014/main" id="{010E5E4C-1510-43BC-A787-98D5CA4D592B}"/>
              </a:ext>
            </a:extLst>
          </p:cNvPr>
          <p:cNvSpPr>
            <a:spLocks noGrp="1" noChangeArrowheads="1"/>
          </p:cNvSpPr>
          <p:nvPr>
            <p:ph type="title" idx="4294967295"/>
          </p:nvPr>
        </p:nvSpPr>
        <p:spPr>
          <a:xfrm>
            <a:off x="457200" y="274638"/>
            <a:ext cx="8229600" cy="715962"/>
          </a:xfrm>
        </p:spPr>
        <p:txBody>
          <a:bodyPr/>
          <a:lstStyle/>
          <a:p>
            <a:pPr eaLnBrk="1" hangingPunct="1"/>
            <a:r>
              <a:rPr lang="en-US" altLang="en-US" sz="3600"/>
              <a:t>A Prepared Human Karyotype.</a:t>
            </a:r>
          </a:p>
        </p:txBody>
      </p:sp>
      <p:sp>
        <p:nvSpPr>
          <p:cNvPr id="16388" name="Text Box 4">
            <a:extLst>
              <a:ext uri="{FF2B5EF4-FFF2-40B4-BE49-F238E27FC236}">
                <a16:creationId xmlns:a16="http://schemas.microsoft.com/office/drawing/2014/main" id="{50B2956B-8BB6-4B72-BECF-88DC2CC4D08A}"/>
              </a:ext>
            </a:extLst>
          </p:cNvPr>
          <p:cNvSpPr txBox="1">
            <a:spLocks noChangeArrowheads="1"/>
          </p:cNvSpPr>
          <p:nvPr/>
        </p:nvSpPr>
        <p:spPr bwMode="auto">
          <a:xfrm>
            <a:off x="6096000" y="1295400"/>
            <a:ext cx="30480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Where are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the 46 chromosomes?</a:t>
            </a:r>
          </a:p>
        </p:txBody>
      </p:sp>
      <p:sp>
        <p:nvSpPr>
          <p:cNvPr id="47109" name="Text Box 5">
            <a:extLst>
              <a:ext uri="{FF2B5EF4-FFF2-40B4-BE49-F238E27FC236}">
                <a16:creationId xmlns:a16="http://schemas.microsoft.com/office/drawing/2014/main" id="{137C6B13-F662-4DCC-8017-B4C08FBD8C74}"/>
              </a:ext>
            </a:extLst>
          </p:cNvPr>
          <p:cNvSpPr txBox="1">
            <a:spLocks noChangeArrowheads="1"/>
          </p:cNvSpPr>
          <p:nvPr/>
        </p:nvSpPr>
        <p:spPr bwMode="auto">
          <a:xfrm>
            <a:off x="6398654" y="3235160"/>
            <a:ext cx="26670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22 pairs </a:t>
            </a:r>
            <a:r>
              <a:rPr kumimoji="0" lang="en-US" altLang="en-US" sz="24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of</a:t>
            </a:r>
            <a:r>
              <a:rPr kumimoji="0" lang="en-US" altLang="en-US" sz="24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 </a:t>
            </a:r>
            <a:r>
              <a:rPr kumimoji="0" lang="en-US" alt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autosomes</a:t>
            </a:r>
            <a:endParaRPr kumimoji="0" lang="en-US" alt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2 sex </a:t>
            </a:r>
            <a:r>
              <a:rPr kumimoji="0" lang="en-US" altLang="en-US" sz="24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chromosomes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altLang="en-US" sz="36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x </a:t>
            </a:r>
            <a:r>
              <a:rPr kumimoji="0" lang="en-US" altLang="en-US" sz="36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and</a:t>
            </a:r>
            <a:r>
              <a:rPr kumimoji="0" lang="en-US" altLang="en-US" sz="36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 y</a:t>
            </a:r>
            <a:r>
              <a:rPr kumimoji="0" lang="en-US" altLang="en-US" sz="240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8"/>
                                        </p:tgtEl>
                                        <p:attrNameLst>
                                          <p:attrName>style.visibility</p:attrName>
                                        </p:attrNameLst>
                                      </p:cBhvr>
                                      <p:to>
                                        <p:strVal val="visible"/>
                                      </p:to>
                                    </p:set>
                                    <p:animEffect transition="in" filter="fade">
                                      <p:cBhvr>
                                        <p:cTn id="7" dur="500"/>
                                        <p:tgtEl>
                                          <p:spTgt spid="163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09">
                                            <p:txEl>
                                              <p:pRg st="0" end="0"/>
                                            </p:txEl>
                                          </p:spTgt>
                                        </p:tgtEl>
                                        <p:attrNameLst>
                                          <p:attrName>style.visibility</p:attrName>
                                        </p:attrNameLst>
                                      </p:cBhvr>
                                      <p:to>
                                        <p:strVal val="visible"/>
                                      </p:to>
                                    </p:set>
                                    <p:animEffect transition="in" filter="fade">
                                      <p:cBhvr>
                                        <p:cTn id="12" dur="500"/>
                                        <p:tgtEl>
                                          <p:spTgt spid="4710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7109">
                                            <p:txEl>
                                              <p:pRg st="2" end="2"/>
                                            </p:txEl>
                                          </p:spTgt>
                                        </p:tgtEl>
                                        <p:attrNameLst>
                                          <p:attrName>style.visibility</p:attrName>
                                        </p:attrNameLst>
                                      </p:cBhvr>
                                      <p:to>
                                        <p:strVal val="visible"/>
                                      </p:to>
                                    </p:set>
                                    <p:animEffect transition="in" filter="fade">
                                      <p:cBhvr>
                                        <p:cTn id="17" dur="500"/>
                                        <p:tgtEl>
                                          <p:spTgt spid="47109">
                                            <p:txEl>
                                              <p:pRg st="2" end="2"/>
                                            </p:txEl>
                                          </p:spTgt>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47109">
                                            <p:txEl>
                                              <p:pRg st="3" end="3"/>
                                            </p:txEl>
                                          </p:spTgt>
                                        </p:tgtEl>
                                        <p:attrNameLst>
                                          <p:attrName>style.visibility</p:attrName>
                                        </p:attrNameLst>
                                      </p:cBhvr>
                                      <p:to>
                                        <p:strVal val="visible"/>
                                      </p:to>
                                    </p:set>
                                    <p:animEffect transition="in" filter="fade">
                                      <p:cBhvr>
                                        <p:cTn id="21" dur="500"/>
                                        <p:tgtEl>
                                          <p:spTgt spid="47109">
                                            <p:txEl>
                                              <p:pRg st="3" end="3"/>
                                            </p:txEl>
                                          </p:spTgt>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47109">
                                            <p:txEl>
                                              <p:pRg st="4" end="4"/>
                                            </p:txEl>
                                          </p:spTgt>
                                        </p:tgtEl>
                                        <p:attrNameLst>
                                          <p:attrName>style.visibility</p:attrName>
                                        </p:attrNameLst>
                                      </p:cBhvr>
                                      <p:to>
                                        <p:strVal val="visible"/>
                                      </p:to>
                                    </p:set>
                                    <p:animEffect transition="in" filter="fade">
                                      <p:cBhvr>
                                        <p:cTn id="25" dur="500"/>
                                        <p:tgtEl>
                                          <p:spTgt spid="4710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karyotype4">
            <a:extLst>
              <a:ext uri="{FF2B5EF4-FFF2-40B4-BE49-F238E27FC236}">
                <a16:creationId xmlns:a16="http://schemas.microsoft.com/office/drawing/2014/main" id="{AEEC775E-EE5F-47CB-B47B-999E4600FC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5988"/>
            <a:ext cx="6629400" cy="594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a:extLst>
              <a:ext uri="{FF2B5EF4-FFF2-40B4-BE49-F238E27FC236}">
                <a16:creationId xmlns:a16="http://schemas.microsoft.com/office/drawing/2014/main" id="{E6D593C1-915E-46EF-A6D5-AB9E36A57D02}"/>
              </a:ext>
            </a:extLst>
          </p:cNvPr>
          <p:cNvSpPr>
            <a:spLocks noGrp="1" noChangeArrowheads="1"/>
          </p:cNvSpPr>
          <p:nvPr>
            <p:ph type="title" idx="4294967295"/>
          </p:nvPr>
        </p:nvSpPr>
        <p:spPr>
          <a:xfrm>
            <a:off x="457200" y="274638"/>
            <a:ext cx="8229600" cy="715962"/>
          </a:xfrm>
        </p:spPr>
        <p:txBody>
          <a:bodyPr/>
          <a:lstStyle/>
          <a:p>
            <a:pPr eaLnBrk="1" hangingPunct="1"/>
            <a:r>
              <a:rPr lang="en-US" altLang="en-US" sz="3600"/>
              <a:t>A Prepared Human Karyotype.</a:t>
            </a:r>
          </a:p>
        </p:txBody>
      </p:sp>
      <p:sp>
        <p:nvSpPr>
          <p:cNvPr id="17412" name="Text Box 9">
            <a:extLst>
              <a:ext uri="{FF2B5EF4-FFF2-40B4-BE49-F238E27FC236}">
                <a16:creationId xmlns:a16="http://schemas.microsoft.com/office/drawing/2014/main" id="{FE3DF668-8631-4DCA-8DB3-12B4C6ABD02A}"/>
              </a:ext>
            </a:extLst>
          </p:cNvPr>
          <p:cNvSpPr txBox="1">
            <a:spLocks noChangeArrowheads="1"/>
          </p:cNvSpPr>
          <p:nvPr/>
        </p:nvSpPr>
        <p:spPr bwMode="auto">
          <a:xfrm>
            <a:off x="6400800" y="2887048"/>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This is the karyotype of a </a:t>
            </a:r>
            <a:r>
              <a:rPr kumimoji="0" lang="en-US" altLang="en-US" sz="2400" b="1" i="0" u="sng"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male</a:t>
            </a:r>
            <a:r>
              <a:rPr kumimoji="0" lang="en-US" alt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human.</a:t>
            </a:r>
          </a:p>
        </p:txBody>
      </p:sp>
      <p:sp>
        <p:nvSpPr>
          <p:cNvPr id="48138" name="Text Box 10">
            <a:extLst>
              <a:ext uri="{FF2B5EF4-FFF2-40B4-BE49-F238E27FC236}">
                <a16:creationId xmlns:a16="http://schemas.microsoft.com/office/drawing/2014/main" id="{87CE3999-B8F7-4670-91B7-64BFC4B7F900}"/>
              </a:ext>
            </a:extLst>
          </p:cNvPr>
          <p:cNvSpPr txBox="1">
            <a:spLocks noChangeArrowheads="1"/>
          </p:cNvSpPr>
          <p:nvPr/>
        </p:nvSpPr>
        <p:spPr bwMode="auto">
          <a:xfrm>
            <a:off x="6400800" y="1054061"/>
            <a:ext cx="2286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The sex chromosomes determine the gender.</a:t>
            </a:r>
          </a:p>
        </p:txBody>
      </p:sp>
      <p:sp>
        <p:nvSpPr>
          <p:cNvPr id="48139" name="Text Box 11">
            <a:extLst>
              <a:ext uri="{FF2B5EF4-FFF2-40B4-BE49-F238E27FC236}">
                <a16:creationId xmlns:a16="http://schemas.microsoft.com/office/drawing/2014/main" id="{762012DD-D729-4FF9-965D-F546DB5D0F86}"/>
              </a:ext>
            </a:extLst>
          </p:cNvPr>
          <p:cNvSpPr txBox="1">
            <a:spLocks noChangeArrowheads="1"/>
          </p:cNvSpPr>
          <p:nvPr/>
        </p:nvSpPr>
        <p:spPr bwMode="auto">
          <a:xfrm>
            <a:off x="6629400" y="4648200"/>
            <a:ext cx="2209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Males (XY)</a:t>
            </a:r>
          </a:p>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Females (XX)</a:t>
            </a:r>
          </a:p>
        </p:txBody>
      </p:sp>
      <p:sp>
        <p:nvSpPr>
          <p:cNvPr id="48140" name="Line 12">
            <a:extLst>
              <a:ext uri="{FF2B5EF4-FFF2-40B4-BE49-F238E27FC236}">
                <a16:creationId xmlns:a16="http://schemas.microsoft.com/office/drawing/2014/main" id="{198E4C41-8578-4410-BA6A-D44194E7BB25}"/>
              </a:ext>
            </a:extLst>
          </p:cNvPr>
          <p:cNvSpPr>
            <a:spLocks noChangeShapeType="1"/>
          </p:cNvSpPr>
          <p:nvPr/>
        </p:nvSpPr>
        <p:spPr bwMode="auto">
          <a:xfrm flipH="1">
            <a:off x="5791200" y="4876800"/>
            <a:ext cx="914400" cy="121920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8141" name="Oval 13">
            <a:extLst>
              <a:ext uri="{FF2B5EF4-FFF2-40B4-BE49-F238E27FC236}">
                <a16:creationId xmlns:a16="http://schemas.microsoft.com/office/drawing/2014/main" id="{36074735-2565-4653-9821-3530A8A5A5E3}"/>
              </a:ext>
            </a:extLst>
          </p:cNvPr>
          <p:cNvSpPr>
            <a:spLocks noChangeArrowheads="1"/>
          </p:cNvSpPr>
          <p:nvPr/>
        </p:nvSpPr>
        <p:spPr bwMode="auto">
          <a:xfrm>
            <a:off x="4648200" y="6019800"/>
            <a:ext cx="1447800" cy="685800"/>
          </a:xfrm>
          <a:prstGeom prst="ellipse">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8"/>
                                        </p:tgtEl>
                                        <p:attrNameLst>
                                          <p:attrName>style.visibility</p:attrName>
                                        </p:attrNameLst>
                                      </p:cBhvr>
                                      <p:to>
                                        <p:strVal val="visible"/>
                                      </p:to>
                                    </p:set>
                                    <p:animEffect transition="in" filter="fade">
                                      <p:cBhvr>
                                        <p:cTn id="7" dur="500"/>
                                        <p:tgtEl>
                                          <p:spTgt spid="481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2"/>
                                        </p:tgtEl>
                                        <p:attrNameLst>
                                          <p:attrName>style.visibility</p:attrName>
                                        </p:attrNameLst>
                                      </p:cBhvr>
                                      <p:to>
                                        <p:strVal val="visible"/>
                                      </p:to>
                                    </p:set>
                                    <p:animEffect transition="in" filter="fade">
                                      <p:cBhvr>
                                        <p:cTn id="12" dur="500"/>
                                        <p:tgtEl>
                                          <p:spTgt spid="174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48139"/>
                                        </p:tgtEl>
                                        <p:attrNameLst>
                                          <p:attrName>style.visibility</p:attrName>
                                        </p:attrNameLst>
                                      </p:cBhvr>
                                      <p:to>
                                        <p:strVal val="visible"/>
                                      </p:to>
                                    </p:set>
                                    <p:anim calcmode="lin" valueType="num">
                                      <p:cBhvr additive="base">
                                        <p:cTn id="17" dur="500" fill="hold"/>
                                        <p:tgtEl>
                                          <p:spTgt spid="48139"/>
                                        </p:tgtEl>
                                        <p:attrNameLst>
                                          <p:attrName>ppt_x</p:attrName>
                                        </p:attrNameLst>
                                      </p:cBhvr>
                                      <p:tavLst>
                                        <p:tav tm="0">
                                          <p:val>
                                            <p:strVal val="1+#ppt_w/2"/>
                                          </p:val>
                                        </p:tav>
                                        <p:tav tm="100000">
                                          <p:val>
                                            <p:strVal val="#ppt_x"/>
                                          </p:val>
                                        </p:tav>
                                      </p:tavLst>
                                    </p:anim>
                                    <p:anim calcmode="lin" valueType="num">
                                      <p:cBhvr additive="base">
                                        <p:cTn id="18" dur="500" fill="hold"/>
                                        <p:tgtEl>
                                          <p:spTgt spid="48139"/>
                                        </p:tgtEl>
                                        <p:attrNameLst>
                                          <p:attrName>ppt_y</p:attrName>
                                        </p:attrNameLst>
                                      </p:cBhvr>
                                      <p:tavLst>
                                        <p:tav tm="0">
                                          <p:val>
                                            <p:strVal val="#ppt_y"/>
                                          </p:val>
                                        </p:tav>
                                        <p:tav tm="100000">
                                          <p:val>
                                            <p:strVal val="#ppt_y"/>
                                          </p:val>
                                        </p:tav>
                                      </p:tavLst>
                                    </p:anim>
                                  </p:childTnLst>
                                </p:cTn>
                              </p:par>
                            </p:childTnLst>
                          </p:cTn>
                        </p:par>
                        <p:par>
                          <p:cTn id="19" fill="hold" nodeType="withGroup">
                            <p:stCondLst>
                              <p:cond delay="500"/>
                            </p:stCondLst>
                            <p:childTnLst>
                              <p:par>
                                <p:cTn id="20" presetID="22" presetClass="entr" presetSubtype="1" fill="hold" nodeType="afterEffect">
                                  <p:stCondLst>
                                    <p:cond delay="500"/>
                                  </p:stCondLst>
                                  <p:childTnLst>
                                    <p:set>
                                      <p:cBhvr>
                                        <p:cTn id="21" dur="1" fill="hold">
                                          <p:stCondLst>
                                            <p:cond delay="0"/>
                                          </p:stCondLst>
                                        </p:cTn>
                                        <p:tgtEl>
                                          <p:spTgt spid="48140"/>
                                        </p:tgtEl>
                                        <p:attrNameLst>
                                          <p:attrName>style.visibility</p:attrName>
                                        </p:attrNameLst>
                                      </p:cBhvr>
                                      <p:to>
                                        <p:strVal val="visible"/>
                                      </p:to>
                                    </p:set>
                                    <p:animEffect transition="in" filter="wipe(up)">
                                      <p:cBhvr>
                                        <p:cTn id="22" dur="500"/>
                                        <p:tgtEl>
                                          <p:spTgt spid="48140"/>
                                        </p:tgtEl>
                                      </p:cBhvr>
                                    </p:animEffect>
                                  </p:childTnLst>
                                </p:cTn>
                              </p:par>
                            </p:childTnLst>
                          </p:cTn>
                        </p:par>
                        <p:par>
                          <p:cTn id="23" fill="hold">
                            <p:stCondLst>
                              <p:cond delay="1500"/>
                            </p:stCondLst>
                            <p:childTnLst>
                              <p:par>
                                <p:cTn id="24" presetID="22" presetClass="entr" presetSubtype="1" fill="hold" grpId="0" nodeType="afterEffect">
                                  <p:stCondLst>
                                    <p:cond delay="500"/>
                                  </p:stCondLst>
                                  <p:childTnLst>
                                    <p:set>
                                      <p:cBhvr>
                                        <p:cTn id="25" dur="1" fill="hold">
                                          <p:stCondLst>
                                            <p:cond delay="0"/>
                                          </p:stCondLst>
                                        </p:cTn>
                                        <p:tgtEl>
                                          <p:spTgt spid="48141"/>
                                        </p:tgtEl>
                                        <p:attrNameLst>
                                          <p:attrName>style.visibility</p:attrName>
                                        </p:attrNameLst>
                                      </p:cBhvr>
                                      <p:to>
                                        <p:strVal val="visible"/>
                                      </p:to>
                                    </p:set>
                                    <p:animEffect transition="in" filter="wipe(up)">
                                      <p:cBhvr>
                                        <p:cTn id="26" dur="500"/>
                                        <p:tgtEl>
                                          <p:spTgt spid="48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P spid="48138" grpId="0"/>
      <p:bldP spid="48139" grpId="0"/>
      <p:bldP spid="4814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AFAFB45-0113-4204-B3F0-C386B1F4B31F}"/>
              </a:ext>
            </a:extLst>
          </p:cNvPr>
          <p:cNvSpPr>
            <a:spLocks noGrp="1" noChangeArrowheads="1"/>
          </p:cNvSpPr>
          <p:nvPr>
            <p:ph type="title" idx="4294967295"/>
          </p:nvPr>
        </p:nvSpPr>
        <p:spPr>
          <a:xfrm>
            <a:off x="0" y="0"/>
            <a:ext cx="9144000" cy="1554163"/>
          </a:xfrm>
        </p:spPr>
        <p:txBody>
          <a:bodyPr/>
          <a:lstStyle/>
          <a:p>
            <a:pPr eaLnBrk="1" hangingPunct="1"/>
            <a:r>
              <a:rPr lang="en-US" altLang="en-US" sz="3200">
                <a:solidFill>
                  <a:srgbClr val="A50021"/>
                </a:solidFill>
              </a:rPr>
              <a:t>Can you identify which of the chromosomes are autosomes and which are the sex chromosomes</a:t>
            </a:r>
          </a:p>
        </p:txBody>
      </p:sp>
      <p:pic>
        <p:nvPicPr>
          <p:cNvPr id="18435" name="Picture 3" descr="Anatomy_and_physiology_of_animals-human_chromosome">
            <a:extLst>
              <a:ext uri="{FF2B5EF4-FFF2-40B4-BE49-F238E27FC236}">
                <a16:creationId xmlns:a16="http://schemas.microsoft.com/office/drawing/2014/main" id="{7FE8918F-2387-4A68-B87A-BAE2F57D0E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19200"/>
            <a:ext cx="5867400"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Text Box 5">
            <a:extLst>
              <a:ext uri="{FF2B5EF4-FFF2-40B4-BE49-F238E27FC236}">
                <a16:creationId xmlns:a16="http://schemas.microsoft.com/office/drawing/2014/main" id="{2709108E-96DD-4F59-ABF6-8704B3DDE6AF}"/>
              </a:ext>
            </a:extLst>
          </p:cNvPr>
          <p:cNvSpPr txBox="1">
            <a:spLocks noChangeArrowheads="1"/>
          </p:cNvSpPr>
          <p:nvPr/>
        </p:nvSpPr>
        <p:spPr bwMode="auto">
          <a:xfrm>
            <a:off x="228600" y="1295400"/>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a:ln>
                  <a:noFill/>
                </a:ln>
                <a:solidFill>
                  <a:srgbClr val="A50021"/>
                </a:solidFill>
                <a:effectLst/>
                <a:uLnTx/>
                <a:uFillTx/>
                <a:latin typeface="Arial" panose="020B0604020202020204" pitchFamily="34" charset="0"/>
                <a:ea typeface="+mn-ea"/>
                <a:cs typeface="Arial" panose="020B0604020202020204" pitchFamily="34" charset="0"/>
              </a:rPr>
              <a:t>…by sight?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wipe(left)">
                                      <p:cBhvr>
                                        <p:cTn id="7" dur="2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4">
            <a:extLst>
              <a:ext uri="{FF2B5EF4-FFF2-40B4-BE49-F238E27FC236}">
                <a16:creationId xmlns:a16="http://schemas.microsoft.com/office/drawing/2014/main" id="{788C79BC-700A-4EAC-9FEE-F2C3D649CDF3}"/>
              </a:ext>
            </a:extLst>
          </p:cNvPr>
          <p:cNvSpPr txBox="1">
            <a:spLocks noChangeArrowheads="1"/>
          </p:cNvSpPr>
          <p:nvPr/>
        </p:nvSpPr>
        <p:spPr bwMode="auto">
          <a:xfrm>
            <a:off x="0" y="1676400"/>
            <a:ext cx="32766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karyotype is an image that maps the chromosomes and allows the detection of abnormalities.</a:t>
            </a:r>
          </a:p>
        </p:txBody>
      </p:sp>
      <p:pic>
        <p:nvPicPr>
          <p:cNvPr id="3" name="Picture 2">
            <a:extLst>
              <a:ext uri="{FF2B5EF4-FFF2-40B4-BE49-F238E27FC236}">
                <a16:creationId xmlns:a16="http://schemas.microsoft.com/office/drawing/2014/main" id="{17D8FF92-2573-9DEC-D0C7-36696346E23E}"/>
              </a:ext>
            </a:extLst>
          </p:cNvPr>
          <p:cNvPicPr>
            <a:picLocks noChangeAspect="1"/>
          </p:cNvPicPr>
          <p:nvPr/>
        </p:nvPicPr>
        <p:blipFill>
          <a:blip r:embed="rId2"/>
          <a:stretch>
            <a:fillRect/>
          </a:stretch>
        </p:blipFill>
        <p:spPr>
          <a:xfrm>
            <a:off x="3276600" y="559821"/>
            <a:ext cx="5715495" cy="5738357"/>
          </a:xfrm>
          <a:prstGeom prst="rect">
            <a:avLst/>
          </a:prstGeom>
        </p:spPr>
      </p:pic>
      <p:sp>
        <p:nvSpPr>
          <p:cNvPr id="6" name="Oval 13">
            <a:extLst>
              <a:ext uri="{FF2B5EF4-FFF2-40B4-BE49-F238E27FC236}">
                <a16:creationId xmlns:a16="http://schemas.microsoft.com/office/drawing/2014/main" id="{457A7ED8-3DD7-FBB5-CEB2-C8C06499F151}"/>
              </a:ext>
            </a:extLst>
          </p:cNvPr>
          <p:cNvSpPr>
            <a:spLocks noChangeArrowheads="1"/>
          </p:cNvSpPr>
          <p:nvPr/>
        </p:nvSpPr>
        <p:spPr bwMode="auto">
          <a:xfrm>
            <a:off x="3276600" y="5181600"/>
            <a:ext cx="578476" cy="685800"/>
          </a:xfrm>
          <a:prstGeom prst="ellipse">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Oval 13">
            <a:extLst>
              <a:ext uri="{FF2B5EF4-FFF2-40B4-BE49-F238E27FC236}">
                <a16:creationId xmlns:a16="http://schemas.microsoft.com/office/drawing/2014/main" id="{49DAC0B5-908A-9816-276E-0950B7D54541}"/>
              </a:ext>
            </a:extLst>
          </p:cNvPr>
          <p:cNvSpPr>
            <a:spLocks noChangeArrowheads="1"/>
          </p:cNvSpPr>
          <p:nvPr/>
        </p:nvSpPr>
        <p:spPr bwMode="auto">
          <a:xfrm>
            <a:off x="8216721" y="5646849"/>
            <a:ext cx="682580" cy="685800"/>
          </a:xfrm>
          <a:prstGeom prst="ellipse">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Oval 13">
            <a:extLst>
              <a:ext uri="{FF2B5EF4-FFF2-40B4-BE49-F238E27FC236}">
                <a16:creationId xmlns:a16="http://schemas.microsoft.com/office/drawing/2014/main" id="{3DC6A8B1-F251-E1B6-5DC2-79909BEE2EBE}"/>
              </a:ext>
            </a:extLst>
          </p:cNvPr>
          <p:cNvSpPr>
            <a:spLocks noChangeArrowheads="1"/>
          </p:cNvSpPr>
          <p:nvPr/>
        </p:nvSpPr>
        <p:spPr bwMode="auto">
          <a:xfrm>
            <a:off x="8422783" y="2151845"/>
            <a:ext cx="569312" cy="685800"/>
          </a:xfrm>
          <a:prstGeom prst="ellipse">
            <a:avLst/>
          </a:prstGeom>
          <a:noFill/>
          <a:ln w="25400">
            <a:solidFill>
              <a:srgbClr val="0000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6"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karyotyping">
            <a:extLst>
              <a:ext uri="{FF2B5EF4-FFF2-40B4-BE49-F238E27FC236}">
                <a16:creationId xmlns:a16="http://schemas.microsoft.com/office/drawing/2014/main" id="{D1B514F1-5B91-483C-9B11-61DC0E4B80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4646" b="65508"/>
          <a:stretch/>
        </p:blipFill>
        <p:spPr bwMode="auto">
          <a:xfrm>
            <a:off x="2971800" y="104776"/>
            <a:ext cx="2463085" cy="232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3">
            <a:extLst>
              <a:ext uri="{FF2B5EF4-FFF2-40B4-BE49-F238E27FC236}">
                <a16:creationId xmlns:a16="http://schemas.microsoft.com/office/drawing/2014/main" id="{85858651-C941-4C7E-B76F-E5F42B1AB37A}"/>
              </a:ext>
            </a:extLst>
          </p:cNvPr>
          <p:cNvSpPr txBox="1">
            <a:spLocks noChangeArrowheads="1"/>
          </p:cNvSpPr>
          <p:nvPr/>
        </p:nvSpPr>
        <p:spPr bwMode="auto">
          <a:xfrm>
            <a:off x="0" y="1524000"/>
            <a:ext cx="31242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The blood culture is centrifuged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(spun at a high speed)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to separate the blood cells from the culture fluid (</a:t>
            </a:r>
            <a:r>
              <a:rPr kumimoji="0" lang="en-US" altLang="en-US" sz="28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blood plasma</a:t>
            </a:r>
            <a:r>
              <a:rPr kumimoji="0" lang="en-US" altLang="en-US" sz="2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a:t>
            </a:r>
          </a:p>
        </p:txBody>
      </p:sp>
      <p:sp>
        <p:nvSpPr>
          <p:cNvPr id="21508" name="Oval 4">
            <a:extLst>
              <a:ext uri="{FF2B5EF4-FFF2-40B4-BE49-F238E27FC236}">
                <a16:creationId xmlns:a16="http://schemas.microsoft.com/office/drawing/2014/main" id="{9AB94808-2F4A-4DE6-B256-BADE5374393F}"/>
              </a:ext>
            </a:extLst>
          </p:cNvPr>
          <p:cNvSpPr>
            <a:spLocks noChangeArrowheads="1"/>
          </p:cNvSpPr>
          <p:nvPr/>
        </p:nvSpPr>
        <p:spPr bwMode="auto">
          <a:xfrm>
            <a:off x="1066800" y="457200"/>
            <a:ext cx="914400" cy="914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Text Box 5">
            <a:extLst>
              <a:ext uri="{FF2B5EF4-FFF2-40B4-BE49-F238E27FC236}">
                <a16:creationId xmlns:a16="http://schemas.microsoft.com/office/drawing/2014/main" id="{5E4E7024-FE87-4FEF-BD4F-C1D775FEC55E}"/>
              </a:ext>
            </a:extLst>
          </p:cNvPr>
          <p:cNvSpPr txBox="1">
            <a:spLocks noChangeArrowheads="1"/>
          </p:cNvSpPr>
          <p:nvPr/>
        </p:nvSpPr>
        <p:spPr bwMode="auto">
          <a:xfrm>
            <a:off x="1295400" y="533400"/>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1</a:t>
            </a:r>
          </a:p>
        </p:txBody>
      </p:sp>
      <p:sp>
        <p:nvSpPr>
          <p:cNvPr id="7" name="Rectangle 6">
            <a:extLst>
              <a:ext uri="{FF2B5EF4-FFF2-40B4-BE49-F238E27FC236}">
                <a16:creationId xmlns:a16="http://schemas.microsoft.com/office/drawing/2014/main" id="{893C44F8-7D1C-F974-4FE3-7F8C9E5B67ED}"/>
              </a:ext>
            </a:extLst>
          </p:cNvPr>
          <p:cNvSpPr/>
          <p:nvPr/>
        </p:nvSpPr>
        <p:spPr>
          <a:xfrm>
            <a:off x="3611453" y="2215165"/>
            <a:ext cx="2601532" cy="695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BF4670-37C2-C4E4-AA33-B7A837A48CD2}"/>
              </a:ext>
            </a:extLst>
          </p:cNvPr>
          <p:cNvSpPr/>
          <p:nvPr/>
        </p:nvSpPr>
        <p:spPr>
          <a:xfrm>
            <a:off x="4795234" y="1629176"/>
            <a:ext cx="2601532" cy="695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80A4584-5FD1-6BEA-30F1-39D737A16BEE}"/>
              </a:ext>
            </a:extLst>
          </p:cNvPr>
          <p:cNvSpPr txBox="1"/>
          <p:nvPr/>
        </p:nvSpPr>
        <p:spPr>
          <a:xfrm>
            <a:off x="2966874" y="-8337"/>
            <a:ext cx="2912806" cy="307777"/>
          </a:xfrm>
          <a:prstGeom prst="rect">
            <a:avLst/>
          </a:prstGeom>
          <a:noFill/>
        </p:spPr>
        <p:txBody>
          <a:bodyPr wrap="square">
            <a:spAutoFit/>
          </a:bodyPr>
          <a:lstStyle/>
          <a:p>
            <a:pPr algn="ctr"/>
            <a:r>
              <a:rPr kumimoji="0" lang="en-US" altLang="en-US" sz="1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Former Method of Karyotyping</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dissolve">
                                      <p:cBhvr>
                                        <p:cTn id="17" dur="500"/>
                                        <p:tgtEl>
                                          <p:spTgt spid="317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026" descr="karyotyping">
            <a:extLst>
              <a:ext uri="{FF2B5EF4-FFF2-40B4-BE49-F238E27FC236}">
                <a16:creationId xmlns:a16="http://schemas.microsoft.com/office/drawing/2014/main" id="{45AF0353-50A7-4A8E-93DF-AA75A8FE44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912" b="63601"/>
          <a:stretch/>
        </p:blipFill>
        <p:spPr bwMode="auto">
          <a:xfrm>
            <a:off x="2971800" y="104775"/>
            <a:ext cx="3480515" cy="2458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1027">
            <a:extLst>
              <a:ext uri="{FF2B5EF4-FFF2-40B4-BE49-F238E27FC236}">
                <a16:creationId xmlns:a16="http://schemas.microsoft.com/office/drawing/2014/main" id="{871A2598-9D0E-48ED-9297-D7DF07ADEFAB}"/>
              </a:ext>
            </a:extLst>
          </p:cNvPr>
          <p:cNvSpPr txBox="1">
            <a:spLocks noChangeArrowheads="1"/>
          </p:cNvSpPr>
          <p:nvPr/>
        </p:nvSpPr>
        <p:spPr bwMode="auto">
          <a:xfrm>
            <a:off x="0" y="1524000"/>
            <a:ext cx="31242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The fluid is discarded and a hypotonic solution is mixed with the cells.</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2532" name="Oval 1028">
            <a:extLst>
              <a:ext uri="{FF2B5EF4-FFF2-40B4-BE49-F238E27FC236}">
                <a16:creationId xmlns:a16="http://schemas.microsoft.com/office/drawing/2014/main" id="{56D67ACB-B9E3-426D-9C2B-3D0737D28AA9}"/>
              </a:ext>
            </a:extLst>
          </p:cNvPr>
          <p:cNvSpPr>
            <a:spLocks noChangeArrowheads="1"/>
          </p:cNvSpPr>
          <p:nvPr/>
        </p:nvSpPr>
        <p:spPr bwMode="auto">
          <a:xfrm>
            <a:off x="1066800" y="457200"/>
            <a:ext cx="914400" cy="914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2533" name="Text Box 1029">
            <a:extLst>
              <a:ext uri="{FF2B5EF4-FFF2-40B4-BE49-F238E27FC236}">
                <a16:creationId xmlns:a16="http://schemas.microsoft.com/office/drawing/2014/main" id="{6A101DAC-542D-4063-8EEC-443D35525561}"/>
              </a:ext>
            </a:extLst>
          </p:cNvPr>
          <p:cNvSpPr txBox="1">
            <a:spLocks noChangeArrowheads="1"/>
          </p:cNvSpPr>
          <p:nvPr/>
        </p:nvSpPr>
        <p:spPr bwMode="auto">
          <a:xfrm>
            <a:off x="1295400" y="533400"/>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a:t>
            </a:r>
          </a:p>
        </p:txBody>
      </p:sp>
      <p:sp>
        <p:nvSpPr>
          <p:cNvPr id="33798" name="Text Box 1030">
            <a:extLst>
              <a:ext uri="{FF2B5EF4-FFF2-40B4-BE49-F238E27FC236}">
                <a16:creationId xmlns:a16="http://schemas.microsoft.com/office/drawing/2014/main" id="{40FC0B8B-AC80-4FE0-90A0-DDF52C5B055E}"/>
              </a:ext>
            </a:extLst>
          </p:cNvPr>
          <p:cNvSpPr txBox="1">
            <a:spLocks noChangeArrowheads="1"/>
          </p:cNvSpPr>
          <p:nvPr/>
        </p:nvSpPr>
        <p:spPr bwMode="auto">
          <a:xfrm>
            <a:off x="0" y="4419600"/>
            <a:ext cx="3124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The white blood cells (WBC’s) swell but do not burst, and their chromosomes spread out.</a:t>
            </a:r>
          </a:p>
        </p:txBody>
      </p:sp>
      <p:sp>
        <p:nvSpPr>
          <p:cNvPr id="33799" name="Text Box 1031">
            <a:extLst>
              <a:ext uri="{FF2B5EF4-FFF2-40B4-BE49-F238E27FC236}">
                <a16:creationId xmlns:a16="http://schemas.microsoft.com/office/drawing/2014/main" id="{1E08B60A-647E-4B5E-B621-7D7EF27AF984}"/>
              </a:ext>
            </a:extLst>
          </p:cNvPr>
          <p:cNvSpPr txBox="1">
            <a:spLocks noChangeArrowheads="1"/>
          </p:cNvSpPr>
          <p:nvPr/>
        </p:nvSpPr>
        <p:spPr bwMode="auto">
          <a:xfrm>
            <a:off x="0" y="3297238"/>
            <a:ext cx="3124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This makes the red blood cells (RBC’s) swell and burst.</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8" name="Rectangle 7">
            <a:extLst>
              <a:ext uri="{FF2B5EF4-FFF2-40B4-BE49-F238E27FC236}">
                <a16:creationId xmlns:a16="http://schemas.microsoft.com/office/drawing/2014/main" id="{B21E07B5-1A16-57C1-8E14-20B18A76B5DD}"/>
              </a:ext>
            </a:extLst>
          </p:cNvPr>
          <p:cNvSpPr/>
          <p:nvPr/>
        </p:nvSpPr>
        <p:spPr>
          <a:xfrm>
            <a:off x="3611453" y="2215165"/>
            <a:ext cx="2601532" cy="695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9A1F372-BE22-2CB7-FCAB-1FE480B30939}"/>
              </a:ext>
            </a:extLst>
          </p:cNvPr>
          <p:cNvSpPr/>
          <p:nvPr/>
        </p:nvSpPr>
        <p:spPr>
          <a:xfrm>
            <a:off x="5151549" y="1693570"/>
            <a:ext cx="2601532" cy="695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2DEFBD7-2239-64A5-5959-0C7645BC42EC}"/>
              </a:ext>
            </a:extLst>
          </p:cNvPr>
          <p:cNvSpPr txBox="1"/>
          <p:nvPr/>
        </p:nvSpPr>
        <p:spPr>
          <a:xfrm>
            <a:off x="2957045" y="-8337"/>
            <a:ext cx="2912806" cy="307777"/>
          </a:xfrm>
          <a:prstGeom prst="rect">
            <a:avLst/>
          </a:prstGeom>
          <a:noFill/>
        </p:spPr>
        <p:txBody>
          <a:bodyPr wrap="square">
            <a:spAutoFit/>
          </a:bodyPr>
          <a:lstStyle/>
          <a:p>
            <a:pPr algn="ctr"/>
            <a:r>
              <a:rPr kumimoji="0" lang="en-US" altLang="en-US" sz="1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Former Method of Karyotyping</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animEffect transition="in" filter="dissolve">
                                      <p:cBhvr>
                                        <p:cTn id="7" dur="500"/>
                                        <p:tgtEl>
                                          <p:spTgt spid="3379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9"/>
                                        </p:tgtEl>
                                        <p:attrNameLst>
                                          <p:attrName>style.visibility</p:attrName>
                                        </p:attrNameLst>
                                      </p:cBhvr>
                                      <p:to>
                                        <p:strVal val="visible"/>
                                      </p:to>
                                    </p:set>
                                    <p:animEffect transition="in" filter="dissolve">
                                      <p:cBhvr>
                                        <p:cTn id="12" dur="500"/>
                                        <p:tgtEl>
                                          <p:spTgt spid="3379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8"/>
                                        </p:tgtEl>
                                        <p:attrNameLst>
                                          <p:attrName>style.visibility</p:attrName>
                                        </p:attrNameLst>
                                      </p:cBhvr>
                                      <p:to>
                                        <p:strVal val="visible"/>
                                      </p:to>
                                    </p:set>
                                    <p:animEffect transition="in" filter="dissolve">
                                      <p:cBhvr>
                                        <p:cTn id="17" dur="500"/>
                                        <p:tgtEl>
                                          <p:spTgt spid="33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8" grpId="0"/>
      <p:bldP spid="3379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karyotyping">
            <a:extLst>
              <a:ext uri="{FF2B5EF4-FFF2-40B4-BE49-F238E27FC236}">
                <a16:creationId xmlns:a16="http://schemas.microsoft.com/office/drawing/2014/main" id="{50429D63-FF73-4E57-B847-CF0939019A0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 b="63981"/>
          <a:stretch/>
        </p:blipFill>
        <p:spPr bwMode="auto">
          <a:xfrm>
            <a:off x="2971800" y="104775"/>
            <a:ext cx="5430838" cy="24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a:extLst>
              <a:ext uri="{FF2B5EF4-FFF2-40B4-BE49-F238E27FC236}">
                <a16:creationId xmlns:a16="http://schemas.microsoft.com/office/drawing/2014/main" id="{89932598-2998-4607-9D7F-9D56DE64B8B8}"/>
              </a:ext>
            </a:extLst>
          </p:cNvPr>
          <p:cNvSpPr txBox="1">
            <a:spLocks noChangeArrowheads="1"/>
          </p:cNvSpPr>
          <p:nvPr/>
        </p:nvSpPr>
        <p:spPr bwMode="auto">
          <a:xfrm>
            <a:off x="0" y="1524000"/>
            <a:ext cx="32004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2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Another centrifugation step separates the swollen WBC’s.  </a:t>
            </a:r>
            <a:endParaRPr kumimoji="0" lang="en-US" altLang="en-US" sz="22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endParaRPr>
          </a:p>
        </p:txBody>
      </p:sp>
      <p:sp>
        <p:nvSpPr>
          <p:cNvPr id="23556" name="Oval 4">
            <a:extLst>
              <a:ext uri="{FF2B5EF4-FFF2-40B4-BE49-F238E27FC236}">
                <a16:creationId xmlns:a16="http://schemas.microsoft.com/office/drawing/2014/main" id="{A0D2AA1B-3F81-4E13-A73F-F5978DFDAF13}"/>
              </a:ext>
            </a:extLst>
          </p:cNvPr>
          <p:cNvSpPr>
            <a:spLocks noChangeArrowheads="1"/>
          </p:cNvSpPr>
          <p:nvPr/>
        </p:nvSpPr>
        <p:spPr bwMode="auto">
          <a:xfrm>
            <a:off x="1066800" y="457200"/>
            <a:ext cx="914400" cy="914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3557" name="Text Box 5">
            <a:extLst>
              <a:ext uri="{FF2B5EF4-FFF2-40B4-BE49-F238E27FC236}">
                <a16:creationId xmlns:a16="http://schemas.microsoft.com/office/drawing/2014/main" id="{2524C9B7-D873-443A-B871-B7CDA70FE6C9}"/>
              </a:ext>
            </a:extLst>
          </p:cNvPr>
          <p:cNvSpPr txBox="1">
            <a:spLocks noChangeArrowheads="1"/>
          </p:cNvSpPr>
          <p:nvPr/>
        </p:nvSpPr>
        <p:spPr bwMode="auto">
          <a:xfrm>
            <a:off x="1295400" y="533400"/>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3</a:t>
            </a:r>
          </a:p>
        </p:txBody>
      </p:sp>
      <p:sp>
        <p:nvSpPr>
          <p:cNvPr id="36870" name="Text Box 6">
            <a:extLst>
              <a:ext uri="{FF2B5EF4-FFF2-40B4-BE49-F238E27FC236}">
                <a16:creationId xmlns:a16="http://schemas.microsoft.com/office/drawing/2014/main" id="{CD1CA28D-387B-41A6-B199-5090114F1EFF}"/>
              </a:ext>
            </a:extLst>
          </p:cNvPr>
          <p:cNvSpPr txBox="1">
            <a:spLocks noChangeArrowheads="1"/>
          </p:cNvSpPr>
          <p:nvPr/>
        </p:nvSpPr>
        <p:spPr bwMode="auto">
          <a:xfrm>
            <a:off x="0" y="5029200"/>
            <a:ext cx="32004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2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A drop of the cell suspension is spread on a microscope slide, dried and stained.</a:t>
            </a:r>
          </a:p>
        </p:txBody>
      </p:sp>
      <p:sp>
        <p:nvSpPr>
          <p:cNvPr id="36872" name="Text Box 8">
            <a:extLst>
              <a:ext uri="{FF2B5EF4-FFF2-40B4-BE49-F238E27FC236}">
                <a16:creationId xmlns:a16="http://schemas.microsoft.com/office/drawing/2014/main" id="{46686E1C-F171-4825-98F5-FF49BFE5DE3A}"/>
              </a:ext>
            </a:extLst>
          </p:cNvPr>
          <p:cNvSpPr txBox="1">
            <a:spLocks noChangeArrowheads="1"/>
          </p:cNvSpPr>
          <p:nvPr/>
        </p:nvSpPr>
        <p:spPr bwMode="auto">
          <a:xfrm>
            <a:off x="0" y="2895600"/>
            <a:ext cx="3200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The fluid containing the remnants of the RBC’s is poured off.</a:t>
            </a:r>
            <a:r>
              <a:rPr kumimoji="0" lang="en-US" altLang="en-US" sz="22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a:t>
            </a:r>
          </a:p>
        </p:txBody>
      </p:sp>
      <p:sp>
        <p:nvSpPr>
          <p:cNvPr id="36873" name="Text Box 9">
            <a:extLst>
              <a:ext uri="{FF2B5EF4-FFF2-40B4-BE49-F238E27FC236}">
                <a16:creationId xmlns:a16="http://schemas.microsoft.com/office/drawing/2014/main" id="{E89B7C7C-B6C1-4C14-BB0C-BFCE7DE3BCB0}"/>
              </a:ext>
            </a:extLst>
          </p:cNvPr>
          <p:cNvSpPr txBox="1">
            <a:spLocks noChangeArrowheads="1"/>
          </p:cNvSpPr>
          <p:nvPr/>
        </p:nvSpPr>
        <p:spPr bwMode="auto">
          <a:xfrm>
            <a:off x="0" y="3962400"/>
            <a:ext cx="32004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A fixative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(a preservative) is mixed with the WBC’s.</a:t>
            </a:r>
            <a:endParaRPr kumimoji="0" lang="en-US" altLang="en-US" sz="22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825D38A0-30FF-0DBE-EA08-A34F09C5EF00}"/>
              </a:ext>
            </a:extLst>
          </p:cNvPr>
          <p:cNvSpPr/>
          <p:nvPr/>
        </p:nvSpPr>
        <p:spPr>
          <a:xfrm>
            <a:off x="3611452" y="2215165"/>
            <a:ext cx="4791185" cy="695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D4B931-5173-E497-020B-17F840D442F1}"/>
              </a:ext>
            </a:extLst>
          </p:cNvPr>
          <p:cNvSpPr/>
          <p:nvPr/>
        </p:nvSpPr>
        <p:spPr>
          <a:xfrm>
            <a:off x="5118281" y="1867434"/>
            <a:ext cx="1192367" cy="695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E070289-EE11-546B-2759-72AB45DDE984}"/>
              </a:ext>
            </a:extLst>
          </p:cNvPr>
          <p:cNvSpPr/>
          <p:nvPr/>
        </p:nvSpPr>
        <p:spPr>
          <a:xfrm>
            <a:off x="6657305" y="1703340"/>
            <a:ext cx="1506828" cy="69546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57D1A3A-24DF-3615-3BD8-25A26749E0A7}"/>
              </a:ext>
            </a:extLst>
          </p:cNvPr>
          <p:cNvSpPr txBox="1"/>
          <p:nvPr/>
        </p:nvSpPr>
        <p:spPr>
          <a:xfrm>
            <a:off x="2966874" y="-8337"/>
            <a:ext cx="2912806" cy="307777"/>
          </a:xfrm>
          <a:prstGeom prst="rect">
            <a:avLst/>
          </a:prstGeom>
          <a:noFill/>
        </p:spPr>
        <p:txBody>
          <a:bodyPr wrap="square">
            <a:spAutoFit/>
          </a:bodyPr>
          <a:lstStyle/>
          <a:p>
            <a:pPr algn="ctr"/>
            <a:r>
              <a:rPr kumimoji="0" lang="en-US" altLang="en-US" sz="1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Former Method of Karyotyping</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dissolve">
                                      <p:cBhvr>
                                        <p:cTn id="7" dur="500"/>
                                        <p:tgtEl>
                                          <p:spTgt spid="368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dissolve">
                                      <p:cBhvr>
                                        <p:cTn id="12" dur="500"/>
                                        <p:tgtEl>
                                          <p:spTgt spid="368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6873"/>
                                        </p:tgtEl>
                                        <p:attrNameLst>
                                          <p:attrName>style.visibility</p:attrName>
                                        </p:attrNameLst>
                                      </p:cBhvr>
                                      <p:to>
                                        <p:strVal val="visible"/>
                                      </p:to>
                                    </p:set>
                                    <p:animEffect transition="in" filter="dissolve">
                                      <p:cBhvr>
                                        <p:cTn id="17" dur="500"/>
                                        <p:tgtEl>
                                          <p:spTgt spid="3687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6870"/>
                                        </p:tgtEl>
                                        <p:attrNameLst>
                                          <p:attrName>style.visibility</p:attrName>
                                        </p:attrNameLst>
                                      </p:cBhvr>
                                      <p:to>
                                        <p:strVal val="visible"/>
                                      </p:to>
                                    </p:set>
                                    <p:animEffect transition="in" filter="dissolve">
                                      <p:cBhvr>
                                        <p:cTn id="22"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70" grpId="0"/>
      <p:bldP spid="36872" grpId="0"/>
      <p:bldP spid="3687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407"/>
        <p:cNvGrpSpPr/>
        <p:nvPr/>
      </p:nvGrpSpPr>
      <p:grpSpPr>
        <a:xfrm>
          <a:off x="0" y="0"/>
          <a:ext cx="0" cy="0"/>
          <a:chOff x="0" y="0"/>
          <a:chExt cx="0" cy="0"/>
        </a:xfrm>
      </p:grpSpPr>
      <p:sp>
        <p:nvSpPr>
          <p:cNvPr id="409" name="Google Shape;409;p70"/>
          <p:cNvSpPr txBox="1"/>
          <p:nvPr/>
        </p:nvSpPr>
        <p:spPr>
          <a:xfrm>
            <a:off x="1029929" y="0"/>
            <a:ext cx="6796548" cy="70784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a:ea typeface="Calibri"/>
                <a:cs typeface="Calibri"/>
                <a:sym typeface="Calibri"/>
              </a:rPr>
              <a:t>Preparing for Genetic Testing</a:t>
            </a:r>
            <a:endParaRPr kumimoji="0" sz="14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4" name="Picture 3" descr="warm_up-01.eps">
            <a:extLst>
              <a:ext uri="{FF2B5EF4-FFF2-40B4-BE49-F238E27FC236}">
                <a16:creationId xmlns:a16="http://schemas.microsoft.com/office/drawing/2014/main" id="{82A903EE-D290-8EB5-8100-60B012388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9929" cy="835078"/>
          </a:xfrm>
          <a:prstGeom prst="rect">
            <a:avLst/>
          </a:prstGeom>
        </p:spPr>
      </p:pic>
      <p:sp>
        <p:nvSpPr>
          <p:cNvPr id="7" name="TextBox 6">
            <a:extLst>
              <a:ext uri="{FF2B5EF4-FFF2-40B4-BE49-F238E27FC236}">
                <a16:creationId xmlns:a16="http://schemas.microsoft.com/office/drawing/2014/main" id="{81114944-5540-4651-7C36-6EA9D7AE970E}"/>
              </a:ext>
            </a:extLst>
          </p:cNvPr>
          <p:cNvSpPr txBox="1"/>
          <p:nvPr/>
        </p:nvSpPr>
        <p:spPr>
          <a:xfrm>
            <a:off x="0" y="915135"/>
            <a:ext cx="7419279" cy="5586145"/>
          </a:xfrm>
          <a:prstGeom prst="rect">
            <a:avLst/>
          </a:prstGeom>
          <a:noFill/>
        </p:spPr>
        <p:txBody>
          <a:bodyPr wrap="square">
            <a:spAutoFit/>
          </a:bodyPr>
          <a:lstStyle/>
          <a:p>
            <a:pPr marL="344488" indent="-339725" eaLnBrk="1" hangingPunct="1">
              <a:spcBef>
                <a:spcPct val="50000"/>
              </a:spcBef>
              <a:buFont typeface="+mj-lt"/>
              <a:buAutoNum type="arabicPeriod"/>
            </a:pPr>
            <a:r>
              <a:rPr lang="en-US" altLang="en-US" sz="1800" dirty="0">
                <a:solidFill>
                  <a:schemeClr val="tx1"/>
                </a:solidFill>
              </a:rPr>
              <a:t>Which four letters represent the </a:t>
            </a:r>
            <a:r>
              <a:rPr lang="en-US" altLang="en-US" sz="1800" u="sng" dirty="0">
                <a:solidFill>
                  <a:schemeClr val="tx1"/>
                </a:solidFill>
              </a:rPr>
              <a:t>nucleotides</a:t>
            </a:r>
            <a:r>
              <a:rPr lang="en-US" altLang="en-US" sz="1800" dirty="0">
                <a:solidFill>
                  <a:schemeClr val="tx1"/>
                </a:solidFill>
              </a:rPr>
              <a:t> of the DNA?</a:t>
            </a:r>
            <a:r>
              <a:rPr lang="en-US" altLang="en-US" sz="1800" dirty="0">
                <a:solidFill>
                  <a:srgbClr val="FF0000"/>
                </a:solidFill>
              </a:rPr>
              <a:t>  </a:t>
            </a:r>
            <a:r>
              <a:rPr lang="en-US" altLang="en-US" sz="2000" dirty="0">
                <a:solidFill>
                  <a:srgbClr val="FF0000"/>
                </a:solidFill>
              </a:rPr>
              <a:t>A T G C</a:t>
            </a:r>
            <a:endParaRPr lang="en-US" altLang="en-US" sz="2000" dirty="0">
              <a:solidFill>
                <a:schemeClr val="tx1"/>
              </a:solidFill>
            </a:endParaRPr>
          </a:p>
          <a:p>
            <a:pPr marL="344488" indent="-339725">
              <a:spcBef>
                <a:spcPct val="50000"/>
              </a:spcBef>
              <a:buFont typeface="+mj-lt"/>
              <a:buAutoNum type="arabicPeriod"/>
            </a:pPr>
            <a:r>
              <a:rPr lang="en-US" altLang="en-US" sz="1800" dirty="0">
                <a:solidFill>
                  <a:srgbClr val="0070C0"/>
                </a:solidFill>
              </a:rPr>
              <a:t>In which phase of the </a:t>
            </a:r>
            <a:r>
              <a:rPr lang="en-US" altLang="en-US" sz="1800" u="sng" dirty="0">
                <a:solidFill>
                  <a:srgbClr val="0070C0"/>
                </a:solidFill>
              </a:rPr>
              <a:t>cell cycle</a:t>
            </a:r>
            <a:r>
              <a:rPr lang="en-US" altLang="en-US" sz="1800" dirty="0">
                <a:solidFill>
                  <a:srgbClr val="0070C0"/>
                </a:solidFill>
              </a:rPr>
              <a:t> do the chromosomes form?</a:t>
            </a:r>
            <a:r>
              <a:rPr lang="en-US" altLang="en-US" sz="1800" dirty="0">
                <a:solidFill>
                  <a:schemeClr val="tx1"/>
                </a:solidFill>
              </a:rPr>
              <a:t>            </a:t>
            </a:r>
            <a:r>
              <a:rPr lang="en-US" altLang="en-US" sz="2000" dirty="0">
                <a:solidFill>
                  <a:srgbClr val="FF0000"/>
                </a:solidFill>
              </a:rPr>
              <a:t>S phase of interphase</a:t>
            </a:r>
          </a:p>
          <a:p>
            <a:pPr marL="344488" indent="-339725">
              <a:spcBef>
                <a:spcPct val="50000"/>
              </a:spcBef>
              <a:buFont typeface="+mj-lt"/>
              <a:buAutoNum type="arabicPeriod"/>
            </a:pPr>
            <a:r>
              <a:rPr lang="en-US" altLang="en-US" sz="1800" dirty="0">
                <a:solidFill>
                  <a:schemeClr val="tx1"/>
                </a:solidFill>
              </a:rPr>
              <a:t>What </a:t>
            </a:r>
            <a:r>
              <a:rPr lang="en-US" altLang="en-US" sz="1800" u="sng" dirty="0">
                <a:solidFill>
                  <a:schemeClr val="tx1"/>
                </a:solidFill>
              </a:rPr>
              <a:t>protein</a:t>
            </a:r>
            <a:r>
              <a:rPr lang="en-US" altLang="en-US" sz="1800" dirty="0">
                <a:solidFill>
                  <a:schemeClr val="tx1"/>
                </a:solidFill>
              </a:rPr>
              <a:t> does the DNA wrap itself around in the beginning stages of chromosome formation? </a:t>
            </a:r>
            <a:r>
              <a:rPr lang="en-US" altLang="en-US" sz="2000" dirty="0">
                <a:solidFill>
                  <a:srgbClr val="FF0000"/>
                </a:solidFill>
              </a:rPr>
              <a:t>histones</a:t>
            </a:r>
            <a:endParaRPr lang="en-US" altLang="en-US" sz="2000" dirty="0">
              <a:solidFill>
                <a:schemeClr val="tx1"/>
              </a:solidFill>
            </a:endParaRPr>
          </a:p>
          <a:p>
            <a:pPr marL="344488" indent="-339725">
              <a:spcBef>
                <a:spcPct val="50000"/>
              </a:spcBef>
              <a:buFont typeface="+mj-lt"/>
              <a:buAutoNum type="arabicPeriod"/>
            </a:pPr>
            <a:r>
              <a:rPr lang="en-US" altLang="en-US" sz="1800" dirty="0">
                <a:solidFill>
                  <a:srgbClr val="0070C0"/>
                </a:solidFill>
              </a:rPr>
              <a:t>In which </a:t>
            </a:r>
            <a:r>
              <a:rPr lang="en-US" altLang="en-US" sz="1800" u="sng" dirty="0">
                <a:solidFill>
                  <a:srgbClr val="0070C0"/>
                </a:solidFill>
              </a:rPr>
              <a:t>phase of mitosis</a:t>
            </a:r>
            <a:r>
              <a:rPr lang="en-US" altLang="en-US" sz="1800" dirty="0">
                <a:solidFill>
                  <a:srgbClr val="0070C0"/>
                </a:solidFill>
              </a:rPr>
              <a:t> are the chromosomes most easily seen?</a:t>
            </a:r>
          </a:p>
          <a:p>
            <a:pPr marL="285750">
              <a:spcBef>
                <a:spcPct val="50000"/>
              </a:spcBef>
            </a:pPr>
            <a:r>
              <a:rPr lang="en-US" sz="2400" b="0" i="0" dirty="0">
                <a:solidFill>
                  <a:srgbClr val="FF0000"/>
                </a:solidFill>
                <a:effectLst/>
                <a:latin typeface="Roboto" panose="02000000000000000000" pitchFamily="2" charset="0"/>
              </a:rPr>
              <a:t>During </a:t>
            </a:r>
            <a:r>
              <a:rPr lang="en-US" sz="2400" b="0" i="0" dirty="0">
                <a:solidFill>
                  <a:srgbClr val="0070C0"/>
                </a:solidFill>
                <a:effectLst/>
                <a:latin typeface="Roboto" panose="02000000000000000000" pitchFamily="2" charset="0"/>
              </a:rPr>
              <a:t>metaphase</a:t>
            </a:r>
            <a:r>
              <a:rPr lang="en-US" sz="2400" b="0" i="0" dirty="0">
                <a:solidFill>
                  <a:srgbClr val="FF0000"/>
                </a:solidFill>
                <a:effectLst/>
                <a:latin typeface="Roboto" panose="02000000000000000000" pitchFamily="2" charset="0"/>
              </a:rPr>
              <a:t>, the nucleus dissolves and the cell's chromosomes condense and move together, aligning in the center of the dividing cell. At this stage, the chromosomes are distinguishable when viewed through a microscope.</a:t>
            </a:r>
            <a:endParaRPr lang="en-US" altLang="en-US" sz="1800" dirty="0">
              <a:solidFill>
                <a:srgbClr val="FF0000"/>
              </a:solidFill>
            </a:endParaRPr>
          </a:p>
          <a:p>
            <a:pPr marL="344488" indent="-344488">
              <a:spcBef>
                <a:spcPct val="50000"/>
              </a:spcBef>
              <a:buFont typeface="+mj-lt"/>
              <a:buAutoNum type="arabicPeriod" startAt="5"/>
            </a:pPr>
            <a:r>
              <a:rPr lang="en-US" altLang="en-US" sz="2000" dirty="0">
                <a:solidFill>
                  <a:schemeClr val="tx1"/>
                </a:solidFill>
              </a:rPr>
              <a:t>Which letter represents the </a:t>
            </a:r>
            <a:r>
              <a:rPr lang="en-US" altLang="en-US" sz="2000" u="sng" dirty="0">
                <a:solidFill>
                  <a:schemeClr val="tx1"/>
                </a:solidFill>
              </a:rPr>
              <a:t>small arm</a:t>
            </a:r>
            <a:r>
              <a:rPr lang="en-US" altLang="en-US" sz="2000" dirty="0">
                <a:solidFill>
                  <a:schemeClr val="tx1"/>
                </a:solidFill>
              </a:rPr>
              <a:t> of a chromosome?</a:t>
            </a:r>
          </a:p>
          <a:p>
            <a:pPr marL="344488" indent="-339725">
              <a:spcBef>
                <a:spcPct val="50000"/>
              </a:spcBef>
              <a:buFont typeface="+mj-lt"/>
              <a:buAutoNum type="arabicPeriod" startAt="5"/>
            </a:pPr>
            <a:r>
              <a:rPr lang="en-US" altLang="en-US" sz="2000" dirty="0">
                <a:solidFill>
                  <a:srgbClr val="0070C0"/>
                </a:solidFill>
              </a:rPr>
              <a:t>Which letter represents the </a:t>
            </a:r>
            <a:r>
              <a:rPr lang="en-US" altLang="en-US" sz="2000" u="sng" dirty="0">
                <a:solidFill>
                  <a:srgbClr val="0070C0"/>
                </a:solidFill>
              </a:rPr>
              <a:t>long arm</a:t>
            </a:r>
            <a:r>
              <a:rPr lang="en-US" altLang="en-US" sz="2000" dirty="0">
                <a:solidFill>
                  <a:srgbClr val="0070C0"/>
                </a:solidFill>
              </a:rPr>
              <a:t> of the chromosome?</a:t>
            </a:r>
          </a:p>
          <a:p>
            <a:pPr eaLnBrk="1" hangingPunct="1">
              <a:spcBef>
                <a:spcPct val="50000"/>
              </a:spcBef>
            </a:pPr>
            <a:endParaRPr lang="en-US" altLang="en-US" sz="1400" dirty="0">
              <a:solidFill>
                <a:srgbClr val="A50021"/>
              </a:solidFill>
            </a:endParaRPr>
          </a:p>
        </p:txBody>
      </p:sp>
      <p:pic>
        <p:nvPicPr>
          <p:cNvPr id="3" name="Picture 2">
            <a:extLst>
              <a:ext uri="{FF2B5EF4-FFF2-40B4-BE49-F238E27FC236}">
                <a16:creationId xmlns:a16="http://schemas.microsoft.com/office/drawing/2014/main" id="{0589E510-F51A-C19E-8E44-35581A4D1172}"/>
              </a:ext>
            </a:extLst>
          </p:cNvPr>
          <p:cNvPicPr>
            <a:picLocks noChangeAspect="1"/>
          </p:cNvPicPr>
          <p:nvPr/>
        </p:nvPicPr>
        <p:blipFill>
          <a:blip r:embed="rId4"/>
          <a:stretch>
            <a:fillRect/>
          </a:stretch>
        </p:blipFill>
        <p:spPr>
          <a:xfrm>
            <a:off x="7419279" y="3708208"/>
            <a:ext cx="1646063" cy="3109229"/>
          </a:xfrm>
          <a:prstGeom prst="rect">
            <a:avLst/>
          </a:prstGeom>
        </p:spPr>
      </p:pic>
    </p:spTree>
    <p:extLst>
      <p:ext uri="{BB962C8B-B14F-4D97-AF65-F5344CB8AC3E}">
        <p14:creationId xmlns:p14="http://schemas.microsoft.com/office/powerpoint/2010/main" val="3382103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wipe(left)">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ipe(left)">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par>
                          <p:cTn id="38" fill="hold">
                            <p:stCondLst>
                              <p:cond delay="500"/>
                            </p:stCondLst>
                            <p:childTnLst>
                              <p:par>
                                <p:cTn id="39" presetID="22" presetClass="entr" presetSubtype="8" fill="hold" nodeType="afterEffect">
                                  <p:stCondLst>
                                    <p:cond delay="500"/>
                                  </p:stCondLst>
                                  <p:childTnLst>
                                    <p:set>
                                      <p:cBhvr>
                                        <p:cTn id="40" dur="1" fill="hold">
                                          <p:stCondLst>
                                            <p:cond delay="0"/>
                                          </p:stCondLst>
                                        </p:cTn>
                                        <p:tgtEl>
                                          <p:spTgt spid="7">
                                            <p:txEl>
                                              <p:pRg st="6" end="6"/>
                                            </p:txEl>
                                          </p:spTgt>
                                        </p:tgtEl>
                                        <p:attrNameLst>
                                          <p:attrName>style.visibility</p:attrName>
                                        </p:attrNameLst>
                                      </p:cBhvr>
                                      <p:to>
                                        <p:strVal val="visible"/>
                                      </p:to>
                                    </p:set>
                                    <p:animEffect transition="in" filter="wipe(left)">
                                      <p:cBhvr>
                                        <p:cTn id="4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karyotyping">
            <a:extLst>
              <a:ext uri="{FF2B5EF4-FFF2-40B4-BE49-F238E27FC236}">
                <a16:creationId xmlns:a16="http://schemas.microsoft.com/office/drawing/2014/main" id="{9BC022A2-CF37-4640-B5C0-C6875BE221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4482"/>
          <a:stretch/>
        </p:blipFill>
        <p:spPr bwMode="auto">
          <a:xfrm>
            <a:off x="2971800" y="104775"/>
            <a:ext cx="5430838" cy="645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a:extLst>
              <a:ext uri="{FF2B5EF4-FFF2-40B4-BE49-F238E27FC236}">
                <a16:creationId xmlns:a16="http://schemas.microsoft.com/office/drawing/2014/main" id="{5D111169-A6A0-4CBB-985D-7EBCF45C3E08}"/>
              </a:ext>
            </a:extLst>
          </p:cNvPr>
          <p:cNvSpPr txBox="1">
            <a:spLocks noChangeArrowheads="1"/>
          </p:cNvSpPr>
          <p:nvPr/>
        </p:nvSpPr>
        <p:spPr bwMode="auto">
          <a:xfrm>
            <a:off x="0" y="1420968"/>
            <a:ext cx="320040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The slide with the WBC’s DNA is viewed with a microscope, </a:t>
            </a:r>
          </a:p>
          <a:p>
            <a:pPr marL="0" marR="0" lvl="0" indent="0"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and the images of the metaphase chromosomes are sorted by </a:t>
            </a:r>
            <a:r>
              <a:rPr kumimoji="0" lang="en-US" altLang="en-US" sz="4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size</a:t>
            </a:r>
            <a:r>
              <a:rPr kumimoji="0" lang="en-US" altLang="en-US" sz="28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and </a:t>
            </a:r>
            <a:r>
              <a:rPr kumimoji="0" lang="en-US" altLang="en-US" sz="4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shape</a:t>
            </a:r>
            <a:r>
              <a:rPr kumimoji="0" lang="en-US" altLang="en-US" sz="28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on a computer.</a:t>
            </a:r>
            <a:endParaRPr kumimoji="0" lang="en-US" altLang="en-US" sz="28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endParaRPr>
          </a:p>
        </p:txBody>
      </p:sp>
      <p:sp>
        <p:nvSpPr>
          <p:cNvPr id="24580" name="Oval 4">
            <a:extLst>
              <a:ext uri="{FF2B5EF4-FFF2-40B4-BE49-F238E27FC236}">
                <a16:creationId xmlns:a16="http://schemas.microsoft.com/office/drawing/2014/main" id="{B5121362-2903-43F9-8FB6-F81B5E0BE7AA}"/>
              </a:ext>
            </a:extLst>
          </p:cNvPr>
          <p:cNvSpPr>
            <a:spLocks noChangeArrowheads="1"/>
          </p:cNvSpPr>
          <p:nvPr/>
        </p:nvSpPr>
        <p:spPr bwMode="auto">
          <a:xfrm>
            <a:off x="1066800" y="354168"/>
            <a:ext cx="914400" cy="914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1" name="Text Box 5">
            <a:extLst>
              <a:ext uri="{FF2B5EF4-FFF2-40B4-BE49-F238E27FC236}">
                <a16:creationId xmlns:a16="http://schemas.microsoft.com/office/drawing/2014/main" id="{B5D41050-BB58-45A3-8B04-8441715F492A}"/>
              </a:ext>
            </a:extLst>
          </p:cNvPr>
          <p:cNvSpPr txBox="1">
            <a:spLocks noChangeArrowheads="1"/>
          </p:cNvSpPr>
          <p:nvPr/>
        </p:nvSpPr>
        <p:spPr bwMode="auto">
          <a:xfrm>
            <a:off x="1295400" y="443247"/>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a:t>
            </a:r>
          </a:p>
        </p:txBody>
      </p:sp>
      <p:sp>
        <p:nvSpPr>
          <p:cNvPr id="6" name="Rectangle 5">
            <a:extLst>
              <a:ext uri="{FF2B5EF4-FFF2-40B4-BE49-F238E27FC236}">
                <a16:creationId xmlns:a16="http://schemas.microsoft.com/office/drawing/2014/main" id="{E75A81DE-EDCA-07AF-CDA0-5FF8F3659A9F}"/>
              </a:ext>
            </a:extLst>
          </p:cNvPr>
          <p:cNvSpPr/>
          <p:nvPr/>
        </p:nvSpPr>
        <p:spPr>
          <a:xfrm>
            <a:off x="5375858" y="3753575"/>
            <a:ext cx="3026780" cy="2925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E15152B-172A-D409-3926-382E7A57D2DA}"/>
              </a:ext>
            </a:extLst>
          </p:cNvPr>
          <p:cNvSpPr txBox="1"/>
          <p:nvPr/>
        </p:nvSpPr>
        <p:spPr>
          <a:xfrm>
            <a:off x="2966874" y="-8337"/>
            <a:ext cx="2912806" cy="307777"/>
          </a:xfrm>
          <a:prstGeom prst="rect">
            <a:avLst/>
          </a:prstGeom>
          <a:noFill/>
        </p:spPr>
        <p:txBody>
          <a:bodyPr wrap="square">
            <a:spAutoFit/>
          </a:bodyPr>
          <a:lstStyle/>
          <a:p>
            <a:pPr algn="ctr"/>
            <a:r>
              <a:rPr kumimoji="0" lang="en-US" altLang="en-US" sz="1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Former Method of Karyotyping</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Effect transition="in" filter="fade">
                                      <p:cBhvr>
                                        <p:cTn id="7" dur="500"/>
                                        <p:tgtEl>
                                          <p:spTgt spid="378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891">
                                            <p:txEl>
                                              <p:pRg st="1" end="1"/>
                                            </p:txEl>
                                          </p:spTgt>
                                        </p:tgtEl>
                                        <p:attrNameLst>
                                          <p:attrName>style.visibility</p:attrName>
                                        </p:attrNameLst>
                                      </p:cBhvr>
                                      <p:to>
                                        <p:strVal val="visible"/>
                                      </p:to>
                                    </p:set>
                                    <p:animEffect transition="in" filter="fade">
                                      <p:cBhvr>
                                        <p:cTn id="12" dur="500"/>
                                        <p:tgtEl>
                                          <p:spTgt spid="378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karyotyping">
            <a:extLst>
              <a:ext uri="{FF2B5EF4-FFF2-40B4-BE49-F238E27FC236}">
                <a16:creationId xmlns:a16="http://schemas.microsoft.com/office/drawing/2014/main" id="{630CE5BC-014C-40F3-836D-F115DA2A52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104775"/>
            <a:ext cx="5430838" cy="675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3">
            <a:extLst>
              <a:ext uri="{FF2B5EF4-FFF2-40B4-BE49-F238E27FC236}">
                <a16:creationId xmlns:a16="http://schemas.microsoft.com/office/drawing/2014/main" id="{9C82CC4D-7EAA-490F-A72B-06F05F6583DC}"/>
              </a:ext>
            </a:extLst>
          </p:cNvPr>
          <p:cNvSpPr txBox="1">
            <a:spLocks noChangeArrowheads="1"/>
          </p:cNvSpPr>
          <p:nvPr/>
        </p:nvSpPr>
        <p:spPr bwMode="auto">
          <a:xfrm>
            <a:off x="0" y="1524000"/>
            <a:ext cx="3352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The resulting display is the karyotype.</a:t>
            </a:r>
            <a:endParaRPr kumimoji="0" lang="en-US" altLang="en-US" sz="24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endParaRPr>
          </a:p>
        </p:txBody>
      </p:sp>
      <p:sp>
        <p:nvSpPr>
          <p:cNvPr id="25604" name="Oval 4">
            <a:extLst>
              <a:ext uri="{FF2B5EF4-FFF2-40B4-BE49-F238E27FC236}">
                <a16:creationId xmlns:a16="http://schemas.microsoft.com/office/drawing/2014/main" id="{DB6D4A05-515A-449E-B1CD-C7987C3B5C2A}"/>
              </a:ext>
            </a:extLst>
          </p:cNvPr>
          <p:cNvSpPr>
            <a:spLocks noChangeArrowheads="1"/>
          </p:cNvSpPr>
          <p:nvPr/>
        </p:nvSpPr>
        <p:spPr bwMode="auto">
          <a:xfrm>
            <a:off x="1066800" y="457200"/>
            <a:ext cx="914400" cy="914400"/>
          </a:xfrm>
          <a:prstGeom prst="ellipse">
            <a:avLst/>
          </a:prstGeom>
          <a:solidFill>
            <a:srgbClr val="FF0000"/>
          </a:solidFill>
          <a:ln w="9525">
            <a:solidFill>
              <a:srgbClr val="FF0000"/>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5605" name="Text Box 5">
            <a:extLst>
              <a:ext uri="{FF2B5EF4-FFF2-40B4-BE49-F238E27FC236}">
                <a16:creationId xmlns:a16="http://schemas.microsoft.com/office/drawing/2014/main" id="{DEB209A5-76B8-481F-A2ED-23327A51AEF3}"/>
              </a:ext>
            </a:extLst>
          </p:cNvPr>
          <p:cNvSpPr txBox="1">
            <a:spLocks noChangeArrowheads="1"/>
          </p:cNvSpPr>
          <p:nvPr/>
        </p:nvSpPr>
        <p:spPr bwMode="auto">
          <a:xfrm>
            <a:off x="1295400" y="533400"/>
            <a:ext cx="533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5</a:t>
            </a:r>
          </a:p>
        </p:txBody>
      </p:sp>
      <p:sp>
        <p:nvSpPr>
          <p:cNvPr id="38918" name="Text Box 6">
            <a:extLst>
              <a:ext uri="{FF2B5EF4-FFF2-40B4-BE49-F238E27FC236}">
                <a16:creationId xmlns:a16="http://schemas.microsoft.com/office/drawing/2014/main" id="{05842305-00CD-46F7-A614-8CFE496BAAC3}"/>
              </a:ext>
            </a:extLst>
          </p:cNvPr>
          <p:cNvSpPr txBox="1">
            <a:spLocks noChangeArrowheads="1"/>
          </p:cNvSpPr>
          <p:nvPr/>
        </p:nvSpPr>
        <p:spPr bwMode="auto">
          <a:xfrm>
            <a:off x="0" y="4800600"/>
            <a:ext cx="32004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Each of the chromosomes consist of two sister chromatids lying close together.</a:t>
            </a:r>
            <a:endParaRPr kumimoji="0" lang="en-US" altLang="en-US" sz="24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endParaRPr>
          </a:p>
        </p:txBody>
      </p:sp>
      <p:sp>
        <p:nvSpPr>
          <p:cNvPr id="38919" name="Text Box 7">
            <a:extLst>
              <a:ext uri="{FF2B5EF4-FFF2-40B4-BE49-F238E27FC236}">
                <a16:creationId xmlns:a16="http://schemas.microsoft.com/office/drawing/2014/main" id="{4768DD8F-D099-442F-B216-A84952BAF59D}"/>
              </a:ext>
            </a:extLst>
          </p:cNvPr>
          <p:cNvSpPr txBox="1">
            <a:spLocks noChangeArrowheads="1"/>
          </p:cNvSpPr>
          <p:nvPr/>
        </p:nvSpPr>
        <p:spPr bwMode="auto">
          <a:xfrm>
            <a:off x="0" y="2514600"/>
            <a:ext cx="32004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The 46 chromosomes found indicates: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22 pairs of autosomes </a:t>
            </a:r>
            <a:r>
              <a:rPr kumimoji="0" lang="en-US" alt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and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2 sex chromosomes</a:t>
            </a:r>
            <a:r>
              <a:rPr kumimoji="0" lang="en-US" alt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X and Y.</a:t>
            </a:r>
            <a:endParaRPr kumimoji="0" lang="en-US" altLang="en-US" sz="22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DABCC59C-D9D2-C59E-24D8-DA4FC839647A}"/>
              </a:ext>
            </a:extLst>
          </p:cNvPr>
          <p:cNvSpPr txBox="1"/>
          <p:nvPr/>
        </p:nvSpPr>
        <p:spPr>
          <a:xfrm>
            <a:off x="2966874" y="-8337"/>
            <a:ext cx="2912806" cy="307777"/>
          </a:xfrm>
          <a:prstGeom prst="rect">
            <a:avLst/>
          </a:prstGeom>
          <a:noFill/>
        </p:spPr>
        <p:txBody>
          <a:bodyPr wrap="square">
            <a:spAutoFit/>
          </a:bodyPr>
          <a:lstStyle/>
          <a:p>
            <a:pPr algn="ctr"/>
            <a:r>
              <a:rPr kumimoji="0" lang="en-US" altLang="en-US" sz="1400" b="1" i="0" u="none" strike="noStrike" kern="1200" cap="none" spc="0" normalizeH="0" baseline="0" noProof="0" dirty="0">
                <a:ln>
                  <a:noFill/>
                </a:ln>
                <a:solidFill>
                  <a:srgbClr val="7030A0"/>
                </a:solidFill>
                <a:effectLst/>
                <a:uLnTx/>
                <a:uFillTx/>
                <a:latin typeface="Arial" panose="020B0604020202020204" pitchFamily="34" charset="0"/>
                <a:ea typeface="+mn-ea"/>
                <a:cs typeface="Arial" panose="020B0604020202020204" pitchFamily="34" charset="0"/>
              </a:rPr>
              <a:t>Former Method of Karyotyping</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8915"/>
                                        </p:tgtEl>
                                        <p:attrNameLst>
                                          <p:attrName>style.visibility</p:attrName>
                                        </p:attrNameLst>
                                      </p:cBhvr>
                                      <p:to>
                                        <p:strVal val="visible"/>
                                      </p:to>
                                    </p:set>
                                    <p:animEffect transition="in" filter="dissolve">
                                      <p:cBhvr>
                                        <p:cTn id="7" dur="500"/>
                                        <p:tgtEl>
                                          <p:spTgt spid="389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8919">
                                            <p:txEl>
                                              <p:pRg st="0" end="0"/>
                                            </p:txEl>
                                          </p:spTgt>
                                        </p:tgtEl>
                                        <p:attrNameLst>
                                          <p:attrName>style.visibility</p:attrName>
                                        </p:attrNameLst>
                                      </p:cBhvr>
                                      <p:to>
                                        <p:strVal val="visible"/>
                                      </p:to>
                                    </p:set>
                                    <p:animEffect transition="in" filter="fade">
                                      <p:cBhvr>
                                        <p:cTn id="12" dur="500"/>
                                        <p:tgtEl>
                                          <p:spTgt spid="389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919">
                                            <p:txEl>
                                              <p:pRg st="1" end="1"/>
                                            </p:txEl>
                                          </p:spTgt>
                                        </p:tgtEl>
                                        <p:attrNameLst>
                                          <p:attrName>style.visibility</p:attrName>
                                        </p:attrNameLst>
                                      </p:cBhvr>
                                      <p:to>
                                        <p:strVal val="visible"/>
                                      </p:to>
                                    </p:set>
                                    <p:animEffect transition="in" filter="fade">
                                      <p:cBhvr>
                                        <p:cTn id="17" dur="500"/>
                                        <p:tgtEl>
                                          <p:spTgt spid="389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8919">
                                            <p:txEl>
                                              <p:pRg st="2" end="2"/>
                                            </p:txEl>
                                          </p:spTgt>
                                        </p:tgtEl>
                                        <p:attrNameLst>
                                          <p:attrName>style.visibility</p:attrName>
                                        </p:attrNameLst>
                                      </p:cBhvr>
                                      <p:to>
                                        <p:strVal val="visible"/>
                                      </p:to>
                                    </p:set>
                                    <p:animEffect transition="in" filter="fade">
                                      <p:cBhvr>
                                        <p:cTn id="22" dur="500"/>
                                        <p:tgtEl>
                                          <p:spTgt spid="38919">
                                            <p:txEl>
                                              <p:pRg st="2" end="2"/>
                                            </p:txEl>
                                          </p:spTgt>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8919">
                                            <p:txEl>
                                              <p:pRg st="3" end="3"/>
                                            </p:txEl>
                                          </p:spTgt>
                                        </p:tgtEl>
                                        <p:attrNameLst>
                                          <p:attrName>style.visibility</p:attrName>
                                        </p:attrNameLst>
                                      </p:cBhvr>
                                      <p:to>
                                        <p:strVal val="visible"/>
                                      </p:to>
                                    </p:set>
                                    <p:animEffect transition="in" filter="fade">
                                      <p:cBhvr>
                                        <p:cTn id="26" dur="500"/>
                                        <p:tgtEl>
                                          <p:spTgt spid="38919">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8918"/>
                                        </p:tgtEl>
                                        <p:attrNameLst>
                                          <p:attrName>style.visibility</p:attrName>
                                        </p:attrNameLst>
                                      </p:cBhvr>
                                      <p:to>
                                        <p:strVal val="visible"/>
                                      </p:to>
                                    </p:set>
                                    <p:animEffect transition="in" filter="dissolve">
                                      <p:cBhvr>
                                        <p:cTn id="31" dur="500"/>
                                        <p:tgtEl>
                                          <p:spTgt spid="389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p:bldP spid="389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descr="chromosome1">
            <a:extLst>
              <a:ext uri="{FF2B5EF4-FFF2-40B4-BE49-F238E27FC236}">
                <a16:creationId xmlns:a16="http://schemas.microsoft.com/office/drawing/2014/main" id="{6F058165-2598-4A5E-811D-A6E8A58087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6934200"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4">
            <a:extLst>
              <a:ext uri="{FF2B5EF4-FFF2-40B4-BE49-F238E27FC236}">
                <a16:creationId xmlns:a16="http://schemas.microsoft.com/office/drawing/2014/main" id="{1932F00D-5F12-4A04-9270-8DD3ADC7A46D}"/>
              </a:ext>
            </a:extLst>
          </p:cNvPr>
          <p:cNvSpPr txBox="1">
            <a:spLocks noChangeArrowheads="1"/>
          </p:cNvSpPr>
          <p:nvPr/>
        </p:nvSpPr>
        <p:spPr bwMode="auto">
          <a:xfrm>
            <a:off x="5168721" y="533400"/>
            <a:ext cx="3733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31775" marR="0" lvl="0" indent="-231775" algn="l" defTabSz="914400" rtl="0" eaLnBrk="1" fontAlgn="base" latinLnBrk="0" hangingPunct="1">
              <a:lnSpc>
                <a:spcPct val="10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Another karyotyping method uses different dyes to color the chromosomes.</a:t>
            </a:r>
          </a:p>
          <a:p>
            <a:pPr marL="231775" marR="0" lvl="0" indent="-231775" algn="l" defTabSz="914400" rtl="0" eaLnBrk="1" fontAlgn="base" latinLnBrk="0" hangingPunct="1">
              <a:lnSpc>
                <a:spcPct val="100000"/>
              </a:lnSpc>
              <a:spcBef>
                <a:spcPct val="50000"/>
              </a:spcBef>
              <a:spcAft>
                <a:spcPct val="0"/>
              </a:spcAft>
              <a:buClrTx/>
              <a:buSzTx/>
              <a:buFontTx/>
              <a:buChar char="•"/>
              <a:tabLst/>
              <a:defRPr/>
            </a:pPr>
            <a:r>
              <a:rPr kumimoji="0" lang="en-US" altLang="en-US" sz="2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The chromosomes are matched by comparing:</a:t>
            </a:r>
          </a:p>
        </p:txBody>
      </p:sp>
      <p:sp>
        <p:nvSpPr>
          <p:cNvPr id="26628" name="Text Box 5">
            <a:extLst>
              <a:ext uri="{FF2B5EF4-FFF2-40B4-BE49-F238E27FC236}">
                <a16:creationId xmlns:a16="http://schemas.microsoft.com/office/drawing/2014/main" id="{EA0A56AB-DC53-4858-9217-9DF4AABAA299}"/>
              </a:ext>
            </a:extLst>
          </p:cNvPr>
          <p:cNvSpPr txBox="1">
            <a:spLocks noChangeArrowheads="1"/>
          </p:cNvSpPr>
          <p:nvPr/>
        </p:nvSpPr>
        <p:spPr bwMode="auto">
          <a:xfrm>
            <a:off x="457200" y="872148"/>
            <a:ext cx="44196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Karyotype Mapping</a:t>
            </a:r>
          </a:p>
        </p:txBody>
      </p:sp>
      <p:sp>
        <p:nvSpPr>
          <p:cNvPr id="18438" name="Text Box 6">
            <a:extLst>
              <a:ext uri="{FF2B5EF4-FFF2-40B4-BE49-F238E27FC236}">
                <a16:creationId xmlns:a16="http://schemas.microsoft.com/office/drawing/2014/main" id="{71B35D7C-52AF-44FB-BFF3-6D65A4734527}"/>
              </a:ext>
            </a:extLst>
          </p:cNvPr>
          <p:cNvSpPr txBox="1">
            <a:spLocks noChangeArrowheads="1"/>
          </p:cNvSpPr>
          <p:nvPr/>
        </p:nvSpPr>
        <p:spPr bwMode="auto">
          <a:xfrm>
            <a:off x="4876800" y="5037786"/>
            <a:ext cx="397527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31775" marR="0" lvl="0" indent="-231775" algn="l" defTabSz="914400" rtl="0" eaLnBrk="1" fontAlgn="base" latinLnBrk="0" hangingPunct="1">
              <a:lnSpc>
                <a:spcPct val="100000"/>
              </a:lnSpc>
              <a:spcBef>
                <a:spcPct val="0"/>
              </a:spcBef>
              <a:spcAft>
                <a:spcPct val="0"/>
              </a:spcAft>
              <a:buClrTx/>
              <a:buSzTx/>
              <a:buFontTx/>
              <a:buChar char="•"/>
              <a:tabLst/>
              <a:defRPr/>
            </a:pPr>
            <a:r>
              <a:rPr kumimoji="0" lang="en-US" altLang="en-US" sz="32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Size </a:t>
            </a:r>
            <a:r>
              <a:rPr kumimoji="0" lang="en-US" altLang="en-US" sz="24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(length)</a:t>
            </a:r>
          </a:p>
          <a:p>
            <a:pPr marL="231775" marR="0" lvl="0" indent="-231775" algn="l" defTabSz="914400" rtl="0" eaLnBrk="1" fontAlgn="base" latinLnBrk="0" hangingPunct="1">
              <a:lnSpc>
                <a:spcPct val="100000"/>
              </a:lnSpc>
              <a:spcBef>
                <a:spcPct val="0"/>
              </a:spcBef>
              <a:spcAft>
                <a:spcPct val="0"/>
              </a:spcAft>
              <a:buClrTx/>
              <a:buSzTx/>
              <a:buFontTx/>
              <a:buChar char="•"/>
              <a:tabLst/>
              <a:defRPr/>
            </a:pPr>
            <a:endParaRPr kumimoji="0" lang="en-US" altLang="en-US" sz="24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endParaRPr>
          </a:p>
          <a:p>
            <a:pPr marL="231775" marR="0" lvl="0" indent="-231775" algn="l" defTabSz="914400" rtl="0" eaLnBrk="1" fontAlgn="base" latinLnBrk="0" hangingPunct="1">
              <a:lnSpc>
                <a:spcPct val="100000"/>
              </a:lnSpc>
              <a:spcBef>
                <a:spcPct val="0"/>
              </a:spcBef>
              <a:spcAft>
                <a:spcPct val="0"/>
              </a:spcAft>
              <a:buClrTx/>
              <a:buSzTx/>
              <a:buFontTx/>
              <a:buChar char="•"/>
              <a:tabLst/>
              <a:defRPr/>
            </a:pPr>
            <a:r>
              <a:rPr kumimoji="0" lang="en-US" altLang="en-US" sz="32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Shape </a:t>
            </a:r>
            <a:r>
              <a:rPr kumimoji="0" lang="en-US" altLang="en-US" sz="24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(stripe pattern)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438">
                                            <p:txEl>
                                              <p:pRg st="0" end="0"/>
                                            </p:txEl>
                                          </p:spTgt>
                                        </p:tgtEl>
                                        <p:attrNameLst>
                                          <p:attrName>style.visibility</p:attrName>
                                        </p:attrNameLst>
                                      </p:cBhvr>
                                      <p:to>
                                        <p:strVal val="visible"/>
                                      </p:to>
                                    </p:set>
                                    <p:animEffect transition="in" filter="fade">
                                      <p:cBhvr>
                                        <p:cTn id="17" dur="500"/>
                                        <p:tgtEl>
                                          <p:spTgt spid="1843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438">
                                            <p:txEl>
                                              <p:pRg st="2" end="2"/>
                                            </p:txEl>
                                          </p:spTgt>
                                        </p:tgtEl>
                                        <p:attrNameLst>
                                          <p:attrName>style.visibility</p:attrName>
                                        </p:attrNameLst>
                                      </p:cBhvr>
                                      <p:to>
                                        <p:strVal val="visible"/>
                                      </p:to>
                                    </p:set>
                                    <p:animEffect transition="in" filter="fade">
                                      <p:cBhvr>
                                        <p:cTn id="22" dur="500"/>
                                        <p:tgtEl>
                                          <p:spTgt spid="184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omparCancCytogFig2">
            <a:extLst>
              <a:ext uri="{FF2B5EF4-FFF2-40B4-BE49-F238E27FC236}">
                <a16:creationId xmlns:a16="http://schemas.microsoft.com/office/drawing/2014/main" id="{C67097B1-B5A3-4102-ABEC-F1001C5BCE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2237" y="0"/>
            <a:ext cx="498230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a:extLst>
              <a:ext uri="{FF2B5EF4-FFF2-40B4-BE49-F238E27FC236}">
                <a16:creationId xmlns:a16="http://schemas.microsoft.com/office/drawing/2014/main" id="{862CB4DF-E02A-40E3-8B77-728045FA2D70}"/>
              </a:ext>
            </a:extLst>
          </p:cNvPr>
          <p:cNvSpPr txBox="1">
            <a:spLocks noChangeArrowheads="1"/>
          </p:cNvSpPr>
          <p:nvPr/>
        </p:nvSpPr>
        <p:spPr bwMode="auto">
          <a:xfrm>
            <a:off x="323850" y="2780764"/>
            <a:ext cx="3429000" cy="28007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a:t>
            </a:r>
            <a:r>
              <a:rPr kumimoji="0" lang="en-US" alt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a:t>
            </a:r>
            <a:r>
              <a:rPr kumimoji="0" lang="en-US" altLang="en-US" sz="40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K</a:t>
            </a:r>
            <a:r>
              <a:rPr kumimoji="0" lang="en-US" altLang="en-US" sz="40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Y</a:t>
            </a: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process</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(spectral karyotyping)</a:t>
            </a: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dyes the chromosomes different colors for ease of matching.</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27652" name="Text Box 4">
            <a:extLst>
              <a:ext uri="{FF2B5EF4-FFF2-40B4-BE49-F238E27FC236}">
                <a16:creationId xmlns:a16="http://schemas.microsoft.com/office/drawing/2014/main" id="{92F13F7B-295F-479D-857A-60CD7DE1E2B4}"/>
              </a:ext>
            </a:extLst>
          </p:cNvPr>
          <p:cNvSpPr txBox="1">
            <a:spLocks noChangeArrowheads="1"/>
          </p:cNvSpPr>
          <p:nvPr/>
        </p:nvSpPr>
        <p:spPr bwMode="auto">
          <a:xfrm>
            <a:off x="381000" y="304800"/>
            <a:ext cx="2971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 Modern Karyotyping Method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fade">
                                      <p:cBhvr>
                                        <p:cTn id="7" dur="500"/>
                                        <p:tgtEl>
                                          <p:spTgt spid="276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gtEl>
                                        <p:attrNameLst>
                                          <p:attrName>style.visibility</p:attrName>
                                        </p:attrNameLst>
                                      </p:cBhvr>
                                      <p:to>
                                        <p:strVal val="visible"/>
                                      </p:to>
                                    </p:set>
                                    <p:animEffect transition="in" filter="fade">
                                      <p:cBhvr>
                                        <p:cTn id="12" dur="500"/>
                                        <p:tgtEl>
                                          <p:spTgt spid="276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animBg="1"/>
      <p:bldP spid="2765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sky">
            <a:extLst>
              <a:ext uri="{FF2B5EF4-FFF2-40B4-BE49-F238E27FC236}">
                <a16:creationId xmlns:a16="http://schemas.microsoft.com/office/drawing/2014/main" id="{D39CDD72-E2A3-45AD-9337-36DFB8C8C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6248400" cy="494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5">
            <a:extLst>
              <a:ext uri="{FF2B5EF4-FFF2-40B4-BE49-F238E27FC236}">
                <a16:creationId xmlns:a16="http://schemas.microsoft.com/office/drawing/2014/main" id="{B235F708-2DF6-4305-B3B9-13388DFBCFFC}"/>
              </a:ext>
            </a:extLst>
          </p:cNvPr>
          <p:cNvSpPr>
            <a:spLocks noGrp="1" noChangeArrowheads="1"/>
          </p:cNvSpPr>
          <p:nvPr>
            <p:ph type="title" idx="4294967295"/>
          </p:nvPr>
        </p:nvSpPr>
        <p:spPr/>
        <p:txBody>
          <a:bodyPr/>
          <a:lstStyle/>
          <a:p>
            <a:pPr eaLnBrk="1" hangingPunct="1"/>
            <a:r>
              <a:rPr lang="en-US" altLang="en-US" dirty="0"/>
              <a:t>Spectral Karyotyping (</a:t>
            </a:r>
            <a:r>
              <a:rPr kumimoji="0" lang="en-US" alt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a:t>
            </a:r>
            <a:r>
              <a:rPr kumimoji="0" lang="en-US" altLang="en-US" sz="44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K</a:t>
            </a:r>
            <a:r>
              <a:rPr kumimoji="0" lang="en-US" altLang="en-US" sz="4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Y</a:t>
            </a:r>
            <a:r>
              <a:rPr lang="en-US" altLang="en-US" dirty="0"/>
              <a:t>)</a:t>
            </a:r>
          </a:p>
        </p:txBody>
      </p:sp>
      <p:sp>
        <p:nvSpPr>
          <p:cNvPr id="28676" name="Text Box 6">
            <a:extLst>
              <a:ext uri="{FF2B5EF4-FFF2-40B4-BE49-F238E27FC236}">
                <a16:creationId xmlns:a16="http://schemas.microsoft.com/office/drawing/2014/main" id="{BFDF86C1-305E-4758-AF54-C7922C50B4DB}"/>
              </a:ext>
            </a:extLst>
          </p:cNvPr>
          <p:cNvSpPr txBox="1">
            <a:spLocks noChangeArrowheads="1"/>
          </p:cNvSpPr>
          <p:nvPr/>
        </p:nvSpPr>
        <p:spPr bwMode="auto">
          <a:xfrm>
            <a:off x="6477000" y="1295400"/>
            <a:ext cx="2667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a:t>
            </a:r>
            <a:r>
              <a:rPr kumimoji="0" lang="en-US" altLang="en-US" sz="32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K</a:t>
            </a:r>
            <a:r>
              <a:rPr kumimoji="0" lang="en-US" altLang="en-US" sz="32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Y</a:t>
            </a:r>
            <a:r>
              <a:rPr kumimoji="0" lang="en-US" altLang="en-US" sz="32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adds color to the sorting process.</a:t>
            </a: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46087" name="Text Box 7">
            <a:extLst>
              <a:ext uri="{FF2B5EF4-FFF2-40B4-BE49-F238E27FC236}">
                <a16:creationId xmlns:a16="http://schemas.microsoft.com/office/drawing/2014/main" id="{19693DAF-8991-4B5D-99A0-7A38474E036E}"/>
              </a:ext>
            </a:extLst>
          </p:cNvPr>
          <p:cNvSpPr txBox="1">
            <a:spLocks noChangeArrowheads="1"/>
          </p:cNvSpPr>
          <p:nvPr/>
        </p:nvSpPr>
        <p:spPr bwMode="auto">
          <a:xfrm>
            <a:off x="6477000" y="3657600"/>
            <a:ext cx="2667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Other than color, what are the other two sorting criteria or how are chromosomes grouped?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fade">
                                      <p:cBhvr>
                                        <p:cTn id="7" dur="500"/>
                                        <p:tgtEl>
                                          <p:spTgt spid="286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7"/>
                                        </p:tgtEl>
                                        <p:attrNameLst>
                                          <p:attrName>style.visibility</p:attrName>
                                        </p:attrNameLst>
                                      </p:cBhvr>
                                      <p:to>
                                        <p:strVal val="visible"/>
                                      </p:to>
                                    </p:set>
                                    <p:animEffect transition="in" filter="fade">
                                      <p:cBhvr>
                                        <p:cTn id="12" dur="500"/>
                                        <p:tgtEl>
                                          <p:spTgt spid="460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4608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Chromosome_banding_p_q-01_01_07">
            <a:extLst>
              <a:ext uri="{FF2B5EF4-FFF2-40B4-BE49-F238E27FC236}">
                <a16:creationId xmlns:a16="http://schemas.microsoft.com/office/drawing/2014/main" id="{EECE2534-6D25-433E-83D1-1F83272163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066800"/>
            <a:ext cx="3984625"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 Box 6">
            <a:extLst>
              <a:ext uri="{FF2B5EF4-FFF2-40B4-BE49-F238E27FC236}">
                <a16:creationId xmlns:a16="http://schemas.microsoft.com/office/drawing/2014/main" id="{311C4D5D-3DE3-4D68-B007-FB2066432958}"/>
              </a:ext>
            </a:extLst>
          </p:cNvPr>
          <p:cNvSpPr txBox="1">
            <a:spLocks noChangeArrowheads="1"/>
          </p:cNvSpPr>
          <p:nvPr/>
        </p:nvSpPr>
        <p:spPr bwMode="auto">
          <a:xfrm>
            <a:off x="0" y="304800"/>
            <a:ext cx="4267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The </a:t>
            </a:r>
            <a:r>
              <a:rPr kumimoji="0" lang="en-US" altLang="en-US" sz="2400" b="1" i="0" u="sng"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telomere</a:t>
            </a:r>
            <a:r>
              <a:rPr kumimoji="0" lang="en-US" altLang="en-US" sz="2400" b="0"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is the small section of DNA on the end of a chromosome.</a:t>
            </a:r>
          </a:p>
        </p:txBody>
      </p:sp>
      <p:sp>
        <p:nvSpPr>
          <p:cNvPr id="15367" name="Text Box 7">
            <a:extLst>
              <a:ext uri="{FF2B5EF4-FFF2-40B4-BE49-F238E27FC236}">
                <a16:creationId xmlns:a16="http://schemas.microsoft.com/office/drawing/2014/main" id="{E8DACEF8-3AD5-4C6A-9239-DF4F67E3CB6B}"/>
              </a:ext>
            </a:extLst>
          </p:cNvPr>
          <p:cNvSpPr txBox="1">
            <a:spLocks noChangeArrowheads="1"/>
          </p:cNvSpPr>
          <p:nvPr/>
        </p:nvSpPr>
        <p:spPr bwMode="auto">
          <a:xfrm>
            <a:off x="0" y="1676400"/>
            <a:ext cx="4267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Every time the chromosome duplicates the telomere slightly degrades.</a:t>
            </a:r>
            <a:r>
              <a:rPr kumimoji="0" lang="en-US" altLang="en-US" sz="2400" b="0"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 </a:t>
            </a:r>
          </a:p>
        </p:txBody>
      </p:sp>
      <p:sp>
        <p:nvSpPr>
          <p:cNvPr id="15368" name="Text Box 8">
            <a:extLst>
              <a:ext uri="{FF2B5EF4-FFF2-40B4-BE49-F238E27FC236}">
                <a16:creationId xmlns:a16="http://schemas.microsoft.com/office/drawing/2014/main" id="{0C671468-8164-4F97-AC5C-DE0C10E0C67A}"/>
              </a:ext>
            </a:extLst>
          </p:cNvPr>
          <p:cNvSpPr txBox="1">
            <a:spLocks noChangeArrowheads="1"/>
          </p:cNvSpPr>
          <p:nvPr/>
        </p:nvSpPr>
        <p:spPr bwMode="auto">
          <a:xfrm>
            <a:off x="0" y="3048000"/>
            <a:ext cx="42672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When the telomere completely disappears, the chromosome can no longer duplicate.</a:t>
            </a:r>
            <a:r>
              <a:rPr kumimoji="0" lang="en-US" altLang="en-US" sz="2400" b="0"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 </a:t>
            </a:r>
          </a:p>
        </p:txBody>
      </p:sp>
      <p:sp>
        <p:nvSpPr>
          <p:cNvPr id="15369" name="Text Box 9">
            <a:extLst>
              <a:ext uri="{FF2B5EF4-FFF2-40B4-BE49-F238E27FC236}">
                <a16:creationId xmlns:a16="http://schemas.microsoft.com/office/drawing/2014/main" id="{EF6A956C-7541-4F48-B3F7-D787384C82C2}"/>
              </a:ext>
            </a:extLst>
          </p:cNvPr>
          <p:cNvSpPr txBox="1">
            <a:spLocks noChangeArrowheads="1"/>
          </p:cNvSpPr>
          <p:nvPr/>
        </p:nvSpPr>
        <p:spPr bwMode="auto">
          <a:xfrm>
            <a:off x="0" y="4876800"/>
            <a:ext cx="4343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What could happen to a cell if its ability to duplicate its chromosomes </a:t>
            </a:r>
            <a:r>
              <a:rPr kumimoji="0" lang="en-US" altLang="en-US" sz="2400" b="1" i="0" u="sng"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never ended</a:t>
            </a:r>
            <a:r>
              <a:rPr kumimoji="0" lang="en-US" altLang="en-US" sz="2400" b="0"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a:t>
            </a:r>
          </a:p>
        </p:txBody>
      </p:sp>
      <p:sp>
        <p:nvSpPr>
          <p:cNvPr id="29703" name="Rectangle 10">
            <a:extLst>
              <a:ext uri="{FF2B5EF4-FFF2-40B4-BE49-F238E27FC236}">
                <a16:creationId xmlns:a16="http://schemas.microsoft.com/office/drawing/2014/main" id="{3A3B8E6C-BDE6-43B4-8319-66BA3DE83AD0}"/>
              </a:ext>
            </a:extLst>
          </p:cNvPr>
          <p:cNvSpPr>
            <a:spLocks noGrp="1" noChangeArrowheads="1"/>
          </p:cNvSpPr>
          <p:nvPr>
            <p:ph type="title" idx="4294967295"/>
          </p:nvPr>
        </p:nvSpPr>
        <p:spPr>
          <a:xfrm>
            <a:off x="4648200" y="0"/>
            <a:ext cx="3352800" cy="1143000"/>
          </a:xfrm>
        </p:spPr>
        <p:txBody>
          <a:bodyPr/>
          <a:lstStyle/>
          <a:p>
            <a:pPr algn="r" eaLnBrk="1" hangingPunct="1"/>
            <a:r>
              <a:rPr lang="en-US" altLang="en-US" sz="4000"/>
              <a:t>The Telomere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animEffect transition="in" filter="fade">
                                      <p:cBhvr>
                                        <p:cTn id="7" dur="500"/>
                                        <p:tgtEl>
                                          <p:spTgt spid="153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fade">
                                      <p:cBhvr>
                                        <p:cTn id="12" dur="500"/>
                                        <p:tgtEl>
                                          <p:spTgt spid="153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8"/>
                                        </p:tgtEl>
                                        <p:attrNameLst>
                                          <p:attrName>style.visibility</p:attrName>
                                        </p:attrNameLst>
                                      </p:cBhvr>
                                      <p:to>
                                        <p:strVal val="visible"/>
                                      </p:to>
                                    </p:set>
                                    <p:animEffect transition="in" filter="fade">
                                      <p:cBhvr>
                                        <p:cTn id="17" dur="500"/>
                                        <p:tgtEl>
                                          <p:spTgt spid="1536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69"/>
                                        </p:tgtEl>
                                        <p:attrNameLst>
                                          <p:attrName>style.visibility</p:attrName>
                                        </p:attrNameLst>
                                      </p:cBhvr>
                                      <p:to>
                                        <p:strVal val="visible"/>
                                      </p:to>
                                    </p:set>
                                    <p:animEffect transition="in" filter="fade">
                                      <p:cBhvr>
                                        <p:cTn id="22" dur="500"/>
                                        <p:tgtEl>
                                          <p:spTgt spid="15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P spid="15367" grpId="0"/>
      <p:bldP spid="15368" grpId="0"/>
      <p:bldP spid="1536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D58B1CE-FAD7-441F-A01E-9C0CFAD1F681}"/>
              </a:ext>
            </a:extLst>
          </p:cNvPr>
          <p:cNvSpPr>
            <a:spLocks noGrp="1" noChangeArrowheads="1"/>
          </p:cNvSpPr>
          <p:nvPr>
            <p:ph type="title" idx="4294967295"/>
          </p:nvPr>
        </p:nvSpPr>
        <p:spPr>
          <a:xfrm>
            <a:off x="762000" y="29639"/>
            <a:ext cx="8229600" cy="761401"/>
          </a:xfrm>
        </p:spPr>
        <p:txBody>
          <a:bodyPr/>
          <a:lstStyle/>
          <a:p>
            <a:pPr eaLnBrk="1" hangingPunct="1"/>
            <a:r>
              <a:rPr lang="en-US" altLang="en-US" dirty="0"/>
              <a:t>Karyotype Mapping</a:t>
            </a:r>
          </a:p>
        </p:txBody>
      </p:sp>
      <p:sp>
        <p:nvSpPr>
          <p:cNvPr id="72707" name="Text Box 3">
            <a:extLst>
              <a:ext uri="{FF2B5EF4-FFF2-40B4-BE49-F238E27FC236}">
                <a16:creationId xmlns:a16="http://schemas.microsoft.com/office/drawing/2014/main" id="{30060A31-43A5-44FB-9783-64B87C344C17}"/>
              </a:ext>
            </a:extLst>
          </p:cNvPr>
          <p:cNvSpPr txBox="1">
            <a:spLocks noChangeArrowheads="1"/>
          </p:cNvSpPr>
          <p:nvPr/>
        </p:nvSpPr>
        <p:spPr bwMode="auto">
          <a:xfrm>
            <a:off x="37563" y="820679"/>
            <a:ext cx="9067800"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tabLst/>
              <a:defRPr/>
            </a:pPr>
            <a:r>
              <a:rPr kumimoji="0" lang="en-US" alt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How many chromosomes should a human have?</a:t>
            </a:r>
          </a:p>
          <a:p>
            <a:pPr eaLnBrk="1" fontAlgn="base" hangingPunct="1">
              <a:spcBef>
                <a:spcPct val="50000"/>
              </a:spcBef>
              <a:spcAft>
                <a:spcPct val="0"/>
              </a:spcAft>
              <a:buClrTx/>
            </a:pPr>
            <a:r>
              <a:rPr lang="en-US" altLang="en-US" sz="2400" kern="1200" dirty="0">
                <a:solidFill>
                  <a:srgbClr val="0070C0"/>
                </a:solidFill>
              </a:rPr>
              <a:t>What are the </a:t>
            </a:r>
            <a:r>
              <a:rPr lang="en-US" altLang="en-US" sz="2400" u="sng" kern="1200" dirty="0">
                <a:solidFill>
                  <a:srgbClr val="0070C0"/>
                </a:solidFill>
              </a:rPr>
              <a:t>two types of chromosomes</a:t>
            </a:r>
            <a:r>
              <a:rPr lang="en-US" altLang="en-US" sz="2400" kern="1200" dirty="0">
                <a:solidFill>
                  <a:srgbClr val="0070C0"/>
                </a:solidFill>
              </a:rPr>
              <a:t>?</a:t>
            </a:r>
          </a:p>
          <a:p>
            <a:pPr eaLnBrk="1" fontAlgn="base" hangingPunct="1">
              <a:spcBef>
                <a:spcPct val="50000"/>
              </a:spcBef>
              <a:spcAft>
                <a:spcPct val="0"/>
              </a:spcAft>
              <a:buClrTx/>
            </a:pPr>
            <a:r>
              <a:rPr lang="en-US" altLang="en-US" sz="2400" kern="1200" dirty="0"/>
              <a:t>What is the </a:t>
            </a:r>
            <a:r>
              <a:rPr lang="en-US" altLang="en-US" sz="2400" u="sng" kern="1200" dirty="0"/>
              <a:t>name of the process</a:t>
            </a:r>
            <a:r>
              <a:rPr lang="en-US" altLang="en-US" sz="2400" kern="1200" dirty="0"/>
              <a:t> that sorts chromosomes?</a:t>
            </a:r>
          </a:p>
          <a:p>
            <a:pPr eaLnBrk="1" fontAlgn="base" hangingPunct="1">
              <a:spcBef>
                <a:spcPct val="50000"/>
              </a:spcBef>
              <a:spcAft>
                <a:spcPct val="0"/>
              </a:spcAft>
              <a:buClrTx/>
            </a:pPr>
            <a:r>
              <a:rPr lang="en-US" altLang="en-US" sz="2400" kern="1200" dirty="0">
                <a:solidFill>
                  <a:srgbClr val="0070C0"/>
                </a:solidFill>
              </a:rPr>
              <a:t>By which </a:t>
            </a:r>
            <a:r>
              <a:rPr lang="en-US" altLang="en-US" sz="2400" u="sng" kern="1200" dirty="0">
                <a:solidFill>
                  <a:srgbClr val="0070C0"/>
                </a:solidFill>
              </a:rPr>
              <a:t>two basic criteria</a:t>
            </a:r>
            <a:r>
              <a:rPr lang="en-US" altLang="en-US" sz="2400" kern="1200" dirty="0">
                <a:solidFill>
                  <a:srgbClr val="0070C0"/>
                </a:solidFill>
              </a:rPr>
              <a:t> are chromosomes sorted into a karyotype?</a:t>
            </a:r>
          </a:p>
          <a:p>
            <a:pPr eaLnBrk="1" fontAlgn="base" hangingPunct="1">
              <a:spcBef>
                <a:spcPct val="50000"/>
              </a:spcBef>
              <a:spcAft>
                <a:spcPct val="0"/>
              </a:spcAft>
              <a:buClrTx/>
            </a:pPr>
            <a:r>
              <a:rPr lang="en-US" altLang="en-US" sz="2400" kern="1200" dirty="0"/>
              <a:t>Which advantage does the </a:t>
            </a:r>
            <a:r>
              <a:rPr lang="en-US" altLang="en-US" sz="2400" u="sng" kern="1200" dirty="0"/>
              <a:t>Spectral Karyotyping</a:t>
            </a:r>
            <a:r>
              <a:rPr lang="en-US" altLang="en-US" sz="2400" kern="1200" dirty="0"/>
              <a:t> (SKY) have over the standard method?</a:t>
            </a:r>
          </a:p>
          <a:p>
            <a:pPr eaLnBrk="1" fontAlgn="base" hangingPunct="1">
              <a:spcBef>
                <a:spcPct val="50000"/>
              </a:spcBef>
              <a:spcAft>
                <a:spcPct val="0"/>
              </a:spcAft>
              <a:buClrTx/>
            </a:pPr>
            <a:r>
              <a:rPr lang="en-US" altLang="en-US" sz="2400" kern="1200" dirty="0">
                <a:solidFill>
                  <a:srgbClr val="0070C0"/>
                </a:solidFill>
              </a:rPr>
              <a:t>Where are the </a:t>
            </a:r>
            <a:r>
              <a:rPr lang="en-US" altLang="en-US" sz="2400" u="sng" kern="1200" dirty="0">
                <a:solidFill>
                  <a:srgbClr val="0070C0"/>
                </a:solidFill>
              </a:rPr>
              <a:t>Telomeres</a:t>
            </a:r>
            <a:r>
              <a:rPr lang="en-US" altLang="en-US" sz="2400" kern="1200" dirty="0">
                <a:solidFill>
                  <a:srgbClr val="0070C0"/>
                </a:solidFill>
              </a:rPr>
              <a:t> located on a chromosome?</a:t>
            </a:r>
          </a:p>
          <a:p>
            <a:pPr eaLnBrk="1" fontAlgn="base" hangingPunct="1">
              <a:spcBef>
                <a:spcPct val="50000"/>
              </a:spcBef>
              <a:spcAft>
                <a:spcPct val="0"/>
              </a:spcAft>
              <a:buClrTx/>
            </a:pPr>
            <a:r>
              <a:rPr lang="en-US" altLang="en-US" sz="2400" kern="1200" dirty="0"/>
              <a:t>What happens to the </a:t>
            </a:r>
            <a:r>
              <a:rPr lang="en-US" altLang="en-US" sz="2400" u="sng" kern="1200" dirty="0"/>
              <a:t>Telomeres</a:t>
            </a:r>
            <a:r>
              <a:rPr lang="en-US" altLang="en-US" sz="2400" kern="1200" dirty="0"/>
              <a:t> every time the chromosome divides?</a:t>
            </a:r>
          </a:p>
          <a:p>
            <a:pPr eaLnBrk="1" fontAlgn="base" hangingPunct="1">
              <a:spcBef>
                <a:spcPct val="50000"/>
              </a:spcBef>
              <a:spcAft>
                <a:spcPct val="0"/>
              </a:spcAft>
              <a:buClrTx/>
            </a:pPr>
            <a:r>
              <a:rPr lang="en-US" altLang="en-US" sz="2400" kern="1200" dirty="0">
                <a:solidFill>
                  <a:srgbClr val="0070C0"/>
                </a:solidFill>
              </a:rPr>
              <a:t>What can happen to the cell if the </a:t>
            </a:r>
            <a:r>
              <a:rPr lang="en-US" altLang="en-US" sz="2400" u="sng" kern="1200" dirty="0">
                <a:solidFill>
                  <a:srgbClr val="0070C0"/>
                </a:solidFill>
              </a:rPr>
              <a:t>Telomeres</a:t>
            </a:r>
            <a:r>
              <a:rPr lang="en-US" altLang="en-US" sz="2400" kern="1200" dirty="0">
                <a:solidFill>
                  <a:srgbClr val="0070C0"/>
                </a:solidFill>
              </a:rPr>
              <a:t> do NOT eventually disintegrate?</a:t>
            </a:r>
          </a:p>
        </p:txBody>
      </p:sp>
      <p:pic>
        <p:nvPicPr>
          <p:cNvPr id="11" name="Picture 10" descr="quick_check-01.eps">
            <a:extLst>
              <a:ext uri="{FF2B5EF4-FFF2-40B4-BE49-F238E27FC236}">
                <a16:creationId xmlns:a16="http://schemas.microsoft.com/office/drawing/2014/main" id="{4DAF40AB-7C23-B7FF-DF57-A011B3250A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81636" cy="714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Effect transition="in" filter="wipe(left)">
                                      <p:cBhvr>
                                        <p:cTn id="7" dur="500"/>
                                        <p:tgtEl>
                                          <p:spTgt spid="727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Effect transition="in" filter="wipe(left)">
                                      <p:cBhvr>
                                        <p:cTn id="12" dur="500"/>
                                        <p:tgtEl>
                                          <p:spTgt spid="727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2707">
                                            <p:txEl>
                                              <p:pRg st="2" end="2"/>
                                            </p:txEl>
                                          </p:spTgt>
                                        </p:tgtEl>
                                        <p:attrNameLst>
                                          <p:attrName>style.visibility</p:attrName>
                                        </p:attrNameLst>
                                      </p:cBhvr>
                                      <p:to>
                                        <p:strVal val="visible"/>
                                      </p:to>
                                    </p:set>
                                    <p:animEffect transition="in" filter="wipe(left)">
                                      <p:cBhvr>
                                        <p:cTn id="17" dur="500"/>
                                        <p:tgtEl>
                                          <p:spTgt spid="7270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2707">
                                            <p:txEl>
                                              <p:pRg st="3" end="3"/>
                                            </p:txEl>
                                          </p:spTgt>
                                        </p:tgtEl>
                                        <p:attrNameLst>
                                          <p:attrName>style.visibility</p:attrName>
                                        </p:attrNameLst>
                                      </p:cBhvr>
                                      <p:to>
                                        <p:strVal val="visible"/>
                                      </p:to>
                                    </p:set>
                                    <p:animEffect transition="in" filter="wipe(left)">
                                      <p:cBhvr>
                                        <p:cTn id="22" dur="500"/>
                                        <p:tgtEl>
                                          <p:spTgt spid="7270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2707">
                                            <p:txEl>
                                              <p:pRg st="4" end="4"/>
                                            </p:txEl>
                                          </p:spTgt>
                                        </p:tgtEl>
                                        <p:attrNameLst>
                                          <p:attrName>style.visibility</p:attrName>
                                        </p:attrNameLst>
                                      </p:cBhvr>
                                      <p:to>
                                        <p:strVal val="visible"/>
                                      </p:to>
                                    </p:set>
                                    <p:animEffect transition="in" filter="wipe(left)">
                                      <p:cBhvr>
                                        <p:cTn id="27" dur="500"/>
                                        <p:tgtEl>
                                          <p:spTgt spid="7270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2707">
                                            <p:txEl>
                                              <p:pRg st="5" end="5"/>
                                            </p:txEl>
                                          </p:spTgt>
                                        </p:tgtEl>
                                        <p:attrNameLst>
                                          <p:attrName>style.visibility</p:attrName>
                                        </p:attrNameLst>
                                      </p:cBhvr>
                                      <p:to>
                                        <p:strVal val="visible"/>
                                      </p:to>
                                    </p:set>
                                    <p:animEffect transition="in" filter="wipe(left)">
                                      <p:cBhvr>
                                        <p:cTn id="32" dur="500"/>
                                        <p:tgtEl>
                                          <p:spTgt spid="7270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2707">
                                            <p:txEl>
                                              <p:pRg st="6" end="6"/>
                                            </p:txEl>
                                          </p:spTgt>
                                        </p:tgtEl>
                                        <p:attrNameLst>
                                          <p:attrName>style.visibility</p:attrName>
                                        </p:attrNameLst>
                                      </p:cBhvr>
                                      <p:to>
                                        <p:strVal val="visible"/>
                                      </p:to>
                                    </p:set>
                                    <p:animEffect transition="in" filter="wipe(left)">
                                      <p:cBhvr>
                                        <p:cTn id="37" dur="500"/>
                                        <p:tgtEl>
                                          <p:spTgt spid="7270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2707">
                                            <p:txEl>
                                              <p:pRg st="7" end="7"/>
                                            </p:txEl>
                                          </p:spTgt>
                                        </p:tgtEl>
                                        <p:attrNameLst>
                                          <p:attrName>style.visibility</p:attrName>
                                        </p:attrNameLst>
                                      </p:cBhvr>
                                      <p:to>
                                        <p:strVal val="visible"/>
                                      </p:to>
                                    </p:set>
                                    <p:animEffect transition="in" filter="wipe(left)">
                                      <p:cBhvr>
                                        <p:cTn id="42" dur="500"/>
                                        <p:tgtEl>
                                          <p:spTgt spid="727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D58B1CE-FAD7-441F-A01E-9C0CFAD1F681}"/>
              </a:ext>
            </a:extLst>
          </p:cNvPr>
          <p:cNvSpPr>
            <a:spLocks noGrp="1" noChangeArrowheads="1"/>
          </p:cNvSpPr>
          <p:nvPr>
            <p:ph type="title" idx="4294967295"/>
          </p:nvPr>
        </p:nvSpPr>
        <p:spPr>
          <a:xfrm>
            <a:off x="762000" y="29639"/>
            <a:ext cx="8229600" cy="761401"/>
          </a:xfrm>
        </p:spPr>
        <p:txBody>
          <a:bodyPr/>
          <a:lstStyle/>
          <a:p>
            <a:pPr eaLnBrk="1" hangingPunct="1"/>
            <a:r>
              <a:rPr lang="en-US" altLang="en-US" dirty="0"/>
              <a:t>Karyotype Mapping</a:t>
            </a:r>
          </a:p>
        </p:txBody>
      </p:sp>
      <p:sp>
        <p:nvSpPr>
          <p:cNvPr id="72707" name="Text Box 3">
            <a:extLst>
              <a:ext uri="{FF2B5EF4-FFF2-40B4-BE49-F238E27FC236}">
                <a16:creationId xmlns:a16="http://schemas.microsoft.com/office/drawing/2014/main" id="{30060A31-43A5-44FB-9783-64B87C344C17}"/>
              </a:ext>
            </a:extLst>
          </p:cNvPr>
          <p:cNvSpPr txBox="1">
            <a:spLocks noChangeArrowheads="1"/>
          </p:cNvSpPr>
          <p:nvPr/>
        </p:nvSpPr>
        <p:spPr bwMode="auto">
          <a:xfrm>
            <a:off x="37563" y="820679"/>
            <a:ext cx="9067800" cy="572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tabLst/>
              <a:defRPr/>
            </a:pPr>
            <a:r>
              <a:rPr kumimoji="0" lang="en-US" altLang="en-US" sz="20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How many chromosomes should a human have?</a:t>
            </a:r>
            <a:r>
              <a:rPr kumimoji="0" lang="en-US" alt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46</a:t>
            </a:r>
            <a:endParaRPr kumimoji="0" lang="en-US" altLang="en-US" sz="24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eaLnBrk="1" fontAlgn="base" hangingPunct="1">
              <a:spcBef>
                <a:spcPct val="50000"/>
              </a:spcBef>
              <a:spcAft>
                <a:spcPct val="0"/>
              </a:spcAft>
              <a:buClrTx/>
            </a:pPr>
            <a:r>
              <a:rPr lang="en-US" altLang="en-US" sz="2000" kern="1200" dirty="0">
                <a:solidFill>
                  <a:srgbClr val="0070C0"/>
                </a:solidFill>
              </a:rPr>
              <a:t>What are the </a:t>
            </a:r>
            <a:r>
              <a:rPr lang="en-US" altLang="en-US" sz="2000" u="sng" kern="1200" dirty="0">
                <a:solidFill>
                  <a:srgbClr val="0070C0"/>
                </a:solidFill>
              </a:rPr>
              <a:t>two types of chromosomes</a:t>
            </a:r>
            <a:r>
              <a:rPr lang="en-US" altLang="en-US" sz="2000" kern="1200" dirty="0">
                <a:solidFill>
                  <a:srgbClr val="0070C0"/>
                </a:solidFill>
              </a:rPr>
              <a:t>? </a:t>
            </a: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autosomes, gametes</a:t>
            </a:r>
            <a:endParaRPr lang="en-US" altLang="en-US" sz="2400" kern="1200" dirty="0">
              <a:solidFill>
                <a:srgbClr val="0070C0"/>
              </a:solidFill>
            </a:endParaRPr>
          </a:p>
          <a:p>
            <a:pPr eaLnBrk="1" fontAlgn="base" hangingPunct="1">
              <a:spcBef>
                <a:spcPct val="50000"/>
              </a:spcBef>
              <a:spcAft>
                <a:spcPct val="0"/>
              </a:spcAft>
              <a:buClrTx/>
            </a:pPr>
            <a:r>
              <a:rPr lang="en-US" altLang="en-US" sz="2000" kern="1200" dirty="0"/>
              <a:t>What is the </a:t>
            </a:r>
            <a:r>
              <a:rPr lang="en-US" altLang="en-US" sz="2000" u="sng" kern="1200" dirty="0"/>
              <a:t>name of the process</a:t>
            </a:r>
            <a:r>
              <a:rPr lang="en-US" altLang="en-US" sz="2000" kern="1200" dirty="0"/>
              <a:t> that sorts chromosomes? </a:t>
            </a:r>
            <a:r>
              <a:rPr kumimoji="0" lang="en-US" alt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karyotyping</a:t>
            </a:r>
            <a:endParaRPr lang="en-US" altLang="en-US" sz="2400" kern="1200" dirty="0"/>
          </a:p>
          <a:p>
            <a:pPr eaLnBrk="1" fontAlgn="base" hangingPunct="1">
              <a:spcBef>
                <a:spcPct val="50000"/>
              </a:spcBef>
              <a:spcAft>
                <a:spcPct val="0"/>
              </a:spcAft>
              <a:buClrTx/>
            </a:pPr>
            <a:r>
              <a:rPr lang="en-US" altLang="en-US" sz="2000" kern="1200" dirty="0">
                <a:solidFill>
                  <a:srgbClr val="0070C0"/>
                </a:solidFill>
              </a:rPr>
              <a:t>By which </a:t>
            </a:r>
            <a:r>
              <a:rPr lang="en-US" altLang="en-US" sz="2000" u="sng" kern="1200" dirty="0">
                <a:solidFill>
                  <a:srgbClr val="0070C0"/>
                </a:solidFill>
              </a:rPr>
              <a:t>two basic criteria</a:t>
            </a:r>
            <a:r>
              <a:rPr lang="en-US" altLang="en-US" sz="2000" kern="1200" dirty="0">
                <a:solidFill>
                  <a:srgbClr val="0070C0"/>
                </a:solidFill>
              </a:rPr>
              <a:t> are chromosomes sorted into a karyotype? </a:t>
            </a:r>
            <a:r>
              <a:rPr lang="en-US" altLang="en-US" sz="2400" kern="1200" dirty="0">
                <a:solidFill>
                  <a:srgbClr val="FF0000"/>
                </a:solidFill>
              </a:rPr>
              <a:t>Size (length) and Shape (stripe pattern)</a:t>
            </a:r>
            <a:endParaRPr lang="en-US" altLang="en-US" sz="2400" kern="1200" dirty="0">
              <a:solidFill>
                <a:srgbClr val="0070C0"/>
              </a:solidFill>
            </a:endParaRPr>
          </a:p>
          <a:p>
            <a:pPr eaLnBrk="1" fontAlgn="base" hangingPunct="1">
              <a:spcBef>
                <a:spcPct val="50000"/>
              </a:spcBef>
              <a:spcAft>
                <a:spcPct val="0"/>
              </a:spcAft>
              <a:buClrTx/>
            </a:pPr>
            <a:r>
              <a:rPr lang="en-US" altLang="en-US" sz="2000" kern="1200" dirty="0"/>
              <a:t>Which advantage does the </a:t>
            </a:r>
            <a:r>
              <a:rPr lang="en-US" altLang="en-US" sz="2000" u="sng" kern="1200" dirty="0"/>
              <a:t>Spectral Karyotyping</a:t>
            </a:r>
            <a:r>
              <a:rPr lang="en-US" altLang="en-US" sz="2000" kern="1200" dirty="0"/>
              <a:t> (SKY) have over the standard method? </a:t>
            </a:r>
            <a:r>
              <a:rPr lang="en-US" altLang="en-US" sz="2400" kern="1200" dirty="0">
                <a:solidFill>
                  <a:srgbClr val="FF0000"/>
                </a:solidFill>
              </a:rPr>
              <a:t>Easier to match chromosome pairs</a:t>
            </a:r>
            <a:endParaRPr lang="en-US" altLang="en-US" sz="2400" kern="1200" dirty="0"/>
          </a:p>
          <a:p>
            <a:pPr eaLnBrk="1" fontAlgn="base" hangingPunct="1">
              <a:spcBef>
                <a:spcPct val="50000"/>
              </a:spcBef>
              <a:spcAft>
                <a:spcPct val="0"/>
              </a:spcAft>
              <a:buClrTx/>
            </a:pPr>
            <a:r>
              <a:rPr lang="en-US" altLang="en-US" sz="2000" kern="1200" dirty="0">
                <a:solidFill>
                  <a:srgbClr val="0070C0"/>
                </a:solidFill>
              </a:rPr>
              <a:t>Where are the </a:t>
            </a:r>
            <a:r>
              <a:rPr lang="en-US" altLang="en-US" sz="2000" u="sng" kern="1200" dirty="0">
                <a:solidFill>
                  <a:srgbClr val="0070C0"/>
                </a:solidFill>
              </a:rPr>
              <a:t>Telomeres</a:t>
            </a:r>
            <a:r>
              <a:rPr lang="en-US" altLang="en-US" sz="2000" kern="1200" dirty="0">
                <a:solidFill>
                  <a:srgbClr val="0070C0"/>
                </a:solidFill>
              </a:rPr>
              <a:t> located on a chromosome? </a:t>
            </a:r>
            <a:r>
              <a:rPr lang="en-US" altLang="en-US" sz="2400" kern="1200" dirty="0">
                <a:solidFill>
                  <a:srgbClr val="FF0000"/>
                </a:solidFill>
              </a:rPr>
              <a:t>End of chromosome</a:t>
            </a:r>
            <a:endParaRPr lang="en-US" altLang="en-US" sz="2400" kern="1200" dirty="0">
              <a:solidFill>
                <a:srgbClr val="0070C0"/>
              </a:solidFill>
            </a:endParaRPr>
          </a:p>
          <a:p>
            <a:pPr eaLnBrk="1" fontAlgn="base" hangingPunct="1">
              <a:spcBef>
                <a:spcPct val="50000"/>
              </a:spcBef>
              <a:spcAft>
                <a:spcPct val="0"/>
              </a:spcAft>
              <a:buClrTx/>
            </a:pPr>
            <a:r>
              <a:rPr lang="en-US" altLang="en-US" sz="2000" kern="1200" dirty="0"/>
              <a:t>What happens to the </a:t>
            </a:r>
            <a:r>
              <a:rPr lang="en-US" altLang="en-US" sz="2000" u="sng" kern="1200" dirty="0"/>
              <a:t>Telomeres</a:t>
            </a:r>
            <a:r>
              <a:rPr lang="en-US" altLang="en-US" sz="2000" kern="1200" dirty="0"/>
              <a:t> every time the chromosome divides? </a:t>
            </a:r>
            <a:r>
              <a:rPr lang="en-US" altLang="en-US" sz="2400" kern="1200" dirty="0">
                <a:solidFill>
                  <a:srgbClr val="FF0000"/>
                </a:solidFill>
              </a:rPr>
              <a:t>Partial disintegration</a:t>
            </a:r>
            <a:endParaRPr lang="en-US" altLang="en-US" sz="2400" kern="1200" dirty="0"/>
          </a:p>
          <a:p>
            <a:pPr eaLnBrk="1" fontAlgn="base" hangingPunct="1">
              <a:spcBef>
                <a:spcPct val="50000"/>
              </a:spcBef>
              <a:spcAft>
                <a:spcPct val="0"/>
              </a:spcAft>
              <a:buClrTx/>
            </a:pPr>
            <a:r>
              <a:rPr lang="en-US" altLang="en-US" sz="2000" kern="1200" dirty="0">
                <a:solidFill>
                  <a:srgbClr val="0070C0"/>
                </a:solidFill>
              </a:rPr>
              <a:t>What can happen to the cell if the </a:t>
            </a:r>
            <a:r>
              <a:rPr lang="en-US" altLang="en-US" sz="2000" u="sng" kern="1200" dirty="0">
                <a:solidFill>
                  <a:srgbClr val="0070C0"/>
                </a:solidFill>
              </a:rPr>
              <a:t>Telomeres</a:t>
            </a:r>
            <a:r>
              <a:rPr lang="en-US" altLang="en-US" sz="2000" kern="1200" dirty="0">
                <a:solidFill>
                  <a:srgbClr val="0070C0"/>
                </a:solidFill>
              </a:rPr>
              <a:t> do NOT eventually disintegrate? </a:t>
            </a:r>
            <a:r>
              <a:rPr lang="en-US" altLang="en-US" sz="2400" kern="1200" dirty="0">
                <a:solidFill>
                  <a:srgbClr val="FF0000"/>
                </a:solidFill>
              </a:rPr>
              <a:t>Defect or abnormality</a:t>
            </a:r>
            <a:endParaRPr lang="en-US" altLang="en-US" sz="2400" kern="1200" dirty="0">
              <a:solidFill>
                <a:srgbClr val="0070C0"/>
              </a:solidFill>
            </a:endParaRPr>
          </a:p>
        </p:txBody>
      </p:sp>
      <p:pic>
        <p:nvPicPr>
          <p:cNvPr id="11" name="Picture 10" descr="quick_check-01.eps">
            <a:extLst>
              <a:ext uri="{FF2B5EF4-FFF2-40B4-BE49-F238E27FC236}">
                <a16:creationId xmlns:a16="http://schemas.microsoft.com/office/drawing/2014/main" id="{4DAF40AB-7C23-B7FF-DF57-A011B3250A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81636" cy="714840"/>
          </a:xfrm>
          <a:prstGeom prst="rect">
            <a:avLst/>
          </a:prstGeom>
        </p:spPr>
      </p:pic>
    </p:spTree>
    <p:extLst>
      <p:ext uri="{BB962C8B-B14F-4D97-AF65-F5344CB8AC3E}">
        <p14:creationId xmlns:p14="http://schemas.microsoft.com/office/powerpoint/2010/main" val="87894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707">
                                            <p:txEl>
                                              <p:pRg st="1" end="1"/>
                                            </p:txEl>
                                          </p:spTgt>
                                        </p:tgtEl>
                                        <p:attrNameLst>
                                          <p:attrName>style.visibility</p:attrName>
                                        </p:attrNameLst>
                                      </p:cBhvr>
                                      <p:to>
                                        <p:strVal val="visible"/>
                                      </p:to>
                                    </p:set>
                                    <p:animEffect transition="in" filter="fade">
                                      <p:cBhvr>
                                        <p:cTn id="7" dur="500"/>
                                        <p:tgtEl>
                                          <p:spTgt spid="7270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707">
                                            <p:txEl>
                                              <p:pRg st="2" end="2"/>
                                            </p:txEl>
                                          </p:spTgt>
                                        </p:tgtEl>
                                        <p:attrNameLst>
                                          <p:attrName>style.visibility</p:attrName>
                                        </p:attrNameLst>
                                      </p:cBhvr>
                                      <p:to>
                                        <p:strVal val="visible"/>
                                      </p:to>
                                    </p:set>
                                    <p:animEffect transition="in" filter="fade">
                                      <p:cBhvr>
                                        <p:cTn id="12" dur="500"/>
                                        <p:tgtEl>
                                          <p:spTgt spid="7270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707">
                                            <p:txEl>
                                              <p:pRg st="3" end="3"/>
                                            </p:txEl>
                                          </p:spTgt>
                                        </p:tgtEl>
                                        <p:attrNameLst>
                                          <p:attrName>style.visibility</p:attrName>
                                        </p:attrNameLst>
                                      </p:cBhvr>
                                      <p:to>
                                        <p:strVal val="visible"/>
                                      </p:to>
                                    </p:set>
                                    <p:animEffect transition="in" filter="fade">
                                      <p:cBhvr>
                                        <p:cTn id="17" dur="500"/>
                                        <p:tgtEl>
                                          <p:spTgt spid="7270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707">
                                            <p:txEl>
                                              <p:pRg st="4" end="4"/>
                                            </p:txEl>
                                          </p:spTgt>
                                        </p:tgtEl>
                                        <p:attrNameLst>
                                          <p:attrName>style.visibility</p:attrName>
                                        </p:attrNameLst>
                                      </p:cBhvr>
                                      <p:to>
                                        <p:strVal val="visible"/>
                                      </p:to>
                                    </p:set>
                                    <p:animEffect transition="in" filter="fade">
                                      <p:cBhvr>
                                        <p:cTn id="22" dur="500"/>
                                        <p:tgtEl>
                                          <p:spTgt spid="7270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2707">
                                            <p:txEl>
                                              <p:pRg st="5" end="5"/>
                                            </p:txEl>
                                          </p:spTgt>
                                        </p:tgtEl>
                                        <p:attrNameLst>
                                          <p:attrName>style.visibility</p:attrName>
                                        </p:attrNameLst>
                                      </p:cBhvr>
                                      <p:to>
                                        <p:strVal val="visible"/>
                                      </p:to>
                                    </p:set>
                                    <p:animEffect transition="in" filter="fade">
                                      <p:cBhvr>
                                        <p:cTn id="27" dur="500"/>
                                        <p:tgtEl>
                                          <p:spTgt spid="7270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2707">
                                            <p:txEl>
                                              <p:pRg st="6" end="6"/>
                                            </p:txEl>
                                          </p:spTgt>
                                        </p:tgtEl>
                                        <p:attrNameLst>
                                          <p:attrName>style.visibility</p:attrName>
                                        </p:attrNameLst>
                                      </p:cBhvr>
                                      <p:to>
                                        <p:strVal val="visible"/>
                                      </p:to>
                                    </p:set>
                                    <p:animEffect transition="in" filter="fade">
                                      <p:cBhvr>
                                        <p:cTn id="32" dur="500"/>
                                        <p:tgtEl>
                                          <p:spTgt spid="7270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2707">
                                            <p:txEl>
                                              <p:pRg st="7" end="7"/>
                                            </p:txEl>
                                          </p:spTgt>
                                        </p:tgtEl>
                                        <p:attrNameLst>
                                          <p:attrName>style.visibility</p:attrName>
                                        </p:attrNameLst>
                                      </p:cBhvr>
                                      <p:to>
                                        <p:strVal val="visible"/>
                                      </p:to>
                                    </p:set>
                                    <p:animEffect transition="in" filter="fade">
                                      <p:cBhvr>
                                        <p:cTn id="37" dur="500"/>
                                        <p:tgtEl>
                                          <p:spTgt spid="727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a:extLst>
              <a:ext uri="{FF2B5EF4-FFF2-40B4-BE49-F238E27FC236}">
                <a16:creationId xmlns:a16="http://schemas.microsoft.com/office/drawing/2014/main" id="{E226D3E0-8482-41C9-BCC7-0FC49CE993C2}"/>
              </a:ext>
            </a:extLst>
          </p:cNvPr>
          <p:cNvSpPr>
            <a:spLocks noGrp="1" noChangeArrowheads="1"/>
          </p:cNvSpPr>
          <p:nvPr>
            <p:ph type="title" idx="4294967295"/>
          </p:nvPr>
        </p:nvSpPr>
        <p:spPr>
          <a:xfrm>
            <a:off x="457200" y="0"/>
            <a:ext cx="8229600" cy="762000"/>
          </a:xfrm>
        </p:spPr>
        <p:txBody>
          <a:bodyPr/>
          <a:lstStyle/>
          <a:p>
            <a:pPr eaLnBrk="1" hangingPunct="1"/>
            <a:r>
              <a:rPr lang="en-US" altLang="en-US"/>
              <a:t>Genetic Disorders</a:t>
            </a:r>
          </a:p>
        </p:txBody>
      </p:sp>
      <p:sp>
        <p:nvSpPr>
          <p:cNvPr id="31747" name="Text Box 7">
            <a:extLst>
              <a:ext uri="{FF2B5EF4-FFF2-40B4-BE49-F238E27FC236}">
                <a16:creationId xmlns:a16="http://schemas.microsoft.com/office/drawing/2014/main" id="{65314DF6-C2E9-4CF0-8A1C-D984DDF04ECD}"/>
              </a:ext>
            </a:extLst>
          </p:cNvPr>
          <p:cNvSpPr txBox="1">
            <a:spLocks noChangeArrowheads="1"/>
          </p:cNvSpPr>
          <p:nvPr/>
        </p:nvSpPr>
        <p:spPr bwMode="auto">
          <a:xfrm>
            <a:off x="381000" y="838200"/>
            <a:ext cx="8763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According to </a:t>
            </a:r>
            <a:r>
              <a:rPr kumimoji="0" lang="en-US" altLang="en-US" sz="2400" b="1" i="0" u="sng"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National Human Genome Research Institute</a:t>
            </a:r>
            <a:r>
              <a:rPr kumimoji="0" lang="en-US" altLang="en-US" sz="2400" b="0"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a genetic disorder is a disease caused by a different form of a gene called a </a:t>
            </a:r>
            <a:r>
              <a:rPr kumimoji="0" lang="en-US" altLang="en-US" sz="2400" b="1" i="0" u="sng"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variation</a:t>
            </a:r>
            <a:r>
              <a:rPr kumimoji="0" lang="en-US" altLang="en-US" sz="2400" b="0"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or an alteration of a gene called a </a:t>
            </a:r>
            <a:r>
              <a:rPr kumimoji="0" lang="en-US" altLang="en-US" sz="2400" b="1" i="0" u="sng"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mutation</a:t>
            </a:r>
            <a:r>
              <a:rPr kumimoji="0" lang="en-US" altLang="en-US" sz="2400" b="0"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a:t>
            </a:r>
          </a:p>
        </p:txBody>
      </p:sp>
      <p:sp>
        <p:nvSpPr>
          <p:cNvPr id="50185" name="Text Box 9">
            <a:extLst>
              <a:ext uri="{FF2B5EF4-FFF2-40B4-BE49-F238E27FC236}">
                <a16:creationId xmlns:a16="http://schemas.microsoft.com/office/drawing/2014/main" id="{0E0B84B0-CFAD-4885-AA98-55E75AC357E0}"/>
              </a:ext>
            </a:extLst>
          </p:cNvPr>
          <p:cNvSpPr txBox="1">
            <a:spLocks noChangeArrowheads="1"/>
          </p:cNvSpPr>
          <p:nvPr/>
        </p:nvSpPr>
        <p:spPr bwMode="auto">
          <a:xfrm>
            <a:off x="381000" y="2514600"/>
            <a:ext cx="87630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Many diseases have a genetic aspect. Some, including many </a:t>
            </a:r>
            <a:r>
              <a:rPr kumimoji="0" lang="en-US" altLang="en-US" sz="2400" b="1" i="0" u="sng"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cancers</a:t>
            </a:r>
            <a:r>
              <a:rPr kumimoji="0" lang="en-US" altLang="en-US" sz="2400" b="0"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 are caused by a mutation in a gene or group of genes in a person's cells. </a:t>
            </a:r>
            <a:endParaRPr kumimoji="0" lang="en-US" altLang="en-US" sz="24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endParaRPr>
          </a:p>
        </p:txBody>
      </p:sp>
      <p:sp>
        <p:nvSpPr>
          <p:cNvPr id="50186" name="Text Box 10">
            <a:extLst>
              <a:ext uri="{FF2B5EF4-FFF2-40B4-BE49-F238E27FC236}">
                <a16:creationId xmlns:a16="http://schemas.microsoft.com/office/drawing/2014/main" id="{BE465F0B-AC3B-4910-92BF-3DC272BD1C3D}"/>
              </a:ext>
            </a:extLst>
          </p:cNvPr>
          <p:cNvSpPr txBox="1">
            <a:spLocks noChangeArrowheads="1"/>
          </p:cNvSpPr>
          <p:nvPr/>
        </p:nvSpPr>
        <p:spPr bwMode="auto">
          <a:xfrm>
            <a:off x="381000" y="3962400"/>
            <a:ext cx="8763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These mutations can occur randomly or because of an </a:t>
            </a:r>
            <a:r>
              <a:rPr kumimoji="0" lang="en-US" altLang="en-US" sz="2400" b="1" i="0" u="sng"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environmental exposure</a:t>
            </a:r>
            <a:r>
              <a:rPr kumimoji="0" lang="en-US" altLang="en-US" sz="2400" b="0"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such as </a:t>
            </a:r>
            <a:r>
              <a:rPr kumimoji="0" lang="en-US" altLang="en-US" sz="2400" b="1" i="0" u="sng"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cigarette smoke</a:t>
            </a:r>
            <a:r>
              <a:rPr kumimoji="0" lang="en-US" altLang="en-US" sz="2400" b="0" i="0"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fade">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85"/>
                                        </p:tgtEl>
                                        <p:attrNameLst>
                                          <p:attrName>style.visibility</p:attrName>
                                        </p:attrNameLst>
                                      </p:cBhvr>
                                      <p:to>
                                        <p:strVal val="visible"/>
                                      </p:to>
                                    </p:set>
                                    <p:animEffect transition="in" filter="fade">
                                      <p:cBhvr>
                                        <p:cTn id="12" dur="500"/>
                                        <p:tgtEl>
                                          <p:spTgt spid="5018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86"/>
                                        </p:tgtEl>
                                        <p:attrNameLst>
                                          <p:attrName>style.visibility</p:attrName>
                                        </p:attrNameLst>
                                      </p:cBhvr>
                                      <p:to>
                                        <p:strVal val="visible"/>
                                      </p:to>
                                    </p:set>
                                    <p:animEffect transition="in" filter="fade">
                                      <p:cBhvr>
                                        <p:cTn id="17" dur="500"/>
                                        <p:tgtEl>
                                          <p:spTgt spid="50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50185" grpId="0"/>
      <p:bldP spid="5018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232BC3A2-4EFC-4D1A-A4BA-53F453C743E1}"/>
              </a:ext>
            </a:extLst>
          </p:cNvPr>
          <p:cNvSpPr>
            <a:spLocks noGrp="1" noChangeArrowheads="1"/>
          </p:cNvSpPr>
          <p:nvPr>
            <p:ph type="title" idx="4294967295"/>
          </p:nvPr>
        </p:nvSpPr>
        <p:spPr>
          <a:xfrm>
            <a:off x="457200" y="0"/>
            <a:ext cx="8229600" cy="762000"/>
          </a:xfrm>
        </p:spPr>
        <p:txBody>
          <a:bodyPr/>
          <a:lstStyle/>
          <a:p>
            <a:pPr eaLnBrk="1" hangingPunct="1"/>
            <a:r>
              <a:rPr lang="en-US" altLang="en-US"/>
              <a:t>Genetic Disorders</a:t>
            </a:r>
          </a:p>
        </p:txBody>
      </p:sp>
      <p:sp>
        <p:nvSpPr>
          <p:cNvPr id="32771" name="Text Box 3">
            <a:extLst>
              <a:ext uri="{FF2B5EF4-FFF2-40B4-BE49-F238E27FC236}">
                <a16:creationId xmlns:a16="http://schemas.microsoft.com/office/drawing/2014/main" id="{CC1659BC-9844-4AA4-9F99-CDACE5FA55AF}"/>
              </a:ext>
            </a:extLst>
          </p:cNvPr>
          <p:cNvSpPr txBox="1">
            <a:spLocks noChangeArrowheads="1"/>
          </p:cNvSpPr>
          <p:nvPr/>
        </p:nvSpPr>
        <p:spPr bwMode="auto">
          <a:xfrm>
            <a:off x="304800" y="838200"/>
            <a:ext cx="82296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Other genetic disorders are </a:t>
            </a:r>
            <a:r>
              <a:rPr kumimoji="0" lang="en-US" altLang="en-US" sz="2400" b="1" i="0" u="sng"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inherited</a:t>
            </a:r>
            <a:r>
              <a:rPr kumimoji="0" lang="en-US" altLang="en-US" sz="2400" b="0"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 A mutated gene is passed down through a family and each generation of children can inherit the gene that causes the disease. </a:t>
            </a:r>
          </a:p>
        </p:txBody>
      </p:sp>
      <p:sp>
        <p:nvSpPr>
          <p:cNvPr id="54276" name="Text Box 4">
            <a:extLst>
              <a:ext uri="{FF2B5EF4-FFF2-40B4-BE49-F238E27FC236}">
                <a16:creationId xmlns:a16="http://schemas.microsoft.com/office/drawing/2014/main" id="{6BF1F063-BAA2-4260-9589-BA18B484A3B6}"/>
              </a:ext>
            </a:extLst>
          </p:cNvPr>
          <p:cNvSpPr txBox="1">
            <a:spLocks noChangeArrowheads="1"/>
          </p:cNvSpPr>
          <p:nvPr/>
        </p:nvSpPr>
        <p:spPr bwMode="auto">
          <a:xfrm>
            <a:off x="381000" y="2209800"/>
            <a:ext cx="8153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Still other genetic disorders are due to </a:t>
            </a:r>
            <a:r>
              <a:rPr kumimoji="0" lang="en-US" altLang="en-US" sz="2400" b="1" i="0" u="sng"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problems with the number of packages of genes</a:t>
            </a:r>
            <a:r>
              <a:rPr kumimoji="0" lang="en-US" altLang="en-US" sz="2400" b="0"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 called chromosomes.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400" b="0"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endParaRPr>
          </a:p>
          <a:p>
            <a:pPr marL="463550" marR="0" lvl="0" indent="-231775"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2400" b="0"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In Down syndrome, for example, there is an extra copy of chromosome 21. </a:t>
            </a:r>
          </a:p>
        </p:txBody>
      </p:sp>
      <p:sp>
        <p:nvSpPr>
          <p:cNvPr id="54278" name="Text Box 6">
            <a:extLst>
              <a:ext uri="{FF2B5EF4-FFF2-40B4-BE49-F238E27FC236}">
                <a16:creationId xmlns:a16="http://schemas.microsoft.com/office/drawing/2014/main" id="{918EA504-C506-46CE-A47B-023B4829B1F1}"/>
              </a:ext>
            </a:extLst>
          </p:cNvPr>
          <p:cNvSpPr txBox="1">
            <a:spLocks noChangeArrowheads="1"/>
          </p:cNvSpPr>
          <p:nvPr/>
        </p:nvSpPr>
        <p:spPr bwMode="auto">
          <a:xfrm>
            <a:off x="381000" y="4648200"/>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A50021"/>
                </a:solidFill>
                <a:effectLst/>
                <a:uLnTx/>
                <a:uFillTx/>
                <a:latin typeface="Arial" panose="020B0604020202020204" pitchFamily="34" charset="0"/>
                <a:ea typeface="+mn-ea"/>
                <a:cs typeface="Arial" panose="020B0604020202020204" pitchFamily="34" charset="0"/>
              </a:rPr>
              <a:t>In the following karyotpe, can you identify </a:t>
            </a:r>
            <a:r>
              <a:rPr kumimoji="0" lang="en-US" altLang="en-US" sz="2400" b="1" i="0" u="sng" strike="noStrike" kern="1200" cap="none" spc="0" normalizeH="0" baseline="0" noProof="0">
                <a:ln>
                  <a:noFill/>
                </a:ln>
                <a:solidFill>
                  <a:srgbClr val="A50021"/>
                </a:solidFill>
                <a:effectLst/>
                <a:uLnTx/>
                <a:uFillTx/>
                <a:latin typeface="Arial" panose="020B0604020202020204" pitchFamily="34" charset="0"/>
                <a:ea typeface="+mn-ea"/>
                <a:cs typeface="Arial" panose="020B0604020202020204" pitchFamily="34" charset="0"/>
              </a:rPr>
              <a:t>chromosome 21</a:t>
            </a:r>
            <a:r>
              <a:rPr kumimoji="0" lang="en-US" altLang="en-US" sz="2400" b="0" i="0" u="none" strike="noStrike" kern="1200" cap="none" spc="0" normalizeH="0" baseline="0" noProof="0">
                <a:ln>
                  <a:noFill/>
                </a:ln>
                <a:solidFill>
                  <a:srgbClr val="A50021"/>
                </a:solidFill>
                <a:effectLst/>
                <a:uLnTx/>
                <a:uFillTx/>
                <a:latin typeface="Arial" panose="020B0604020202020204" pitchFamily="34" charset="0"/>
                <a:ea typeface="+mn-ea"/>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1"/>
                                        </p:tgtEl>
                                        <p:attrNameLst>
                                          <p:attrName>style.visibility</p:attrName>
                                        </p:attrNameLst>
                                      </p:cBhvr>
                                      <p:to>
                                        <p:strVal val="visible"/>
                                      </p:to>
                                    </p:set>
                                    <p:animEffect transition="in" filter="fade">
                                      <p:cBhvr>
                                        <p:cTn id="7" dur="500"/>
                                        <p:tgtEl>
                                          <p:spTgt spid="327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4276">
                                            <p:txEl>
                                              <p:pRg st="0" end="0"/>
                                            </p:txEl>
                                          </p:spTgt>
                                        </p:tgtEl>
                                        <p:attrNameLst>
                                          <p:attrName>style.visibility</p:attrName>
                                        </p:attrNameLst>
                                      </p:cBhvr>
                                      <p:to>
                                        <p:strVal val="visible"/>
                                      </p:to>
                                    </p:set>
                                    <p:animEffect transition="in" filter="wipe(left)">
                                      <p:cBhvr>
                                        <p:cTn id="12" dur="500"/>
                                        <p:tgtEl>
                                          <p:spTgt spid="5427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4276">
                                            <p:txEl>
                                              <p:pRg st="2" end="2"/>
                                            </p:txEl>
                                          </p:spTgt>
                                        </p:tgtEl>
                                        <p:attrNameLst>
                                          <p:attrName>style.visibility</p:attrName>
                                        </p:attrNameLst>
                                      </p:cBhvr>
                                      <p:to>
                                        <p:strVal val="visible"/>
                                      </p:to>
                                    </p:set>
                                    <p:animEffect transition="in" filter="wipe(left)">
                                      <p:cBhvr>
                                        <p:cTn id="17" dur="500"/>
                                        <p:tgtEl>
                                          <p:spTgt spid="5427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4278"/>
                                        </p:tgtEl>
                                        <p:attrNameLst>
                                          <p:attrName>style.visibility</p:attrName>
                                        </p:attrNameLst>
                                      </p:cBhvr>
                                      <p:to>
                                        <p:strVal val="visible"/>
                                      </p:to>
                                    </p:set>
                                    <p:animEffect transition="in" filter="fade">
                                      <p:cBhvr>
                                        <p:cTn id="22"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5427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407"/>
        <p:cNvGrpSpPr/>
        <p:nvPr/>
      </p:nvGrpSpPr>
      <p:grpSpPr>
        <a:xfrm>
          <a:off x="0" y="0"/>
          <a:ext cx="0" cy="0"/>
          <a:chOff x="0" y="0"/>
          <a:chExt cx="0" cy="0"/>
        </a:xfrm>
      </p:grpSpPr>
      <p:sp>
        <p:nvSpPr>
          <p:cNvPr id="409" name="Google Shape;409;p70"/>
          <p:cNvSpPr txBox="1"/>
          <p:nvPr/>
        </p:nvSpPr>
        <p:spPr>
          <a:xfrm>
            <a:off x="1029929" y="0"/>
            <a:ext cx="6796548" cy="70784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rgbClr val="000000"/>
                </a:solidFill>
                <a:effectLst/>
                <a:uLnTx/>
                <a:uFillTx/>
                <a:latin typeface="Calibri"/>
                <a:ea typeface="Calibri"/>
                <a:cs typeface="Calibri"/>
                <a:sym typeface="Calibri"/>
              </a:rPr>
              <a:t>Preparing for Genetic Testing</a:t>
            </a:r>
            <a:endParaRPr kumimoji="0" sz="1400" b="0"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pic>
        <p:nvPicPr>
          <p:cNvPr id="4" name="Picture 3" descr="warm_up-01.eps">
            <a:extLst>
              <a:ext uri="{FF2B5EF4-FFF2-40B4-BE49-F238E27FC236}">
                <a16:creationId xmlns:a16="http://schemas.microsoft.com/office/drawing/2014/main" id="{82A903EE-D290-8EB5-8100-60B012388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29929" cy="835078"/>
          </a:xfrm>
          <a:prstGeom prst="rect">
            <a:avLst/>
          </a:prstGeom>
        </p:spPr>
      </p:pic>
      <p:sp>
        <p:nvSpPr>
          <p:cNvPr id="7" name="TextBox 6">
            <a:extLst>
              <a:ext uri="{FF2B5EF4-FFF2-40B4-BE49-F238E27FC236}">
                <a16:creationId xmlns:a16="http://schemas.microsoft.com/office/drawing/2014/main" id="{81114944-5540-4651-7C36-6EA9D7AE970E}"/>
              </a:ext>
            </a:extLst>
          </p:cNvPr>
          <p:cNvSpPr txBox="1"/>
          <p:nvPr/>
        </p:nvSpPr>
        <p:spPr>
          <a:xfrm>
            <a:off x="-5783" y="835078"/>
            <a:ext cx="9065342" cy="3631763"/>
          </a:xfrm>
          <a:prstGeom prst="rect">
            <a:avLst/>
          </a:prstGeom>
          <a:noFill/>
        </p:spPr>
        <p:txBody>
          <a:bodyPr wrap="square">
            <a:spAutoFit/>
          </a:bodyPr>
          <a:lstStyle/>
          <a:p>
            <a:pPr marL="344488" indent="-344488">
              <a:spcBef>
                <a:spcPct val="50000"/>
              </a:spcBef>
              <a:buFont typeface="+mj-lt"/>
              <a:buAutoNum type="arabicPeriod" startAt="7"/>
            </a:pPr>
            <a:r>
              <a:rPr lang="en-US" altLang="en-US" sz="2000" dirty="0">
                <a:solidFill>
                  <a:schemeClr val="tx1"/>
                </a:solidFill>
              </a:rPr>
              <a:t>How would you describe what a </a:t>
            </a:r>
            <a:r>
              <a:rPr lang="en-US" altLang="en-US" sz="2000" u="sng" dirty="0">
                <a:solidFill>
                  <a:schemeClr val="tx1"/>
                </a:solidFill>
              </a:rPr>
              <a:t>karyotype</a:t>
            </a:r>
            <a:r>
              <a:rPr lang="en-US" altLang="en-US" sz="2000" dirty="0">
                <a:solidFill>
                  <a:schemeClr val="tx1"/>
                </a:solidFill>
              </a:rPr>
              <a:t> looks like? </a:t>
            </a:r>
          </a:p>
          <a:p>
            <a:pPr marL="344488">
              <a:spcBef>
                <a:spcPct val="50000"/>
              </a:spcBef>
            </a:pPr>
            <a:r>
              <a:rPr lang="en-US" sz="2200" i="0" dirty="0">
                <a:solidFill>
                  <a:srgbClr val="FF0000"/>
                </a:solidFill>
                <a:effectLst/>
                <a:latin typeface="Roboto" panose="02000000000000000000" pitchFamily="2" charset="0"/>
              </a:rPr>
              <a:t>Karyotyping is the </a:t>
            </a:r>
            <a:r>
              <a:rPr lang="en-US" sz="2200" b="0" i="0" dirty="0">
                <a:solidFill>
                  <a:srgbClr val="FF0000"/>
                </a:solidFill>
                <a:effectLst/>
                <a:latin typeface="Roboto" panose="02000000000000000000" pitchFamily="2" charset="0"/>
              </a:rPr>
              <a:t>process of pairing and ordering all the chromosomes of an organism (like a police line up), thus providing a genome-wide snapshot of an individual's chromosomes</a:t>
            </a:r>
            <a:r>
              <a:rPr lang="en-US" sz="2400" b="0" i="0" dirty="0">
                <a:solidFill>
                  <a:srgbClr val="FF0000"/>
                </a:solidFill>
                <a:effectLst/>
                <a:latin typeface="Roboto" panose="02000000000000000000" pitchFamily="2" charset="0"/>
              </a:rPr>
              <a:t>.</a:t>
            </a:r>
            <a:endParaRPr lang="en-US" altLang="en-US" sz="1800" dirty="0">
              <a:solidFill>
                <a:srgbClr val="FF0000"/>
              </a:solidFill>
            </a:endParaRPr>
          </a:p>
          <a:p>
            <a:pPr marL="344488" indent="-339725">
              <a:spcBef>
                <a:spcPct val="50000"/>
              </a:spcBef>
              <a:buFont typeface="+mj-lt"/>
              <a:buAutoNum type="arabicPeriod" startAt="8"/>
            </a:pPr>
            <a:r>
              <a:rPr lang="en-US" altLang="en-US" sz="2000" dirty="0">
                <a:solidFill>
                  <a:srgbClr val="0070C0"/>
                </a:solidFill>
              </a:rPr>
              <a:t>What two </a:t>
            </a:r>
            <a:r>
              <a:rPr lang="en-US" altLang="en-US" sz="2000" u="sng" dirty="0">
                <a:solidFill>
                  <a:srgbClr val="0070C0"/>
                </a:solidFill>
              </a:rPr>
              <a:t>types of chromosomes</a:t>
            </a:r>
            <a:r>
              <a:rPr lang="en-US" altLang="en-US" sz="2000" dirty="0">
                <a:solidFill>
                  <a:srgbClr val="0070C0"/>
                </a:solidFill>
              </a:rPr>
              <a:t> do you have?  </a:t>
            </a:r>
            <a:r>
              <a:rPr lang="en-US" altLang="en-US" sz="2000" b="1" dirty="0">
                <a:solidFill>
                  <a:srgbClr val="FF0000"/>
                </a:solidFill>
              </a:rPr>
              <a:t>Autosomal &amp; sex cells</a:t>
            </a:r>
          </a:p>
          <a:p>
            <a:pPr marL="344488" indent="-339725">
              <a:spcBef>
                <a:spcPct val="50000"/>
              </a:spcBef>
              <a:buFont typeface="+mj-lt"/>
              <a:buAutoNum type="arabicPeriod" startAt="8"/>
            </a:pPr>
            <a:r>
              <a:rPr lang="en-US" altLang="en-US" sz="2000" dirty="0">
                <a:solidFill>
                  <a:schemeClr val="tx1"/>
                </a:solidFill>
              </a:rPr>
              <a:t>Which chromosomes </a:t>
            </a:r>
            <a:r>
              <a:rPr lang="en-US" altLang="en-US" sz="2000" u="sng" dirty="0">
                <a:solidFill>
                  <a:schemeClr val="tx1"/>
                </a:solidFill>
              </a:rPr>
              <a:t>determine the gender</a:t>
            </a:r>
            <a:r>
              <a:rPr lang="en-US" altLang="en-US" sz="2000" dirty="0">
                <a:solidFill>
                  <a:schemeClr val="tx1"/>
                </a:solidFill>
              </a:rPr>
              <a:t> of the person? </a:t>
            </a:r>
            <a:r>
              <a:rPr lang="en-US" altLang="en-US" sz="2000" b="1" dirty="0">
                <a:solidFill>
                  <a:srgbClr val="FF0000"/>
                </a:solidFill>
              </a:rPr>
              <a:t>sex cells (gametes)</a:t>
            </a:r>
            <a:endParaRPr lang="en-US" altLang="en-US" sz="2000" dirty="0">
              <a:solidFill>
                <a:schemeClr val="tx1"/>
              </a:solidFill>
            </a:endParaRPr>
          </a:p>
          <a:p>
            <a:pPr marL="461963" indent="-461963">
              <a:spcBef>
                <a:spcPct val="50000"/>
              </a:spcBef>
              <a:buFont typeface="+mj-lt"/>
              <a:buAutoNum type="arabicPeriod" startAt="8"/>
            </a:pPr>
            <a:r>
              <a:rPr lang="en-US" altLang="en-US" sz="2000" dirty="0">
                <a:solidFill>
                  <a:srgbClr val="0070C0"/>
                </a:solidFill>
              </a:rPr>
              <a:t>The chromosomes for Males are</a:t>
            </a:r>
            <a:r>
              <a:rPr lang="en-US" altLang="en-US" sz="2000" dirty="0">
                <a:solidFill>
                  <a:schemeClr val="tx1"/>
                </a:solidFill>
              </a:rPr>
              <a:t> </a:t>
            </a:r>
            <a:r>
              <a:rPr lang="en-US" altLang="en-US" sz="2000" b="1" dirty="0" err="1">
                <a:solidFill>
                  <a:srgbClr val="FF0000"/>
                </a:solidFill>
              </a:rPr>
              <a:t>Xy</a:t>
            </a:r>
            <a:r>
              <a:rPr lang="en-US" altLang="en-US" sz="2000" dirty="0">
                <a:solidFill>
                  <a:schemeClr val="tx1"/>
                </a:solidFill>
              </a:rPr>
              <a:t> </a:t>
            </a:r>
            <a:r>
              <a:rPr lang="en-US" altLang="en-US" sz="2000" dirty="0">
                <a:solidFill>
                  <a:srgbClr val="0070C0"/>
                </a:solidFill>
              </a:rPr>
              <a:t>and females are </a:t>
            </a:r>
            <a:r>
              <a:rPr lang="en-US" altLang="en-US" sz="2000" b="1" dirty="0">
                <a:solidFill>
                  <a:srgbClr val="FF0000"/>
                </a:solidFill>
              </a:rPr>
              <a:t>XX</a:t>
            </a:r>
            <a:r>
              <a:rPr lang="en-US" altLang="en-US" sz="2000" dirty="0">
                <a:solidFill>
                  <a:schemeClr val="tx1"/>
                </a:solidFill>
              </a:rPr>
              <a:t>.</a:t>
            </a:r>
          </a:p>
          <a:p>
            <a:pPr eaLnBrk="1" hangingPunct="1">
              <a:spcBef>
                <a:spcPct val="50000"/>
              </a:spcBef>
            </a:pPr>
            <a:endParaRPr lang="en-US" altLang="en-US" sz="1400" dirty="0">
              <a:solidFill>
                <a:srgbClr val="A50021"/>
              </a:solidFill>
            </a:endParaRPr>
          </a:p>
        </p:txBody>
      </p:sp>
      <p:pic>
        <p:nvPicPr>
          <p:cNvPr id="3" name="Picture 2">
            <a:extLst>
              <a:ext uri="{FF2B5EF4-FFF2-40B4-BE49-F238E27FC236}">
                <a16:creationId xmlns:a16="http://schemas.microsoft.com/office/drawing/2014/main" id="{00F2678D-59BC-BB9C-C006-39234F95EA9F}"/>
              </a:ext>
            </a:extLst>
          </p:cNvPr>
          <p:cNvPicPr>
            <a:picLocks noChangeAspect="1"/>
          </p:cNvPicPr>
          <p:nvPr/>
        </p:nvPicPr>
        <p:blipFill>
          <a:blip r:embed="rId4"/>
          <a:stretch>
            <a:fillRect/>
          </a:stretch>
        </p:blipFill>
        <p:spPr>
          <a:xfrm>
            <a:off x="792364" y="4335561"/>
            <a:ext cx="2682472" cy="2522439"/>
          </a:xfrm>
          <a:prstGeom prst="rect">
            <a:avLst/>
          </a:prstGeom>
        </p:spPr>
      </p:pic>
      <p:pic>
        <p:nvPicPr>
          <p:cNvPr id="9" name="Picture 8">
            <a:extLst>
              <a:ext uri="{FF2B5EF4-FFF2-40B4-BE49-F238E27FC236}">
                <a16:creationId xmlns:a16="http://schemas.microsoft.com/office/drawing/2014/main" id="{D07D2674-DE9B-7F4F-53C4-FF388B2A114B}"/>
              </a:ext>
            </a:extLst>
          </p:cNvPr>
          <p:cNvPicPr>
            <a:picLocks noChangeAspect="1"/>
          </p:cNvPicPr>
          <p:nvPr/>
        </p:nvPicPr>
        <p:blipFill>
          <a:blip r:embed="rId5"/>
          <a:stretch>
            <a:fillRect/>
          </a:stretch>
        </p:blipFill>
        <p:spPr>
          <a:xfrm>
            <a:off x="5183734" y="4327437"/>
            <a:ext cx="3714459" cy="2526501"/>
          </a:xfrm>
          <a:prstGeom prst="rect">
            <a:avLst/>
          </a:prstGeom>
        </p:spPr>
      </p:pic>
    </p:spTree>
    <p:extLst>
      <p:ext uri="{BB962C8B-B14F-4D97-AF65-F5344CB8AC3E}">
        <p14:creationId xmlns:p14="http://schemas.microsoft.com/office/powerpoint/2010/main" val="58544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wipe(left)">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left)">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left)">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left)">
                                      <p:cBhvr>
                                        <p:cTn id="22" dur="5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downs">
            <a:extLst>
              <a:ext uri="{FF2B5EF4-FFF2-40B4-BE49-F238E27FC236}">
                <a16:creationId xmlns:a16="http://schemas.microsoft.com/office/drawing/2014/main" id="{9979D32A-E714-42ED-9EDC-A1404B949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9144000" cy="500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5">
            <a:extLst>
              <a:ext uri="{FF2B5EF4-FFF2-40B4-BE49-F238E27FC236}">
                <a16:creationId xmlns:a16="http://schemas.microsoft.com/office/drawing/2014/main" id="{CC6AE47E-3ECD-40F9-86B9-81B867681464}"/>
              </a:ext>
            </a:extLst>
          </p:cNvPr>
          <p:cNvSpPr>
            <a:spLocks noGrp="1" noChangeArrowheads="1"/>
          </p:cNvSpPr>
          <p:nvPr>
            <p:ph type="title" idx="4294967295"/>
          </p:nvPr>
        </p:nvSpPr>
        <p:spPr>
          <a:xfrm>
            <a:off x="457200" y="0"/>
            <a:ext cx="8229600" cy="1219200"/>
          </a:xfrm>
        </p:spPr>
        <p:txBody>
          <a:bodyPr/>
          <a:lstStyle/>
          <a:p>
            <a:pPr eaLnBrk="1" hangingPunct="1"/>
            <a:r>
              <a:rPr lang="en-US" altLang="en-US" sz="4000" dirty="0"/>
              <a:t>A Karyotype of a Person with </a:t>
            </a:r>
            <a:br>
              <a:rPr lang="en-US" altLang="en-US" sz="4000" dirty="0"/>
            </a:br>
            <a:r>
              <a:rPr lang="en-US" altLang="en-US" sz="4000" dirty="0">
                <a:solidFill>
                  <a:srgbClr val="FF0000"/>
                </a:solidFill>
              </a:rPr>
              <a:t>Down Syndrome</a:t>
            </a:r>
          </a:p>
        </p:txBody>
      </p:sp>
      <p:sp>
        <p:nvSpPr>
          <p:cNvPr id="56326" name="Oval 6">
            <a:extLst>
              <a:ext uri="{FF2B5EF4-FFF2-40B4-BE49-F238E27FC236}">
                <a16:creationId xmlns:a16="http://schemas.microsoft.com/office/drawing/2014/main" id="{65C4F734-826D-4865-AEC5-2F9093D8A015}"/>
              </a:ext>
            </a:extLst>
          </p:cNvPr>
          <p:cNvSpPr>
            <a:spLocks noChangeArrowheads="1"/>
          </p:cNvSpPr>
          <p:nvPr/>
        </p:nvSpPr>
        <p:spPr bwMode="auto">
          <a:xfrm>
            <a:off x="2665927" y="4724400"/>
            <a:ext cx="1365160" cy="1405944"/>
          </a:xfrm>
          <a:prstGeom prst="ellipse">
            <a:avLst/>
          </a:prstGeom>
          <a:noFill/>
          <a:ln w="508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6326"/>
                                        </p:tgtEl>
                                        <p:attrNameLst>
                                          <p:attrName>style.visibility</p:attrName>
                                        </p:attrNameLst>
                                      </p:cBhvr>
                                      <p:to>
                                        <p:strVal val="visible"/>
                                      </p:to>
                                    </p:set>
                                    <p:animEffect transition="in" filter="fade">
                                      <p:cBhvr>
                                        <p:cTn id="7" dur="500"/>
                                        <p:tgtEl>
                                          <p:spTgt spid="56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6"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Shape 599"/>
        <p:cNvGrpSpPr/>
        <p:nvPr/>
      </p:nvGrpSpPr>
      <p:grpSpPr>
        <a:xfrm>
          <a:off x="0" y="0"/>
          <a:ext cx="0" cy="0"/>
          <a:chOff x="0" y="0"/>
          <a:chExt cx="0" cy="0"/>
        </a:xfrm>
      </p:grpSpPr>
      <p:sp>
        <p:nvSpPr>
          <p:cNvPr id="600" name="Google Shape;600;p72"/>
          <p:cNvSpPr txBox="1">
            <a:spLocks noGrp="1"/>
          </p:cNvSpPr>
          <p:nvPr>
            <p:ph type="title"/>
          </p:nvPr>
        </p:nvSpPr>
        <p:spPr>
          <a:xfrm>
            <a:off x="0" y="0"/>
            <a:ext cx="9144000" cy="1093788"/>
          </a:xfrm>
          <a:prstGeom prst="rect">
            <a:avLst/>
          </a:prstGeom>
          <a:solidFill>
            <a:schemeClr val="accent4">
              <a:lumMod val="90000"/>
            </a:schemeClr>
          </a:solidFill>
          <a:ln>
            <a:noFill/>
          </a:ln>
        </p:spPr>
        <p:txBody>
          <a:bodyPr spcFirstLastPara="1" wrap="square" lIns="91425" tIns="45700" rIns="91425" bIns="45700" anchor="ctr" anchorCtr="1">
            <a:noAutofit/>
          </a:bodyPr>
          <a:lstStyle/>
          <a:p>
            <a:pPr marL="0" lvl="0" indent="0" algn="ctr" rtl="0">
              <a:spcBef>
                <a:spcPts val="0"/>
              </a:spcBef>
              <a:spcAft>
                <a:spcPts val="0"/>
              </a:spcAft>
              <a:buNone/>
            </a:pPr>
            <a:r>
              <a:rPr lang="en-US" sz="3600" b="1" dirty="0">
                <a:solidFill>
                  <a:srgbClr val="FFFF00"/>
                </a:solidFill>
              </a:rPr>
              <a:t>Commonly Used Terms: </a:t>
            </a:r>
            <a:br>
              <a:rPr lang="en-US" sz="3600" b="1" dirty="0">
                <a:solidFill>
                  <a:srgbClr val="FFFF00"/>
                </a:solidFill>
              </a:rPr>
            </a:br>
            <a:r>
              <a:rPr lang="en-US" sz="3600" b="1" dirty="0">
                <a:solidFill>
                  <a:srgbClr val="FF0000"/>
                </a:solidFill>
              </a:rPr>
              <a:t>Unaffected, Carriers &amp; Affected</a:t>
            </a:r>
            <a:endParaRPr dirty="0"/>
          </a:p>
        </p:txBody>
      </p:sp>
      <p:sp>
        <p:nvSpPr>
          <p:cNvPr id="601" name="Google Shape;601;p72"/>
          <p:cNvSpPr txBox="1">
            <a:spLocks noGrp="1"/>
          </p:cNvSpPr>
          <p:nvPr>
            <p:ph type="body" idx="1"/>
          </p:nvPr>
        </p:nvSpPr>
        <p:spPr>
          <a:xfrm>
            <a:off x="228600" y="1143000"/>
            <a:ext cx="8610600" cy="5334000"/>
          </a:xfrm>
          <a:prstGeom prst="rect">
            <a:avLst/>
          </a:prstGeom>
          <a:noFill/>
          <a:ln>
            <a:noFill/>
          </a:ln>
        </p:spPr>
        <p:txBody>
          <a:bodyPr spcFirstLastPara="1" wrap="square" lIns="91425" tIns="45700" rIns="91425" bIns="45700" anchor="t" anchorCtr="0">
            <a:noAutofit/>
          </a:bodyPr>
          <a:lstStyle/>
          <a:p>
            <a:pPr marL="342900" lvl="0" indent="-342900" algn="l" rtl="0">
              <a:spcBef>
                <a:spcPts val="1200"/>
              </a:spcBef>
              <a:spcAft>
                <a:spcPts val="0"/>
              </a:spcAft>
              <a:buSzPts val="2240"/>
              <a:buChar char="⮚"/>
            </a:pPr>
            <a:r>
              <a:rPr lang="en-US" sz="2800" b="1" dirty="0">
                <a:solidFill>
                  <a:srgbClr val="00B050"/>
                </a:solidFill>
                <a:effectLst>
                  <a:outerShdw blurRad="38100" dist="38100" dir="2700000" algn="tl">
                    <a:srgbClr val="000000">
                      <a:alpha val="43137"/>
                    </a:srgbClr>
                  </a:outerShdw>
                </a:effectLst>
              </a:rPr>
              <a:t>Affected</a:t>
            </a:r>
            <a:r>
              <a:rPr lang="en-US" sz="2800" dirty="0"/>
              <a:t> persons have a genetic disease or condition.</a:t>
            </a:r>
            <a:endParaRPr dirty="0"/>
          </a:p>
          <a:p>
            <a:pPr marL="342900" lvl="0" indent="-342900" algn="l" rtl="0">
              <a:spcBef>
                <a:spcPts val="1200"/>
              </a:spcBef>
              <a:spcAft>
                <a:spcPts val="0"/>
              </a:spcAft>
              <a:buSzPts val="2240"/>
              <a:buChar char="⮚"/>
            </a:pPr>
            <a:r>
              <a:rPr lang="en-US" sz="2800" b="1" dirty="0">
                <a:solidFill>
                  <a:srgbClr val="FFFF00"/>
                </a:solidFill>
                <a:effectLst>
                  <a:outerShdw blurRad="38100" dist="38100" dir="2700000" algn="tl">
                    <a:srgbClr val="000000">
                      <a:alpha val="43137"/>
                    </a:srgbClr>
                  </a:outerShdw>
                </a:effectLst>
              </a:rPr>
              <a:t>Carriers</a:t>
            </a:r>
            <a:r>
              <a:rPr lang="en-US" sz="2800" dirty="0"/>
              <a:t> do not have a genetic disease, but carry the gene which causes the disease.</a:t>
            </a:r>
            <a:endParaRPr dirty="0"/>
          </a:p>
          <a:p>
            <a:pPr marL="742950" lvl="1" indent="-285750" algn="l" rtl="0">
              <a:spcBef>
                <a:spcPts val="1200"/>
              </a:spcBef>
              <a:spcAft>
                <a:spcPts val="0"/>
              </a:spcAft>
              <a:buSzPts val="1200"/>
              <a:buChar char="●"/>
            </a:pPr>
            <a:r>
              <a:rPr lang="en-US" sz="2400" dirty="0"/>
              <a:t>Carriers have </a:t>
            </a:r>
            <a:r>
              <a:rPr lang="en-US" sz="2400" b="1" dirty="0">
                <a:solidFill>
                  <a:srgbClr val="FFFF00"/>
                </a:solidFill>
                <a:effectLst>
                  <a:outerShdw blurRad="38100" dist="38100" dir="2700000" algn="tl">
                    <a:srgbClr val="000000">
                      <a:alpha val="43137"/>
                    </a:srgbClr>
                  </a:outerShdw>
                </a:effectLst>
              </a:rPr>
              <a:t>one normal/dominant</a:t>
            </a:r>
            <a:r>
              <a:rPr lang="en-US" sz="2400" dirty="0">
                <a:solidFill>
                  <a:srgbClr val="FF0000"/>
                </a:solidFill>
              </a:rPr>
              <a:t> </a:t>
            </a:r>
            <a:r>
              <a:rPr lang="en-US" sz="2400" dirty="0"/>
              <a:t>allele </a:t>
            </a:r>
            <a:r>
              <a:rPr lang="en-US" sz="2400" dirty="0">
                <a:solidFill>
                  <a:srgbClr val="000000"/>
                </a:solidFill>
              </a:rPr>
              <a:t>+</a:t>
            </a:r>
            <a:r>
              <a:rPr lang="en-US" sz="2400" dirty="0"/>
              <a:t> </a:t>
            </a:r>
            <a:r>
              <a:rPr lang="en-US" sz="2400" b="1" dirty="0">
                <a:solidFill>
                  <a:srgbClr val="FFFF00"/>
                </a:solidFill>
                <a:effectLst>
                  <a:outerShdw blurRad="38100" dist="38100" dir="2700000" algn="tl">
                    <a:srgbClr val="000000">
                      <a:alpha val="43137"/>
                    </a:srgbClr>
                  </a:outerShdw>
                </a:effectLst>
              </a:rPr>
              <a:t>one recessive </a:t>
            </a:r>
            <a:r>
              <a:rPr lang="en-US" sz="2400" dirty="0"/>
              <a:t>allele for a disease.</a:t>
            </a:r>
            <a:endParaRPr dirty="0"/>
          </a:p>
          <a:p>
            <a:pPr marL="742950" lvl="1" indent="-285750" algn="l" rtl="0">
              <a:spcBef>
                <a:spcPts val="1200"/>
              </a:spcBef>
              <a:spcAft>
                <a:spcPts val="0"/>
              </a:spcAft>
              <a:buSzPts val="1200"/>
              <a:buChar char="●"/>
            </a:pPr>
            <a:r>
              <a:rPr lang="en-US" sz="2400" dirty="0"/>
              <a:t>There is </a:t>
            </a:r>
            <a:r>
              <a:rPr lang="en-US" sz="2400" b="1" dirty="0">
                <a:solidFill>
                  <a:srgbClr val="FFFF00"/>
                </a:solidFill>
                <a:effectLst>
                  <a:outerShdw blurRad="38100" dist="38100" dir="2700000" algn="tl">
                    <a:srgbClr val="000000">
                      <a:alpha val="43137"/>
                    </a:srgbClr>
                  </a:outerShdw>
                </a:effectLst>
              </a:rPr>
              <a:t>NO</a:t>
            </a:r>
            <a:r>
              <a:rPr lang="en-US" sz="2400" dirty="0"/>
              <a:t> effect of the recessive allele on a carrier, because it has a normal/dominant allele that is expressed.</a:t>
            </a:r>
            <a:endParaRPr dirty="0"/>
          </a:p>
          <a:p>
            <a:pPr marL="342900" lvl="0" indent="-342900" algn="l" rtl="0">
              <a:spcBef>
                <a:spcPts val="1200"/>
              </a:spcBef>
              <a:spcAft>
                <a:spcPts val="0"/>
              </a:spcAft>
              <a:buSzPts val="2240"/>
              <a:buChar char="⮚"/>
            </a:pPr>
            <a:r>
              <a:rPr lang="en-US" sz="2800" b="1" dirty="0">
                <a:solidFill>
                  <a:srgbClr val="000000"/>
                </a:solidFill>
                <a:effectLst>
                  <a:outerShdw blurRad="38100" dist="38100" dir="2700000" algn="tl">
                    <a:srgbClr val="000000">
                      <a:alpha val="43137"/>
                    </a:srgbClr>
                  </a:outerShdw>
                </a:effectLst>
              </a:rPr>
              <a:t>Unaffected</a:t>
            </a:r>
            <a:r>
              <a:rPr lang="en-US" sz="2800" dirty="0">
                <a:solidFill>
                  <a:srgbClr val="FF0000"/>
                </a:solidFill>
              </a:rPr>
              <a:t> </a:t>
            </a:r>
            <a:r>
              <a:rPr lang="en-US" sz="2800" dirty="0"/>
              <a:t>persons do not have the disease and do not carry the gene for it either.</a:t>
            </a:r>
            <a:endParaRPr dirty="0"/>
          </a:p>
          <a:p>
            <a:pPr marL="342900" lvl="0" indent="-200660" algn="l" rtl="0">
              <a:spcBef>
                <a:spcPts val="560"/>
              </a:spcBef>
              <a:spcAft>
                <a:spcPts val="0"/>
              </a:spcAft>
              <a:buSzPts val="2240"/>
              <a:buNone/>
            </a:pPr>
            <a:endParaRPr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1">
                                            <p:txEl>
                                              <p:pRg st="0" end="0"/>
                                            </p:txEl>
                                          </p:spTgt>
                                        </p:tgtEl>
                                        <p:attrNameLst>
                                          <p:attrName>style.visibility</p:attrName>
                                        </p:attrNameLst>
                                      </p:cBhvr>
                                      <p:to>
                                        <p:strVal val="visible"/>
                                      </p:to>
                                    </p:set>
                                    <p:animEffect transition="in" filter="wipe(left)">
                                      <p:cBhvr>
                                        <p:cTn id="7" dur="500"/>
                                        <p:tgtEl>
                                          <p:spTgt spid="6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1">
                                            <p:txEl>
                                              <p:pRg st="1" end="1"/>
                                            </p:txEl>
                                          </p:spTgt>
                                        </p:tgtEl>
                                        <p:attrNameLst>
                                          <p:attrName>style.visibility</p:attrName>
                                        </p:attrNameLst>
                                      </p:cBhvr>
                                      <p:to>
                                        <p:strVal val="visible"/>
                                      </p:to>
                                    </p:set>
                                    <p:animEffect transition="in" filter="wipe(left)">
                                      <p:cBhvr>
                                        <p:cTn id="12" dur="500"/>
                                        <p:tgtEl>
                                          <p:spTgt spid="6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01">
                                            <p:txEl>
                                              <p:pRg st="2" end="2"/>
                                            </p:txEl>
                                          </p:spTgt>
                                        </p:tgtEl>
                                        <p:attrNameLst>
                                          <p:attrName>style.visibility</p:attrName>
                                        </p:attrNameLst>
                                      </p:cBhvr>
                                      <p:to>
                                        <p:strVal val="visible"/>
                                      </p:to>
                                    </p:set>
                                    <p:animEffect transition="in" filter="wipe(left)">
                                      <p:cBhvr>
                                        <p:cTn id="17" dur="500"/>
                                        <p:tgtEl>
                                          <p:spTgt spid="6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1">
                                            <p:txEl>
                                              <p:pRg st="3" end="3"/>
                                            </p:txEl>
                                          </p:spTgt>
                                        </p:tgtEl>
                                        <p:attrNameLst>
                                          <p:attrName>style.visibility</p:attrName>
                                        </p:attrNameLst>
                                      </p:cBhvr>
                                      <p:to>
                                        <p:strVal val="visible"/>
                                      </p:to>
                                    </p:set>
                                    <p:animEffect transition="in" filter="wipe(left)">
                                      <p:cBhvr>
                                        <p:cTn id="22" dur="500"/>
                                        <p:tgtEl>
                                          <p:spTgt spid="6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01">
                                            <p:txEl>
                                              <p:pRg st="4" end="4"/>
                                            </p:txEl>
                                          </p:spTgt>
                                        </p:tgtEl>
                                        <p:attrNameLst>
                                          <p:attrName>style.visibility</p:attrName>
                                        </p:attrNameLst>
                                      </p:cBhvr>
                                      <p:to>
                                        <p:strVal val="visible"/>
                                      </p:to>
                                    </p:set>
                                    <p:animEffect transition="in" filter="wipe(left)">
                                      <p:cBhvr>
                                        <p:cTn id="27" dur="500"/>
                                        <p:tgtEl>
                                          <p:spTgt spid="60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621"/>
        <p:cNvGrpSpPr/>
        <p:nvPr/>
      </p:nvGrpSpPr>
      <p:grpSpPr>
        <a:xfrm>
          <a:off x="0" y="0"/>
          <a:ext cx="0" cy="0"/>
          <a:chOff x="0" y="0"/>
          <a:chExt cx="0" cy="0"/>
        </a:xfrm>
      </p:grpSpPr>
      <p:pic>
        <p:nvPicPr>
          <p:cNvPr id="622" name="Google Shape;622;p75" descr="09_08Pedigree_1-U.jpg"/>
          <p:cNvPicPr preferRelativeResize="0"/>
          <p:nvPr/>
        </p:nvPicPr>
        <p:blipFill rotWithShape="1">
          <a:blip r:embed="rId3">
            <a:alphaModFix/>
          </a:blip>
          <a:srcRect b="5924"/>
          <a:stretch/>
        </p:blipFill>
        <p:spPr>
          <a:xfrm>
            <a:off x="1179576" y="1776984"/>
            <a:ext cx="6784848" cy="3108283"/>
          </a:xfrm>
          <a:prstGeom prst="rect">
            <a:avLst/>
          </a:prstGeom>
          <a:noFill/>
          <a:ln>
            <a:noFill/>
          </a:ln>
        </p:spPr>
      </p:pic>
      <p:sp>
        <p:nvSpPr>
          <p:cNvPr id="623" name="Google Shape;623;p75"/>
          <p:cNvSpPr txBox="1"/>
          <p:nvPr/>
        </p:nvSpPr>
        <p:spPr>
          <a:xfrm>
            <a:off x="1780162" y="1762283"/>
            <a:ext cx="1757167"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dirty="0">
                <a:solidFill>
                  <a:srgbClr val="000000"/>
                </a:solidFill>
                <a:latin typeface="Arial"/>
                <a:ea typeface="Arial"/>
                <a:cs typeface="Arial"/>
                <a:sym typeface="Arial"/>
              </a:rPr>
              <a:t>Straight hairline</a:t>
            </a:r>
            <a:endParaRPr sz="1800" b="1" i="0" u="none" strike="noStrike" cap="none" dirty="0">
              <a:solidFill>
                <a:srgbClr val="000000"/>
              </a:solidFill>
              <a:latin typeface="Arial"/>
              <a:ea typeface="Arial"/>
              <a:cs typeface="Arial"/>
              <a:sym typeface="Arial"/>
            </a:endParaRPr>
          </a:p>
        </p:txBody>
      </p:sp>
      <p:sp>
        <p:nvSpPr>
          <p:cNvPr id="624" name="Google Shape;624;p75"/>
          <p:cNvSpPr txBox="1"/>
          <p:nvPr/>
        </p:nvSpPr>
        <p:spPr>
          <a:xfrm>
            <a:off x="5581696" y="1762283"/>
            <a:ext cx="1526059"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000000"/>
                </a:solidFill>
                <a:latin typeface="Arial"/>
                <a:ea typeface="Arial"/>
                <a:cs typeface="Arial"/>
                <a:sym typeface="Arial"/>
              </a:rPr>
              <a:t>Widow’s peak</a:t>
            </a:r>
            <a:endParaRPr sz="18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500"/>
                                        <p:tgtEl>
                                          <p:spTgt spid="6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
                                        </p:tgtEl>
                                        <p:attrNameLst>
                                          <p:attrName>style.visibility</p:attrName>
                                        </p:attrNameLst>
                                      </p:cBhvr>
                                      <p:to>
                                        <p:strVal val="visible"/>
                                      </p:to>
                                    </p:set>
                                    <p:animEffect transition="in" filter="fade">
                                      <p:cBhvr>
                                        <p:cTn id="12" dur="500"/>
                                        <p:tgtEl>
                                          <p:spTgt spid="6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 grpId="0"/>
      <p:bldP spid="624"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629"/>
        <p:cNvGrpSpPr/>
        <p:nvPr/>
      </p:nvGrpSpPr>
      <p:grpSpPr>
        <a:xfrm>
          <a:off x="0" y="0"/>
          <a:ext cx="0" cy="0"/>
          <a:chOff x="0" y="0"/>
          <a:chExt cx="0" cy="0"/>
        </a:xfrm>
      </p:grpSpPr>
      <p:pic>
        <p:nvPicPr>
          <p:cNvPr id="630" name="Google Shape;630;p76" descr="09_08Pedigree_2-U.jpg"/>
          <p:cNvPicPr preferRelativeResize="0"/>
          <p:nvPr/>
        </p:nvPicPr>
        <p:blipFill rotWithShape="1">
          <a:blip r:embed="rId3">
            <a:alphaModFix/>
          </a:blip>
          <a:srcRect b="2546"/>
          <a:stretch/>
        </p:blipFill>
        <p:spPr>
          <a:xfrm>
            <a:off x="298704" y="137160"/>
            <a:ext cx="8546592" cy="6416040"/>
          </a:xfrm>
          <a:prstGeom prst="rect">
            <a:avLst/>
          </a:prstGeom>
          <a:noFill/>
          <a:ln>
            <a:noFill/>
          </a:ln>
        </p:spPr>
      </p:pic>
      <p:sp>
        <p:nvSpPr>
          <p:cNvPr id="631" name="Google Shape;631;p76"/>
          <p:cNvSpPr txBox="1"/>
          <p:nvPr/>
        </p:nvSpPr>
        <p:spPr>
          <a:xfrm>
            <a:off x="1953661" y="826717"/>
            <a:ext cx="578409"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dirty="0">
                <a:solidFill>
                  <a:srgbClr val="000000"/>
                </a:solidFill>
                <a:latin typeface="Arial"/>
                <a:ea typeface="Arial"/>
                <a:cs typeface="Arial"/>
                <a:sym typeface="Arial"/>
              </a:rPr>
              <a:t>Mating</a:t>
            </a:r>
            <a:endParaRPr sz="1400" b="1" i="0" u="none" strike="noStrike" cap="none" dirty="0">
              <a:solidFill>
                <a:srgbClr val="000000"/>
              </a:solidFill>
              <a:latin typeface="Arial"/>
              <a:ea typeface="Arial"/>
              <a:cs typeface="Arial"/>
              <a:sym typeface="Arial"/>
            </a:endParaRPr>
          </a:p>
        </p:txBody>
      </p:sp>
      <p:cxnSp>
        <p:nvCxnSpPr>
          <p:cNvPr id="632" name="Google Shape;632;p76"/>
          <p:cNvCxnSpPr/>
          <p:nvPr/>
        </p:nvCxnSpPr>
        <p:spPr>
          <a:xfrm rot="10800000" flipH="1">
            <a:off x="1824899" y="1054100"/>
            <a:ext cx="207101" cy="228133"/>
          </a:xfrm>
          <a:prstGeom prst="straightConnector1">
            <a:avLst/>
          </a:prstGeom>
          <a:solidFill>
            <a:schemeClr val="accent1"/>
          </a:solidFill>
          <a:ln w="12700" cap="flat" cmpd="sng">
            <a:solidFill>
              <a:schemeClr val="dk1"/>
            </a:solidFill>
            <a:prstDash val="solid"/>
            <a:round/>
            <a:headEnd type="none" w="sm" len="sm"/>
            <a:tailEnd type="none" w="sm" len="sm"/>
          </a:ln>
        </p:spPr>
      </p:cxnSp>
      <p:cxnSp>
        <p:nvCxnSpPr>
          <p:cNvPr id="633" name="Google Shape;633;p76"/>
          <p:cNvCxnSpPr/>
          <p:nvPr/>
        </p:nvCxnSpPr>
        <p:spPr>
          <a:xfrm rot="10800000" flipH="1">
            <a:off x="1939199" y="2406650"/>
            <a:ext cx="207101" cy="23448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634" name="Google Shape;634;p76"/>
          <p:cNvSpPr txBox="1"/>
          <p:nvPr/>
        </p:nvSpPr>
        <p:spPr>
          <a:xfrm>
            <a:off x="1475294" y="1423617"/>
            <a:ext cx="179536"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Al</a:t>
            </a:r>
            <a:endParaRPr sz="1400" b="1" i="0" u="none" strike="noStrike" cap="none">
              <a:solidFill>
                <a:srgbClr val="000000"/>
              </a:solidFill>
              <a:latin typeface="Arial"/>
              <a:ea typeface="Arial"/>
              <a:cs typeface="Arial"/>
              <a:sym typeface="Arial"/>
            </a:endParaRPr>
          </a:p>
        </p:txBody>
      </p:sp>
      <p:sp>
        <p:nvSpPr>
          <p:cNvPr id="635" name="Google Shape;635;p76"/>
          <p:cNvSpPr txBox="1"/>
          <p:nvPr/>
        </p:nvSpPr>
        <p:spPr>
          <a:xfrm>
            <a:off x="2283860" y="1427851"/>
            <a:ext cx="398960"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dirty="0">
                <a:solidFill>
                  <a:srgbClr val="000000"/>
                </a:solidFill>
                <a:latin typeface="Arial"/>
                <a:ea typeface="Arial"/>
                <a:cs typeface="Arial"/>
                <a:sym typeface="Arial"/>
              </a:rPr>
              <a:t>Beth</a:t>
            </a:r>
            <a:endParaRPr sz="1400" b="1" i="0" u="none" strike="noStrike" cap="none" dirty="0">
              <a:solidFill>
                <a:srgbClr val="000000"/>
              </a:solidFill>
              <a:latin typeface="Arial"/>
              <a:ea typeface="Arial"/>
              <a:cs typeface="Arial"/>
              <a:sym typeface="Arial"/>
            </a:endParaRPr>
          </a:p>
        </p:txBody>
      </p:sp>
      <p:sp>
        <p:nvSpPr>
          <p:cNvPr id="636" name="Google Shape;636;p76"/>
          <p:cNvSpPr txBox="1"/>
          <p:nvPr/>
        </p:nvSpPr>
        <p:spPr>
          <a:xfrm>
            <a:off x="2012999" y="2181384"/>
            <a:ext cx="728139"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dirty="0">
                <a:solidFill>
                  <a:srgbClr val="000000"/>
                </a:solidFill>
                <a:latin typeface="Arial"/>
                <a:ea typeface="Arial"/>
                <a:cs typeface="Arial"/>
                <a:sym typeface="Arial"/>
              </a:rPr>
              <a:t>Children</a:t>
            </a:r>
            <a:endParaRPr sz="1400" b="1" i="0" u="none" strike="noStrike" cap="none" dirty="0">
              <a:solidFill>
                <a:srgbClr val="000000"/>
              </a:solidFill>
              <a:latin typeface="Arial"/>
              <a:ea typeface="Arial"/>
              <a:cs typeface="Arial"/>
              <a:sym typeface="Arial"/>
            </a:endParaRPr>
          </a:p>
        </p:txBody>
      </p:sp>
      <p:sp>
        <p:nvSpPr>
          <p:cNvPr id="637" name="Google Shape;637;p76"/>
          <p:cNvSpPr txBox="1"/>
          <p:nvPr/>
        </p:nvSpPr>
        <p:spPr>
          <a:xfrm>
            <a:off x="416961" y="3273583"/>
            <a:ext cx="578847"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Evelyn</a:t>
            </a:r>
            <a:endParaRPr sz="1400" b="1" i="0" u="none" strike="noStrike" cap="none">
              <a:solidFill>
                <a:srgbClr val="000000"/>
              </a:solidFill>
              <a:latin typeface="Arial"/>
              <a:ea typeface="Arial"/>
              <a:cs typeface="Arial"/>
              <a:sym typeface="Arial"/>
            </a:endParaRPr>
          </a:p>
        </p:txBody>
      </p:sp>
      <p:sp>
        <p:nvSpPr>
          <p:cNvPr id="638" name="Google Shape;638;p76"/>
          <p:cNvSpPr txBox="1"/>
          <p:nvPr/>
        </p:nvSpPr>
        <p:spPr>
          <a:xfrm>
            <a:off x="1289026" y="3273584"/>
            <a:ext cx="488903"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Frank</a:t>
            </a:r>
            <a:endParaRPr sz="1400" b="1" i="0" u="none" strike="noStrike" cap="none">
              <a:solidFill>
                <a:srgbClr val="000000"/>
              </a:solidFill>
              <a:latin typeface="Arial"/>
              <a:ea typeface="Arial"/>
              <a:cs typeface="Arial"/>
              <a:sym typeface="Arial"/>
            </a:endParaRPr>
          </a:p>
        </p:txBody>
      </p:sp>
      <p:sp>
        <p:nvSpPr>
          <p:cNvPr id="639" name="Google Shape;639;p76"/>
          <p:cNvSpPr txBox="1"/>
          <p:nvPr/>
        </p:nvSpPr>
        <p:spPr>
          <a:xfrm>
            <a:off x="2283861" y="3277817"/>
            <a:ext cx="409217"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Gary</a:t>
            </a:r>
            <a:endParaRPr sz="1400" b="1" i="0" u="none" strike="noStrike" cap="none">
              <a:solidFill>
                <a:srgbClr val="000000"/>
              </a:solidFill>
              <a:latin typeface="Arial"/>
              <a:ea typeface="Arial"/>
              <a:cs typeface="Arial"/>
              <a:sym typeface="Arial"/>
            </a:endParaRPr>
          </a:p>
        </p:txBody>
      </p:sp>
      <p:sp>
        <p:nvSpPr>
          <p:cNvPr id="640" name="Google Shape;640;p76"/>
          <p:cNvSpPr txBox="1"/>
          <p:nvPr/>
        </p:nvSpPr>
        <p:spPr>
          <a:xfrm>
            <a:off x="2973894" y="3269350"/>
            <a:ext cx="5088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Henry</a:t>
            </a:r>
            <a:endParaRPr sz="1400" b="1" i="0" u="none" strike="noStrike" cap="none">
              <a:solidFill>
                <a:srgbClr val="000000"/>
              </a:solidFill>
              <a:latin typeface="Arial"/>
              <a:ea typeface="Arial"/>
              <a:cs typeface="Arial"/>
              <a:sym typeface="Arial"/>
            </a:endParaRPr>
          </a:p>
        </p:txBody>
      </p:sp>
      <p:sp>
        <p:nvSpPr>
          <p:cNvPr id="641" name="Google Shape;641;p76"/>
          <p:cNvSpPr txBox="1"/>
          <p:nvPr/>
        </p:nvSpPr>
        <p:spPr>
          <a:xfrm>
            <a:off x="3191972" y="149384"/>
            <a:ext cx="618734"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dirty="0">
                <a:solidFill>
                  <a:srgbClr val="000000"/>
                </a:solidFill>
                <a:latin typeface="Arial"/>
                <a:ea typeface="Arial"/>
                <a:cs typeface="Arial"/>
                <a:sym typeface="Arial"/>
              </a:rPr>
              <a:t>Female</a:t>
            </a:r>
            <a:endParaRPr sz="1400" b="1" i="0" u="none" strike="noStrike" cap="none" dirty="0">
              <a:solidFill>
                <a:srgbClr val="000000"/>
              </a:solidFill>
              <a:latin typeface="Arial"/>
              <a:ea typeface="Arial"/>
              <a:cs typeface="Arial"/>
              <a:sym typeface="Arial"/>
            </a:endParaRPr>
          </a:p>
        </p:txBody>
      </p:sp>
      <p:sp>
        <p:nvSpPr>
          <p:cNvPr id="642" name="Google Shape;642;p76"/>
          <p:cNvSpPr txBox="1"/>
          <p:nvPr/>
        </p:nvSpPr>
        <p:spPr>
          <a:xfrm>
            <a:off x="4040248" y="153795"/>
            <a:ext cx="39913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dirty="0">
                <a:solidFill>
                  <a:srgbClr val="000000"/>
                </a:solidFill>
                <a:latin typeface="Arial"/>
                <a:ea typeface="Arial"/>
                <a:cs typeface="Arial"/>
                <a:sym typeface="Arial"/>
              </a:rPr>
              <a:t>Male</a:t>
            </a:r>
            <a:endParaRPr sz="1400" b="1" i="0" u="none" strike="noStrike" cap="none" dirty="0">
              <a:solidFill>
                <a:srgbClr val="000000"/>
              </a:solidFill>
              <a:latin typeface="Arial"/>
              <a:ea typeface="Arial"/>
              <a:cs typeface="Arial"/>
              <a:sym typeface="Arial"/>
            </a:endParaRPr>
          </a:p>
        </p:txBody>
      </p:sp>
      <p:sp>
        <p:nvSpPr>
          <p:cNvPr id="643" name="Google Shape;643;p76"/>
          <p:cNvSpPr txBox="1"/>
          <p:nvPr/>
        </p:nvSpPr>
        <p:spPr>
          <a:xfrm>
            <a:off x="4502041" y="344118"/>
            <a:ext cx="225702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dirty="0">
                <a:solidFill>
                  <a:srgbClr val="000000"/>
                </a:solidFill>
                <a:latin typeface="Arial"/>
                <a:ea typeface="Arial"/>
                <a:cs typeface="Arial"/>
                <a:sym typeface="Arial"/>
              </a:rPr>
              <a:t>Widow’s peak hairline trait</a:t>
            </a:r>
            <a:endParaRPr sz="1400" b="1" i="0" u="none" strike="noStrike" cap="none" dirty="0">
              <a:solidFill>
                <a:srgbClr val="000000"/>
              </a:solidFill>
              <a:latin typeface="Arial"/>
              <a:ea typeface="Arial"/>
              <a:cs typeface="Arial"/>
              <a:sym typeface="Arial"/>
            </a:endParaRPr>
          </a:p>
        </p:txBody>
      </p:sp>
      <p:sp>
        <p:nvSpPr>
          <p:cNvPr id="644" name="Google Shape;644;p76"/>
          <p:cNvSpPr txBox="1"/>
          <p:nvPr/>
        </p:nvSpPr>
        <p:spPr>
          <a:xfrm>
            <a:off x="4502041" y="564250"/>
            <a:ext cx="17568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dirty="0">
                <a:solidFill>
                  <a:srgbClr val="000000"/>
                </a:solidFill>
                <a:latin typeface="Arial"/>
                <a:ea typeface="Arial"/>
                <a:cs typeface="Arial"/>
                <a:sym typeface="Arial"/>
              </a:rPr>
              <a:t>Straight hairline trait</a:t>
            </a:r>
            <a:endParaRPr sz="1400" b="1" i="0" u="none" strike="noStrike" cap="none" dirty="0">
              <a:solidFill>
                <a:srgbClr val="000000"/>
              </a:solidFill>
              <a:latin typeface="Arial"/>
              <a:ea typeface="Arial"/>
              <a:cs typeface="Arial"/>
              <a:sym typeface="Arial"/>
            </a:endParaRPr>
          </a:p>
        </p:txBody>
      </p:sp>
      <p:sp>
        <p:nvSpPr>
          <p:cNvPr id="645" name="Google Shape;645;p76"/>
          <p:cNvSpPr txBox="1"/>
          <p:nvPr/>
        </p:nvSpPr>
        <p:spPr>
          <a:xfrm>
            <a:off x="6974308" y="344118"/>
            <a:ext cx="194711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1" u="none" strike="noStrike" cap="none" dirty="0">
                <a:solidFill>
                  <a:srgbClr val="FF0000"/>
                </a:solidFill>
                <a:latin typeface="Arial"/>
                <a:ea typeface="Arial"/>
                <a:cs typeface="Arial"/>
                <a:sym typeface="Arial"/>
              </a:rPr>
              <a:t>H</a:t>
            </a:r>
            <a:r>
              <a:rPr lang="en-US" sz="1400" b="1" i="0" u="none" strike="noStrike" cap="none" dirty="0">
                <a:solidFill>
                  <a:srgbClr val="000000"/>
                </a:solidFill>
                <a:latin typeface="Arial"/>
                <a:ea typeface="Arial"/>
                <a:cs typeface="Arial"/>
                <a:sym typeface="Arial"/>
              </a:rPr>
              <a:t>:  widow’s peak allele</a:t>
            </a:r>
            <a:endParaRPr sz="1400" b="1" i="0" u="none" strike="noStrike" cap="none" dirty="0">
              <a:solidFill>
                <a:srgbClr val="000000"/>
              </a:solidFill>
              <a:latin typeface="Arial"/>
              <a:ea typeface="Arial"/>
              <a:cs typeface="Arial"/>
              <a:sym typeface="Arial"/>
            </a:endParaRPr>
          </a:p>
        </p:txBody>
      </p:sp>
      <p:sp>
        <p:nvSpPr>
          <p:cNvPr id="646" name="Google Shape;646;p76"/>
          <p:cNvSpPr txBox="1"/>
          <p:nvPr/>
        </p:nvSpPr>
        <p:spPr>
          <a:xfrm>
            <a:off x="6932061" y="572718"/>
            <a:ext cx="142664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1" u="none" strike="noStrike" cap="none" dirty="0">
                <a:solidFill>
                  <a:srgbClr val="FF0000"/>
                </a:solidFill>
                <a:latin typeface="Arial"/>
                <a:ea typeface="Arial"/>
                <a:cs typeface="Arial"/>
                <a:sym typeface="Arial"/>
              </a:rPr>
              <a:t>h</a:t>
            </a:r>
            <a:r>
              <a:rPr lang="en-US" sz="1400" b="1" i="0" u="none" strike="noStrike" cap="none" dirty="0">
                <a:solidFill>
                  <a:srgbClr val="000000"/>
                </a:solidFill>
                <a:latin typeface="Arial"/>
                <a:ea typeface="Arial"/>
                <a:cs typeface="Arial"/>
                <a:sym typeface="Arial"/>
              </a:rPr>
              <a:t>:  straight allele</a:t>
            </a:r>
            <a:endParaRPr sz="1400" b="1" i="0" u="none" strike="noStrike" cap="none" dirty="0">
              <a:solidFill>
                <a:srgbClr val="000000"/>
              </a:solidFill>
              <a:latin typeface="Arial"/>
              <a:ea typeface="Arial"/>
              <a:cs typeface="Arial"/>
              <a:sym typeface="Arial"/>
            </a:endParaRPr>
          </a:p>
        </p:txBody>
      </p:sp>
      <p:sp>
        <p:nvSpPr>
          <p:cNvPr id="647" name="Google Shape;647;p76"/>
          <p:cNvSpPr txBox="1"/>
          <p:nvPr/>
        </p:nvSpPr>
        <p:spPr>
          <a:xfrm>
            <a:off x="2347010" y="140918"/>
            <a:ext cx="371897"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dirty="0">
                <a:solidFill>
                  <a:srgbClr val="E45136"/>
                </a:solidFill>
                <a:latin typeface="Arial"/>
                <a:ea typeface="Arial"/>
                <a:cs typeface="Arial"/>
                <a:sym typeface="Arial"/>
              </a:rPr>
              <a:t>KEY</a:t>
            </a:r>
            <a:endParaRPr sz="1400" b="1" i="0" u="none" strike="noStrike" cap="none" dirty="0">
              <a:solidFill>
                <a:srgbClr val="E45136"/>
              </a:solidFill>
              <a:latin typeface="Arial"/>
              <a:ea typeface="Arial"/>
              <a:cs typeface="Arial"/>
              <a:sym typeface="Arial"/>
            </a:endParaRPr>
          </a:p>
        </p:txBody>
      </p:sp>
      <p:sp>
        <p:nvSpPr>
          <p:cNvPr id="648" name="Google Shape;648;p76"/>
          <p:cNvSpPr txBox="1"/>
          <p:nvPr/>
        </p:nvSpPr>
        <p:spPr>
          <a:xfrm>
            <a:off x="5924528" y="1427851"/>
            <a:ext cx="65862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Charles</a:t>
            </a:r>
            <a:endParaRPr sz="1400" b="1" i="0" u="none" strike="noStrike" cap="none">
              <a:solidFill>
                <a:srgbClr val="000000"/>
              </a:solidFill>
              <a:latin typeface="Arial"/>
              <a:ea typeface="Arial"/>
              <a:cs typeface="Arial"/>
              <a:sym typeface="Arial"/>
            </a:endParaRPr>
          </a:p>
        </p:txBody>
      </p:sp>
      <p:sp>
        <p:nvSpPr>
          <p:cNvPr id="649" name="Google Shape;649;p76"/>
          <p:cNvSpPr txBox="1"/>
          <p:nvPr/>
        </p:nvSpPr>
        <p:spPr>
          <a:xfrm>
            <a:off x="6881261" y="1427850"/>
            <a:ext cx="602729"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dirty="0">
                <a:solidFill>
                  <a:srgbClr val="000000"/>
                </a:solidFill>
                <a:latin typeface="Arial"/>
                <a:ea typeface="Arial"/>
                <a:cs typeface="Arial"/>
                <a:sym typeface="Arial"/>
              </a:rPr>
              <a:t>Debbie</a:t>
            </a:r>
            <a:endParaRPr sz="1400" b="1" i="0" u="none" strike="noStrike" cap="none" dirty="0">
              <a:solidFill>
                <a:srgbClr val="000000"/>
              </a:solidFill>
              <a:latin typeface="Arial"/>
              <a:ea typeface="Arial"/>
              <a:cs typeface="Arial"/>
              <a:sym typeface="Arial"/>
            </a:endParaRPr>
          </a:p>
        </p:txBody>
      </p:sp>
      <p:sp>
        <p:nvSpPr>
          <p:cNvPr id="650" name="Google Shape;650;p76"/>
          <p:cNvSpPr txBox="1"/>
          <p:nvPr/>
        </p:nvSpPr>
        <p:spPr>
          <a:xfrm>
            <a:off x="6068461" y="3273583"/>
            <a:ext cx="50897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Isabel</a:t>
            </a:r>
            <a:endParaRPr sz="1400" b="1" i="0" u="none" strike="noStrike" cap="none">
              <a:solidFill>
                <a:srgbClr val="000000"/>
              </a:solidFill>
              <a:latin typeface="Arial"/>
              <a:ea typeface="Arial"/>
              <a:cs typeface="Arial"/>
              <a:sym typeface="Arial"/>
            </a:endParaRPr>
          </a:p>
        </p:txBody>
      </p:sp>
      <p:sp>
        <p:nvSpPr>
          <p:cNvPr id="651" name="Google Shape;651;p76"/>
          <p:cNvSpPr txBox="1"/>
          <p:nvPr/>
        </p:nvSpPr>
        <p:spPr>
          <a:xfrm>
            <a:off x="6678131" y="3265117"/>
            <a:ext cx="618646"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Juliana</a:t>
            </a:r>
            <a:endParaRPr sz="1400" b="1" i="0" u="none" strike="noStrike" cap="none">
              <a:solidFill>
                <a:srgbClr val="000000"/>
              </a:solidFill>
              <a:latin typeface="Arial"/>
              <a:ea typeface="Arial"/>
              <a:cs typeface="Arial"/>
              <a:sym typeface="Arial"/>
            </a:endParaRPr>
          </a:p>
        </p:txBody>
      </p:sp>
      <p:sp>
        <p:nvSpPr>
          <p:cNvPr id="652" name="Google Shape;652;p76"/>
          <p:cNvSpPr txBox="1"/>
          <p:nvPr/>
        </p:nvSpPr>
        <p:spPr>
          <a:xfrm>
            <a:off x="7033731" y="4306517"/>
            <a:ext cx="1179810"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Widow’s peak</a:t>
            </a:r>
            <a:endParaRPr sz="1400" b="1" i="0" u="none" strike="noStrike" cap="none">
              <a:solidFill>
                <a:srgbClr val="000000"/>
              </a:solidFill>
              <a:latin typeface="Arial"/>
              <a:ea typeface="Arial"/>
              <a:cs typeface="Arial"/>
              <a:sym typeface="Arial"/>
            </a:endParaRPr>
          </a:p>
        </p:txBody>
      </p:sp>
      <p:sp>
        <p:nvSpPr>
          <p:cNvPr id="653" name="Google Shape;653;p76"/>
          <p:cNvSpPr txBox="1"/>
          <p:nvPr/>
        </p:nvSpPr>
        <p:spPr>
          <a:xfrm>
            <a:off x="1132464" y="4314984"/>
            <a:ext cx="137217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Straight hairline</a:t>
            </a:r>
            <a:endParaRPr sz="1400" b="1" i="0" u="none" strike="noStrike" cap="none">
              <a:solidFill>
                <a:srgbClr val="000000"/>
              </a:solidFill>
              <a:latin typeface="Arial"/>
              <a:ea typeface="Arial"/>
              <a:cs typeface="Arial"/>
              <a:sym typeface="Arial"/>
            </a:endParaRPr>
          </a:p>
        </p:txBody>
      </p:sp>
      <p:sp>
        <p:nvSpPr>
          <p:cNvPr id="654" name="Google Shape;654;p76"/>
          <p:cNvSpPr txBox="1"/>
          <p:nvPr/>
        </p:nvSpPr>
        <p:spPr>
          <a:xfrm>
            <a:off x="2927398" y="5678117"/>
            <a:ext cx="568590"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Kristin</a:t>
            </a:r>
            <a:endParaRPr sz="1400" b="1" i="0" u="none" strike="noStrike" cap="none">
              <a:solidFill>
                <a:srgbClr val="000000"/>
              </a:solidFill>
              <a:latin typeface="Arial"/>
              <a:ea typeface="Arial"/>
              <a:cs typeface="Arial"/>
              <a:sym typeface="Arial"/>
            </a:endParaRPr>
          </a:p>
        </p:txBody>
      </p:sp>
      <p:sp>
        <p:nvSpPr>
          <p:cNvPr id="655" name="Google Shape;655;p76"/>
          <p:cNvSpPr txBox="1"/>
          <p:nvPr/>
        </p:nvSpPr>
        <p:spPr>
          <a:xfrm>
            <a:off x="5983865" y="5686583"/>
            <a:ext cx="33908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Lori</a:t>
            </a:r>
            <a:endParaRPr sz="1400" b="1" i="0" u="none" strike="noStrike" cap="none">
              <a:solidFill>
                <a:srgbClr val="000000"/>
              </a:solidFill>
              <a:latin typeface="Arial"/>
              <a:ea typeface="Arial"/>
              <a:cs typeface="Arial"/>
              <a:sym typeface="Arial"/>
            </a:endParaRPr>
          </a:p>
        </p:txBody>
      </p:sp>
      <p:sp>
        <p:nvSpPr>
          <p:cNvPr id="656" name="Google Shape;656;p76"/>
          <p:cNvSpPr txBox="1"/>
          <p:nvPr/>
        </p:nvSpPr>
        <p:spPr>
          <a:xfrm>
            <a:off x="3976506" y="996050"/>
            <a:ext cx="1375367"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i="0" u="none" strike="noStrike" cap="none" dirty="0">
                <a:solidFill>
                  <a:srgbClr val="0E50A5"/>
                </a:solidFill>
                <a:latin typeface="Arial"/>
                <a:ea typeface="Arial"/>
                <a:cs typeface="Arial"/>
                <a:sym typeface="Arial"/>
              </a:rPr>
              <a:t>1</a:t>
            </a:r>
            <a:r>
              <a:rPr lang="en-US" sz="1400" b="1" i="0" u="none" strike="noStrike" cap="small" dirty="0">
                <a:solidFill>
                  <a:srgbClr val="0E50A5"/>
                </a:solidFill>
                <a:latin typeface="Arial"/>
                <a:ea typeface="Arial"/>
                <a:cs typeface="Arial"/>
                <a:sym typeface="Arial"/>
              </a:rPr>
              <a:t>st</a:t>
            </a:r>
            <a:br>
              <a:rPr lang="en-US" sz="1400" b="1" i="0" u="none" strike="noStrike" cap="small" dirty="0">
                <a:solidFill>
                  <a:srgbClr val="0E50A5"/>
                </a:solidFill>
                <a:latin typeface="Arial"/>
                <a:ea typeface="Arial"/>
                <a:cs typeface="Arial"/>
                <a:sym typeface="Arial"/>
              </a:rPr>
            </a:br>
            <a:r>
              <a:rPr lang="en-US" sz="1400" b="1" i="0" u="none" strike="noStrike" cap="none" dirty="0">
                <a:solidFill>
                  <a:srgbClr val="0E50A5"/>
                </a:solidFill>
                <a:latin typeface="Arial"/>
                <a:ea typeface="Arial"/>
                <a:cs typeface="Arial"/>
                <a:sym typeface="Arial"/>
              </a:rPr>
              <a:t>GENERATION</a:t>
            </a:r>
            <a:endParaRPr sz="1400" b="1" i="0" u="none" strike="noStrike" cap="none" dirty="0">
              <a:solidFill>
                <a:srgbClr val="0E50A5"/>
              </a:solidFill>
              <a:latin typeface="Arial"/>
              <a:ea typeface="Arial"/>
              <a:cs typeface="Arial"/>
              <a:sym typeface="Arial"/>
            </a:endParaRPr>
          </a:p>
        </p:txBody>
      </p:sp>
      <p:sp>
        <p:nvSpPr>
          <p:cNvPr id="657" name="Google Shape;657;p76"/>
          <p:cNvSpPr txBox="1"/>
          <p:nvPr/>
        </p:nvSpPr>
        <p:spPr>
          <a:xfrm>
            <a:off x="3937869" y="2232183"/>
            <a:ext cx="1478041"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i="0" u="none" strike="noStrike" cap="none" dirty="0">
                <a:solidFill>
                  <a:srgbClr val="1151AA"/>
                </a:solidFill>
                <a:latin typeface="Arial"/>
                <a:ea typeface="Arial"/>
                <a:cs typeface="Arial"/>
                <a:sym typeface="Arial"/>
              </a:rPr>
              <a:t>2</a:t>
            </a:r>
            <a:r>
              <a:rPr lang="en-US" sz="1400" b="1" i="0" u="none" strike="noStrike" cap="small" dirty="0">
                <a:solidFill>
                  <a:srgbClr val="1151AA"/>
                </a:solidFill>
                <a:latin typeface="Arial"/>
                <a:ea typeface="Arial"/>
                <a:cs typeface="Arial"/>
                <a:sym typeface="Arial"/>
              </a:rPr>
              <a:t>nd</a:t>
            </a:r>
            <a:br>
              <a:rPr lang="en-US" sz="1400" b="1" i="0" u="none" strike="noStrike" cap="small" dirty="0">
                <a:solidFill>
                  <a:srgbClr val="1151AA"/>
                </a:solidFill>
                <a:latin typeface="Arial"/>
                <a:ea typeface="Arial"/>
                <a:cs typeface="Arial"/>
                <a:sym typeface="Arial"/>
              </a:rPr>
            </a:br>
            <a:r>
              <a:rPr lang="en-US" sz="1400" b="1" i="0" u="none" strike="noStrike" cap="none" dirty="0">
                <a:solidFill>
                  <a:srgbClr val="1151AA"/>
                </a:solidFill>
                <a:latin typeface="Arial"/>
                <a:ea typeface="Arial"/>
                <a:cs typeface="Arial"/>
                <a:sym typeface="Arial"/>
              </a:rPr>
              <a:t>GENERATION</a:t>
            </a:r>
            <a:endParaRPr sz="1400" b="1" i="0" u="none" strike="noStrike" cap="none" dirty="0">
              <a:solidFill>
                <a:srgbClr val="1151AA"/>
              </a:solidFill>
              <a:latin typeface="Arial"/>
              <a:ea typeface="Arial"/>
              <a:cs typeface="Arial"/>
              <a:sym typeface="Arial"/>
            </a:endParaRPr>
          </a:p>
        </p:txBody>
      </p:sp>
      <p:sp>
        <p:nvSpPr>
          <p:cNvPr id="658" name="Google Shape;658;p76"/>
          <p:cNvSpPr txBox="1"/>
          <p:nvPr/>
        </p:nvSpPr>
        <p:spPr>
          <a:xfrm>
            <a:off x="4002264" y="4340382"/>
            <a:ext cx="1299239"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i="0" u="none" strike="noStrike" cap="none" dirty="0">
                <a:solidFill>
                  <a:srgbClr val="1151AA"/>
                </a:solidFill>
                <a:latin typeface="Arial"/>
                <a:ea typeface="Arial"/>
                <a:cs typeface="Arial"/>
                <a:sym typeface="Arial"/>
              </a:rPr>
              <a:t>3</a:t>
            </a:r>
            <a:r>
              <a:rPr lang="en-US" sz="1400" b="1" i="0" u="none" strike="noStrike" cap="small" dirty="0">
                <a:solidFill>
                  <a:srgbClr val="1151AA"/>
                </a:solidFill>
                <a:latin typeface="Arial"/>
                <a:ea typeface="Arial"/>
                <a:cs typeface="Arial"/>
                <a:sym typeface="Arial"/>
              </a:rPr>
              <a:t>rd</a:t>
            </a:r>
            <a:br>
              <a:rPr lang="en-US" sz="1400" b="1" i="0" u="none" strike="noStrike" cap="small" dirty="0">
                <a:solidFill>
                  <a:srgbClr val="1151AA"/>
                </a:solidFill>
                <a:latin typeface="Arial"/>
                <a:ea typeface="Arial"/>
                <a:cs typeface="Arial"/>
                <a:sym typeface="Arial"/>
              </a:rPr>
            </a:br>
            <a:r>
              <a:rPr lang="en-US" sz="1400" b="1" i="0" u="none" strike="noStrike" cap="none" dirty="0">
                <a:solidFill>
                  <a:srgbClr val="1151AA"/>
                </a:solidFill>
                <a:latin typeface="Arial"/>
                <a:ea typeface="Arial"/>
                <a:cs typeface="Arial"/>
                <a:sym typeface="Arial"/>
              </a:rPr>
              <a:t>GENERATION</a:t>
            </a:r>
            <a:endParaRPr sz="1400" b="1" i="0" u="none" strike="noStrike" cap="none" dirty="0">
              <a:solidFill>
                <a:srgbClr val="1151AA"/>
              </a:solidFill>
              <a:latin typeface="Arial"/>
              <a:ea typeface="Arial"/>
              <a:cs typeface="Arial"/>
              <a:sym typeface="Arial"/>
            </a:endParaRPr>
          </a:p>
        </p:txBody>
      </p:sp>
      <p:pic>
        <p:nvPicPr>
          <p:cNvPr id="31" name="Picture 30" descr="try_it-01.eps">
            <a:extLst>
              <a:ext uri="{FF2B5EF4-FFF2-40B4-BE49-F238E27FC236}">
                <a16:creationId xmlns:a16="http://schemas.microsoft.com/office/drawing/2014/main" id="{5DDBE3A5-5D9F-12B6-8028-2E356438A6D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39800" cy="762000"/>
          </a:xfrm>
          <a:prstGeom prst="rect">
            <a:avLst/>
          </a:prstGeom>
        </p:spPr>
      </p:pic>
      <p:sp>
        <p:nvSpPr>
          <p:cNvPr id="32" name="Google Shape;658;p76">
            <a:extLst>
              <a:ext uri="{FF2B5EF4-FFF2-40B4-BE49-F238E27FC236}">
                <a16:creationId xmlns:a16="http://schemas.microsoft.com/office/drawing/2014/main" id="{898300D6-D55A-B268-266C-3721BF15E2B4}"/>
              </a:ext>
            </a:extLst>
          </p:cNvPr>
          <p:cNvSpPr txBox="1"/>
          <p:nvPr/>
        </p:nvSpPr>
        <p:spPr>
          <a:xfrm>
            <a:off x="2790515" y="6278545"/>
            <a:ext cx="3603545" cy="553998"/>
          </a:xfrm>
          <a:prstGeom prst="rect">
            <a:avLst/>
          </a:prstGeom>
          <a:solidFill>
            <a:srgbClr val="FFFF00"/>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3600" b="1" i="0" u="none" strike="noStrike" cap="none" dirty="0">
                <a:solidFill>
                  <a:srgbClr val="1151AA"/>
                </a:solidFill>
                <a:latin typeface="Arial"/>
                <a:ea typeface="Arial"/>
                <a:cs typeface="Arial"/>
                <a:sym typeface="Arial"/>
              </a:rPr>
              <a:t>GENOTYPES??</a:t>
            </a:r>
            <a:endParaRPr sz="3600" b="1" i="0" u="none" strike="noStrike" cap="none" dirty="0">
              <a:solidFill>
                <a:srgbClr val="1151AA"/>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1"/>
                                        </p:tgtEl>
                                        <p:attrNameLst>
                                          <p:attrName>style.visibility</p:attrName>
                                        </p:attrNameLst>
                                      </p:cBhvr>
                                      <p:to>
                                        <p:strVal val="visible"/>
                                      </p:to>
                                    </p:set>
                                    <p:animEffect transition="in" filter="fade">
                                      <p:cBhvr>
                                        <p:cTn id="7" dur="500"/>
                                        <p:tgtEl>
                                          <p:spTgt spid="6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2"/>
                                        </p:tgtEl>
                                        <p:attrNameLst>
                                          <p:attrName>style.visibility</p:attrName>
                                        </p:attrNameLst>
                                      </p:cBhvr>
                                      <p:to>
                                        <p:strVal val="visible"/>
                                      </p:to>
                                    </p:set>
                                    <p:animEffect transition="in" filter="fade">
                                      <p:cBhvr>
                                        <p:cTn id="12" dur="500"/>
                                        <p:tgtEl>
                                          <p:spTgt spid="6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3"/>
                                        </p:tgtEl>
                                        <p:attrNameLst>
                                          <p:attrName>style.visibility</p:attrName>
                                        </p:attrNameLst>
                                      </p:cBhvr>
                                      <p:to>
                                        <p:strVal val="visible"/>
                                      </p:to>
                                    </p:set>
                                    <p:animEffect transition="in" filter="fade">
                                      <p:cBhvr>
                                        <p:cTn id="17" dur="500"/>
                                        <p:tgtEl>
                                          <p:spTgt spid="643"/>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45"/>
                                        </p:tgtEl>
                                        <p:attrNameLst>
                                          <p:attrName>style.visibility</p:attrName>
                                        </p:attrNameLst>
                                      </p:cBhvr>
                                      <p:to>
                                        <p:strVal val="visible"/>
                                      </p:to>
                                    </p:set>
                                    <p:animEffect transition="in" filter="fade">
                                      <p:cBhvr>
                                        <p:cTn id="21" dur="500"/>
                                        <p:tgtEl>
                                          <p:spTgt spid="64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44"/>
                                        </p:tgtEl>
                                        <p:attrNameLst>
                                          <p:attrName>style.visibility</p:attrName>
                                        </p:attrNameLst>
                                      </p:cBhvr>
                                      <p:to>
                                        <p:strVal val="visible"/>
                                      </p:to>
                                    </p:set>
                                    <p:animEffect transition="in" filter="fade">
                                      <p:cBhvr>
                                        <p:cTn id="26" dur="500"/>
                                        <p:tgtEl>
                                          <p:spTgt spid="64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646"/>
                                        </p:tgtEl>
                                        <p:attrNameLst>
                                          <p:attrName>style.visibility</p:attrName>
                                        </p:attrNameLst>
                                      </p:cBhvr>
                                      <p:to>
                                        <p:strVal val="visible"/>
                                      </p:to>
                                    </p:set>
                                    <p:animEffect transition="in" filter="fade">
                                      <p:cBhvr>
                                        <p:cTn id="30" dur="500"/>
                                        <p:tgtEl>
                                          <p:spTgt spid="64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31"/>
                                        </p:tgtEl>
                                        <p:attrNameLst>
                                          <p:attrName>style.visibility</p:attrName>
                                        </p:attrNameLst>
                                      </p:cBhvr>
                                      <p:to>
                                        <p:strVal val="visible"/>
                                      </p:to>
                                    </p:set>
                                    <p:animEffect transition="in" filter="fade">
                                      <p:cBhvr>
                                        <p:cTn id="35" dur="500"/>
                                        <p:tgtEl>
                                          <p:spTgt spid="631"/>
                                        </p:tgtEl>
                                      </p:cBhvr>
                                    </p:animEffect>
                                  </p:childTnLst>
                                </p:cTn>
                              </p:par>
                            </p:childTnLst>
                          </p:cTn>
                        </p:par>
                        <p:par>
                          <p:cTn id="36" fill="hold">
                            <p:stCondLst>
                              <p:cond delay="500"/>
                            </p:stCondLst>
                            <p:childTnLst>
                              <p:par>
                                <p:cTn id="37" presetID="10" presetClass="entr" presetSubtype="0" fill="hold" nodeType="afterEffect">
                                  <p:stCondLst>
                                    <p:cond delay="0"/>
                                  </p:stCondLst>
                                  <p:childTnLst>
                                    <p:set>
                                      <p:cBhvr>
                                        <p:cTn id="38" dur="1" fill="hold">
                                          <p:stCondLst>
                                            <p:cond delay="0"/>
                                          </p:stCondLst>
                                        </p:cTn>
                                        <p:tgtEl>
                                          <p:spTgt spid="632"/>
                                        </p:tgtEl>
                                        <p:attrNameLst>
                                          <p:attrName>style.visibility</p:attrName>
                                        </p:attrNameLst>
                                      </p:cBhvr>
                                      <p:to>
                                        <p:strVal val="visible"/>
                                      </p:to>
                                    </p:set>
                                    <p:animEffect transition="in" filter="fade">
                                      <p:cBhvr>
                                        <p:cTn id="39" dur="500"/>
                                        <p:tgtEl>
                                          <p:spTgt spid="63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34"/>
                                        </p:tgtEl>
                                        <p:attrNameLst>
                                          <p:attrName>style.visibility</p:attrName>
                                        </p:attrNameLst>
                                      </p:cBhvr>
                                      <p:to>
                                        <p:strVal val="visible"/>
                                      </p:to>
                                    </p:set>
                                    <p:animEffect transition="in" filter="fade">
                                      <p:cBhvr>
                                        <p:cTn id="44" dur="500"/>
                                        <p:tgtEl>
                                          <p:spTgt spid="634"/>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635"/>
                                        </p:tgtEl>
                                        <p:attrNameLst>
                                          <p:attrName>style.visibility</p:attrName>
                                        </p:attrNameLst>
                                      </p:cBhvr>
                                      <p:to>
                                        <p:strVal val="visible"/>
                                      </p:to>
                                    </p:set>
                                    <p:animEffect transition="in" filter="fade">
                                      <p:cBhvr>
                                        <p:cTn id="48" dur="500"/>
                                        <p:tgtEl>
                                          <p:spTgt spid="635"/>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648"/>
                                        </p:tgtEl>
                                        <p:attrNameLst>
                                          <p:attrName>style.visibility</p:attrName>
                                        </p:attrNameLst>
                                      </p:cBhvr>
                                      <p:to>
                                        <p:strVal val="visible"/>
                                      </p:to>
                                    </p:set>
                                    <p:animEffect transition="in" filter="fade">
                                      <p:cBhvr>
                                        <p:cTn id="52" dur="500"/>
                                        <p:tgtEl>
                                          <p:spTgt spid="648"/>
                                        </p:tgtEl>
                                      </p:cBhvr>
                                    </p:animEffect>
                                  </p:childTnLst>
                                </p:cTn>
                              </p:par>
                            </p:childTnLst>
                          </p:cTn>
                        </p:par>
                        <p:par>
                          <p:cTn id="53" fill="hold">
                            <p:stCondLst>
                              <p:cond delay="1500"/>
                            </p:stCondLst>
                            <p:childTnLst>
                              <p:par>
                                <p:cTn id="54" presetID="10" presetClass="entr" presetSubtype="0" fill="hold" grpId="0" nodeType="afterEffect">
                                  <p:stCondLst>
                                    <p:cond delay="0"/>
                                  </p:stCondLst>
                                  <p:childTnLst>
                                    <p:set>
                                      <p:cBhvr>
                                        <p:cTn id="55" dur="1" fill="hold">
                                          <p:stCondLst>
                                            <p:cond delay="0"/>
                                          </p:stCondLst>
                                        </p:cTn>
                                        <p:tgtEl>
                                          <p:spTgt spid="649"/>
                                        </p:tgtEl>
                                        <p:attrNameLst>
                                          <p:attrName>style.visibility</p:attrName>
                                        </p:attrNameLst>
                                      </p:cBhvr>
                                      <p:to>
                                        <p:strVal val="visible"/>
                                      </p:to>
                                    </p:set>
                                    <p:animEffect transition="in" filter="fade">
                                      <p:cBhvr>
                                        <p:cTn id="56" dur="500"/>
                                        <p:tgtEl>
                                          <p:spTgt spid="649"/>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656"/>
                                        </p:tgtEl>
                                        <p:attrNameLst>
                                          <p:attrName>style.visibility</p:attrName>
                                        </p:attrNameLst>
                                      </p:cBhvr>
                                      <p:to>
                                        <p:strVal val="visible"/>
                                      </p:to>
                                    </p:set>
                                    <p:animEffect transition="in" filter="fade">
                                      <p:cBhvr>
                                        <p:cTn id="60" dur="500"/>
                                        <p:tgtEl>
                                          <p:spTgt spid="656"/>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36"/>
                                        </p:tgtEl>
                                        <p:attrNameLst>
                                          <p:attrName>style.visibility</p:attrName>
                                        </p:attrNameLst>
                                      </p:cBhvr>
                                      <p:to>
                                        <p:strVal val="visible"/>
                                      </p:to>
                                    </p:set>
                                    <p:animEffect transition="in" filter="fade">
                                      <p:cBhvr>
                                        <p:cTn id="65" dur="500"/>
                                        <p:tgtEl>
                                          <p:spTgt spid="636"/>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633"/>
                                        </p:tgtEl>
                                        <p:attrNameLst>
                                          <p:attrName>style.visibility</p:attrName>
                                        </p:attrNameLst>
                                      </p:cBhvr>
                                      <p:to>
                                        <p:strVal val="visible"/>
                                      </p:to>
                                    </p:set>
                                    <p:animEffect transition="in" filter="fade">
                                      <p:cBhvr>
                                        <p:cTn id="69" dur="500"/>
                                        <p:tgtEl>
                                          <p:spTgt spid="63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657"/>
                                        </p:tgtEl>
                                        <p:attrNameLst>
                                          <p:attrName>style.visibility</p:attrName>
                                        </p:attrNameLst>
                                      </p:cBhvr>
                                      <p:to>
                                        <p:strVal val="visible"/>
                                      </p:to>
                                    </p:set>
                                    <p:animEffect transition="in" filter="fade">
                                      <p:cBhvr>
                                        <p:cTn id="74" dur="500"/>
                                        <p:tgtEl>
                                          <p:spTgt spid="657"/>
                                        </p:tgtEl>
                                      </p:cBhvr>
                                    </p:animEffect>
                                  </p:childTnLst>
                                </p:cTn>
                              </p:par>
                            </p:childTnLst>
                          </p:cTn>
                        </p:par>
                        <p:par>
                          <p:cTn id="75" fill="hold">
                            <p:stCondLst>
                              <p:cond delay="500"/>
                            </p:stCondLst>
                            <p:childTnLst>
                              <p:par>
                                <p:cTn id="76" presetID="10" presetClass="entr" presetSubtype="0" fill="hold" grpId="0" nodeType="afterEffect">
                                  <p:stCondLst>
                                    <p:cond delay="0"/>
                                  </p:stCondLst>
                                  <p:childTnLst>
                                    <p:set>
                                      <p:cBhvr>
                                        <p:cTn id="77" dur="1" fill="hold">
                                          <p:stCondLst>
                                            <p:cond delay="0"/>
                                          </p:stCondLst>
                                        </p:cTn>
                                        <p:tgtEl>
                                          <p:spTgt spid="637"/>
                                        </p:tgtEl>
                                        <p:attrNameLst>
                                          <p:attrName>style.visibility</p:attrName>
                                        </p:attrNameLst>
                                      </p:cBhvr>
                                      <p:to>
                                        <p:strVal val="visible"/>
                                      </p:to>
                                    </p:set>
                                    <p:animEffect transition="in" filter="fade">
                                      <p:cBhvr>
                                        <p:cTn id="78" dur="500"/>
                                        <p:tgtEl>
                                          <p:spTgt spid="637"/>
                                        </p:tgtEl>
                                      </p:cBhvr>
                                    </p:animEffect>
                                  </p:childTnLst>
                                </p:cTn>
                              </p:par>
                            </p:childTnLst>
                          </p:cTn>
                        </p:par>
                        <p:par>
                          <p:cTn id="79" fill="hold">
                            <p:stCondLst>
                              <p:cond delay="1000"/>
                            </p:stCondLst>
                            <p:childTnLst>
                              <p:par>
                                <p:cTn id="80" presetID="10" presetClass="entr" presetSubtype="0" fill="hold" grpId="0" nodeType="afterEffect">
                                  <p:stCondLst>
                                    <p:cond delay="0"/>
                                  </p:stCondLst>
                                  <p:childTnLst>
                                    <p:set>
                                      <p:cBhvr>
                                        <p:cTn id="81" dur="1" fill="hold">
                                          <p:stCondLst>
                                            <p:cond delay="0"/>
                                          </p:stCondLst>
                                        </p:cTn>
                                        <p:tgtEl>
                                          <p:spTgt spid="638"/>
                                        </p:tgtEl>
                                        <p:attrNameLst>
                                          <p:attrName>style.visibility</p:attrName>
                                        </p:attrNameLst>
                                      </p:cBhvr>
                                      <p:to>
                                        <p:strVal val="visible"/>
                                      </p:to>
                                    </p:set>
                                    <p:animEffect transition="in" filter="fade">
                                      <p:cBhvr>
                                        <p:cTn id="82" dur="500"/>
                                        <p:tgtEl>
                                          <p:spTgt spid="638"/>
                                        </p:tgtEl>
                                      </p:cBhvr>
                                    </p:animEffect>
                                  </p:childTnLst>
                                </p:cTn>
                              </p:par>
                            </p:childTnLst>
                          </p:cTn>
                        </p:par>
                        <p:par>
                          <p:cTn id="83" fill="hold">
                            <p:stCondLst>
                              <p:cond delay="1500"/>
                            </p:stCondLst>
                            <p:childTnLst>
                              <p:par>
                                <p:cTn id="84" presetID="10" presetClass="entr" presetSubtype="0" fill="hold" grpId="0" nodeType="afterEffect">
                                  <p:stCondLst>
                                    <p:cond delay="0"/>
                                  </p:stCondLst>
                                  <p:childTnLst>
                                    <p:set>
                                      <p:cBhvr>
                                        <p:cTn id="85" dur="1" fill="hold">
                                          <p:stCondLst>
                                            <p:cond delay="0"/>
                                          </p:stCondLst>
                                        </p:cTn>
                                        <p:tgtEl>
                                          <p:spTgt spid="639"/>
                                        </p:tgtEl>
                                        <p:attrNameLst>
                                          <p:attrName>style.visibility</p:attrName>
                                        </p:attrNameLst>
                                      </p:cBhvr>
                                      <p:to>
                                        <p:strVal val="visible"/>
                                      </p:to>
                                    </p:set>
                                    <p:animEffect transition="in" filter="fade">
                                      <p:cBhvr>
                                        <p:cTn id="86" dur="500"/>
                                        <p:tgtEl>
                                          <p:spTgt spid="639"/>
                                        </p:tgtEl>
                                      </p:cBhvr>
                                    </p:animEffect>
                                  </p:childTnLst>
                                </p:cTn>
                              </p:par>
                            </p:childTnLst>
                          </p:cTn>
                        </p:par>
                        <p:par>
                          <p:cTn id="87" fill="hold">
                            <p:stCondLst>
                              <p:cond delay="2000"/>
                            </p:stCondLst>
                            <p:childTnLst>
                              <p:par>
                                <p:cTn id="88" presetID="10" presetClass="entr" presetSubtype="0" fill="hold" grpId="0" nodeType="afterEffect">
                                  <p:stCondLst>
                                    <p:cond delay="0"/>
                                  </p:stCondLst>
                                  <p:childTnLst>
                                    <p:set>
                                      <p:cBhvr>
                                        <p:cTn id="89" dur="1" fill="hold">
                                          <p:stCondLst>
                                            <p:cond delay="0"/>
                                          </p:stCondLst>
                                        </p:cTn>
                                        <p:tgtEl>
                                          <p:spTgt spid="640"/>
                                        </p:tgtEl>
                                        <p:attrNameLst>
                                          <p:attrName>style.visibility</p:attrName>
                                        </p:attrNameLst>
                                      </p:cBhvr>
                                      <p:to>
                                        <p:strVal val="visible"/>
                                      </p:to>
                                    </p:set>
                                    <p:animEffect transition="in" filter="fade">
                                      <p:cBhvr>
                                        <p:cTn id="90" dur="500"/>
                                        <p:tgtEl>
                                          <p:spTgt spid="640"/>
                                        </p:tgtEl>
                                      </p:cBhvr>
                                    </p:animEffect>
                                  </p:childTnLst>
                                </p:cTn>
                              </p:par>
                            </p:childTnLst>
                          </p:cTn>
                        </p:par>
                        <p:par>
                          <p:cTn id="91" fill="hold">
                            <p:stCondLst>
                              <p:cond delay="2500"/>
                            </p:stCondLst>
                            <p:childTnLst>
                              <p:par>
                                <p:cTn id="92" presetID="10" presetClass="entr" presetSubtype="0" fill="hold" grpId="0" nodeType="afterEffect">
                                  <p:stCondLst>
                                    <p:cond delay="0"/>
                                  </p:stCondLst>
                                  <p:childTnLst>
                                    <p:set>
                                      <p:cBhvr>
                                        <p:cTn id="93" dur="1" fill="hold">
                                          <p:stCondLst>
                                            <p:cond delay="0"/>
                                          </p:stCondLst>
                                        </p:cTn>
                                        <p:tgtEl>
                                          <p:spTgt spid="650"/>
                                        </p:tgtEl>
                                        <p:attrNameLst>
                                          <p:attrName>style.visibility</p:attrName>
                                        </p:attrNameLst>
                                      </p:cBhvr>
                                      <p:to>
                                        <p:strVal val="visible"/>
                                      </p:to>
                                    </p:set>
                                    <p:animEffect transition="in" filter="fade">
                                      <p:cBhvr>
                                        <p:cTn id="94" dur="500"/>
                                        <p:tgtEl>
                                          <p:spTgt spid="650"/>
                                        </p:tgtEl>
                                      </p:cBhvr>
                                    </p:animEffect>
                                  </p:childTnLst>
                                </p:cTn>
                              </p:par>
                            </p:childTnLst>
                          </p:cTn>
                        </p:par>
                        <p:par>
                          <p:cTn id="95" fill="hold">
                            <p:stCondLst>
                              <p:cond delay="3000"/>
                            </p:stCondLst>
                            <p:childTnLst>
                              <p:par>
                                <p:cTn id="96" presetID="10" presetClass="entr" presetSubtype="0" fill="hold" grpId="0" nodeType="afterEffect">
                                  <p:stCondLst>
                                    <p:cond delay="0"/>
                                  </p:stCondLst>
                                  <p:childTnLst>
                                    <p:set>
                                      <p:cBhvr>
                                        <p:cTn id="97" dur="1" fill="hold">
                                          <p:stCondLst>
                                            <p:cond delay="0"/>
                                          </p:stCondLst>
                                        </p:cTn>
                                        <p:tgtEl>
                                          <p:spTgt spid="651"/>
                                        </p:tgtEl>
                                        <p:attrNameLst>
                                          <p:attrName>style.visibility</p:attrName>
                                        </p:attrNameLst>
                                      </p:cBhvr>
                                      <p:to>
                                        <p:strVal val="visible"/>
                                      </p:to>
                                    </p:set>
                                    <p:animEffect transition="in" filter="fade">
                                      <p:cBhvr>
                                        <p:cTn id="98" dur="500"/>
                                        <p:tgtEl>
                                          <p:spTgt spid="651"/>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658"/>
                                        </p:tgtEl>
                                        <p:attrNameLst>
                                          <p:attrName>style.visibility</p:attrName>
                                        </p:attrNameLst>
                                      </p:cBhvr>
                                      <p:to>
                                        <p:strVal val="visible"/>
                                      </p:to>
                                    </p:set>
                                    <p:animEffect transition="in" filter="fade">
                                      <p:cBhvr>
                                        <p:cTn id="103" dur="500"/>
                                        <p:tgtEl>
                                          <p:spTgt spid="658"/>
                                        </p:tgtEl>
                                      </p:cBhvr>
                                    </p:animEffect>
                                  </p:childTnLst>
                                </p:cTn>
                              </p:par>
                            </p:childTnLst>
                          </p:cTn>
                        </p:par>
                        <p:par>
                          <p:cTn id="104" fill="hold">
                            <p:stCondLst>
                              <p:cond delay="500"/>
                            </p:stCondLst>
                            <p:childTnLst>
                              <p:par>
                                <p:cTn id="105" presetID="10" presetClass="entr" presetSubtype="0" fill="hold" grpId="0" nodeType="afterEffect">
                                  <p:stCondLst>
                                    <p:cond delay="0"/>
                                  </p:stCondLst>
                                  <p:childTnLst>
                                    <p:set>
                                      <p:cBhvr>
                                        <p:cTn id="106" dur="1" fill="hold">
                                          <p:stCondLst>
                                            <p:cond delay="0"/>
                                          </p:stCondLst>
                                        </p:cTn>
                                        <p:tgtEl>
                                          <p:spTgt spid="654"/>
                                        </p:tgtEl>
                                        <p:attrNameLst>
                                          <p:attrName>style.visibility</p:attrName>
                                        </p:attrNameLst>
                                      </p:cBhvr>
                                      <p:to>
                                        <p:strVal val="visible"/>
                                      </p:to>
                                    </p:set>
                                    <p:animEffect transition="in" filter="fade">
                                      <p:cBhvr>
                                        <p:cTn id="107" dur="500"/>
                                        <p:tgtEl>
                                          <p:spTgt spid="654"/>
                                        </p:tgtEl>
                                      </p:cBhvr>
                                    </p:animEffect>
                                  </p:childTnLst>
                                </p:cTn>
                              </p:par>
                            </p:childTnLst>
                          </p:cTn>
                        </p:par>
                        <p:par>
                          <p:cTn id="108" fill="hold">
                            <p:stCondLst>
                              <p:cond delay="1000"/>
                            </p:stCondLst>
                            <p:childTnLst>
                              <p:par>
                                <p:cTn id="109" presetID="10" presetClass="entr" presetSubtype="0" fill="hold" grpId="0" nodeType="afterEffect">
                                  <p:stCondLst>
                                    <p:cond delay="0"/>
                                  </p:stCondLst>
                                  <p:childTnLst>
                                    <p:set>
                                      <p:cBhvr>
                                        <p:cTn id="110" dur="1" fill="hold">
                                          <p:stCondLst>
                                            <p:cond delay="0"/>
                                          </p:stCondLst>
                                        </p:cTn>
                                        <p:tgtEl>
                                          <p:spTgt spid="655"/>
                                        </p:tgtEl>
                                        <p:attrNameLst>
                                          <p:attrName>style.visibility</p:attrName>
                                        </p:attrNameLst>
                                      </p:cBhvr>
                                      <p:to>
                                        <p:strVal val="visible"/>
                                      </p:to>
                                    </p:set>
                                    <p:animEffect transition="in" filter="fade">
                                      <p:cBhvr>
                                        <p:cTn id="111" dur="500"/>
                                        <p:tgtEl>
                                          <p:spTgt spid="655"/>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grpId="0" nodeType="clickEffect">
                                  <p:stCondLst>
                                    <p:cond delay="0"/>
                                  </p:stCondLst>
                                  <p:childTnLst>
                                    <p:set>
                                      <p:cBhvr>
                                        <p:cTn id="115" dur="1" fill="hold">
                                          <p:stCondLst>
                                            <p:cond delay="0"/>
                                          </p:stCondLst>
                                        </p:cTn>
                                        <p:tgtEl>
                                          <p:spTgt spid="653"/>
                                        </p:tgtEl>
                                        <p:attrNameLst>
                                          <p:attrName>style.visibility</p:attrName>
                                        </p:attrNameLst>
                                      </p:cBhvr>
                                      <p:to>
                                        <p:strVal val="visible"/>
                                      </p:to>
                                    </p:set>
                                    <p:animEffect transition="in" filter="fade">
                                      <p:cBhvr>
                                        <p:cTn id="116" dur="500"/>
                                        <p:tgtEl>
                                          <p:spTgt spid="653"/>
                                        </p:tgtEl>
                                      </p:cBhvr>
                                    </p:animEffect>
                                  </p:childTnLst>
                                </p:cTn>
                              </p:par>
                            </p:childTnLst>
                          </p:cTn>
                        </p:par>
                      </p:childTnLst>
                    </p:cTn>
                  </p:par>
                  <p:par>
                    <p:cTn id="117" fill="hold">
                      <p:stCondLst>
                        <p:cond delay="indefinite"/>
                      </p:stCondLst>
                      <p:childTnLst>
                        <p:par>
                          <p:cTn id="118" fill="hold">
                            <p:stCondLst>
                              <p:cond delay="0"/>
                            </p:stCondLst>
                            <p:childTnLst>
                              <p:par>
                                <p:cTn id="119" presetID="10" presetClass="entr" presetSubtype="0" fill="hold" grpId="0" nodeType="clickEffect">
                                  <p:stCondLst>
                                    <p:cond delay="0"/>
                                  </p:stCondLst>
                                  <p:childTnLst>
                                    <p:set>
                                      <p:cBhvr>
                                        <p:cTn id="120" dur="1" fill="hold">
                                          <p:stCondLst>
                                            <p:cond delay="0"/>
                                          </p:stCondLst>
                                        </p:cTn>
                                        <p:tgtEl>
                                          <p:spTgt spid="652"/>
                                        </p:tgtEl>
                                        <p:attrNameLst>
                                          <p:attrName>style.visibility</p:attrName>
                                        </p:attrNameLst>
                                      </p:cBhvr>
                                      <p:to>
                                        <p:strVal val="visible"/>
                                      </p:to>
                                    </p:set>
                                    <p:animEffect transition="in" filter="fade">
                                      <p:cBhvr>
                                        <p:cTn id="121" dur="500"/>
                                        <p:tgtEl>
                                          <p:spTgt spid="652"/>
                                        </p:tgtEl>
                                      </p:cBhvr>
                                    </p:animEffec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fade">
                                      <p:cBhvr>
                                        <p:cTn id="126" dur="500"/>
                                        <p:tgtEl>
                                          <p:spTgt spid="31"/>
                                        </p:tgtEl>
                                      </p:cBhvr>
                                    </p:animEffect>
                                  </p:childTnLst>
                                </p:cTn>
                              </p:par>
                            </p:childTnLst>
                          </p:cTn>
                        </p:par>
                        <p:par>
                          <p:cTn id="127" fill="hold">
                            <p:stCondLst>
                              <p:cond delay="500"/>
                            </p:stCondLst>
                            <p:childTnLst>
                              <p:par>
                                <p:cTn id="128" presetID="10" presetClass="entr" presetSubtype="0" fill="hold" grpId="0" nodeType="afterEffect">
                                  <p:stCondLst>
                                    <p:cond delay="0"/>
                                  </p:stCondLst>
                                  <p:childTnLst>
                                    <p:set>
                                      <p:cBhvr>
                                        <p:cTn id="129" dur="1" fill="hold">
                                          <p:stCondLst>
                                            <p:cond delay="0"/>
                                          </p:stCondLst>
                                        </p:cTn>
                                        <p:tgtEl>
                                          <p:spTgt spid="32"/>
                                        </p:tgtEl>
                                        <p:attrNameLst>
                                          <p:attrName>style.visibility</p:attrName>
                                        </p:attrNameLst>
                                      </p:cBhvr>
                                      <p:to>
                                        <p:strVal val="visible"/>
                                      </p:to>
                                    </p:set>
                                    <p:animEffect transition="in" filter="fade">
                                      <p:cBhvr>
                                        <p:cTn id="13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 grpId="0"/>
      <p:bldP spid="634" grpId="0"/>
      <p:bldP spid="635" grpId="0"/>
      <p:bldP spid="636" grpId="0"/>
      <p:bldP spid="637" grpId="0"/>
      <p:bldP spid="638" grpId="0"/>
      <p:bldP spid="639" grpId="0"/>
      <p:bldP spid="640" grpId="0"/>
      <p:bldP spid="641" grpId="0"/>
      <p:bldP spid="642" grpId="0"/>
      <p:bldP spid="643" grpId="0"/>
      <p:bldP spid="644" grpId="0"/>
      <p:bldP spid="645" grpId="0"/>
      <p:bldP spid="646" grpId="0"/>
      <p:bldP spid="648" grpId="0"/>
      <p:bldP spid="649" grpId="0"/>
      <p:bldP spid="650" grpId="0"/>
      <p:bldP spid="651" grpId="0"/>
      <p:bldP spid="652" grpId="0"/>
      <p:bldP spid="653" grpId="0"/>
      <p:bldP spid="654" grpId="0"/>
      <p:bldP spid="655" grpId="0"/>
      <p:bldP spid="656" grpId="0"/>
      <p:bldP spid="657" grpId="0"/>
      <p:bldP spid="658" grpId="0"/>
      <p:bldP spid="3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Shape 663"/>
        <p:cNvGrpSpPr/>
        <p:nvPr/>
      </p:nvGrpSpPr>
      <p:grpSpPr>
        <a:xfrm>
          <a:off x="0" y="0"/>
          <a:ext cx="0" cy="0"/>
          <a:chOff x="0" y="0"/>
          <a:chExt cx="0" cy="0"/>
        </a:xfrm>
      </p:grpSpPr>
      <p:pic>
        <p:nvPicPr>
          <p:cNvPr id="664" name="Google Shape;664;p77" descr="09_08Pedigree_3-U.jpg"/>
          <p:cNvPicPr preferRelativeResize="0"/>
          <p:nvPr/>
        </p:nvPicPr>
        <p:blipFill rotWithShape="1">
          <a:blip r:embed="rId3">
            <a:alphaModFix/>
          </a:blip>
          <a:srcRect b="2288"/>
          <a:stretch/>
        </p:blipFill>
        <p:spPr>
          <a:xfrm>
            <a:off x="298704" y="137160"/>
            <a:ext cx="8546592" cy="6432973"/>
          </a:xfrm>
          <a:prstGeom prst="rect">
            <a:avLst/>
          </a:prstGeom>
          <a:noFill/>
          <a:ln>
            <a:noFill/>
          </a:ln>
        </p:spPr>
      </p:pic>
      <p:sp>
        <p:nvSpPr>
          <p:cNvPr id="665" name="Google Shape;665;p77"/>
          <p:cNvSpPr txBox="1"/>
          <p:nvPr/>
        </p:nvSpPr>
        <p:spPr>
          <a:xfrm>
            <a:off x="3714799" y="3222787"/>
            <a:ext cx="2021625" cy="779188"/>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1400" b="1" i="0" u="none" strike="noStrike" cap="none" dirty="0">
                <a:solidFill>
                  <a:srgbClr val="FF0000"/>
                </a:solidFill>
                <a:latin typeface="Arial"/>
                <a:ea typeface="Arial"/>
                <a:cs typeface="Arial"/>
                <a:sym typeface="Arial"/>
              </a:rPr>
              <a:t>A parent with a widow’s</a:t>
            </a:r>
            <a:br>
              <a:rPr lang="en-US" sz="1400" b="1" i="0" u="none" strike="noStrike" cap="none" dirty="0">
                <a:solidFill>
                  <a:srgbClr val="FF0000"/>
                </a:solidFill>
                <a:latin typeface="Arial"/>
                <a:ea typeface="Arial"/>
                <a:cs typeface="Arial"/>
                <a:sym typeface="Arial"/>
              </a:rPr>
            </a:br>
            <a:r>
              <a:rPr lang="en-US" sz="1400" b="1" i="0" u="none" strike="noStrike" cap="none" dirty="0">
                <a:solidFill>
                  <a:srgbClr val="FF0000"/>
                </a:solidFill>
                <a:latin typeface="Arial"/>
                <a:ea typeface="Arial"/>
                <a:cs typeface="Arial"/>
                <a:sym typeface="Arial"/>
              </a:rPr>
              <a:t>peak who has a child</a:t>
            </a:r>
            <a:br>
              <a:rPr lang="en-US" sz="1400" b="1" i="0" u="none" strike="noStrike" cap="none" dirty="0">
                <a:solidFill>
                  <a:srgbClr val="FF0000"/>
                </a:solidFill>
                <a:latin typeface="Arial"/>
                <a:ea typeface="Arial"/>
                <a:cs typeface="Arial"/>
                <a:sym typeface="Arial"/>
              </a:rPr>
            </a:br>
            <a:r>
              <a:rPr lang="en-US" sz="1400" b="1" i="0" u="none" strike="noStrike" cap="none" dirty="0">
                <a:solidFill>
                  <a:srgbClr val="FF0000"/>
                </a:solidFill>
                <a:latin typeface="Arial"/>
                <a:ea typeface="Arial"/>
                <a:cs typeface="Arial"/>
                <a:sym typeface="Arial"/>
              </a:rPr>
              <a:t>with a straight hairline</a:t>
            </a:r>
            <a:br>
              <a:rPr lang="en-US" sz="1400" b="1" i="0" u="none" strike="noStrike" cap="none" dirty="0">
                <a:solidFill>
                  <a:srgbClr val="FF0000"/>
                </a:solidFill>
                <a:latin typeface="Arial"/>
                <a:ea typeface="Arial"/>
                <a:cs typeface="Arial"/>
                <a:sym typeface="Arial"/>
              </a:rPr>
            </a:br>
            <a:r>
              <a:rPr lang="en-US" sz="1400" b="1" i="0" u="none" strike="noStrike" cap="none" dirty="0">
                <a:solidFill>
                  <a:srgbClr val="FF0000"/>
                </a:solidFill>
                <a:latin typeface="Arial"/>
                <a:ea typeface="Arial"/>
                <a:cs typeface="Arial"/>
                <a:sym typeface="Arial"/>
              </a:rPr>
              <a:t>must be </a:t>
            </a:r>
            <a:r>
              <a:rPr lang="en-US" sz="1400" b="1" i="1" u="none" strike="noStrike" cap="none" dirty="0" err="1">
                <a:solidFill>
                  <a:srgbClr val="FF0000"/>
                </a:solidFill>
                <a:latin typeface="Arial"/>
                <a:ea typeface="Arial"/>
                <a:cs typeface="Arial"/>
                <a:sym typeface="Arial"/>
              </a:rPr>
              <a:t>Hh</a:t>
            </a:r>
            <a:r>
              <a:rPr lang="en-US" sz="1400" b="1" i="0" u="none" strike="noStrike" cap="none" dirty="0">
                <a:solidFill>
                  <a:srgbClr val="FF0000"/>
                </a:solidFill>
                <a:latin typeface="Arial"/>
                <a:ea typeface="Arial"/>
                <a:cs typeface="Arial"/>
                <a:sym typeface="Arial"/>
              </a:rPr>
              <a:t>.</a:t>
            </a:r>
            <a:endParaRPr sz="1400" b="1" i="0" u="none" strike="noStrike" cap="none" dirty="0">
              <a:solidFill>
                <a:srgbClr val="FF0000"/>
              </a:solidFill>
              <a:latin typeface="Arial"/>
              <a:ea typeface="Arial"/>
              <a:cs typeface="Arial"/>
              <a:sym typeface="Arial"/>
            </a:endParaRPr>
          </a:p>
        </p:txBody>
      </p:sp>
      <p:cxnSp>
        <p:nvCxnSpPr>
          <p:cNvPr id="666" name="Google Shape;666;p77"/>
          <p:cNvCxnSpPr/>
          <p:nvPr/>
        </p:nvCxnSpPr>
        <p:spPr>
          <a:xfrm rot="10800000" flipH="1">
            <a:off x="5757333" y="3187701"/>
            <a:ext cx="355600" cy="131232"/>
          </a:xfrm>
          <a:prstGeom prst="straightConnector1">
            <a:avLst/>
          </a:prstGeom>
          <a:solidFill>
            <a:schemeClr val="accent1"/>
          </a:solidFill>
          <a:ln w="12700" cap="flat" cmpd="sng">
            <a:solidFill>
              <a:schemeClr val="dk1"/>
            </a:solidFill>
            <a:prstDash val="solid"/>
            <a:round/>
            <a:headEnd type="none" w="sm" len="sm"/>
            <a:tailEnd type="none" w="sm" len="sm"/>
          </a:ln>
        </p:spPr>
      </p:cxnSp>
      <p:cxnSp>
        <p:nvCxnSpPr>
          <p:cNvPr id="667" name="Google Shape;667;p77"/>
          <p:cNvCxnSpPr/>
          <p:nvPr/>
        </p:nvCxnSpPr>
        <p:spPr>
          <a:xfrm>
            <a:off x="3310799" y="3199934"/>
            <a:ext cx="338334" cy="118999"/>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668" name="Google Shape;668;p77"/>
          <p:cNvSpPr txBox="1"/>
          <p:nvPr/>
        </p:nvSpPr>
        <p:spPr>
          <a:xfrm>
            <a:off x="1399164" y="1423617"/>
            <a:ext cx="179536"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Al</a:t>
            </a:r>
            <a:endParaRPr sz="1400" b="1" i="0" u="none" strike="noStrike" cap="none">
              <a:solidFill>
                <a:srgbClr val="000000"/>
              </a:solidFill>
              <a:latin typeface="Arial"/>
              <a:ea typeface="Arial"/>
              <a:cs typeface="Arial"/>
              <a:sym typeface="Arial"/>
            </a:endParaRPr>
          </a:p>
        </p:txBody>
      </p:sp>
      <p:sp>
        <p:nvSpPr>
          <p:cNvPr id="669" name="Google Shape;669;p77"/>
          <p:cNvSpPr txBox="1"/>
          <p:nvPr/>
        </p:nvSpPr>
        <p:spPr>
          <a:xfrm>
            <a:off x="2207730" y="1427851"/>
            <a:ext cx="398960"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Beth</a:t>
            </a:r>
            <a:endParaRPr sz="1400" b="1" i="0" u="none" strike="noStrike" cap="none">
              <a:solidFill>
                <a:srgbClr val="000000"/>
              </a:solidFill>
              <a:latin typeface="Arial"/>
              <a:ea typeface="Arial"/>
              <a:cs typeface="Arial"/>
              <a:sym typeface="Arial"/>
            </a:endParaRPr>
          </a:p>
        </p:txBody>
      </p:sp>
      <p:sp>
        <p:nvSpPr>
          <p:cNvPr id="670" name="Google Shape;670;p77"/>
          <p:cNvSpPr txBox="1"/>
          <p:nvPr/>
        </p:nvSpPr>
        <p:spPr>
          <a:xfrm>
            <a:off x="3680933" y="5551119"/>
            <a:ext cx="2257028" cy="973087"/>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1400" b="1" i="0" u="none" strike="noStrike" cap="none" dirty="0">
                <a:solidFill>
                  <a:srgbClr val="FF0000"/>
                </a:solidFill>
                <a:latin typeface="Arial"/>
                <a:ea typeface="Arial"/>
                <a:cs typeface="Arial"/>
                <a:sym typeface="Arial"/>
              </a:rPr>
              <a:t>Kristin has a straight</a:t>
            </a:r>
            <a:br>
              <a:rPr lang="en-US" sz="1400" b="1" i="0" u="none" strike="noStrike" cap="none" dirty="0">
                <a:solidFill>
                  <a:srgbClr val="FF0000"/>
                </a:solidFill>
                <a:latin typeface="Arial"/>
                <a:ea typeface="Arial"/>
                <a:cs typeface="Arial"/>
                <a:sym typeface="Arial"/>
              </a:rPr>
            </a:br>
            <a:r>
              <a:rPr lang="en-US" sz="1400" b="1" i="0" u="none" strike="noStrike" cap="none" dirty="0">
                <a:solidFill>
                  <a:srgbClr val="FF0000"/>
                </a:solidFill>
                <a:latin typeface="Arial"/>
                <a:ea typeface="Arial"/>
                <a:cs typeface="Arial"/>
                <a:sym typeface="Arial"/>
              </a:rPr>
              <a:t>hairline but her parents</a:t>
            </a:r>
            <a:br>
              <a:rPr lang="en-US" sz="1400" b="1" i="0" u="none" strike="noStrike" cap="none" dirty="0">
                <a:solidFill>
                  <a:srgbClr val="FF0000"/>
                </a:solidFill>
                <a:latin typeface="Arial"/>
                <a:ea typeface="Arial"/>
                <a:cs typeface="Arial"/>
                <a:sym typeface="Arial"/>
              </a:rPr>
            </a:br>
            <a:r>
              <a:rPr lang="en-US" sz="1400" b="1" i="0" u="none" strike="noStrike" cap="none" dirty="0">
                <a:solidFill>
                  <a:srgbClr val="FF0000"/>
                </a:solidFill>
                <a:latin typeface="Arial"/>
                <a:ea typeface="Arial"/>
                <a:cs typeface="Arial"/>
                <a:sym typeface="Arial"/>
              </a:rPr>
              <a:t>do not, so straight hairline</a:t>
            </a:r>
            <a:endParaRPr dirty="0">
              <a:solidFill>
                <a:srgbClr val="FF0000"/>
              </a:solidFill>
            </a:endParaRPr>
          </a:p>
          <a:p>
            <a:pPr marL="0" marR="0" lvl="0" indent="0" algn="l" rtl="0">
              <a:lnSpc>
                <a:spcPct val="90000"/>
              </a:lnSpc>
              <a:spcBef>
                <a:spcPts val="0"/>
              </a:spcBef>
              <a:spcAft>
                <a:spcPts val="0"/>
              </a:spcAft>
              <a:buNone/>
            </a:pPr>
            <a:r>
              <a:rPr lang="en-US" sz="1400" b="1" i="0" u="none" strike="noStrike" cap="none" dirty="0">
                <a:solidFill>
                  <a:srgbClr val="FF0000"/>
                </a:solidFill>
                <a:latin typeface="Arial"/>
                <a:ea typeface="Arial"/>
                <a:cs typeface="Arial"/>
                <a:sym typeface="Arial"/>
              </a:rPr>
              <a:t>must be homozygous</a:t>
            </a:r>
            <a:br>
              <a:rPr lang="en-US" sz="1400" b="1" i="0" u="none" strike="noStrike" cap="none" dirty="0">
                <a:solidFill>
                  <a:srgbClr val="FF0000"/>
                </a:solidFill>
                <a:latin typeface="Arial"/>
                <a:ea typeface="Arial"/>
                <a:cs typeface="Arial"/>
                <a:sym typeface="Arial"/>
              </a:rPr>
            </a:br>
            <a:r>
              <a:rPr lang="en-US" sz="1400" b="1" i="0" u="none" strike="noStrike" cap="none" dirty="0">
                <a:solidFill>
                  <a:srgbClr val="FF0000"/>
                </a:solidFill>
                <a:latin typeface="Arial"/>
                <a:ea typeface="Arial"/>
                <a:cs typeface="Arial"/>
                <a:sym typeface="Arial"/>
              </a:rPr>
              <a:t>recessive (</a:t>
            </a:r>
            <a:r>
              <a:rPr lang="en-US" sz="1400" b="1" i="1" u="none" strike="noStrike" cap="none" dirty="0" err="1">
                <a:solidFill>
                  <a:srgbClr val="FF0000"/>
                </a:solidFill>
                <a:latin typeface="Arial"/>
                <a:ea typeface="Arial"/>
                <a:cs typeface="Arial"/>
                <a:sym typeface="Arial"/>
              </a:rPr>
              <a:t>hh</a:t>
            </a:r>
            <a:r>
              <a:rPr lang="en-US" sz="1400" b="1" i="0" u="none" strike="noStrike" cap="none" dirty="0">
                <a:solidFill>
                  <a:srgbClr val="FF0000"/>
                </a:solidFill>
                <a:latin typeface="Arial"/>
                <a:ea typeface="Arial"/>
                <a:cs typeface="Arial"/>
                <a:sym typeface="Arial"/>
              </a:rPr>
              <a:t>).</a:t>
            </a:r>
            <a:endParaRPr sz="1400" b="1" i="0" u="none" strike="noStrike" cap="none" dirty="0">
              <a:solidFill>
                <a:srgbClr val="FF0000"/>
              </a:solidFill>
              <a:latin typeface="Arial"/>
              <a:ea typeface="Arial"/>
              <a:cs typeface="Arial"/>
              <a:sym typeface="Arial"/>
            </a:endParaRPr>
          </a:p>
        </p:txBody>
      </p:sp>
      <p:sp>
        <p:nvSpPr>
          <p:cNvPr id="671" name="Google Shape;671;p77"/>
          <p:cNvSpPr txBox="1"/>
          <p:nvPr/>
        </p:nvSpPr>
        <p:spPr>
          <a:xfrm>
            <a:off x="340831" y="3273583"/>
            <a:ext cx="578847"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Evelyn</a:t>
            </a:r>
            <a:endParaRPr sz="1400" b="1" i="0" u="none" strike="noStrike" cap="none">
              <a:solidFill>
                <a:srgbClr val="000000"/>
              </a:solidFill>
              <a:latin typeface="Arial"/>
              <a:ea typeface="Arial"/>
              <a:cs typeface="Arial"/>
              <a:sym typeface="Arial"/>
            </a:endParaRPr>
          </a:p>
        </p:txBody>
      </p:sp>
      <p:sp>
        <p:nvSpPr>
          <p:cNvPr id="672" name="Google Shape;672;p77"/>
          <p:cNvSpPr txBox="1"/>
          <p:nvPr/>
        </p:nvSpPr>
        <p:spPr>
          <a:xfrm>
            <a:off x="1212896" y="3273584"/>
            <a:ext cx="488903"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Frank</a:t>
            </a:r>
            <a:endParaRPr sz="1400" b="1" i="0" u="none" strike="noStrike" cap="none">
              <a:solidFill>
                <a:srgbClr val="000000"/>
              </a:solidFill>
              <a:latin typeface="Arial"/>
              <a:ea typeface="Arial"/>
              <a:cs typeface="Arial"/>
              <a:sym typeface="Arial"/>
            </a:endParaRPr>
          </a:p>
        </p:txBody>
      </p:sp>
      <p:sp>
        <p:nvSpPr>
          <p:cNvPr id="673" name="Google Shape;673;p77"/>
          <p:cNvSpPr txBox="1"/>
          <p:nvPr/>
        </p:nvSpPr>
        <p:spPr>
          <a:xfrm>
            <a:off x="2207731" y="3277817"/>
            <a:ext cx="409217"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Gary</a:t>
            </a:r>
            <a:endParaRPr sz="1400" b="1" i="0" u="none" strike="noStrike" cap="none">
              <a:solidFill>
                <a:srgbClr val="000000"/>
              </a:solidFill>
              <a:latin typeface="Arial"/>
              <a:ea typeface="Arial"/>
              <a:cs typeface="Arial"/>
              <a:sym typeface="Arial"/>
            </a:endParaRPr>
          </a:p>
        </p:txBody>
      </p:sp>
      <p:sp>
        <p:nvSpPr>
          <p:cNvPr id="674" name="Google Shape;674;p77"/>
          <p:cNvSpPr txBox="1"/>
          <p:nvPr/>
        </p:nvSpPr>
        <p:spPr>
          <a:xfrm>
            <a:off x="2897764" y="3269350"/>
            <a:ext cx="5088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Henry</a:t>
            </a:r>
            <a:endParaRPr sz="1400" b="1" i="0" u="none" strike="noStrike" cap="none">
              <a:solidFill>
                <a:srgbClr val="000000"/>
              </a:solidFill>
              <a:latin typeface="Arial"/>
              <a:ea typeface="Arial"/>
              <a:cs typeface="Arial"/>
              <a:sym typeface="Arial"/>
            </a:endParaRPr>
          </a:p>
        </p:txBody>
      </p:sp>
      <p:sp>
        <p:nvSpPr>
          <p:cNvPr id="675" name="Google Shape;675;p77"/>
          <p:cNvSpPr txBox="1"/>
          <p:nvPr/>
        </p:nvSpPr>
        <p:spPr>
          <a:xfrm>
            <a:off x="3223731" y="149384"/>
            <a:ext cx="618734"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Female</a:t>
            </a:r>
            <a:endParaRPr sz="1400" b="1" i="0" u="none" strike="noStrike" cap="none">
              <a:solidFill>
                <a:srgbClr val="000000"/>
              </a:solidFill>
              <a:latin typeface="Arial"/>
              <a:ea typeface="Arial"/>
              <a:cs typeface="Arial"/>
              <a:sym typeface="Arial"/>
            </a:endParaRPr>
          </a:p>
        </p:txBody>
      </p:sp>
      <p:sp>
        <p:nvSpPr>
          <p:cNvPr id="676" name="Google Shape;676;p77"/>
          <p:cNvSpPr txBox="1"/>
          <p:nvPr/>
        </p:nvSpPr>
        <p:spPr>
          <a:xfrm>
            <a:off x="3956096" y="140916"/>
            <a:ext cx="39913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Male</a:t>
            </a:r>
            <a:endParaRPr sz="1400" b="1" i="0" u="none" strike="noStrike" cap="none">
              <a:solidFill>
                <a:srgbClr val="000000"/>
              </a:solidFill>
              <a:latin typeface="Arial"/>
              <a:ea typeface="Arial"/>
              <a:cs typeface="Arial"/>
              <a:sym typeface="Arial"/>
            </a:endParaRPr>
          </a:p>
        </p:txBody>
      </p:sp>
      <p:sp>
        <p:nvSpPr>
          <p:cNvPr id="677" name="Google Shape;677;p77"/>
          <p:cNvSpPr txBox="1"/>
          <p:nvPr/>
        </p:nvSpPr>
        <p:spPr>
          <a:xfrm>
            <a:off x="4392131" y="344118"/>
            <a:ext cx="225702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Widow’s peak hairline trait</a:t>
            </a:r>
            <a:endParaRPr sz="1400" b="1" i="0" u="none" strike="noStrike" cap="none">
              <a:solidFill>
                <a:srgbClr val="000000"/>
              </a:solidFill>
              <a:latin typeface="Arial"/>
              <a:ea typeface="Arial"/>
              <a:cs typeface="Arial"/>
              <a:sym typeface="Arial"/>
            </a:endParaRPr>
          </a:p>
        </p:txBody>
      </p:sp>
      <p:sp>
        <p:nvSpPr>
          <p:cNvPr id="678" name="Google Shape;678;p77"/>
          <p:cNvSpPr txBox="1"/>
          <p:nvPr/>
        </p:nvSpPr>
        <p:spPr>
          <a:xfrm>
            <a:off x="4392131" y="564250"/>
            <a:ext cx="17568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Straight hairline trait</a:t>
            </a:r>
            <a:endParaRPr sz="1400" b="1" i="0" u="none" strike="noStrike" cap="none">
              <a:solidFill>
                <a:srgbClr val="000000"/>
              </a:solidFill>
              <a:latin typeface="Arial"/>
              <a:ea typeface="Arial"/>
              <a:cs typeface="Arial"/>
              <a:sym typeface="Arial"/>
            </a:endParaRPr>
          </a:p>
        </p:txBody>
      </p:sp>
      <p:sp>
        <p:nvSpPr>
          <p:cNvPr id="679" name="Google Shape;679;p77"/>
          <p:cNvSpPr txBox="1"/>
          <p:nvPr/>
        </p:nvSpPr>
        <p:spPr>
          <a:xfrm>
            <a:off x="6864398" y="344118"/>
            <a:ext cx="194711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1" u="none" strike="noStrike" cap="none">
                <a:solidFill>
                  <a:srgbClr val="000000"/>
                </a:solidFill>
                <a:latin typeface="Arial"/>
                <a:ea typeface="Arial"/>
                <a:cs typeface="Arial"/>
                <a:sym typeface="Arial"/>
              </a:rPr>
              <a:t>H</a:t>
            </a:r>
            <a:r>
              <a:rPr lang="en-US" sz="1400" b="1" i="0" u="none" strike="noStrike" cap="none">
                <a:solidFill>
                  <a:srgbClr val="000000"/>
                </a:solidFill>
                <a:latin typeface="Arial"/>
                <a:ea typeface="Arial"/>
                <a:cs typeface="Arial"/>
                <a:sym typeface="Arial"/>
              </a:rPr>
              <a:t>:  widow’s peak allele</a:t>
            </a:r>
            <a:endParaRPr sz="1400" b="1" i="0" u="none" strike="noStrike" cap="none">
              <a:solidFill>
                <a:srgbClr val="000000"/>
              </a:solidFill>
              <a:latin typeface="Arial"/>
              <a:ea typeface="Arial"/>
              <a:cs typeface="Arial"/>
              <a:sym typeface="Arial"/>
            </a:endParaRPr>
          </a:p>
        </p:txBody>
      </p:sp>
      <p:sp>
        <p:nvSpPr>
          <p:cNvPr id="680" name="Google Shape;680;p77"/>
          <p:cNvSpPr txBox="1"/>
          <p:nvPr/>
        </p:nvSpPr>
        <p:spPr>
          <a:xfrm>
            <a:off x="6855931" y="572718"/>
            <a:ext cx="142664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1" u="none" strike="noStrike" cap="none">
                <a:solidFill>
                  <a:srgbClr val="000000"/>
                </a:solidFill>
                <a:latin typeface="Arial"/>
                <a:ea typeface="Arial"/>
                <a:cs typeface="Arial"/>
                <a:sym typeface="Arial"/>
              </a:rPr>
              <a:t>h</a:t>
            </a:r>
            <a:r>
              <a:rPr lang="en-US" sz="1400" b="1" i="0" u="none" strike="noStrike" cap="none">
                <a:solidFill>
                  <a:srgbClr val="000000"/>
                </a:solidFill>
                <a:latin typeface="Arial"/>
                <a:ea typeface="Arial"/>
                <a:cs typeface="Arial"/>
                <a:sym typeface="Arial"/>
              </a:rPr>
              <a:t>:  straight allele</a:t>
            </a:r>
            <a:endParaRPr sz="1400" b="1" i="0" u="none" strike="noStrike" cap="none">
              <a:solidFill>
                <a:srgbClr val="000000"/>
              </a:solidFill>
              <a:latin typeface="Arial"/>
              <a:ea typeface="Arial"/>
              <a:cs typeface="Arial"/>
              <a:sym typeface="Arial"/>
            </a:endParaRPr>
          </a:p>
        </p:txBody>
      </p:sp>
      <p:sp>
        <p:nvSpPr>
          <p:cNvPr id="681" name="Google Shape;681;p77"/>
          <p:cNvSpPr txBox="1"/>
          <p:nvPr/>
        </p:nvSpPr>
        <p:spPr>
          <a:xfrm>
            <a:off x="2681864" y="140918"/>
            <a:ext cx="371897"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E45136"/>
                </a:solidFill>
                <a:latin typeface="Arial"/>
                <a:ea typeface="Arial"/>
                <a:cs typeface="Arial"/>
                <a:sym typeface="Arial"/>
              </a:rPr>
              <a:t>KEY</a:t>
            </a:r>
            <a:endParaRPr sz="1400" b="1" i="0" u="none" strike="noStrike" cap="none">
              <a:solidFill>
                <a:srgbClr val="E45136"/>
              </a:solidFill>
              <a:latin typeface="Arial"/>
              <a:ea typeface="Arial"/>
              <a:cs typeface="Arial"/>
              <a:sym typeface="Arial"/>
            </a:endParaRPr>
          </a:p>
        </p:txBody>
      </p:sp>
      <p:sp>
        <p:nvSpPr>
          <p:cNvPr id="682" name="Google Shape;682;p77"/>
          <p:cNvSpPr txBox="1"/>
          <p:nvPr/>
        </p:nvSpPr>
        <p:spPr>
          <a:xfrm>
            <a:off x="5848398" y="1427851"/>
            <a:ext cx="65862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Charles</a:t>
            </a:r>
            <a:endParaRPr sz="1400" b="1" i="0" u="none" strike="noStrike" cap="none">
              <a:solidFill>
                <a:srgbClr val="000000"/>
              </a:solidFill>
              <a:latin typeface="Arial"/>
              <a:ea typeface="Arial"/>
              <a:cs typeface="Arial"/>
              <a:sym typeface="Arial"/>
            </a:endParaRPr>
          </a:p>
        </p:txBody>
      </p:sp>
      <p:sp>
        <p:nvSpPr>
          <p:cNvPr id="683" name="Google Shape;683;p77"/>
          <p:cNvSpPr txBox="1"/>
          <p:nvPr/>
        </p:nvSpPr>
        <p:spPr>
          <a:xfrm>
            <a:off x="6805131" y="1427850"/>
            <a:ext cx="602729"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Debbie</a:t>
            </a:r>
            <a:endParaRPr sz="1400" b="1" i="0" u="none" strike="noStrike" cap="none">
              <a:solidFill>
                <a:srgbClr val="000000"/>
              </a:solidFill>
              <a:latin typeface="Arial"/>
              <a:ea typeface="Arial"/>
              <a:cs typeface="Arial"/>
              <a:sym typeface="Arial"/>
            </a:endParaRPr>
          </a:p>
        </p:txBody>
      </p:sp>
      <p:sp>
        <p:nvSpPr>
          <p:cNvPr id="684" name="Google Shape;684;p77"/>
          <p:cNvSpPr txBox="1"/>
          <p:nvPr/>
        </p:nvSpPr>
        <p:spPr>
          <a:xfrm>
            <a:off x="5992331" y="3273583"/>
            <a:ext cx="50897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Isabel</a:t>
            </a:r>
            <a:endParaRPr sz="1400" b="1" i="0" u="none" strike="noStrike" cap="none">
              <a:solidFill>
                <a:srgbClr val="000000"/>
              </a:solidFill>
              <a:latin typeface="Arial"/>
              <a:ea typeface="Arial"/>
              <a:cs typeface="Arial"/>
              <a:sym typeface="Arial"/>
            </a:endParaRPr>
          </a:p>
        </p:txBody>
      </p:sp>
      <p:sp>
        <p:nvSpPr>
          <p:cNvPr id="685" name="Google Shape;685;p77"/>
          <p:cNvSpPr txBox="1"/>
          <p:nvPr/>
        </p:nvSpPr>
        <p:spPr>
          <a:xfrm>
            <a:off x="6678131" y="3265117"/>
            <a:ext cx="618646"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Juliana</a:t>
            </a:r>
            <a:endParaRPr sz="1400" b="1" i="0" u="none" strike="noStrike" cap="none">
              <a:solidFill>
                <a:srgbClr val="000000"/>
              </a:solidFill>
              <a:latin typeface="Arial"/>
              <a:ea typeface="Arial"/>
              <a:cs typeface="Arial"/>
              <a:sym typeface="Arial"/>
            </a:endParaRPr>
          </a:p>
        </p:txBody>
      </p:sp>
      <p:sp>
        <p:nvSpPr>
          <p:cNvPr id="686" name="Google Shape;686;p77"/>
          <p:cNvSpPr txBox="1"/>
          <p:nvPr/>
        </p:nvSpPr>
        <p:spPr>
          <a:xfrm>
            <a:off x="7033731" y="4306517"/>
            <a:ext cx="1179810"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Widow’s peak</a:t>
            </a:r>
            <a:endParaRPr sz="1400" b="1" i="0" u="none" strike="noStrike" cap="none">
              <a:solidFill>
                <a:srgbClr val="000000"/>
              </a:solidFill>
              <a:latin typeface="Arial"/>
              <a:ea typeface="Arial"/>
              <a:cs typeface="Arial"/>
              <a:sym typeface="Arial"/>
            </a:endParaRPr>
          </a:p>
        </p:txBody>
      </p:sp>
      <p:sp>
        <p:nvSpPr>
          <p:cNvPr id="687" name="Google Shape;687;p77"/>
          <p:cNvSpPr txBox="1"/>
          <p:nvPr/>
        </p:nvSpPr>
        <p:spPr>
          <a:xfrm>
            <a:off x="1132464" y="4314984"/>
            <a:ext cx="137217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Straight hairline</a:t>
            </a:r>
            <a:endParaRPr sz="1400" b="1" i="0" u="none" strike="noStrike" cap="none">
              <a:solidFill>
                <a:srgbClr val="000000"/>
              </a:solidFill>
              <a:latin typeface="Arial"/>
              <a:ea typeface="Arial"/>
              <a:cs typeface="Arial"/>
              <a:sym typeface="Arial"/>
            </a:endParaRPr>
          </a:p>
        </p:txBody>
      </p:sp>
      <p:sp>
        <p:nvSpPr>
          <p:cNvPr id="688" name="Google Shape;688;p77"/>
          <p:cNvSpPr txBox="1"/>
          <p:nvPr/>
        </p:nvSpPr>
        <p:spPr>
          <a:xfrm>
            <a:off x="2927398" y="5678117"/>
            <a:ext cx="568590"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Kristin</a:t>
            </a:r>
            <a:endParaRPr sz="1400" b="1" i="0" u="none" strike="noStrike" cap="none">
              <a:solidFill>
                <a:srgbClr val="000000"/>
              </a:solidFill>
              <a:latin typeface="Arial"/>
              <a:ea typeface="Arial"/>
              <a:cs typeface="Arial"/>
              <a:sym typeface="Arial"/>
            </a:endParaRPr>
          </a:p>
        </p:txBody>
      </p:sp>
      <p:sp>
        <p:nvSpPr>
          <p:cNvPr id="689" name="Google Shape;689;p77"/>
          <p:cNvSpPr txBox="1"/>
          <p:nvPr/>
        </p:nvSpPr>
        <p:spPr>
          <a:xfrm>
            <a:off x="5983865" y="5686583"/>
            <a:ext cx="33908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Lori</a:t>
            </a:r>
            <a:endParaRPr sz="1400" b="1" i="0" u="none" strike="noStrike" cap="none">
              <a:solidFill>
                <a:srgbClr val="000000"/>
              </a:solidFill>
              <a:latin typeface="Arial"/>
              <a:ea typeface="Arial"/>
              <a:cs typeface="Arial"/>
              <a:sym typeface="Arial"/>
            </a:endParaRPr>
          </a:p>
        </p:txBody>
      </p:sp>
      <p:sp>
        <p:nvSpPr>
          <p:cNvPr id="690" name="Google Shape;690;p77"/>
          <p:cNvSpPr txBox="1"/>
          <p:nvPr/>
        </p:nvSpPr>
        <p:spPr>
          <a:xfrm>
            <a:off x="3906860" y="996050"/>
            <a:ext cx="1394641"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i="0" u="none" strike="noStrike" cap="none" dirty="0">
                <a:solidFill>
                  <a:srgbClr val="0E50A5"/>
                </a:solidFill>
                <a:latin typeface="Arial"/>
                <a:ea typeface="Arial"/>
                <a:cs typeface="Arial"/>
                <a:sym typeface="Arial"/>
              </a:rPr>
              <a:t>1</a:t>
            </a:r>
            <a:r>
              <a:rPr lang="en-US" sz="1400" b="1" i="0" u="none" strike="noStrike" cap="small" dirty="0">
                <a:solidFill>
                  <a:srgbClr val="0E50A5"/>
                </a:solidFill>
                <a:latin typeface="Arial"/>
                <a:ea typeface="Arial"/>
                <a:cs typeface="Arial"/>
                <a:sym typeface="Arial"/>
              </a:rPr>
              <a:t>st</a:t>
            </a:r>
            <a:br>
              <a:rPr lang="en-US" sz="1400" b="1" i="0" u="none" strike="noStrike" cap="small" dirty="0">
                <a:solidFill>
                  <a:srgbClr val="0E50A5"/>
                </a:solidFill>
                <a:latin typeface="Arial"/>
                <a:ea typeface="Arial"/>
                <a:cs typeface="Arial"/>
                <a:sym typeface="Arial"/>
              </a:rPr>
            </a:br>
            <a:r>
              <a:rPr lang="en-US" sz="1400" b="1" i="0" u="none" strike="noStrike" cap="none" dirty="0">
                <a:solidFill>
                  <a:srgbClr val="0E50A5"/>
                </a:solidFill>
                <a:latin typeface="Arial"/>
                <a:ea typeface="Arial"/>
                <a:cs typeface="Arial"/>
                <a:sym typeface="Arial"/>
              </a:rPr>
              <a:t>GENERATION</a:t>
            </a:r>
            <a:endParaRPr sz="1400" b="1" i="0" u="none" strike="noStrike" cap="none" dirty="0">
              <a:solidFill>
                <a:srgbClr val="0E50A5"/>
              </a:solidFill>
              <a:latin typeface="Arial"/>
              <a:ea typeface="Arial"/>
              <a:cs typeface="Arial"/>
              <a:sym typeface="Arial"/>
            </a:endParaRPr>
          </a:p>
        </p:txBody>
      </p:sp>
      <p:sp>
        <p:nvSpPr>
          <p:cNvPr id="691" name="Google Shape;691;p77"/>
          <p:cNvSpPr txBox="1"/>
          <p:nvPr/>
        </p:nvSpPr>
        <p:spPr>
          <a:xfrm>
            <a:off x="3984134" y="2232183"/>
            <a:ext cx="1355646"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i="0" u="none" strike="noStrike" cap="none" dirty="0">
                <a:solidFill>
                  <a:srgbClr val="1151AA"/>
                </a:solidFill>
                <a:latin typeface="Arial"/>
                <a:ea typeface="Arial"/>
                <a:cs typeface="Arial"/>
                <a:sym typeface="Arial"/>
              </a:rPr>
              <a:t>2</a:t>
            </a:r>
            <a:r>
              <a:rPr lang="en-US" sz="1400" b="1" i="0" u="none" strike="noStrike" cap="small" dirty="0">
                <a:solidFill>
                  <a:srgbClr val="1151AA"/>
                </a:solidFill>
                <a:latin typeface="Arial"/>
                <a:ea typeface="Arial"/>
                <a:cs typeface="Arial"/>
                <a:sym typeface="Arial"/>
              </a:rPr>
              <a:t>nd</a:t>
            </a:r>
            <a:br>
              <a:rPr lang="en-US" sz="1400" b="1" i="0" u="none" strike="noStrike" cap="small" dirty="0">
                <a:solidFill>
                  <a:srgbClr val="1151AA"/>
                </a:solidFill>
                <a:latin typeface="Arial"/>
                <a:ea typeface="Arial"/>
                <a:cs typeface="Arial"/>
                <a:sym typeface="Arial"/>
              </a:rPr>
            </a:br>
            <a:r>
              <a:rPr lang="en-US" sz="1400" b="1" i="0" u="none" strike="noStrike" cap="none" dirty="0">
                <a:solidFill>
                  <a:srgbClr val="1151AA"/>
                </a:solidFill>
                <a:latin typeface="Arial"/>
                <a:ea typeface="Arial"/>
                <a:cs typeface="Arial"/>
                <a:sym typeface="Arial"/>
              </a:rPr>
              <a:t>GENERATION</a:t>
            </a:r>
            <a:endParaRPr sz="1400" b="1" i="0" u="none" strike="noStrike" cap="none" dirty="0">
              <a:solidFill>
                <a:srgbClr val="1151AA"/>
              </a:solidFill>
              <a:latin typeface="Arial"/>
              <a:ea typeface="Arial"/>
              <a:cs typeface="Arial"/>
              <a:sym typeface="Arial"/>
            </a:endParaRPr>
          </a:p>
        </p:txBody>
      </p:sp>
      <p:sp>
        <p:nvSpPr>
          <p:cNvPr id="692" name="Google Shape;692;p77"/>
          <p:cNvSpPr txBox="1"/>
          <p:nvPr/>
        </p:nvSpPr>
        <p:spPr>
          <a:xfrm>
            <a:off x="3932618" y="4340382"/>
            <a:ext cx="1394643"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i="0" u="none" strike="noStrike" cap="none" dirty="0">
                <a:solidFill>
                  <a:srgbClr val="1151AA"/>
                </a:solidFill>
                <a:latin typeface="Arial"/>
                <a:ea typeface="Arial"/>
                <a:cs typeface="Arial"/>
                <a:sym typeface="Arial"/>
              </a:rPr>
              <a:t>3</a:t>
            </a:r>
            <a:r>
              <a:rPr lang="en-US" sz="1400" b="1" i="0" u="none" strike="noStrike" cap="small" dirty="0">
                <a:solidFill>
                  <a:srgbClr val="1151AA"/>
                </a:solidFill>
                <a:latin typeface="Arial"/>
                <a:ea typeface="Arial"/>
                <a:cs typeface="Arial"/>
                <a:sym typeface="Arial"/>
              </a:rPr>
              <a:t>rd</a:t>
            </a:r>
            <a:br>
              <a:rPr lang="en-US" sz="1400" b="1" i="0" u="none" strike="noStrike" cap="small" dirty="0">
                <a:solidFill>
                  <a:srgbClr val="1151AA"/>
                </a:solidFill>
                <a:latin typeface="Arial"/>
                <a:ea typeface="Arial"/>
                <a:cs typeface="Arial"/>
                <a:sym typeface="Arial"/>
              </a:rPr>
            </a:br>
            <a:r>
              <a:rPr lang="en-US" sz="1400" b="1" i="0" u="none" strike="noStrike" cap="none" dirty="0">
                <a:solidFill>
                  <a:srgbClr val="1151AA"/>
                </a:solidFill>
                <a:latin typeface="Arial"/>
                <a:ea typeface="Arial"/>
                <a:cs typeface="Arial"/>
                <a:sym typeface="Arial"/>
              </a:rPr>
              <a:t>GENERATION</a:t>
            </a:r>
            <a:endParaRPr sz="1400" b="1" i="0" u="none" strike="noStrike" cap="none" dirty="0">
              <a:solidFill>
                <a:srgbClr val="1151AA"/>
              </a:solidFill>
              <a:latin typeface="Arial"/>
              <a:ea typeface="Arial"/>
              <a:cs typeface="Arial"/>
              <a:sym typeface="Arial"/>
            </a:endParaRPr>
          </a:p>
        </p:txBody>
      </p:sp>
      <p:cxnSp>
        <p:nvCxnSpPr>
          <p:cNvPr id="693" name="Google Shape;693;p77"/>
          <p:cNvCxnSpPr/>
          <p:nvPr/>
        </p:nvCxnSpPr>
        <p:spPr>
          <a:xfrm>
            <a:off x="3355383" y="5533625"/>
            <a:ext cx="296000" cy="110533"/>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694" name="Google Shape;694;p77"/>
          <p:cNvSpPr txBox="1"/>
          <p:nvPr/>
        </p:nvSpPr>
        <p:spPr>
          <a:xfrm>
            <a:off x="1335665" y="1639517"/>
            <a:ext cx="36210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dirty="0" err="1">
                <a:solidFill>
                  <a:srgbClr val="FF0000"/>
                </a:solidFill>
                <a:latin typeface="Arial"/>
                <a:ea typeface="Arial"/>
                <a:cs typeface="Arial"/>
                <a:sym typeface="Arial"/>
              </a:rPr>
              <a:t>Hh</a:t>
            </a:r>
            <a:endParaRPr sz="1800" b="1" i="1" u="none" strike="noStrike" cap="none" dirty="0">
              <a:solidFill>
                <a:srgbClr val="FF0000"/>
              </a:solidFill>
              <a:latin typeface="Arial"/>
              <a:ea typeface="Arial"/>
              <a:cs typeface="Arial"/>
              <a:sym typeface="Arial"/>
            </a:endParaRPr>
          </a:p>
        </p:txBody>
      </p:sp>
      <p:sp>
        <p:nvSpPr>
          <p:cNvPr id="695" name="Google Shape;695;p77"/>
          <p:cNvSpPr txBox="1"/>
          <p:nvPr/>
        </p:nvSpPr>
        <p:spPr>
          <a:xfrm>
            <a:off x="2258533" y="1639516"/>
            <a:ext cx="36210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dirty="0" err="1">
                <a:solidFill>
                  <a:srgbClr val="FF0000"/>
                </a:solidFill>
                <a:latin typeface="Arial"/>
                <a:ea typeface="Arial"/>
                <a:cs typeface="Arial"/>
                <a:sym typeface="Arial"/>
              </a:rPr>
              <a:t>Hh</a:t>
            </a:r>
            <a:endParaRPr sz="1800" b="1" i="1" u="none" strike="noStrike" cap="none" dirty="0">
              <a:solidFill>
                <a:srgbClr val="FF0000"/>
              </a:solidFill>
              <a:latin typeface="Arial"/>
              <a:ea typeface="Arial"/>
              <a:cs typeface="Arial"/>
              <a:sym typeface="Arial"/>
            </a:endParaRPr>
          </a:p>
        </p:txBody>
      </p:sp>
      <p:sp>
        <p:nvSpPr>
          <p:cNvPr id="696" name="Google Shape;696;p77"/>
          <p:cNvSpPr txBox="1"/>
          <p:nvPr/>
        </p:nvSpPr>
        <p:spPr>
          <a:xfrm>
            <a:off x="6957535" y="1631049"/>
            <a:ext cx="36210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dirty="0" err="1">
                <a:solidFill>
                  <a:srgbClr val="FF0000"/>
                </a:solidFill>
                <a:latin typeface="Arial"/>
                <a:ea typeface="Arial"/>
                <a:cs typeface="Arial"/>
                <a:sym typeface="Arial"/>
              </a:rPr>
              <a:t>Hh</a:t>
            </a:r>
            <a:endParaRPr sz="1800" b="1" i="1" u="none" strike="noStrike" cap="none" dirty="0">
              <a:solidFill>
                <a:srgbClr val="FF0000"/>
              </a:solidFill>
              <a:latin typeface="Arial"/>
              <a:ea typeface="Arial"/>
              <a:cs typeface="Arial"/>
              <a:sym typeface="Arial"/>
            </a:endParaRPr>
          </a:p>
        </p:txBody>
      </p:sp>
      <p:sp>
        <p:nvSpPr>
          <p:cNvPr id="697" name="Google Shape;697;p77"/>
          <p:cNvSpPr txBox="1"/>
          <p:nvPr/>
        </p:nvSpPr>
        <p:spPr>
          <a:xfrm>
            <a:off x="6093934" y="3493716"/>
            <a:ext cx="36210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dirty="0" err="1">
                <a:solidFill>
                  <a:srgbClr val="FF0000"/>
                </a:solidFill>
                <a:latin typeface="Arial"/>
                <a:ea typeface="Arial"/>
                <a:cs typeface="Arial"/>
                <a:sym typeface="Arial"/>
              </a:rPr>
              <a:t>Hh</a:t>
            </a:r>
            <a:endParaRPr sz="1800" b="1" i="1" u="none" strike="noStrike" cap="none" dirty="0">
              <a:solidFill>
                <a:srgbClr val="FF0000"/>
              </a:solidFill>
              <a:latin typeface="Arial"/>
              <a:ea typeface="Arial"/>
              <a:cs typeface="Arial"/>
              <a:sym typeface="Arial"/>
            </a:endParaRPr>
          </a:p>
        </p:txBody>
      </p:sp>
      <p:sp>
        <p:nvSpPr>
          <p:cNvPr id="698" name="Google Shape;698;p77"/>
          <p:cNvSpPr txBox="1"/>
          <p:nvPr/>
        </p:nvSpPr>
        <p:spPr>
          <a:xfrm>
            <a:off x="3012066" y="3502183"/>
            <a:ext cx="36210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a:solidFill>
                  <a:srgbClr val="FF0000"/>
                </a:solidFill>
                <a:latin typeface="Arial"/>
                <a:ea typeface="Arial"/>
                <a:cs typeface="Arial"/>
                <a:sym typeface="Arial"/>
              </a:rPr>
              <a:t>Hh</a:t>
            </a:r>
            <a:endParaRPr sz="1800" b="1" i="1" u="none" strike="noStrike" cap="none" dirty="0">
              <a:solidFill>
                <a:srgbClr val="FF0000"/>
              </a:solidFill>
              <a:latin typeface="Arial"/>
              <a:ea typeface="Arial"/>
              <a:cs typeface="Arial"/>
              <a:sym typeface="Arial"/>
            </a:endParaRPr>
          </a:p>
        </p:txBody>
      </p:sp>
      <p:sp>
        <p:nvSpPr>
          <p:cNvPr id="699" name="Google Shape;699;p77"/>
          <p:cNvSpPr txBox="1"/>
          <p:nvPr/>
        </p:nvSpPr>
        <p:spPr>
          <a:xfrm>
            <a:off x="1318734" y="3502183"/>
            <a:ext cx="33640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dirty="0" err="1">
                <a:solidFill>
                  <a:srgbClr val="FF0000"/>
                </a:solidFill>
                <a:latin typeface="Arial"/>
                <a:ea typeface="Arial"/>
                <a:cs typeface="Arial"/>
                <a:sym typeface="Arial"/>
              </a:rPr>
              <a:t>hh</a:t>
            </a:r>
            <a:endParaRPr sz="1800" b="1" i="1" u="none" strike="noStrike" cap="none" dirty="0">
              <a:solidFill>
                <a:srgbClr val="FF0000"/>
              </a:solidFill>
              <a:latin typeface="Arial"/>
              <a:ea typeface="Arial"/>
              <a:cs typeface="Arial"/>
              <a:sym typeface="Arial"/>
            </a:endParaRPr>
          </a:p>
        </p:txBody>
      </p:sp>
      <p:sp>
        <p:nvSpPr>
          <p:cNvPr id="700" name="Google Shape;700;p77"/>
          <p:cNvSpPr txBox="1"/>
          <p:nvPr/>
        </p:nvSpPr>
        <p:spPr>
          <a:xfrm>
            <a:off x="2275468" y="3502183"/>
            <a:ext cx="33640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dirty="0" err="1">
                <a:solidFill>
                  <a:srgbClr val="FF0000"/>
                </a:solidFill>
                <a:latin typeface="Arial"/>
                <a:ea typeface="Arial"/>
                <a:cs typeface="Arial"/>
                <a:sym typeface="Arial"/>
              </a:rPr>
              <a:t>hh</a:t>
            </a:r>
            <a:endParaRPr sz="1800" b="1" i="1" u="none" strike="noStrike" cap="none" dirty="0">
              <a:solidFill>
                <a:srgbClr val="FF0000"/>
              </a:solidFill>
              <a:latin typeface="Arial"/>
              <a:ea typeface="Arial"/>
              <a:cs typeface="Arial"/>
              <a:sym typeface="Arial"/>
            </a:endParaRPr>
          </a:p>
        </p:txBody>
      </p:sp>
      <p:sp>
        <p:nvSpPr>
          <p:cNvPr id="701" name="Google Shape;701;p77"/>
          <p:cNvSpPr txBox="1"/>
          <p:nvPr/>
        </p:nvSpPr>
        <p:spPr>
          <a:xfrm>
            <a:off x="3071335" y="5915184"/>
            <a:ext cx="33640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dirty="0" err="1">
                <a:solidFill>
                  <a:srgbClr val="FF0000"/>
                </a:solidFill>
                <a:latin typeface="Arial"/>
                <a:ea typeface="Arial"/>
                <a:cs typeface="Arial"/>
                <a:sym typeface="Arial"/>
              </a:rPr>
              <a:t>hh</a:t>
            </a:r>
            <a:endParaRPr sz="1800" b="1" i="1" u="none" strike="noStrike" cap="none" dirty="0">
              <a:solidFill>
                <a:srgbClr val="FF0000"/>
              </a:solidFill>
              <a:latin typeface="Arial"/>
              <a:ea typeface="Arial"/>
              <a:cs typeface="Arial"/>
              <a:sym typeface="Arial"/>
            </a:endParaRPr>
          </a:p>
        </p:txBody>
      </p:sp>
      <p:sp>
        <p:nvSpPr>
          <p:cNvPr id="702" name="Google Shape;702;p77"/>
          <p:cNvSpPr txBox="1"/>
          <p:nvPr/>
        </p:nvSpPr>
        <p:spPr>
          <a:xfrm>
            <a:off x="6855935" y="3502182"/>
            <a:ext cx="33640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dirty="0" err="1">
                <a:solidFill>
                  <a:srgbClr val="FF0000"/>
                </a:solidFill>
                <a:latin typeface="Arial"/>
                <a:ea typeface="Arial"/>
                <a:cs typeface="Arial"/>
                <a:sym typeface="Arial"/>
              </a:rPr>
              <a:t>hh</a:t>
            </a:r>
            <a:endParaRPr sz="1800" b="1" i="1" u="none" strike="noStrike" cap="none" dirty="0">
              <a:solidFill>
                <a:srgbClr val="FF0000"/>
              </a:solidFill>
              <a:latin typeface="Arial"/>
              <a:ea typeface="Arial"/>
              <a:cs typeface="Arial"/>
              <a:sym typeface="Arial"/>
            </a:endParaRPr>
          </a:p>
        </p:txBody>
      </p:sp>
      <p:sp>
        <p:nvSpPr>
          <p:cNvPr id="703" name="Google Shape;703;p77"/>
          <p:cNvSpPr txBox="1"/>
          <p:nvPr/>
        </p:nvSpPr>
        <p:spPr>
          <a:xfrm>
            <a:off x="6051602" y="1639516"/>
            <a:ext cx="33640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dirty="0" err="1">
                <a:solidFill>
                  <a:srgbClr val="FF0000"/>
                </a:solidFill>
                <a:latin typeface="Arial"/>
                <a:ea typeface="Arial"/>
                <a:cs typeface="Arial"/>
                <a:sym typeface="Arial"/>
              </a:rPr>
              <a:t>hh</a:t>
            </a:r>
            <a:endParaRPr sz="1800" b="1" i="1" u="none" strike="noStrike" cap="none" dirty="0">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4"/>
                                        </p:tgtEl>
                                        <p:attrNameLst>
                                          <p:attrName>style.visibility</p:attrName>
                                        </p:attrNameLst>
                                      </p:cBhvr>
                                      <p:to>
                                        <p:strVal val="visible"/>
                                      </p:to>
                                    </p:set>
                                    <p:animEffect transition="in" filter="fade">
                                      <p:cBhvr>
                                        <p:cTn id="7" dur="500"/>
                                        <p:tgtEl>
                                          <p:spTgt spid="6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5"/>
                                        </p:tgtEl>
                                        <p:attrNameLst>
                                          <p:attrName>style.visibility</p:attrName>
                                        </p:attrNameLst>
                                      </p:cBhvr>
                                      <p:to>
                                        <p:strVal val="visible"/>
                                      </p:to>
                                    </p:set>
                                    <p:animEffect transition="in" filter="fade">
                                      <p:cBhvr>
                                        <p:cTn id="12" dur="500"/>
                                        <p:tgtEl>
                                          <p:spTgt spid="69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03"/>
                                        </p:tgtEl>
                                        <p:attrNameLst>
                                          <p:attrName>style.visibility</p:attrName>
                                        </p:attrNameLst>
                                      </p:cBhvr>
                                      <p:to>
                                        <p:strVal val="visible"/>
                                      </p:to>
                                    </p:set>
                                    <p:animEffect transition="in" filter="fade">
                                      <p:cBhvr>
                                        <p:cTn id="17" dur="500"/>
                                        <p:tgtEl>
                                          <p:spTgt spid="70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6"/>
                                        </p:tgtEl>
                                        <p:attrNameLst>
                                          <p:attrName>style.visibility</p:attrName>
                                        </p:attrNameLst>
                                      </p:cBhvr>
                                      <p:to>
                                        <p:strVal val="visible"/>
                                      </p:to>
                                    </p:set>
                                    <p:animEffect transition="in" filter="fade">
                                      <p:cBhvr>
                                        <p:cTn id="22" dur="500"/>
                                        <p:tgtEl>
                                          <p:spTgt spid="6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9"/>
                                        </p:tgtEl>
                                        <p:attrNameLst>
                                          <p:attrName>style.visibility</p:attrName>
                                        </p:attrNameLst>
                                      </p:cBhvr>
                                      <p:to>
                                        <p:strVal val="visible"/>
                                      </p:to>
                                    </p:set>
                                    <p:animEffect transition="in" filter="fade">
                                      <p:cBhvr>
                                        <p:cTn id="27" dur="500"/>
                                        <p:tgtEl>
                                          <p:spTgt spid="69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00"/>
                                        </p:tgtEl>
                                        <p:attrNameLst>
                                          <p:attrName>style.visibility</p:attrName>
                                        </p:attrNameLst>
                                      </p:cBhvr>
                                      <p:to>
                                        <p:strVal val="visible"/>
                                      </p:to>
                                    </p:set>
                                    <p:animEffect transition="in" filter="fade">
                                      <p:cBhvr>
                                        <p:cTn id="32" dur="500"/>
                                        <p:tgtEl>
                                          <p:spTgt spid="70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65"/>
                                        </p:tgtEl>
                                        <p:attrNameLst>
                                          <p:attrName>style.visibility</p:attrName>
                                        </p:attrNameLst>
                                      </p:cBhvr>
                                      <p:to>
                                        <p:strVal val="visible"/>
                                      </p:to>
                                    </p:set>
                                    <p:animEffect transition="in" filter="fade">
                                      <p:cBhvr>
                                        <p:cTn id="37" dur="500"/>
                                        <p:tgtEl>
                                          <p:spTgt spid="66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98"/>
                                        </p:tgtEl>
                                        <p:attrNameLst>
                                          <p:attrName>style.visibility</p:attrName>
                                        </p:attrNameLst>
                                      </p:cBhvr>
                                      <p:to>
                                        <p:strVal val="visible"/>
                                      </p:to>
                                    </p:set>
                                    <p:animEffect transition="in" filter="fade">
                                      <p:cBhvr>
                                        <p:cTn id="42" dur="500"/>
                                        <p:tgtEl>
                                          <p:spTgt spid="69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97"/>
                                        </p:tgtEl>
                                        <p:attrNameLst>
                                          <p:attrName>style.visibility</p:attrName>
                                        </p:attrNameLst>
                                      </p:cBhvr>
                                      <p:to>
                                        <p:strVal val="visible"/>
                                      </p:to>
                                    </p:set>
                                    <p:animEffect transition="in" filter="fade">
                                      <p:cBhvr>
                                        <p:cTn id="47" dur="500"/>
                                        <p:tgtEl>
                                          <p:spTgt spid="69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702"/>
                                        </p:tgtEl>
                                        <p:attrNameLst>
                                          <p:attrName>style.visibility</p:attrName>
                                        </p:attrNameLst>
                                      </p:cBhvr>
                                      <p:to>
                                        <p:strVal val="visible"/>
                                      </p:to>
                                    </p:set>
                                    <p:animEffect transition="in" filter="fade">
                                      <p:cBhvr>
                                        <p:cTn id="52" dur="500"/>
                                        <p:tgtEl>
                                          <p:spTgt spid="70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01"/>
                                        </p:tgtEl>
                                        <p:attrNameLst>
                                          <p:attrName>style.visibility</p:attrName>
                                        </p:attrNameLst>
                                      </p:cBhvr>
                                      <p:to>
                                        <p:strVal val="visible"/>
                                      </p:to>
                                    </p:set>
                                    <p:animEffect transition="in" filter="fade">
                                      <p:cBhvr>
                                        <p:cTn id="57" dur="500"/>
                                        <p:tgtEl>
                                          <p:spTgt spid="70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70"/>
                                        </p:tgtEl>
                                        <p:attrNameLst>
                                          <p:attrName>style.visibility</p:attrName>
                                        </p:attrNameLst>
                                      </p:cBhvr>
                                      <p:to>
                                        <p:strVal val="visible"/>
                                      </p:to>
                                    </p:set>
                                    <p:animEffect transition="in" filter="fade">
                                      <p:cBhvr>
                                        <p:cTn id="62" dur="500"/>
                                        <p:tgtEl>
                                          <p:spTgt spid="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 grpId="0"/>
      <p:bldP spid="670" grpId="0"/>
      <p:bldP spid="694" grpId="0"/>
      <p:bldP spid="695" grpId="0"/>
      <p:bldP spid="696" grpId="0"/>
      <p:bldP spid="697" grpId="0"/>
      <p:bldP spid="698" grpId="0"/>
      <p:bldP spid="699" grpId="0"/>
      <p:bldP spid="700" grpId="0"/>
      <p:bldP spid="701" grpId="0"/>
      <p:bldP spid="702" grpId="0"/>
      <p:bldP spid="703"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708"/>
        <p:cNvGrpSpPr/>
        <p:nvPr/>
      </p:nvGrpSpPr>
      <p:grpSpPr>
        <a:xfrm>
          <a:off x="0" y="0"/>
          <a:ext cx="0" cy="0"/>
          <a:chOff x="0" y="0"/>
          <a:chExt cx="0" cy="0"/>
        </a:xfrm>
      </p:grpSpPr>
      <p:pic>
        <p:nvPicPr>
          <p:cNvPr id="709" name="Google Shape;709;p78" descr="09_08Pedigree_4-U.jpg"/>
          <p:cNvPicPr preferRelativeResize="0"/>
          <p:nvPr/>
        </p:nvPicPr>
        <p:blipFill rotWithShape="1">
          <a:blip r:embed="rId3">
            <a:alphaModFix/>
          </a:blip>
          <a:srcRect b="2031"/>
          <a:stretch/>
        </p:blipFill>
        <p:spPr>
          <a:xfrm>
            <a:off x="298704" y="137160"/>
            <a:ext cx="8546592" cy="6449907"/>
          </a:xfrm>
          <a:prstGeom prst="rect">
            <a:avLst/>
          </a:prstGeom>
          <a:noFill/>
          <a:ln>
            <a:noFill/>
          </a:ln>
        </p:spPr>
      </p:pic>
      <p:cxnSp>
        <p:nvCxnSpPr>
          <p:cNvPr id="711" name="Google Shape;711;p78"/>
          <p:cNvCxnSpPr/>
          <p:nvPr/>
        </p:nvCxnSpPr>
        <p:spPr>
          <a:xfrm rot="10800000">
            <a:off x="5711892" y="5412450"/>
            <a:ext cx="271265" cy="92667"/>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712" name="Google Shape;712;p78"/>
          <p:cNvSpPr txBox="1"/>
          <p:nvPr/>
        </p:nvSpPr>
        <p:spPr>
          <a:xfrm>
            <a:off x="1399164" y="1423617"/>
            <a:ext cx="179536"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Al</a:t>
            </a:r>
            <a:endParaRPr sz="1400" b="1" i="0" u="none" strike="noStrike" cap="none">
              <a:solidFill>
                <a:srgbClr val="000000"/>
              </a:solidFill>
              <a:latin typeface="Arial"/>
              <a:ea typeface="Arial"/>
              <a:cs typeface="Arial"/>
              <a:sym typeface="Arial"/>
            </a:endParaRPr>
          </a:p>
        </p:txBody>
      </p:sp>
      <p:sp>
        <p:nvSpPr>
          <p:cNvPr id="713" name="Google Shape;713;p78"/>
          <p:cNvSpPr txBox="1"/>
          <p:nvPr/>
        </p:nvSpPr>
        <p:spPr>
          <a:xfrm>
            <a:off x="2207730" y="1427851"/>
            <a:ext cx="398960"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Beth</a:t>
            </a:r>
            <a:endParaRPr sz="1400" b="1" i="0" u="none" strike="noStrike" cap="none">
              <a:solidFill>
                <a:srgbClr val="000000"/>
              </a:solidFill>
              <a:latin typeface="Arial"/>
              <a:ea typeface="Arial"/>
              <a:cs typeface="Arial"/>
              <a:sym typeface="Arial"/>
            </a:endParaRPr>
          </a:p>
        </p:txBody>
      </p:sp>
      <p:sp>
        <p:nvSpPr>
          <p:cNvPr id="714" name="Google Shape;714;p78"/>
          <p:cNvSpPr txBox="1"/>
          <p:nvPr/>
        </p:nvSpPr>
        <p:spPr>
          <a:xfrm>
            <a:off x="3613202" y="5314052"/>
            <a:ext cx="2269852" cy="1357295"/>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None/>
            </a:pPr>
            <a:r>
              <a:rPr lang="en-US" sz="1400" b="1" i="0" u="none" strike="noStrike" cap="none" dirty="0">
                <a:solidFill>
                  <a:srgbClr val="FF0000"/>
                </a:solidFill>
                <a:latin typeface="Arial"/>
                <a:ea typeface="Arial"/>
                <a:cs typeface="Arial"/>
                <a:sym typeface="Arial"/>
              </a:rPr>
              <a:t>Not all genotypes can be</a:t>
            </a:r>
            <a:br>
              <a:rPr lang="en-US" sz="1400" b="1" i="0" u="none" strike="noStrike" cap="none" dirty="0">
                <a:solidFill>
                  <a:srgbClr val="FF0000"/>
                </a:solidFill>
                <a:latin typeface="Arial"/>
                <a:ea typeface="Arial"/>
                <a:cs typeface="Arial"/>
                <a:sym typeface="Arial"/>
              </a:rPr>
            </a:br>
            <a:r>
              <a:rPr lang="en-US" sz="1400" b="1" i="0" u="none" strike="noStrike" cap="none" dirty="0">
                <a:solidFill>
                  <a:srgbClr val="FF0000"/>
                </a:solidFill>
                <a:latin typeface="Arial"/>
                <a:ea typeface="Arial"/>
                <a:cs typeface="Arial"/>
                <a:sym typeface="Arial"/>
              </a:rPr>
              <a:t>determined. Evelyn &amp; Lori could be </a:t>
            </a:r>
            <a:r>
              <a:rPr lang="en-US" sz="1400" b="1" i="1" u="none" strike="noStrike" cap="none" dirty="0">
                <a:solidFill>
                  <a:srgbClr val="FF0000"/>
                </a:solidFill>
                <a:latin typeface="Arial"/>
                <a:ea typeface="Arial"/>
                <a:cs typeface="Arial"/>
                <a:sym typeface="Arial"/>
              </a:rPr>
              <a:t>HH</a:t>
            </a:r>
            <a:r>
              <a:rPr lang="en-US" sz="1400" b="1" i="0" u="none" strike="noStrike" cap="none" dirty="0">
                <a:solidFill>
                  <a:srgbClr val="FF0000"/>
                </a:solidFill>
                <a:latin typeface="Arial"/>
                <a:ea typeface="Arial"/>
                <a:cs typeface="Arial"/>
                <a:sym typeface="Arial"/>
              </a:rPr>
              <a:t> or </a:t>
            </a:r>
            <a:r>
              <a:rPr lang="en-US" sz="1400" b="1" i="1" u="none" strike="noStrike" cap="none" dirty="0" err="1">
                <a:solidFill>
                  <a:srgbClr val="FF0000"/>
                </a:solidFill>
                <a:latin typeface="Arial"/>
                <a:ea typeface="Arial"/>
                <a:cs typeface="Arial"/>
                <a:sym typeface="Arial"/>
              </a:rPr>
              <a:t>Hh</a:t>
            </a:r>
            <a:r>
              <a:rPr lang="en-US" sz="1400" b="1" i="0" u="none" strike="noStrike" cap="none" dirty="0">
                <a:solidFill>
                  <a:srgbClr val="FF0000"/>
                </a:solidFill>
                <a:latin typeface="Arial"/>
                <a:ea typeface="Arial"/>
                <a:cs typeface="Arial"/>
                <a:sym typeface="Arial"/>
              </a:rPr>
              <a:t> and there is no way to know (unless she has some children and the pedigree is extended).</a:t>
            </a:r>
            <a:endParaRPr sz="1400" b="1" i="0" u="none" strike="noStrike" cap="none" dirty="0">
              <a:solidFill>
                <a:srgbClr val="FF0000"/>
              </a:solidFill>
              <a:latin typeface="Arial"/>
              <a:ea typeface="Arial"/>
              <a:cs typeface="Arial"/>
              <a:sym typeface="Arial"/>
            </a:endParaRPr>
          </a:p>
        </p:txBody>
      </p:sp>
      <p:sp>
        <p:nvSpPr>
          <p:cNvPr id="715" name="Google Shape;715;p78"/>
          <p:cNvSpPr txBox="1"/>
          <p:nvPr/>
        </p:nvSpPr>
        <p:spPr>
          <a:xfrm>
            <a:off x="340831" y="3273583"/>
            <a:ext cx="578847"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Evelyn</a:t>
            </a:r>
            <a:endParaRPr sz="1400" b="1" i="0" u="none" strike="noStrike" cap="none">
              <a:solidFill>
                <a:srgbClr val="000000"/>
              </a:solidFill>
              <a:latin typeface="Arial"/>
              <a:ea typeface="Arial"/>
              <a:cs typeface="Arial"/>
              <a:sym typeface="Arial"/>
            </a:endParaRPr>
          </a:p>
        </p:txBody>
      </p:sp>
      <p:sp>
        <p:nvSpPr>
          <p:cNvPr id="716" name="Google Shape;716;p78"/>
          <p:cNvSpPr txBox="1"/>
          <p:nvPr/>
        </p:nvSpPr>
        <p:spPr>
          <a:xfrm>
            <a:off x="1212896" y="3273584"/>
            <a:ext cx="488903"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Frank</a:t>
            </a:r>
            <a:endParaRPr sz="1400" b="1" i="0" u="none" strike="noStrike" cap="none">
              <a:solidFill>
                <a:srgbClr val="000000"/>
              </a:solidFill>
              <a:latin typeface="Arial"/>
              <a:ea typeface="Arial"/>
              <a:cs typeface="Arial"/>
              <a:sym typeface="Arial"/>
            </a:endParaRPr>
          </a:p>
        </p:txBody>
      </p:sp>
      <p:sp>
        <p:nvSpPr>
          <p:cNvPr id="717" name="Google Shape;717;p78"/>
          <p:cNvSpPr txBox="1"/>
          <p:nvPr/>
        </p:nvSpPr>
        <p:spPr>
          <a:xfrm>
            <a:off x="2207731" y="3277817"/>
            <a:ext cx="409217"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Gary</a:t>
            </a:r>
            <a:endParaRPr sz="1400" b="1" i="0" u="none" strike="noStrike" cap="none">
              <a:solidFill>
                <a:srgbClr val="000000"/>
              </a:solidFill>
              <a:latin typeface="Arial"/>
              <a:ea typeface="Arial"/>
              <a:cs typeface="Arial"/>
              <a:sym typeface="Arial"/>
            </a:endParaRPr>
          </a:p>
        </p:txBody>
      </p:sp>
      <p:sp>
        <p:nvSpPr>
          <p:cNvPr id="718" name="Google Shape;718;p78"/>
          <p:cNvSpPr txBox="1"/>
          <p:nvPr/>
        </p:nvSpPr>
        <p:spPr>
          <a:xfrm>
            <a:off x="2897764" y="3269350"/>
            <a:ext cx="5088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Henry</a:t>
            </a:r>
            <a:endParaRPr sz="1400" b="1" i="0" u="none" strike="noStrike" cap="none">
              <a:solidFill>
                <a:srgbClr val="000000"/>
              </a:solidFill>
              <a:latin typeface="Arial"/>
              <a:ea typeface="Arial"/>
              <a:cs typeface="Arial"/>
              <a:sym typeface="Arial"/>
            </a:endParaRPr>
          </a:p>
        </p:txBody>
      </p:sp>
      <p:sp>
        <p:nvSpPr>
          <p:cNvPr id="719" name="Google Shape;719;p78"/>
          <p:cNvSpPr txBox="1"/>
          <p:nvPr/>
        </p:nvSpPr>
        <p:spPr>
          <a:xfrm>
            <a:off x="3223731" y="149384"/>
            <a:ext cx="618734"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Female</a:t>
            </a:r>
            <a:endParaRPr sz="1400" b="1" i="0" u="none" strike="noStrike" cap="none">
              <a:solidFill>
                <a:srgbClr val="000000"/>
              </a:solidFill>
              <a:latin typeface="Arial"/>
              <a:ea typeface="Arial"/>
              <a:cs typeface="Arial"/>
              <a:sym typeface="Arial"/>
            </a:endParaRPr>
          </a:p>
        </p:txBody>
      </p:sp>
      <p:sp>
        <p:nvSpPr>
          <p:cNvPr id="720" name="Google Shape;720;p78"/>
          <p:cNvSpPr txBox="1"/>
          <p:nvPr/>
        </p:nvSpPr>
        <p:spPr>
          <a:xfrm>
            <a:off x="3956096" y="140916"/>
            <a:ext cx="39913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Male</a:t>
            </a:r>
            <a:endParaRPr sz="1400" b="1" i="0" u="none" strike="noStrike" cap="none">
              <a:solidFill>
                <a:srgbClr val="000000"/>
              </a:solidFill>
              <a:latin typeface="Arial"/>
              <a:ea typeface="Arial"/>
              <a:cs typeface="Arial"/>
              <a:sym typeface="Arial"/>
            </a:endParaRPr>
          </a:p>
        </p:txBody>
      </p:sp>
      <p:sp>
        <p:nvSpPr>
          <p:cNvPr id="721" name="Google Shape;721;p78"/>
          <p:cNvSpPr txBox="1"/>
          <p:nvPr/>
        </p:nvSpPr>
        <p:spPr>
          <a:xfrm>
            <a:off x="4392131" y="344118"/>
            <a:ext cx="225702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Widow’s peak hairline trait</a:t>
            </a:r>
            <a:endParaRPr sz="1400" b="1" i="0" u="none" strike="noStrike" cap="none">
              <a:solidFill>
                <a:srgbClr val="000000"/>
              </a:solidFill>
              <a:latin typeface="Arial"/>
              <a:ea typeface="Arial"/>
              <a:cs typeface="Arial"/>
              <a:sym typeface="Arial"/>
            </a:endParaRPr>
          </a:p>
        </p:txBody>
      </p:sp>
      <p:sp>
        <p:nvSpPr>
          <p:cNvPr id="722" name="Google Shape;722;p78"/>
          <p:cNvSpPr txBox="1"/>
          <p:nvPr/>
        </p:nvSpPr>
        <p:spPr>
          <a:xfrm>
            <a:off x="4392131" y="564250"/>
            <a:ext cx="175689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Straight hairline trait</a:t>
            </a:r>
            <a:endParaRPr sz="1400" b="1" i="0" u="none" strike="noStrike" cap="none">
              <a:solidFill>
                <a:srgbClr val="000000"/>
              </a:solidFill>
              <a:latin typeface="Arial"/>
              <a:ea typeface="Arial"/>
              <a:cs typeface="Arial"/>
              <a:sym typeface="Arial"/>
            </a:endParaRPr>
          </a:p>
        </p:txBody>
      </p:sp>
      <p:sp>
        <p:nvSpPr>
          <p:cNvPr id="723" name="Google Shape;723;p78"/>
          <p:cNvSpPr txBox="1"/>
          <p:nvPr/>
        </p:nvSpPr>
        <p:spPr>
          <a:xfrm>
            <a:off x="6864398" y="344118"/>
            <a:ext cx="194711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1" u="none" strike="noStrike" cap="none">
                <a:solidFill>
                  <a:srgbClr val="000000"/>
                </a:solidFill>
                <a:latin typeface="Arial"/>
                <a:ea typeface="Arial"/>
                <a:cs typeface="Arial"/>
                <a:sym typeface="Arial"/>
              </a:rPr>
              <a:t>H</a:t>
            </a:r>
            <a:r>
              <a:rPr lang="en-US" sz="1400" b="1" i="0" u="none" strike="noStrike" cap="none">
                <a:solidFill>
                  <a:srgbClr val="000000"/>
                </a:solidFill>
                <a:latin typeface="Arial"/>
                <a:ea typeface="Arial"/>
                <a:cs typeface="Arial"/>
                <a:sym typeface="Arial"/>
              </a:rPr>
              <a:t>:  widow’s peak allele</a:t>
            </a:r>
            <a:endParaRPr sz="1400" b="1" i="0" u="none" strike="noStrike" cap="none">
              <a:solidFill>
                <a:srgbClr val="000000"/>
              </a:solidFill>
              <a:latin typeface="Arial"/>
              <a:ea typeface="Arial"/>
              <a:cs typeface="Arial"/>
              <a:sym typeface="Arial"/>
            </a:endParaRPr>
          </a:p>
        </p:txBody>
      </p:sp>
      <p:sp>
        <p:nvSpPr>
          <p:cNvPr id="724" name="Google Shape;724;p78"/>
          <p:cNvSpPr txBox="1"/>
          <p:nvPr/>
        </p:nvSpPr>
        <p:spPr>
          <a:xfrm>
            <a:off x="6855931" y="572718"/>
            <a:ext cx="142664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1" u="none" strike="noStrike" cap="none">
                <a:solidFill>
                  <a:srgbClr val="000000"/>
                </a:solidFill>
                <a:latin typeface="Arial"/>
                <a:ea typeface="Arial"/>
                <a:cs typeface="Arial"/>
                <a:sym typeface="Arial"/>
              </a:rPr>
              <a:t>h</a:t>
            </a:r>
            <a:r>
              <a:rPr lang="en-US" sz="1400" b="1" i="0" u="none" strike="noStrike" cap="none">
                <a:solidFill>
                  <a:srgbClr val="000000"/>
                </a:solidFill>
                <a:latin typeface="Arial"/>
                <a:ea typeface="Arial"/>
                <a:cs typeface="Arial"/>
                <a:sym typeface="Arial"/>
              </a:rPr>
              <a:t>:  straight allele</a:t>
            </a:r>
            <a:endParaRPr sz="1400" b="1" i="0" u="none" strike="noStrike" cap="none">
              <a:solidFill>
                <a:srgbClr val="000000"/>
              </a:solidFill>
              <a:latin typeface="Arial"/>
              <a:ea typeface="Arial"/>
              <a:cs typeface="Arial"/>
              <a:sym typeface="Arial"/>
            </a:endParaRPr>
          </a:p>
        </p:txBody>
      </p:sp>
      <p:sp>
        <p:nvSpPr>
          <p:cNvPr id="725" name="Google Shape;725;p78"/>
          <p:cNvSpPr txBox="1"/>
          <p:nvPr/>
        </p:nvSpPr>
        <p:spPr>
          <a:xfrm>
            <a:off x="2681864" y="140918"/>
            <a:ext cx="371897"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E45136"/>
                </a:solidFill>
                <a:latin typeface="Arial"/>
                <a:ea typeface="Arial"/>
                <a:cs typeface="Arial"/>
                <a:sym typeface="Arial"/>
              </a:rPr>
              <a:t>KEY</a:t>
            </a:r>
            <a:endParaRPr sz="1400" b="1" i="0" u="none" strike="noStrike" cap="none">
              <a:solidFill>
                <a:srgbClr val="E45136"/>
              </a:solidFill>
              <a:latin typeface="Arial"/>
              <a:ea typeface="Arial"/>
              <a:cs typeface="Arial"/>
              <a:sym typeface="Arial"/>
            </a:endParaRPr>
          </a:p>
        </p:txBody>
      </p:sp>
      <p:sp>
        <p:nvSpPr>
          <p:cNvPr id="726" name="Google Shape;726;p78"/>
          <p:cNvSpPr txBox="1"/>
          <p:nvPr/>
        </p:nvSpPr>
        <p:spPr>
          <a:xfrm>
            <a:off x="5848398" y="1427851"/>
            <a:ext cx="65862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Charles</a:t>
            </a:r>
            <a:endParaRPr sz="1400" b="1" i="0" u="none" strike="noStrike" cap="none">
              <a:solidFill>
                <a:srgbClr val="000000"/>
              </a:solidFill>
              <a:latin typeface="Arial"/>
              <a:ea typeface="Arial"/>
              <a:cs typeface="Arial"/>
              <a:sym typeface="Arial"/>
            </a:endParaRPr>
          </a:p>
        </p:txBody>
      </p:sp>
      <p:sp>
        <p:nvSpPr>
          <p:cNvPr id="727" name="Google Shape;727;p78"/>
          <p:cNvSpPr txBox="1"/>
          <p:nvPr/>
        </p:nvSpPr>
        <p:spPr>
          <a:xfrm>
            <a:off x="6805131" y="1427850"/>
            <a:ext cx="602729"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Debbie</a:t>
            </a:r>
            <a:endParaRPr sz="1400" b="1" i="0" u="none" strike="noStrike" cap="none">
              <a:solidFill>
                <a:srgbClr val="000000"/>
              </a:solidFill>
              <a:latin typeface="Arial"/>
              <a:ea typeface="Arial"/>
              <a:cs typeface="Arial"/>
              <a:sym typeface="Arial"/>
            </a:endParaRPr>
          </a:p>
        </p:txBody>
      </p:sp>
      <p:sp>
        <p:nvSpPr>
          <p:cNvPr id="728" name="Google Shape;728;p78"/>
          <p:cNvSpPr txBox="1"/>
          <p:nvPr/>
        </p:nvSpPr>
        <p:spPr>
          <a:xfrm>
            <a:off x="5992331" y="3273583"/>
            <a:ext cx="508978"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Isabel</a:t>
            </a:r>
            <a:endParaRPr sz="1400" b="1" i="0" u="none" strike="noStrike" cap="none">
              <a:solidFill>
                <a:srgbClr val="000000"/>
              </a:solidFill>
              <a:latin typeface="Arial"/>
              <a:ea typeface="Arial"/>
              <a:cs typeface="Arial"/>
              <a:sym typeface="Arial"/>
            </a:endParaRPr>
          </a:p>
        </p:txBody>
      </p:sp>
      <p:sp>
        <p:nvSpPr>
          <p:cNvPr id="729" name="Google Shape;729;p78"/>
          <p:cNvSpPr txBox="1"/>
          <p:nvPr/>
        </p:nvSpPr>
        <p:spPr>
          <a:xfrm>
            <a:off x="6678131" y="3265117"/>
            <a:ext cx="618646"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Juliana</a:t>
            </a:r>
            <a:endParaRPr sz="1400" b="1" i="0" u="none" strike="noStrike" cap="none">
              <a:solidFill>
                <a:srgbClr val="000000"/>
              </a:solidFill>
              <a:latin typeface="Arial"/>
              <a:ea typeface="Arial"/>
              <a:cs typeface="Arial"/>
              <a:sym typeface="Arial"/>
            </a:endParaRPr>
          </a:p>
        </p:txBody>
      </p:sp>
      <p:sp>
        <p:nvSpPr>
          <p:cNvPr id="730" name="Google Shape;730;p78"/>
          <p:cNvSpPr txBox="1"/>
          <p:nvPr/>
        </p:nvSpPr>
        <p:spPr>
          <a:xfrm>
            <a:off x="7033731" y="4306517"/>
            <a:ext cx="1179810"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Widow’s peak</a:t>
            </a:r>
            <a:endParaRPr sz="1400" b="1" i="0" u="none" strike="noStrike" cap="none">
              <a:solidFill>
                <a:srgbClr val="000000"/>
              </a:solidFill>
              <a:latin typeface="Arial"/>
              <a:ea typeface="Arial"/>
              <a:cs typeface="Arial"/>
              <a:sym typeface="Arial"/>
            </a:endParaRPr>
          </a:p>
        </p:txBody>
      </p:sp>
      <p:sp>
        <p:nvSpPr>
          <p:cNvPr id="731" name="Google Shape;731;p78"/>
          <p:cNvSpPr txBox="1"/>
          <p:nvPr/>
        </p:nvSpPr>
        <p:spPr>
          <a:xfrm>
            <a:off x="1132464" y="4314984"/>
            <a:ext cx="1372171"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Straight hairline</a:t>
            </a:r>
            <a:endParaRPr sz="1400" b="1" i="0" u="none" strike="noStrike" cap="none">
              <a:solidFill>
                <a:srgbClr val="000000"/>
              </a:solidFill>
              <a:latin typeface="Arial"/>
              <a:ea typeface="Arial"/>
              <a:cs typeface="Arial"/>
              <a:sym typeface="Arial"/>
            </a:endParaRPr>
          </a:p>
        </p:txBody>
      </p:sp>
      <p:sp>
        <p:nvSpPr>
          <p:cNvPr id="732" name="Google Shape;732;p78"/>
          <p:cNvSpPr txBox="1"/>
          <p:nvPr/>
        </p:nvSpPr>
        <p:spPr>
          <a:xfrm>
            <a:off x="2927398" y="5678117"/>
            <a:ext cx="568590"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Kristin</a:t>
            </a:r>
            <a:endParaRPr sz="1400" b="1" i="0" u="none" strike="noStrike" cap="none">
              <a:solidFill>
                <a:srgbClr val="000000"/>
              </a:solidFill>
              <a:latin typeface="Arial"/>
              <a:ea typeface="Arial"/>
              <a:cs typeface="Arial"/>
              <a:sym typeface="Arial"/>
            </a:endParaRPr>
          </a:p>
        </p:txBody>
      </p:sp>
      <p:sp>
        <p:nvSpPr>
          <p:cNvPr id="733" name="Google Shape;733;p78"/>
          <p:cNvSpPr txBox="1"/>
          <p:nvPr/>
        </p:nvSpPr>
        <p:spPr>
          <a:xfrm>
            <a:off x="5983865" y="5686583"/>
            <a:ext cx="339085" cy="21544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Lori</a:t>
            </a:r>
            <a:endParaRPr sz="1400" b="1" i="0" u="none" strike="noStrike" cap="none">
              <a:solidFill>
                <a:srgbClr val="000000"/>
              </a:solidFill>
              <a:latin typeface="Arial"/>
              <a:ea typeface="Arial"/>
              <a:cs typeface="Arial"/>
              <a:sym typeface="Arial"/>
            </a:endParaRPr>
          </a:p>
        </p:txBody>
      </p:sp>
      <p:sp>
        <p:nvSpPr>
          <p:cNvPr id="734" name="Google Shape;734;p78"/>
          <p:cNvSpPr txBox="1"/>
          <p:nvPr/>
        </p:nvSpPr>
        <p:spPr>
          <a:xfrm>
            <a:off x="3969333" y="996050"/>
            <a:ext cx="1306410"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i="0" u="none" strike="noStrike" cap="none" dirty="0">
                <a:solidFill>
                  <a:srgbClr val="0E50A5"/>
                </a:solidFill>
                <a:latin typeface="Arial"/>
                <a:ea typeface="Arial"/>
                <a:cs typeface="Arial"/>
                <a:sym typeface="Arial"/>
              </a:rPr>
              <a:t>1</a:t>
            </a:r>
            <a:r>
              <a:rPr lang="en-US" sz="1400" b="1" i="0" u="none" strike="noStrike" cap="small" dirty="0">
                <a:solidFill>
                  <a:srgbClr val="0E50A5"/>
                </a:solidFill>
                <a:latin typeface="Arial"/>
                <a:ea typeface="Arial"/>
                <a:cs typeface="Arial"/>
                <a:sym typeface="Arial"/>
              </a:rPr>
              <a:t>st</a:t>
            </a:r>
            <a:br>
              <a:rPr lang="en-US" sz="1400" b="1" i="0" u="none" strike="noStrike" cap="small" dirty="0">
                <a:solidFill>
                  <a:srgbClr val="0E50A5"/>
                </a:solidFill>
                <a:latin typeface="Arial"/>
                <a:ea typeface="Arial"/>
                <a:cs typeface="Arial"/>
                <a:sym typeface="Arial"/>
              </a:rPr>
            </a:br>
            <a:r>
              <a:rPr lang="en-US" sz="1400" b="1" i="0" u="none" strike="noStrike" cap="none" dirty="0">
                <a:solidFill>
                  <a:srgbClr val="0E50A5"/>
                </a:solidFill>
                <a:latin typeface="Arial"/>
                <a:ea typeface="Arial"/>
                <a:cs typeface="Arial"/>
                <a:sym typeface="Arial"/>
              </a:rPr>
              <a:t>GENERATION</a:t>
            </a:r>
            <a:endParaRPr sz="1400" b="1" i="0" u="none" strike="noStrike" cap="none" dirty="0">
              <a:solidFill>
                <a:srgbClr val="0E50A5"/>
              </a:solidFill>
              <a:latin typeface="Arial"/>
              <a:ea typeface="Arial"/>
              <a:cs typeface="Arial"/>
              <a:sym typeface="Arial"/>
            </a:endParaRPr>
          </a:p>
        </p:txBody>
      </p:sp>
      <p:sp>
        <p:nvSpPr>
          <p:cNvPr id="735" name="Google Shape;735;p78"/>
          <p:cNvSpPr txBox="1"/>
          <p:nvPr/>
        </p:nvSpPr>
        <p:spPr>
          <a:xfrm>
            <a:off x="3994733" y="2232183"/>
            <a:ext cx="1306410"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i="0" u="none" strike="noStrike" cap="none" dirty="0">
                <a:solidFill>
                  <a:srgbClr val="1151AA"/>
                </a:solidFill>
                <a:latin typeface="Arial"/>
                <a:ea typeface="Arial"/>
                <a:cs typeface="Arial"/>
                <a:sym typeface="Arial"/>
              </a:rPr>
              <a:t>2</a:t>
            </a:r>
            <a:r>
              <a:rPr lang="en-US" sz="1400" b="1" i="0" u="none" strike="noStrike" cap="small" dirty="0">
                <a:solidFill>
                  <a:srgbClr val="1151AA"/>
                </a:solidFill>
                <a:latin typeface="Arial"/>
                <a:ea typeface="Arial"/>
                <a:cs typeface="Arial"/>
                <a:sym typeface="Arial"/>
              </a:rPr>
              <a:t>nd</a:t>
            </a:r>
            <a:br>
              <a:rPr lang="en-US" sz="1400" b="1" i="0" u="none" strike="noStrike" cap="small" dirty="0">
                <a:solidFill>
                  <a:srgbClr val="1151AA"/>
                </a:solidFill>
                <a:latin typeface="Arial"/>
                <a:ea typeface="Arial"/>
                <a:cs typeface="Arial"/>
                <a:sym typeface="Arial"/>
              </a:rPr>
            </a:br>
            <a:r>
              <a:rPr lang="en-US" sz="1400" b="1" i="0" u="none" strike="noStrike" cap="none" dirty="0">
                <a:solidFill>
                  <a:srgbClr val="1151AA"/>
                </a:solidFill>
                <a:latin typeface="Arial"/>
                <a:ea typeface="Arial"/>
                <a:cs typeface="Arial"/>
                <a:sym typeface="Arial"/>
              </a:rPr>
              <a:t>GENERATION</a:t>
            </a:r>
            <a:endParaRPr sz="1400" b="1" i="0" u="none" strike="noStrike" cap="none" dirty="0">
              <a:solidFill>
                <a:srgbClr val="1151AA"/>
              </a:solidFill>
              <a:latin typeface="Arial"/>
              <a:ea typeface="Arial"/>
              <a:cs typeface="Arial"/>
              <a:sym typeface="Arial"/>
            </a:endParaRPr>
          </a:p>
        </p:txBody>
      </p:sp>
      <p:sp>
        <p:nvSpPr>
          <p:cNvPr id="736" name="Google Shape;736;p78"/>
          <p:cNvSpPr txBox="1"/>
          <p:nvPr/>
        </p:nvSpPr>
        <p:spPr>
          <a:xfrm>
            <a:off x="4007972" y="4340382"/>
            <a:ext cx="1306410" cy="43088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400" b="1" i="0" u="none" strike="noStrike" cap="none" dirty="0">
                <a:solidFill>
                  <a:srgbClr val="1151AA"/>
                </a:solidFill>
                <a:latin typeface="Arial"/>
                <a:ea typeface="Arial"/>
                <a:cs typeface="Arial"/>
                <a:sym typeface="Arial"/>
              </a:rPr>
              <a:t>3</a:t>
            </a:r>
            <a:r>
              <a:rPr lang="en-US" sz="1400" b="1" i="0" u="none" strike="noStrike" cap="small" dirty="0">
                <a:solidFill>
                  <a:srgbClr val="1151AA"/>
                </a:solidFill>
                <a:latin typeface="Arial"/>
                <a:ea typeface="Arial"/>
                <a:cs typeface="Arial"/>
                <a:sym typeface="Arial"/>
              </a:rPr>
              <a:t>rd</a:t>
            </a:r>
            <a:br>
              <a:rPr lang="en-US" sz="1400" b="1" i="0" u="none" strike="noStrike" cap="small" dirty="0">
                <a:solidFill>
                  <a:srgbClr val="1151AA"/>
                </a:solidFill>
                <a:latin typeface="Arial"/>
                <a:ea typeface="Arial"/>
                <a:cs typeface="Arial"/>
                <a:sym typeface="Arial"/>
              </a:rPr>
            </a:br>
            <a:r>
              <a:rPr lang="en-US" sz="1400" b="1" i="0" u="none" strike="noStrike" cap="none" dirty="0">
                <a:solidFill>
                  <a:srgbClr val="1151AA"/>
                </a:solidFill>
                <a:latin typeface="Arial"/>
                <a:ea typeface="Arial"/>
                <a:cs typeface="Arial"/>
                <a:sym typeface="Arial"/>
              </a:rPr>
              <a:t>GENERATION</a:t>
            </a:r>
            <a:endParaRPr sz="1400" b="1" i="0" u="none" strike="noStrike" cap="none" dirty="0">
              <a:solidFill>
                <a:srgbClr val="1151AA"/>
              </a:solidFill>
              <a:latin typeface="Arial"/>
              <a:ea typeface="Arial"/>
              <a:cs typeface="Arial"/>
              <a:sym typeface="Arial"/>
            </a:endParaRPr>
          </a:p>
        </p:txBody>
      </p:sp>
      <p:sp>
        <p:nvSpPr>
          <p:cNvPr id="737" name="Google Shape;737;p78"/>
          <p:cNvSpPr txBox="1"/>
          <p:nvPr/>
        </p:nvSpPr>
        <p:spPr>
          <a:xfrm>
            <a:off x="1335665" y="1639517"/>
            <a:ext cx="36210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a:solidFill>
                  <a:srgbClr val="000000"/>
                </a:solidFill>
                <a:latin typeface="Arial"/>
                <a:ea typeface="Arial"/>
                <a:cs typeface="Arial"/>
                <a:sym typeface="Arial"/>
              </a:rPr>
              <a:t>Hh</a:t>
            </a:r>
            <a:endParaRPr sz="1800" b="1" i="1" u="none" strike="noStrike" cap="none">
              <a:solidFill>
                <a:srgbClr val="000000"/>
              </a:solidFill>
              <a:latin typeface="Arial"/>
              <a:ea typeface="Arial"/>
              <a:cs typeface="Arial"/>
              <a:sym typeface="Arial"/>
            </a:endParaRPr>
          </a:p>
        </p:txBody>
      </p:sp>
      <p:sp>
        <p:nvSpPr>
          <p:cNvPr id="738" name="Google Shape;738;p78"/>
          <p:cNvSpPr txBox="1"/>
          <p:nvPr/>
        </p:nvSpPr>
        <p:spPr>
          <a:xfrm>
            <a:off x="2258533" y="1639516"/>
            <a:ext cx="36210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a:solidFill>
                  <a:srgbClr val="000000"/>
                </a:solidFill>
                <a:latin typeface="Arial"/>
                <a:ea typeface="Arial"/>
                <a:cs typeface="Arial"/>
                <a:sym typeface="Arial"/>
              </a:rPr>
              <a:t>Hh</a:t>
            </a:r>
            <a:endParaRPr sz="1800" b="1" i="1" u="none" strike="noStrike" cap="none">
              <a:solidFill>
                <a:srgbClr val="000000"/>
              </a:solidFill>
              <a:latin typeface="Arial"/>
              <a:ea typeface="Arial"/>
              <a:cs typeface="Arial"/>
              <a:sym typeface="Arial"/>
            </a:endParaRPr>
          </a:p>
        </p:txBody>
      </p:sp>
      <p:sp>
        <p:nvSpPr>
          <p:cNvPr id="739" name="Google Shape;739;p78"/>
          <p:cNvSpPr txBox="1"/>
          <p:nvPr/>
        </p:nvSpPr>
        <p:spPr>
          <a:xfrm>
            <a:off x="6957535" y="1631049"/>
            <a:ext cx="36210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a:solidFill>
                  <a:srgbClr val="000000"/>
                </a:solidFill>
                <a:latin typeface="Arial"/>
                <a:ea typeface="Arial"/>
                <a:cs typeface="Arial"/>
                <a:sym typeface="Arial"/>
              </a:rPr>
              <a:t>Hh</a:t>
            </a:r>
            <a:endParaRPr sz="1800" b="1" i="1" u="none" strike="noStrike" cap="none">
              <a:solidFill>
                <a:srgbClr val="000000"/>
              </a:solidFill>
              <a:latin typeface="Arial"/>
              <a:ea typeface="Arial"/>
              <a:cs typeface="Arial"/>
              <a:sym typeface="Arial"/>
            </a:endParaRPr>
          </a:p>
        </p:txBody>
      </p:sp>
      <p:sp>
        <p:nvSpPr>
          <p:cNvPr id="740" name="Google Shape;740;p78"/>
          <p:cNvSpPr txBox="1"/>
          <p:nvPr/>
        </p:nvSpPr>
        <p:spPr>
          <a:xfrm>
            <a:off x="6093934" y="3493716"/>
            <a:ext cx="36210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a:solidFill>
                  <a:srgbClr val="000000"/>
                </a:solidFill>
                <a:latin typeface="Arial"/>
                <a:ea typeface="Arial"/>
                <a:cs typeface="Arial"/>
                <a:sym typeface="Arial"/>
              </a:rPr>
              <a:t>Hh</a:t>
            </a:r>
            <a:endParaRPr sz="1800" b="1" i="1" u="none" strike="noStrike" cap="none">
              <a:solidFill>
                <a:srgbClr val="000000"/>
              </a:solidFill>
              <a:latin typeface="Arial"/>
              <a:ea typeface="Arial"/>
              <a:cs typeface="Arial"/>
              <a:sym typeface="Arial"/>
            </a:endParaRPr>
          </a:p>
        </p:txBody>
      </p:sp>
      <p:sp>
        <p:nvSpPr>
          <p:cNvPr id="741" name="Google Shape;741;p78"/>
          <p:cNvSpPr txBox="1"/>
          <p:nvPr/>
        </p:nvSpPr>
        <p:spPr>
          <a:xfrm>
            <a:off x="3012066" y="3502183"/>
            <a:ext cx="36210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a:solidFill>
                  <a:srgbClr val="000000"/>
                </a:solidFill>
                <a:latin typeface="Arial"/>
                <a:ea typeface="Arial"/>
                <a:cs typeface="Arial"/>
                <a:sym typeface="Arial"/>
              </a:rPr>
              <a:t>Hh</a:t>
            </a:r>
            <a:endParaRPr sz="1800" b="1" i="1" u="none" strike="noStrike" cap="none">
              <a:solidFill>
                <a:srgbClr val="000000"/>
              </a:solidFill>
              <a:latin typeface="Arial"/>
              <a:ea typeface="Arial"/>
              <a:cs typeface="Arial"/>
              <a:sym typeface="Arial"/>
            </a:endParaRPr>
          </a:p>
        </p:txBody>
      </p:sp>
      <p:sp>
        <p:nvSpPr>
          <p:cNvPr id="742" name="Google Shape;742;p78"/>
          <p:cNvSpPr txBox="1"/>
          <p:nvPr/>
        </p:nvSpPr>
        <p:spPr>
          <a:xfrm>
            <a:off x="1318734" y="3502183"/>
            <a:ext cx="33640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a:solidFill>
                  <a:srgbClr val="000000"/>
                </a:solidFill>
                <a:latin typeface="Arial"/>
                <a:ea typeface="Arial"/>
                <a:cs typeface="Arial"/>
                <a:sym typeface="Arial"/>
              </a:rPr>
              <a:t>hh</a:t>
            </a:r>
            <a:endParaRPr sz="1800" b="1" i="1" u="none" strike="noStrike" cap="none">
              <a:solidFill>
                <a:srgbClr val="000000"/>
              </a:solidFill>
              <a:latin typeface="Arial"/>
              <a:ea typeface="Arial"/>
              <a:cs typeface="Arial"/>
              <a:sym typeface="Arial"/>
            </a:endParaRPr>
          </a:p>
        </p:txBody>
      </p:sp>
      <p:sp>
        <p:nvSpPr>
          <p:cNvPr id="743" name="Google Shape;743;p78"/>
          <p:cNvSpPr txBox="1"/>
          <p:nvPr/>
        </p:nvSpPr>
        <p:spPr>
          <a:xfrm>
            <a:off x="2275468" y="3502183"/>
            <a:ext cx="33640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a:solidFill>
                  <a:srgbClr val="000000"/>
                </a:solidFill>
                <a:latin typeface="Arial"/>
                <a:ea typeface="Arial"/>
                <a:cs typeface="Arial"/>
                <a:sym typeface="Arial"/>
              </a:rPr>
              <a:t>hh</a:t>
            </a:r>
            <a:endParaRPr sz="1800" b="1" i="1" u="none" strike="noStrike" cap="none">
              <a:solidFill>
                <a:srgbClr val="000000"/>
              </a:solidFill>
              <a:latin typeface="Arial"/>
              <a:ea typeface="Arial"/>
              <a:cs typeface="Arial"/>
              <a:sym typeface="Arial"/>
            </a:endParaRPr>
          </a:p>
        </p:txBody>
      </p:sp>
      <p:sp>
        <p:nvSpPr>
          <p:cNvPr id="744" name="Google Shape;744;p78"/>
          <p:cNvSpPr txBox="1"/>
          <p:nvPr/>
        </p:nvSpPr>
        <p:spPr>
          <a:xfrm>
            <a:off x="3071335" y="5915184"/>
            <a:ext cx="33640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a:solidFill>
                  <a:srgbClr val="000000"/>
                </a:solidFill>
                <a:latin typeface="Arial"/>
                <a:ea typeface="Arial"/>
                <a:cs typeface="Arial"/>
                <a:sym typeface="Arial"/>
              </a:rPr>
              <a:t>hh</a:t>
            </a:r>
            <a:endParaRPr sz="1800" b="1" i="1" u="none" strike="noStrike" cap="none">
              <a:solidFill>
                <a:srgbClr val="000000"/>
              </a:solidFill>
              <a:latin typeface="Arial"/>
              <a:ea typeface="Arial"/>
              <a:cs typeface="Arial"/>
              <a:sym typeface="Arial"/>
            </a:endParaRPr>
          </a:p>
        </p:txBody>
      </p:sp>
      <p:sp>
        <p:nvSpPr>
          <p:cNvPr id="745" name="Google Shape;745;p78"/>
          <p:cNvSpPr txBox="1"/>
          <p:nvPr/>
        </p:nvSpPr>
        <p:spPr>
          <a:xfrm>
            <a:off x="6855935" y="3502182"/>
            <a:ext cx="33640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a:solidFill>
                  <a:srgbClr val="000000"/>
                </a:solidFill>
                <a:latin typeface="Arial"/>
                <a:ea typeface="Arial"/>
                <a:cs typeface="Arial"/>
                <a:sym typeface="Arial"/>
              </a:rPr>
              <a:t>hh</a:t>
            </a:r>
            <a:endParaRPr sz="1800" b="1" i="1" u="none" strike="noStrike" cap="none">
              <a:solidFill>
                <a:srgbClr val="000000"/>
              </a:solidFill>
              <a:latin typeface="Arial"/>
              <a:ea typeface="Arial"/>
              <a:cs typeface="Arial"/>
              <a:sym typeface="Arial"/>
            </a:endParaRPr>
          </a:p>
        </p:txBody>
      </p:sp>
      <p:sp>
        <p:nvSpPr>
          <p:cNvPr id="746" name="Google Shape;746;p78"/>
          <p:cNvSpPr txBox="1"/>
          <p:nvPr/>
        </p:nvSpPr>
        <p:spPr>
          <a:xfrm>
            <a:off x="6051602" y="1639516"/>
            <a:ext cx="33640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1" u="none" strike="noStrike" cap="none">
                <a:solidFill>
                  <a:srgbClr val="000000"/>
                </a:solidFill>
                <a:latin typeface="Arial"/>
                <a:ea typeface="Arial"/>
                <a:cs typeface="Arial"/>
                <a:sym typeface="Arial"/>
              </a:rPr>
              <a:t>hh</a:t>
            </a:r>
            <a:endParaRPr sz="1800" b="1" i="1" u="none" strike="noStrike" cap="none">
              <a:solidFill>
                <a:srgbClr val="000000"/>
              </a:solidFill>
              <a:latin typeface="Arial"/>
              <a:ea typeface="Arial"/>
              <a:cs typeface="Arial"/>
              <a:sym typeface="Arial"/>
            </a:endParaRPr>
          </a:p>
        </p:txBody>
      </p:sp>
      <p:sp>
        <p:nvSpPr>
          <p:cNvPr id="747" name="Google Shape;747;p78"/>
          <p:cNvSpPr txBox="1"/>
          <p:nvPr/>
        </p:nvSpPr>
        <p:spPr>
          <a:xfrm>
            <a:off x="446664" y="3510649"/>
            <a:ext cx="387804" cy="669414"/>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US" sz="1800" b="1" i="1" u="none" strike="noStrike" cap="none" dirty="0">
                <a:solidFill>
                  <a:srgbClr val="FF0000"/>
                </a:solidFill>
                <a:latin typeface="Arial"/>
                <a:ea typeface="Arial"/>
                <a:cs typeface="Arial"/>
                <a:sym typeface="Arial"/>
              </a:rPr>
              <a:t>HH</a:t>
            </a:r>
            <a:br>
              <a:rPr lang="en-US" sz="1800" b="1" i="1" u="none" strike="noStrike" cap="none" dirty="0">
                <a:solidFill>
                  <a:srgbClr val="000000"/>
                </a:solidFill>
                <a:latin typeface="Arial"/>
                <a:ea typeface="Arial"/>
                <a:cs typeface="Arial"/>
                <a:sym typeface="Arial"/>
              </a:rPr>
            </a:br>
            <a:r>
              <a:rPr lang="en-US" sz="1200" b="1" i="1" u="none" strike="noStrike" cap="none" dirty="0">
                <a:solidFill>
                  <a:srgbClr val="FF0000"/>
                </a:solidFill>
                <a:latin typeface="Arial"/>
                <a:ea typeface="Arial"/>
                <a:cs typeface="Arial"/>
                <a:sym typeface="Arial"/>
              </a:rPr>
              <a:t>or</a:t>
            </a:r>
            <a:br>
              <a:rPr lang="en-US" sz="1800" b="1" i="1" u="none" strike="noStrike" cap="none" dirty="0">
                <a:solidFill>
                  <a:srgbClr val="FF0000"/>
                </a:solidFill>
                <a:latin typeface="Arial"/>
                <a:ea typeface="Arial"/>
                <a:cs typeface="Arial"/>
                <a:sym typeface="Arial"/>
              </a:rPr>
            </a:br>
            <a:r>
              <a:rPr lang="en-US" sz="1800" b="1" i="1" u="none" strike="noStrike" cap="none" dirty="0" err="1">
                <a:solidFill>
                  <a:srgbClr val="FF0000"/>
                </a:solidFill>
                <a:latin typeface="Arial"/>
                <a:ea typeface="Arial"/>
                <a:cs typeface="Arial"/>
                <a:sym typeface="Arial"/>
              </a:rPr>
              <a:t>Hh</a:t>
            </a:r>
            <a:endParaRPr sz="1800" b="1" i="1" u="none" strike="noStrike" cap="none" dirty="0">
              <a:solidFill>
                <a:srgbClr val="FF0000"/>
              </a:solidFill>
              <a:latin typeface="Arial"/>
              <a:ea typeface="Arial"/>
              <a:cs typeface="Arial"/>
              <a:sym typeface="Arial"/>
            </a:endParaRPr>
          </a:p>
        </p:txBody>
      </p:sp>
      <p:sp>
        <p:nvSpPr>
          <p:cNvPr id="748" name="Google Shape;748;p78"/>
          <p:cNvSpPr txBox="1"/>
          <p:nvPr/>
        </p:nvSpPr>
        <p:spPr>
          <a:xfrm>
            <a:off x="5958465" y="5923649"/>
            <a:ext cx="387804" cy="669414"/>
          </a:xfrm>
          <a:prstGeom prst="rect">
            <a:avLst/>
          </a:prstGeom>
          <a:noFill/>
          <a:ln>
            <a:noFill/>
          </a:ln>
        </p:spPr>
        <p:txBody>
          <a:bodyPr spcFirstLastPara="1" wrap="square" lIns="0" tIns="0" rIns="0" bIns="0" anchor="t" anchorCtr="0">
            <a:spAutoFit/>
          </a:bodyPr>
          <a:lstStyle/>
          <a:p>
            <a:pPr marL="0" marR="0" lvl="0" indent="0" algn="ctr" rtl="0">
              <a:lnSpc>
                <a:spcPct val="90000"/>
              </a:lnSpc>
              <a:spcBef>
                <a:spcPts val="0"/>
              </a:spcBef>
              <a:spcAft>
                <a:spcPts val="0"/>
              </a:spcAft>
              <a:buNone/>
            </a:pPr>
            <a:r>
              <a:rPr lang="en-US" sz="1800" b="1" i="1" u="none" strike="noStrike" cap="none" dirty="0">
                <a:solidFill>
                  <a:srgbClr val="FF0000"/>
                </a:solidFill>
                <a:latin typeface="Arial"/>
                <a:ea typeface="Arial"/>
                <a:cs typeface="Arial"/>
                <a:sym typeface="Arial"/>
              </a:rPr>
              <a:t>HH</a:t>
            </a:r>
            <a:br>
              <a:rPr lang="en-US" sz="1800" b="1" i="1" u="none" strike="noStrike" cap="none" dirty="0">
                <a:solidFill>
                  <a:srgbClr val="FF0000"/>
                </a:solidFill>
                <a:latin typeface="Arial"/>
                <a:ea typeface="Arial"/>
                <a:cs typeface="Arial"/>
                <a:sym typeface="Arial"/>
              </a:rPr>
            </a:br>
            <a:r>
              <a:rPr lang="en-US" sz="1200" b="1" i="1" u="none" strike="noStrike" cap="none" dirty="0">
                <a:solidFill>
                  <a:srgbClr val="FF0000"/>
                </a:solidFill>
                <a:latin typeface="Arial"/>
                <a:ea typeface="Arial"/>
                <a:cs typeface="Arial"/>
                <a:sym typeface="Arial"/>
              </a:rPr>
              <a:t>or</a:t>
            </a:r>
            <a:br>
              <a:rPr lang="en-US" sz="1800" b="1" i="1" u="none" strike="noStrike" cap="none" dirty="0">
                <a:solidFill>
                  <a:srgbClr val="FF0000"/>
                </a:solidFill>
                <a:latin typeface="Arial"/>
                <a:ea typeface="Arial"/>
                <a:cs typeface="Arial"/>
                <a:sym typeface="Arial"/>
              </a:rPr>
            </a:br>
            <a:r>
              <a:rPr lang="en-US" sz="1800" b="1" i="1" u="none" strike="noStrike" cap="none" dirty="0" err="1">
                <a:solidFill>
                  <a:srgbClr val="FF0000"/>
                </a:solidFill>
                <a:latin typeface="Arial"/>
                <a:ea typeface="Arial"/>
                <a:cs typeface="Arial"/>
                <a:sym typeface="Arial"/>
              </a:rPr>
              <a:t>Hh</a:t>
            </a:r>
            <a:endParaRPr sz="1800" b="1" i="1" u="none" strike="noStrike" cap="none" dirty="0">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4"/>
                                        </p:tgtEl>
                                        <p:attrNameLst>
                                          <p:attrName>style.visibility</p:attrName>
                                        </p:attrNameLst>
                                      </p:cBhvr>
                                      <p:to>
                                        <p:strVal val="visible"/>
                                      </p:to>
                                    </p:set>
                                    <p:animEffect transition="in" filter="fade">
                                      <p:cBhvr>
                                        <p:cTn id="7" dur="500"/>
                                        <p:tgtEl>
                                          <p:spTgt spid="7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47"/>
                                        </p:tgtEl>
                                        <p:attrNameLst>
                                          <p:attrName>style.visibility</p:attrName>
                                        </p:attrNameLst>
                                      </p:cBhvr>
                                      <p:to>
                                        <p:strVal val="visible"/>
                                      </p:to>
                                    </p:set>
                                    <p:animEffect transition="in" filter="fade">
                                      <p:cBhvr>
                                        <p:cTn id="12" dur="500"/>
                                        <p:tgtEl>
                                          <p:spTgt spid="7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48"/>
                                        </p:tgtEl>
                                        <p:attrNameLst>
                                          <p:attrName>style.visibility</p:attrName>
                                        </p:attrNameLst>
                                      </p:cBhvr>
                                      <p:to>
                                        <p:strVal val="visible"/>
                                      </p:to>
                                    </p:set>
                                    <p:animEffect transition="in" filter="fade">
                                      <p:cBhvr>
                                        <p:cTn id="17" dur="500"/>
                                        <p:tgtEl>
                                          <p:spTgt spid="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 grpId="0"/>
      <p:bldP spid="747" grpId="0"/>
      <p:bldP spid="748" grpId="0"/>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753"/>
        <p:cNvGrpSpPr/>
        <p:nvPr/>
      </p:nvGrpSpPr>
      <p:grpSpPr>
        <a:xfrm>
          <a:off x="0" y="0"/>
          <a:ext cx="0" cy="0"/>
          <a:chOff x="0" y="0"/>
          <a:chExt cx="0" cy="0"/>
        </a:xfrm>
      </p:grpSpPr>
      <p:sp>
        <p:nvSpPr>
          <p:cNvPr id="754" name="Google Shape;754;p79"/>
          <p:cNvSpPr txBox="1">
            <a:spLocks noGrp="1"/>
          </p:cNvSpPr>
          <p:nvPr>
            <p:ph type="title"/>
          </p:nvPr>
        </p:nvSpPr>
        <p:spPr>
          <a:xfrm>
            <a:off x="313267" y="365126"/>
            <a:ext cx="8475133" cy="1040341"/>
          </a:xfrm>
          <a:prstGeom prst="rect">
            <a:avLst/>
          </a:prstGeom>
          <a:solidFill>
            <a:schemeClr val="accent3">
              <a:lumMod val="40000"/>
              <a:lumOff val="6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200"/>
              <a:buFont typeface="Arial"/>
              <a:buNone/>
            </a:pPr>
            <a:r>
              <a:rPr lang="en-US" sz="3200" dirty="0">
                <a:solidFill>
                  <a:srgbClr val="0000FF"/>
                </a:solidFill>
              </a:rPr>
              <a:t>Many Inherited Traits in Humans are controlled by a </a:t>
            </a:r>
            <a:r>
              <a:rPr lang="en-US" sz="3200" dirty="0">
                <a:solidFill>
                  <a:srgbClr val="FF0000"/>
                </a:solidFill>
              </a:rPr>
              <a:t>Single Gene</a:t>
            </a:r>
            <a:endParaRPr sz="3200" dirty="0">
              <a:solidFill>
                <a:srgbClr val="FF0000"/>
              </a:solidFill>
            </a:endParaRPr>
          </a:p>
        </p:txBody>
      </p:sp>
      <p:sp>
        <p:nvSpPr>
          <p:cNvPr id="755" name="Google Shape;755;p79"/>
          <p:cNvSpPr txBox="1">
            <a:spLocks noGrp="1"/>
          </p:cNvSpPr>
          <p:nvPr>
            <p:ph type="body" idx="1"/>
          </p:nvPr>
        </p:nvSpPr>
        <p:spPr>
          <a:xfrm>
            <a:off x="167425" y="1600200"/>
            <a:ext cx="8886423" cy="475826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800"/>
              </a:spcBef>
              <a:spcAft>
                <a:spcPts val="0"/>
              </a:spcAft>
              <a:buSzPts val="2800"/>
              <a:buChar char="•"/>
            </a:pPr>
            <a:r>
              <a:rPr lang="en-US" dirty="0"/>
              <a:t>Because a trait is dominant </a:t>
            </a:r>
            <a:r>
              <a:rPr lang="en-US" u="sng" dirty="0"/>
              <a:t>does NOT mean </a:t>
            </a:r>
            <a:r>
              <a:rPr lang="en-US" dirty="0"/>
              <a:t>that it is </a:t>
            </a:r>
            <a:endParaRPr dirty="0"/>
          </a:p>
          <a:p>
            <a:pPr marL="685800" lvl="1" indent="-228600" algn="l" rtl="0">
              <a:lnSpc>
                <a:spcPct val="100000"/>
              </a:lnSpc>
              <a:spcBef>
                <a:spcPts val="1800"/>
              </a:spcBef>
              <a:spcAft>
                <a:spcPts val="0"/>
              </a:spcAft>
              <a:buSzPts val="2600"/>
              <a:buChar char="•"/>
            </a:pPr>
            <a:r>
              <a:rPr lang="en-US" dirty="0"/>
              <a:t>“</a:t>
            </a:r>
            <a:r>
              <a:rPr lang="en-US" b="1" dirty="0">
                <a:solidFill>
                  <a:srgbClr val="FF0000"/>
                </a:solidFill>
              </a:rPr>
              <a:t>normal</a:t>
            </a:r>
            <a:r>
              <a:rPr lang="en-US" dirty="0"/>
              <a:t>” or</a:t>
            </a:r>
            <a:endParaRPr dirty="0"/>
          </a:p>
          <a:p>
            <a:pPr marL="685800" lvl="1" indent="-228600" algn="l" rtl="0">
              <a:lnSpc>
                <a:spcPct val="100000"/>
              </a:lnSpc>
              <a:spcBef>
                <a:spcPts val="1800"/>
              </a:spcBef>
              <a:spcAft>
                <a:spcPts val="0"/>
              </a:spcAft>
              <a:buSzPts val="2600"/>
              <a:buChar char="•"/>
            </a:pPr>
            <a:r>
              <a:rPr lang="en-US" b="1" dirty="0">
                <a:solidFill>
                  <a:srgbClr val="00B050"/>
                </a:solidFill>
              </a:rPr>
              <a:t>more common than a recessive trait</a:t>
            </a:r>
            <a:r>
              <a:rPr lang="en-US" dirty="0"/>
              <a:t>.</a:t>
            </a:r>
            <a:endParaRPr dirty="0"/>
          </a:p>
          <a:p>
            <a:pPr marL="228600" lvl="0" indent="-228600" algn="l" rtl="0">
              <a:lnSpc>
                <a:spcPct val="100000"/>
              </a:lnSpc>
              <a:spcBef>
                <a:spcPts val="1800"/>
              </a:spcBef>
              <a:spcAft>
                <a:spcPts val="0"/>
              </a:spcAft>
              <a:buSzPts val="2800"/>
              <a:buChar char="•"/>
            </a:pPr>
            <a:r>
              <a:rPr lang="en-US" b="1" dirty="0">
                <a:solidFill>
                  <a:srgbClr val="0000FF"/>
                </a:solidFill>
              </a:rPr>
              <a:t>Wild-type Traits </a:t>
            </a:r>
            <a:r>
              <a:rPr lang="en-US" dirty="0"/>
              <a:t>are</a:t>
            </a:r>
            <a:endParaRPr dirty="0"/>
          </a:p>
          <a:p>
            <a:pPr marL="685800" lvl="1" indent="-228600" algn="l" rtl="0">
              <a:lnSpc>
                <a:spcPct val="100000"/>
              </a:lnSpc>
              <a:spcBef>
                <a:spcPts val="1800"/>
              </a:spcBef>
              <a:spcAft>
                <a:spcPts val="0"/>
              </a:spcAft>
              <a:buSzPts val="2600"/>
              <a:buChar char="•"/>
            </a:pPr>
            <a:r>
              <a:rPr lang="en-US" dirty="0"/>
              <a:t>those </a:t>
            </a:r>
            <a:r>
              <a:rPr lang="en-US" b="1" dirty="0">
                <a:solidFill>
                  <a:srgbClr val="FF0000"/>
                </a:solidFill>
              </a:rPr>
              <a:t>most often seen in nature </a:t>
            </a:r>
            <a:r>
              <a:rPr lang="en-US" dirty="0"/>
              <a:t>and </a:t>
            </a:r>
            <a:endParaRPr dirty="0"/>
          </a:p>
          <a:p>
            <a:pPr marL="685800" lvl="1" indent="-228600" algn="l" rtl="0">
              <a:lnSpc>
                <a:spcPct val="100000"/>
              </a:lnSpc>
              <a:spcBef>
                <a:spcPts val="1800"/>
              </a:spcBef>
              <a:spcAft>
                <a:spcPts val="0"/>
              </a:spcAft>
              <a:buSzPts val="2600"/>
              <a:buChar char="•"/>
            </a:pPr>
            <a:r>
              <a:rPr lang="en-US" dirty="0"/>
              <a:t>not necessarily specified by dominant alleles.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55">
                                            <p:txEl>
                                              <p:pRg st="0" end="0"/>
                                            </p:txEl>
                                          </p:spTgt>
                                        </p:tgtEl>
                                        <p:attrNameLst>
                                          <p:attrName>style.visibility</p:attrName>
                                        </p:attrNameLst>
                                      </p:cBhvr>
                                      <p:to>
                                        <p:strVal val="visible"/>
                                      </p:to>
                                    </p:set>
                                    <p:animEffect transition="in" filter="wipe(left)">
                                      <p:cBhvr>
                                        <p:cTn id="7" dur="500"/>
                                        <p:tgtEl>
                                          <p:spTgt spid="7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55">
                                            <p:txEl>
                                              <p:pRg st="1" end="1"/>
                                            </p:txEl>
                                          </p:spTgt>
                                        </p:tgtEl>
                                        <p:attrNameLst>
                                          <p:attrName>style.visibility</p:attrName>
                                        </p:attrNameLst>
                                      </p:cBhvr>
                                      <p:to>
                                        <p:strVal val="visible"/>
                                      </p:to>
                                    </p:set>
                                    <p:animEffect transition="in" filter="wipe(left)">
                                      <p:cBhvr>
                                        <p:cTn id="12" dur="500"/>
                                        <p:tgtEl>
                                          <p:spTgt spid="75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55">
                                            <p:txEl>
                                              <p:pRg st="2" end="2"/>
                                            </p:txEl>
                                          </p:spTgt>
                                        </p:tgtEl>
                                        <p:attrNameLst>
                                          <p:attrName>style.visibility</p:attrName>
                                        </p:attrNameLst>
                                      </p:cBhvr>
                                      <p:to>
                                        <p:strVal val="visible"/>
                                      </p:to>
                                    </p:set>
                                    <p:animEffect transition="in" filter="wipe(left)">
                                      <p:cBhvr>
                                        <p:cTn id="17" dur="500"/>
                                        <p:tgtEl>
                                          <p:spTgt spid="75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55">
                                            <p:txEl>
                                              <p:pRg st="3" end="3"/>
                                            </p:txEl>
                                          </p:spTgt>
                                        </p:tgtEl>
                                        <p:attrNameLst>
                                          <p:attrName>style.visibility</p:attrName>
                                        </p:attrNameLst>
                                      </p:cBhvr>
                                      <p:to>
                                        <p:strVal val="visible"/>
                                      </p:to>
                                    </p:set>
                                    <p:animEffect transition="in" filter="wipe(left)">
                                      <p:cBhvr>
                                        <p:cTn id="22" dur="500"/>
                                        <p:tgtEl>
                                          <p:spTgt spid="75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55">
                                            <p:txEl>
                                              <p:pRg st="4" end="4"/>
                                            </p:txEl>
                                          </p:spTgt>
                                        </p:tgtEl>
                                        <p:attrNameLst>
                                          <p:attrName>style.visibility</p:attrName>
                                        </p:attrNameLst>
                                      </p:cBhvr>
                                      <p:to>
                                        <p:strVal val="visible"/>
                                      </p:to>
                                    </p:set>
                                    <p:animEffect transition="in" filter="wipe(left)">
                                      <p:cBhvr>
                                        <p:cTn id="27" dur="500"/>
                                        <p:tgtEl>
                                          <p:spTgt spid="75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55">
                                            <p:txEl>
                                              <p:pRg st="5" end="5"/>
                                            </p:txEl>
                                          </p:spTgt>
                                        </p:tgtEl>
                                        <p:attrNameLst>
                                          <p:attrName>style.visibility</p:attrName>
                                        </p:attrNameLst>
                                      </p:cBhvr>
                                      <p:to>
                                        <p:strVal val="visible"/>
                                      </p:to>
                                    </p:set>
                                    <p:animEffect transition="in" filter="wipe(left)">
                                      <p:cBhvr>
                                        <p:cTn id="32" dur="500"/>
                                        <p:tgtEl>
                                          <p:spTgt spid="7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761"/>
        <p:cNvGrpSpPr/>
        <p:nvPr/>
      </p:nvGrpSpPr>
      <p:grpSpPr>
        <a:xfrm>
          <a:off x="0" y="0"/>
          <a:ext cx="0" cy="0"/>
          <a:chOff x="0" y="0"/>
          <a:chExt cx="0" cy="0"/>
        </a:xfrm>
      </p:grpSpPr>
      <p:pic>
        <p:nvPicPr>
          <p:cNvPr id="12" name="Google Shape;762;p80" descr="09_09a_0InheritedTraits-U.jpg">
            <a:extLst>
              <a:ext uri="{FF2B5EF4-FFF2-40B4-BE49-F238E27FC236}">
                <a16:creationId xmlns:a16="http://schemas.microsoft.com/office/drawing/2014/main" id="{F0DFBFDD-44E4-06B1-8E6C-D665A41C52F1}"/>
              </a:ext>
            </a:extLst>
          </p:cNvPr>
          <p:cNvPicPr preferRelativeResize="0"/>
          <p:nvPr/>
        </p:nvPicPr>
        <p:blipFill rotWithShape="1">
          <a:blip r:embed="rId3">
            <a:alphaModFix/>
          </a:blip>
          <a:srcRect r="52700" b="51839"/>
          <a:stretch/>
        </p:blipFill>
        <p:spPr>
          <a:xfrm>
            <a:off x="516832" y="610972"/>
            <a:ext cx="3852235" cy="3135543"/>
          </a:xfrm>
          <a:prstGeom prst="rect">
            <a:avLst/>
          </a:prstGeom>
          <a:noFill/>
          <a:ln>
            <a:noFill/>
          </a:ln>
        </p:spPr>
      </p:pic>
      <p:pic>
        <p:nvPicPr>
          <p:cNvPr id="13" name="Google Shape;762;p80" descr="09_09a_0InheritedTraits-U.jpg">
            <a:extLst>
              <a:ext uri="{FF2B5EF4-FFF2-40B4-BE49-F238E27FC236}">
                <a16:creationId xmlns:a16="http://schemas.microsoft.com/office/drawing/2014/main" id="{5FB12748-2134-7EA6-3A59-2F0304873268}"/>
              </a:ext>
            </a:extLst>
          </p:cNvPr>
          <p:cNvPicPr preferRelativeResize="0"/>
          <p:nvPr/>
        </p:nvPicPr>
        <p:blipFill rotWithShape="1">
          <a:blip r:embed="rId3">
            <a:alphaModFix/>
          </a:blip>
          <a:srcRect l="49171" b="2793"/>
          <a:stretch/>
        </p:blipFill>
        <p:spPr>
          <a:xfrm>
            <a:off x="4570120" y="260453"/>
            <a:ext cx="4139621" cy="6328660"/>
          </a:xfrm>
          <a:prstGeom prst="rect">
            <a:avLst/>
          </a:prstGeom>
          <a:noFill/>
          <a:ln>
            <a:noFill/>
          </a:ln>
        </p:spPr>
      </p:pic>
      <p:pic>
        <p:nvPicPr>
          <p:cNvPr id="762" name="Google Shape;762;p80" descr="09_09a_0InheritedTraits-U.jpg"/>
          <p:cNvPicPr preferRelativeResize="0"/>
          <p:nvPr/>
        </p:nvPicPr>
        <p:blipFill rotWithShape="1">
          <a:blip r:embed="rId3">
            <a:alphaModFix/>
          </a:blip>
          <a:srcRect t="48439" r="50000" b="2793"/>
          <a:stretch/>
        </p:blipFill>
        <p:spPr>
          <a:xfrm>
            <a:off x="465347" y="3579968"/>
            <a:ext cx="4072128" cy="3175000"/>
          </a:xfrm>
          <a:prstGeom prst="rect">
            <a:avLst/>
          </a:prstGeom>
          <a:noFill/>
          <a:ln>
            <a:noFill/>
          </a:ln>
        </p:spPr>
      </p:pic>
      <p:sp>
        <p:nvSpPr>
          <p:cNvPr id="763" name="Google Shape;763;p80"/>
          <p:cNvSpPr txBox="1"/>
          <p:nvPr/>
        </p:nvSpPr>
        <p:spPr>
          <a:xfrm>
            <a:off x="603296" y="348351"/>
            <a:ext cx="174431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000000"/>
                </a:solidFill>
                <a:latin typeface="Arial"/>
                <a:ea typeface="Arial"/>
                <a:cs typeface="Arial"/>
                <a:sym typeface="Arial"/>
              </a:rPr>
              <a:t>Dominant Traits</a:t>
            </a:r>
            <a:endParaRPr sz="1800" b="1" i="0" u="none" strike="noStrike" cap="none">
              <a:solidFill>
                <a:srgbClr val="000000"/>
              </a:solidFill>
              <a:latin typeface="Arial"/>
              <a:ea typeface="Arial"/>
              <a:cs typeface="Arial"/>
              <a:sym typeface="Arial"/>
            </a:endParaRPr>
          </a:p>
        </p:txBody>
      </p:sp>
      <p:sp>
        <p:nvSpPr>
          <p:cNvPr id="764" name="Google Shape;764;p80"/>
          <p:cNvSpPr txBox="1"/>
          <p:nvPr/>
        </p:nvSpPr>
        <p:spPr>
          <a:xfrm>
            <a:off x="2525230" y="348350"/>
            <a:ext cx="1809465"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000000"/>
                </a:solidFill>
                <a:latin typeface="Arial"/>
                <a:ea typeface="Arial"/>
                <a:cs typeface="Arial"/>
                <a:sym typeface="Arial"/>
              </a:rPr>
              <a:t>Recessive Traits</a:t>
            </a:r>
            <a:endParaRPr sz="1800" b="1" i="0" u="none" strike="noStrike" cap="none">
              <a:solidFill>
                <a:srgbClr val="000000"/>
              </a:solidFill>
              <a:latin typeface="Arial"/>
              <a:ea typeface="Arial"/>
              <a:cs typeface="Arial"/>
              <a:sym typeface="Arial"/>
            </a:endParaRPr>
          </a:p>
        </p:txBody>
      </p:sp>
      <p:sp>
        <p:nvSpPr>
          <p:cNvPr id="765" name="Google Shape;765;p80"/>
          <p:cNvSpPr txBox="1"/>
          <p:nvPr/>
        </p:nvSpPr>
        <p:spPr>
          <a:xfrm>
            <a:off x="992763" y="3210683"/>
            <a:ext cx="936855"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dirty="0">
                <a:solidFill>
                  <a:srgbClr val="000000"/>
                </a:solidFill>
                <a:latin typeface="Arial"/>
                <a:ea typeface="Arial"/>
                <a:cs typeface="Arial"/>
                <a:sym typeface="Arial"/>
              </a:rPr>
              <a:t>Freckles</a:t>
            </a:r>
            <a:endParaRPr sz="1800" b="1" i="0" u="none" strike="noStrike" cap="none" dirty="0">
              <a:solidFill>
                <a:srgbClr val="000000"/>
              </a:solidFill>
              <a:latin typeface="Arial"/>
              <a:ea typeface="Arial"/>
              <a:cs typeface="Arial"/>
              <a:sym typeface="Arial"/>
            </a:endParaRPr>
          </a:p>
        </p:txBody>
      </p:sp>
      <p:sp>
        <p:nvSpPr>
          <p:cNvPr id="766" name="Google Shape;766;p80"/>
          <p:cNvSpPr txBox="1"/>
          <p:nvPr/>
        </p:nvSpPr>
        <p:spPr>
          <a:xfrm>
            <a:off x="2787696" y="3193750"/>
            <a:ext cx="124455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000000"/>
                </a:solidFill>
                <a:latin typeface="Arial"/>
                <a:ea typeface="Arial"/>
                <a:cs typeface="Arial"/>
                <a:sym typeface="Arial"/>
              </a:rPr>
              <a:t>No freckles</a:t>
            </a:r>
            <a:endParaRPr sz="1800" b="1" i="0" u="none" strike="noStrike" cap="none">
              <a:solidFill>
                <a:srgbClr val="000000"/>
              </a:solidFill>
              <a:latin typeface="Arial"/>
              <a:ea typeface="Arial"/>
              <a:cs typeface="Arial"/>
              <a:sym typeface="Arial"/>
            </a:endParaRPr>
          </a:p>
        </p:txBody>
      </p:sp>
      <p:sp>
        <p:nvSpPr>
          <p:cNvPr id="767" name="Google Shape;767;p80"/>
          <p:cNvSpPr txBox="1"/>
          <p:nvPr/>
        </p:nvSpPr>
        <p:spPr>
          <a:xfrm>
            <a:off x="730297" y="6082074"/>
            <a:ext cx="1449014"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Arial"/>
                <a:ea typeface="Arial"/>
                <a:cs typeface="Arial"/>
                <a:sym typeface="Arial"/>
              </a:rPr>
              <a:t>Normal</a:t>
            </a:r>
            <a:br>
              <a:rPr lang="en-US" sz="1800" b="1" i="0" u="none" strike="noStrike" cap="none" dirty="0">
                <a:solidFill>
                  <a:srgbClr val="000000"/>
                </a:solidFill>
                <a:latin typeface="Arial"/>
                <a:ea typeface="Arial"/>
                <a:cs typeface="Arial"/>
                <a:sym typeface="Arial"/>
              </a:rPr>
            </a:br>
            <a:r>
              <a:rPr lang="en-US" sz="1800" b="1" i="0" u="none" strike="noStrike" cap="none" dirty="0">
                <a:solidFill>
                  <a:srgbClr val="000000"/>
                </a:solidFill>
                <a:latin typeface="Arial"/>
                <a:ea typeface="Arial"/>
                <a:cs typeface="Arial"/>
                <a:sym typeface="Arial"/>
              </a:rPr>
              <a:t>pigmentation</a:t>
            </a:r>
            <a:endParaRPr sz="1800" b="1" i="0" u="none" strike="noStrike" cap="none" dirty="0">
              <a:solidFill>
                <a:srgbClr val="000000"/>
              </a:solidFill>
              <a:latin typeface="Arial"/>
              <a:ea typeface="Arial"/>
              <a:cs typeface="Arial"/>
              <a:sym typeface="Arial"/>
            </a:endParaRPr>
          </a:p>
        </p:txBody>
      </p:sp>
      <p:sp>
        <p:nvSpPr>
          <p:cNvPr id="768" name="Google Shape;768;p80"/>
          <p:cNvSpPr txBox="1"/>
          <p:nvPr/>
        </p:nvSpPr>
        <p:spPr>
          <a:xfrm>
            <a:off x="2922611" y="6220573"/>
            <a:ext cx="97472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dirty="0">
                <a:solidFill>
                  <a:srgbClr val="000000"/>
                </a:solidFill>
                <a:latin typeface="Arial"/>
                <a:ea typeface="Arial"/>
                <a:cs typeface="Arial"/>
                <a:sym typeface="Arial"/>
              </a:rPr>
              <a:t>Albinism</a:t>
            </a:r>
            <a:endParaRPr sz="1800" b="1" i="0" u="none" strike="noStrike" cap="none" dirty="0">
              <a:solidFill>
                <a:srgbClr val="000000"/>
              </a:solidFill>
              <a:latin typeface="Arial"/>
              <a:ea typeface="Arial"/>
              <a:cs typeface="Arial"/>
              <a:sym typeface="Arial"/>
            </a:endParaRPr>
          </a:p>
        </p:txBody>
      </p:sp>
      <p:sp>
        <p:nvSpPr>
          <p:cNvPr id="769" name="Google Shape;769;p80"/>
          <p:cNvSpPr txBox="1"/>
          <p:nvPr/>
        </p:nvSpPr>
        <p:spPr>
          <a:xfrm>
            <a:off x="4760431" y="2981482"/>
            <a:ext cx="448841"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000000"/>
                </a:solidFill>
                <a:latin typeface="Arial"/>
                <a:ea typeface="Arial"/>
                <a:cs typeface="Arial"/>
                <a:sym typeface="Arial"/>
              </a:rPr>
              <a:t>Key</a:t>
            </a:r>
            <a:endParaRPr sz="1800" b="1" i="0" u="none" strike="noStrike" cap="none">
              <a:solidFill>
                <a:srgbClr val="000000"/>
              </a:solidFill>
              <a:latin typeface="Arial"/>
              <a:ea typeface="Arial"/>
              <a:cs typeface="Arial"/>
              <a:sym typeface="Arial"/>
            </a:endParaRPr>
          </a:p>
        </p:txBody>
      </p:sp>
      <p:sp>
        <p:nvSpPr>
          <p:cNvPr id="770" name="Google Shape;770;p80"/>
          <p:cNvSpPr txBox="1"/>
          <p:nvPr/>
        </p:nvSpPr>
        <p:spPr>
          <a:xfrm>
            <a:off x="5175298" y="3286284"/>
            <a:ext cx="3473532"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000000"/>
                </a:solidFill>
                <a:latin typeface="Arial"/>
                <a:ea typeface="Arial"/>
                <a:cs typeface="Arial"/>
                <a:sym typeface="Arial"/>
              </a:rPr>
              <a:t>Wild-type (more common) trait</a:t>
            </a:r>
            <a:endParaRPr sz="1800" b="1" i="0" u="none" strike="noStrike" cap="none">
              <a:solidFill>
                <a:srgbClr val="000000"/>
              </a:solidFill>
              <a:latin typeface="Arial"/>
              <a:ea typeface="Arial"/>
              <a:cs typeface="Arial"/>
              <a:sym typeface="Arial"/>
            </a:endParaRPr>
          </a:p>
        </p:txBody>
      </p:sp>
      <p:sp>
        <p:nvSpPr>
          <p:cNvPr id="771" name="Google Shape;771;p80"/>
          <p:cNvSpPr txBox="1"/>
          <p:nvPr/>
        </p:nvSpPr>
        <p:spPr>
          <a:xfrm>
            <a:off x="5175295" y="3608016"/>
            <a:ext cx="2090316"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000000"/>
                </a:solidFill>
                <a:latin typeface="Arial"/>
                <a:ea typeface="Arial"/>
                <a:cs typeface="Arial"/>
                <a:sym typeface="Arial"/>
              </a:rPr>
              <a:t>Less Common trait</a:t>
            </a:r>
            <a:endParaRPr sz="1800" b="1"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65"/>
                                        </p:tgtEl>
                                        <p:attrNameLst>
                                          <p:attrName>style.visibility</p:attrName>
                                        </p:attrNameLst>
                                      </p:cBhvr>
                                      <p:to>
                                        <p:strVal val="visible"/>
                                      </p:to>
                                    </p:set>
                                    <p:animEffect transition="in" filter="fade">
                                      <p:cBhvr>
                                        <p:cTn id="11" dur="500"/>
                                        <p:tgtEl>
                                          <p:spTgt spid="76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66"/>
                                        </p:tgtEl>
                                        <p:attrNameLst>
                                          <p:attrName>style.visibility</p:attrName>
                                        </p:attrNameLst>
                                      </p:cBhvr>
                                      <p:to>
                                        <p:strVal val="visible"/>
                                      </p:to>
                                    </p:set>
                                    <p:animEffect transition="in" filter="fade">
                                      <p:cBhvr>
                                        <p:cTn id="15" dur="500"/>
                                        <p:tgtEl>
                                          <p:spTgt spid="7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62"/>
                                        </p:tgtEl>
                                        <p:attrNameLst>
                                          <p:attrName>style.visibility</p:attrName>
                                        </p:attrNameLst>
                                      </p:cBhvr>
                                      <p:to>
                                        <p:strVal val="visible"/>
                                      </p:to>
                                    </p:set>
                                    <p:animEffect transition="in" filter="fade">
                                      <p:cBhvr>
                                        <p:cTn id="20" dur="500"/>
                                        <p:tgtEl>
                                          <p:spTgt spid="762"/>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767"/>
                                        </p:tgtEl>
                                        <p:attrNameLst>
                                          <p:attrName>style.visibility</p:attrName>
                                        </p:attrNameLst>
                                      </p:cBhvr>
                                      <p:to>
                                        <p:strVal val="visible"/>
                                      </p:to>
                                    </p:set>
                                    <p:animEffect transition="in" filter="fade">
                                      <p:cBhvr>
                                        <p:cTn id="24" dur="500"/>
                                        <p:tgtEl>
                                          <p:spTgt spid="76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68"/>
                                        </p:tgtEl>
                                        <p:attrNameLst>
                                          <p:attrName>style.visibility</p:attrName>
                                        </p:attrNameLst>
                                      </p:cBhvr>
                                      <p:to>
                                        <p:strVal val="visible"/>
                                      </p:to>
                                    </p:set>
                                    <p:animEffect transition="in" filter="fade">
                                      <p:cBhvr>
                                        <p:cTn id="27" dur="500"/>
                                        <p:tgtEl>
                                          <p:spTgt spid="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5" grpId="0"/>
      <p:bldP spid="766" grpId="0"/>
      <p:bldP spid="767" grpId="0"/>
      <p:bldP spid="768"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776"/>
        <p:cNvGrpSpPr/>
        <p:nvPr/>
      </p:nvGrpSpPr>
      <p:grpSpPr>
        <a:xfrm>
          <a:off x="0" y="0"/>
          <a:ext cx="0" cy="0"/>
          <a:chOff x="0" y="0"/>
          <a:chExt cx="0" cy="0"/>
        </a:xfrm>
      </p:grpSpPr>
      <p:sp>
        <p:nvSpPr>
          <p:cNvPr id="777" name="Google Shape;777;p81"/>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800"/>
              </a:spcBef>
              <a:spcAft>
                <a:spcPts val="0"/>
              </a:spcAft>
              <a:buSzPts val="2800"/>
              <a:buChar char="•"/>
            </a:pPr>
            <a:r>
              <a:rPr lang="en-US" dirty="0"/>
              <a:t>The genetic disorders listed in the following table are known to be inherited as </a:t>
            </a:r>
            <a:r>
              <a:rPr lang="en-US" dirty="0">
                <a:solidFill>
                  <a:srgbClr val="0000FF"/>
                </a:solidFill>
              </a:rPr>
              <a:t>dominant</a:t>
            </a:r>
            <a:r>
              <a:rPr lang="en-US" dirty="0">
                <a:solidFill>
                  <a:srgbClr val="FF0000"/>
                </a:solidFill>
              </a:rPr>
              <a:t> or </a:t>
            </a:r>
            <a:r>
              <a:rPr lang="en-US" dirty="0">
                <a:solidFill>
                  <a:srgbClr val="0000FF"/>
                </a:solidFill>
              </a:rPr>
              <a:t>recessive </a:t>
            </a:r>
            <a:r>
              <a:rPr lang="en-US" dirty="0">
                <a:solidFill>
                  <a:srgbClr val="FF0000"/>
                </a:solidFill>
              </a:rPr>
              <a:t>traits controlled by a single gene</a:t>
            </a:r>
            <a:r>
              <a:rPr lang="en-US" dirty="0"/>
              <a:t>.</a:t>
            </a:r>
            <a:endParaRPr dirty="0"/>
          </a:p>
          <a:p>
            <a:pPr marL="228600" lvl="0" indent="-228600" algn="l" rtl="0">
              <a:lnSpc>
                <a:spcPct val="100000"/>
              </a:lnSpc>
              <a:spcBef>
                <a:spcPts val="1800"/>
              </a:spcBef>
              <a:spcAft>
                <a:spcPts val="0"/>
              </a:spcAft>
              <a:buSzPts val="2800"/>
              <a:buChar char="•"/>
            </a:pPr>
            <a:r>
              <a:rPr lang="en-US" dirty="0">
                <a:solidFill>
                  <a:srgbClr val="00B050"/>
                </a:solidFill>
              </a:rPr>
              <a:t>These human disorders therefore show simple inheritance patterns like the traits Mendel studied in pea plants.</a:t>
            </a:r>
            <a:endParaRPr dirty="0">
              <a:solidFill>
                <a:srgbClr val="00B050"/>
              </a:solidFill>
            </a:endParaRPr>
          </a:p>
          <a:p>
            <a:pPr marL="228600" lvl="0" indent="-228600" algn="l" rtl="0">
              <a:lnSpc>
                <a:spcPct val="100000"/>
              </a:lnSpc>
              <a:spcBef>
                <a:spcPts val="1800"/>
              </a:spcBef>
              <a:spcAft>
                <a:spcPts val="0"/>
              </a:spcAft>
              <a:buSzPts val="2800"/>
              <a:buChar char="•"/>
            </a:pPr>
            <a:r>
              <a:rPr lang="en-US" dirty="0"/>
              <a:t>These genes are all located on </a:t>
            </a:r>
            <a:r>
              <a:rPr lang="en-US" dirty="0">
                <a:solidFill>
                  <a:srgbClr val="0000FF"/>
                </a:solidFill>
              </a:rPr>
              <a:t>autosomes</a:t>
            </a:r>
            <a:r>
              <a:rPr lang="en-US" dirty="0"/>
              <a:t>. </a:t>
            </a:r>
            <a:endParaRPr dirty="0"/>
          </a:p>
        </p:txBody>
      </p:sp>
      <p:sp>
        <p:nvSpPr>
          <p:cNvPr id="779" name="Google Shape;779;p81"/>
          <p:cNvSpPr txBox="1">
            <a:spLocks noGrp="1"/>
          </p:cNvSpPr>
          <p:nvPr>
            <p:ph type="title"/>
          </p:nvPr>
        </p:nvSpPr>
        <p:spPr>
          <a:xfrm>
            <a:off x="313267" y="365126"/>
            <a:ext cx="8475133" cy="1040341"/>
          </a:xfrm>
          <a:prstGeom prst="rect">
            <a:avLst/>
          </a:prstGeom>
          <a:solidFill>
            <a:schemeClr val="accent3">
              <a:lumMod val="40000"/>
              <a:lumOff val="6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200"/>
              <a:buFont typeface="Arial"/>
              <a:buNone/>
            </a:pPr>
            <a:r>
              <a:rPr lang="en-US" sz="3200" dirty="0">
                <a:solidFill>
                  <a:srgbClr val="0000FF"/>
                </a:solidFill>
              </a:rPr>
              <a:t>Many Inherited Traits in Humans are controlled by a </a:t>
            </a:r>
            <a:r>
              <a:rPr lang="en-US" sz="3200" dirty="0">
                <a:solidFill>
                  <a:srgbClr val="FF0000"/>
                </a:solidFill>
              </a:rPr>
              <a:t>Single Gene</a:t>
            </a:r>
            <a:endParaRPr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77">
                                            <p:txEl>
                                              <p:pRg st="0" end="0"/>
                                            </p:txEl>
                                          </p:spTgt>
                                        </p:tgtEl>
                                        <p:attrNameLst>
                                          <p:attrName>style.visibility</p:attrName>
                                        </p:attrNameLst>
                                      </p:cBhvr>
                                      <p:to>
                                        <p:strVal val="visible"/>
                                      </p:to>
                                    </p:set>
                                    <p:animEffect transition="in" filter="wipe(left)">
                                      <p:cBhvr>
                                        <p:cTn id="7" dur="500"/>
                                        <p:tgtEl>
                                          <p:spTgt spid="7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77">
                                            <p:txEl>
                                              <p:pRg st="1" end="1"/>
                                            </p:txEl>
                                          </p:spTgt>
                                        </p:tgtEl>
                                        <p:attrNameLst>
                                          <p:attrName>style.visibility</p:attrName>
                                        </p:attrNameLst>
                                      </p:cBhvr>
                                      <p:to>
                                        <p:strVal val="visible"/>
                                      </p:to>
                                    </p:set>
                                    <p:animEffect transition="in" filter="wipe(left)">
                                      <p:cBhvr>
                                        <p:cTn id="12" dur="500"/>
                                        <p:tgtEl>
                                          <p:spTgt spid="7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77">
                                            <p:txEl>
                                              <p:pRg st="2" end="2"/>
                                            </p:txEl>
                                          </p:spTgt>
                                        </p:tgtEl>
                                        <p:attrNameLst>
                                          <p:attrName>style.visibility</p:attrName>
                                        </p:attrNameLst>
                                      </p:cBhvr>
                                      <p:to>
                                        <p:strVal val="visible"/>
                                      </p:to>
                                    </p:set>
                                    <p:animEffect transition="in" filter="wipe(left)">
                                      <p:cBhvr>
                                        <p:cTn id="17" dur="500"/>
                                        <p:tgtEl>
                                          <p:spTgt spid="77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784"/>
        <p:cNvGrpSpPr/>
        <p:nvPr/>
      </p:nvGrpSpPr>
      <p:grpSpPr>
        <a:xfrm>
          <a:off x="0" y="0"/>
          <a:ext cx="0" cy="0"/>
          <a:chOff x="0" y="0"/>
          <a:chExt cx="0" cy="0"/>
        </a:xfrm>
      </p:grpSpPr>
      <p:pic>
        <p:nvPicPr>
          <p:cNvPr id="785" name="Google Shape;785;p82" descr="09_T09AutosomalDisord-L.jpg"/>
          <p:cNvPicPr preferRelativeResize="0"/>
          <p:nvPr/>
        </p:nvPicPr>
        <p:blipFill rotWithShape="1">
          <a:blip r:embed="rId3">
            <a:alphaModFix/>
          </a:blip>
          <a:srcRect b="34612"/>
          <a:stretch/>
        </p:blipFill>
        <p:spPr>
          <a:xfrm>
            <a:off x="180304" y="409095"/>
            <a:ext cx="8664992" cy="4227299"/>
          </a:xfrm>
          <a:prstGeom prst="rect">
            <a:avLst/>
          </a:prstGeom>
          <a:noFill/>
          <a:ln>
            <a:noFill/>
          </a:ln>
        </p:spPr>
      </p:pic>
      <p:sp>
        <p:nvSpPr>
          <p:cNvPr id="786" name="Google Shape;786;p82"/>
          <p:cNvSpPr/>
          <p:nvPr/>
        </p:nvSpPr>
        <p:spPr>
          <a:xfrm>
            <a:off x="180304" y="460611"/>
            <a:ext cx="920495" cy="28636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endParaRPr sz="2400" b="0" i="0" u="none" strike="noStrike" cap="none">
              <a:solidFill>
                <a:schemeClr val="dk1"/>
              </a:solidFill>
              <a:latin typeface="Times"/>
              <a:ea typeface="Times"/>
              <a:cs typeface="Times"/>
              <a:sym typeface="Times"/>
            </a:endParaRPr>
          </a:p>
        </p:txBody>
      </p:sp>
      <p:sp>
        <p:nvSpPr>
          <p:cNvPr id="788" name="Google Shape;788;p82"/>
          <p:cNvSpPr/>
          <p:nvPr/>
        </p:nvSpPr>
        <p:spPr>
          <a:xfrm>
            <a:off x="7315200" y="1600200"/>
            <a:ext cx="1530096" cy="37338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endParaRPr sz="2400" b="0" i="0" u="none" strike="noStrike" cap="none">
              <a:solidFill>
                <a:schemeClr val="dk1"/>
              </a:solidFill>
              <a:latin typeface="Times"/>
              <a:ea typeface="Times"/>
              <a:cs typeface="Times"/>
              <a:sym typeface="Times"/>
            </a:endParaRPr>
          </a:p>
        </p:txBody>
      </p:sp>
      <p:sp>
        <p:nvSpPr>
          <p:cNvPr id="2" name="Rectangle 1">
            <a:extLst>
              <a:ext uri="{FF2B5EF4-FFF2-40B4-BE49-F238E27FC236}">
                <a16:creationId xmlns:a16="http://schemas.microsoft.com/office/drawing/2014/main" id="{BED2FDC4-93A7-911B-F6D3-C7FAE6F7B048}"/>
              </a:ext>
            </a:extLst>
          </p:cNvPr>
          <p:cNvSpPr/>
          <p:nvPr/>
        </p:nvSpPr>
        <p:spPr>
          <a:xfrm>
            <a:off x="1815920" y="345712"/>
            <a:ext cx="1017432" cy="4012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F558E70-9465-4AD6-198D-19C34C1AE7EA}"/>
              </a:ext>
            </a:extLst>
          </p:cNvPr>
          <p:cNvSpPr txBox="1"/>
          <p:nvPr/>
        </p:nvSpPr>
        <p:spPr>
          <a:xfrm>
            <a:off x="1629178" y="5180111"/>
            <a:ext cx="4572000" cy="1323439"/>
          </a:xfrm>
          <a:prstGeom prst="rect">
            <a:avLst/>
          </a:prstGeom>
          <a:noFill/>
        </p:spPr>
        <p:txBody>
          <a:bodyPr wrap="square">
            <a:spAutoFit/>
          </a:bodyPr>
          <a:lstStyle/>
          <a:p>
            <a:pPr algn="ctr"/>
            <a:r>
              <a:rPr lang="en-US" sz="4000" b="1" dirty="0">
                <a:solidFill>
                  <a:srgbClr val="00B050"/>
                </a:solidFill>
                <a:effectLst>
                  <a:outerShdw blurRad="38100" dist="38100" dir="2700000" algn="tl">
                    <a:srgbClr val="000000">
                      <a:alpha val="43137"/>
                    </a:srgbClr>
                  </a:outerShdw>
                </a:effectLst>
              </a:rPr>
              <a:t>AUTOSOMAL RECESSIVE </a:t>
            </a: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 y="1242810"/>
            <a:ext cx="9143996" cy="5615189"/>
          </a:xfrm>
        </p:spPr>
        <p:txBody>
          <a:bodyPr vert="horz" wrap="square" lIns="164592" tIns="91440" rIns="171562" bIns="91440" numCol="1" anchor="t" anchorCtr="0" compatLnSpc="1">
            <a:prstTxWarp prst="textNoShape">
              <a:avLst/>
            </a:prstTxWarp>
          </a:bodyPr>
          <a:lstStyle/>
          <a:p>
            <a:pPr marL="0" lvl="1" indent="0">
              <a:buNone/>
            </a:pPr>
            <a:r>
              <a:rPr lang="en-US" sz="2800" dirty="0">
                <a:solidFill>
                  <a:srgbClr val="00B0F0"/>
                </a:solidFill>
              </a:rPr>
              <a:t>By the end of this lesson, you should be able to:</a:t>
            </a:r>
          </a:p>
          <a:p>
            <a:pPr marL="342900" lvl="0" indent="-342900">
              <a:lnSpc>
                <a:spcPct val="100000"/>
              </a:lnSpc>
              <a:spcBef>
                <a:spcPts val="600"/>
              </a:spcBef>
              <a:buFont typeface="Wingdings" panose="05000000000000000000" pitchFamily="2" charset="2"/>
              <a:buChar char="q"/>
            </a:pPr>
            <a:r>
              <a:rPr lang="en-US" sz="2400" dirty="0"/>
              <a:t>Understand and build pedigree charts.</a:t>
            </a:r>
            <a:endParaRPr lang="en-US" sz="2000" dirty="0"/>
          </a:p>
          <a:p>
            <a:pPr marL="342900" indent="-342900">
              <a:lnSpc>
                <a:spcPct val="100000"/>
              </a:lnSpc>
              <a:spcBef>
                <a:spcPts val="1200"/>
              </a:spcBef>
              <a:buFont typeface="Wingdings" panose="05000000000000000000" pitchFamily="2" charset="2"/>
              <a:buChar char="q"/>
            </a:pPr>
            <a:r>
              <a:rPr lang="en-US" sz="2400" dirty="0">
                <a:solidFill>
                  <a:srgbClr val="FF0000"/>
                </a:solidFill>
              </a:rPr>
              <a:t>Describe technologies used for genetic diagnosis.</a:t>
            </a:r>
            <a:endParaRPr lang="en-US" sz="2000" dirty="0">
              <a:solidFill>
                <a:srgbClr val="FF0000"/>
              </a:solidFill>
            </a:endParaRPr>
          </a:p>
          <a:p>
            <a:pPr marL="342900" lvl="0" indent="-342900">
              <a:lnSpc>
                <a:spcPct val="100000"/>
              </a:lnSpc>
              <a:spcBef>
                <a:spcPts val="1200"/>
              </a:spcBef>
              <a:buFont typeface="Wingdings" panose="05000000000000000000" pitchFamily="2" charset="2"/>
              <a:buChar char="q"/>
            </a:pPr>
            <a:r>
              <a:rPr lang="en-US" sz="2400" dirty="0"/>
              <a:t>Define and identify Karyotype mapping in terms of techniques and components.</a:t>
            </a:r>
          </a:p>
          <a:p>
            <a:pPr marL="342900" lvl="0" indent="-342900">
              <a:lnSpc>
                <a:spcPct val="100000"/>
              </a:lnSpc>
              <a:spcBef>
                <a:spcPts val="1200"/>
              </a:spcBef>
              <a:buFont typeface="Wingdings" panose="05000000000000000000" pitchFamily="2" charset="2"/>
              <a:buChar char="q"/>
            </a:pPr>
            <a:r>
              <a:rPr lang="en-US" sz="2400" dirty="0">
                <a:solidFill>
                  <a:srgbClr val="FF0000"/>
                </a:solidFill>
              </a:rPr>
              <a:t>Understand and describe human patterns of inheritance </a:t>
            </a:r>
            <a:r>
              <a:rPr lang="en-US" sz="1600" dirty="0">
                <a:solidFill>
                  <a:srgbClr val="FF0000"/>
                </a:solidFill>
              </a:rPr>
              <a:t>(Autosomal Recessive, Autosomal Dominant, Sex-linked).</a:t>
            </a:r>
          </a:p>
          <a:p>
            <a:pPr marL="342900" indent="-342900">
              <a:lnSpc>
                <a:spcPct val="100000"/>
              </a:lnSpc>
              <a:spcBef>
                <a:spcPts val="1200"/>
              </a:spcBef>
              <a:buFont typeface="Wingdings" panose="05000000000000000000" pitchFamily="2" charset="2"/>
              <a:buChar char="q"/>
            </a:pPr>
            <a:r>
              <a:rPr lang="en-US" sz="2400" dirty="0"/>
              <a:t>Define and give examples of inherited human traits based on one gene, including heterozygous advantage.</a:t>
            </a:r>
          </a:p>
          <a:p>
            <a:pPr marL="342900" indent="-342900">
              <a:lnSpc>
                <a:spcPct val="100000"/>
              </a:lnSpc>
              <a:spcBef>
                <a:spcPts val="1200"/>
              </a:spcBef>
              <a:buFont typeface="Wingdings" panose="05000000000000000000" pitchFamily="2" charset="2"/>
              <a:buChar char="q"/>
            </a:pPr>
            <a:r>
              <a:rPr lang="en-US" sz="2400" dirty="0">
                <a:solidFill>
                  <a:srgbClr val="FF0000"/>
                </a:solidFill>
              </a:rPr>
              <a:t>Define and give examples of congenital genetic diseases, including non-disjunction.</a:t>
            </a:r>
          </a:p>
          <a:p>
            <a:pPr marL="347663" lvl="1" indent="-347663">
              <a:lnSpc>
                <a:spcPct val="100000"/>
              </a:lnSpc>
              <a:spcBef>
                <a:spcPts val="1200"/>
              </a:spcBef>
            </a:pPr>
            <a:r>
              <a:rPr lang="en-US" sz="2800" b="1" dirty="0">
                <a:solidFill>
                  <a:schemeClr val="tx2"/>
                </a:solidFill>
              </a:rPr>
              <a:t>Science Practice: </a:t>
            </a:r>
            <a:r>
              <a:rPr lang="en-US" sz="2800" dirty="0"/>
              <a:t> </a:t>
            </a:r>
            <a:r>
              <a:rPr lang="en-US" sz="2800" b="1" dirty="0">
                <a:solidFill>
                  <a:srgbClr val="00B050"/>
                </a:solidFill>
              </a:rPr>
              <a:t>Genetics with a Smile</a:t>
            </a:r>
          </a:p>
          <a:p>
            <a:pPr marL="0" lvl="1" indent="0"/>
            <a:endParaRPr lang="en-US" sz="2800" dirty="0"/>
          </a:p>
          <a:p>
            <a:pPr marL="342900" lvl="1" indent="-342900"/>
            <a:endParaRPr lang="en-US" sz="2800" dirty="0">
              <a:ea typeface="Lucida Grande"/>
              <a:cs typeface="Arial"/>
            </a:endParaRPr>
          </a:p>
        </p:txBody>
      </p:sp>
      <p:sp>
        <p:nvSpPr>
          <p:cNvPr id="2" name="Title 1"/>
          <p:cNvSpPr>
            <a:spLocks noGrp="1"/>
          </p:cNvSpPr>
          <p:nvPr>
            <p:ph type="title"/>
          </p:nvPr>
        </p:nvSpPr>
        <p:spPr>
          <a:xfrm>
            <a:off x="4" y="0"/>
            <a:ext cx="9220195" cy="1371600"/>
          </a:xfrm>
        </p:spPr>
        <p:txBody>
          <a:bodyPr>
            <a:normAutofit/>
          </a:bodyPr>
          <a:lstStyle/>
          <a:p>
            <a:r>
              <a:rPr lang="en-US" dirty="0"/>
              <a:t>		Lesson Objectives</a:t>
            </a:r>
          </a:p>
        </p:txBody>
      </p:sp>
      <p:pic>
        <p:nvPicPr>
          <p:cNvPr id="6" name="Picture 5"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4" y="123360"/>
            <a:ext cx="881636" cy="714840"/>
          </a:xfrm>
          <a:prstGeom prst="rect">
            <a:avLst/>
          </a:prstGeom>
        </p:spPr>
      </p:pic>
      <p:grpSp>
        <p:nvGrpSpPr>
          <p:cNvPr id="7" name="Group 6"/>
          <p:cNvGrpSpPr>
            <a:grpSpLocks noChangeAspect="1"/>
          </p:cNvGrpSpPr>
          <p:nvPr/>
        </p:nvGrpSpPr>
        <p:grpSpPr>
          <a:xfrm>
            <a:off x="8153400" y="152400"/>
            <a:ext cx="838200" cy="1042368"/>
            <a:chOff x="611981" y="1262063"/>
            <a:chExt cx="902494" cy="959643"/>
          </a:xfrm>
        </p:grpSpPr>
        <p:sp>
          <p:nvSpPr>
            <p:cNvPr id="8" name="Rectangle 7"/>
            <p:cNvSpPr/>
            <p:nvPr/>
          </p:nvSpPr>
          <p:spPr bwMode="auto">
            <a:xfrm>
              <a:off x="611981" y="1262063"/>
              <a:ext cx="902494" cy="959643"/>
            </a:xfrm>
            <a:prstGeom prst="rect">
              <a:avLst/>
            </a:prstGeom>
            <a:solidFill>
              <a:schemeClr val="bg1"/>
            </a:solidFill>
            <a:ln>
              <a:noFill/>
            </a:ln>
            <a:effectLst/>
          </p:spPr>
          <p:txBody>
            <a:bodyPr vert="horz" wrap="square" lIns="514685" tIns="85781" rIns="514685" bIns="85781" numCol="1" rtlCol="0"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grpSp>
          <p:nvGrpSpPr>
            <p:cNvPr id="9" name="Group 6"/>
            <p:cNvGrpSpPr>
              <a:grpSpLocks noChangeAspect="1"/>
            </p:cNvGrpSpPr>
            <p:nvPr/>
          </p:nvGrpSpPr>
          <p:grpSpPr bwMode="auto">
            <a:xfrm>
              <a:off x="633982" y="1282430"/>
              <a:ext cx="858515" cy="918842"/>
              <a:chOff x="1439" y="765"/>
              <a:chExt cx="185" cy="198"/>
            </a:xfrm>
          </p:grpSpPr>
          <p:sp>
            <p:nvSpPr>
              <p:cNvPr id="10"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1"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2"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3"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4"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5"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sp>
            <p:nvSpPr>
              <p:cNvPr id="16"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Arial"/>
                  <a:sym typeface="Arial"/>
                </a:endParaRPr>
              </a:p>
            </p:txBody>
          </p:sp>
        </p:grpSp>
      </p:grpSp>
    </p:spTree>
    <p:extLst>
      <p:ext uri="{BB962C8B-B14F-4D97-AF65-F5344CB8AC3E}">
        <p14:creationId xmlns:p14="http://schemas.microsoft.com/office/powerpoint/2010/main" val="200106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793"/>
        <p:cNvGrpSpPr/>
        <p:nvPr/>
      </p:nvGrpSpPr>
      <p:grpSpPr>
        <a:xfrm>
          <a:off x="0" y="0"/>
          <a:ext cx="0" cy="0"/>
          <a:chOff x="0" y="0"/>
          <a:chExt cx="0" cy="0"/>
        </a:xfrm>
      </p:grpSpPr>
      <p:sp>
        <p:nvSpPr>
          <p:cNvPr id="794" name="Google Shape;794;p83"/>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200"/>
              </a:spcBef>
              <a:spcAft>
                <a:spcPts val="0"/>
              </a:spcAft>
              <a:buSzPts val="2800"/>
              <a:buChar char="•"/>
            </a:pPr>
            <a:r>
              <a:rPr lang="en-US" dirty="0"/>
              <a:t>Thousands of human genetic disorders — ranging in severity from relatively mild, such as albinism, to invariably fatal, such as cystic fibrosis — are inherited as </a:t>
            </a:r>
            <a:r>
              <a:rPr lang="en-US" sz="4400" b="1" dirty="0">
                <a:solidFill>
                  <a:srgbClr val="0000FF"/>
                </a:solidFill>
              </a:rPr>
              <a:t>recessive</a:t>
            </a:r>
            <a:r>
              <a:rPr lang="en-US" b="1" dirty="0">
                <a:solidFill>
                  <a:srgbClr val="0000FF"/>
                </a:solidFill>
              </a:rPr>
              <a:t> traits</a:t>
            </a:r>
            <a:r>
              <a:rPr lang="en-US" dirty="0"/>
              <a:t>.</a:t>
            </a:r>
            <a:endParaRPr dirty="0"/>
          </a:p>
          <a:p>
            <a:pPr marL="228600" lvl="0" indent="-228600" algn="l" rtl="0">
              <a:lnSpc>
                <a:spcPct val="100000"/>
              </a:lnSpc>
              <a:spcBef>
                <a:spcPts val="1200"/>
              </a:spcBef>
              <a:spcAft>
                <a:spcPts val="0"/>
              </a:spcAft>
              <a:buSzPts val="2800"/>
              <a:buChar char="•"/>
            </a:pPr>
            <a:r>
              <a:rPr lang="en-US" dirty="0">
                <a:solidFill>
                  <a:srgbClr val="00B050"/>
                </a:solidFill>
              </a:rPr>
              <a:t>Most people who have recessive disorders are born to normal parents who</a:t>
            </a:r>
            <a:endParaRPr dirty="0">
              <a:solidFill>
                <a:srgbClr val="00B050"/>
              </a:solidFill>
            </a:endParaRPr>
          </a:p>
          <a:p>
            <a:pPr marL="685800" lvl="1" indent="-228600" algn="l" rtl="0">
              <a:lnSpc>
                <a:spcPct val="100000"/>
              </a:lnSpc>
              <a:spcBef>
                <a:spcPts val="1200"/>
              </a:spcBef>
              <a:spcAft>
                <a:spcPts val="0"/>
              </a:spcAft>
              <a:buSzPts val="2600"/>
              <a:buChar char="•"/>
            </a:pPr>
            <a:r>
              <a:rPr lang="en-US" dirty="0"/>
              <a:t>are both </a:t>
            </a:r>
            <a:r>
              <a:rPr lang="en-US" b="1" dirty="0">
                <a:solidFill>
                  <a:srgbClr val="FF0000"/>
                </a:solidFill>
              </a:rPr>
              <a:t>heterozygotes</a:t>
            </a:r>
            <a:r>
              <a:rPr lang="en-US" dirty="0"/>
              <a:t>, </a:t>
            </a:r>
            <a:r>
              <a:rPr lang="en-US" b="1" dirty="0">
                <a:solidFill>
                  <a:srgbClr val="0000FF"/>
                </a:solidFill>
              </a:rPr>
              <a:t>carriers </a:t>
            </a:r>
            <a:r>
              <a:rPr lang="en-US" dirty="0">
                <a:solidFill>
                  <a:srgbClr val="0000FF"/>
                </a:solidFill>
              </a:rPr>
              <a:t>of the recessive allele for the disorder</a:t>
            </a:r>
            <a:r>
              <a:rPr lang="en-US" dirty="0"/>
              <a:t>, but</a:t>
            </a:r>
            <a:endParaRPr dirty="0"/>
          </a:p>
          <a:p>
            <a:pPr marL="685800" lvl="1" indent="-228600" algn="l" rtl="0">
              <a:lnSpc>
                <a:spcPct val="100000"/>
              </a:lnSpc>
              <a:spcBef>
                <a:spcPts val="1200"/>
              </a:spcBef>
              <a:spcAft>
                <a:spcPts val="0"/>
              </a:spcAft>
              <a:buSzPts val="2600"/>
              <a:buChar char="•"/>
            </a:pPr>
            <a:r>
              <a:rPr lang="en-US" dirty="0"/>
              <a:t>are </a:t>
            </a:r>
            <a:r>
              <a:rPr lang="en-US" dirty="0">
                <a:solidFill>
                  <a:srgbClr val="FF0000"/>
                </a:solidFill>
              </a:rPr>
              <a:t>phenotypically normal</a:t>
            </a:r>
            <a:r>
              <a:rPr lang="en-US" dirty="0"/>
              <a:t>. </a:t>
            </a:r>
            <a:endParaRPr dirty="0"/>
          </a:p>
        </p:txBody>
      </p:sp>
      <p:sp>
        <p:nvSpPr>
          <p:cNvPr id="796" name="Google Shape;796;p83"/>
          <p:cNvSpPr txBox="1">
            <a:spLocks noGrp="1"/>
          </p:cNvSpPr>
          <p:nvPr>
            <p:ph type="title"/>
          </p:nvPr>
        </p:nvSpPr>
        <p:spPr>
          <a:xfrm>
            <a:off x="313267" y="365126"/>
            <a:ext cx="8475133" cy="1040341"/>
          </a:xfrm>
          <a:prstGeom prst="rect">
            <a:avLst/>
          </a:prstGeom>
          <a:solidFill>
            <a:schemeClr val="accent3">
              <a:lumMod val="40000"/>
              <a:lumOff val="6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0000FF"/>
              </a:buClr>
              <a:buSzPts val="3200"/>
              <a:buFont typeface="Arial"/>
              <a:buNone/>
            </a:pPr>
            <a:r>
              <a:rPr lang="en-US" sz="3200" dirty="0">
                <a:solidFill>
                  <a:srgbClr val="0000FF"/>
                </a:solidFill>
              </a:rPr>
              <a:t>Many Inherited Traits in Humans are controlled by a </a:t>
            </a:r>
            <a:r>
              <a:rPr lang="en-US" sz="3200" dirty="0">
                <a:solidFill>
                  <a:srgbClr val="FF0000"/>
                </a:solidFill>
              </a:rPr>
              <a:t>Single Gene</a:t>
            </a:r>
            <a:endParaRPr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4">
                                            <p:txEl>
                                              <p:pRg st="0" end="0"/>
                                            </p:txEl>
                                          </p:spTgt>
                                        </p:tgtEl>
                                        <p:attrNameLst>
                                          <p:attrName>style.visibility</p:attrName>
                                        </p:attrNameLst>
                                      </p:cBhvr>
                                      <p:to>
                                        <p:strVal val="visible"/>
                                      </p:to>
                                    </p:set>
                                    <p:animEffect transition="in" filter="fade">
                                      <p:cBhvr>
                                        <p:cTn id="7" dur="500"/>
                                        <p:tgtEl>
                                          <p:spTgt spid="79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94">
                                            <p:txEl>
                                              <p:pRg st="1" end="1"/>
                                            </p:txEl>
                                          </p:spTgt>
                                        </p:tgtEl>
                                        <p:attrNameLst>
                                          <p:attrName>style.visibility</p:attrName>
                                        </p:attrNameLst>
                                      </p:cBhvr>
                                      <p:to>
                                        <p:strVal val="visible"/>
                                      </p:to>
                                    </p:set>
                                    <p:animEffect transition="in" filter="fade">
                                      <p:cBhvr>
                                        <p:cTn id="12" dur="500"/>
                                        <p:tgtEl>
                                          <p:spTgt spid="79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94">
                                            <p:txEl>
                                              <p:pRg st="2" end="2"/>
                                            </p:txEl>
                                          </p:spTgt>
                                        </p:tgtEl>
                                        <p:attrNameLst>
                                          <p:attrName>style.visibility</p:attrName>
                                        </p:attrNameLst>
                                      </p:cBhvr>
                                      <p:to>
                                        <p:strVal val="visible"/>
                                      </p:to>
                                    </p:set>
                                    <p:animEffect transition="in" filter="fade">
                                      <p:cBhvr>
                                        <p:cTn id="17" dur="500"/>
                                        <p:tgtEl>
                                          <p:spTgt spid="7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94">
                                            <p:txEl>
                                              <p:pRg st="3" end="3"/>
                                            </p:txEl>
                                          </p:spTgt>
                                        </p:tgtEl>
                                        <p:attrNameLst>
                                          <p:attrName>style.visibility</p:attrName>
                                        </p:attrNameLst>
                                      </p:cBhvr>
                                      <p:to>
                                        <p:strVal val="visible"/>
                                      </p:to>
                                    </p:set>
                                    <p:animEffect transition="in" filter="fade">
                                      <p:cBhvr>
                                        <p:cTn id="22" dur="500"/>
                                        <p:tgtEl>
                                          <p:spTgt spid="79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801"/>
        <p:cNvGrpSpPr/>
        <p:nvPr/>
      </p:nvGrpSpPr>
      <p:grpSpPr>
        <a:xfrm>
          <a:off x="0" y="0"/>
          <a:ext cx="0" cy="0"/>
          <a:chOff x="0" y="0"/>
          <a:chExt cx="0" cy="0"/>
        </a:xfrm>
      </p:grpSpPr>
      <p:pic>
        <p:nvPicPr>
          <p:cNvPr id="802" name="Google Shape;802;p84" descr="09_09bRecessiveDisorder-U.jpg"/>
          <p:cNvPicPr preferRelativeResize="0"/>
          <p:nvPr/>
        </p:nvPicPr>
        <p:blipFill rotWithShape="1">
          <a:blip r:embed="rId3">
            <a:alphaModFix/>
          </a:blip>
          <a:srcRect b="2919"/>
          <a:stretch/>
        </p:blipFill>
        <p:spPr>
          <a:xfrm>
            <a:off x="609600" y="371856"/>
            <a:ext cx="7924800" cy="5935811"/>
          </a:xfrm>
          <a:prstGeom prst="rect">
            <a:avLst/>
          </a:prstGeom>
          <a:noFill/>
          <a:ln>
            <a:noFill/>
          </a:ln>
        </p:spPr>
      </p:pic>
      <p:sp>
        <p:nvSpPr>
          <p:cNvPr id="803" name="Google Shape;803;p84"/>
          <p:cNvSpPr txBox="1"/>
          <p:nvPr/>
        </p:nvSpPr>
        <p:spPr>
          <a:xfrm>
            <a:off x="967363" y="517684"/>
            <a:ext cx="1129065"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a:solidFill>
                  <a:srgbClr val="000000"/>
                </a:solidFill>
                <a:latin typeface="Arial"/>
                <a:ea typeface="Arial"/>
                <a:cs typeface="Arial"/>
                <a:sym typeface="Arial"/>
              </a:rPr>
              <a:t>Parents</a:t>
            </a:r>
            <a:endParaRPr sz="2400" b="1" i="0" u="none" strike="noStrike" cap="none">
              <a:solidFill>
                <a:srgbClr val="000000"/>
              </a:solidFill>
              <a:latin typeface="Arial"/>
              <a:ea typeface="Arial"/>
              <a:cs typeface="Arial"/>
              <a:sym typeface="Arial"/>
            </a:endParaRPr>
          </a:p>
        </p:txBody>
      </p:sp>
      <p:sp>
        <p:nvSpPr>
          <p:cNvPr id="804" name="Google Shape;804;p84"/>
          <p:cNvSpPr txBox="1"/>
          <p:nvPr/>
        </p:nvSpPr>
        <p:spPr>
          <a:xfrm>
            <a:off x="992763" y="4361549"/>
            <a:ext cx="1384844"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a:solidFill>
                  <a:srgbClr val="000000"/>
                </a:solidFill>
                <a:latin typeface="Arial"/>
                <a:ea typeface="Arial"/>
                <a:cs typeface="Arial"/>
                <a:sym typeface="Arial"/>
              </a:rPr>
              <a:t>Offspring</a:t>
            </a:r>
            <a:endParaRPr sz="2400" b="1" i="0" u="none" strike="noStrike" cap="none">
              <a:solidFill>
                <a:srgbClr val="000000"/>
              </a:solidFill>
              <a:latin typeface="Arial"/>
              <a:ea typeface="Arial"/>
              <a:cs typeface="Arial"/>
              <a:sym typeface="Arial"/>
            </a:endParaRPr>
          </a:p>
        </p:txBody>
      </p:sp>
      <p:sp>
        <p:nvSpPr>
          <p:cNvPr id="805" name="Google Shape;805;p84"/>
          <p:cNvSpPr txBox="1"/>
          <p:nvPr/>
        </p:nvSpPr>
        <p:spPr>
          <a:xfrm>
            <a:off x="4845096" y="322951"/>
            <a:ext cx="1060386"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0" u="none" strike="noStrike" cap="none" dirty="0">
                <a:solidFill>
                  <a:srgbClr val="000000"/>
                </a:solidFill>
                <a:latin typeface="Arial"/>
                <a:ea typeface="Arial"/>
                <a:cs typeface="Arial"/>
                <a:sym typeface="Arial"/>
              </a:rPr>
              <a:t>Normal</a:t>
            </a:r>
            <a:br>
              <a:rPr lang="en-US" sz="2400" b="1" i="0" u="none" strike="noStrike" cap="none" dirty="0">
                <a:solidFill>
                  <a:srgbClr val="000000"/>
                </a:solidFill>
                <a:latin typeface="Arial"/>
                <a:ea typeface="Arial"/>
                <a:cs typeface="Arial"/>
                <a:sym typeface="Arial"/>
              </a:rPr>
            </a:br>
            <a:r>
              <a:rPr lang="en-US" sz="2400" b="1" i="1" u="none" strike="noStrike" cap="none" dirty="0">
                <a:solidFill>
                  <a:srgbClr val="000000"/>
                </a:solidFill>
                <a:latin typeface="Arial"/>
                <a:ea typeface="Arial"/>
                <a:cs typeface="Arial"/>
                <a:sym typeface="Arial"/>
              </a:rPr>
              <a:t>Aa</a:t>
            </a:r>
            <a:endParaRPr sz="2400" b="1" i="1" u="none" strike="noStrike" cap="none" dirty="0">
              <a:solidFill>
                <a:srgbClr val="000000"/>
              </a:solidFill>
              <a:latin typeface="Arial"/>
              <a:ea typeface="Arial"/>
              <a:cs typeface="Arial"/>
              <a:sym typeface="Arial"/>
            </a:endParaRPr>
          </a:p>
        </p:txBody>
      </p:sp>
      <p:sp>
        <p:nvSpPr>
          <p:cNvPr id="806" name="Google Shape;806;p84"/>
          <p:cNvSpPr txBox="1"/>
          <p:nvPr/>
        </p:nvSpPr>
        <p:spPr>
          <a:xfrm>
            <a:off x="6081230" y="2278751"/>
            <a:ext cx="957894"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a:solidFill>
                  <a:srgbClr val="000000"/>
                </a:solidFill>
                <a:latin typeface="Arial"/>
                <a:ea typeface="Arial"/>
                <a:cs typeface="Arial"/>
                <a:sym typeface="Arial"/>
              </a:rPr>
              <a:t>Sperm</a:t>
            </a:r>
            <a:endParaRPr sz="2400" b="1" i="0" u="none" strike="noStrike" cap="none">
              <a:solidFill>
                <a:srgbClr val="000000"/>
              </a:solidFill>
              <a:latin typeface="Arial"/>
              <a:ea typeface="Arial"/>
              <a:cs typeface="Arial"/>
              <a:sym typeface="Arial"/>
            </a:endParaRPr>
          </a:p>
        </p:txBody>
      </p:sp>
      <p:sp>
        <p:nvSpPr>
          <p:cNvPr id="807" name="Google Shape;807;p84"/>
          <p:cNvSpPr txBox="1"/>
          <p:nvPr/>
        </p:nvSpPr>
        <p:spPr>
          <a:xfrm>
            <a:off x="3973029" y="4293818"/>
            <a:ext cx="752460" cy="369332"/>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1" i="0" u="none" strike="noStrike" cap="none">
                <a:solidFill>
                  <a:srgbClr val="000000"/>
                </a:solidFill>
                <a:latin typeface="Arial"/>
                <a:ea typeface="Arial"/>
                <a:cs typeface="Arial"/>
                <a:sym typeface="Arial"/>
              </a:rPr>
              <a:t>Eggs</a:t>
            </a:r>
            <a:endParaRPr sz="2400" b="1" i="0" u="none" strike="noStrike" cap="none">
              <a:solidFill>
                <a:srgbClr val="000000"/>
              </a:solidFill>
              <a:latin typeface="Arial"/>
              <a:ea typeface="Arial"/>
              <a:cs typeface="Arial"/>
              <a:sym typeface="Arial"/>
            </a:endParaRPr>
          </a:p>
        </p:txBody>
      </p:sp>
      <p:sp>
        <p:nvSpPr>
          <p:cNvPr id="808" name="Google Shape;808;p84"/>
          <p:cNvSpPr txBox="1"/>
          <p:nvPr/>
        </p:nvSpPr>
        <p:spPr>
          <a:xfrm>
            <a:off x="5183763" y="3311683"/>
            <a:ext cx="1060386"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1" u="none" strike="noStrike" cap="none">
                <a:solidFill>
                  <a:srgbClr val="000000"/>
                </a:solidFill>
                <a:latin typeface="Arial"/>
                <a:ea typeface="Arial"/>
                <a:cs typeface="Arial"/>
                <a:sym typeface="Arial"/>
              </a:rPr>
              <a:t>AA</a:t>
            </a:r>
            <a:br>
              <a:rPr lang="en-US" sz="2400" b="1" i="0" u="none" strike="noStrike" cap="none">
                <a:solidFill>
                  <a:srgbClr val="000000"/>
                </a:solidFill>
                <a:latin typeface="Arial"/>
                <a:ea typeface="Arial"/>
                <a:cs typeface="Arial"/>
                <a:sym typeface="Arial"/>
              </a:rPr>
            </a:br>
            <a:r>
              <a:rPr lang="en-US" sz="2400" b="1" i="0" u="none" strike="noStrike" cap="none">
                <a:solidFill>
                  <a:srgbClr val="000000"/>
                </a:solidFill>
                <a:latin typeface="Arial"/>
                <a:ea typeface="Arial"/>
                <a:cs typeface="Arial"/>
                <a:sym typeface="Arial"/>
              </a:rPr>
              <a:t>Normal</a:t>
            </a:r>
            <a:endParaRPr sz="2400" b="1" i="0" u="none" strike="noStrike" cap="none">
              <a:solidFill>
                <a:srgbClr val="000000"/>
              </a:solidFill>
              <a:latin typeface="Arial"/>
              <a:ea typeface="Arial"/>
              <a:cs typeface="Arial"/>
              <a:sym typeface="Arial"/>
            </a:endParaRPr>
          </a:p>
        </p:txBody>
      </p:sp>
      <p:sp>
        <p:nvSpPr>
          <p:cNvPr id="809" name="Google Shape;809;p84"/>
          <p:cNvSpPr txBox="1"/>
          <p:nvPr/>
        </p:nvSpPr>
        <p:spPr>
          <a:xfrm>
            <a:off x="7266562" y="331420"/>
            <a:ext cx="1060386"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0" u="none" strike="noStrike" cap="none">
                <a:solidFill>
                  <a:srgbClr val="000000"/>
                </a:solidFill>
                <a:latin typeface="Arial"/>
                <a:ea typeface="Arial"/>
                <a:cs typeface="Arial"/>
                <a:sym typeface="Arial"/>
              </a:rPr>
              <a:t>Normal</a:t>
            </a:r>
            <a:br>
              <a:rPr lang="en-US" sz="2400" b="1" i="0" u="none" strike="noStrike" cap="none">
                <a:solidFill>
                  <a:srgbClr val="000000"/>
                </a:solidFill>
                <a:latin typeface="Arial"/>
                <a:ea typeface="Arial"/>
                <a:cs typeface="Arial"/>
                <a:sym typeface="Arial"/>
              </a:rPr>
            </a:br>
            <a:r>
              <a:rPr lang="en-US" sz="2400" b="1" i="1" u="none" strike="noStrike" cap="none">
                <a:solidFill>
                  <a:srgbClr val="000000"/>
                </a:solidFill>
                <a:latin typeface="Arial"/>
                <a:ea typeface="Arial"/>
                <a:cs typeface="Arial"/>
                <a:sym typeface="Arial"/>
              </a:rPr>
              <a:t>Aa</a:t>
            </a:r>
            <a:endParaRPr sz="2400" b="1" i="1" u="none" strike="noStrike" cap="none">
              <a:solidFill>
                <a:srgbClr val="000000"/>
              </a:solidFill>
              <a:latin typeface="Arial"/>
              <a:ea typeface="Arial"/>
              <a:cs typeface="Arial"/>
              <a:sym typeface="Arial"/>
            </a:endParaRPr>
          </a:p>
        </p:txBody>
      </p:sp>
      <p:sp>
        <p:nvSpPr>
          <p:cNvPr id="810" name="Google Shape;810;p84"/>
          <p:cNvSpPr txBox="1"/>
          <p:nvPr/>
        </p:nvSpPr>
        <p:spPr>
          <a:xfrm>
            <a:off x="6817159" y="3142348"/>
            <a:ext cx="1163329" cy="110799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1" u="none" strike="noStrike" cap="none">
                <a:solidFill>
                  <a:srgbClr val="000000"/>
                </a:solidFill>
                <a:latin typeface="Arial"/>
                <a:ea typeface="Arial"/>
                <a:cs typeface="Arial"/>
                <a:sym typeface="Arial"/>
              </a:rPr>
              <a:t>Aa</a:t>
            </a:r>
            <a:br>
              <a:rPr lang="en-US" sz="2400" b="1" i="0" u="none" strike="noStrike" cap="none">
                <a:solidFill>
                  <a:srgbClr val="000000"/>
                </a:solidFill>
                <a:latin typeface="Arial"/>
                <a:ea typeface="Arial"/>
                <a:cs typeface="Arial"/>
                <a:sym typeface="Arial"/>
              </a:rPr>
            </a:br>
            <a:r>
              <a:rPr lang="en-US" sz="2400" b="1" i="0" u="none" strike="noStrike" cap="none">
                <a:solidFill>
                  <a:srgbClr val="000000"/>
                </a:solidFill>
                <a:latin typeface="Arial"/>
                <a:ea typeface="Arial"/>
                <a:cs typeface="Arial"/>
                <a:sym typeface="Arial"/>
              </a:rPr>
              <a:t>Normal</a:t>
            </a:r>
            <a:br>
              <a:rPr lang="en-US" sz="2400" b="1" i="0" u="none" strike="noStrike" cap="none">
                <a:solidFill>
                  <a:srgbClr val="000000"/>
                </a:solidFill>
                <a:latin typeface="Arial"/>
                <a:ea typeface="Arial"/>
                <a:cs typeface="Arial"/>
                <a:sym typeface="Arial"/>
              </a:rPr>
            </a:br>
            <a:r>
              <a:rPr lang="en-US" sz="2400" b="1" i="0" u="none" strike="noStrike" cap="none">
                <a:solidFill>
                  <a:srgbClr val="000000"/>
                </a:solidFill>
                <a:latin typeface="Arial"/>
                <a:ea typeface="Arial"/>
                <a:cs typeface="Arial"/>
                <a:sym typeface="Arial"/>
              </a:rPr>
              <a:t>(carrier)</a:t>
            </a:r>
            <a:endParaRPr sz="2400" b="1" i="0" u="none" strike="noStrike" cap="none">
              <a:solidFill>
                <a:srgbClr val="000000"/>
              </a:solidFill>
              <a:latin typeface="Arial"/>
              <a:ea typeface="Arial"/>
              <a:cs typeface="Arial"/>
              <a:sym typeface="Arial"/>
            </a:endParaRPr>
          </a:p>
        </p:txBody>
      </p:sp>
      <p:sp>
        <p:nvSpPr>
          <p:cNvPr id="811" name="Google Shape;811;p84"/>
          <p:cNvSpPr txBox="1"/>
          <p:nvPr/>
        </p:nvSpPr>
        <p:spPr>
          <a:xfrm>
            <a:off x="5123826" y="4784880"/>
            <a:ext cx="1163329" cy="110799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1" u="none" strike="noStrike" cap="none">
                <a:solidFill>
                  <a:srgbClr val="000000"/>
                </a:solidFill>
                <a:latin typeface="Arial"/>
                <a:ea typeface="Arial"/>
                <a:cs typeface="Arial"/>
                <a:sym typeface="Arial"/>
              </a:rPr>
              <a:t>Aa</a:t>
            </a:r>
            <a:br>
              <a:rPr lang="en-US" sz="2400" b="1" i="0" u="none" strike="noStrike" cap="none">
                <a:solidFill>
                  <a:srgbClr val="000000"/>
                </a:solidFill>
                <a:latin typeface="Arial"/>
                <a:ea typeface="Arial"/>
                <a:cs typeface="Arial"/>
                <a:sym typeface="Arial"/>
              </a:rPr>
            </a:br>
            <a:r>
              <a:rPr lang="en-US" sz="2400" b="1" i="0" u="none" strike="noStrike" cap="none">
                <a:solidFill>
                  <a:srgbClr val="000000"/>
                </a:solidFill>
                <a:latin typeface="Arial"/>
                <a:ea typeface="Arial"/>
                <a:cs typeface="Arial"/>
                <a:sym typeface="Arial"/>
              </a:rPr>
              <a:t>Normal</a:t>
            </a:r>
            <a:br>
              <a:rPr lang="en-US" sz="2400" b="1" i="0" u="none" strike="noStrike" cap="none">
                <a:solidFill>
                  <a:srgbClr val="000000"/>
                </a:solidFill>
                <a:latin typeface="Arial"/>
                <a:ea typeface="Arial"/>
                <a:cs typeface="Arial"/>
                <a:sym typeface="Arial"/>
              </a:rPr>
            </a:br>
            <a:r>
              <a:rPr lang="en-US" sz="2400" b="1" i="0" u="none" strike="noStrike" cap="none">
                <a:solidFill>
                  <a:srgbClr val="000000"/>
                </a:solidFill>
                <a:latin typeface="Arial"/>
                <a:ea typeface="Arial"/>
                <a:cs typeface="Arial"/>
                <a:sym typeface="Arial"/>
              </a:rPr>
              <a:t>(carrier)</a:t>
            </a:r>
            <a:endParaRPr sz="2400" b="1" i="0" u="none" strike="noStrike" cap="none">
              <a:solidFill>
                <a:srgbClr val="000000"/>
              </a:solidFill>
              <a:latin typeface="Arial"/>
              <a:ea typeface="Arial"/>
              <a:cs typeface="Arial"/>
              <a:sym typeface="Arial"/>
            </a:endParaRPr>
          </a:p>
        </p:txBody>
      </p:sp>
      <p:sp>
        <p:nvSpPr>
          <p:cNvPr id="812" name="Google Shape;812;p84"/>
          <p:cNvSpPr txBox="1"/>
          <p:nvPr/>
        </p:nvSpPr>
        <p:spPr>
          <a:xfrm>
            <a:off x="6740540" y="4945746"/>
            <a:ext cx="1299635" cy="73866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1" u="none" strike="noStrike" cap="none">
                <a:solidFill>
                  <a:srgbClr val="000000"/>
                </a:solidFill>
                <a:latin typeface="Arial"/>
                <a:ea typeface="Arial"/>
                <a:cs typeface="Arial"/>
                <a:sym typeface="Arial"/>
              </a:rPr>
              <a:t>aa</a:t>
            </a:r>
            <a:br>
              <a:rPr lang="en-US" sz="2400" b="1" i="0" u="none" strike="noStrike" cap="none">
                <a:solidFill>
                  <a:srgbClr val="000000"/>
                </a:solidFill>
                <a:latin typeface="Arial"/>
                <a:ea typeface="Arial"/>
                <a:cs typeface="Arial"/>
                <a:sym typeface="Arial"/>
              </a:rPr>
            </a:br>
            <a:r>
              <a:rPr lang="en-US" sz="2400" b="1" i="0" u="none" strike="noStrike" cap="none">
                <a:solidFill>
                  <a:srgbClr val="000000"/>
                </a:solidFill>
                <a:latin typeface="Arial"/>
                <a:ea typeface="Arial"/>
                <a:cs typeface="Arial"/>
                <a:sym typeface="Arial"/>
              </a:rPr>
              <a:t>Albinism</a:t>
            </a:r>
            <a:endParaRPr sz="2400" b="1" i="0" u="none" strike="noStrike" cap="none">
              <a:solidFill>
                <a:srgbClr val="000000"/>
              </a:solidFill>
              <a:latin typeface="Arial"/>
              <a:ea typeface="Arial"/>
              <a:cs typeface="Arial"/>
              <a:sym typeface="Arial"/>
            </a:endParaRPr>
          </a:p>
        </p:txBody>
      </p:sp>
      <p:sp>
        <p:nvSpPr>
          <p:cNvPr id="813" name="Google Shape;813;p84"/>
          <p:cNvSpPr txBox="1"/>
          <p:nvPr/>
        </p:nvSpPr>
        <p:spPr>
          <a:xfrm>
            <a:off x="5560796" y="2321079"/>
            <a:ext cx="238588"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1" u="none" strike="noStrike" cap="none" dirty="0">
                <a:solidFill>
                  <a:srgbClr val="000000"/>
                </a:solidFill>
                <a:latin typeface="Arial"/>
                <a:ea typeface="Arial"/>
                <a:cs typeface="Arial"/>
                <a:sym typeface="Arial"/>
              </a:rPr>
              <a:t>A</a:t>
            </a:r>
            <a:endParaRPr sz="2400" b="1" i="0" u="none" strike="noStrike" cap="none" dirty="0">
              <a:solidFill>
                <a:srgbClr val="000000"/>
              </a:solidFill>
              <a:latin typeface="Arial"/>
              <a:ea typeface="Arial"/>
              <a:cs typeface="Arial"/>
              <a:sym typeface="Arial"/>
            </a:endParaRPr>
          </a:p>
        </p:txBody>
      </p:sp>
      <p:sp>
        <p:nvSpPr>
          <p:cNvPr id="814" name="Google Shape;814;p84"/>
          <p:cNvSpPr txBox="1"/>
          <p:nvPr/>
        </p:nvSpPr>
        <p:spPr>
          <a:xfrm>
            <a:off x="4316196" y="3514879"/>
            <a:ext cx="238588"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1" u="none" strike="noStrike" cap="none">
                <a:solidFill>
                  <a:srgbClr val="000000"/>
                </a:solidFill>
                <a:latin typeface="Arial"/>
                <a:ea typeface="Arial"/>
                <a:cs typeface="Arial"/>
                <a:sym typeface="Arial"/>
              </a:rPr>
              <a:t>A</a:t>
            </a:r>
            <a:endParaRPr sz="2400" b="1" i="0" u="none" strike="noStrike" cap="none">
              <a:solidFill>
                <a:srgbClr val="000000"/>
              </a:solidFill>
              <a:latin typeface="Arial"/>
              <a:ea typeface="Arial"/>
              <a:cs typeface="Arial"/>
              <a:sym typeface="Arial"/>
            </a:endParaRPr>
          </a:p>
        </p:txBody>
      </p:sp>
      <p:sp>
        <p:nvSpPr>
          <p:cNvPr id="815" name="Google Shape;815;p84"/>
          <p:cNvSpPr txBox="1"/>
          <p:nvPr/>
        </p:nvSpPr>
        <p:spPr>
          <a:xfrm>
            <a:off x="7296612" y="2304145"/>
            <a:ext cx="187492"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1" u="none" strike="noStrike" cap="none">
                <a:solidFill>
                  <a:srgbClr val="000000"/>
                </a:solidFill>
                <a:latin typeface="Arial"/>
                <a:ea typeface="Arial"/>
                <a:cs typeface="Arial"/>
                <a:sym typeface="Arial"/>
              </a:rPr>
              <a:t>a</a:t>
            </a:r>
            <a:endParaRPr sz="2400" b="1" i="0" u="none" strike="noStrike" cap="none">
              <a:solidFill>
                <a:srgbClr val="000000"/>
              </a:solidFill>
              <a:latin typeface="Arial"/>
              <a:ea typeface="Arial"/>
              <a:cs typeface="Arial"/>
              <a:sym typeface="Arial"/>
            </a:endParaRPr>
          </a:p>
        </p:txBody>
      </p:sp>
      <p:sp>
        <p:nvSpPr>
          <p:cNvPr id="816" name="Google Shape;816;p84"/>
          <p:cNvSpPr txBox="1"/>
          <p:nvPr/>
        </p:nvSpPr>
        <p:spPr>
          <a:xfrm>
            <a:off x="4367146" y="5157410"/>
            <a:ext cx="187492" cy="369332"/>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2400" b="1" i="1" u="none" strike="noStrike" cap="none">
                <a:solidFill>
                  <a:srgbClr val="000000"/>
                </a:solidFill>
                <a:latin typeface="Arial"/>
                <a:ea typeface="Arial"/>
                <a:cs typeface="Arial"/>
                <a:sym typeface="Arial"/>
              </a:rPr>
              <a:t>a</a:t>
            </a:r>
            <a:endParaRPr sz="2400" b="1" i="0" u="none" strike="noStrike" cap="none">
              <a:solidFill>
                <a:srgbClr val="000000"/>
              </a:solidFill>
              <a:latin typeface="Arial"/>
              <a:ea typeface="Arial"/>
              <a:cs typeface="Arial"/>
              <a:sym typeface="Arial"/>
            </a:endParaRPr>
          </a:p>
        </p:txBody>
      </p:sp>
      <p:pic>
        <p:nvPicPr>
          <p:cNvPr id="817" name="Google Shape;817;p84"/>
          <p:cNvPicPr preferRelativeResize="0"/>
          <p:nvPr/>
        </p:nvPicPr>
        <p:blipFill rotWithShape="1">
          <a:blip r:embed="rId4">
            <a:alphaModFix/>
          </a:blip>
          <a:srcRect/>
          <a:stretch/>
        </p:blipFill>
        <p:spPr>
          <a:xfrm>
            <a:off x="2410558" y="4784880"/>
            <a:ext cx="1259921" cy="1905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3"/>
                                        </p:tgtEl>
                                        <p:attrNameLst>
                                          <p:attrName>style.visibility</p:attrName>
                                        </p:attrNameLst>
                                      </p:cBhvr>
                                      <p:to>
                                        <p:strVal val="visible"/>
                                      </p:to>
                                    </p:set>
                                    <p:animEffect transition="in" filter="fade">
                                      <p:cBhvr>
                                        <p:cTn id="7" dur="500"/>
                                        <p:tgtEl>
                                          <p:spTgt spid="8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5"/>
                                        </p:tgtEl>
                                        <p:attrNameLst>
                                          <p:attrName>style.visibility</p:attrName>
                                        </p:attrNameLst>
                                      </p:cBhvr>
                                      <p:to>
                                        <p:strVal val="visible"/>
                                      </p:to>
                                    </p:set>
                                    <p:animEffect transition="in" filter="fade">
                                      <p:cBhvr>
                                        <p:cTn id="12" dur="500"/>
                                        <p:tgtEl>
                                          <p:spTgt spid="8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4"/>
                                        </p:tgtEl>
                                        <p:attrNameLst>
                                          <p:attrName>style.visibility</p:attrName>
                                        </p:attrNameLst>
                                      </p:cBhvr>
                                      <p:to>
                                        <p:strVal val="visible"/>
                                      </p:to>
                                    </p:set>
                                    <p:animEffect transition="in" filter="fade">
                                      <p:cBhvr>
                                        <p:cTn id="17" dur="500"/>
                                        <p:tgtEl>
                                          <p:spTgt spid="8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6"/>
                                        </p:tgtEl>
                                        <p:attrNameLst>
                                          <p:attrName>style.visibility</p:attrName>
                                        </p:attrNameLst>
                                      </p:cBhvr>
                                      <p:to>
                                        <p:strVal val="visible"/>
                                      </p:to>
                                    </p:set>
                                    <p:animEffect transition="in" filter="fade">
                                      <p:cBhvr>
                                        <p:cTn id="22" dur="500"/>
                                        <p:tgtEl>
                                          <p:spTgt spid="8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08"/>
                                        </p:tgtEl>
                                        <p:attrNameLst>
                                          <p:attrName>style.visibility</p:attrName>
                                        </p:attrNameLst>
                                      </p:cBhvr>
                                      <p:to>
                                        <p:strVal val="visible"/>
                                      </p:to>
                                    </p:set>
                                    <p:animEffect transition="in" filter="fade">
                                      <p:cBhvr>
                                        <p:cTn id="27" dur="500"/>
                                        <p:tgtEl>
                                          <p:spTgt spid="80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0"/>
                                        </p:tgtEl>
                                        <p:attrNameLst>
                                          <p:attrName>style.visibility</p:attrName>
                                        </p:attrNameLst>
                                      </p:cBhvr>
                                      <p:to>
                                        <p:strVal val="visible"/>
                                      </p:to>
                                    </p:set>
                                    <p:animEffect transition="in" filter="fade">
                                      <p:cBhvr>
                                        <p:cTn id="32" dur="500"/>
                                        <p:tgtEl>
                                          <p:spTgt spid="8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1"/>
                                        </p:tgtEl>
                                        <p:attrNameLst>
                                          <p:attrName>style.visibility</p:attrName>
                                        </p:attrNameLst>
                                      </p:cBhvr>
                                      <p:to>
                                        <p:strVal val="visible"/>
                                      </p:to>
                                    </p:set>
                                    <p:animEffect transition="in" filter="fade">
                                      <p:cBhvr>
                                        <p:cTn id="37" dur="500"/>
                                        <p:tgtEl>
                                          <p:spTgt spid="8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12"/>
                                        </p:tgtEl>
                                        <p:attrNameLst>
                                          <p:attrName>style.visibility</p:attrName>
                                        </p:attrNameLst>
                                      </p:cBhvr>
                                      <p:to>
                                        <p:strVal val="visible"/>
                                      </p:to>
                                    </p:set>
                                    <p:animEffect transition="in" filter="fade">
                                      <p:cBhvr>
                                        <p:cTn id="42" dur="500"/>
                                        <p:tgtEl>
                                          <p:spTgt spid="81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17"/>
                                        </p:tgtEl>
                                        <p:attrNameLst>
                                          <p:attrName>style.visibility</p:attrName>
                                        </p:attrNameLst>
                                      </p:cBhvr>
                                      <p:to>
                                        <p:strVal val="visible"/>
                                      </p:to>
                                    </p:set>
                                    <p:animEffect transition="in" filter="fade">
                                      <p:cBhvr>
                                        <p:cTn id="47" dur="500"/>
                                        <p:tgtEl>
                                          <p:spTgt spid="8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 grpId="0"/>
      <p:bldP spid="810" grpId="0"/>
      <p:bldP spid="811" grpId="0"/>
      <p:bldP spid="812" grpId="0"/>
      <p:bldP spid="813" grpId="0"/>
      <p:bldP spid="814" grpId="0"/>
      <p:bldP spid="815" grpId="0"/>
      <p:bldP spid="816" grpId="0"/>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Shape 822"/>
        <p:cNvGrpSpPr/>
        <p:nvPr/>
      </p:nvGrpSpPr>
      <p:grpSpPr>
        <a:xfrm>
          <a:off x="0" y="0"/>
          <a:ext cx="0" cy="0"/>
          <a:chOff x="0" y="0"/>
          <a:chExt cx="0" cy="0"/>
        </a:xfrm>
      </p:grpSpPr>
      <p:sp>
        <p:nvSpPr>
          <p:cNvPr id="823" name="Google Shape;823;p85"/>
          <p:cNvSpPr txBox="1">
            <a:spLocks noGrp="1"/>
          </p:cNvSpPr>
          <p:nvPr>
            <p:ph type="title"/>
          </p:nvPr>
        </p:nvSpPr>
        <p:spPr>
          <a:xfrm>
            <a:off x="2076718" y="53181"/>
            <a:ext cx="4990563" cy="642278"/>
          </a:xfrm>
          <a:prstGeom prst="rect">
            <a:avLst/>
          </a:prstGeom>
          <a:noFill/>
          <a:ln>
            <a:noFill/>
          </a:ln>
        </p:spPr>
        <p:txBody>
          <a:bodyPr spcFirstLastPara="1" wrap="square" lIns="91425" tIns="45700" rIns="91425" bIns="45700" anchor="ctr" anchorCtr="1">
            <a:noAutofit/>
          </a:bodyPr>
          <a:lstStyle/>
          <a:p>
            <a:pPr marL="0" lvl="0" indent="0" algn="ctr" rtl="0">
              <a:spcBef>
                <a:spcPts val="0"/>
              </a:spcBef>
              <a:spcAft>
                <a:spcPts val="0"/>
              </a:spcAft>
              <a:buNone/>
            </a:pPr>
            <a:r>
              <a:rPr lang="en-US" dirty="0">
                <a:solidFill>
                  <a:srgbClr val="FFFF00"/>
                </a:solidFill>
                <a:effectLst>
                  <a:outerShdw blurRad="38100" dist="38100" dir="2700000" algn="tl">
                    <a:srgbClr val="000000">
                      <a:alpha val="43137"/>
                    </a:srgbClr>
                  </a:outerShdw>
                </a:effectLst>
              </a:rPr>
              <a:t>Sickle Cell Disease</a:t>
            </a:r>
            <a:endParaRPr dirty="0">
              <a:solidFill>
                <a:srgbClr val="FFFF00"/>
              </a:solidFill>
              <a:effectLst>
                <a:outerShdw blurRad="38100" dist="38100" dir="2700000" algn="tl">
                  <a:srgbClr val="000000">
                    <a:alpha val="43137"/>
                  </a:srgbClr>
                </a:outerShdw>
              </a:effectLst>
            </a:endParaRPr>
          </a:p>
        </p:txBody>
      </p:sp>
      <p:sp>
        <p:nvSpPr>
          <p:cNvPr id="824" name="Google Shape;824;p85"/>
          <p:cNvSpPr txBox="1">
            <a:spLocks noGrp="1"/>
          </p:cNvSpPr>
          <p:nvPr>
            <p:ph type="body" idx="1"/>
          </p:nvPr>
        </p:nvSpPr>
        <p:spPr>
          <a:xfrm>
            <a:off x="0" y="695459"/>
            <a:ext cx="9144000" cy="6162541"/>
          </a:xfrm>
          <a:prstGeom prst="rect">
            <a:avLst/>
          </a:prstGeom>
          <a:noFill/>
          <a:ln>
            <a:noFill/>
          </a:ln>
        </p:spPr>
        <p:txBody>
          <a:bodyPr spcFirstLastPara="1" wrap="square" lIns="91425" tIns="45700" rIns="91425" bIns="45700" anchor="t" anchorCtr="0">
            <a:noAutofit/>
          </a:bodyPr>
          <a:lstStyle/>
          <a:p>
            <a:pPr marL="342900" lvl="0" indent="-342900" algn="l" rtl="0">
              <a:spcBef>
                <a:spcPts val="1800"/>
              </a:spcBef>
              <a:spcAft>
                <a:spcPts val="0"/>
              </a:spcAft>
              <a:buSzPts val="1920"/>
              <a:buChar char="⮚"/>
            </a:pPr>
            <a:r>
              <a:rPr lang="en-US" sz="2400" dirty="0">
                <a:solidFill>
                  <a:srgbClr val="000000"/>
                </a:solidFill>
              </a:rPr>
              <a:t>Transmitted in an </a:t>
            </a:r>
            <a:r>
              <a:rPr lang="en-US" sz="3600" b="1" dirty="0">
                <a:solidFill>
                  <a:srgbClr val="00B050"/>
                </a:solidFill>
                <a:effectLst>
                  <a:outerShdw blurRad="38100" dist="38100" dir="2700000" algn="tl">
                    <a:srgbClr val="000000">
                      <a:alpha val="43137"/>
                    </a:srgbClr>
                  </a:outerShdw>
                </a:effectLst>
              </a:rPr>
              <a:t>autosomal recessive </a:t>
            </a:r>
            <a:r>
              <a:rPr lang="en-US" sz="2400" dirty="0">
                <a:solidFill>
                  <a:srgbClr val="000000"/>
                </a:solidFill>
              </a:rPr>
              <a:t>fashion.</a:t>
            </a:r>
            <a:endParaRPr dirty="0">
              <a:solidFill>
                <a:srgbClr val="000000"/>
              </a:solidFill>
            </a:endParaRPr>
          </a:p>
          <a:p>
            <a:pPr marL="342900" lvl="0" indent="-342900" algn="l" rtl="0">
              <a:spcBef>
                <a:spcPts val="1800"/>
              </a:spcBef>
              <a:spcAft>
                <a:spcPts val="0"/>
              </a:spcAft>
              <a:buSzPts val="1920"/>
              <a:buChar char="⮚"/>
            </a:pPr>
            <a:r>
              <a:rPr lang="en-US" sz="2400" dirty="0">
                <a:solidFill>
                  <a:srgbClr val="000000"/>
                </a:solidFill>
              </a:rPr>
              <a:t>Most common inherited disease seen in individuals of African descent.</a:t>
            </a:r>
            <a:endParaRPr dirty="0">
              <a:solidFill>
                <a:srgbClr val="000000"/>
              </a:solidFill>
            </a:endParaRPr>
          </a:p>
          <a:p>
            <a:pPr marL="342900" lvl="0" indent="-342900" algn="l" rtl="0">
              <a:spcBef>
                <a:spcPts val="1800"/>
              </a:spcBef>
              <a:spcAft>
                <a:spcPts val="0"/>
              </a:spcAft>
              <a:buSzPts val="1920"/>
              <a:buChar char="⮚"/>
            </a:pPr>
            <a:r>
              <a:rPr lang="en-US" sz="2400" dirty="0">
                <a:solidFill>
                  <a:srgbClr val="000000"/>
                </a:solidFill>
              </a:rPr>
              <a:t>This disease affects the type of </a:t>
            </a:r>
            <a:r>
              <a:rPr lang="en-US" sz="2400" b="1" dirty="0">
                <a:solidFill>
                  <a:srgbClr val="FFFF00"/>
                </a:solidFill>
              </a:rPr>
              <a:t>hemoglobin</a:t>
            </a:r>
            <a:r>
              <a:rPr lang="en-US" sz="2400" dirty="0">
                <a:solidFill>
                  <a:srgbClr val="000000"/>
                </a:solidFill>
              </a:rPr>
              <a:t> produced and the shape of red blood cells.</a:t>
            </a:r>
            <a:endParaRPr dirty="0">
              <a:solidFill>
                <a:srgbClr val="000000"/>
              </a:solidFill>
            </a:endParaRPr>
          </a:p>
          <a:p>
            <a:pPr marL="342900" lvl="0" indent="-342900" algn="l" rtl="0">
              <a:spcBef>
                <a:spcPts val="1800"/>
              </a:spcBef>
              <a:spcAft>
                <a:spcPts val="0"/>
              </a:spcAft>
              <a:buSzPts val="1920"/>
              <a:buChar char="⮚"/>
            </a:pPr>
            <a:r>
              <a:rPr lang="en-US" sz="2400" dirty="0">
                <a:solidFill>
                  <a:srgbClr val="000000"/>
                </a:solidFill>
              </a:rPr>
              <a:t>Caused by a </a:t>
            </a:r>
            <a:r>
              <a:rPr lang="en-US" sz="2400" b="1" dirty="0">
                <a:solidFill>
                  <a:srgbClr val="FFFF00"/>
                </a:solidFill>
              </a:rPr>
              <a:t>mutation</a:t>
            </a:r>
            <a:r>
              <a:rPr lang="en-US" sz="2400" dirty="0">
                <a:solidFill>
                  <a:srgbClr val="000000"/>
                </a:solidFill>
              </a:rPr>
              <a:t> in one of the proteins that makes up hemoglobin.</a:t>
            </a:r>
            <a:endParaRPr dirty="0">
              <a:solidFill>
                <a:srgbClr val="000000"/>
              </a:solidFill>
            </a:endParaRPr>
          </a:p>
          <a:p>
            <a:pPr marL="342900" lvl="0" indent="-342900" algn="l" rtl="0">
              <a:spcBef>
                <a:spcPts val="1800"/>
              </a:spcBef>
              <a:spcAft>
                <a:spcPts val="0"/>
              </a:spcAft>
              <a:buSzPts val="1920"/>
              <a:buChar char="⮚"/>
            </a:pPr>
            <a:r>
              <a:rPr lang="en-US" sz="2400" dirty="0">
                <a:solidFill>
                  <a:srgbClr val="000000"/>
                </a:solidFill>
              </a:rPr>
              <a:t>This is a </a:t>
            </a:r>
            <a:r>
              <a:rPr lang="en-US" sz="2400" b="1" dirty="0">
                <a:solidFill>
                  <a:srgbClr val="FFFF00"/>
                </a:solidFill>
              </a:rPr>
              <a:t>substitution mutation </a:t>
            </a:r>
            <a:r>
              <a:rPr lang="en-US" sz="2400" dirty="0">
                <a:solidFill>
                  <a:srgbClr val="000000"/>
                </a:solidFill>
              </a:rPr>
              <a:t>in one of the protein chains of hemoglobin.</a:t>
            </a:r>
            <a:endParaRPr dirty="0">
              <a:solidFill>
                <a:srgbClr val="000000"/>
              </a:solidFill>
            </a:endParaRPr>
          </a:p>
          <a:p>
            <a:pPr marL="342900" lvl="0" indent="-342900" algn="l" rtl="0">
              <a:spcBef>
                <a:spcPts val="1800"/>
              </a:spcBef>
              <a:spcAft>
                <a:spcPts val="0"/>
              </a:spcAft>
              <a:buSzPts val="1920"/>
              <a:buChar char="⮚"/>
            </a:pPr>
            <a:r>
              <a:rPr lang="en-US" sz="2400" dirty="0">
                <a:solidFill>
                  <a:srgbClr val="000000"/>
                </a:solidFill>
              </a:rPr>
              <a:t>This results in the amino acid </a:t>
            </a:r>
            <a:r>
              <a:rPr lang="en-US" sz="2400" b="1" dirty="0">
                <a:solidFill>
                  <a:srgbClr val="FFFF00"/>
                </a:solidFill>
              </a:rPr>
              <a:t>valine</a:t>
            </a:r>
            <a:r>
              <a:rPr lang="en-US" sz="2400" dirty="0">
                <a:solidFill>
                  <a:srgbClr val="000000"/>
                </a:solidFill>
              </a:rPr>
              <a:t> being inserted into this chain instead of the normal </a:t>
            </a:r>
            <a:r>
              <a:rPr lang="en-US" sz="2400" b="1" dirty="0">
                <a:solidFill>
                  <a:srgbClr val="FFFF00"/>
                </a:solidFill>
              </a:rPr>
              <a:t>glutamic acid</a:t>
            </a:r>
            <a:r>
              <a:rPr lang="en-US" sz="2400" dirty="0">
                <a:solidFill>
                  <a:srgbClr val="000000"/>
                </a:solidFill>
              </a:rPr>
              <a:t>.</a:t>
            </a:r>
            <a:endParaRPr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4">
                                            <p:txEl>
                                              <p:pRg st="0" end="0"/>
                                            </p:txEl>
                                          </p:spTgt>
                                        </p:tgtEl>
                                        <p:attrNameLst>
                                          <p:attrName>style.visibility</p:attrName>
                                        </p:attrNameLst>
                                      </p:cBhvr>
                                      <p:to>
                                        <p:strVal val="visible"/>
                                      </p:to>
                                    </p:set>
                                    <p:animEffect transition="in" filter="fade">
                                      <p:cBhvr>
                                        <p:cTn id="7" dur="500"/>
                                        <p:tgtEl>
                                          <p:spTgt spid="8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4">
                                            <p:txEl>
                                              <p:pRg st="1" end="1"/>
                                            </p:txEl>
                                          </p:spTgt>
                                        </p:tgtEl>
                                        <p:attrNameLst>
                                          <p:attrName>style.visibility</p:attrName>
                                        </p:attrNameLst>
                                      </p:cBhvr>
                                      <p:to>
                                        <p:strVal val="visible"/>
                                      </p:to>
                                    </p:set>
                                    <p:animEffect transition="in" filter="fade">
                                      <p:cBhvr>
                                        <p:cTn id="12" dur="500"/>
                                        <p:tgtEl>
                                          <p:spTgt spid="8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4">
                                            <p:txEl>
                                              <p:pRg st="2" end="2"/>
                                            </p:txEl>
                                          </p:spTgt>
                                        </p:tgtEl>
                                        <p:attrNameLst>
                                          <p:attrName>style.visibility</p:attrName>
                                        </p:attrNameLst>
                                      </p:cBhvr>
                                      <p:to>
                                        <p:strVal val="visible"/>
                                      </p:to>
                                    </p:set>
                                    <p:animEffect transition="in" filter="fade">
                                      <p:cBhvr>
                                        <p:cTn id="17" dur="500"/>
                                        <p:tgtEl>
                                          <p:spTgt spid="8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24">
                                            <p:txEl>
                                              <p:pRg st="3" end="3"/>
                                            </p:txEl>
                                          </p:spTgt>
                                        </p:tgtEl>
                                        <p:attrNameLst>
                                          <p:attrName>style.visibility</p:attrName>
                                        </p:attrNameLst>
                                      </p:cBhvr>
                                      <p:to>
                                        <p:strVal val="visible"/>
                                      </p:to>
                                    </p:set>
                                    <p:animEffect transition="in" filter="fade">
                                      <p:cBhvr>
                                        <p:cTn id="22" dur="500"/>
                                        <p:tgtEl>
                                          <p:spTgt spid="8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24">
                                            <p:txEl>
                                              <p:pRg st="4" end="4"/>
                                            </p:txEl>
                                          </p:spTgt>
                                        </p:tgtEl>
                                        <p:attrNameLst>
                                          <p:attrName>style.visibility</p:attrName>
                                        </p:attrNameLst>
                                      </p:cBhvr>
                                      <p:to>
                                        <p:strVal val="visible"/>
                                      </p:to>
                                    </p:set>
                                    <p:animEffect transition="in" filter="fade">
                                      <p:cBhvr>
                                        <p:cTn id="27" dur="500"/>
                                        <p:tgtEl>
                                          <p:spTgt spid="8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24">
                                            <p:txEl>
                                              <p:pRg st="5" end="5"/>
                                            </p:txEl>
                                          </p:spTgt>
                                        </p:tgtEl>
                                        <p:attrNameLst>
                                          <p:attrName>style.visibility</p:attrName>
                                        </p:attrNameLst>
                                      </p:cBhvr>
                                      <p:to>
                                        <p:strVal val="visible"/>
                                      </p:to>
                                    </p:set>
                                    <p:animEffect transition="in" filter="fade">
                                      <p:cBhvr>
                                        <p:cTn id="32" dur="500"/>
                                        <p:tgtEl>
                                          <p:spTgt spid="8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829"/>
        <p:cNvGrpSpPr/>
        <p:nvPr/>
      </p:nvGrpSpPr>
      <p:grpSpPr>
        <a:xfrm>
          <a:off x="0" y="0"/>
          <a:ext cx="0" cy="0"/>
          <a:chOff x="0" y="0"/>
          <a:chExt cx="0" cy="0"/>
        </a:xfrm>
      </p:grpSpPr>
      <p:pic>
        <p:nvPicPr>
          <p:cNvPr id="830" name="Google Shape;830;p86" descr="09_13aSickledCells-L.jpg"/>
          <p:cNvPicPr preferRelativeResize="0"/>
          <p:nvPr/>
        </p:nvPicPr>
        <p:blipFill rotWithShape="1">
          <a:blip r:embed="rId3">
            <a:alphaModFix/>
          </a:blip>
          <a:srcRect/>
          <a:stretch/>
        </p:blipFill>
        <p:spPr>
          <a:xfrm>
            <a:off x="1990344" y="3272608"/>
            <a:ext cx="5163312" cy="3249168"/>
          </a:xfrm>
          <a:prstGeom prst="rect">
            <a:avLst/>
          </a:prstGeom>
          <a:noFill/>
          <a:ln>
            <a:noFill/>
          </a:ln>
        </p:spPr>
      </p:pic>
      <p:sp>
        <p:nvSpPr>
          <p:cNvPr id="3" name="Google Shape;823;p85">
            <a:extLst>
              <a:ext uri="{FF2B5EF4-FFF2-40B4-BE49-F238E27FC236}">
                <a16:creationId xmlns:a16="http://schemas.microsoft.com/office/drawing/2014/main" id="{588EA0ED-8059-6738-31DB-8AAA0B9D4466}"/>
              </a:ext>
            </a:extLst>
          </p:cNvPr>
          <p:cNvSpPr txBox="1">
            <a:spLocks/>
          </p:cNvSpPr>
          <p:nvPr/>
        </p:nvSpPr>
        <p:spPr>
          <a:xfrm>
            <a:off x="2076718" y="53181"/>
            <a:ext cx="4990563" cy="642278"/>
          </a:xfrm>
          <a:prstGeom prst="rect">
            <a:avLst/>
          </a:prstGeom>
          <a:noFill/>
          <a:ln>
            <a:noFill/>
          </a:ln>
        </p:spPr>
        <p:txBody>
          <a:bodyPr spcFirstLastPara="1" wrap="square" lIns="91425" tIns="45700" rIns="91425" bIns="45700" anchor="ctr" anchorCtr="1">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imes"/>
                <a:ea typeface="Times"/>
                <a:cs typeface="Times"/>
                <a:sym typeface="Times"/>
              </a:defRPr>
            </a:lvl9pPr>
          </a:lstStyle>
          <a:p>
            <a:r>
              <a:rPr lang="en-US">
                <a:solidFill>
                  <a:srgbClr val="FF0000"/>
                </a:solidFill>
              </a:rPr>
              <a:t>Sickle Cell Disease</a:t>
            </a:r>
            <a:endParaRPr lang="en-US" dirty="0">
              <a:solidFill>
                <a:srgbClr val="FF0000"/>
              </a:solidFill>
            </a:endParaRPr>
          </a:p>
        </p:txBody>
      </p:sp>
      <p:sp>
        <p:nvSpPr>
          <p:cNvPr id="5" name="TextBox 4">
            <a:extLst>
              <a:ext uri="{FF2B5EF4-FFF2-40B4-BE49-F238E27FC236}">
                <a16:creationId xmlns:a16="http://schemas.microsoft.com/office/drawing/2014/main" id="{85E8EEA3-FEED-E273-E5D7-F18DA2141FEF}"/>
              </a:ext>
            </a:extLst>
          </p:cNvPr>
          <p:cNvSpPr txBox="1"/>
          <p:nvPr/>
        </p:nvSpPr>
        <p:spPr>
          <a:xfrm>
            <a:off x="482957" y="1083787"/>
            <a:ext cx="7798157" cy="1800493"/>
          </a:xfrm>
          <a:prstGeom prst="rect">
            <a:avLst/>
          </a:prstGeom>
          <a:solidFill>
            <a:schemeClr val="accent1">
              <a:lumMod val="90000"/>
            </a:schemeClr>
          </a:solidFill>
        </p:spPr>
        <p:txBody>
          <a:bodyPr wrap="square">
            <a:spAutoFit/>
          </a:bodyPr>
          <a:lstStyle/>
          <a:p>
            <a:pPr marL="342900" lvl="0" indent="-342900" algn="l" rtl="0">
              <a:spcBef>
                <a:spcPts val="1800"/>
              </a:spcBef>
              <a:spcAft>
                <a:spcPts val="0"/>
              </a:spcAft>
              <a:buSzPts val="1920"/>
              <a:buChar char="⮚"/>
            </a:pPr>
            <a:r>
              <a:rPr lang="en-US" sz="2400" dirty="0"/>
              <a:t>This replacement  of glutamic acid with valine results in a hemoglobin molecule with </a:t>
            </a:r>
            <a:r>
              <a:rPr lang="en-US" sz="2400" dirty="0">
                <a:solidFill>
                  <a:srgbClr val="FF0000"/>
                </a:solidFill>
              </a:rPr>
              <a:t>abnormal structure distorting the shape of the red blood cells</a:t>
            </a:r>
            <a:r>
              <a:rPr lang="en-US" sz="2400" dirty="0"/>
              <a:t>.  </a:t>
            </a:r>
          </a:p>
          <a:p>
            <a:pPr marL="342900" lvl="0" indent="-342900" algn="l" rtl="0">
              <a:spcBef>
                <a:spcPts val="1800"/>
              </a:spcBef>
              <a:spcAft>
                <a:spcPts val="0"/>
              </a:spcAft>
              <a:buSzPts val="1920"/>
              <a:buChar char="⮚"/>
            </a:pPr>
            <a:r>
              <a:rPr lang="en-US" sz="2400" dirty="0"/>
              <a:t>As a result hemoglobin </a:t>
            </a:r>
            <a:r>
              <a:rPr lang="en-US" sz="2400" dirty="0">
                <a:solidFill>
                  <a:srgbClr val="FFFF00"/>
                </a:solidFill>
              </a:rPr>
              <a:t>cannot carry oxygen properly</a:t>
            </a:r>
            <a:r>
              <a:rPr lang="en-US" sz="24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0"/>
                                        </p:tgtEl>
                                        <p:attrNameLst>
                                          <p:attrName>style.visibility</p:attrName>
                                        </p:attrNameLst>
                                      </p:cBhvr>
                                      <p:to>
                                        <p:strVal val="visible"/>
                                      </p:to>
                                    </p:set>
                                    <p:animEffect transition="in" filter="fade">
                                      <p:cBhvr>
                                        <p:cTn id="7" dur="500"/>
                                        <p:tgtEl>
                                          <p:spTgt spid="8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835"/>
        <p:cNvGrpSpPr/>
        <p:nvPr/>
      </p:nvGrpSpPr>
      <p:grpSpPr>
        <a:xfrm>
          <a:off x="0" y="0"/>
          <a:ext cx="0" cy="0"/>
          <a:chOff x="0" y="0"/>
          <a:chExt cx="0" cy="0"/>
        </a:xfrm>
      </p:grpSpPr>
      <p:pic>
        <p:nvPicPr>
          <p:cNvPr id="836" name="Google Shape;836;p87" descr="09_13bPleiotropy-U.jpg"/>
          <p:cNvPicPr preferRelativeResize="0"/>
          <p:nvPr/>
        </p:nvPicPr>
        <p:blipFill rotWithShape="1">
          <a:blip r:embed="rId3">
            <a:alphaModFix/>
          </a:blip>
          <a:srcRect t="30784" b="4733"/>
          <a:stretch/>
        </p:blipFill>
        <p:spPr>
          <a:xfrm>
            <a:off x="1679448" y="2163882"/>
            <a:ext cx="5785104" cy="4245385"/>
          </a:xfrm>
          <a:prstGeom prst="rect">
            <a:avLst/>
          </a:prstGeom>
          <a:noFill/>
          <a:ln>
            <a:noFill/>
          </a:ln>
        </p:spPr>
      </p:pic>
      <p:sp>
        <p:nvSpPr>
          <p:cNvPr id="837" name="Google Shape;837;p87"/>
          <p:cNvSpPr txBox="1"/>
          <p:nvPr/>
        </p:nvSpPr>
        <p:spPr>
          <a:xfrm>
            <a:off x="1941029" y="128218"/>
            <a:ext cx="5528369"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dirty="0">
                <a:solidFill>
                  <a:srgbClr val="000000"/>
                </a:solidFill>
                <a:latin typeface="Arial"/>
                <a:ea typeface="Arial"/>
                <a:cs typeface="Arial"/>
                <a:sym typeface="Arial"/>
              </a:rPr>
              <a:t>An individual homozygous for the sickle-cell allele</a:t>
            </a:r>
            <a:endParaRPr sz="1800" b="1" i="0" u="none" strike="noStrike" cap="none" dirty="0">
              <a:solidFill>
                <a:srgbClr val="000000"/>
              </a:solidFill>
              <a:latin typeface="Arial"/>
              <a:ea typeface="Arial"/>
              <a:cs typeface="Arial"/>
              <a:sym typeface="Arial"/>
            </a:endParaRPr>
          </a:p>
        </p:txBody>
      </p:sp>
      <p:sp>
        <p:nvSpPr>
          <p:cNvPr id="838" name="Google Shape;838;p87"/>
          <p:cNvSpPr txBox="1"/>
          <p:nvPr/>
        </p:nvSpPr>
        <p:spPr>
          <a:xfrm>
            <a:off x="2296630" y="864819"/>
            <a:ext cx="4848608"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a:solidFill>
                  <a:srgbClr val="000000"/>
                </a:solidFill>
                <a:latin typeface="Arial"/>
                <a:ea typeface="Arial"/>
                <a:cs typeface="Arial"/>
                <a:sym typeface="Arial"/>
              </a:rPr>
              <a:t>Produces sickle-cell (abnormal) hemoglobin</a:t>
            </a:r>
            <a:endParaRPr sz="1800" b="1" i="0" u="none" strike="noStrike" cap="none">
              <a:solidFill>
                <a:srgbClr val="000000"/>
              </a:solidFill>
              <a:latin typeface="Arial"/>
              <a:ea typeface="Arial"/>
              <a:cs typeface="Arial"/>
              <a:sym typeface="Arial"/>
            </a:endParaRPr>
          </a:p>
        </p:txBody>
      </p:sp>
      <p:sp>
        <p:nvSpPr>
          <p:cNvPr id="839" name="Google Shape;839;p87"/>
          <p:cNvSpPr txBox="1"/>
          <p:nvPr/>
        </p:nvSpPr>
        <p:spPr>
          <a:xfrm>
            <a:off x="1974894" y="1609884"/>
            <a:ext cx="5374856" cy="553998"/>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b="1" i="0" u="none" strike="noStrike" cap="none">
                <a:solidFill>
                  <a:srgbClr val="000000"/>
                </a:solidFill>
                <a:latin typeface="Arial"/>
                <a:ea typeface="Arial"/>
                <a:cs typeface="Arial"/>
                <a:sym typeface="Arial"/>
              </a:rPr>
              <a:t>The abnormal hemoglobin crystallizes,</a:t>
            </a:r>
            <a:br>
              <a:rPr lang="en-US" sz="1800" b="1" i="0" u="none" strike="noStrike" cap="none">
                <a:solidFill>
                  <a:srgbClr val="000000"/>
                </a:solidFill>
                <a:latin typeface="Arial"/>
                <a:ea typeface="Arial"/>
                <a:cs typeface="Arial"/>
                <a:sym typeface="Arial"/>
              </a:rPr>
            </a:br>
            <a:r>
              <a:rPr lang="en-US" sz="1800" b="1" i="0" u="none" strike="noStrike" cap="none">
                <a:solidFill>
                  <a:srgbClr val="000000"/>
                </a:solidFill>
                <a:latin typeface="Arial"/>
                <a:ea typeface="Arial"/>
                <a:cs typeface="Arial"/>
                <a:sym typeface="Arial"/>
              </a:rPr>
              <a:t>causing red blood cells to become sickle-shaped</a:t>
            </a:r>
            <a:endParaRPr sz="1800" b="1" i="0" u="none" strike="noStrike" cap="none">
              <a:solidFill>
                <a:srgbClr val="000000"/>
              </a:solidFill>
              <a:latin typeface="Arial"/>
              <a:ea typeface="Arial"/>
              <a:cs typeface="Arial"/>
              <a:sym typeface="Arial"/>
            </a:endParaRPr>
          </a:p>
        </p:txBody>
      </p:sp>
      <p:sp>
        <p:nvSpPr>
          <p:cNvPr id="840" name="Google Shape;840;p87"/>
          <p:cNvSpPr txBox="1"/>
          <p:nvPr/>
        </p:nvSpPr>
        <p:spPr>
          <a:xfrm>
            <a:off x="2000296" y="4547818"/>
            <a:ext cx="2013810"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dirty="0">
                <a:solidFill>
                  <a:srgbClr val="FF0000"/>
                </a:solidFill>
                <a:latin typeface="Arial"/>
                <a:ea typeface="Arial"/>
                <a:cs typeface="Arial"/>
                <a:sym typeface="Arial"/>
              </a:rPr>
              <a:t>Damage to organs</a:t>
            </a:r>
            <a:endParaRPr sz="1800" b="1" i="0" u="none" strike="noStrike" cap="none" dirty="0">
              <a:solidFill>
                <a:srgbClr val="FF0000"/>
              </a:solidFill>
              <a:latin typeface="Arial"/>
              <a:ea typeface="Arial"/>
              <a:cs typeface="Arial"/>
              <a:sym typeface="Arial"/>
            </a:endParaRPr>
          </a:p>
        </p:txBody>
      </p:sp>
      <p:sp>
        <p:nvSpPr>
          <p:cNvPr id="841" name="Google Shape;841;p87"/>
          <p:cNvSpPr txBox="1"/>
          <p:nvPr/>
        </p:nvSpPr>
        <p:spPr>
          <a:xfrm>
            <a:off x="5683295" y="4547819"/>
            <a:ext cx="1423880" cy="27699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800" b="1" i="0" u="none" strike="noStrike" cap="none" dirty="0">
                <a:solidFill>
                  <a:srgbClr val="FF0000"/>
                </a:solidFill>
                <a:latin typeface="Arial"/>
                <a:ea typeface="Arial"/>
                <a:cs typeface="Arial"/>
                <a:sym typeface="Arial"/>
              </a:rPr>
              <a:t>Other effects</a:t>
            </a:r>
            <a:endParaRPr sz="1800" b="1" i="0" u="none" strike="noStrike" cap="none" dirty="0">
              <a:solidFill>
                <a:srgbClr val="FF0000"/>
              </a:solidFill>
              <a:latin typeface="Arial"/>
              <a:ea typeface="Arial"/>
              <a:cs typeface="Arial"/>
              <a:sym typeface="Arial"/>
            </a:endParaRPr>
          </a:p>
        </p:txBody>
      </p:sp>
      <p:sp>
        <p:nvSpPr>
          <p:cNvPr id="842" name="Google Shape;842;p87"/>
          <p:cNvSpPr txBox="1"/>
          <p:nvPr/>
        </p:nvSpPr>
        <p:spPr>
          <a:xfrm>
            <a:off x="1467948" y="5119805"/>
            <a:ext cx="3104052" cy="138499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Arial"/>
                <a:ea typeface="Arial"/>
                <a:cs typeface="Arial"/>
                <a:sym typeface="Arial"/>
              </a:rPr>
              <a:t>Kidney failure</a:t>
            </a:r>
            <a:endParaRPr dirty="0"/>
          </a:p>
          <a:p>
            <a:pPr marL="0" marR="0" lvl="0" indent="0" algn="ctr" rtl="0">
              <a:spcBef>
                <a:spcPts val="0"/>
              </a:spcBef>
              <a:spcAft>
                <a:spcPts val="0"/>
              </a:spcAft>
              <a:buNone/>
            </a:pPr>
            <a:r>
              <a:rPr lang="en-US" sz="1800" b="1" i="0" u="none" strike="noStrike" cap="none" dirty="0">
                <a:solidFill>
                  <a:srgbClr val="000000"/>
                </a:solidFill>
                <a:latin typeface="Arial"/>
                <a:ea typeface="Arial"/>
                <a:cs typeface="Arial"/>
                <a:sym typeface="Arial"/>
              </a:rPr>
              <a:t>Heart failure</a:t>
            </a:r>
            <a:endParaRPr dirty="0"/>
          </a:p>
          <a:p>
            <a:pPr marL="0" marR="0" lvl="0" indent="0" algn="ctr" rtl="0">
              <a:spcBef>
                <a:spcPts val="0"/>
              </a:spcBef>
              <a:spcAft>
                <a:spcPts val="0"/>
              </a:spcAft>
              <a:buNone/>
            </a:pPr>
            <a:r>
              <a:rPr lang="en-US" sz="1800" b="1" i="0" u="none" strike="noStrike" cap="none" dirty="0">
                <a:solidFill>
                  <a:srgbClr val="000000"/>
                </a:solidFill>
                <a:latin typeface="Arial"/>
                <a:ea typeface="Arial"/>
                <a:cs typeface="Arial"/>
                <a:sym typeface="Arial"/>
              </a:rPr>
              <a:t>Spleen damage</a:t>
            </a:r>
            <a:endParaRPr dirty="0"/>
          </a:p>
          <a:p>
            <a:pPr marL="177800" marR="0" lvl="0" indent="-177800" algn="ctr" rtl="0">
              <a:spcBef>
                <a:spcPts val="0"/>
              </a:spcBef>
              <a:spcAft>
                <a:spcPts val="0"/>
              </a:spcAft>
              <a:buNone/>
            </a:pPr>
            <a:r>
              <a:rPr lang="en-US" sz="1800" b="1" i="0" u="none" strike="noStrike" cap="none" dirty="0">
                <a:solidFill>
                  <a:srgbClr val="000000"/>
                </a:solidFill>
                <a:latin typeface="Arial"/>
                <a:ea typeface="Arial"/>
                <a:cs typeface="Arial"/>
                <a:sym typeface="Arial"/>
              </a:rPr>
              <a:t>Brain damage (impaired</a:t>
            </a:r>
            <a:br>
              <a:rPr lang="en-US" sz="1800" b="1" i="0" u="none" strike="noStrike" cap="none" dirty="0">
                <a:solidFill>
                  <a:srgbClr val="000000"/>
                </a:solidFill>
                <a:latin typeface="Arial"/>
                <a:ea typeface="Arial"/>
                <a:cs typeface="Arial"/>
                <a:sym typeface="Arial"/>
              </a:rPr>
            </a:br>
            <a:r>
              <a:rPr lang="en-US" sz="1800" b="1" i="0" u="none" strike="noStrike" cap="none" dirty="0">
                <a:solidFill>
                  <a:srgbClr val="000000"/>
                </a:solidFill>
                <a:latin typeface="Arial"/>
                <a:ea typeface="Arial"/>
                <a:cs typeface="Arial"/>
                <a:sym typeface="Arial"/>
              </a:rPr>
              <a:t>mental function, paralysis)</a:t>
            </a:r>
            <a:endParaRPr sz="1800" b="1" i="0" u="none" strike="noStrike" cap="none" dirty="0">
              <a:solidFill>
                <a:srgbClr val="000000"/>
              </a:solidFill>
              <a:latin typeface="Arial"/>
              <a:ea typeface="Arial"/>
              <a:cs typeface="Arial"/>
              <a:sym typeface="Arial"/>
            </a:endParaRPr>
          </a:p>
        </p:txBody>
      </p:sp>
      <p:sp>
        <p:nvSpPr>
          <p:cNvPr id="843" name="Google Shape;843;p87"/>
          <p:cNvSpPr txBox="1"/>
          <p:nvPr/>
        </p:nvSpPr>
        <p:spPr>
          <a:xfrm>
            <a:off x="5316219" y="4981305"/>
            <a:ext cx="2359833" cy="1661994"/>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en-US" sz="1800" b="1" i="0" u="none" strike="noStrike" cap="none" dirty="0">
                <a:solidFill>
                  <a:srgbClr val="000000"/>
                </a:solidFill>
                <a:latin typeface="Arial"/>
                <a:ea typeface="Arial"/>
                <a:cs typeface="Arial"/>
                <a:sym typeface="Arial"/>
              </a:rPr>
              <a:t>Pain and fever</a:t>
            </a:r>
            <a:endParaRPr dirty="0"/>
          </a:p>
          <a:p>
            <a:pPr marL="0" marR="0" lvl="0" indent="0" algn="ctr" rtl="0">
              <a:spcBef>
                <a:spcPts val="0"/>
              </a:spcBef>
              <a:spcAft>
                <a:spcPts val="0"/>
              </a:spcAft>
              <a:buNone/>
            </a:pPr>
            <a:r>
              <a:rPr lang="en-US" sz="1800" b="1" i="0" u="none" strike="noStrike" cap="none" dirty="0">
                <a:solidFill>
                  <a:srgbClr val="000000"/>
                </a:solidFill>
                <a:latin typeface="Arial"/>
                <a:ea typeface="Arial"/>
                <a:cs typeface="Arial"/>
                <a:sym typeface="Arial"/>
              </a:rPr>
              <a:t>Joint problems</a:t>
            </a:r>
            <a:endParaRPr dirty="0"/>
          </a:p>
          <a:p>
            <a:pPr marL="0" marR="0" lvl="0" indent="0" algn="ctr" rtl="0">
              <a:spcBef>
                <a:spcPts val="0"/>
              </a:spcBef>
              <a:spcAft>
                <a:spcPts val="0"/>
              </a:spcAft>
              <a:buNone/>
            </a:pPr>
            <a:r>
              <a:rPr lang="en-US" sz="1800" b="1" i="0" u="none" strike="noStrike" cap="none" dirty="0">
                <a:solidFill>
                  <a:srgbClr val="000000"/>
                </a:solidFill>
                <a:latin typeface="Arial"/>
                <a:ea typeface="Arial"/>
                <a:cs typeface="Arial"/>
                <a:sym typeface="Arial"/>
              </a:rPr>
              <a:t>Physical weakness</a:t>
            </a:r>
            <a:endParaRPr dirty="0"/>
          </a:p>
          <a:p>
            <a:pPr marL="0" marR="0" lvl="0" indent="0" algn="ctr" rtl="0">
              <a:spcBef>
                <a:spcPts val="0"/>
              </a:spcBef>
              <a:spcAft>
                <a:spcPts val="0"/>
              </a:spcAft>
              <a:buNone/>
            </a:pPr>
            <a:r>
              <a:rPr lang="en-US" sz="1800" b="1" i="0" u="none" strike="noStrike" cap="none" dirty="0">
                <a:solidFill>
                  <a:srgbClr val="000000"/>
                </a:solidFill>
                <a:latin typeface="Arial"/>
                <a:ea typeface="Arial"/>
                <a:cs typeface="Arial"/>
                <a:sym typeface="Arial"/>
              </a:rPr>
              <a:t>Anemia</a:t>
            </a:r>
            <a:endParaRPr dirty="0"/>
          </a:p>
          <a:p>
            <a:pPr marL="388938" marR="0" lvl="0" indent="-388938" algn="ctr" rtl="0">
              <a:spcBef>
                <a:spcPts val="0"/>
              </a:spcBef>
              <a:spcAft>
                <a:spcPts val="0"/>
              </a:spcAft>
              <a:buNone/>
            </a:pPr>
            <a:r>
              <a:rPr lang="en-US" sz="1800" b="1" i="0" u="none" strike="noStrike" cap="none" dirty="0">
                <a:solidFill>
                  <a:srgbClr val="000000"/>
                </a:solidFill>
                <a:latin typeface="Arial"/>
                <a:ea typeface="Arial"/>
                <a:cs typeface="Arial"/>
                <a:sym typeface="Arial"/>
              </a:rPr>
              <a:t>Pneumonia and other</a:t>
            </a:r>
            <a:br>
              <a:rPr lang="en-US" sz="1800" b="1" i="0" u="none" strike="noStrike" cap="none" dirty="0">
                <a:solidFill>
                  <a:srgbClr val="000000"/>
                </a:solidFill>
                <a:latin typeface="Arial"/>
                <a:ea typeface="Arial"/>
                <a:cs typeface="Arial"/>
                <a:sym typeface="Arial"/>
              </a:rPr>
            </a:br>
            <a:r>
              <a:rPr lang="en-US" sz="1800" b="1" i="0" u="none" strike="noStrike" cap="none" dirty="0">
                <a:solidFill>
                  <a:srgbClr val="000000"/>
                </a:solidFill>
                <a:latin typeface="Arial"/>
                <a:ea typeface="Arial"/>
                <a:cs typeface="Arial"/>
                <a:sym typeface="Arial"/>
              </a:rPr>
              <a:t>infections</a:t>
            </a:r>
            <a:endParaRPr sz="1800" b="1" i="0" u="none" strike="noStrike" cap="none" dirty="0">
              <a:solidFill>
                <a:srgbClr val="000000"/>
              </a:solidFill>
              <a:latin typeface="Arial"/>
              <a:ea typeface="Arial"/>
              <a:cs typeface="Arial"/>
              <a:sym typeface="Arial"/>
            </a:endParaRPr>
          </a:p>
        </p:txBody>
      </p:sp>
      <p:sp>
        <p:nvSpPr>
          <p:cNvPr id="2" name="Arrow: Down 1">
            <a:extLst>
              <a:ext uri="{FF2B5EF4-FFF2-40B4-BE49-F238E27FC236}">
                <a16:creationId xmlns:a16="http://schemas.microsoft.com/office/drawing/2014/main" id="{BDE037EB-BB49-F6B5-6D5A-18F80F997D2E}"/>
              </a:ext>
            </a:extLst>
          </p:cNvPr>
          <p:cNvSpPr/>
          <p:nvPr/>
        </p:nvSpPr>
        <p:spPr>
          <a:xfrm>
            <a:off x="4404574" y="405217"/>
            <a:ext cx="193183" cy="459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9690877D-2803-0EB8-1D78-0EC92AF8F772}"/>
              </a:ext>
            </a:extLst>
          </p:cNvPr>
          <p:cNvSpPr/>
          <p:nvPr/>
        </p:nvSpPr>
        <p:spPr>
          <a:xfrm>
            <a:off x="4423891" y="1159807"/>
            <a:ext cx="193183" cy="45960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37"/>
                                        </p:tgtEl>
                                        <p:attrNameLst>
                                          <p:attrName>style.visibility</p:attrName>
                                        </p:attrNameLst>
                                      </p:cBhvr>
                                      <p:to>
                                        <p:strVal val="visible"/>
                                      </p:to>
                                    </p:set>
                                    <p:animEffect transition="in" filter="fade">
                                      <p:cBhvr>
                                        <p:cTn id="7" dur="500"/>
                                        <p:tgtEl>
                                          <p:spTgt spid="8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38"/>
                                        </p:tgtEl>
                                        <p:attrNameLst>
                                          <p:attrName>style.visibility</p:attrName>
                                        </p:attrNameLst>
                                      </p:cBhvr>
                                      <p:to>
                                        <p:strVal val="visible"/>
                                      </p:to>
                                    </p:set>
                                    <p:animEffect transition="in" filter="fade">
                                      <p:cBhvr>
                                        <p:cTn id="16" dur="500"/>
                                        <p:tgtEl>
                                          <p:spTgt spid="83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500"/>
                                        <p:tgtEl>
                                          <p:spTgt spid="11"/>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839"/>
                                        </p:tgtEl>
                                        <p:attrNameLst>
                                          <p:attrName>style.visibility</p:attrName>
                                        </p:attrNameLst>
                                      </p:cBhvr>
                                      <p:to>
                                        <p:strVal val="visible"/>
                                      </p:to>
                                    </p:set>
                                    <p:animEffect transition="in" filter="fade">
                                      <p:cBhvr>
                                        <p:cTn id="25" dur="500"/>
                                        <p:tgtEl>
                                          <p:spTgt spid="8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36"/>
                                        </p:tgtEl>
                                        <p:attrNameLst>
                                          <p:attrName>style.visibility</p:attrName>
                                        </p:attrNameLst>
                                      </p:cBhvr>
                                      <p:to>
                                        <p:strVal val="visible"/>
                                      </p:to>
                                    </p:set>
                                    <p:animEffect transition="in" filter="fade">
                                      <p:cBhvr>
                                        <p:cTn id="30" dur="500"/>
                                        <p:tgtEl>
                                          <p:spTgt spid="8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40"/>
                                        </p:tgtEl>
                                        <p:attrNameLst>
                                          <p:attrName>style.visibility</p:attrName>
                                        </p:attrNameLst>
                                      </p:cBhvr>
                                      <p:to>
                                        <p:strVal val="visible"/>
                                      </p:to>
                                    </p:set>
                                    <p:animEffect transition="in" filter="fade">
                                      <p:cBhvr>
                                        <p:cTn id="35" dur="500"/>
                                        <p:tgtEl>
                                          <p:spTgt spid="84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42"/>
                                        </p:tgtEl>
                                        <p:attrNameLst>
                                          <p:attrName>style.visibility</p:attrName>
                                        </p:attrNameLst>
                                      </p:cBhvr>
                                      <p:to>
                                        <p:strVal val="visible"/>
                                      </p:to>
                                    </p:set>
                                    <p:animEffect transition="in" filter="fade">
                                      <p:cBhvr>
                                        <p:cTn id="40" dur="500"/>
                                        <p:tgtEl>
                                          <p:spTgt spid="84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41"/>
                                        </p:tgtEl>
                                        <p:attrNameLst>
                                          <p:attrName>style.visibility</p:attrName>
                                        </p:attrNameLst>
                                      </p:cBhvr>
                                      <p:to>
                                        <p:strVal val="visible"/>
                                      </p:to>
                                    </p:set>
                                    <p:animEffect transition="in" filter="fade">
                                      <p:cBhvr>
                                        <p:cTn id="45" dur="500"/>
                                        <p:tgtEl>
                                          <p:spTgt spid="84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43"/>
                                        </p:tgtEl>
                                        <p:attrNameLst>
                                          <p:attrName>style.visibility</p:attrName>
                                        </p:attrNameLst>
                                      </p:cBhvr>
                                      <p:to>
                                        <p:strVal val="visible"/>
                                      </p:to>
                                    </p:set>
                                    <p:animEffect transition="in" filter="fade">
                                      <p:cBhvr>
                                        <p:cTn id="50" dur="500"/>
                                        <p:tgtEl>
                                          <p:spTgt spid="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7" grpId="0"/>
      <p:bldP spid="838" grpId="0"/>
      <p:bldP spid="839" grpId="0"/>
      <p:bldP spid="840" grpId="0"/>
      <p:bldP spid="841" grpId="0"/>
      <p:bldP spid="842" grpId="0"/>
      <p:bldP spid="843" grpId="0"/>
      <p:bldP spid="2"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848"/>
        <p:cNvGrpSpPr/>
        <p:nvPr/>
      </p:nvGrpSpPr>
      <p:grpSpPr>
        <a:xfrm>
          <a:off x="0" y="0"/>
          <a:ext cx="0" cy="0"/>
          <a:chOff x="0" y="0"/>
          <a:chExt cx="0" cy="0"/>
        </a:xfrm>
      </p:grpSpPr>
      <p:sp>
        <p:nvSpPr>
          <p:cNvPr id="849" name="Google Shape;849;p88"/>
          <p:cNvSpPr txBox="1">
            <a:spLocks noGrp="1"/>
          </p:cNvSpPr>
          <p:nvPr>
            <p:ph type="title"/>
          </p:nvPr>
        </p:nvSpPr>
        <p:spPr>
          <a:xfrm>
            <a:off x="1291107" y="53181"/>
            <a:ext cx="6561786" cy="960438"/>
          </a:xfrm>
          <a:prstGeom prst="rect">
            <a:avLst/>
          </a:prstGeom>
          <a:solidFill>
            <a:schemeClr val="accent3">
              <a:lumMod val="40000"/>
              <a:lumOff val="60000"/>
            </a:schemeClr>
          </a:solidFill>
          <a:ln>
            <a:noFill/>
          </a:ln>
        </p:spPr>
        <p:txBody>
          <a:bodyPr spcFirstLastPara="1" wrap="square" lIns="91425" tIns="45700" rIns="91425" bIns="45700" anchor="ctr" anchorCtr="1">
            <a:noAutofit/>
          </a:bodyPr>
          <a:lstStyle/>
          <a:p>
            <a:pPr marL="0" lvl="0" indent="0" algn="ctr" rtl="0">
              <a:spcBef>
                <a:spcPts val="0"/>
              </a:spcBef>
              <a:spcAft>
                <a:spcPts val="0"/>
              </a:spcAft>
              <a:buNone/>
            </a:pPr>
            <a:r>
              <a:rPr lang="en-US" dirty="0">
                <a:solidFill>
                  <a:srgbClr val="FF0000"/>
                </a:solidFill>
              </a:rPr>
              <a:t>Heterozygous Advantage</a:t>
            </a:r>
            <a:endParaRPr dirty="0"/>
          </a:p>
        </p:txBody>
      </p:sp>
      <p:sp>
        <p:nvSpPr>
          <p:cNvPr id="850" name="Google Shape;850;p88"/>
          <p:cNvSpPr txBox="1">
            <a:spLocks noGrp="1"/>
          </p:cNvSpPr>
          <p:nvPr>
            <p:ph type="body" idx="1"/>
          </p:nvPr>
        </p:nvSpPr>
        <p:spPr>
          <a:xfrm>
            <a:off x="533400" y="1571222"/>
            <a:ext cx="8229600" cy="475337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1200"/>
              </a:spcBef>
              <a:spcAft>
                <a:spcPts val="0"/>
              </a:spcAft>
              <a:buClr>
                <a:srgbClr val="99FF99"/>
              </a:buClr>
              <a:buSzPts val="2240"/>
              <a:buChar char="⮚"/>
            </a:pPr>
            <a:r>
              <a:rPr lang="en-US" sz="2800" dirty="0">
                <a:solidFill>
                  <a:srgbClr val="000000"/>
                </a:solidFill>
              </a:rPr>
              <a:t>The condition of the heterozygous form being </a:t>
            </a:r>
            <a:r>
              <a:rPr lang="en-US" sz="2800" b="1" dirty="0">
                <a:solidFill>
                  <a:srgbClr val="FFFF00"/>
                </a:solidFill>
              </a:rPr>
              <a:t>protective</a:t>
            </a:r>
            <a:r>
              <a:rPr lang="en-US" sz="2800" dirty="0">
                <a:solidFill>
                  <a:srgbClr val="000000"/>
                </a:solidFill>
              </a:rPr>
              <a:t> against some disease or illness.</a:t>
            </a:r>
            <a:endParaRPr sz="2800" dirty="0">
              <a:solidFill>
                <a:srgbClr val="000000"/>
              </a:solidFill>
            </a:endParaRPr>
          </a:p>
          <a:p>
            <a:pPr marL="342900" lvl="0" indent="-342900" algn="l" rtl="0">
              <a:spcBef>
                <a:spcPts val="1800"/>
              </a:spcBef>
              <a:spcAft>
                <a:spcPts val="0"/>
              </a:spcAft>
              <a:buSzPts val="2240"/>
              <a:buChar char="⮚"/>
            </a:pPr>
            <a:r>
              <a:rPr lang="en-US" sz="2800" dirty="0">
                <a:solidFill>
                  <a:srgbClr val="000000"/>
                </a:solidFill>
              </a:rPr>
              <a:t>This is the protection that the heterozygous condition can give to people who are </a:t>
            </a:r>
            <a:r>
              <a:rPr lang="en-US" sz="2800" b="1" dirty="0">
                <a:solidFill>
                  <a:srgbClr val="FFFF00"/>
                </a:solidFill>
              </a:rPr>
              <a:t>carriers of a recessive allele</a:t>
            </a:r>
            <a:r>
              <a:rPr lang="en-US" sz="2800" dirty="0">
                <a:solidFill>
                  <a:srgbClr val="000000"/>
                </a:solidFill>
              </a:rPr>
              <a:t>.</a:t>
            </a:r>
            <a:endParaRPr dirty="0">
              <a:solidFill>
                <a:srgbClr val="000000"/>
              </a:solidFill>
            </a:endParaRPr>
          </a:p>
          <a:p>
            <a:pPr marL="342900" lvl="0" indent="-342900" algn="l" rtl="0">
              <a:lnSpc>
                <a:spcPct val="90000"/>
              </a:lnSpc>
              <a:spcBef>
                <a:spcPts val="1800"/>
              </a:spcBef>
              <a:spcAft>
                <a:spcPts val="0"/>
              </a:spcAft>
              <a:buSzPts val="2240"/>
              <a:buChar char="⮚"/>
            </a:pPr>
            <a:r>
              <a:rPr lang="en-US" sz="2800" dirty="0">
                <a:solidFill>
                  <a:srgbClr val="000000"/>
                </a:solidFill>
              </a:rPr>
              <a:t>Example:</a:t>
            </a:r>
            <a:endParaRPr dirty="0">
              <a:solidFill>
                <a:srgbClr val="000000"/>
              </a:solidFill>
            </a:endParaRPr>
          </a:p>
          <a:p>
            <a:pPr marL="742950" lvl="1" indent="-285750" algn="l" rtl="0">
              <a:lnSpc>
                <a:spcPct val="90000"/>
              </a:lnSpc>
              <a:spcBef>
                <a:spcPts val="1200"/>
              </a:spcBef>
              <a:spcAft>
                <a:spcPts val="0"/>
              </a:spcAft>
              <a:buSzPts val="1400"/>
              <a:buChar char="●"/>
            </a:pPr>
            <a:r>
              <a:rPr lang="en-US" b="1" dirty="0">
                <a:solidFill>
                  <a:srgbClr val="FFFF00"/>
                </a:solidFill>
              </a:rPr>
              <a:t>Sickle Cell Disease </a:t>
            </a:r>
            <a:r>
              <a:rPr lang="en-US" dirty="0">
                <a:solidFill>
                  <a:srgbClr val="000000"/>
                </a:solidFill>
              </a:rPr>
              <a:t>and</a:t>
            </a:r>
            <a:r>
              <a:rPr lang="en-US" b="1" dirty="0">
                <a:solidFill>
                  <a:srgbClr val="000000"/>
                </a:solidFill>
              </a:rPr>
              <a:t> </a:t>
            </a:r>
            <a:r>
              <a:rPr lang="en-US" b="1" dirty="0">
                <a:solidFill>
                  <a:srgbClr val="FFFF00"/>
                </a:solidFill>
              </a:rPr>
              <a:t>Malaria</a:t>
            </a:r>
            <a:endParaRPr dirty="0">
              <a:solidFill>
                <a:srgbClr val="FFFF00"/>
              </a:solidFill>
            </a:endParaRPr>
          </a:p>
          <a:p>
            <a:pPr marL="1143000" lvl="2" indent="-228600">
              <a:spcBef>
                <a:spcPts val="1200"/>
              </a:spcBef>
              <a:buSzPts val="2800"/>
            </a:pPr>
            <a:r>
              <a:rPr lang="en-US" sz="4000" b="1" dirty="0">
                <a:solidFill>
                  <a:srgbClr val="00B0F0"/>
                </a:solidFill>
                <a:effectLst>
                  <a:outerShdw blurRad="38100" dist="38100" dir="2700000" algn="tl">
                    <a:srgbClr val="000000">
                      <a:alpha val="43137"/>
                    </a:srgbClr>
                  </a:outerShdw>
                </a:effectLst>
              </a:rPr>
              <a:t>Carriers</a:t>
            </a:r>
            <a:r>
              <a:rPr lang="en-US" sz="2800" b="1" dirty="0">
                <a:solidFill>
                  <a:srgbClr val="000000"/>
                </a:solidFill>
              </a:rPr>
              <a:t> </a:t>
            </a:r>
            <a:r>
              <a:rPr lang="en-US" sz="2800" dirty="0">
                <a:solidFill>
                  <a:srgbClr val="000000"/>
                </a:solidFill>
              </a:rPr>
              <a:t>of sickle-cell disease have </a:t>
            </a:r>
            <a:r>
              <a:rPr lang="en-US" sz="2800" b="1" dirty="0">
                <a:solidFill>
                  <a:srgbClr val="00B0F0"/>
                </a:solidFill>
              </a:rPr>
              <a:t>increased resistance to malaria</a:t>
            </a:r>
            <a:r>
              <a:rPr lang="en-US" sz="2800" dirty="0">
                <a:solidFill>
                  <a:srgbClr val="000000"/>
                </a:solidFill>
              </a:rPr>
              <a:t>.</a:t>
            </a:r>
            <a:endParaRPr sz="2800" b="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50">
                                            <p:txEl>
                                              <p:pRg st="0" end="0"/>
                                            </p:txEl>
                                          </p:spTgt>
                                        </p:tgtEl>
                                        <p:attrNameLst>
                                          <p:attrName>style.visibility</p:attrName>
                                        </p:attrNameLst>
                                      </p:cBhvr>
                                      <p:to>
                                        <p:strVal val="visible"/>
                                      </p:to>
                                    </p:set>
                                    <p:animEffect transition="in" filter="wipe(left)">
                                      <p:cBhvr>
                                        <p:cTn id="7" dur="500"/>
                                        <p:tgtEl>
                                          <p:spTgt spid="8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50">
                                            <p:txEl>
                                              <p:pRg st="1" end="1"/>
                                            </p:txEl>
                                          </p:spTgt>
                                        </p:tgtEl>
                                        <p:attrNameLst>
                                          <p:attrName>style.visibility</p:attrName>
                                        </p:attrNameLst>
                                      </p:cBhvr>
                                      <p:to>
                                        <p:strVal val="visible"/>
                                      </p:to>
                                    </p:set>
                                    <p:animEffect transition="in" filter="wipe(left)">
                                      <p:cBhvr>
                                        <p:cTn id="12" dur="500"/>
                                        <p:tgtEl>
                                          <p:spTgt spid="8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50">
                                            <p:txEl>
                                              <p:pRg st="2" end="2"/>
                                            </p:txEl>
                                          </p:spTgt>
                                        </p:tgtEl>
                                        <p:attrNameLst>
                                          <p:attrName>style.visibility</p:attrName>
                                        </p:attrNameLst>
                                      </p:cBhvr>
                                      <p:to>
                                        <p:strVal val="visible"/>
                                      </p:to>
                                    </p:set>
                                    <p:animEffect transition="in" filter="wipe(left)">
                                      <p:cBhvr>
                                        <p:cTn id="17" dur="500"/>
                                        <p:tgtEl>
                                          <p:spTgt spid="8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50">
                                            <p:txEl>
                                              <p:pRg st="3" end="3"/>
                                            </p:txEl>
                                          </p:spTgt>
                                        </p:tgtEl>
                                        <p:attrNameLst>
                                          <p:attrName>style.visibility</p:attrName>
                                        </p:attrNameLst>
                                      </p:cBhvr>
                                      <p:to>
                                        <p:strVal val="visible"/>
                                      </p:to>
                                    </p:set>
                                    <p:animEffect transition="in" filter="wipe(left)">
                                      <p:cBhvr>
                                        <p:cTn id="22" dur="500"/>
                                        <p:tgtEl>
                                          <p:spTgt spid="8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50">
                                            <p:txEl>
                                              <p:pRg st="4" end="4"/>
                                            </p:txEl>
                                          </p:spTgt>
                                        </p:tgtEl>
                                        <p:attrNameLst>
                                          <p:attrName>style.visibility</p:attrName>
                                        </p:attrNameLst>
                                      </p:cBhvr>
                                      <p:to>
                                        <p:strVal val="visible"/>
                                      </p:to>
                                    </p:set>
                                    <p:animEffect transition="in" filter="wipe(left)">
                                      <p:cBhvr>
                                        <p:cTn id="27" dur="500"/>
                                        <p:tgtEl>
                                          <p:spTgt spid="8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855"/>
        <p:cNvGrpSpPr/>
        <p:nvPr/>
      </p:nvGrpSpPr>
      <p:grpSpPr>
        <a:xfrm>
          <a:off x="0" y="0"/>
          <a:ext cx="0" cy="0"/>
          <a:chOff x="0" y="0"/>
          <a:chExt cx="0" cy="0"/>
        </a:xfrm>
      </p:grpSpPr>
      <p:sp>
        <p:nvSpPr>
          <p:cNvPr id="857" name="Google Shape;857;p89"/>
          <p:cNvSpPr txBox="1">
            <a:spLocks noGrp="1"/>
          </p:cNvSpPr>
          <p:nvPr>
            <p:ph type="body" idx="1"/>
          </p:nvPr>
        </p:nvSpPr>
        <p:spPr>
          <a:xfrm>
            <a:off x="0" y="1030308"/>
            <a:ext cx="9144000" cy="577451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99FF99"/>
              </a:buClr>
              <a:buSzPts val="2160"/>
              <a:buChar char="⮚"/>
            </a:pPr>
            <a:r>
              <a:rPr lang="en-US" sz="2700" dirty="0">
                <a:solidFill>
                  <a:srgbClr val="000000"/>
                </a:solidFill>
              </a:rPr>
              <a:t>The </a:t>
            </a:r>
            <a:r>
              <a:rPr lang="en-US" sz="2700" b="1" dirty="0">
                <a:solidFill>
                  <a:srgbClr val="FFFF00"/>
                </a:solidFill>
              </a:rPr>
              <a:t>recessive sickle-cell allele </a:t>
            </a:r>
            <a:r>
              <a:rPr lang="en-US" sz="2700" dirty="0">
                <a:solidFill>
                  <a:srgbClr val="000000"/>
                </a:solidFill>
              </a:rPr>
              <a:t>produces hemoglobin with reduced capacity to carry oxygen.</a:t>
            </a:r>
            <a:endParaRPr dirty="0">
              <a:solidFill>
                <a:srgbClr val="000000"/>
              </a:solidFill>
            </a:endParaRPr>
          </a:p>
          <a:p>
            <a:pPr marL="342900" lvl="0" indent="-342900">
              <a:spcBef>
                <a:spcPts val="1200"/>
              </a:spcBef>
              <a:buClr>
                <a:srgbClr val="99FF99"/>
              </a:buClr>
              <a:buSzPts val="2160"/>
            </a:pPr>
            <a:r>
              <a:rPr lang="en-US" sz="2700" dirty="0">
                <a:solidFill>
                  <a:srgbClr val="000000"/>
                </a:solidFill>
              </a:rPr>
              <a:t>This mutation also confers malaria resistance in </a:t>
            </a:r>
            <a:r>
              <a:rPr lang="en-US" sz="2700" b="1" dirty="0">
                <a:solidFill>
                  <a:srgbClr val="FFFF00"/>
                </a:solidFill>
              </a:rPr>
              <a:t>heterozygotes</a:t>
            </a:r>
            <a:r>
              <a:rPr lang="en-US" dirty="0">
                <a:solidFill>
                  <a:srgbClr val="000000"/>
                </a:solidFill>
              </a:rPr>
              <a:t>. </a:t>
            </a:r>
            <a:r>
              <a:rPr lang="en-US" sz="2700" dirty="0">
                <a:solidFill>
                  <a:srgbClr val="000000"/>
                </a:solidFill>
              </a:rPr>
              <a:t>This heterozygote advantage leads to a larger portion of the recessive allele than usual in areas where malaria is widespread</a:t>
            </a:r>
            <a:r>
              <a:rPr lang="en-US" dirty="0">
                <a:solidFill>
                  <a:srgbClr val="000000"/>
                </a:solidFill>
              </a:rPr>
              <a:t>.</a:t>
            </a:r>
            <a:endParaRPr dirty="0">
              <a:solidFill>
                <a:srgbClr val="000000"/>
              </a:solidFill>
            </a:endParaRPr>
          </a:p>
          <a:p>
            <a:pPr marL="342900" lvl="0" indent="-342900">
              <a:spcBef>
                <a:spcPts val="1200"/>
              </a:spcBef>
              <a:buClr>
                <a:srgbClr val="99FF99"/>
              </a:buClr>
              <a:buSzPts val="2160"/>
            </a:pPr>
            <a:r>
              <a:rPr lang="en-US" sz="2700" dirty="0">
                <a:solidFill>
                  <a:srgbClr val="000000"/>
                </a:solidFill>
              </a:rPr>
              <a:t>High frequency of the </a:t>
            </a:r>
            <a:r>
              <a:rPr lang="en-US" sz="2700" b="1" dirty="0">
                <a:solidFill>
                  <a:srgbClr val="FFFF00"/>
                </a:solidFill>
              </a:rPr>
              <a:t>mutant allele </a:t>
            </a:r>
            <a:r>
              <a:rPr lang="en-US" sz="2700" dirty="0">
                <a:solidFill>
                  <a:srgbClr val="000000"/>
                </a:solidFill>
              </a:rPr>
              <a:t>in people of African descent</a:t>
            </a:r>
            <a:r>
              <a:rPr lang="en-US" dirty="0">
                <a:solidFill>
                  <a:srgbClr val="000000"/>
                </a:solidFill>
              </a:rPr>
              <a:t>.</a:t>
            </a:r>
            <a:endParaRPr dirty="0">
              <a:solidFill>
                <a:srgbClr val="000000"/>
              </a:solidFill>
            </a:endParaRPr>
          </a:p>
          <a:p>
            <a:pPr marL="342900" lvl="0" indent="-342900">
              <a:spcBef>
                <a:spcPts val="1200"/>
              </a:spcBef>
              <a:buClr>
                <a:srgbClr val="99FF99"/>
              </a:buClr>
              <a:buSzPts val="2160"/>
            </a:pPr>
            <a:r>
              <a:rPr lang="en-US" sz="2700" dirty="0">
                <a:solidFill>
                  <a:srgbClr val="000000"/>
                </a:solidFill>
              </a:rPr>
              <a:t>The mutant allele results in </a:t>
            </a:r>
            <a:r>
              <a:rPr lang="en-US" sz="2700" b="1" dirty="0">
                <a:solidFill>
                  <a:srgbClr val="FFFF00"/>
                </a:solidFill>
              </a:rPr>
              <a:t>defective hemoglobin molecules</a:t>
            </a:r>
            <a:r>
              <a:rPr lang="en-US" sz="2700" dirty="0">
                <a:solidFill>
                  <a:srgbClr val="000000"/>
                </a:solidFill>
              </a:rPr>
              <a:t> which alter the red blood cells so that they are </a:t>
            </a:r>
            <a:r>
              <a:rPr lang="en-US" sz="2700" b="1" dirty="0">
                <a:solidFill>
                  <a:srgbClr val="FFFF00"/>
                </a:solidFill>
              </a:rPr>
              <a:t>less susceptible to infection by the malarial </a:t>
            </a:r>
            <a:r>
              <a:rPr lang="en-US" sz="2700" dirty="0">
                <a:solidFill>
                  <a:srgbClr val="000000"/>
                </a:solidFill>
              </a:rPr>
              <a:t>parasite</a:t>
            </a:r>
            <a:r>
              <a:rPr lang="en-US" dirty="0">
                <a:solidFill>
                  <a:srgbClr val="000000"/>
                </a:solidFill>
              </a:rPr>
              <a:t>.</a:t>
            </a:r>
            <a:endParaRPr dirty="0">
              <a:solidFill>
                <a:srgbClr val="000000"/>
              </a:solidFill>
            </a:endParaRPr>
          </a:p>
          <a:p>
            <a:pPr marL="342900" lvl="0" indent="-200660" algn="l" rtl="0">
              <a:lnSpc>
                <a:spcPct val="90000"/>
              </a:lnSpc>
              <a:spcBef>
                <a:spcPts val="560"/>
              </a:spcBef>
              <a:spcAft>
                <a:spcPts val="0"/>
              </a:spcAft>
              <a:buClr>
                <a:srgbClr val="99FF99"/>
              </a:buClr>
              <a:buSzPts val="2240"/>
              <a:buNone/>
            </a:pPr>
            <a:endParaRPr sz="2800" dirty="0">
              <a:solidFill>
                <a:srgbClr val="FF0000"/>
              </a:solidFill>
            </a:endParaRPr>
          </a:p>
        </p:txBody>
      </p:sp>
      <p:sp>
        <p:nvSpPr>
          <p:cNvPr id="6" name="Google Shape;849;p88">
            <a:extLst>
              <a:ext uri="{FF2B5EF4-FFF2-40B4-BE49-F238E27FC236}">
                <a16:creationId xmlns:a16="http://schemas.microsoft.com/office/drawing/2014/main" id="{8B45ABF5-1F5C-479B-94DF-B3F52B2AA91D}"/>
              </a:ext>
            </a:extLst>
          </p:cNvPr>
          <p:cNvSpPr txBox="1">
            <a:spLocks noGrp="1"/>
          </p:cNvSpPr>
          <p:nvPr>
            <p:ph type="title"/>
          </p:nvPr>
        </p:nvSpPr>
        <p:spPr>
          <a:xfrm>
            <a:off x="1291107" y="53181"/>
            <a:ext cx="6561786" cy="960438"/>
          </a:xfrm>
          <a:prstGeom prst="rect">
            <a:avLst/>
          </a:prstGeom>
          <a:solidFill>
            <a:schemeClr val="accent3">
              <a:lumMod val="40000"/>
              <a:lumOff val="60000"/>
            </a:schemeClr>
          </a:solidFill>
          <a:ln>
            <a:noFill/>
          </a:ln>
        </p:spPr>
        <p:txBody>
          <a:bodyPr spcFirstLastPara="1" wrap="square" lIns="91425" tIns="45700" rIns="91425" bIns="45700" anchor="ctr" anchorCtr="1">
            <a:noAutofit/>
          </a:bodyPr>
          <a:lstStyle/>
          <a:p>
            <a:pPr marL="0" lvl="0" indent="0" algn="ctr" rtl="0">
              <a:spcBef>
                <a:spcPts val="0"/>
              </a:spcBef>
              <a:spcAft>
                <a:spcPts val="0"/>
              </a:spcAft>
              <a:buNone/>
            </a:pPr>
            <a:r>
              <a:rPr lang="en-US" dirty="0">
                <a:solidFill>
                  <a:srgbClr val="FF0000"/>
                </a:solidFill>
              </a:rPr>
              <a:t>Heterozygous Advantage</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57">
                                            <p:txEl>
                                              <p:pRg st="0" end="0"/>
                                            </p:txEl>
                                          </p:spTgt>
                                        </p:tgtEl>
                                        <p:attrNameLst>
                                          <p:attrName>style.visibility</p:attrName>
                                        </p:attrNameLst>
                                      </p:cBhvr>
                                      <p:to>
                                        <p:strVal val="visible"/>
                                      </p:to>
                                    </p:set>
                                    <p:animEffect transition="in" filter="wipe(left)">
                                      <p:cBhvr>
                                        <p:cTn id="7" dur="500"/>
                                        <p:tgtEl>
                                          <p:spTgt spid="85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57">
                                            <p:txEl>
                                              <p:pRg st="1" end="1"/>
                                            </p:txEl>
                                          </p:spTgt>
                                        </p:tgtEl>
                                        <p:attrNameLst>
                                          <p:attrName>style.visibility</p:attrName>
                                        </p:attrNameLst>
                                      </p:cBhvr>
                                      <p:to>
                                        <p:strVal val="visible"/>
                                      </p:to>
                                    </p:set>
                                    <p:animEffect transition="in" filter="wipe(left)">
                                      <p:cBhvr>
                                        <p:cTn id="12" dur="500"/>
                                        <p:tgtEl>
                                          <p:spTgt spid="85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57">
                                            <p:txEl>
                                              <p:pRg st="2" end="2"/>
                                            </p:txEl>
                                          </p:spTgt>
                                        </p:tgtEl>
                                        <p:attrNameLst>
                                          <p:attrName>style.visibility</p:attrName>
                                        </p:attrNameLst>
                                      </p:cBhvr>
                                      <p:to>
                                        <p:strVal val="visible"/>
                                      </p:to>
                                    </p:set>
                                    <p:animEffect transition="in" filter="wipe(left)">
                                      <p:cBhvr>
                                        <p:cTn id="17" dur="500"/>
                                        <p:tgtEl>
                                          <p:spTgt spid="85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57">
                                            <p:txEl>
                                              <p:pRg st="3" end="3"/>
                                            </p:txEl>
                                          </p:spTgt>
                                        </p:tgtEl>
                                        <p:attrNameLst>
                                          <p:attrName>style.visibility</p:attrName>
                                        </p:attrNameLst>
                                      </p:cBhvr>
                                      <p:to>
                                        <p:strVal val="visible"/>
                                      </p:to>
                                    </p:set>
                                    <p:animEffect transition="in" filter="wipe(left)">
                                      <p:cBhvr>
                                        <p:cTn id="22" dur="500"/>
                                        <p:tgtEl>
                                          <p:spTgt spid="8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7" grpId="0" build="p"/>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862"/>
        <p:cNvGrpSpPr/>
        <p:nvPr/>
      </p:nvGrpSpPr>
      <p:grpSpPr>
        <a:xfrm>
          <a:off x="0" y="0"/>
          <a:ext cx="0" cy="0"/>
          <a:chOff x="0" y="0"/>
          <a:chExt cx="0" cy="0"/>
        </a:xfrm>
      </p:grpSpPr>
      <p:pic>
        <p:nvPicPr>
          <p:cNvPr id="864" name="Google Shape;864;p90"/>
          <p:cNvPicPr preferRelativeResize="0"/>
          <p:nvPr/>
        </p:nvPicPr>
        <p:blipFill rotWithShape="1">
          <a:blip r:embed="rId3">
            <a:alphaModFix/>
          </a:blip>
          <a:srcRect/>
          <a:stretch/>
        </p:blipFill>
        <p:spPr>
          <a:xfrm>
            <a:off x="295835" y="1506071"/>
            <a:ext cx="8700373" cy="4343400"/>
          </a:xfrm>
          <a:prstGeom prst="rect">
            <a:avLst/>
          </a:prstGeom>
          <a:noFill/>
          <a:ln>
            <a:noFill/>
          </a:ln>
        </p:spPr>
      </p:pic>
      <p:sp>
        <p:nvSpPr>
          <p:cNvPr id="6" name="Google Shape;849;p88">
            <a:extLst>
              <a:ext uri="{FF2B5EF4-FFF2-40B4-BE49-F238E27FC236}">
                <a16:creationId xmlns:a16="http://schemas.microsoft.com/office/drawing/2014/main" id="{09770AF5-E849-F2B4-E4BE-C7DBC4399A7A}"/>
              </a:ext>
            </a:extLst>
          </p:cNvPr>
          <p:cNvSpPr txBox="1">
            <a:spLocks noGrp="1"/>
          </p:cNvSpPr>
          <p:nvPr>
            <p:ph type="title"/>
          </p:nvPr>
        </p:nvSpPr>
        <p:spPr>
          <a:xfrm>
            <a:off x="1291107" y="53181"/>
            <a:ext cx="6561786" cy="960438"/>
          </a:xfrm>
          <a:prstGeom prst="rect">
            <a:avLst/>
          </a:prstGeom>
          <a:solidFill>
            <a:schemeClr val="accent3">
              <a:lumMod val="40000"/>
              <a:lumOff val="60000"/>
            </a:schemeClr>
          </a:solidFill>
          <a:ln>
            <a:noFill/>
          </a:ln>
        </p:spPr>
        <p:txBody>
          <a:bodyPr spcFirstLastPara="1" wrap="square" lIns="91425" tIns="45700" rIns="91425" bIns="45700" anchor="ctr" anchorCtr="1">
            <a:noAutofit/>
          </a:bodyPr>
          <a:lstStyle/>
          <a:p>
            <a:pPr marL="0" lvl="0" indent="0" algn="ctr" rtl="0">
              <a:spcBef>
                <a:spcPts val="0"/>
              </a:spcBef>
              <a:spcAft>
                <a:spcPts val="0"/>
              </a:spcAft>
              <a:buNone/>
            </a:pPr>
            <a:r>
              <a:rPr lang="en-US" dirty="0">
                <a:solidFill>
                  <a:srgbClr val="FF0000"/>
                </a:solidFill>
              </a:rPr>
              <a:t>Heterozygous Advantage</a:t>
            </a:r>
            <a:endParaRPr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Shape 869"/>
        <p:cNvGrpSpPr/>
        <p:nvPr/>
      </p:nvGrpSpPr>
      <p:grpSpPr>
        <a:xfrm>
          <a:off x="0" y="0"/>
          <a:ext cx="0" cy="0"/>
          <a:chOff x="0" y="0"/>
          <a:chExt cx="0" cy="0"/>
        </a:xfrm>
      </p:grpSpPr>
      <p:sp>
        <p:nvSpPr>
          <p:cNvPr id="870" name="Google Shape;870;p91"/>
          <p:cNvSpPr txBox="1">
            <a:spLocks noGrp="1"/>
          </p:cNvSpPr>
          <p:nvPr>
            <p:ph type="title"/>
          </p:nvPr>
        </p:nvSpPr>
        <p:spPr>
          <a:xfrm>
            <a:off x="457200" y="76200"/>
            <a:ext cx="8229600" cy="960438"/>
          </a:xfrm>
          <a:prstGeom prst="rect">
            <a:avLst/>
          </a:prstGeom>
          <a:noFill/>
          <a:ln>
            <a:noFill/>
          </a:ln>
        </p:spPr>
        <p:txBody>
          <a:bodyPr spcFirstLastPara="1" wrap="square" lIns="91425" tIns="45700" rIns="91425" bIns="45700" anchor="ctr" anchorCtr="1">
            <a:noAutofit/>
          </a:bodyPr>
          <a:lstStyle/>
          <a:p>
            <a:pPr marL="0" lvl="0" indent="0" algn="ctr" rtl="0">
              <a:spcBef>
                <a:spcPts val="0"/>
              </a:spcBef>
              <a:spcAft>
                <a:spcPts val="0"/>
              </a:spcAft>
              <a:buNone/>
            </a:pPr>
            <a:r>
              <a:rPr lang="en-US" dirty="0">
                <a:solidFill>
                  <a:srgbClr val="FF0000"/>
                </a:solidFill>
                <a:effectLst>
                  <a:outerShdw blurRad="38100" dist="38100" dir="2700000" algn="tl">
                    <a:srgbClr val="000000">
                      <a:alpha val="43137"/>
                    </a:srgbClr>
                  </a:outerShdw>
                </a:effectLst>
              </a:rPr>
              <a:t>Phenylketonuria: PKU</a:t>
            </a:r>
            <a:endParaRPr dirty="0">
              <a:effectLst>
                <a:outerShdw blurRad="38100" dist="38100" dir="2700000" algn="tl">
                  <a:srgbClr val="000000">
                    <a:alpha val="43137"/>
                  </a:srgbClr>
                </a:outerShdw>
              </a:effectLst>
            </a:endParaRPr>
          </a:p>
        </p:txBody>
      </p:sp>
      <p:sp>
        <p:nvSpPr>
          <p:cNvPr id="871" name="Google Shape;871;p91"/>
          <p:cNvSpPr txBox="1">
            <a:spLocks noGrp="1"/>
          </p:cNvSpPr>
          <p:nvPr>
            <p:ph type="body" idx="1"/>
          </p:nvPr>
        </p:nvSpPr>
        <p:spPr>
          <a:xfrm>
            <a:off x="0" y="841309"/>
            <a:ext cx="9144000" cy="2732467"/>
          </a:xfrm>
          <a:prstGeom prst="rect">
            <a:avLst/>
          </a:prstGeom>
          <a:noFill/>
          <a:ln>
            <a:noFill/>
          </a:ln>
        </p:spPr>
        <p:txBody>
          <a:bodyPr spcFirstLastPara="1" wrap="square" lIns="91425" tIns="45700" rIns="91425" bIns="45700" anchor="t" anchorCtr="0">
            <a:noAutofit/>
          </a:bodyPr>
          <a:lstStyle/>
          <a:p>
            <a:pPr marL="342900" lvl="0" indent="-342900" algn="l" rtl="0">
              <a:spcBef>
                <a:spcPts val="1200"/>
              </a:spcBef>
              <a:spcAft>
                <a:spcPts val="0"/>
              </a:spcAft>
              <a:buSzPts val="1920"/>
              <a:buChar char="⮚"/>
            </a:pPr>
            <a:r>
              <a:rPr lang="en-US" sz="2400" dirty="0">
                <a:solidFill>
                  <a:srgbClr val="000000"/>
                </a:solidFill>
              </a:rPr>
              <a:t>Transmitted in an </a:t>
            </a:r>
            <a:r>
              <a:rPr lang="en-US" sz="3600" b="1" dirty="0">
                <a:solidFill>
                  <a:srgbClr val="00B050"/>
                </a:solidFill>
                <a:effectLst>
                  <a:outerShdw blurRad="38100" dist="38100" dir="2700000" algn="tl">
                    <a:srgbClr val="000000">
                      <a:alpha val="43137"/>
                    </a:srgbClr>
                  </a:outerShdw>
                </a:effectLst>
              </a:rPr>
              <a:t>autosomal recessive </a:t>
            </a:r>
            <a:r>
              <a:rPr lang="en-US" sz="2400" dirty="0">
                <a:solidFill>
                  <a:srgbClr val="000000"/>
                </a:solidFill>
              </a:rPr>
              <a:t>fashion.</a:t>
            </a:r>
            <a:endParaRPr dirty="0">
              <a:solidFill>
                <a:srgbClr val="000000"/>
              </a:solidFill>
            </a:endParaRPr>
          </a:p>
          <a:p>
            <a:pPr marL="342900" lvl="0" indent="-342900" algn="l" rtl="0">
              <a:spcBef>
                <a:spcPts val="1200"/>
              </a:spcBef>
              <a:spcAft>
                <a:spcPts val="0"/>
              </a:spcAft>
              <a:buClr>
                <a:srgbClr val="99FF99"/>
              </a:buClr>
              <a:buSzPts val="1920"/>
              <a:buChar char="⮚"/>
            </a:pPr>
            <a:r>
              <a:rPr lang="en-US" sz="2400" dirty="0">
                <a:solidFill>
                  <a:srgbClr val="000000"/>
                </a:solidFill>
              </a:rPr>
              <a:t>Inability to break down the amino acid </a:t>
            </a:r>
            <a:r>
              <a:rPr lang="en-US" sz="2400" b="1" dirty="0">
                <a:solidFill>
                  <a:srgbClr val="FFFF00"/>
                </a:solidFill>
              </a:rPr>
              <a:t>phenylalanine</a:t>
            </a:r>
            <a:r>
              <a:rPr lang="en-US" sz="2400" dirty="0">
                <a:solidFill>
                  <a:srgbClr val="000000"/>
                </a:solidFill>
              </a:rPr>
              <a:t>.</a:t>
            </a:r>
            <a:endParaRPr dirty="0">
              <a:solidFill>
                <a:srgbClr val="000000"/>
              </a:solidFill>
            </a:endParaRPr>
          </a:p>
          <a:p>
            <a:pPr marL="342900" lvl="0" indent="-342900" algn="l" rtl="0">
              <a:spcBef>
                <a:spcPts val="1200"/>
              </a:spcBef>
              <a:spcAft>
                <a:spcPts val="0"/>
              </a:spcAft>
              <a:buClr>
                <a:srgbClr val="99FF99"/>
              </a:buClr>
              <a:buSzPts val="1920"/>
              <a:buChar char="⮚"/>
            </a:pPr>
            <a:r>
              <a:rPr lang="en-US" sz="2400" dirty="0">
                <a:solidFill>
                  <a:srgbClr val="FFC000"/>
                </a:solidFill>
              </a:rPr>
              <a:t>Enzyme which breaks down the amino acid phenylalanine is defective.</a:t>
            </a:r>
            <a:endParaRPr dirty="0">
              <a:solidFill>
                <a:srgbClr val="FFC000"/>
              </a:solidFill>
            </a:endParaRPr>
          </a:p>
          <a:p>
            <a:pPr marL="342900" lvl="0" indent="-342900" algn="l" rtl="0">
              <a:spcBef>
                <a:spcPts val="1200"/>
              </a:spcBef>
              <a:spcAft>
                <a:spcPts val="0"/>
              </a:spcAft>
              <a:buSzPts val="1920"/>
              <a:buChar char="⮚"/>
            </a:pPr>
            <a:r>
              <a:rPr lang="en-US" sz="2400" dirty="0">
                <a:solidFill>
                  <a:srgbClr val="00B0F0"/>
                </a:solidFill>
              </a:rPr>
              <a:t>Caused by a mutated gene which codes for this enzyme.</a:t>
            </a:r>
            <a:endParaRPr dirty="0">
              <a:solidFill>
                <a:srgbClr val="00B0F0"/>
              </a:solidFill>
            </a:endParaRPr>
          </a:p>
          <a:p>
            <a:pPr marL="0" lvl="0" indent="0" algn="l" rtl="0">
              <a:lnSpc>
                <a:spcPct val="90000"/>
              </a:lnSpc>
              <a:spcBef>
                <a:spcPts val="480"/>
              </a:spcBef>
              <a:spcAft>
                <a:spcPts val="0"/>
              </a:spcAft>
              <a:buSzPts val="1920"/>
              <a:buNone/>
            </a:pPr>
            <a:endParaRPr sz="2400" dirty="0"/>
          </a:p>
        </p:txBody>
      </p:sp>
      <p:pic>
        <p:nvPicPr>
          <p:cNvPr id="872" name="Google Shape;872;p91" descr="PKUTest.jpg"/>
          <p:cNvPicPr preferRelativeResize="0"/>
          <p:nvPr/>
        </p:nvPicPr>
        <p:blipFill rotWithShape="1">
          <a:blip r:embed="rId3">
            <a:alphaModFix/>
          </a:blip>
          <a:srcRect/>
          <a:stretch/>
        </p:blipFill>
        <p:spPr>
          <a:xfrm>
            <a:off x="4958367" y="3631842"/>
            <a:ext cx="4134118" cy="3149958"/>
          </a:xfrm>
          <a:prstGeom prst="rect">
            <a:avLst/>
          </a:prstGeom>
          <a:noFill/>
          <a:ln>
            <a:noFill/>
          </a:ln>
        </p:spPr>
      </p:pic>
      <p:sp>
        <p:nvSpPr>
          <p:cNvPr id="6" name="TextBox 5">
            <a:extLst>
              <a:ext uri="{FF2B5EF4-FFF2-40B4-BE49-F238E27FC236}">
                <a16:creationId xmlns:a16="http://schemas.microsoft.com/office/drawing/2014/main" id="{9D706CDA-B268-10AB-C519-CE27ED27987E}"/>
              </a:ext>
            </a:extLst>
          </p:cNvPr>
          <p:cNvSpPr txBox="1"/>
          <p:nvPr/>
        </p:nvSpPr>
        <p:spPr>
          <a:xfrm>
            <a:off x="-1" y="3799267"/>
            <a:ext cx="4958368" cy="2831544"/>
          </a:xfrm>
          <a:prstGeom prst="rect">
            <a:avLst/>
          </a:prstGeom>
          <a:noFill/>
        </p:spPr>
        <p:txBody>
          <a:bodyPr wrap="square">
            <a:spAutoFit/>
          </a:bodyPr>
          <a:lstStyle/>
          <a:p>
            <a:pPr marL="342900" lvl="0" indent="-342900" algn="l" rtl="0">
              <a:spcBef>
                <a:spcPts val="1200"/>
              </a:spcBef>
              <a:spcAft>
                <a:spcPts val="0"/>
              </a:spcAft>
              <a:buSzPts val="1920"/>
              <a:buChar char="⮚"/>
            </a:pPr>
            <a:r>
              <a:rPr lang="en-US" sz="2400" dirty="0"/>
              <a:t>Therefore phenylalanine builds up in the brain, causing </a:t>
            </a:r>
            <a:r>
              <a:rPr lang="en-US" sz="2400" b="1" dirty="0">
                <a:solidFill>
                  <a:srgbClr val="FFFF00"/>
                </a:solidFill>
              </a:rPr>
              <a:t>mental retardation</a:t>
            </a:r>
            <a:r>
              <a:rPr lang="en-US" sz="2400" dirty="0"/>
              <a:t> and other problems.</a:t>
            </a:r>
          </a:p>
          <a:p>
            <a:pPr marL="342900" lvl="0" indent="-342900" algn="l" rtl="0">
              <a:spcBef>
                <a:spcPts val="1200"/>
              </a:spcBef>
              <a:spcAft>
                <a:spcPts val="0"/>
              </a:spcAft>
              <a:buClr>
                <a:srgbClr val="99FF99"/>
              </a:buClr>
              <a:buSzPts val="1920"/>
              <a:buChar char="⮚"/>
            </a:pPr>
            <a:r>
              <a:rPr lang="en-US" sz="2400" dirty="0"/>
              <a:t>Requires </a:t>
            </a:r>
            <a:r>
              <a:rPr lang="en-US" sz="2400" b="1" dirty="0">
                <a:solidFill>
                  <a:srgbClr val="FFFF00"/>
                </a:solidFill>
              </a:rPr>
              <a:t>elimination of this amino acid from the diet </a:t>
            </a:r>
            <a:r>
              <a:rPr lang="en-US" sz="2400" dirty="0"/>
              <a:t>or serious mental retardation will result.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1">
                                            <p:txEl>
                                              <p:pRg st="0" end="0"/>
                                            </p:txEl>
                                          </p:spTgt>
                                        </p:tgtEl>
                                        <p:attrNameLst>
                                          <p:attrName>style.visibility</p:attrName>
                                        </p:attrNameLst>
                                      </p:cBhvr>
                                      <p:to>
                                        <p:strVal val="visible"/>
                                      </p:to>
                                    </p:set>
                                    <p:animEffect transition="in" filter="fade">
                                      <p:cBhvr>
                                        <p:cTn id="7" dur="500"/>
                                        <p:tgtEl>
                                          <p:spTgt spid="8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1">
                                            <p:txEl>
                                              <p:pRg st="1" end="1"/>
                                            </p:txEl>
                                          </p:spTgt>
                                        </p:tgtEl>
                                        <p:attrNameLst>
                                          <p:attrName>style.visibility</p:attrName>
                                        </p:attrNameLst>
                                      </p:cBhvr>
                                      <p:to>
                                        <p:strVal val="visible"/>
                                      </p:to>
                                    </p:set>
                                    <p:animEffect transition="in" filter="fade">
                                      <p:cBhvr>
                                        <p:cTn id="12" dur="500"/>
                                        <p:tgtEl>
                                          <p:spTgt spid="8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1">
                                            <p:txEl>
                                              <p:pRg st="2" end="2"/>
                                            </p:txEl>
                                          </p:spTgt>
                                        </p:tgtEl>
                                        <p:attrNameLst>
                                          <p:attrName>style.visibility</p:attrName>
                                        </p:attrNameLst>
                                      </p:cBhvr>
                                      <p:to>
                                        <p:strVal val="visible"/>
                                      </p:to>
                                    </p:set>
                                    <p:animEffect transition="in" filter="fade">
                                      <p:cBhvr>
                                        <p:cTn id="17" dur="500"/>
                                        <p:tgtEl>
                                          <p:spTgt spid="8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1">
                                            <p:txEl>
                                              <p:pRg st="3" end="3"/>
                                            </p:txEl>
                                          </p:spTgt>
                                        </p:tgtEl>
                                        <p:attrNameLst>
                                          <p:attrName>style.visibility</p:attrName>
                                        </p:attrNameLst>
                                      </p:cBhvr>
                                      <p:to>
                                        <p:strVal val="visible"/>
                                      </p:to>
                                    </p:set>
                                    <p:animEffect transition="in" filter="fade">
                                      <p:cBhvr>
                                        <p:cTn id="22" dur="500"/>
                                        <p:tgtEl>
                                          <p:spTgt spid="8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Shape 877"/>
        <p:cNvGrpSpPr/>
        <p:nvPr/>
      </p:nvGrpSpPr>
      <p:grpSpPr>
        <a:xfrm>
          <a:off x="0" y="0"/>
          <a:ext cx="0" cy="0"/>
          <a:chOff x="0" y="0"/>
          <a:chExt cx="0" cy="0"/>
        </a:xfrm>
      </p:grpSpPr>
      <p:sp>
        <p:nvSpPr>
          <p:cNvPr id="878" name="Google Shape;878;p92"/>
          <p:cNvSpPr txBox="1">
            <a:spLocks noGrp="1"/>
          </p:cNvSpPr>
          <p:nvPr>
            <p:ph type="title"/>
          </p:nvPr>
        </p:nvSpPr>
        <p:spPr>
          <a:xfrm>
            <a:off x="457200" y="76200"/>
            <a:ext cx="8229600" cy="960438"/>
          </a:xfrm>
          <a:prstGeom prst="rect">
            <a:avLst/>
          </a:prstGeom>
          <a:noFill/>
          <a:ln>
            <a:noFill/>
          </a:ln>
        </p:spPr>
        <p:txBody>
          <a:bodyPr spcFirstLastPara="1" wrap="square" lIns="91425" tIns="45700" rIns="91425" bIns="45700" anchor="ctr" anchorCtr="1">
            <a:noAutofit/>
          </a:bodyPr>
          <a:lstStyle/>
          <a:p>
            <a:pPr marL="0" lvl="0" indent="0" algn="ctr" rtl="0">
              <a:spcBef>
                <a:spcPts val="0"/>
              </a:spcBef>
              <a:spcAft>
                <a:spcPts val="0"/>
              </a:spcAft>
              <a:buNone/>
            </a:pPr>
            <a:r>
              <a:rPr lang="en-US" dirty="0">
                <a:solidFill>
                  <a:srgbClr val="FF0000"/>
                </a:solidFill>
                <a:effectLst>
                  <a:outerShdw blurRad="38100" dist="38100" dir="2700000" algn="tl">
                    <a:srgbClr val="000000">
                      <a:alpha val="43137"/>
                    </a:srgbClr>
                  </a:outerShdw>
                </a:effectLst>
              </a:rPr>
              <a:t>Cystic Fibrosis</a:t>
            </a:r>
            <a:endParaRPr dirty="0">
              <a:effectLst>
                <a:outerShdw blurRad="38100" dist="38100" dir="2700000" algn="tl">
                  <a:srgbClr val="000000">
                    <a:alpha val="43137"/>
                  </a:srgbClr>
                </a:outerShdw>
              </a:effectLst>
            </a:endParaRPr>
          </a:p>
        </p:txBody>
      </p:sp>
      <p:sp>
        <p:nvSpPr>
          <p:cNvPr id="879" name="Google Shape;879;p92"/>
          <p:cNvSpPr txBox="1">
            <a:spLocks noGrp="1"/>
          </p:cNvSpPr>
          <p:nvPr>
            <p:ph type="body" idx="1"/>
          </p:nvPr>
        </p:nvSpPr>
        <p:spPr>
          <a:xfrm>
            <a:off x="-90152" y="809222"/>
            <a:ext cx="9234152" cy="2178676"/>
          </a:xfrm>
          <a:prstGeom prst="rect">
            <a:avLst/>
          </a:prstGeom>
          <a:noFill/>
          <a:ln>
            <a:noFill/>
          </a:ln>
        </p:spPr>
        <p:txBody>
          <a:bodyPr spcFirstLastPara="1" wrap="square" lIns="91425" tIns="45700" rIns="91425" bIns="45700" anchor="t" anchorCtr="0">
            <a:noAutofit/>
          </a:bodyPr>
          <a:lstStyle/>
          <a:p>
            <a:pPr marL="342900" lvl="0" indent="-342900" algn="l" rtl="0">
              <a:spcBef>
                <a:spcPts val="1200"/>
              </a:spcBef>
              <a:spcAft>
                <a:spcPts val="0"/>
              </a:spcAft>
              <a:buSzPts val="1920"/>
              <a:buChar char="⮚"/>
            </a:pPr>
            <a:r>
              <a:rPr lang="en-US" sz="2400" dirty="0">
                <a:solidFill>
                  <a:srgbClr val="000000"/>
                </a:solidFill>
              </a:rPr>
              <a:t>Transmitted in an </a:t>
            </a:r>
            <a:r>
              <a:rPr lang="en-US" sz="3600" b="1" dirty="0">
                <a:solidFill>
                  <a:srgbClr val="00B050"/>
                </a:solidFill>
              </a:rPr>
              <a:t>autosomal recessive </a:t>
            </a:r>
            <a:r>
              <a:rPr lang="en-US" sz="2400" dirty="0">
                <a:solidFill>
                  <a:srgbClr val="000000"/>
                </a:solidFill>
              </a:rPr>
              <a:t>fashion.</a:t>
            </a:r>
            <a:endParaRPr dirty="0">
              <a:solidFill>
                <a:srgbClr val="000000"/>
              </a:solidFill>
            </a:endParaRPr>
          </a:p>
          <a:p>
            <a:pPr marL="342900" lvl="0" indent="-342900" algn="l" rtl="0">
              <a:spcBef>
                <a:spcPts val="1200"/>
              </a:spcBef>
              <a:spcAft>
                <a:spcPts val="0"/>
              </a:spcAft>
              <a:buSzPts val="1920"/>
              <a:buChar char="⮚"/>
            </a:pPr>
            <a:r>
              <a:rPr lang="en-US" sz="2400" dirty="0">
                <a:solidFill>
                  <a:schemeClr val="bg1"/>
                </a:solidFill>
              </a:rPr>
              <a:t>Single most common inherited disease among </a:t>
            </a:r>
            <a:r>
              <a:rPr lang="en-US" sz="2400" b="1" dirty="0">
                <a:solidFill>
                  <a:srgbClr val="FFFF00"/>
                </a:solidFill>
              </a:rPr>
              <a:t>Caucasians</a:t>
            </a:r>
            <a:r>
              <a:rPr lang="en-US" sz="2400" dirty="0">
                <a:solidFill>
                  <a:srgbClr val="000000"/>
                </a:solidFill>
              </a:rPr>
              <a:t>. </a:t>
            </a:r>
            <a:endParaRPr dirty="0">
              <a:solidFill>
                <a:srgbClr val="000000"/>
              </a:solidFill>
            </a:endParaRPr>
          </a:p>
          <a:p>
            <a:pPr marL="342900" lvl="0" indent="-342900" algn="l" rtl="0">
              <a:spcBef>
                <a:spcPts val="1200"/>
              </a:spcBef>
              <a:spcAft>
                <a:spcPts val="0"/>
              </a:spcAft>
              <a:buSzPts val="1920"/>
              <a:buChar char="⮚"/>
            </a:pPr>
            <a:r>
              <a:rPr lang="en-US" sz="2400" dirty="0">
                <a:solidFill>
                  <a:srgbClr val="000000"/>
                </a:solidFill>
              </a:rPr>
              <a:t>Results in </a:t>
            </a:r>
            <a:r>
              <a:rPr lang="en-US" sz="2400" b="1" dirty="0">
                <a:solidFill>
                  <a:srgbClr val="FFFF00"/>
                </a:solidFill>
              </a:rPr>
              <a:t>increased (thick) airway and digestive tract mucus </a:t>
            </a:r>
            <a:r>
              <a:rPr lang="en-US" sz="2400" dirty="0">
                <a:solidFill>
                  <a:srgbClr val="000000"/>
                </a:solidFill>
              </a:rPr>
              <a:t>that causes breathing problems and recurrent infections; Lethal.</a:t>
            </a:r>
            <a:endParaRPr sz="2400" dirty="0">
              <a:solidFill>
                <a:srgbClr val="000000"/>
              </a:solidFill>
            </a:endParaRPr>
          </a:p>
          <a:p>
            <a:pPr marL="342900" lvl="0" indent="-342900" algn="l" rtl="0">
              <a:spcBef>
                <a:spcPts val="1200"/>
              </a:spcBef>
              <a:spcAft>
                <a:spcPts val="0"/>
              </a:spcAft>
              <a:buSzPts val="1920"/>
              <a:buChar char="⮚"/>
            </a:pPr>
            <a:r>
              <a:rPr lang="en-US" sz="2400" dirty="0">
                <a:solidFill>
                  <a:schemeClr val="bg1"/>
                </a:solidFill>
              </a:rPr>
              <a:t>Caused by a </a:t>
            </a:r>
            <a:r>
              <a:rPr lang="en-US" sz="2400" b="1" dirty="0">
                <a:solidFill>
                  <a:srgbClr val="FFFF00"/>
                </a:solidFill>
              </a:rPr>
              <a:t>defective</a:t>
            </a:r>
            <a:r>
              <a:rPr lang="en-US" sz="2400" dirty="0">
                <a:solidFill>
                  <a:srgbClr val="000000"/>
                </a:solidFill>
              </a:rPr>
              <a:t> </a:t>
            </a:r>
            <a:r>
              <a:rPr lang="en-US" sz="2400" dirty="0">
                <a:solidFill>
                  <a:schemeClr val="bg1"/>
                </a:solidFill>
              </a:rPr>
              <a:t>membrane chloride channel </a:t>
            </a:r>
            <a:r>
              <a:rPr lang="en-US" sz="2400" b="1" dirty="0">
                <a:solidFill>
                  <a:srgbClr val="FFFF00"/>
                </a:solidFill>
              </a:rPr>
              <a:t>protein</a:t>
            </a:r>
            <a:r>
              <a:rPr lang="en-US" sz="2400" dirty="0">
                <a:solidFill>
                  <a:srgbClr val="000000"/>
                </a:solidFill>
              </a:rPr>
              <a:t>.</a:t>
            </a:r>
            <a:endParaRPr dirty="0">
              <a:solidFill>
                <a:srgbClr val="000000"/>
              </a:solidFill>
            </a:endParaRPr>
          </a:p>
          <a:p>
            <a:pPr marL="0" lvl="0" indent="0" algn="l" rtl="0">
              <a:lnSpc>
                <a:spcPct val="90000"/>
              </a:lnSpc>
              <a:spcBef>
                <a:spcPts val="480"/>
              </a:spcBef>
              <a:spcAft>
                <a:spcPts val="0"/>
              </a:spcAft>
              <a:buSzPts val="1920"/>
              <a:buNone/>
            </a:pPr>
            <a:endParaRPr sz="2400" dirty="0">
              <a:solidFill>
                <a:srgbClr val="FF0000"/>
              </a:solidFill>
            </a:endParaRPr>
          </a:p>
        </p:txBody>
      </p:sp>
      <p:pic>
        <p:nvPicPr>
          <p:cNvPr id="880" name="Google Shape;880;p92" descr="cystic_fibrosis.jpg"/>
          <p:cNvPicPr preferRelativeResize="0"/>
          <p:nvPr/>
        </p:nvPicPr>
        <p:blipFill rotWithShape="1">
          <a:blip r:embed="rId3">
            <a:alphaModFix/>
          </a:blip>
          <a:srcRect/>
          <a:stretch/>
        </p:blipFill>
        <p:spPr>
          <a:xfrm>
            <a:off x="4343400" y="3967253"/>
            <a:ext cx="4343400" cy="2822440"/>
          </a:xfrm>
          <a:prstGeom prst="rect">
            <a:avLst/>
          </a:prstGeom>
          <a:noFill/>
          <a:ln>
            <a:noFill/>
          </a:ln>
        </p:spPr>
      </p:pic>
      <p:pic>
        <p:nvPicPr>
          <p:cNvPr id="881" name="Google Shape;881;p92"/>
          <p:cNvPicPr preferRelativeResize="0"/>
          <p:nvPr/>
        </p:nvPicPr>
        <p:blipFill rotWithShape="1">
          <a:blip r:embed="rId4">
            <a:alphaModFix/>
          </a:blip>
          <a:srcRect/>
          <a:stretch/>
        </p:blipFill>
        <p:spPr>
          <a:xfrm>
            <a:off x="838200" y="4035560"/>
            <a:ext cx="3357282" cy="26858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9">
                                            <p:txEl>
                                              <p:pRg st="0" end="0"/>
                                            </p:txEl>
                                          </p:spTgt>
                                        </p:tgtEl>
                                        <p:attrNameLst>
                                          <p:attrName>style.visibility</p:attrName>
                                        </p:attrNameLst>
                                      </p:cBhvr>
                                      <p:to>
                                        <p:strVal val="visible"/>
                                      </p:to>
                                    </p:set>
                                    <p:animEffect transition="in" filter="fade">
                                      <p:cBhvr>
                                        <p:cTn id="7" dur="500"/>
                                        <p:tgtEl>
                                          <p:spTgt spid="8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9">
                                            <p:txEl>
                                              <p:pRg st="1" end="1"/>
                                            </p:txEl>
                                          </p:spTgt>
                                        </p:tgtEl>
                                        <p:attrNameLst>
                                          <p:attrName>style.visibility</p:attrName>
                                        </p:attrNameLst>
                                      </p:cBhvr>
                                      <p:to>
                                        <p:strVal val="visible"/>
                                      </p:to>
                                    </p:set>
                                    <p:animEffect transition="in" filter="fade">
                                      <p:cBhvr>
                                        <p:cTn id="12" dur="500"/>
                                        <p:tgtEl>
                                          <p:spTgt spid="8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9">
                                            <p:txEl>
                                              <p:pRg st="2" end="2"/>
                                            </p:txEl>
                                          </p:spTgt>
                                        </p:tgtEl>
                                        <p:attrNameLst>
                                          <p:attrName>style.visibility</p:attrName>
                                        </p:attrNameLst>
                                      </p:cBhvr>
                                      <p:to>
                                        <p:strVal val="visible"/>
                                      </p:to>
                                    </p:set>
                                    <p:animEffect transition="in" filter="fade">
                                      <p:cBhvr>
                                        <p:cTn id="17" dur="500"/>
                                        <p:tgtEl>
                                          <p:spTgt spid="8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1"/>
                                        </p:tgtEl>
                                        <p:attrNameLst>
                                          <p:attrName>style.visibility</p:attrName>
                                        </p:attrNameLst>
                                      </p:cBhvr>
                                      <p:to>
                                        <p:strVal val="visible"/>
                                      </p:to>
                                    </p:set>
                                    <p:animEffect transition="in" filter="fade">
                                      <p:cBhvr>
                                        <p:cTn id="22" dur="500"/>
                                        <p:tgtEl>
                                          <p:spTgt spid="88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79">
                                            <p:txEl>
                                              <p:pRg st="3" end="3"/>
                                            </p:txEl>
                                          </p:spTgt>
                                        </p:tgtEl>
                                        <p:attrNameLst>
                                          <p:attrName>style.visibility</p:attrName>
                                        </p:attrNameLst>
                                      </p:cBhvr>
                                      <p:to>
                                        <p:strVal val="visible"/>
                                      </p:to>
                                    </p:set>
                                    <p:animEffect transition="in" filter="fade">
                                      <p:cBhvr>
                                        <p:cTn id="27" dur="500"/>
                                        <p:tgtEl>
                                          <p:spTgt spid="87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80"/>
                                        </p:tgtEl>
                                        <p:attrNameLst>
                                          <p:attrName>style.visibility</p:attrName>
                                        </p:attrNameLst>
                                      </p:cBhvr>
                                      <p:to>
                                        <p:strVal val="visible"/>
                                      </p:to>
                                    </p:set>
                                    <p:animEffect transition="in" filter="fade">
                                      <p:cBhvr>
                                        <p:cTn id="32" dur="500"/>
                                        <p:tgtEl>
                                          <p:spTgt spid="8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91E81F-4A83-0DB5-7467-DA08F5445DBF}"/>
              </a:ext>
            </a:extLst>
          </p:cNvPr>
          <p:cNvSpPr>
            <a:spLocks noGrp="1"/>
          </p:cNvSpPr>
          <p:nvPr>
            <p:ph type="title"/>
          </p:nvPr>
        </p:nvSpPr>
        <p:spPr>
          <a:xfrm>
            <a:off x="4578439" y="0"/>
            <a:ext cx="4565561" cy="1049628"/>
          </a:xfrm>
        </p:spPr>
        <p:txBody>
          <a:bodyPr/>
          <a:lstStyle/>
          <a:p>
            <a:r>
              <a:rPr lang="en-US" dirty="0"/>
              <a:t>Human Genetics</a:t>
            </a:r>
          </a:p>
        </p:txBody>
      </p:sp>
      <p:sp>
        <p:nvSpPr>
          <p:cNvPr id="7" name="Text Placeholder 6">
            <a:extLst>
              <a:ext uri="{FF2B5EF4-FFF2-40B4-BE49-F238E27FC236}">
                <a16:creationId xmlns:a16="http://schemas.microsoft.com/office/drawing/2014/main" id="{56F74707-5571-DD48-5A04-D848A601CB2E}"/>
              </a:ext>
            </a:extLst>
          </p:cNvPr>
          <p:cNvSpPr>
            <a:spLocks noGrp="1"/>
          </p:cNvSpPr>
          <p:nvPr>
            <p:ph type="body" idx="1"/>
          </p:nvPr>
        </p:nvSpPr>
        <p:spPr>
          <a:xfrm>
            <a:off x="64960" y="1142999"/>
            <a:ext cx="4316127" cy="5541135"/>
          </a:xfrm>
        </p:spPr>
        <p:txBody>
          <a:bodyPr/>
          <a:lstStyle/>
          <a:p>
            <a:pPr marL="142875" indent="0">
              <a:buNone/>
            </a:pPr>
            <a:r>
              <a:rPr lang="en-US" sz="2400" b="1" i="0" dirty="0">
                <a:solidFill>
                  <a:srgbClr val="202124"/>
                </a:solidFill>
                <a:effectLst/>
                <a:latin typeface="Roboto" panose="02000000000000000000" pitchFamily="2" charset="0"/>
              </a:rPr>
              <a:t>The study of inheritance as it occurs in human beings</a:t>
            </a:r>
            <a:r>
              <a:rPr lang="en-US" sz="2400" b="0" i="0" dirty="0">
                <a:solidFill>
                  <a:srgbClr val="202124"/>
                </a:solidFill>
                <a:effectLst/>
                <a:latin typeface="Roboto" panose="02000000000000000000" pitchFamily="2" charset="0"/>
              </a:rPr>
              <a:t>. </a:t>
            </a:r>
          </a:p>
          <a:p>
            <a:pPr marL="142875" indent="0">
              <a:buNone/>
            </a:pPr>
            <a:endParaRPr lang="en-US" sz="2400" dirty="0">
              <a:solidFill>
                <a:srgbClr val="202124"/>
              </a:solidFill>
              <a:latin typeface="Roboto" panose="02000000000000000000" pitchFamily="2" charset="0"/>
            </a:endParaRPr>
          </a:p>
          <a:p>
            <a:pPr marL="142875" indent="0">
              <a:buNone/>
            </a:pPr>
            <a:r>
              <a:rPr lang="en-US" sz="2400" b="1" i="0" dirty="0">
                <a:solidFill>
                  <a:srgbClr val="FF0000"/>
                </a:solidFill>
                <a:effectLst/>
                <a:latin typeface="Roboto" panose="02000000000000000000" pitchFamily="2" charset="0"/>
              </a:rPr>
              <a:t>Human genetics </a:t>
            </a:r>
            <a:r>
              <a:rPr lang="en-US" sz="2400" b="0" i="0" dirty="0">
                <a:solidFill>
                  <a:srgbClr val="202124"/>
                </a:solidFill>
                <a:effectLst/>
                <a:latin typeface="Roboto" panose="02000000000000000000" pitchFamily="2" charset="0"/>
              </a:rPr>
              <a:t>encompasses a variety of overlapping fields including: </a:t>
            </a:r>
            <a:r>
              <a:rPr lang="en-US" sz="2400" b="0" i="0" dirty="0">
                <a:solidFill>
                  <a:schemeClr val="accent1">
                    <a:lumMod val="75000"/>
                  </a:schemeClr>
                </a:solidFill>
                <a:effectLst/>
                <a:latin typeface="Roboto" panose="02000000000000000000" pitchFamily="2" charset="0"/>
              </a:rPr>
              <a:t>classical genetics, cytogenetics, molecular genetics, biochemical genetics, genomics, population genetics, developmental genetics, clinical genetics, and genetic counseling</a:t>
            </a:r>
            <a:r>
              <a:rPr lang="en-US" sz="2400" b="0" i="0" dirty="0">
                <a:solidFill>
                  <a:srgbClr val="202124"/>
                </a:solidFill>
                <a:effectLst/>
                <a:latin typeface="Roboto" panose="02000000000000000000" pitchFamily="2" charset="0"/>
              </a:rPr>
              <a:t>.</a:t>
            </a:r>
            <a:endParaRPr lang="en-US" sz="2400" dirty="0"/>
          </a:p>
        </p:txBody>
      </p:sp>
      <p:pic>
        <p:nvPicPr>
          <p:cNvPr id="13" name="Picture 12">
            <a:extLst>
              <a:ext uri="{FF2B5EF4-FFF2-40B4-BE49-F238E27FC236}">
                <a16:creationId xmlns:a16="http://schemas.microsoft.com/office/drawing/2014/main" id="{10809898-69D9-3CFC-A360-5D9C1E15D198}"/>
              </a:ext>
            </a:extLst>
          </p:cNvPr>
          <p:cNvPicPr>
            <a:picLocks noChangeAspect="1"/>
          </p:cNvPicPr>
          <p:nvPr/>
        </p:nvPicPr>
        <p:blipFill>
          <a:blip r:embed="rId2"/>
          <a:stretch>
            <a:fillRect/>
          </a:stretch>
        </p:blipFill>
        <p:spPr>
          <a:xfrm>
            <a:off x="4381087" y="1400578"/>
            <a:ext cx="4762913" cy="4823878"/>
          </a:xfrm>
          <a:prstGeom prst="rect">
            <a:avLst/>
          </a:prstGeom>
        </p:spPr>
      </p:pic>
    </p:spTree>
    <p:extLst>
      <p:ext uri="{BB962C8B-B14F-4D97-AF65-F5344CB8AC3E}">
        <p14:creationId xmlns:p14="http://schemas.microsoft.com/office/powerpoint/2010/main" val="62142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Shape 784"/>
        <p:cNvGrpSpPr/>
        <p:nvPr/>
      </p:nvGrpSpPr>
      <p:grpSpPr>
        <a:xfrm>
          <a:off x="0" y="0"/>
          <a:ext cx="0" cy="0"/>
          <a:chOff x="0" y="0"/>
          <a:chExt cx="0" cy="0"/>
        </a:xfrm>
      </p:grpSpPr>
      <p:pic>
        <p:nvPicPr>
          <p:cNvPr id="785" name="Google Shape;785;p82" descr="09_T09AutosomalDisord-L.jpg"/>
          <p:cNvPicPr preferRelativeResize="0"/>
          <p:nvPr/>
        </p:nvPicPr>
        <p:blipFill rotWithShape="1">
          <a:blip r:embed="rId3">
            <a:alphaModFix/>
          </a:blip>
          <a:srcRect b="84813"/>
          <a:stretch/>
        </p:blipFill>
        <p:spPr>
          <a:xfrm>
            <a:off x="180304" y="409095"/>
            <a:ext cx="8664992" cy="981823"/>
          </a:xfrm>
          <a:prstGeom prst="rect">
            <a:avLst/>
          </a:prstGeom>
          <a:noFill/>
          <a:ln>
            <a:noFill/>
          </a:ln>
        </p:spPr>
      </p:pic>
      <p:sp>
        <p:nvSpPr>
          <p:cNvPr id="786" name="Google Shape;786;p82"/>
          <p:cNvSpPr/>
          <p:nvPr/>
        </p:nvSpPr>
        <p:spPr>
          <a:xfrm>
            <a:off x="180304" y="460611"/>
            <a:ext cx="920495" cy="286363"/>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endParaRPr sz="2400" b="0" i="0" u="none" strike="noStrike" cap="none">
              <a:solidFill>
                <a:schemeClr val="dk1"/>
              </a:solidFill>
              <a:latin typeface="Times"/>
              <a:ea typeface="Times"/>
              <a:cs typeface="Times"/>
              <a:sym typeface="Times"/>
            </a:endParaRPr>
          </a:p>
        </p:txBody>
      </p:sp>
      <p:sp>
        <p:nvSpPr>
          <p:cNvPr id="788" name="Google Shape;788;p82"/>
          <p:cNvSpPr/>
          <p:nvPr/>
        </p:nvSpPr>
        <p:spPr>
          <a:xfrm>
            <a:off x="7315200" y="1600200"/>
            <a:ext cx="1530096" cy="37338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Times"/>
              <a:buNone/>
            </a:pPr>
            <a:endParaRPr sz="2400" b="0" i="0" u="none" strike="noStrike" cap="none">
              <a:solidFill>
                <a:schemeClr val="dk1"/>
              </a:solidFill>
              <a:latin typeface="Times"/>
              <a:ea typeface="Times"/>
              <a:cs typeface="Times"/>
              <a:sym typeface="Times"/>
            </a:endParaRPr>
          </a:p>
        </p:txBody>
      </p:sp>
      <p:pic>
        <p:nvPicPr>
          <p:cNvPr id="6" name="Google Shape;785;p82" descr="09_T09AutosomalDisord-L.jpg">
            <a:extLst>
              <a:ext uri="{FF2B5EF4-FFF2-40B4-BE49-F238E27FC236}">
                <a16:creationId xmlns:a16="http://schemas.microsoft.com/office/drawing/2014/main" id="{B4B5B844-633E-D70A-02DA-64D8559742DD}"/>
              </a:ext>
            </a:extLst>
          </p:cNvPr>
          <p:cNvPicPr preferRelativeResize="0"/>
          <p:nvPr/>
        </p:nvPicPr>
        <p:blipFill rotWithShape="1">
          <a:blip r:embed="rId3">
            <a:alphaModFix/>
          </a:blip>
          <a:srcRect t="65620" b="4578"/>
          <a:stretch/>
        </p:blipFill>
        <p:spPr>
          <a:xfrm>
            <a:off x="180304" y="1442434"/>
            <a:ext cx="8664992" cy="1926655"/>
          </a:xfrm>
          <a:prstGeom prst="rect">
            <a:avLst/>
          </a:prstGeom>
          <a:noFill/>
          <a:ln>
            <a:noFill/>
          </a:ln>
        </p:spPr>
      </p:pic>
      <p:sp>
        <p:nvSpPr>
          <p:cNvPr id="7" name="TextBox 6">
            <a:extLst>
              <a:ext uri="{FF2B5EF4-FFF2-40B4-BE49-F238E27FC236}">
                <a16:creationId xmlns:a16="http://schemas.microsoft.com/office/drawing/2014/main" id="{0C48471A-ACB9-9018-7785-02F1C518FA3F}"/>
              </a:ext>
            </a:extLst>
          </p:cNvPr>
          <p:cNvSpPr txBox="1"/>
          <p:nvPr/>
        </p:nvSpPr>
        <p:spPr>
          <a:xfrm>
            <a:off x="2015544" y="4010561"/>
            <a:ext cx="4572000" cy="1323439"/>
          </a:xfrm>
          <a:prstGeom prst="rect">
            <a:avLst/>
          </a:prstGeom>
          <a:noFill/>
        </p:spPr>
        <p:txBody>
          <a:bodyPr wrap="square">
            <a:spAutoFit/>
          </a:bodyPr>
          <a:lstStyle/>
          <a:p>
            <a:pPr algn="ctr"/>
            <a:r>
              <a:rPr lang="en-US" sz="4000" b="1" dirty="0">
                <a:solidFill>
                  <a:srgbClr val="00B050"/>
                </a:solidFill>
                <a:effectLst>
                  <a:outerShdw blurRad="38100" dist="38100" dir="2700000" algn="tl">
                    <a:srgbClr val="000000">
                      <a:alpha val="43137"/>
                    </a:srgbClr>
                  </a:outerShdw>
                </a:effectLst>
              </a:rPr>
              <a:t>AUTOSOMAL DOMINANT </a:t>
            </a:r>
            <a:endParaRPr lang="en-US" sz="4000" dirty="0"/>
          </a:p>
        </p:txBody>
      </p:sp>
    </p:spTree>
    <p:extLst>
      <p:ext uri="{BB962C8B-B14F-4D97-AF65-F5344CB8AC3E}">
        <p14:creationId xmlns:p14="http://schemas.microsoft.com/office/powerpoint/2010/main" val="2913696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Shape 886"/>
        <p:cNvGrpSpPr/>
        <p:nvPr/>
      </p:nvGrpSpPr>
      <p:grpSpPr>
        <a:xfrm>
          <a:off x="0" y="0"/>
          <a:ext cx="0" cy="0"/>
          <a:chOff x="0" y="0"/>
          <a:chExt cx="0" cy="0"/>
        </a:xfrm>
      </p:grpSpPr>
      <p:sp>
        <p:nvSpPr>
          <p:cNvPr id="887" name="Google Shape;887;p93"/>
          <p:cNvSpPr txBox="1">
            <a:spLocks noGrp="1"/>
          </p:cNvSpPr>
          <p:nvPr>
            <p:ph type="body" idx="1"/>
          </p:nvPr>
        </p:nvSpPr>
        <p:spPr>
          <a:xfrm>
            <a:off x="304800" y="1219200"/>
            <a:ext cx="8475133" cy="5535561"/>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800"/>
              </a:spcBef>
              <a:spcAft>
                <a:spcPts val="0"/>
              </a:spcAft>
              <a:buSzPts val="3200"/>
              <a:buChar char="•"/>
            </a:pPr>
            <a:r>
              <a:rPr lang="en-US" sz="3200" dirty="0">
                <a:solidFill>
                  <a:schemeClr val="tx1"/>
                </a:solidFill>
              </a:rPr>
              <a:t>Based on a </a:t>
            </a:r>
            <a:r>
              <a:rPr lang="en-US" sz="3200" b="1" dirty="0">
                <a:solidFill>
                  <a:srgbClr val="0000FF"/>
                </a:solidFill>
              </a:rPr>
              <a:t>Dominant allele</a:t>
            </a:r>
          </a:p>
          <a:p>
            <a:pPr marL="228600" lvl="0" indent="-228600" algn="l" rtl="0">
              <a:lnSpc>
                <a:spcPct val="100000"/>
              </a:lnSpc>
              <a:spcBef>
                <a:spcPts val="1800"/>
              </a:spcBef>
              <a:spcAft>
                <a:spcPts val="0"/>
              </a:spcAft>
              <a:buSzPts val="3200"/>
              <a:buChar char="•"/>
            </a:pPr>
            <a:r>
              <a:rPr lang="en-US" sz="3200" dirty="0">
                <a:solidFill>
                  <a:schemeClr val="tx1"/>
                </a:solidFill>
              </a:rPr>
              <a:t>H</a:t>
            </a:r>
            <a:r>
              <a:rPr lang="en-US" sz="3200" dirty="0"/>
              <a:t>uman disorders include</a:t>
            </a:r>
            <a:endParaRPr dirty="0"/>
          </a:p>
          <a:p>
            <a:pPr marL="685800" lvl="1" indent="-228600" algn="l" rtl="0">
              <a:lnSpc>
                <a:spcPct val="100000"/>
              </a:lnSpc>
              <a:spcBef>
                <a:spcPts val="1800"/>
              </a:spcBef>
              <a:spcAft>
                <a:spcPts val="0"/>
              </a:spcAft>
              <a:buSzPts val="2800"/>
              <a:buChar char="•"/>
            </a:pPr>
            <a:r>
              <a:rPr lang="en-US" sz="2800" b="1" dirty="0">
                <a:solidFill>
                  <a:srgbClr val="FF0000"/>
                </a:solidFill>
              </a:rPr>
              <a:t>Huntington’s</a:t>
            </a:r>
            <a:r>
              <a:rPr lang="en-US" sz="2800" dirty="0">
                <a:solidFill>
                  <a:srgbClr val="FF0000"/>
                </a:solidFill>
              </a:rPr>
              <a:t> </a:t>
            </a:r>
            <a:r>
              <a:rPr lang="en-US" sz="2800" b="1" dirty="0">
                <a:solidFill>
                  <a:srgbClr val="FF0000"/>
                </a:solidFill>
              </a:rPr>
              <a:t>Disease</a:t>
            </a:r>
            <a:r>
              <a:rPr lang="en-US" sz="2800" dirty="0"/>
              <a:t>, a </a:t>
            </a:r>
            <a:r>
              <a:rPr lang="en-US" sz="2800" dirty="0">
                <a:solidFill>
                  <a:srgbClr val="0000FF"/>
                </a:solidFill>
              </a:rPr>
              <a:t>degenerative disorder </a:t>
            </a:r>
            <a:r>
              <a:rPr lang="en-US" sz="2800" dirty="0"/>
              <a:t>of the </a:t>
            </a:r>
            <a:r>
              <a:rPr lang="en-US" sz="2800" dirty="0">
                <a:solidFill>
                  <a:srgbClr val="0000FF"/>
                </a:solidFill>
              </a:rPr>
              <a:t>nervous system </a:t>
            </a:r>
            <a:r>
              <a:rPr lang="en-US" sz="2800" dirty="0"/>
              <a:t>and</a:t>
            </a:r>
            <a:endParaRPr dirty="0"/>
          </a:p>
          <a:p>
            <a:pPr marL="685800" lvl="1" indent="-228600" algn="l" rtl="0">
              <a:lnSpc>
                <a:spcPct val="100000"/>
              </a:lnSpc>
              <a:spcBef>
                <a:spcPts val="1800"/>
              </a:spcBef>
              <a:spcAft>
                <a:spcPts val="0"/>
              </a:spcAft>
              <a:buSzPts val="2800"/>
              <a:buChar char="•"/>
            </a:pPr>
            <a:r>
              <a:rPr lang="en-US" sz="4000" b="1" dirty="0">
                <a:solidFill>
                  <a:srgbClr val="FF0000"/>
                </a:solidFill>
              </a:rPr>
              <a:t>Achondroplasia</a:t>
            </a:r>
            <a:r>
              <a:rPr lang="en-US" sz="2800" dirty="0"/>
              <a:t>, a form of </a:t>
            </a:r>
            <a:r>
              <a:rPr lang="en-US" sz="2800" dirty="0">
                <a:solidFill>
                  <a:srgbClr val="0000FF"/>
                </a:solidFill>
              </a:rPr>
              <a:t>dwarfism</a:t>
            </a:r>
            <a:r>
              <a:rPr lang="en-US" sz="2800" dirty="0"/>
              <a:t> in which</a:t>
            </a:r>
            <a:endParaRPr dirty="0"/>
          </a:p>
          <a:p>
            <a:pPr marL="1143000" lvl="2" indent="-228600" algn="l" rtl="0">
              <a:lnSpc>
                <a:spcPct val="100000"/>
              </a:lnSpc>
              <a:spcBef>
                <a:spcPts val="1200"/>
              </a:spcBef>
              <a:spcAft>
                <a:spcPts val="0"/>
              </a:spcAft>
              <a:buSzPts val="2800"/>
              <a:buChar char="•"/>
            </a:pPr>
            <a:r>
              <a:rPr lang="en-US" sz="2800" dirty="0"/>
              <a:t>the head and torso of the body develop normally but</a:t>
            </a:r>
            <a:endParaRPr dirty="0"/>
          </a:p>
          <a:p>
            <a:pPr marL="1143000" lvl="2" indent="-228600" algn="l" rtl="0">
              <a:lnSpc>
                <a:spcPct val="100000"/>
              </a:lnSpc>
              <a:spcBef>
                <a:spcPts val="1200"/>
              </a:spcBef>
              <a:spcAft>
                <a:spcPts val="0"/>
              </a:spcAft>
              <a:buSzPts val="2800"/>
              <a:buChar char="•"/>
            </a:pPr>
            <a:r>
              <a:rPr lang="en-US" sz="2800" dirty="0"/>
              <a:t>the arms and legs are short. </a:t>
            </a:r>
            <a:endParaRPr dirty="0"/>
          </a:p>
        </p:txBody>
      </p:sp>
      <p:sp>
        <p:nvSpPr>
          <p:cNvPr id="889" name="Google Shape;889;p93"/>
          <p:cNvSpPr txBox="1">
            <a:spLocks noGrp="1"/>
          </p:cNvSpPr>
          <p:nvPr>
            <p:ph type="title"/>
          </p:nvPr>
        </p:nvSpPr>
        <p:spPr>
          <a:xfrm>
            <a:off x="313267" y="365127"/>
            <a:ext cx="8475133" cy="70167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4000"/>
              <a:buFont typeface="Arial"/>
              <a:buNone/>
            </a:pPr>
            <a:r>
              <a:rPr lang="en-US" sz="6000" dirty="0">
                <a:solidFill>
                  <a:srgbClr val="FF0000"/>
                </a:solidFill>
                <a:effectLst>
                  <a:outerShdw blurRad="38100" dist="38100" dir="2700000" algn="tl">
                    <a:srgbClr val="000000">
                      <a:alpha val="43137"/>
                    </a:srgbClr>
                  </a:outerShdw>
                </a:effectLst>
              </a:rPr>
              <a:t>Autosomal Dominant </a:t>
            </a:r>
            <a:endParaRPr sz="6000"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87">
                                            <p:txEl>
                                              <p:pRg st="0" end="0"/>
                                            </p:txEl>
                                          </p:spTgt>
                                        </p:tgtEl>
                                        <p:attrNameLst>
                                          <p:attrName>style.visibility</p:attrName>
                                        </p:attrNameLst>
                                      </p:cBhvr>
                                      <p:to>
                                        <p:strVal val="visible"/>
                                      </p:to>
                                    </p:set>
                                    <p:animEffect transition="in" filter="wipe(left)">
                                      <p:cBhvr>
                                        <p:cTn id="7" dur="500"/>
                                        <p:tgtEl>
                                          <p:spTgt spid="8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87">
                                            <p:txEl>
                                              <p:pRg st="1" end="1"/>
                                            </p:txEl>
                                          </p:spTgt>
                                        </p:tgtEl>
                                        <p:attrNameLst>
                                          <p:attrName>style.visibility</p:attrName>
                                        </p:attrNameLst>
                                      </p:cBhvr>
                                      <p:to>
                                        <p:strVal val="visible"/>
                                      </p:to>
                                    </p:set>
                                    <p:animEffect transition="in" filter="wipe(left)">
                                      <p:cBhvr>
                                        <p:cTn id="12" dur="500"/>
                                        <p:tgtEl>
                                          <p:spTgt spid="8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87">
                                            <p:txEl>
                                              <p:pRg st="2" end="2"/>
                                            </p:txEl>
                                          </p:spTgt>
                                        </p:tgtEl>
                                        <p:attrNameLst>
                                          <p:attrName>style.visibility</p:attrName>
                                        </p:attrNameLst>
                                      </p:cBhvr>
                                      <p:to>
                                        <p:strVal val="visible"/>
                                      </p:to>
                                    </p:set>
                                    <p:animEffect transition="in" filter="wipe(left)">
                                      <p:cBhvr>
                                        <p:cTn id="17" dur="500"/>
                                        <p:tgtEl>
                                          <p:spTgt spid="8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87">
                                            <p:txEl>
                                              <p:pRg st="3" end="3"/>
                                            </p:txEl>
                                          </p:spTgt>
                                        </p:tgtEl>
                                        <p:attrNameLst>
                                          <p:attrName>style.visibility</p:attrName>
                                        </p:attrNameLst>
                                      </p:cBhvr>
                                      <p:to>
                                        <p:strVal val="visible"/>
                                      </p:to>
                                    </p:set>
                                    <p:animEffect transition="in" filter="wipe(left)">
                                      <p:cBhvr>
                                        <p:cTn id="22" dur="500"/>
                                        <p:tgtEl>
                                          <p:spTgt spid="8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87">
                                            <p:txEl>
                                              <p:pRg st="4" end="4"/>
                                            </p:txEl>
                                          </p:spTgt>
                                        </p:tgtEl>
                                        <p:attrNameLst>
                                          <p:attrName>style.visibility</p:attrName>
                                        </p:attrNameLst>
                                      </p:cBhvr>
                                      <p:to>
                                        <p:strVal val="visible"/>
                                      </p:to>
                                    </p:set>
                                    <p:animEffect transition="in" filter="wipe(left)">
                                      <p:cBhvr>
                                        <p:cTn id="27" dur="500"/>
                                        <p:tgtEl>
                                          <p:spTgt spid="8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87">
                                            <p:txEl>
                                              <p:pRg st="5" end="5"/>
                                            </p:txEl>
                                          </p:spTgt>
                                        </p:tgtEl>
                                        <p:attrNameLst>
                                          <p:attrName>style.visibility</p:attrName>
                                        </p:attrNameLst>
                                      </p:cBhvr>
                                      <p:to>
                                        <p:strVal val="visible"/>
                                      </p:to>
                                    </p:set>
                                    <p:animEffect transition="in" filter="wipe(left)">
                                      <p:cBhvr>
                                        <p:cTn id="32" dur="500"/>
                                        <p:tgtEl>
                                          <p:spTgt spid="8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Shape 894"/>
        <p:cNvGrpSpPr/>
        <p:nvPr/>
      </p:nvGrpSpPr>
      <p:grpSpPr>
        <a:xfrm>
          <a:off x="0" y="0"/>
          <a:ext cx="0" cy="0"/>
          <a:chOff x="0" y="0"/>
          <a:chExt cx="0" cy="0"/>
        </a:xfrm>
      </p:grpSpPr>
      <p:pic>
        <p:nvPicPr>
          <p:cNvPr id="895" name="Google Shape;895;p94" descr="09_09cAchondroplasia-L.jpg"/>
          <p:cNvPicPr preferRelativeResize="0"/>
          <p:nvPr/>
        </p:nvPicPr>
        <p:blipFill rotWithShape="1">
          <a:blip r:embed="rId3">
            <a:alphaModFix/>
          </a:blip>
          <a:srcRect/>
          <a:stretch/>
        </p:blipFill>
        <p:spPr>
          <a:xfrm>
            <a:off x="914400" y="758952"/>
            <a:ext cx="3883152" cy="5340096"/>
          </a:xfrm>
          <a:prstGeom prst="rect">
            <a:avLst/>
          </a:prstGeom>
          <a:noFill/>
          <a:ln>
            <a:noFill/>
          </a:ln>
        </p:spPr>
      </p:pic>
      <p:pic>
        <p:nvPicPr>
          <p:cNvPr id="896" name="Google Shape;896;p94" descr="miscbrain2"/>
          <p:cNvPicPr preferRelativeResize="0"/>
          <p:nvPr/>
        </p:nvPicPr>
        <p:blipFill rotWithShape="1">
          <a:blip r:embed="rId4">
            <a:alphaModFix/>
          </a:blip>
          <a:srcRect/>
          <a:stretch/>
        </p:blipFill>
        <p:spPr>
          <a:xfrm>
            <a:off x="5244921" y="1868907"/>
            <a:ext cx="3303198" cy="3120186"/>
          </a:xfrm>
          <a:prstGeom prst="rect">
            <a:avLst/>
          </a:prstGeom>
          <a:noFill/>
          <a:ln>
            <a:noFill/>
          </a:ln>
        </p:spPr>
      </p:pic>
      <p:sp>
        <p:nvSpPr>
          <p:cNvPr id="5" name="TextBox 4">
            <a:extLst>
              <a:ext uri="{FF2B5EF4-FFF2-40B4-BE49-F238E27FC236}">
                <a16:creationId xmlns:a16="http://schemas.microsoft.com/office/drawing/2014/main" id="{17A72CC9-7A84-8258-97EC-D60805201432}"/>
              </a:ext>
            </a:extLst>
          </p:cNvPr>
          <p:cNvSpPr txBox="1"/>
          <p:nvPr/>
        </p:nvSpPr>
        <p:spPr>
          <a:xfrm>
            <a:off x="1873876" y="451175"/>
            <a:ext cx="1629177" cy="307777"/>
          </a:xfrm>
          <a:prstGeom prst="rect">
            <a:avLst/>
          </a:prstGeom>
          <a:noFill/>
        </p:spPr>
        <p:txBody>
          <a:bodyPr wrap="square">
            <a:spAutoFit/>
          </a:bodyPr>
          <a:lstStyle/>
          <a:p>
            <a:pPr algn="ctr"/>
            <a:r>
              <a:rPr lang="en-US" sz="1400" b="1" dirty="0">
                <a:solidFill>
                  <a:srgbClr val="FF0000"/>
                </a:solidFill>
              </a:rPr>
              <a:t>Achondroplasia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96"/>
                                        </p:tgtEl>
                                        <p:attrNameLst>
                                          <p:attrName>style.visibility</p:attrName>
                                        </p:attrNameLst>
                                      </p:cBhvr>
                                      <p:to>
                                        <p:strVal val="visible"/>
                                      </p:to>
                                    </p:set>
                                    <p:animEffect transition="in" filter="fade">
                                      <p:cBhvr>
                                        <p:cTn id="7" dur="500"/>
                                        <p:tgtEl>
                                          <p:spTgt spid="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Shape 901"/>
        <p:cNvGrpSpPr/>
        <p:nvPr/>
      </p:nvGrpSpPr>
      <p:grpSpPr>
        <a:xfrm>
          <a:off x="0" y="0"/>
          <a:ext cx="0" cy="0"/>
          <a:chOff x="0" y="0"/>
          <a:chExt cx="0" cy="0"/>
        </a:xfrm>
      </p:grpSpPr>
      <p:sp>
        <p:nvSpPr>
          <p:cNvPr id="902" name="Google Shape;902;p95"/>
          <p:cNvSpPr txBox="1">
            <a:spLocks noGrp="1"/>
          </p:cNvSpPr>
          <p:nvPr>
            <p:ph type="title"/>
          </p:nvPr>
        </p:nvSpPr>
        <p:spPr>
          <a:xfrm>
            <a:off x="304800" y="228600"/>
            <a:ext cx="8229600" cy="865188"/>
          </a:xfrm>
          <a:prstGeom prst="rect">
            <a:avLst/>
          </a:prstGeom>
          <a:noFill/>
          <a:ln>
            <a:noFill/>
          </a:ln>
        </p:spPr>
        <p:txBody>
          <a:bodyPr spcFirstLastPara="1" wrap="square" lIns="91425" tIns="45700" rIns="91425" bIns="45700" anchor="ctr" anchorCtr="1">
            <a:noAutofit/>
          </a:bodyPr>
          <a:lstStyle/>
          <a:p>
            <a:pPr marL="0" lvl="0" indent="0" algn="ctr" rtl="0">
              <a:spcBef>
                <a:spcPts val="0"/>
              </a:spcBef>
              <a:spcAft>
                <a:spcPts val="0"/>
              </a:spcAft>
              <a:buNone/>
            </a:pPr>
            <a:r>
              <a:rPr lang="en-US" sz="3600" b="1" dirty="0">
                <a:solidFill>
                  <a:srgbClr val="FF0000"/>
                </a:solidFill>
                <a:effectLst>
                  <a:outerShdw blurRad="38100" dist="38100" dir="2700000" algn="tl">
                    <a:srgbClr val="000000">
                      <a:alpha val="43137"/>
                    </a:srgbClr>
                  </a:outerShdw>
                </a:effectLst>
              </a:rPr>
              <a:t>Congenital Genetic Diseases</a:t>
            </a:r>
            <a:endParaRPr dirty="0">
              <a:effectLst>
                <a:outerShdw blurRad="38100" dist="38100" dir="2700000" algn="tl">
                  <a:srgbClr val="000000">
                    <a:alpha val="43137"/>
                  </a:srgbClr>
                </a:outerShdw>
              </a:effectLst>
            </a:endParaRPr>
          </a:p>
        </p:txBody>
      </p:sp>
      <p:sp>
        <p:nvSpPr>
          <p:cNvPr id="903" name="Google Shape;903;p95"/>
          <p:cNvSpPr txBox="1">
            <a:spLocks noGrp="1"/>
          </p:cNvSpPr>
          <p:nvPr>
            <p:ph type="body" idx="1"/>
          </p:nvPr>
        </p:nvSpPr>
        <p:spPr>
          <a:xfrm>
            <a:off x="141668" y="1295400"/>
            <a:ext cx="9002332" cy="5334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2240"/>
              <a:buChar char="⮚"/>
            </a:pPr>
            <a:r>
              <a:rPr lang="en-US" sz="2800" dirty="0"/>
              <a:t>Disease a child is </a:t>
            </a:r>
            <a:r>
              <a:rPr lang="en-US" sz="2800" b="1" dirty="0">
                <a:solidFill>
                  <a:srgbClr val="FFFF00"/>
                </a:solidFill>
              </a:rPr>
              <a:t>born with </a:t>
            </a:r>
            <a:r>
              <a:rPr lang="en-US" sz="2800" dirty="0"/>
              <a:t>due to a mutation in the DNA.</a:t>
            </a:r>
            <a:endParaRPr dirty="0"/>
          </a:p>
          <a:p>
            <a:pPr marL="342900" lvl="0" indent="-342900" algn="l" rtl="0">
              <a:spcBef>
                <a:spcPts val="1800"/>
              </a:spcBef>
              <a:spcAft>
                <a:spcPts val="0"/>
              </a:spcAft>
              <a:buSzPts val="2240"/>
              <a:buChar char="⮚"/>
            </a:pPr>
            <a:r>
              <a:rPr lang="en-US" sz="2800" dirty="0">
                <a:solidFill>
                  <a:srgbClr val="000000"/>
                </a:solidFill>
              </a:rPr>
              <a:t>May be a </a:t>
            </a:r>
            <a:r>
              <a:rPr lang="en-US" sz="2800" b="1" dirty="0">
                <a:solidFill>
                  <a:srgbClr val="FFFF00"/>
                </a:solidFill>
              </a:rPr>
              <a:t>Point</a:t>
            </a:r>
            <a:r>
              <a:rPr lang="en-US" sz="2800" dirty="0"/>
              <a:t> </a:t>
            </a:r>
            <a:r>
              <a:rPr lang="en-US" sz="2800" dirty="0">
                <a:solidFill>
                  <a:srgbClr val="000000"/>
                </a:solidFill>
              </a:rPr>
              <a:t>or</a:t>
            </a:r>
            <a:r>
              <a:rPr lang="en-US" sz="2800" dirty="0"/>
              <a:t> </a:t>
            </a:r>
            <a:r>
              <a:rPr lang="en-US" sz="2800" b="1" dirty="0">
                <a:solidFill>
                  <a:srgbClr val="FFFF00"/>
                </a:solidFill>
              </a:rPr>
              <a:t>Chromosomal</a:t>
            </a:r>
            <a:r>
              <a:rPr lang="en-US" sz="2800" dirty="0"/>
              <a:t> </a:t>
            </a:r>
            <a:r>
              <a:rPr lang="en-US" sz="2800" dirty="0">
                <a:solidFill>
                  <a:srgbClr val="000000"/>
                </a:solidFill>
              </a:rPr>
              <a:t>Mutation and based on dominant allele in chromatid pair.</a:t>
            </a:r>
            <a:endParaRPr dirty="0">
              <a:solidFill>
                <a:srgbClr val="000000"/>
              </a:solidFill>
            </a:endParaRPr>
          </a:p>
          <a:p>
            <a:pPr marL="342900" lvl="0" indent="-342900" algn="l" rtl="0">
              <a:spcBef>
                <a:spcPts val="1800"/>
              </a:spcBef>
              <a:spcAft>
                <a:spcPts val="0"/>
              </a:spcAft>
              <a:buSzPts val="2240"/>
              <a:buChar char="⮚"/>
            </a:pPr>
            <a:r>
              <a:rPr lang="en-US" sz="2800" dirty="0"/>
              <a:t>Many are called </a:t>
            </a:r>
            <a:r>
              <a:rPr lang="en-US" sz="2800" b="1" dirty="0">
                <a:solidFill>
                  <a:srgbClr val="FFFF00"/>
                </a:solidFill>
              </a:rPr>
              <a:t>Syndromes</a:t>
            </a:r>
            <a:r>
              <a:rPr lang="en-US" sz="2800" dirty="0"/>
              <a:t> because the chromosome abnormalities result in common problems associated with the specific chromosomal mutation.</a:t>
            </a:r>
            <a:endParaRPr dirty="0"/>
          </a:p>
          <a:p>
            <a:pPr marL="342900" lvl="0" indent="-342900" algn="l" rtl="0">
              <a:spcBef>
                <a:spcPts val="1800"/>
              </a:spcBef>
              <a:spcAft>
                <a:spcPts val="0"/>
              </a:spcAft>
              <a:buSzPts val="2240"/>
              <a:buChar char="⮚"/>
            </a:pPr>
            <a:r>
              <a:rPr lang="en-US" sz="2800" dirty="0">
                <a:solidFill>
                  <a:srgbClr val="000000"/>
                </a:solidFill>
              </a:rPr>
              <a:t>There are many examples of dominant allele genetic disorders called: </a:t>
            </a:r>
            <a:r>
              <a:rPr lang="en-US" sz="2800" b="1" dirty="0">
                <a:solidFill>
                  <a:srgbClr val="FFFF00"/>
                </a:solidFill>
              </a:rPr>
              <a:t>Aneuploidy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3">
                                            <p:txEl>
                                              <p:pRg st="0" end="0"/>
                                            </p:txEl>
                                          </p:spTgt>
                                        </p:tgtEl>
                                        <p:attrNameLst>
                                          <p:attrName>style.visibility</p:attrName>
                                        </p:attrNameLst>
                                      </p:cBhvr>
                                      <p:to>
                                        <p:strVal val="visible"/>
                                      </p:to>
                                    </p:set>
                                    <p:animEffect transition="in" filter="fade">
                                      <p:cBhvr>
                                        <p:cTn id="7" dur="500"/>
                                        <p:tgtEl>
                                          <p:spTgt spid="9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03">
                                            <p:txEl>
                                              <p:pRg st="1" end="1"/>
                                            </p:txEl>
                                          </p:spTgt>
                                        </p:tgtEl>
                                        <p:attrNameLst>
                                          <p:attrName>style.visibility</p:attrName>
                                        </p:attrNameLst>
                                      </p:cBhvr>
                                      <p:to>
                                        <p:strVal val="visible"/>
                                      </p:to>
                                    </p:set>
                                    <p:animEffect transition="in" filter="fade">
                                      <p:cBhvr>
                                        <p:cTn id="12" dur="500"/>
                                        <p:tgtEl>
                                          <p:spTgt spid="9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03">
                                            <p:txEl>
                                              <p:pRg st="2" end="2"/>
                                            </p:txEl>
                                          </p:spTgt>
                                        </p:tgtEl>
                                        <p:attrNameLst>
                                          <p:attrName>style.visibility</p:attrName>
                                        </p:attrNameLst>
                                      </p:cBhvr>
                                      <p:to>
                                        <p:strVal val="visible"/>
                                      </p:to>
                                    </p:set>
                                    <p:animEffect transition="in" filter="fade">
                                      <p:cBhvr>
                                        <p:cTn id="17" dur="500"/>
                                        <p:tgtEl>
                                          <p:spTgt spid="90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03">
                                            <p:txEl>
                                              <p:pRg st="3" end="3"/>
                                            </p:txEl>
                                          </p:spTgt>
                                        </p:tgtEl>
                                        <p:attrNameLst>
                                          <p:attrName>style.visibility</p:attrName>
                                        </p:attrNameLst>
                                      </p:cBhvr>
                                      <p:to>
                                        <p:strVal val="visible"/>
                                      </p:to>
                                    </p:set>
                                    <p:animEffect transition="in" filter="fade">
                                      <p:cBhvr>
                                        <p:cTn id="22" dur="500"/>
                                        <p:tgtEl>
                                          <p:spTgt spid="9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Shape 908"/>
        <p:cNvGrpSpPr/>
        <p:nvPr/>
      </p:nvGrpSpPr>
      <p:grpSpPr>
        <a:xfrm>
          <a:off x="0" y="0"/>
          <a:ext cx="0" cy="0"/>
          <a:chOff x="0" y="0"/>
          <a:chExt cx="0" cy="0"/>
        </a:xfrm>
      </p:grpSpPr>
      <p:sp>
        <p:nvSpPr>
          <p:cNvPr id="909" name="Google Shape;909;p96"/>
          <p:cNvSpPr txBox="1">
            <a:spLocks noGrp="1"/>
          </p:cNvSpPr>
          <p:nvPr>
            <p:ph type="title"/>
          </p:nvPr>
        </p:nvSpPr>
        <p:spPr>
          <a:xfrm>
            <a:off x="309093" y="228600"/>
            <a:ext cx="8229600" cy="1371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 Aneuploidy </a:t>
            </a:r>
            <a:r>
              <a:rPr lang="en-US" sz="3600" dirty="0">
                <a:solidFill>
                  <a:srgbClr val="00B050"/>
                </a:solidFill>
              </a:rPr>
              <a:t>(autosomal dominance)</a:t>
            </a:r>
            <a:endParaRPr dirty="0">
              <a:solidFill>
                <a:srgbClr val="00B050"/>
              </a:solidFill>
            </a:endParaRPr>
          </a:p>
        </p:txBody>
      </p:sp>
      <p:sp>
        <p:nvSpPr>
          <p:cNvPr id="910" name="Google Shape;910;p96"/>
          <p:cNvSpPr txBox="1">
            <a:spLocks noGrp="1"/>
          </p:cNvSpPr>
          <p:nvPr>
            <p:ph type="body" idx="1"/>
          </p:nvPr>
        </p:nvSpPr>
        <p:spPr>
          <a:xfrm>
            <a:off x="605307" y="1600200"/>
            <a:ext cx="8332631" cy="4114800"/>
          </a:xfrm>
          <a:prstGeom prst="rect">
            <a:avLst/>
          </a:prstGeom>
          <a:noFill/>
          <a:ln>
            <a:noFill/>
          </a:ln>
        </p:spPr>
        <p:txBody>
          <a:bodyPr spcFirstLastPara="1" wrap="square" lIns="91425" tIns="45700" rIns="91425" bIns="45700" anchor="t" anchorCtr="0">
            <a:noAutofit/>
          </a:bodyPr>
          <a:lstStyle/>
          <a:p>
            <a:pPr marL="342900" lvl="0" indent="-342900" algn="l" rtl="0">
              <a:spcBef>
                <a:spcPts val="1800"/>
              </a:spcBef>
              <a:spcAft>
                <a:spcPts val="0"/>
              </a:spcAft>
              <a:buSzPts val="2400"/>
              <a:buChar char="■"/>
            </a:pPr>
            <a:r>
              <a:rPr lang="en-US" dirty="0"/>
              <a:t>Individuals have one extra or less chromosome </a:t>
            </a:r>
            <a:endParaRPr dirty="0"/>
          </a:p>
          <a:p>
            <a:pPr marL="342900" lvl="0" indent="-342900" algn="l" rtl="0">
              <a:spcBef>
                <a:spcPts val="1800"/>
              </a:spcBef>
              <a:spcAft>
                <a:spcPts val="0"/>
              </a:spcAft>
              <a:buSzPts val="2400"/>
              <a:buChar char="■"/>
            </a:pPr>
            <a:r>
              <a:rPr lang="en-US" dirty="0"/>
              <a:t>(2</a:t>
            </a:r>
            <a:r>
              <a:rPr lang="en-US" i="1" dirty="0"/>
              <a:t>n</a:t>
            </a:r>
            <a:r>
              <a:rPr lang="en-US" dirty="0"/>
              <a:t> + 1 or 2</a:t>
            </a:r>
            <a:r>
              <a:rPr lang="en-US" i="1" dirty="0"/>
              <a:t>n</a:t>
            </a:r>
            <a:r>
              <a:rPr lang="en-US" dirty="0"/>
              <a:t> - 1)</a:t>
            </a:r>
            <a:endParaRPr dirty="0"/>
          </a:p>
          <a:p>
            <a:pPr marL="342900" lvl="0" indent="-342900" algn="l" rtl="0">
              <a:spcBef>
                <a:spcPts val="1800"/>
              </a:spcBef>
              <a:spcAft>
                <a:spcPts val="0"/>
              </a:spcAft>
              <a:buSzPts val="2400"/>
              <a:buChar char="■"/>
            </a:pPr>
            <a:r>
              <a:rPr lang="en-US" dirty="0"/>
              <a:t>Caused by </a:t>
            </a:r>
            <a:r>
              <a:rPr lang="en-US" dirty="0">
                <a:solidFill>
                  <a:srgbClr val="FF0000"/>
                </a:solidFill>
              </a:rPr>
              <a:t>non-disjunction during meiosis</a:t>
            </a:r>
            <a:endParaRPr dirty="0"/>
          </a:p>
          <a:p>
            <a:pPr marL="342900" lvl="0" indent="-342900" algn="l" rtl="0">
              <a:spcBef>
                <a:spcPts val="1800"/>
              </a:spcBef>
              <a:spcAft>
                <a:spcPts val="0"/>
              </a:spcAft>
              <a:buSzPts val="2400"/>
              <a:buChar char="■"/>
            </a:pPr>
            <a:r>
              <a:rPr lang="en-US" dirty="0">
                <a:solidFill>
                  <a:srgbClr val="FF0000"/>
                </a:solidFill>
              </a:rPr>
              <a:t>Major cause of human reproductive failure</a:t>
            </a:r>
            <a:endParaRPr dirty="0"/>
          </a:p>
          <a:p>
            <a:pPr marL="342900" lvl="0" indent="-342900" algn="l" rtl="0">
              <a:spcBef>
                <a:spcPts val="1800"/>
              </a:spcBef>
              <a:spcAft>
                <a:spcPts val="0"/>
              </a:spcAft>
              <a:buSzPts val="2400"/>
              <a:buChar char="■"/>
            </a:pPr>
            <a:r>
              <a:rPr lang="en-US" dirty="0"/>
              <a:t>Most human miscarriages are aneuploids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10">
                                            <p:txEl>
                                              <p:pRg st="0" end="0"/>
                                            </p:txEl>
                                          </p:spTgt>
                                        </p:tgtEl>
                                        <p:attrNameLst>
                                          <p:attrName>style.visibility</p:attrName>
                                        </p:attrNameLst>
                                      </p:cBhvr>
                                      <p:to>
                                        <p:strVal val="visible"/>
                                      </p:to>
                                    </p:set>
                                    <p:animEffect transition="in" filter="wipe(left)">
                                      <p:cBhvr>
                                        <p:cTn id="7" dur="500"/>
                                        <p:tgtEl>
                                          <p:spTgt spid="9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10">
                                            <p:txEl>
                                              <p:pRg st="1" end="1"/>
                                            </p:txEl>
                                          </p:spTgt>
                                        </p:tgtEl>
                                        <p:attrNameLst>
                                          <p:attrName>style.visibility</p:attrName>
                                        </p:attrNameLst>
                                      </p:cBhvr>
                                      <p:to>
                                        <p:strVal val="visible"/>
                                      </p:to>
                                    </p:set>
                                    <p:animEffect transition="in" filter="wipe(left)">
                                      <p:cBhvr>
                                        <p:cTn id="12" dur="500"/>
                                        <p:tgtEl>
                                          <p:spTgt spid="9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10">
                                            <p:txEl>
                                              <p:pRg st="2" end="2"/>
                                            </p:txEl>
                                          </p:spTgt>
                                        </p:tgtEl>
                                        <p:attrNameLst>
                                          <p:attrName>style.visibility</p:attrName>
                                        </p:attrNameLst>
                                      </p:cBhvr>
                                      <p:to>
                                        <p:strVal val="visible"/>
                                      </p:to>
                                    </p:set>
                                    <p:animEffect transition="in" filter="wipe(left)">
                                      <p:cBhvr>
                                        <p:cTn id="17" dur="500"/>
                                        <p:tgtEl>
                                          <p:spTgt spid="9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10">
                                            <p:txEl>
                                              <p:pRg st="3" end="3"/>
                                            </p:txEl>
                                          </p:spTgt>
                                        </p:tgtEl>
                                        <p:attrNameLst>
                                          <p:attrName>style.visibility</p:attrName>
                                        </p:attrNameLst>
                                      </p:cBhvr>
                                      <p:to>
                                        <p:strVal val="visible"/>
                                      </p:to>
                                    </p:set>
                                    <p:animEffect transition="in" filter="wipe(left)">
                                      <p:cBhvr>
                                        <p:cTn id="22" dur="500"/>
                                        <p:tgtEl>
                                          <p:spTgt spid="9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10">
                                            <p:txEl>
                                              <p:pRg st="4" end="4"/>
                                            </p:txEl>
                                          </p:spTgt>
                                        </p:tgtEl>
                                        <p:attrNameLst>
                                          <p:attrName>style.visibility</p:attrName>
                                        </p:attrNameLst>
                                      </p:cBhvr>
                                      <p:to>
                                        <p:strVal val="visible"/>
                                      </p:to>
                                    </p:set>
                                    <p:animEffect transition="in" filter="wipe(left)">
                                      <p:cBhvr>
                                        <p:cTn id="27" dur="500"/>
                                        <p:tgtEl>
                                          <p:spTgt spid="9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Shape 915"/>
        <p:cNvGrpSpPr/>
        <p:nvPr/>
      </p:nvGrpSpPr>
      <p:grpSpPr>
        <a:xfrm>
          <a:off x="0" y="0"/>
          <a:ext cx="0" cy="0"/>
          <a:chOff x="0" y="0"/>
          <a:chExt cx="0" cy="0"/>
        </a:xfrm>
      </p:grpSpPr>
      <p:pic>
        <p:nvPicPr>
          <p:cNvPr id="917" name="Google Shape;917;p97"/>
          <p:cNvPicPr preferRelativeResize="0"/>
          <p:nvPr/>
        </p:nvPicPr>
        <p:blipFill rotWithShape="1">
          <a:blip r:embed="rId3">
            <a:alphaModFix/>
          </a:blip>
          <a:srcRect l="67274" r="17040"/>
          <a:stretch/>
        </p:blipFill>
        <p:spPr>
          <a:xfrm>
            <a:off x="5744348" y="2107842"/>
            <a:ext cx="1300644" cy="4048125"/>
          </a:xfrm>
          <a:prstGeom prst="rect">
            <a:avLst/>
          </a:prstGeom>
          <a:noFill/>
          <a:ln>
            <a:noFill/>
          </a:ln>
        </p:spPr>
      </p:pic>
      <p:pic>
        <p:nvPicPr>
          <p:cNvPr id="22" name="Google Shape;917;p97">
            <a:extLst>
              <a:ext uri="{FF2B5EF4-FFF2-40B4-BE49-F238E27FC236}">
                <a16:creationId xmlns:a16="http://schemas.microsoft.com/office/drawing/2014/main" id="{6D04DB8F-0982-2ECB-2160-BC4055431E6F}"/>
              </a:ext>
            </a:extLst>
          </p:cNvPr>
          <p:cNvPicPr preferRelativeResize="0"/>
          <p:nvPr/>
        </p:nvPicPr>
        <p:blipFill rotWithShape="1">
          <a:blip r:embed="rId3">
            <a:alphaModFix/>
          </a:blip>
          <a:srcRect l="45979" r="33601"/>
          <a:stretch/>
        </p:blipFill>
        <p:spPr>
          <a:xfrm>
            <a:off x="3989455" y="2182968"/>
            <a:ext cx="1693079" cy="4048125"/>
          </a:xfrm>
          <a:prstGeom prst="rect">
            <a:avLst/>
          </a:prstGeom>
          <a:noFill/>
          <a:ln>
            <a:noFill/>
          </a:ln>
        </p:spPr>
      </p:pic>
      <p:pic>
        <p:nvPicPr>
          <p:cNvPr id="23" name="Google Shape;917;p97">
            <a:extLst>
              <a:ext uri="{FF2B5EF4-FFF2-40B4-BE49-F238E27FC236}">
                <a16:creationId xmlns:a16="http://schemas.microsoft.com/office/drawing/2014/main" id="{405ACA6B-4690-8126-27E0-0FFB55D0F514}"/>
              </a:ext>
            </a:extLst>
          </p:cNvPr>
          <p:cNvPicPr preferRelativeResize="0"/>
          <p:nvPr/>
        </p:nvPicPr>
        <p:blipFill rotWithShape="1">
          <a:blip r:embed="rId3">
            <a:alphaModFix/>
          </a:blip>
          <a:srcRect l="23225" t="5294" r="55217"/>
          <a:stretch/>
        </p:blipFill>
        <p:spPr>
          <a:xfrm>
            <a:off x="1945557" y="2370138"/>
            <a:ext cx="1787525" cy="3833812"/>
          </a:xfrm>
          <a:prstGeom prst="rect">
            <a:avLst/>
          </a:prstGeom>
          <a:noFill/>
          <a:ln>
            <a:noFill/>
          </a:ln>
        </p:spPr>
      </p:pic>
      <p:pic>
        <p:nvPicPr>
          <p:cNvPr id="24" name="Google Shape;917;p97">
            <a:extLst>
              <a:ext uri="{FF2B5EF4-FFF2-40B4-BE49-F238E27FC236}">
                <a16:creationId xmlns:a16="http://schemas.microsoft.com/office/drawing/2014/main" id="{9EAD9A75-9E9C-F34D-8C1D-D4D0DBEBBF84}"/>
              </a:ext>
            </a:extLst>
          </p:cNvPr>
          <p:cNvPicPr preferRelativeResize="0"/>
          <p:nvPr/>
        </p:nvPicPr>
        <p:blipFill rotWithShape="1">
          <a:blip r:embed="rId3">
            <a:alphaModFix/>
          </a:blip>
          <a:srcRect t="5294" r="77153"/>
          <a:stretch/>
        </p:blipFill>
        <p:spPr>
          <a:xfrm>
            <a:off x="40471" y="2370138"/>
            <a:ext cx="1894346" cy="3833812"/>
          </a:xfrm>
          <a:prstGeom prst="rect">
            <a:avLst/>
          </a:prstGeom>
          <a:noFill/>
          <a:ln>
            <a:noFill/>
          </a:ln>
        </p:spPr>
      </p:pic>
      <p:sp>
        <p:nvSpPr>
          <p:cNvPr id="916" name="Google Shape;916;p97"/>
          <p:cNvSpPr txBox="1">
            <a:spLocks noGrp="1"/>
          </p:cNvSpPr>
          <p:nvPr>
            <p:ph type="title"/>
          </p:nvPr>
        </p:nvSpPr>
        <p:spPr>
          <a:xfrm>
            <a:off x="457200" y="457200"/>
            <a:ext cx="8229600" cy="1371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800" dirty="0"/>
              <a:t>Aneuploidy caused by </a:t>
            </a:r>
            <a:r>
              <a:rPr lang="en-US" sz="4800" dirty="0">
                <a:solidFill>
                  <a:srgbClr val="FF0000"/>
                </a:solidFill>
              </a:rPr>
              <a:t>Nondisjunction</a:t>
            </a:r>
            <a:endParaRPr dirty="0">
              <a:solidFill>
                <a:srgbClr val="FF0000"/>
              </a:solidFill>
            </a:endParaRPr>
          </a:p>
        </p:txBody>
      </p:sp>
      <p:cxnSp>
        <p:nvCxnSpPr>
          <p:cNvPr id="918" name="Google Shape;918;p97"/>
          <p:cNvCxnSpPr/>
          <p:nvPr/>
        </p:nvCxnSpPr>
        <p:spPr>
          <a:xfrm>
            <a:off x="1860706" y="4073525"/>
            <a:ext cx="342900" cy="0"/>
          </a:xfrm>
          <a:prstGeom prst="straightConnector1">
            <a:avLst/>
          </a:prstGeom>
          <a:noFill/>
          <a:ln w="9525" cap="flat" cmpd="sng">
            <a:solidFill>
              <a:schemeClr val="lt2"/>
            </a:solidFill>
            <a:prstDash val="solid"/>
            <a:round/>
            <a:headEnd type="none" w="med" len="med"/>
            <a:tailEnd type="triangle" w="med" len="med"/>
          </a:ln>
        </p:spPr>
      </p:cxnSp>
      <p:grpSp>
        <p:nvGrpSpPr>
          <p:cNvPr id="919" name="Google Shape;919;p97"/>
          <p:cNvGrpSpPr/>
          <p:nvPr/>
        </p:nvGrpSpPr>
        <p:grpSpPr>
          <a:xfrm>
            <a:off x="6938093" y="2523153"/>
            <a:ext cx="520700" cy="2882900"/>
            <a:chOff x="4424" y="1008"/>
            <a:chExt cx="328" cy="1816"/>
          </a:xfrm>
        </p:grpSpPr>
        <p:cxnSp>
          <p:nvCxnSpPr>
            <p:cNvPr id="920" name="Google Shape;920;p97"/>
            <p:cNvCxnSpPr/>
            <p:nvPr/>
          </p:nvCxnSpPr>
          <p:spPr>
            <a:xfrm>
              <a:off x="4424" y="2218"/>
              <a:ext cx="328" cy="0"/>
            </a:xfrm>
            <a:prstGeom prst="straightConnector1">
              <a:avLst/>
            </a:prstGeom>
            <a:noFill/>
            <a:ln w="9525" cap="flat" cmpd="sng">
              <a:solidFill>
                <a:schemeClr val="lt2"/>
              </a:solidFill>
              <a:prstDash val="solid"/>
              <a:round/>
              <a:headEnd type="none" w="med" len="med"/>
              <a:tailEnd type="triangle" w="med" len="med"/>
            </a:ln>
          </p:spPr>
        </p:cxnSp>
        <p:cxnSp>
          <p:nvCxnSpPr>
            <p:cNvPr id="921" name="Google Shape;921;p97"/>
            <p:cNvCxnSpPr/>
            <p:nvPr/>
          </p:nvCxnSpPr>
          <p:spPr>
            <a:xfrm>
              <a:off x="4424" y="1613"/>
              <a:ext cx="328" cy="0"/>
            </a:xfrm>
            <a:prstGeom prst="straightConnector1">
              <a:avLst/>
            </a:prstGeom>
            <a:noFill/>
            <a:ln w="9525" cap="flat" cmpd="sng">
              <a:solidFill>
                <a:schemeClr val="lt2"/>
              </a:solidFill>
              <a:prstDash val="solid"/>
              <a:round/>
              <a:headEnd type="none" w="med" len="med"/>
              <a:tailEnd type="triangle" w="med" len="med"/>
            </a:ln>
          </p:spPr>
        </p:cxnSp>
        <p:cxnSp>
          <p:nvCxnSpPr>
            <p:cNvPr id="922" name="Google Shape;922;p97"/>
            <p:cNvCxnSpPr/>
            <p:nvPr/>
          </p:nvCxnSpPr>
          <p:spPr>
            <a:xfrm>
              <a:off x="4424" y="1008"/>
              <a:ext cx="328" cy="0"/>
            </a:xfrm>
            <a:prstGeom prst="straightConnector1">
              <a:avLst/>
            </a:prstGeom>
            <a:noFill/>
            <a:ln w="9525" cap="flat" cmpd="sng">
              <a:solidFill>
                <a:schemeClr val="lt2"/>
              </a:solidFill>
              <a:prstDash val="solid"/>
              <a:round/>
              <a:headEnd type="none" w="med" len="med"/>
              <a:tailEnd type="triangle" w="med" len="med"/>
            </a:ln>
          </p:spPr>
        </p:cxnSp>
        <p:cxnSp>
          <p:nvCxnSpPr>
            <p:cNvPr id="923" name="Google Shape;923;p97"/>
            <p:cNvCxnSpPr/>
            <p:nvPr/>
          </p:nvCxnSpPr>
          <p:spPr>
            <a:xfrm>
              <a:off x="4424" y="2824"/>
              <a:ext cx="328" cy="0"/>
            </a:xfrm>
            <a:prstGeom prst="straightConnector1">
              <a:avLst/>
            </a:prstGeom>
            <a:noFill/>
            <a:ln w="9525" cap="flat" cmpd="sng">
              <a:solidFill>
                <a:schemeClr val="lt2"/>
              </a:solidFill>
              <a:prstDash val="solid"/>
              <a:round/>
              <a:headEnd type="none" w="med" len="med"/>
              <a:tailEnd type="triangle" w="med" len="med"/>
            </a:ln>
          </p:spPr>
        </p:cxnSp>
      </p:grpSp>
      <p:cxnSp>
        <p:nvCxnSpPr>
          <p:cNvPr id="924" name="Google Shape;924;p97"/>
          <p:cNvCxnSpPr/>
          <p:nvPr/>
        </p:nvCxnSpPr>
        <p:spPr>
          <a:xfrm rot="-878458">
            <a:off x="5456238" y="2981325"/>
            <a:ext cx="342900" cy="0"/>
          </a:xfrm>
          <a:prstGeom prst="straightConnector1">
            <a:avLst/>
          </a:prstGeom>
          <a:noFill/>
          <a:ln w="9525" cap="flat" cmpd="sng">
            <a:solidFill>
              <a:schemeClr val="lt2"/>
            </a:solidFill>
            <a:prstDash val="solid"/>
            <a:round/>
            <a:headEnd type="none" w="med" len="med"/>
            <a:tailEnd type="triangle" w="med" len="med"/>
          </a:ln>
        </p:spPr>
      </p:cxnSp>
      <p:cxnSp>
        <p:nvCxnSpPr>
          <p:cNvPr id="925" name="Google Shape;925;p97"/>
          <p:cNvCxnSpPr/>
          <p:nvPr/>
        </p:nvCxnSpPr>
        <p:spPr>
          <a:xfrm rot="-878458">
            <a:off x="3703638" y="3425825"/>
            <a:ext cx="342900" cy="0"/>
          </a:xfrm>
          <a:prstGeom prst="straightConnector1">
            <a:avLst/>
          </a:prstGeom>
          <a:noFill/>
          <a:ln w="9525" cap="flat" cmpd="sng">
            <a:solidFill>
              <a:schemeClr val="lt2"/>
            </a:solidFill>
            <a:prstDash val="solid"/>
            <a:round/>
            <a:headEnd type="none" w="med" len="med"/>
            <a:tailEnd type="triangle" w="med" len="med"/>
          </a:ln>
        </p:spPr>
      </p:cxnSp>
      <p:cxnSp>
        <p:nvCxnSpPr>
          <p:cNvPr id="926" name="Google Shape;926;p97"/>
          <p:cNvCxnSpPr/>
          <p:nvPr/>
        </p:nvCxnSpPr>
        <p:spPr>
          <a:xfrm rot="-9921542" flipH="1">
            <a:off x="5454650" y="5129213"/>
            <a:ext cx="431800" cy="1587"/>
          </a:xfrm>
          <a:prstGeom prst="straightConnector1">
            <a:avLst/>
          </a:prstGeom>
          <a:noFill/>
          <a:ln w="9525" cap="flat" cmpd="sng">
            <a:solidFill>
              <a:schemeClr val="lt2"/>
            </a:solidFill>
            <a:prstDash val="solid"/>
            <a:round/>
            <a:headEnd type="none" w="med" len="med"/>
            <a:tailEnd type="triangle" w="med" len="med"/>
          </a:ln>
        </p:spPr>
      </p:cxnSp>
      <p:cxnSp>
        <p:nvCxnSpPr>
          <p:cNvPr id="927" name="Google Shape;927;p97"/>
          <p:cNvCxnSpPr/>
          <p:nvPr/>
        </p:nvCxnSpPr>
        <p:spPr>
          <a:xfrm rot="-9921542" flipH="1">
            <a:off x="3650534" y="4684713"/>
            <a:ext cx="431800" cy="1587"/>
          </a:xfrm>
          <a:prstGeom prst="straightConnector1">
            <a:avLst/>
          </a:prstGeom>
          <a:noFill/>
          <a:ln w="9525" cap="flat" cmpd="sng">
            <a:solidFill>
              <a:schemeClr val="lt2"/>
            </a:solidFill>
            <a:prstDash val="solid"/>
            <a:round/>
            <a:headEnd type="none" w="med" len="med"/>
            <a:tailEnd type="triangle" w="med" len="med"/>
          </a:ln>
        </p:spPr>
      </p:cxnSp>
      <p:sp>
        <p:nvSpPr>
          <p:cNvPr id="928" name="Google Shape;928;p97"/>
          <p:cNvSpPr txBox="1"/>
          <p:nvPr/>
        </p:nvSpPr>
        <p:spPr>
          <a:xfrm>
            <a:off x="8382000" y="2370138"/>
            <a:ext cx="71120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u="none" strike="noStrike" cap="none" dirty="0">
                <a:solidFill>
                  <a:srgbClr val="000000"/>
                </a:solidFill>
                <a:latin typeface="Arial"/>
                <a:ea typeface="Arial"/>
                <a:cs typeface="Arial"/>
                <a:sym typeface="Arial"/>
              </a:rPr>
              <a:t>n</a:t>
            </a:r>
            <a:r>
              <a:rPr lang="en-US" sz="1800" b="1" i="0" u="none" strike="noStrike" cap="none" dirty="0">
                <a:solidFill>
                  <a:srgbClr val="000000"/>
                </a:solidFill>
                <a:latin typeface="Arial"/>
                <a:ea typeface="Arial"/>
                <a:cs typeface="Arial"/>
                <a:sym typeface="Arial"/>
              </a:rPr>
              <a:t> + 1</a:t>
            </a:r>
            <a:endParaRPr dirty="0"/>
          </a:p>
        </p:txBody>
      </p:sp>
      <p:sp>
        <p:nvSpPr>
          <p:cNvPr id="929" name="Google Shape;929;p97"/>
          <p:cNvSpPr txBox="1"/>
          <p:nvPr/>
        </p:nvSpPr>
        <p:spPr>
          <a:xfrm>
            <a:off x="8382000" y="3343275"/>
            <a:ext cx="71120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u="none" strike="noStrike" cap="none">
                <a:solidFill>
                  <a:srgbClr val="000000"/>
                </a:solidFill>
                <a:latin typeface="Arial"/>
                <a:ea typeface="Arial"/>
                <a:cs typeface="Arial"/>
                <a:sym typeface="Arial"/>
              </a:rPr>
              <a:t>n</a:t>
            </a:r>
            <a:r>
              <a:rPr lang="en-US" sz="1800" b="1" i="0" u="none" strike="noStrike" cap="none">
                <a:solidFill>
                  <a:srgbClr val="000000"/>
                </a:solidFill>
                <a:latin typeface="Arial"/>
                <a:ea typeface="Arial"/>
                <a:cs typeface="Arial"/>
                <a:sym typeface="Arial"/>
              </a:rPr>
              <a:t> + 1</a:t>
            </a:r>
            <a:endParaRPr/>
          </a:p>
        </p:txBody>
      </p:sp>
      <p:sp>
        <p:nvSpPr>
          <p:cNvPr id="930" name="Google Shape;930;p97"/>
          <p:cNvSpPr txBox="1"/>
          <p:nvPr/>
        </p:nvSpPr>
        <p:spPr>
          <a:xfrm>
            <a:off x="8382000" y="4316413"/>
            <a:ext cx="65405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u="none" strike="noStrike" cap="none">
                <a:solidFill>
                  <a:srgbClr val="000000"/>
                </a:solidFill>
                <a:latin typeface="Arial"/>
                <a:ea typeface="Arial"/>
                <a:cs typeface="Arial"/>
                <a:sym typeface="Arial"/>
              </a:rPr>
              <a:t>n</a:t>
            </a:r>
            <a:r>
              <a:rPr lang="en-US" sz="1800" b="1" i="0" u="none" strike="noStrike" cap="none">
                <a:solidFill>
                  <a:srgbClr val="000000"/>
                </a:solidFill>
                <a:latin typeface="Arial"/>
                <a:ea typeface="Arial"/>
                <a:cs typeface="Arial"/>
                <a:sym typeface="Arial"/>
              </a:rPr>
              <a:t> - 1</a:t>
            </a:r>
            <a:endParaRPr/>
          </a:p>
        </p:txBody>
      </p:sp>
      <p:sp>
        <p:nvSpPr>
          <p:cNvPr id="931" name="Google Shape;931;p97"/>
          <p:cNvSpPr txBox="1"/>
          <p:nvPr/>
        </p:nvSpPr>
        <p:spPr>
          <a:xfrm>
            <a:off x="8382000" y="5291138"/>
            <a:ext cx="65405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u="none" strike="noStrike" cap="none">
                <a:solidFill>
                  <a:srgbClr val="000000"/>
                </a:solidFill>
                <a:latin typeface="Arial"/>
                <a:ea typeface="Arial"/>
                <a:cs typeface="Arial"/>
                <a:sym typeface="Arial"/>
              </a:rPr>
              <a:t>n</a:t>
            </a:r>
            <a:r>
              <a:rPr lang="en-US" sz="1800" b="1" i="0" u="none" strike="noStrike" cap="none">
                <a:solidFill>
                  <a:srgbClr val="000000"/>
                </a:solidFill>
                <a:latin typeface="Arial"/>
                <a:ea typeface="Arial"/>
                <a:cs typeface="Arial"/>
                <a:sym typeface="Arial"/>
              </a:rPr>
              <a:t> - 1</a:t>
            </a:r>
            <a:endParaRPr/>
          </a:p>
        </p:txBody>
      </p:sp>
      <p:sp>
        <p:nvSpPr>
          <p:cNvPr id="932" name="Google Shape;932;p97"/>
          <p:cNvSpPr txBox="1"/>
          <p:nvPr/>
        </p:nvSpPr>
        <p:spPr>
          <a:xfrm>
            <a:off x="179729" y="5185346"/>
            <a:ext cx="1639887" cy="9159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rgbClr val="00007D"/>
                </a:solidFill>
                <a:latin typeface="Arial"/>
                <a:ea typeface="Arial"/>
                <a:cs typeface="Arial"/>
                <a:sym typeface="Arial"/>
              </a:rPr>
              <a:t>chromosome alignments at metaphase I</a:t>
            </a:r>
            <a:endParaRPr dirty="0"/>
          </a:p>
        </p:txBody>
      </p:sp>
      <p:sp>
        <p:nvSpPr>
          <p:cNvPr id="933" name="Google Shape;933;p97"/>
          <p:cNvSpPr txBox="1"/>
          <p:nvPr/>
        </p:nvSpPr>
        <p:spPr>
          <a:xfrm>
            <a:off x="1905000" y="5532773"/>
            <a:ext cx="1979612" cy="6413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rgbClr val="FF0000"/>
                </a:solidFill>
                <a:latin typeface="Arial"/>
                <a:ea typeface="Arial"/>
                <a:cs typeface="Arial"/>
                <a:sym typeface="Arial"/>
              </a:rPr>
              <a:t>nondisjunction at anaphase I</a:t>
            </a:r>
            <a:endParaRPr dirty="0"/>
          </a:p>
        </p:txBody>
      </p:sp>
      <p:sp>
        <p:nvSpPr>
          <p:cNvPr id="934" name="Google Shape;934;p97"/>
          <p:cNvSpPr txBox="1"/>
          <p:nvPr/>
        </p:nvSpPr>
        <p:spPr>
          <a:xfrm>
            <a:off x="4002888" y="5620812"/>
            <a:ext cx="1639887" cy="64135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rgbClr val="00007D"/>
                </a:solidFill>
                <a:latin typeface="Arial"/>
                <a:ea typeface="Arial"/>
                <a:cs typeface="Arial"/>
                <a:sym typeface="Arial"/>
              </a:rPr>
              <a:t>alignments at metaphase II</a:t>
            </a:r>
            <a:endParaRPr dirty="0"/>
          </a:p>
        </p:txBody>
      </p:sp>
      <p:sp>
        <p:nvSpPr>
          <p:cNvPr id="935" name="Google Shape;935;p97"/>
          <p:cNvSpPr txBox="1"/>
          <p:nvPr/>
        </p:nvSpPr>
        <p:spPr>
          <a:xfrm>
            <a:off x="5808663" y="5821363"/>
            <a:ext cx="1430337" cy="3667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0" i="0" u="none" strike="noStrike" cap="none" dirty="0">
                <a:solidFill>
                  <a:srgbClr val="00007D"/>
                </a:solidFill>
                <a:latin typeface="Arial"/>
                <a:ea typeface="Arial"/>
                <a:cs typeface="Arial"/>
                <a:sym typeface="Arial"/>
              </a:rPr>
              <a:t>anaphase II</a:t>
            </a:r>
            <a:endParaRPr dirty="0"/>
          </a:p>
        </p:txBody>
      </p:sp>
      <p:pic>
        <p:nvPicPr>
          <p:cNvPr id="25" name="Google Shape;917;p97">
            <a:extLst>
              <a:ext uri="{FF2B5EF4-FFF2-40B4-BE49-F238E27FC236}">
                <a16:creationId xmlns:a16="http://schemas.microsoft.com/office/drawing/2014/main" id="{DE83D913-6B98-6A41-EDB2-45AF0D32DFA2}"/>
              </a:ext>
            </a:extLst>
          </p:cNvPr>
          <p:cNvPicPr preferRelativeResize="0"/>
          <p:nvPr/>
        </p:nvPicPr>
        <p:blipFill rotWithShape="1">
          <a:blip r:embed="rId3">
            <a:alphaModFix/>
          </a:blip>
          <a:srcRect l="88544"/>
          <a:stretch/>
        </p:blipFill>
        <p:spPr>
          <a:xfrm>
            <a:off x="7465339" y="2166580"/>
            <a:ext cx="949878" cy="4048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32"/>
                                        </p:tgtEl>
                                        <p:attrNameLst>
                                          <p:attrName>style.visibility</p:attrName>
                                        </p:attrNameLst>
                                      </p:cBhvr>
                                      <p:to>
                                        <p:strVal val="visible"/>
                                      </p:to>
                                    </p:set>
                                    <p:animEffect transition="in" filter="fade">
                                      <p:cBhvr>
                                        <p:cTn id="11" dur="500"/>
                                        <p:tgtEl>
                                          <p:spTgt spid="93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18"/>
                                        </p:tgtEl>
                                        <p:attrNameLst>
                                          <p:attrName>style.visibility</p:attrName>
                                        </p:attrNameLst>
                                      </p:cBhvr>
                                      <p:to>
                                        <p:strVal val="visible"/>
                                      </p:to>
                                    </p:set>
                                    <p:animEffect transition="in" filter="fade">
                                      <p:cBhvr>
                                        <p:cTn id="16" dur="500"/>
                                        <p:tgtEl>
                                          <p:spTgt spid="91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933"/>
                                        </p:tgtEl>
                                        <p:attrNameLst>
                                          <p:attrName>style.visibility</p:attrName>
                                        </p:attrNameLst>
                                      </p:cBhvr>
                                      <p:to>
                                        <p:strVal val="visible"/>
                                      </p:to>
                                    </p:set>
                                    <p:animEffect transition="in" filter="fade">
                                      <p:cBhvr>
                                        <p:cTn id="24" dur="500"/>
                                        <p:tgtEl>
                                          <p:spTgt spid="93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25"/>
                                        </p:tgtEl>
                                        <p:attrNameLst>
                                          <p:attrName>style.visibility</p:attrName>
                                        </p:attrNameLst>
                                      </p:cBhvr>
                                      <p:to>
                                        <p:strVal val="visible"/>
                                      </p:to>
                                    </p:set>
                                    <p:animEffect transition="in" filter="fade">
                                      <p:cBhvr>
                                        <p:cTn id="29" dur="500"/>
                                        <p:tgtEl>
                                          <p:spTgt spid="925"/>
                                        </p:tgtEl>
                                      </p:cBhvr>
                                    </p:animEffect>
                                  </p:childTnLst>
                                </p:cTn>
                              </p:par>
                              <p:par>
                                <p:cTn id="30" presetID="10" presetClass="entr" presetSubtype="0" fill="hold" nodeType="withEffect">
                                  <p:stCondLst>
                                    <p:cond delay="0"/>
                                  </p:stCondLst>
                                  <p:childTnLst>
                                    <p:set>
                                      <p:cBhvr>
                                        <p:cTn id="31" dur="1" fill="hold">
                                          <p:stCondLst>
                                            <p:cond delay="0"/>
                                          </p:stCondLst>
                                        </p:cTn>
                                        <p:tgtEl>
                                          <p:spTgt spid="927"/>
                                        </p:tgtEl>
                                        <p:attrNameLst>
                                          <p:attrName>style.visibility</p:attrName>
                                        </p:attrNameLst>
                                      </p:cBhvr>
                                      <p:to>
                                        <p:strVal val="visible"/>
                                      </p:to>
                                    </p:set>
                                    <p:animEffect transition="in" filter="fade">
                                      <p:cBhvr>
                                        <p:cTn id="32" dur="500"/>
                                        <p:tgtEl>
                                          <p:spTgt spid="927"/>
                                        </p:tgtEl>
                                      </p:cBhvr>
                                    </p:animEffect>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934"/>
                                        </p:tgtEl>
                                        <p:attrNameLst>
                                          <p:attrName>style.visibility</p:attrName>
                                        </p:attrNameLst>
                                      </p:cBhvr>
                                      <p:to>
                                        <p:strVal val="visible"/>
                                      </p:to>
                                    </p:set>
                                    <p:animEffect transition="in" filter="fade">
                                      <p:cBhvr>
                                        <p:cTn id="40" dur="500"/>
                                        <p:tgtEl>
                                          <p:spTgt spid="93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24"/>
                                        </p:tgtEl>
                                        <p:attrNameLst>
                                          <p:attrName>style.visibility</p:attrName>
                                        </p:attrNameLst>
                                      </p:cBhvr>
                                      <p:to>
                                        <p:strVal val="visible"/>
                                      </p:to>
                                    </p:set>
                                    <p:animEffect transition="in" filter="fade">
                                      <p:cBhvr>
                                        <p:cTn id="45" dur="500"/>
                                        <p:tgtEl>
                                          <p:spTgt spid="924"/>
                                        </p:tgtEl>
                                      </p:cBhvr>
                                    </p:animEffect>
                                  </p:childTnLst>
                                </p:cTn>
                              </p:par>
                              <p:par>
                                <p:cTn id="46" presetID="10" presetClass="entr" presetSubtype="0" fill="hold" nodeType="withEffect">
                                  <p:stCondLst>
                                    <p:cond delay="0"/>
                                  </p:stCondLst>
                                  <p:childTnLst>
                                    <p:set>
                                      <p:cBhvr>
                                        <p:cTn id="47" dur="1" fill="hold">
                                          <p:stCondLst>
                                            <p:cond delay="0"/>
                                          </p:stCondLst>
                                        </p:cTn>
                                        <p:tgtEl>
                                          <p:spTgt spid="926"/>
                                        </p:tgtEl>
                                        <p:attrNameLst>
                                          <p:attrName>style.visibility</p:attrName>
                                        </p:attrNameLst>
                                      </p:cBhvr>
                                      <p:to>
                                        <p:strVal val="visible"/>
                                      </p:to>
                                    </p:set>
                                    <p:animEffect transition="in" filter="fade">
                                      <p:cBhvr>
                                        <p:cTn id="48" dur="500"/>
                                        <p:tgtEl>
                                          <p:spTgt spid="926"/>
                                        </p:tgtEl>
                                      </p:cBhvr>
                                    </p:animEffect>
                                  </p:childTnLst>
                                </p:cTn>
                              </p:par>
                            </p:childTnLst>
                          </p:cTn>
                        </p:par>
                        <p:par>
                          <p:cTn id="49" fill="hold">
                            <p:stCondLst>
                              <p:cond delay="500"/>
                            </p:stCondLst>
                            <p:childTnLst>
                              <p:par>
                                <p:cTn id="50" presetID="10" presetClass="entr" presetSubtype="0" fill="hold" nodeType="afterEffect">
                                  <p:stCondLst>
                                    <p:cond delay="0"/>
                                  </p:stCondLst>
                                  <p:childTnLst>
                                    <p:set>
                                      <p:cBhvr>
                                        <p:cTn id="51" dur="1" fill="hold">
                                          <p:stCondLst>
                                            <p:cond delay="0"/>
                                          </p:stCondLst>
                                        </p:cTn>
                                        <p:tgtEl>
                                          <p:spTgt spid="917"/>
                                        </p:tgtEl>
                                        <p:attrNameLst>
                                          <p:attrName>style.visibility</p:attrName>
                                        </p:attrNameLst>
                                      </p:cBhvr>
                                      <p:to>
                                        <p:strVal val="visible"/>
                                      </p:to>
                                    </p:set>
                                    <p:animEffect transition="in" filter="fade">
                                      <p:cBhvr>
                                        <p:cTn id="52" dur="500"/>
                                        <p:tgtEl>
                                          <p:spTgt spid="917"/>
                                        </p:tgtEl>
                                      </p:cBhvr>
                                    </p:animEffect>
                                  </p:childTnLst>
                                </p:cTn>
                              </p:par>
                            </p:childTnLst>
                          </p:cTn>
                        </p:par>
                        <p:par>
                          <p:cTn id="53" fill="hold">
                            <p:stCondLst>
                              <p:cond delay="1000"/>
                            </p:stCondLst>
                            <p:childTnLst>
                              <p:par>
                                <p:cTn id="54" presetID="10" presetClass="entr" presetSubtype="0" fill="hold" grpId="0" nodeType="afterEffect">
                                  <p:stCondLst>
                                    <p:cond delay="0"/>
                                  </p:stCondLst>
                                  <p:childTnLst>
                                    <p:set>
                                      <p:cBhvr>
                                        <p:cTn id="55" dur="1" fill="hold">
                                          <p:stCondLst>
                                            <p:cond delay="0"/>
                                          </p:stCondLst>
                                        </p:cTn>
                                        <p:tgtEl>
                                          <p:spTgt spid="935"/>
                                        </p:tgtEl>
                                        <p:attrNameLst>
                                          <p:attrName>style.visibility</p:attrName>
                                        </p:attrNameLst>
                                      </p:cBhvr>
                                      <p:to>
                                        <p:strVal val="visible"/>
                                      </p:to>
                                    </p:set>
                                    <p:animEffect transition="in" filter="fade">
                                      <p:cBhvr>
                                        <p:cTn id="56" dur="500"/>
                                        <p:tgtEl>
                                          <p:spTgt spid="935"/>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919"/>
                                        </p:tgtEl>
                                        <p:attrNameLst>
                                          <p:attrName>style.visibility</p:attrName>
                                        </p:attrNameLst>
                                      </p:cBhvr>
                                      <p:to>
                                        <p:strVal val="visible"/>
                                      </p:to>
                                    </p:set>
                                    <p:animEffect transition="in" filter="fade">
                                      <p:cBhvr>
                                        <p:cTn id="61" dur="500"/>
                                        <p:tgtEl>
                                          <p:spTgt spid="919"/>
                                        </p:tgtEl>
                                      </p:cBhvr>
                                    </p:animEffect>
                                  </p:childTnLst>
                                </p:cTn>
                              </p:par>
                            </p:childTnLst>
                          </p:cTn>
                        </p:par>
                        <p:par>
                          <p:cTn id="62" fill="hold">
                            <p:stCondLst>
                              <p:cond delay="500"/>
                            </p:stCondLst>
                            <p:childTnLst>
                              <p:par>
                                <p:cTn id="63" presetID="10"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928"/>
                                        </p:tgtEl>
                                        <p:attrNameLst>
                                          <p:attrName>style.visibility</p:attrName>
                                        </p:attrNameLst>
                                      </p:cBhvr>
                                      <p:to>
                                        <p:strVal val="visible"/>
                                      </p:to>
                                    </p:set>
                                    <p:animEffect transition="in" filter="fade">
                                      <p:cBhvr>
                                        <p:cTn id="70" dur="500"/>
                                        <p:tgtEl>
                                          <p:spTgt spid="928"/>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929"/>
                                        </p:tgtEl>
                                        <p:attrNameLst>
                                          <p:attrName>style.visibility</p:attrName>
                                        </p:attrNameLst>
                                      </p:cBhvr>
                                      <p:to>
                                        <p:strVal val="visible"/>
                                      </p:to>
                                    </p:set>
                                    <p:animEffect transition="in" filter="fade">
                                      <p:cBhvr>
                                        <p:cTn id="75" dur="500"/>
                                        <p:tgtEl>
                                          <p:spTgt spid="92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930"/>
                                        </p:tgtEl>
                                        <p:attrNameLst>
                                          <p:attrName>style.visibility</p:attrName>
                                        </p:attrNameLst>
                                      </p:cBhvr>
                                      <p:to>
                                        <p:strVal val="visible"/>
                                      </p:to>
                                    </p:set>
                                    <p:animEffect transition="in" filter="fade">
                                      <p:cBhvr>
                                        <p:cTn id="80" dur="500"/>
                                        <p:tgtEl>
                                          <p:spTgt spid="930"/>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931"/>
                                        </p:tgtEl>
                                        <p:attrNameLst>
                                          <p:attrName>style.visibility</p:attrName>
                                        </p:attrNameLst>
                                      </p:cBhvr>
                                      <p:to>
                                        <p:strVal val="visible"/>
                                      </p:to>
                                    </p:set>
                                    <p:animEffect transition="in" filter="fade">
                                      <p:cBhvr>
                                        <p:cTn id="85" dur="500"/>
                                        <p:tgtEl>
                                          <p:spTgt spid="9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8" grpId="0"/>
      <p:bldP spid="929" grpId="0"/>
      <p:bldP spid="930" grpId="0"/>
      <p:bldP spid="931" grpId="0"/>
      <p:bldP spid="932" grpId="0"/>
      <p:bldP spid="933" grpId="0"/>
      <p:bldP spid="934" grpId="0"/>
      <p:bldP spid="935" grpId="0"/>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Shape 940"/>
        <p:cNvGrpSpPr/>
        <p:nvPr/>
      </p:nvGrpSpPr>
      <p:grpSpPr>
        <a:xfrm>
          <a:off x="0" y="0"/>
          <a:ext cx="0" cy="0"/>
          <a:chOff x="0" y="0"/>
          <a:chExt cx="0" cy="0"/>
        </a:xfrm>
      </p:grpSpPr>
      <p:sp>
        <p:nvSpPr>
          <p:cNvPr id="941" name="Google Shape;941;p98"/>
          <p:cNvSpPr txBox="1">
            <a:spLocks noGrp="1"/>
          </p:cNvSpPr>
          <p:nvPr>
            <p:ph type="title"/>
          </p:nvPr>
        </p:nvSpPr>
        <p:spPr>
          <a:xfrm>
            <a:off x="328411" y="0"/>
            <a:ext cx="4343400" cy="1371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Down Syndrome</a:t>
            </a:r>
            <a:endParaRPr dirty="0"/>
          </a:p>
        </p:txBody>
      </p:sp>
      <p:sp>
        <p:nvSpPr>
          <p:cNvPr id="942" name="Google Shape;942;p98"/>
          <p:cNvSpPr txBox="1">
            <a:spLocks noGrp="1"/>
          </p:cNvSpPr>
          <p:nvPr>
            <p:ph type="body" idx="1"/>
          </p:nvPr>
        </p:nvSpPr>
        <p:spPr>
          <a:xfrm>
            <a:off x="0" y="1752599"/>
            <a:ext cx="6019800" cy="4983051"/>
          </a:xfrm>
          <a:prstGeom prst="rect">
            <a:avLst/>
          </a:prstGeom>
          <a:noFill/>
          <a:ln>
            <a:noFill/>
          </a:ln>
        </p:spPr>
        <p:txBody>
          <a:bodyPr spcFirstLastPara="1" wrap="square" lIns="91425" tIns="45700" rIns="91425" bIns="45700" anchor="t" anchorCtr="0">
            <a:noAutofit/>
          </a:bodyPr>
          <a:lstStyle/>
          <a:p>
            <a:pPr marL="342900" lvl="0" indent="-342900" algn="l" rtl="0">
              <a:lnSpc>
                <a:spcPct val="110000"/>
              </a:lnSpc>
              <a:spcBef>
                <a:spcPts val="0"/>
              </a:spcBef>
              <a:spcAft>
                <a:spcPts val="0"/>
              </a:spcAft>
              <a:buSzPts val="2400"/>
              <a:buChar char="■"/>
            </a:pPr>
            <a:r>
              <a:rPr lang="en-US" dirty="0">
                <a:solidFill>
                  <a:srgbClr val="FF0000"/>
                </a:solidFill>
              </a:rPr>
              <a:t>Trisomy of chromosome 21</a:t>
            </a:r>
            <a:endParaRPr dirty="0"/>
          </a:p>
          <a:p>
            <a:pPr marL="342900" lvl="0" indent="-342900" algn="l" rtl="0">
              <a:spcBef>
                <a:spcPts val="1800"/>
              </a:spcBef>
              <a:spcAft>
                <a:spcPts val="0"/>
              </a:spcAft>
              <a:buSzPts val="2400"/>
              <a:buChar char="■"/>
            </a:pPr>
            <a:r>
              <a:rPr lang="en-US" dirty="0"/>
              <a:t>Mental impairment and a variety of additional defects.</a:t>
            </a:r>
            <a:endParaRPr dirty="0"/>
          </a:p>
          <a:p>
            <a:pPr marL="342900" lvl="0" indent="-342900" algn="l" rtl="0">
              <a:spcBef>
                <a:spcPts val="1800"/>
              </a:spcBef>
              <a:spcAft>
                <a:spcPts val="0"/>
              </a:spcAft>
              <a:buSzPts val="2400"/>
              <a:buChar char="■"/>
            </a:pPr>
            <a:r>
              <a:rPr lang="en-US" dirty="0">
                <a:solidFill>
                  <a:schemeClr val="accent1">
                    <a:lumMod val="75000"/>
                  </a:schemeClr>
                </a:solidFill>
              </a:rPr>
              <a:t>Can be detected before birth.</a:t>
            </a:r>
            <a:endParaRPr dirty="0">
              <a:solidFill>
                <a:schemeClr val="accent1">
                  <a:lumMod val="75000"/>
                </a:schemeClr>
              </a:solidFill>
            </a:endParaRPr>
          </a:p>
          <a:p>
            <a:pPr marL="342900" lvl="0" indent="-342900" algn="l" rtl="0">
              <a:spcBef>
                <a:spcPts val="1800"/>
              </a:spcBef>
              <a:spcAft>
                <a:spcPts val="0"/>
              </a:spcAft>
              <a:buSzPts val="2400"/>
              <a:buChar char="■"/>
            </a:pPr>
            <a:r>
              <a:rPr lang="en-US" dirty="0"/>
              <a:t>Risk of Down syndrome increases dramatically in mothers over age 35.</a:t>
            </a:r>
            <a:endParaRPr dirty="0"/>
          </a:p>
        </p:txBody>
      </p:sp>
      <p:pic>
        <p:nvPicPr>
          <p:cNvPr id="943" name="Google Shape;943;p98" descr="Anna"/>
          <p:cNvPicPr preferRelativeResize="0"/>
          <p:nvPr/>
        </p:nvPicPr>
        <p:blipFill rotWithShape="1">
          <a:blip r:embed="rId3">
            <a:alphaModFix/>
          </a:blip>
          <a:srcRect/>
          <a:stretch/>
        </p:blipFill>
        <p:spPr>
          <a:xfrm>
            <a:off x="6096000" y="2057400"/>
            <a:ext cx="2627313" cy="381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2">
                                            <p:txEl>
                                              <p:pRg st="0" end="0"/>
                                            </p:txEl>
                                          </p:spTgt>
                                        </p:tgtEl>
                                        <p:attrNameLst>
                                          <p:attrName>style.visibility</p:attrName>
                                        </p:attrNameLst>
                                      </p:cBhvr>
                                      <p:to>
                                        <p:strVal val="visible"/>
                                      </p:to>
                                    </p:set>
                                    <p:animEffect transition="in" filter="fade">
                                      <p:cBhvr>
                                        <p:cTn id="7" dur="500"/>
                                        <p:tgtEl>
                                          <p:spTgt spid="9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2">
                                            <p:txEl>
                                              <p:pRg st="1" end="1"/>
                                            </p:txEl>
                                          </p:spTgt>
                                        </p:tgtEl>
                                        <p:attrNameLst>
                                          <p:attrName>style.visibility</p:attrName>
                                        </p:attrNameLst>
                                      </p:cBhvr>
                                      <p:to>
                                        <p:strVal val="visible"/>
                                      </p:to>
                                    </p:set>
                                    <p:animEffect transition="in" filter="fade">
                                      <p:cBhvr>
                                        <p:cTn id="12" dur="500"/>
                                        <p:tgtEl>
                                          <p:spTgt spid="9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42">
                                            <p:txEl>
                                              <p:pRg st="2" end="2"/>
                                            </p:txEl>
                                          </p:spTgt>
                                        </p:tgtEl>
                                        <p:attrNameLst>
                                          <p:attrName>style.visibility</p:attrName>
                                        </p:attrNameLst>
                                      </p:cBhvr>
                                      <p:to>
                                        <p:strVal val="visible"/>
                                      </p:to>
                                    </p:set>
                                    <p:animEffect transition="in" filter="fade">
                                      <p:cBhvr>
                                        <p:cTn id="17" dur="500"/>
                                        <p:tgtEl>
                                          <p:spTgt spid="9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42">
                                            <p:txEl>
                                              <p:pRg st="3" end="3"/>
                                            </p:txEl>
                                          </p:spTgt>
                                        </p:tgtEl>
                                        <p:attrNameLst>
                                          <p:attrName>style.visibility</p:attrName>
                                        </p:attrNameLst>
                                      </p:cBhvr>
                                      <p:to>
                                        <p:strVal val="visible"/>
                                      </p:to>
                                    </p:set>
                                    <p:animEffect transition="in" filter="fade">
                                      <p:cBhvr>
                                        <p:cTn id="22" dur="500"/>
                                        <p:tgtEl>
                                          <p:spTgt spid="94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Shape 476"/>
        <p:cNvGrpSpPr/>
        <p:nvPr/>
      </p:nvGrpSpPr>
      <p:grpSpPr>
        <a:xfrm>
          <a:off x="0" y="0"/>
          <a:ext cx="0" cy="0"/>
          <a:chOff x="0" y="0"/>
          <a:chExt cx="0" cy="0"/>
        </a:xfrm>
      </p:grpSpPr>
      <p:pic>
        <p:nvPicPr>
          <p:cNvPr id="477" name="Google Shape;477;p78" descr="08_20bTrisomy21MaternAge-U.jpg"/>
          <p:cNvPicPr preferRelativeResize="0"/>
          <p:nvPr/>
        </p:nvPicPr>
        <p:blipFill rotWithShape="1">
          <a:blip r:embed="rId3">
            <a:alphaModFix/>
          </a:blip>
          <a:srcRect b="5374"/>
          <a:stretch/>
        </p:blipFill>
        <p:spPr>
          <a:xfrm>
            <a:off x="585629" y="137160"/>
            <a:ext cx="7991856" cy="6229773"/>
          </a:xfrm>
          <a:prstGeom prst="rect">
            <a:avLst/>
          </a:prstGeom>
          <a:noFill/>
          <a:ln>
            <a:noFill/>
          </a:ln>
        </p:spPr>
      </p:pic>
      <p:sp>
        <p:nvSpPr>
          <p:cNvPr id="478" name="Google Shape;478;p78"/>
          <p:cNvSpPr txBox="1"/>
          <p:nvPr/>
        </p:nvSpPr>
        <p:spPr>
          <a:xfrm>
            <a:off x="4248522" y="6186964"/>
            <a:ext cx="1915589"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Age of mother</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79" name="Google Shape;479;p78"/>
          <p:cNvSpPr txBox="1"/>
          <p:nvPr/>
        </p:nvSpPr>
        <p:spPr>
          <a:xfrm rot="-5400000">
            <a:off x="-1009780" y="2565362"/>
            <a:ext cx="3848811" cy="677108"/>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Infants with Down syndrome</a:t>
            </a:r>
            <a:br>
              <a:rPr kumimoji="0" lang="en-US" sz="2200" b="1" i="0" u="none" strike="noStrike" kern="0" cap="none" spc="0" normalizeH="0" baseline="0" noProof="0">
                <a:ln>
                  <a:noFill/>
                </a:ln>
                <a:solidFill>
                  <a:srgbClr val="000000"/>
                </a:solidFill>
                <a:effectLst/>
                <a:uLnTx/>
                <a:uFillTx/>
                <a:latin typeface="Arial"/>
                <a:ea typeface="Arial"/>
                <a:cs typeface="Arial"/>
                <a:sym typeface="Arial"/>
              </a:rPr>
            </a:b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(per 1,000 births)</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0" name="Google Shape;480;p78"/>
          <p:cNvSpPr txBox="1"/>
          <p:nvPr/>
        </p:nvSpPr>
        <p:spPr>
          <a:xfrm>
            <a:off x="1452221" y="570616"/>
            <a:ext cx="314189"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90</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1" name="Google Shape;481;p78"/>
          <p:cNvSpPr txBox="1"/>
          <p:nvPr/>
        </p:nvSpPr>
        <p:spPr>
          <a:xfrm>
            <a:off x="1452221" y="1116913"/>
            <a:ext cx="314189"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80</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2" name="Google Shape;482;p78"/>
          <p:cNvSpPr txBox="1"/>
          <p:nvPr/>
        </p:nvSpPr>
        <p:spPr>
          <a:xfrm>
            <a:off x="1452221" y="1677279"/>
            <a:ext cx="314189"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70</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3" name="Google Shape;483;p78"/>
          <p:cNvSpPr txBox="1"/>
          <p:nvPr/>
        </p:nvSpPr>
        <p:spPr>
          <a:xfrm>
            <a:off x="1452221" y="2209509"/>
            <a:ext cx="314189"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60</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4" name="Google Shape;484;p78"/>
          <p:cNvSpPr txBox="1"/>
          <p:nvPr/>
        </p:nvSpPr>
        <p:spPr>
          <a:xfrm>
            <a:off x="1452221" y="2769877"/>
            <a:ext cx="314189"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50</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5" name="Google Shape;485;p78"/>
          <p:cNvSpPr txBox="1"/>
          <p:nvPr/>
        </p:nvSpPr>
        <p:spPr>
          <a:xfrm>
            <a:off x="1452221" y="3288038"/>
            <a:ext cx="314189"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40</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6" name="Google Shape;486;p78"/>
          <p:cNvSpPr txBox="1"/>
          <p:nvPr/>
        </p:nvSpPr>
        <p:spPr>
          <a:xfrm>
            <a:off x="1452221" y="3848405"/>
            <a:ext cx="314189"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30</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7" name="Google Shape;487;p78"/>
          <p:cNvSpPr txBox="1"/>
          <p:nvPr/>
        </p:nvSpPr>
        <p:spPr>
          <a:xfrm>
            <a:off x="1452221" y="4394704"/>
            <a:ext cx="314189"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20</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8" name="Google Shape;488;p78"/>
          <p:cNvSpPr txBox="1"/>
          <p:nvPr/>
        </p:nvSpPr>
        <p:spPr>
          <a:xfrm>
            <a:off x="1452221" y="4941002"/>
            <a:ext cx="314189"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10</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89" name="Google Shape;489;p78"/>
          <p:cNvSpPr txBox="1"/>
          <p:nvPr/>
        </p:nvSpPr>
        <p:spPr>
          <a:xfrm>
            <a:off x="1609316" y="5487304"/>
            <a:ext cx="157094"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0</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0" name="Google Shape;490;p78"/>
          <p:cNvSpPr txBox="1"/>
          <p:nvPr/>
        </p:nvSpPr>
        <p:spPr>
          <a:xfrm>
            <a:off x="2715251" y="5799534"/>
            <a:ext cx="314189"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20</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1" name="Google Shape;491;p78"/>
          <p:cNvSpPr txBox="1"/>
          <p:nvPr/>
        </p:nvSpPr>
        <p:spPr>
          <a:xfrm>
            <a:off x="3655434" y="5799534"/>
            <a:ext cx="314189"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25</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2" name="Google Shape;492;p78"/>
          <p:cNvSpPr txBox="1"/>
          <p:nvPr/>
        </p:nvSpPr>
        <p:spPr>
          <a:xfrm>
            <a:off x="4581557" y="5799534"/>
            <a:ext cx="314189"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30</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3" name="Google Shape;493;p78"/>
          <p:cNvSpPr txBox="1"/>
          <p:nvPr/>
        </p:nvSpPr>
        <p:spPr>
          <a:xfrm>
            <a:off x="5535819" y="5799534"/>
            <a:ext cx="314189"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35</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4" name="Google Shape;494;p78"/>
          <p:cNvSpPr txBox="1"/>
          <p:nvPr/>
        </p:nvSpPr>
        <p:spPr>
          <a:xfrm>
            <a:off x="6461944" y="5799534"/>
            <a:ext cx="314189"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40</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95" name="Google Shape;495;p78"/>
          <p:cNvSpPr txBox="1"/>
          <p:nvPr/>
        </p:nvSpPr>
        <p:spPr>
          <a:xfrm>
            <a:off x="7402133" y="5799534"/>
            <a:ext cx="314189" cy="338554"/>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a:ln>
                  <a:noFill/>
                </a:ln>
                <a:solidFill>
                  <a:srgbClr val="000000"/>
                </a:solidFill>
                <a:effectLst/>
                <a:uLnTx/>
                <a:uFillTx/>
                <a:latin typeface="Arial"/>
                <a:ea typeface="Arial"/>
                <a:cs typeface="Arial"/>
                <a:sym typeface="Arial"/>
              </a:rPr>
              <a:t>45</a:t>
            </a:r>
            <a:endParaRPr kumimoji="0" sz="2200" b="1"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a:extLst>
              <a:ext uri="{FF2B5EF4-FFF2-40B4-BE49-F238E27FC236}">
                <a16:creationId xmlns:a16="http://schemas.microsoft.com/office/drawing/2014/main" id="{01674063-AC0A-42F4-8C20-EAB10B97FF37}"/>
              </a:ext>
            </a:extLst>
          </p:cNvPr>
          <p:cNvSpPr>
            <a:spLocks noChangeArrowheads="1"/>
          </p:cNvSpPr>
          <p:nvPr/>
        </p:nvSpPr>
        <p:spPr bwMode="auto">
          <a:xfrm>
            <a:off x="160986" y="1592541"/>
            <a:ext cx="8822028"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sym typeface="Arial"/>
              </a:rPr>
              <a:t>Kids with Down syndrome tend to share certain physical features such as:</a:t>
            </a:r>
          </a:p>
          <a:p>
            <a:pPr marL="463550" marR="0" lvl="0" indent="-231775" algn="l" defTabSz="914400" rtl="0" eaLnBrk="1" fontAlgn="base" latinLnBrk="0" hangingPunct="1">
              <a:lnSpc>
                <a:spcPct val="100000"/>
              </a:lnSpc>
              <a:spcBef>
                <a:spcPts val="600"/>
              </a:spcBef>
              <a:spcAft>
                <a:spcPct val="0"/>
              </a:spcAft>
              <a:buClrTx/>
              <a:buSzTx/>
              <a:buFontTx/>
              <a:buChar char="•"/>
              <a:tabLst/>
              <a:defRPr/>
            </a:pPr>
            <a:r>
              <a:rPr kumimoji="0" lang="en-US" alt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Arial"/>
              </a:rPr>
              <a:t>a flat facial profile, </a:t>
            </a:r>
          </a:p>
          <a:p>
            <a:pPr marL="463550" marR="0" lvl="0" indent="-231775" algn="l" defTabSz="914400" rtl="0" eaLnBrk="1" fontAlgn="base" latinLnBrk="0" hangingPunct="1">
              <a:lnSpc>
                <a:spcPct val="100000"/>
              </a:lnSpc>
              <a:spcBef>
                <a:spcPts val="600"/>
              </a:spcBef>
              <a:spcAft>
                <a:spcPct val="0"/>
              </a:spcAft>
              <a:buClrTx/>
              <a:buSzTx/>
              <a:buFontTx/>
              <a:buChar char="•"/>
              <a:tabLst/>
              <a:defRPr/>
            </a:pPr>
            <a:r>
              <a:rPr kumimoji="0" lang="en-US" altLang="en-US" sz="2800" b="0"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sym typeface="Arial"/>
              </a:rPr>
              <a:t>an upward slant to the eyes, </a:t>
            </a:r>
          </a:p>
          <a:p>
            <a:pPr marL="463550" marR="0" lvl="0" indent="-231775" algn="l" defTabSz="914400" rtl="0" eaLnBrk="1" fontAlgn="base" latinLnBrk="0" hangingPunct="1">
              <a:lnSpc>
                <a:spcPct val="100000"/>
              </a:lnSpc>
              <a:spcBef>
                <a:spcPts val="600"/>
              </a:spcBef>
              <a:spcAft>
                <a:spcPct val="0"/>
              </a:spcAft>
              <a:buClrTx/>
              <a:buSzTx/>
              <a:buFontTx/>
              <a:buChar char="•"/>
              <a:tabLst/>
              <a:defRPr/>
            </a:pPr>
            <a:r>
              <a:rPr kumimoji="0" lang="en-US" alt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Arial"/>
              </a:rPr>
              <a:t>small ears, </a:t>
            </a:r>
          </a:p>
          <a:p>
            <a:pPr marL="463550" marR="0" lvl="0" indent="-231775" algn="l" defTabSz="914400" rtl="0" eaLnBrk="1" fontAlgn="base" latinLnBrk="0" hangingPunct="1">
              <a:lnSpc>
                <a:spcPct val="100000"/>
              </a:lnSpc>
              <a:spcBef>
                <a:spcPts val="600"/>
              </a:spcBef>
              <a:spcAft>
                <a:spcPct val="0"/>
              </a:spcAft>
              <a:buClrTx/>
              <a:buSzTx/>
              <a:buFontTx/>
              <a:buChar char="•"/>
              <a:tabLst/>
              <a:defRPr/>
            </a:pPr>
            <a:r>
              <a:rPr kumimoji="0" lang="en-US" altLang="en-US" sz="2800" b="0"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sym typeface="Arial"/>
              </a:rPr>
              <a:t>a single crease across the center of the palms, and </a:t>
            </a:r>
          </a:p>
          <a:p>
            <a:pPr marL="463550" marR="0" lvl="0" indent="-231775" algn="l" defTabSz="914400" rtl="0" eaLnBrk="1" fontAlgn="base" latinLnBrk="0" hangingPunct="1">
              <a:lnSpc>
                <a:spcPct val="100000"/>
              </a:lnSpc>
              <a:spcBef>
                <a:spcPts val="600"/>
              </a:spcBef>
              <a:spcAft>
                <a:spcPct val="0"/>
              </a:spcAft>
              <a:buClrTx/>
              <a:buSzTx/>
              <a:buFontTx/>
              <a:buChar char="•"/>
              <a:tabLst/>
              <a:defRPr/>
            </a:pPr>
            <a:r>
              <a:rPr kumimoji="0" lang="en-US" altLang="en-US" sz="2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sym typeface="Arial"/>
              </a:rPr>
              <a:t>an enlarged tongue. </a:t>
            </a:r>
          </a:p>
          <a:p>
            <a:pPr marL="0" marR="0" lvl="0" indent="0" algn="l" defTabSz="914400" rtl="0" eaLnBrk="1" fontAlgn="base" latinLnBrk="0" hangingPunct="1">
              <a:lnSpc>
                <a:spcPct val="100000"/>
              </a:lnSpc>
              <a:spcBef>
                <a:spcPts val="600"/>
              </a:spcBef>
              <a:spcAft>
                <a:spcPct val="0"/>
              </a:spcAft>
              <a:buClrTx/>
              <a:buSzTx/>
              <a:buFontTx/>
              <a:buChar char="•"/>
              <a:tabLst/>
              <a:defRPr/>
            </a:pPr>
            <a:endParaRPr kumimoji="0" lang="en-US" altLang="en-US" sz="2800" b="0"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sym typeface="Arial"/>
            </a:endParaRPr>
          </a:p>
          <a:p>
            <a:pPr marR="0" lvl="0" algn="l" defTabSz="914400" rtl="0" eaLnBrk="1" fontAlgn="base" latinLnBrk="0" hangingPunct="1">
              <a:lnSpc>
                <a:spcPct val="100000"/>
              </a:lnSpc>
              <a:spcBef>
                <a:spcPct val="0"/>
              </a:spcBef>
              <a:spcAft>
                <a:spcPct val="0"/>
              </a:spcAft>
              <a:buClrTx/>
              <a:buSzTx/>
              <a:tabLst/>
              <a:defRPr/>
            </a:pPr>
            <a:r>
              <a:rPr kumimoji="0" lang="en-US" altLang="en-US" sz="2800" b="0"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sym typeface="Arial"/>
              </a:rPr>
              <a:t>A doctor can usually tell if a newborn has the condition through a physical exam.</a:t>
            </a:r>
          </a:p>
        </p:txBody>
      </p:sp>
      <p:sp>
        <p:nvSpPr>
          <p:cNvPr id="34819" name="Rectangle 5">
            <a:extLst>
              <a:ext uri="{FF2B5EF4-FFF2-40B4-BE49-F238E27FC236}">
                <a16:creationId xmlns:a16="http://schemas.microsoft.com/office/drawing/2014/main" id="{4E47743F-B8BE-4178-BC16-2067AE98F63B}"/>
              </a:ext>
            </a:extLst>
          </p:cNvPr>
          <p:cNvSpPr>
            <a:spLocks noGrp="1" noChangeArrowheads="1"/>
          </p:cNvSpPr>
          <p:nvPr>
            <p:ph type="title" idx="4294967295"/>
          </p:nvPr>
        </p:nvSpPr>
        <p:spPr/>
        <p:txBody>
          <a:bodyPr/>
          <a:lstStyle/>
          <a:p>
            <a:pPr eaLnBrk="1" hangingPunct="1"/>
            <a:r>
              <a:rPr lang="en-US" altLang="en-US" sz="4000" b="1">
                <a:solidFill>
                  <a:schemeClr val="tx1"/>
                </a:solidFill>
              </a:rPr>
              <a:t>How Does Down Syndrome Affect a Child?</a:t>
            </a:r>
          </a:p>
        </p:txBody>
      </p:sp>
      <p:pic>
        <p:nvPicPr>
          <p:cNvPr id="4" name="Google Shape;465;p77" descr="08_20a_0Trisomy21-U.jpg">
            <a:extLst>
              <a:ext uri="{FF2B5EF4-FFF2-40B4-BE49-F238E27FC236}">
                <a16:creationId xmlns:a16="http://schemas.microsoft.com/office/drawing/2014/main" id="{1F5EBC23-7A5C-0612-13E8-BD8C4499F98F}"/>
              </a:ext>
            </a:extLst>
          </p:cNvPr>
          <p:cNvPicPr preferRelativeResize="0"/>
          <p:nvPr/>
        </p:nvPicPr>
        <p:blipFill rotWithShape="1">
          <a:blip r:embed="rId2">
            <a:alphaModFix/>
          </a:blip>
          <a:srcRect l="43520" r="13544" b="11093"/>
          <a:stretch/>
        </p:blipFill>
        <p:spPr>
          <a:xfrm>
            <a:off x="5889522" y="2202424"/>
            <a:ext cx="2614288" cy="1860205"/>
          </a:xfrm>
          <a:prstGeom prst="rect">
            <a:avLst/>
          </a:prstGeom>
          <a:noFill/>
          <a:ln>
            <a:noFill/>
          </a:ln>
        </p:spPr>
      </p:pic>
    </p:spTree>
    <p:extLst>
      <p:ext uri="{BB962C8B-B14F-4D97-AF65-F5344CB8AC3E}">
        <p14:creationId xmlns:p14="http://schemas.microsoft.com/office/powerpoint/2010/main" val="295371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Effect transition="in" filter="wipe(left)">
                                      <p:cBhvr>
                                        <p:cTn id="7" dur="500"/>
                                        <p:tgtEl>
                                          <p:spTgt spid="348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818">
                                            <p:txEl>
                                              <p:pRg st="1" end="1"/>
                                            </p:txEl>
                                          </p:spTgt>
                                        </p:tgtEl>
                                        <p:attrNameLst>
                                          <p:attrName>style.visibility</p:attrName>
                                        </p:attrNameLst>
                                      </p:cBhvr>
                                      <p:to>
                                        <p:strVal val="visible"/>
                                      </p:to>
                                    </p:set>
                                    <p:animEffect transition="in" filter="wipe(left)">
                                      <p:cBhvr>
                                        <p:cTn id="12" dur="500"/>
                                        <p:tgtEl>
                                          <p:spTgt spid="348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818">
                                            <p:txEl>
                                              <p:pRg st="2" end="2"/>
                                            </p:txEl>
                                          </p:spTgt>
                                        </p:tgtEl>
                                        <p:attrNameLst>
                                          <p:attrName>style.visibility</p:attrName>
                                        </p:attrNameLst>
                                      </p:cBhvr>
                                      <p:to>
                                        <p:strVal val="visible"/>
                                      </p:to>
                                    </p:set>
                                    <p:animEffect transition="in" filter="wipe(left)">
                                      <p:cBhvr>
                                        <p:cTn id="17" dur="500"/>
                                        <p:tgtEl>
                                          <p:spTgt spid="348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4818">
                                            <p:txEl>
                                              <p:pRg st="3" end="3"/>
                                            </p:txEl>
                                          </p:spTgt>
                                        </p:tgtEl>
                                        <p:attrNameLst>
                                          <p:attrName>style.visibility</p:attrName>
                                        </p:attrNameLst>
                                      </p:cBhvr>
                                      <p:to>
                                        <p:strVal val="visible"/>
                                      </p:to>
                                    </p:set>
                                    <p:animEffect transition="in" filter="wipe(left)">
                                      <p:cBhvr>
                                        <p:cTn id="22" dur="500"/>
                                        <p:tgtEl>
                                          <p:spTgt spid="3481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818">
                                            <p:txEl>
                                              <p:pRg st="4" end="4"/>
                                            </p:txEl>
                                          </p:spTgt>
                                        </p:tgtEl>
                                        <p:attrNameLst>
                                          <p:attrName>style.visibility</p:attrName>
                                        </p:attrNameLst>
                                      </p:cBhvr>
                                      <p:to>
                                        <p:strVal val="visible"/>
                                      </p:to>
                                    </p:set>
                                    <p:animEffect transition="in" filter="wipe(left)">
                                      <p:cBhvr>
                                        <p:cTn id="27" dur="500"/>
                                        <p:tgtEl>
                                          <p:spTgt spid="3481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4818">
                                            <p:txEl>
                                              <p:pRg st="5" end="5"/>
                                            </p:txEl>
                                          </p:spTgt>
                                        </p:tgtEl>
                                        <p:attrNameLst>
                                          <p:attrName>style.visibility</p:attrName>
                                        </p:attrNameLst>
                                      </p:cBhvr>
                                      <p:to>
                                        <p:strVal val="visible"/>
                                      </p:to>
                                    </p:set>
                                    <p:animEffect transition="in" filter="wipe(left)">
                                      <p:cBhvr>
                                        <p:cTn id="32" dur="500"/>
                                        <p:tgtEl>
                                          <p:spTgt spid="3481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818">
                                            <p:txEl>
                                              <p:pRg st="7" end="7"/>
                                            </p:txEl>
                                          </p:spTgt>
                                        </p:tgtEl>
                                        <p:attrNameLst>
                                          <p:attrName>style.visibility</p:attrName>
                                        </p:attrNameLst>
                                      </p:cBhvr>
                                      <p:to>
                                        <p:strVal val="visible"/>
                                      </p:to>
                                    </p:set>
                                    <p:animEffect transition="in" filter="wipe(left)">
                                      <p:cBhvr>
                                        <p:cTn id="37" dur="500"/>
                                        <p:tgtEl>
                                          <p:spTgt spid="3481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Shape 948"/>
        <p:cNvGrpSpPr/>
        <p:nvPr/>
      </p:nvGrpSpPr>
      <p:grpSpPr>
        <a:xfrm>
          <a:off x="0" y="0"/>
          <a:ext cx="0" cy="0"/>
          <a:chOff x="0" y="0"/>
          <a:chExt cx="0" cy="0"/>
        </a:xfrm>
      </p:grpSpPr>
      <p:sp>
        <p:nvSpPr>
          <p:cNvPr id="949" name="Google Shape;949;p99"/>
          <p:cNvSpPr txBox="1">
            <a:spLocks noGrp="1"/>
          </p:cNvSpPr>
          <p:nvPr>
            <p:ph type="title"/>
          </p:nvPr>
        </p:nvSpPr>
        <p:spPr>
          <a:xfrm>
            <a:off x="291353" y="186744"/>
            <a:ext cx="8229600" cy="838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Turner Syndrome</a:t>
            </a:r>
            <a:endParaRPr dirty="0"/>
          </a:p>
        </p:txBody>
      </p:sp>
      <p:sp>
        <p:nvSpPr>
          <p:cNvPr id="950" name="Google Shape;950;p99"/>
          <p:cNvSpPr txBox="1">
            <a:spLocks noGrp="1"/>
          </p:cNvSpPr>
          <p:nvPr>
            <p:ph type="body" idx="1"/>
          </p:nvPr>
        </p:nvSpPr>
        <p:spPr>
          <a:xfrm>
            <a:off x="291353" y="1295400"/>
            <a:ext cx="5867400" cy="5486400"/>
          </a:xfrm>
          <a:prstGeom prst="rect">
            <a:avLst/>
          </a:prstGeom>
          <a:noFill/>
          <a:ln>
            <a:noFill/>
          </a:ln>
        </p:spPr>
        <p:txBody>
          <a:bodyPr spcFirstLastPara="1" wrap="square" lIns="91425" tIns="45700" rIns="91425" bIns="45700" anchor="t" anchorCtr="0">
            <a:noAutofit/>
          </a:bodyPr>
          <a:lstStyle/>
          <a:p>
            <a:pPr marL="342900" lvl="0" indent="-342900" algn="l" rtl="0">
              <a:spcBef>
                <a:spcPts val="1200"/>
              </a:spcBef>
              <a:spcAft>
                <a:spcPts val="0"/>
              </a:spcAft>
              <a:buSzPts val="2100"/>
              <a:buChar char="■"/>
            </a:pPr>
            <a:r>
              <a:rPr lang="en-US" sz="2800" dirty="0"/>
              <a:t>Inheritance of only one X (XO)</a:t>
            </a:r>
            <a:endParaRPr dirty="0"/>
          </a:p>
          <a:p>
            <a:pPr marL="342900" lvl="0" indent="-342900" algn="l" rtl="0">
              <a:spcBef>
                <a:spcPts val="1200"/>
              </a:spcBef>
              <a:spcAft>
                <a:spcPts val="0"/>
              </a:spcAft>
              <a:buSzPts val="2100"/>
              <a:buChar char="■"/>
            </a:pPr>
            <a:r>
              <a:rPr lang="en-US" sz="2800" dirty="0">
                <a:solidFill>
                  <a:srgbClr val="0070C0"/>
                </a:solidFill>
              </a:rPr>
              <a:t>98% spontaneously miscarried</a:t>
            </a:r>
            <a:endParaRPr dirty="0">
              <a:solidFill>
                <a:srgbClr val="0070C0"/>
              </a:solidFill>
            </a:endParaRPr>
          </a:p>
          <a:p>
            <a:pPr marL="342900" lvl="0" indent="-342900" algn="l" rtl="0">
              <a:spcBef>
                <a:spcPts val="1200"/>
              </a:spcBef>
              <a:spcAft>
                <a:spcPts val="0"/>
              </a:spcAft>
              <a:buSzPts val="2100"/>
              <a:buChar char="■"/>
            </a:pPr>
            <a:r>
              <a:rPr lang="en-US" sz="2800" dirty="0"/>
              <a:t>Survivors are short, infertile females</a:t>
            </a:r>
            <a:endParaRPr dirty="0"/>
          </a:p>
          <a:p>
            <a:pPr marL="742950" lvl="1" indent="-285750" algn="l" rtl="0">
              <a:spcBef>
                <a:spcPts val="1200"/>
              </a:spcBef>
              <a:spcAft>
                <a:spcPts val="0"/>
              </a:spcAft>
              <a:buSzPts val="2240"/>
              <a:buChar char="◻"/>
            </a:pPr>
            <a:r>
              <a:rPr lang="en-US" dirty="0">
                <a:solidFill>
                  <a:srgbClr val="0070C0"/>
                </a:solidFill>
              </a:rPr>
              <a:t>No functional ovaries</a:t>
            </a:r>
            <a:endParaRPr dirty="0">
              <a:solidFill>
                <a:srgbClr val="0070C0"/>
              </a:solidFill>
            </a:endParaRPr>
          </a:p>
          <a:p>
            <a:pPr marL="742950" lvl="1" indent="-285750" algn="l" rtl="0">
              <a:spcBef>
                <a:spcPts val="1200"/>
              </a:spcBef>
              <a:spcAft>
                <a:spcPts val="0"/>
              </a:spcAft>
              <a:buSzPts val="2240"/>
              <a:buChar char="◻"/>
            </a:pPr>
            <a:r>
              <a:rPr lang="en-US" dirty="0"/>
              <a:t>Secondary sexual traits reduced</a:t>
            </a:r>
            <a:endParaRPr dirty="0"/>
          </a:p>
          <a:p>
            <a:pPr marL="742950" lvl="1" indent="-285750" algn="l" rtl="0">
              <a:spcBef>
                <a:spcPts val="1200"/>
              </a:spcBef>
              <a:spcAft>
                <a:spcPts val="0"/>
              </a:spcAft>
              <a:buSzPts val="2240"/>
              <a:buChar char="◻"/>
            </a:pPr>
            <a:r>
              <a:rPr lang="en-US" dirty="0">
                <a:solidFill>
                  <a:srgbClr val="0070C0"/>
                </a:solidFill>
              </a:rPr>
              <a:t>May be treated with hormones, surgery</a:t>
            </a:r>
            <a:endParaRPr dirty="0">
              <a:solidFill>
                <a:srgbClr val="0070C0"/>
              </a:solidFill>
            </a:endParaRPr>
          </a:p>
        </p:txBody>
      </p:sp>
      <p:pic>
        <p:nvPicPr>
          <p:cNvPr id="951" name="Google Shape;951;p99"/>
          <p:cNvPicPr preferRelativeResize="0"/>
          <p:nvPr/>
        </p:nvPicPr>
        <p:blipFill rotWithShape="1">
          <a:blip r:embed="rId3">
            <a:alphaModFix/>
          </a:blip>
          <a:srcRect/>
          <a:stretch/>
        </p:blipFill>
        <p:spPr>
          <a:xfrm>
            <a:off x="6096000" y="1371600"/>
            <a:ext cx="2643100" cy="3581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50">
                                            <p:txEl>
                                              <p:pRg st="0" end="0"/>
                                            </p:txEl>
                                          </p:spTgt>
                                        </p:tgtEl>
                                        <p:attrNameLst>
                                          <p:attrName>style.visibility</p:attrName>
                                        </p:attrNameLst>
                                      </p:cBhvr>
                                      <p:to>
                                        <p:strVal val="visible"/>
                                      </p:to>
                                    </p:set>
                                    <p:animEffect transition="in" filter="wipe(left)">
                                      <p:cBhvr>
                                        <p:cTn id="7" dur="500"/>
                                        <p:tgtEl>
                                          <p:spTgt spid="9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50">
                                            <p:txEl>
                                              <p:pRg st="1" end="1"/>
                                            </p:txEl>
                                          </p:spTgt>
                                        </p:tgtEl>
                                        <p:attrNameLst>
                                          <p:attrName>style.visibility</p:attrName>
                                        </p:attrNameLst>
                                      </p:cBhvr>
                                      <p:to>
                                        <p:strVal val="visible"/>
                                      </p:to>
                                    </p:set>
                                    <p:animEffect transition="in" filter="wipe(left)">
                                      <p:cBhvr>
                                        <p:cTn id="12" dur="500"/>
                                        <p:tgtEl>
                                          <p:spTgt spid="95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50">
                                            <p:txEl>
                                              <p:pRg st="2" end="2"/>
                                            </p:txEl>
                                          </p:spTgt>
                                        </p:tgtEl>
                                        <p:attrNameLst>
                                          <p:attrName>style.visibility</p:attrName>
                                        </p:attrNameLst>
                                      </p:cBhvr>
                                      <p:to>
                                        <p:strVal val="visible"/>
                                      </p:to>
                                    </p:set>
                                    <p:animEffect transition="in" filter="wipe(left)">
                                      <p:cBhvr>
                                        <p:cTn id="17" dur="500"/>
                                        <p:tgtEl>
                                          <p:spTgt spid="95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50">
                                            <p:txEl>
                                              <p:pRg st="3" end="3"/>
                                            </p:txEl>
                                          </p:spTgt>
                                        </p:tgtEl>
                                        <p:attrNameLst>
                                          <p:attrName>style.visibility</p:attrName>
                                        </p:attrNameLst>
                                      </p:cBhvr>
                                      <p:to>
                                        <p:strVal val="visible"/>
                                      </p:to>
                                    </p:set>
                                    <p:animEffect transition="in" filter="wipe(left)">
                                      <p:cBhvr>
                                        <p:cTn id="22" dur="500"/>
                                        <p:tgtEl>
                                          <p:spTgt spid="95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50">
                                            <p:txEl>
                                              <p:pRg st="4" end="4"/>
                                            </p:txEl>
                                          </p:spTgt>
                                        </p:tgtEl>
                                        <p:attrNameLst>
                                          <p:attrName>style.visibility</p:attrName>
                                        </p:attrNameLst>
                                      </p:cBhvr>
                                      <p:to>
                                        <p:strVal val="visible"/>
                                      </p:to>
                                    </p:set>
                                    <p:animEffect transition="in" filter="wipe(left)">
                                      <p:cBhvr>
                                        <p:cTn id="27" dur="500"/>
                                        <p:tgtEl>
                                          <p:spTgt spid="95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50">
                                            <p:txEl>
                                              <p:pRg st="5" end="5"/>
                                            </p:txEl>
                                          </p:spTgt>
                                        </p:tgtEl>
                                        <p:attrNameLst>
                                          <p:attrName>style.visibility</p:attrName>
                                        </p:attrNameLst>
                                      </p:cBhvr>
                                      <p:to>
                                        <p:strVal val="visible"/>
                                      </p:to>
                                    </p:set>
                                    <p:animEffect transition="in" filter="wipe(left)">
                                      <p:cBhvr>
                                        <p:cTn id="32" dur="500"/>
                                        <p:tgtEl>
                                          <p:spTgt spid="95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91E81F-4A83-0DB5-7467-DA08F5445DBF}"/>
              </a:ext>
            </a:extLst>
          </p:cNvPr>
          <p:cNvSpPr>
            <a:spLocks noGrp="1"/>
          </p:cNvSpPr>
          <p:nvPr>
            <p:ph type="title"/>
          </p:nvPr>
        </p:nvSpPr>
        <p:spPr>
          <a:xfrm>
            <a:off x="4578439" y="618184"/>
            <a:ext cx="4565561" cy="1049628"/>
          </a:xfrm>
        </p:spPr>
        <p:txBody>
          <a:bodyPr/>
          <a:lstStyle/>
          <a:p>
            <a:r>
              <a:rPr lang="en-US" dirty="0"/>
              <a:t>Human Genetics</a:t>
            </a:r>
          </a:p>
        </p:txBody>
      </p:sp>
      <p:sp>
        <p:nvSpPr>
          <p:cNvPr id="7" name="Text Placeholder 6">
            <a:extLst>
              <a:ext uri="{FF2B5EF4-FFF2-40B4-BE49-F238E27FC236}">
                <a16:creationId xmlns:a16="http://schemas.microsoft.com/office/drawing/2014/main" id="{56F74707-5571-DD48-5A04-D848A601CB2E}"/>
              </a:ext>
            </a:extLst>
          </p:cNvPr>
          <p:cNvSpPr>
            <a:spLocks noGrp="1"/>
          </p:cNvSpPr>
          <p:nvPr>
            <p:ph type="body" idx="1"/>
          </p:nvPr>
        </p:nvSpPr>
        <p:spPr>
          <a:xfrm>
            <a:off x="64960" y="1142999"/>
            <a:ext cx="4316127" cy="5541135"/>
          </a:xfrm>
        </p:spPr>
        <p:txBody>
          <a:bodyPr/>
          <a:lstStyle/>
          <a:p>
            <a:pPr marL="142875" indent="0">
              <a:buNone/>
            </a:pPr>
            <a:r>
              <a:rPr lang="en-US" sz="2400" i="0" dirty="0">
                <a:solidFill>
                  <a:srgbClr val="202124"/>
                </a:solidFill>
                <a:effectLst/>
                <a:latin typeface="Roboto" panose="02000000000000000000" pitchFamily="2" charset="0"/>
              </a:rPr>
              <a:t>The development of human genetics has been limited because of </a:t>
            </a:r>
          </a:p>
          <a:p>
            <a:pPr marL="566738" indent="-231775">
              <a:spcBef>
                <a:spcPts val="1200"/>
              </a:spcBef>
            </a:pPr>
            <a:r>
              <a:rPr lang="en-US" sz="2400" i="0" dirty="0">
                <a:solidFill>
                  <a:srgbClr val="FF0000"/>
                </a:solidFill>
                <a:effectLst/>
                <a:latin typeface="Roboto" panose="02000000000000000000" pitchFamily="2" charset="0"/>
              </a:rPr>
              <a:t>ethics</a:t>
            </a:r>
            <a:r>
              <a:rPr lang="en-US" sz="2400" i="0" dirty="0">
                <a:solidFill>
                  <a:srgbClr val="202124"/>
                </a:solidFill>
                <a:effectLst/>
                <a:latin typeface="Roboto" panose="02000000000000000000" pitchFamily="2" charset="0"/>
              </a:rPr>
              <a:t>, </a:t>
            </a:r>
          </a:p>
          <a:p>
            <a:pPr marL="566738" indent="-231775">
              <a:spcBef>
                <a:spcPts val="1200"/>
              </a:spcBef>
            </a:pPr>
            <a:r>
              <a:rPr lang="en-US" sz="2400" i="0" dirty="0">
                <a:solidFill>
                  <a:srgbClr val="202124"/>
                </a:solidFill>
                <a:effectLst/>
                <a:latin typeface="Roboto" panose="02000000000000000000" pitchFamily="2" charset="0"/>
              </a:rPr>
              <a:t>limited offspring, </a:t>
            </a:r>
          </a:p>
          <a:p>
            <a:pPr marL="566738" indent="-231775">
              <a:spcBef>
                <a:spcPts val="1200"/>
              </a:spcBef>
            </a:pPr>
            <a:r>
              <a:rPr lang="en-US" sz="2400" i="0" dirty="0">
                <a:solidFill>
                  <a:srgbClr val="FF0000"/>
                </a:solidFill>
                <a:effectLst/>
                <a:latin typeface="Roboto" panose="02000000000000000000" pitchFamily="2" charset="0"/>
              </a:rPr>
              <a:t>lack of ability to select mates</a:t>
            </a:r>
            <a:r>
              <a:rPr lang="en-US" sz="2400" i="0" dirty="0">
                <a:solidFill>
                  <a:srgbClr val="202124"/>
                </a:solidFill>
                <a:effectLst/>
                <a:latin typeface="Roboto" panose="02000000000000000000" pitchFamily="2" charset="0"/>
              </a:rPr>
              <a:t>, </a:t>
            </a:r>
          </a:p>
          <a:p>
            <a:pPr marL="566738" indent="-231775">
              <a:spcBef>
                <a:spcPts val="1200"/>
              </a:spcBef>
            </a:pPr>
            <a:r>
              <a:rPr lang="en-US" sz="2400" i="0" dirty="0">
                <a:solidFill>
                  <a:srgbClr val="202124"/>
                </a:solidFill>
                <a:effectLst/>
                <a:latin typeface="Roboto" panose="02000000000000000000" pitchFamily="2" charset="0"/>
              </a:rPr>
              <a:t>~18 years between generations,</a:t>
            </a:r>
          </a:p>
          <a:p>
            <a:pPr marL="566738" indent="-231775">
              <a:spcBef>
                <a:spcPts val="1200"/>
              </a:spcBef>
            </a:pPr>
            <a:r>
              <a:rPr lang="en-US" sz="2400" dirty="0">
                <a:solidFill>
                  <a:srgbClr val="FF0000"/>
                </a:solidFill>
                <a:latin typeface="Roboto" panose="02000000000000000000" pitchFamily="2" charset="0"/>
              </a:rPr>
              <a:t>Environmental influences</a:t>
            </a:r>
            <a:r>
              <a:rPr lang="en-US" sz="2400" dirty="0">
                <a:solidFill>
                  <a:srgbClr val="202124"/>
                </a:solidFill>
                <a:latin typeface="Roboto" panose="02000000000000000000" pitchFamily="2" charset="0"/>
              </a:rPr>
              <a:t>.</a:t>
            </a:r>
            <a:endParaRPr lang="en-US" sz="2400" dirty="0"/>
          </a:p>
        </p:txBody>
      </p:sp>
      <p:pic>
        <p:nvPicPr>
          <p:cNvPr id="3" name="Picture 2">
            <a:extLst>
              <a:ext uri="{FF2B5EF4-FFF2-40B4-BE49-F238E27FC236}">
                <a16:creationId xmlns:a16="http://schemas.microsoft.com/office/drawing/2014/main" id="{E334520D-5A9E-EF82-6B91-DCE58626F2F8}"/>
              </a:ext>
            </a:extLst>
          </p:cNvPr>
          <p:cNvPicPr>
            <a:picLocks noChangeAspect="1"/>
          </p:cNvPicPr>
          <p:nvPr/>
        </p:nvPicPr>
        <p:blipFill>
          <a:blip r:embed="rId2"/>
          <a:stretch>
            <a:fillRect/>
          </a:stretch>
        </p:blipFill>
        <p:spPr>
          <a:xfrm>
            <a:off x="4235866" y="2435158"/>
            <a:ext cx="4755292" cy="2956816"/>
          </a:xfrm>
          <a:prstGeom prst="rect">
            <a:avLst/>
          </a:prstGeom>
        </p:spPr>
      </p:pic>
    </p:spTree>
    <p:extLst>
      <p:ext uri="{BB962C8B-B14F-4D97-AF65-F5344CB8AC3E}">
        <p14:creationId xmlns:p14="http://schemas.microsoft.com/office/powerpoint/2010/main" val="69430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1D6A426-5E64-488E-8BFA-95AD0DFB66F4}"/>
              </a:ext>
            </a:extLst>
          </p:cNvPr>
          <p:cNvSpPr>
            <a:spLocks noChangeArrowheads="1"/>
          </p:cNvSpPr>
          <p:nvPr/>
        </p:nvSpPr>
        <p:spPr bwMode="auto">
          <a:xfrm>
            <a:off x="457200" y="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A Karyotype of a Person with </a:t>
            </a:r>
            <a:b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4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Turner’s Syndrome</a:t>
            </a:r>
          </a:p>
        </p:txBody>
      </p:sp>
      <p:pic>
        <p:nvPicPr>
          <p:cNvPr id="44035" name="Picture 3" descr="turners synd">
            <a:extLst>
              <a:ext uri="{FF2B5EF4-FFF2-40B4-BE49-F238E27FC236}">
                <a16:creationId xmlns:a16="http://schemas.microsoft.com/office/drawing/2014/main" id="{4B814ED3-4ECE-4EB1-8209-512A94246A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79525"/>
            <a:ext cx="5867400" cy="557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6" name="Text Box 4">
            <a:extLst>
              <a:ext uri="{FF2B5EF4-FFF2-40B4-BE49-F238E27FC236}">
                <a16:creationId xmlns:a16="http://schemas.microsoft.com/office/drawing/2014/main" id="{A71D7CA0-89A1-4CE0-AB60-1308AFFAC142}"/>
              </a:ext>
            </a:extLst>
          </p:cNvPr>
          <p:cNvSpPr txBox="1">
            <a:spLocks noChangeArrowheads="1"/>
          </p:cNvSpPr>
          <p:nvPr/>
        </p:nvSpPr>
        <p:spPr bwMode="auto">
          <a:xfrm>
            <a:off x="6248400" y="4114800"/>
            <a:ext cx="28956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sym typeface="Arial"/>
              </a:rPr>
              <a:t>This karyotype lacks of an entire sex chromosome (Y).</a:t>
            </a:r>
          </a:p>
        </p:txBody>
      </p:sp>
    </p:spTree>
    <p:extLst>
      <p:ext uri="{BB962C8B-B14F-4D97-AF65-F5344CB8AC3E}">
        <p14:creationId xmlns:p14="http://schemas.microsoft.com/office/powerpoint/2010/main" val="102418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fade">
                                      <p:cBhvr>
                                        <p:cTn id="7"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Shape 956"/>
        <p:cNvGrpSpPr/>
        <p:nvPr/>
      </p:nvGrpSpPr>
      <p:grpSpPr>
        <a:xfrm>
          <a:off x="0" y="0"/>
          <a:ext cx="0" cy="0"/>
          <a:chOff x="0" y="0"/>
          <a:chExt cx="0" cy="0"/>
        </a:xfrm>
      </p:grpSpPr>
      <p:pic>
        <p:nvPicPr>
          <p:cNvPr id="3" name="Picture 2">
            <a:extLst>
              <a:ext uri="{FF2B5EF4-FFF2-40B4-BE49-F238E27FC236}">
                <a16:creationId xmlns:a16="http://schemas.microsoft.com/office/drawing/2014/main" id="{9AA7307F-D24B-F8AB-4CF4-B2EF508F4107}"/>
              </a:ext>
            </a:extLst>
          </p:cNvPr>
          <p:cNvPicPr>
            <a:picLocks noChangeAspect="1"/>
          </p:cNvPicPr>
          <p:nvPr/>
        </p:nvPicPr>
        <p:blipFill>
          <a:blip r:embed="rId3"/>
          <a:stretch>
            <a:fillRect/>
          </a:stretch>
        </p:blipFill>
        <p:spPr>
          <a:xfrm>
            <a:off x="7225048" y="0"/>
            <a:ext cx="1767990" cy="2865368"/>
          </a:xfrm>
          <a:prstGeom prst="rect">
            <a:avLst/>
          </a:prstGeom>
        </p:spPr>
      </p:pic>
      <p:sp>
        <p:nvSpPr>
          <p:cNvPr id="957" name="Google Shape;957;p100"/>
          <p:cNvSpPr txBox="1">
            <a:spLocks noGrp="1"/>
          </p:cNvSpPr>
          <p:nvPr>
            <p:ph type="title"/>
          </p:nvPr>
        </p:nvSpPr>
        <p:spPr>
          <a:xfrm>
            <a:off x="457200" y="238260"/>
            <a:ext cx="8229600" cy="1371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dirty="0"/>
              <a:t>Klinefelter Syndrome</a:t>
            </a:r>
            <a:endParaRPr dirty="0"/>
          </a:p>
        </p:txBody>
      </p:sp>
      <p:sp>
        <p:nvSpPr>
          <p:cNvPr id="958" name="Google Shape;958;p100"/>
          <p:cNvSpPr txBox="1">
            <a:spLocks noGrp="1"/>
          </p:cNvSpPr>
          <p:nvPr>
            <p:ph type="body" idx="1"/>
          </p:nvPr>
        </p:nvSpPr>
        <p:spPr>
          <a:xfrm>
            <a:off x="150962" y="1762259"/>
            <a:ext cx="8535838" cy="4638541"/>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2400"/>
              <a:buChar char="■"/>
            </a:pPr>
            <a:r>
              <a:rPr lang="en-US" dirty="0"/>
              <a:t>XXY condition</a:t>
            </a:r>
            <a:endParaRPr dirty="0"/>
          </a:p>
          <a:p>
            <a:pPr marL="342900" lvl="0" indent="-342900" algn="l" rtl="0">
              <a:spcBef>
                <a:spcPts val="1200"/>
              </a:spcBef>
              <a:spcAft>
                <a:spcPts val="0"/>
              </a:spcAft>
              <a:buSzPts val="2400"/>
              <a:buChar char="■"/>
            </a:pPr>
            <a:r>
              <a:rPr lang="en-US" dirty="0">
                <a:solidFill>
                  <a:srgbClr val="0070C0"/>
                </a:solidFill>
              </a:rPr>
              <a:t>Results mainly from nondisjunction in mother (67%)</a:t>
            </a:r>
            <a:endParaRPr dirty="0">
              <a:solidFill>
                <a:srgbClr val="0070C0"/>
              </a:solidFill>
            </a:endParaRPr>
          </a:p>
          <a:p>
            <a:pPr marL="342900" lvl="0" indent="-342900" algn="l" rtl="0">
              <a:spcBef>
                <a:spcPts val="1200"/>
              </a:spcBef>
              <a:spcAft>
                <a:spcPts val="0"/>
              </a:spcAft>
              <a:buSzPts val="2400"/>
              <a:buChar char="■"/>
            </a:pPr>
            <a:r>
              <a:rPr lang="en-US" dirty="0"/>
              <a:t>Phenotype is tall males</a:t>
            </a:r>
            <a:endParaRPr dirty="0"/>
          </a:p>
          <a:p>
            <a:pPr marL="742950" lvl="1" indent="-285750" algn="l" rtl="0">
              <a:spcBef>
                <a:spcPts val="1200"/>
              </a:spcBef>
              <a:spcAft>
                <a:spcPts val="0"/>
              </a:spcAft>
              <a:buSzPts val="2240"/>
              <a:buChar char="◻"/>
            </a:pPr>
            <a:r>
              <a:rPr lang="en-US" dirty="0">
                <a:solidFill>
                  <a:srgbClr val="0070C0"/>
                </a:solidFill>
              </a:rPr>
              <a:t>Sterile or nearly so</a:t>
            </a:r>
            <a:endParaRPr dirty="0">
              <a:solidFill>
                <a:srgbClr val="0070C0"/>
              </a:solidFill>
            </a:endParaRPr>
          </a:p>
          <a:p>
            <a:pPr marL="742950" lvl="1" indent="-285750" algn="l" rtl="0">
              <a:spcBef>
                <a:spcPts val="1200"/>
              </a:spcBef>
              <a:spcAft>
                <a:spcPts val="0"/>
              </a:spcAft>
              <a:buSzPts val="2240"/>
              <a:buChar char="◻"/>
            </a:pPr>
            <a:r>
              <a:rPr lang="en-US" dirty="0"/>
              <a:t>Feminized traits (sparse facial hair, somewhat enlarged breasts)</a:t>
            </a:r>
            <a:endParaRPr dirty="0"/>
          </a:p>
          <a:p>
            <a:pPr marL="742950" lvl="1" indent="-285750" algn="l" rtl="0">
              <a:spcBef>
                <a:spcPts val="1200"/>
              </a:spcBef>
              <a:spcAft>
                <a:spcPts val="0"/>
              </a:spcAft>
              <a:buSzPts val="2240"/>
              <a:buChar char="◻"/>
            </a:pPr>
            <a:r>
              <a:rPr lang="en-US" dirty="0">
                <a:solidFill>
                  <a:srgbClr val="0070C0"/>
                </a:solidFill>
              </a:rPr>
              <a:t>Treated with testosterone injections</a:t>
            </a:r>
            <a:endParaRPr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58">
                                            <p:txEl>
                                              <p:pRg st="0" end="0"/>
                                            </p:txEl>
                                          </p:spTgt>
                                        </p:tgtEl>
                                        <p:attrNameLst>
                                          <p:attrName>style.visibility</p:attrName>
                                        </p:attrNameLst>
                                      </p:cBhvr>
                                      <p:to>
                                        <p:strVal val="visible"/>
                                      </p:to>
                                    </p:set>
                                    <p:animEffect transition="in" filter="wipe(left)">
                                      <p:cBhvr>
                                        <p:cTn id="7" dur="500"/>
                                        <p:tgtEl>
                                          <p:spTgt spid="9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58">
                                            <p:txEl>
                                              <p:pRg st="1" end="1"/>
                                            </p:txEl>
                                          </p:spTgt>
                                        </p:tgtEl>
                                        <p:attrNameLst>
                                          <p:attrName>style.visibility</p:attrName>
                                        </p:attrNameLst>
                                      </p:cBhvr>
                                      <p:to>
                                        <p:strVal val="visible"/>
                                      </p:to>
                                    </p:set>
                                    <p:animEffect transition="in" filter="wipe(left)">
                                      <p:cBhvr>
                                        <p:cTn id="12" dur="500"/>
                                        <p:tgtEl>
                                          <p:spTgt spid="9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58">
                                            <p:txEl>
                                              <p:pRg st="2" end="2"/>
                                            </p:txEl>
                                          </p:spTgt>
                                        </p:tgtEl>
                                        <p:attrNameLst>
                                          <p:attrName>style.visibility</p:attrName>
                                        </p:attrNameLst>
                                      </p:cBhvr>
                                      <p:to>
                                        <p:strVal val="visible"/>
                                      </p:to>
                                    </p:set>
                                    <p:animEffect transition="in" filter="wipe(left)">
                                      <p:cBhvr>
                                        <p:cTn id="17" dur="500"/>
                                        <p:tgtEl>
                                          <p:spTgt spid="9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58">
                                            <p:txEl>
                                              <p:pRg st="3" end="3"/>
                                            </p:txEl>
                                          </p:spTgt>
                                        </p:tgtEl>
                                        <p:attrNameLst>
                                          <p:attrName>style.visibility</p:attrName>
                                        </p:attrNameLst>
                                      </p:cBhvr>
                                      <p:to>
                                        <p:strVal val="visible"/>
                                      </p:to>
                                    </p:set>
                                    <p:animEffect transition="in" filter="wipe(left)">
                                      <p:cBhvr>
                                        <p:cTn id="22" dur="500"/>
                                        <p:tgtEl>
                                          <p:spTgt spid="9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58">
                                            <p:txEl>
                                              <p:pRg st="4" end="4"/>
                                            </p:txEl>
                                          </p:spTgt>
                                        </p:tgtEl>
                                        <p:attrNameLst>
                                          <p:attrName>style.visibility</p:attrName>
                                        </p:attrNameLst>
                                      </p:cBhvr>
                                      <p:to>
                                        <p:strVal val="visible"/>
                                      </p:to>
                                    </p:set>
                                    <p:animEffect transition="in" filter="wipe(left)">
                                      <p:cBhvr>
                                        <p:cTn id="27" dur="500"/>
                                        <p:tgtEl>
                                          <p:spTgt spid="9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58">
                                            <p:txEl>
                                              <p:pRg st="5" end="5"/>
                                            </p:txEl>
                                          </p:spTgt>
                                        </p:tgtEl>
                                        <p:attrNameLst>
                                          <p:attrName>style.visibility</p:attrName>
                                        </p:attrNameLst>
                                      </p:cBhvr>
                                      <p:to>
                                        <p:strVal val="visible"/>
                                      </p:to>
                                    </p:set>
                                    <p:animEffect transition="in" filter="wipe(left)">
                                      <p:cBhvr>
                                        <p:cTn id="32" dur="500"/>
                                        <p:tgtEl>
                                          <p:spTgt spid="95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a:extLst>
              <a:ext uri="{FF2B5EF4-FFF2-40B4-BE49-F238E27FC236}">
                <a16:creationId xmlns:a16="http://schemas.microsoft.com/office/drawing/2014/main" id="{F93335AB-7EE9-4D94-87BE-F6DFFA65E4BC}"/>
              </a:ext>
            </a:extLst>
          </p:cNvPr>
          <p:cNvSpPr>
            <a:spLocks noChangeArrowheads="1"/>
          </p:cNvSpPr>
          <p:nvPr/>
        </p:nvSpPr>
        <p:spPr bwMode="auto">
          <a:xfrm>
            <a:off x="457200" y="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A Karyotype of a Person with </a:t>
            </a:r>
            <a:b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4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Klinefelter Syndrome</a:t>
            </a:r>
          </a:p>
        </p:txBody>
      </p:sp>
      <p:pic>
        <p:nvPicPr>
          <p:cNvPr id="43011" name="Picture 5" descr="klinefelter synd">
            <a:extLst>
              <a:ext uri="{FF2B5EF4-FFF2-40B4-BE49-F238E27FC236}">
                <a16:creationId xmlns:a16="http://schemas.microsoft.com/office/drawing/2014/main" id="{3E1FF82E-6F0F-42CE-9D3E-70BA8D244E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8088"/>
            <a:ext cx="6400800" cy="5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 Box 6">
            <a:extLst>
              <a:ext uri="{FF2B5EF4-FFF2-40B4-BE49-F238E27FC236}">
                <a16:creationId xmlns:a16="http://schemas.microsoft.com/office/drawing/2014/main" id="{88F948EE-0692-4AF8-AAAC-297735C75790}"/>
              </a:ext>
            </a:extLst>
          </p:cNvPr>
          <p:cNvSpPr txBox="1">
            <a:spLocks noChangeArrowheads="1"/>
          </p:cNvSpPr>
          <p:nvPr/>
        </p:nvSpPr>
        <p:spPr bwMode="auto">
          <a:xfrm>
            <a:off x="6400800" y="5181600"/>
            <a:ext cx="29718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sym typeface="Arial"/>
              </a:rPr>
              <a:t>This karyotype shows an extra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sym typeface="Arial"/>
              </a:rPr>
              <a:t>X chromosome.</a:t>
            </a:r>
          </a:p>
        </p:txBody>
      </p:sp>
    </p:spTree>
    <p:extLst>
      <p:ext uri="{BB962C8B-B14F-4D97-AF65-F5344CB8AC3E}">
        <p14:creationId xmlns:p14="http://schemas.microsoft.com/office/powerpoint/2010/main" val="1632270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3494"/>
                                        </p:tgtEl>
                                        <p:attrNameLst>
                                          <p:attrName>style.visibility</p:attrName>
                                        </p:attrNameLst>
                                      </p:cBhvr>
                                      <p:to>
                                        <p:strVal val="visible"/>
                                      </p:to>
                                    </p:set>
                                    <p:anim calcmode="lin" valueType="num">
                                      <p:cBhvr additive="base">
                                        <p:cTn id="7" dur="500" fill="hold"/>
                                        <p:tgtEl>
                                          <p:spTgt spid="63494"/>
                                        </p:tgtEl>
                                        <p:attrNameLst>
                                          <p:attrName>ppt_x</p:attrName>
                                        </p:attrNameLst>
                                      </p:cBhvr>
                                      <p:tavLst>
                                        <p:tav tm="0">
                                          <p:val>
                                            <p:strVal val="#ppt_x"/>
                                          </p:val>
                                        </p:tav>
                                        <p:tav tm="100000">
                                          <p:val>
                                            <p:strVal val="#ppt_x"/>
                                          </p:val>
                                        </p:tav>
                                      </p:tavLst>
                                    </p:anim>
                                    <p:anim calcmode="lin" valueType="num">
                                      <p:cBhvr additive="base">
                                        <p:cTn id="8" dur="500" fill="hold"/>
                                        <p:tgtEl>
                                          <p:spTgt spid="634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963"/>
        <p:cNvGrpSpPr/>
        <p:nvPr/>
      </p:nvGrpSpPr>
      <p:grpSpPr>
        <a:xfrm>
          <a:off x="0" y="0"/>
          <a:ext cx="0" cy="0"/>
          <a:chOff x="0" y="0"/>
          <a:chExt cx="0" cy="0"/>
        </a:xfrm>
      </p:grpSpPr>
      <p:pic>
        <p:nvPicPr>
          <p:cNvPr id="964" name="Google Shape;964;p101" descr="http://www.tokyo-med.ac.jp/genet/kry/tri211k.jpg"/>
          <p:cNvPicPr preferRelativeResize="0"/>
          <p:nvPr/>
        </p:nvPicPr>
        <p:blipFill rotWithShape="1">
          <a:blip r:embed="rId3">
            <a:alphaModFix/>
          </a:blip>
          <a:srcRect/>
          <a:stretch/>
        </p:blipFill>
        <p:spPr>
          <a:xfrm>
            <a:off x="1828800" y="2343301"/>
            <a:ext cx="5692462" cy="3579662"/>
          </a:xfrm>
          <a:prstGeom prst="rect">
            <a:avLst/>
          </a:prstGeom>
          <a:noFill/>
          <a:ln>
            <a:noFill/>
          </a:ln>
        </p:spPr>
      </p:pic>
      <p:sp>
        <p:nvSpPr>
          <p:cNvPr id="965" name="Google Shape;965;p101"/>
          <p:cNvSpPr txBox="1"/>
          <p:nvPr/>
        </p:nvSpPr>
        <p:spPr>
          <a:xfrm>
            <a:off x="1184857" y="347663"/>
            <a:ext cx="7006106" cy="18158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rgbClr val="000000"/>
                </a:solidFill>
                <a:latin typeface="Arial"/>
                <a:ea typeface="Arial"/>
                <a:cs typeface="Arial"/>
                <a:sym typeface="Arial"/>
              </a:rPr>
              <a:t>Aneuploidy</a:t>
            </a:r>
            <a:endParaRPr dirty="0"/>
          </a:p>
          <a:p>
            <a:pPr marL="0" marR="0" lvl="0" indent="0" algn="l" rtl="0">
              <a:spcBef>
                <a:spcPts val="1200"/>
              </a:spcBef>
              <a:spcAft>
                <a:spcPts val="0"/>
              </a:spcAft>
              <a:buNone/>
            </a:pPr>
            <a:r>
              <a:rPr lang="en-US" sz="2400" b="0" i="0" u="none" strike="noStrike" cap="none" dirty="0">
                <a:solidFill>
                  <a:srgbClr val="000000"/>
                </a:solidFill>
                <a:latin typeface="Arial"/>
                <a:ea typeface="Arial"/>
                <a:cs typeface="Arial"/>
                <a:sym typeface="Arial"/>
              </a:rPr>
              <a:t>Having one extra or one less chromosome</a:t>
            </a:r>
            <a:endParaRPr dirty="0"/>
          </a:p>
          <a:p>
            <a:pPr marL="0" marR="0" lvl="0" indent="0" algn="l" rtl="0">
              <a:spcBef>
                <a:spcPts val="1200"/>
              </a:spcBef>
              <a:spcAft>
                <a:spcPts val="0"/>
              </a:spcAft>
              <a:buNone/>
            </a:pPr>
            <a:r>
              <a:rPr lang="en-US" sz="4000" b="1" i="0" u="none" strike="noStrike" cap="none" dirty="0">
                <a:solidFill>
                  <a:srgbClr val="FF0000"/>
                </a:solidFill>
                <a:latin typeface="Arial"/>
                <a:ea typeface="Arial"/>
                <a:cs typeface="Arial"/>
                <a:sym typeface="Arial"/>
              </a:rPr>
              <a:t>Down Syndrome </a:t>
            </a:r>
            <a:r>
              <a:rPr lang="en-US" sz="4000" b="0" i="0" u="none" strike="noStrike" cap="none" dirty="0">
                <a:solidFill>
                  <a:srgbClr val="000000"/>
                </a:solidFill>
                <a:latin typeface="Arial"/>
                <a:ea typeface="Arial"/>
                <a:cs typeface="Arial"/>
                <a:sym typeface="Arial"/>
              </a:rPr>
              <a:t>Trisomy 21</a:t>
            </a:r>
            <a:endParaRPr sz="2400" dirty="0"/>
          </a:p>
        </p:txBody>
      </p:sp>
      <p:sp>
        <p:nvSpPr>
          <p:cNvPr id="967" name="Google Shape;967;p101"/>
          <p:cNvSpPr/>
          <p:nvPr/>
        </p:nvSpPr>
        <p:spPr>
          <a:xfrm>
            <a:off x="3810000" y="5228198"/>
            <a:ext cx="609600" cy="642377"/>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65">
                                            <p:txEl>
                                              <p:pRg st="2" end="2"/>
                                            </p:txEl>
                                          </p:spTgt>
                                        </p:tgtEl>
                                        <p:attrNameLst>
                                          <p:attrName>style.visibility</p:attrName>
                                        </p:attrNameLst>
                                      </p:cBhvr>
                                      <p:to>
                                        <p:strVal val="visible"/>
                                      </p:to>
                                    </p:set>
                                    <p:animEffect transition="in" filter="fade">
                                      <p:cBhvr>
                                        <p:cTn id="7" dur="500"/>
                                        <p:tgtEl>
                                          <p:spTgt spid="96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4"/>
                                        </p:tgtEl>
                                        <p:attrNameLst>
                                          <p:attrName>style.visibility</p:attrName>
                                        </p:attrNameLst>
                                      </p:cBhvr>
                                      <p:to>
                                        <p:strVal val="visible"/>
                                      </p:to>
                                    </p:set>
                                    <p:animEffect transition="in" filter="fade">
                                      <p:cBhvr>
                                        <p:cTn id="12" dur="500"/>
                                        <p:tgtEl>
                                          <p:spTgt spid="9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67"/>
                                        </p:tgtEl>
                                        <p:attrNameLst>
                                          <p:attrName>style.visibility</p:attrName>
                                        </p:attrNameLst>
                                      </p:cBhvr>
                                      <p:to>
                                        <p:strVal val="visible"/>
                                      </p:to>
                                    </p:set>
                                    <p:animEffect transition="in" filter="fade">
                                      <p:cBhvr>
                                        <p:cTn id="17" dur="500"/>
                                        <p:tgtEl>
                                          <p:spTgt spid="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Shape 972"/>
        <p:cNvGrpSpPr/>
        <p:nvPr/>
      </p:nvGrpSpPr>
      <p:grpSpPr>
        <a:xfrm>
          <a:off x="0" y="0"/>
          <a:ext cx="0" cy="0"/>
          <a:chOff x="0" y="0"/>
          <a:chExt cx="0" cy="0"/>
        </a:xfrm>
      </p:grpSpPr>
      <p:pic>
        <p:nvPicPr>
          <p:cNvPr id="973" name="Google Shape;973;p102" descr="http://www.tokyo-med.ac.jp/genet/kry/xok.jpg"/>
          <p:cNvPicPr preferRelativeResize="0"/>
          <p:nvPr/>
        </p:nvPicPr>
        <p:blipFill rotWithShape="1">
          <a:blip r:embed="rId3">
            <a:alphaModFix/>
          </a:blip>
          <a:srcRect/>
          <a:stretch/>
        </p:blipFill>
        <p:spPr>
          <a:xfrm>
            <a:off x="4035425" y="406400"/>
            <a:ext cx="4572000" cy="2705100"/>
          </a:xfrm>
          <a:prstGeom prst="rect">
            <a:avLst/>
          </a:prstGeom>
          <a:noFill/>
          <a:ln>
            <a:noFill/>
          </a:ln>
        </p:spPr>
      </p:pic>
      <p:pic>
        <p:nvPicPr>
          <p:cNvPr id="974" name="Google Shape;974;p102" descr="http://www.tokyo-med.ac.jp/genet/kry/xxyk.jpg"/>
          <p:cNvPicPr preferRelativeResize="0"/>
          <p:nvPr/>
        </p:nvPicPr>
        <p:blipFill rotWithShape="1">
          <a:blip r:embed="rId4">
            <a:alphaModFix/>
          </a:blip>
          <a:srcRect/>
          <a:stretch/>
        </p:blipFill>
        <p:spPr>
          <a:xfrm>
            <a:off x="3581400" y="3663017"/>
            <a:ext cx="4572000" cy="2705100"/>
          </a:xfrm>
          <a:prstGeom prst="rect">
            <a:avLst/>
          </a:prstGeom>
          <a:noFill/>
          <a:ln>
            <a:noFill/>
          </a:ln>
        </p:spPr>
      </p:pic>
      <p:sp>
        <p:nvSpPr>
          <p:cNvPr id="975" name="Google Shape;975;p102"/>
          <p:cNvSpPr txBox="1"/>
          <p:nvPr/>
        </p:nvSpPr>
        <p:spPr>
          <a:xfrm>
            <a:off x="409575" y="1404938"/>
            <a:ext cx="3286125"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rgbClr val="0070C0"/>
                </a:solidFill>
                <a:latin typeface="Arial"/>
                <a:ea typeface="Arial"/>
                <a:cs typeface="Arial"/>
                <a:sym typeface="Arial"/>
              </a:rPr>
              <a:t>Turner Syndrome</a:t>
            </a:r>
          </a:p>
          <a:p>
            <a:pPr algn="ctr"/>
            <a:r>
              <a:rPr lang="en-US" sz="2800" b="0" i="0" u="none" strike="noStrike" cap="none" dirty="0">
                <a:solidFill>
                  <a:srgbClr val="000000"/>
                </a:solidFill>
                <a:latin typeface="Arial"/>
                <a:ea typeface="Arial"/>
                <a:cs typeface="Arial"/>
                <a:sym typeface="Arial"/>
              </a:rPr>
              <a:t>XO</a:t>
            </a:r>
            <a:endParaRPr lang="en-US" sz="2800" dirty="0"/>
          </a:p>
        </p:txBody>
      </p:sp>
      <p:sp>
        <p:nvSpPr>
          <p:cNvPr id="976" name="Google Shape;976;p102"/>
          <p:cNvSpPr txBox="1"/>
          <p:nvPr/>
        </p:nvSpPr>
        <p:spPr>
          <a:xfrm>
            <a:off x="409575" y="4699000"/>
            <a:ext cx="3286125" cy="83095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i="0" u="none" strike="noStrike" cap="none" dirty="0">
                <a:solidFill>
                  <a:srgbClr val="00B050"/>
                </a:solidFill>
                <a:latin typeface="Arial"/>
                <a:ea typeface="Arial"/>
                <a:cs typeface="Arial"/>
                <a:sym typeface="Arial"/>
              </a:rPr>
              <a:t>Klinefelter Syndrome</a:t>
            </a:r>
          </a:p>
          <a:p>
            <a:pPr marL="0" marR="0" lvl="0" indent="0" algn="ctr" rtl="0">
              <a:spcBef>
                <a:spcPts val="0"/>
              </a:spcBef>
              <a:spcAft>
                <a:spcPts val="0"/>
              </a:spcAft>
              <a:buNone/>
            </a:pPr>
            <a:r>
              <a:rPr lang="en-US" sz="2400" b="0" i="0" u="none" strike="noStrike" cap="none" dirty="0">
                <a:solidFill>
                  <a:srgbClr val="000000"/>
                </a:solidFill>
                <a:latin typeface="Arial"/>
                <a:ea typeface="Arial"/>
                <a:cs typeface="Arial"/>
                <a:sym typeface="Arial"/>
              </a:rPr>
              <a:t>XXY</a:t>
            </a:r>
            <a:endParaRPr sz="2400" dirty="0"/>
          </a:p>
        </p:txBody>
      </p:sp>
      <p:sp>
        <p:nvSpPr>
          <p:cNvPr id="977" name="Google Shape;977;p102"/>
          <p:cNvSpPr/>
          <p:nvPr/>
        </p:nvSpPr>
        <p:spPr>
          <a:xfrm>
            <a:off x="7505700" y="2209800"/>
            <a:ext cx="1295400" cy="9017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978" name="Google Shape;978;p102"/>
          <p:cNvSpPr/>
          <p:nvPr/>
        </p:nvSpPr>
        <p:spPr>
          <a:xfrm>
            <a:off x="7017124" y="5466417"/>
            <a:ext cx="1295400" cy="901700"/>
          </a:xfrm>
          <a:prstGeom prst="ellipse">
            <a:avLst/>
          </a:prstGeom>
          <a:noFill/>
          <a:ln w="381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 name="Google Shape;965;p101">
            <a:extLst>
              <a:ext uri="{FF2B5EF4-FFF2-40B4-BE49-F238E27FC236}">
                <a16:creationId xmlns:a16="http://schemas.microsoft.com/office/drawing/2014/main" id="{C2763A78-6A96-6823-AAA8-BE9D40CFB511}"/>
              </a:ext>
            </a:extLst>
          </p:cNvPr>
          <p:cNvSpPr txBox="1"/>
          <p:nvPr/>
        </p:nvSpPr>
        <p:spPr>
          <a:xfrm>
            <a:off x="90152" y="102177"/>
            <a:ext cx="2691686" cy="52318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1" i="0" u="none" strike="noStrike" cap="none" dirty="0">
                <a:solidFill>
                  <a:srgbClr val="000000"/>
                </a:solidFill>
                <a:latin typeface="Arial"/>
                <a:ea typeface="Arial"/>
                <a:cs typeface="Arial"/>
                <a:sym typeface="Arial"/>
              </a:rPr>
              <a:t>Aneuploidy</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73"/>
                                        </p:tgtEl>
                                        <p:attrNameLst>
                                          <p:attrName>style.visibility</p:attrName>
                                        </p:attrNameLst>
                                      </p:cBhvr>
                                      <p:to>
                                        <p:strVal val="visible"/>
                                      </p:to>
                                    </p:set>
                                    <p:animEffect transition="in" filter="fade">
                                      <p:cBhvr>
                                        <p:cTn id="7" dur="500"/>
                                        <p:tgtEl>
                                          <p:spTgt spid="9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77"/>
                                        </p:tgtEl>
                                        <p:attrNameLst>
                                          <p:attrName>style.visibility</p:attrName>
                                        </p:attrNameLst>
                                      </p:cBhvr>
                                      <p:to>
                                        <p:strVal val="visible"/>
                                      </p:to>
                                    </p:set>
                                    <p:animEffect transition="in" filter="fade">
                                      <p:cBhvr>
                                        <p:cTn id="12" dur="500"/>
                                        <p:tgtEl>
                                          <p:spTgt spid="9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76"/>
                                        </p:tgtEl>
                                        <p:attrNameLst>
                                          <p:attrName>style.visibility</p:attrName>
                                        </p:attrNameLst>
                                      </p:cBhvr>
                                      <p:to>
                                        <p:strVal val="visible"/>
                                      </p:to>
                                    </p:set>
                                    <p:animEffect transition="in" filter="fade">
                                      <p:cBhvr>
                                        <p:cTn id="17" dur="500"/>
                                        <p:tgtEl>
                                          <p:spTgt spid="9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4"/>
                                        </p:tgtEl>
                                        <p:attrNameLst>
                                          <p:attrName>style.visibility</p:attrName>
                                        </p:attrNameLst>
                                      </p:cBhvr>
                                      <p:to>
                                        <p:strVal val="visible"/>
                                      </p:to>
                                    </p:set>
                                    <p:animEffect transition="in" filter="fade">
                                      <p:cBhvr>
                                        <p:cTn id="22" dur="500"/>
                                        <p:tgtEl>
                                          <p:spTgt spid="9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78"/>
                                        </p:tgtEl>
                                        <p:attrNameLst>
                                          <p:attrName>style.visibility</p:attrName>
                                        </p:attrNameLst>
                                      </p:cBhvr>
                                      <p:to>
                                        <p:strVal val="visible"/>
                                      </p:to>
                                    </p:set>
                                    <p:animEffect transition="in" filter="fade">
                                      <p:cBhvr>
                                        <p:cTn id="27" dur="500"/>
                                        <p:tgtEl>
                                          <p:spTgt spid="9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6" grpId="0"/>
      <p:bldP spid="977" grpId="0" animBg="1"/>
      <p:bldP spid="97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9D1C472A-16D0-472B-8566-00E58B9F25D7}"/>
              </a:ext>
            </a:extLst>
          </p:cNvPr>
          <p:cNvSpPr>
            <a:spLocks noChangeArrowheads="1"/>
          </p:cNvSpPr>
          <p:nvPr/>
        </p:nvSpPr>
        <p:spPr bwMode="auto">
          <a:xfrm>
            <a:off x="457200" y="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A Karyotype of a Person with </a:t>
            </a:r>
            <a:b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4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Edward’s Syndrome</a:t>
            </a:r>
          </a:p>
        </p:txBody>
      </p:sp>
      <p:pic>
        <p:nvPicPr>
          <p:cNvPr id="40963" name="Picture 3" descr="Trisomy18 - edwards synd">
            <a:extLst>
              <a:ext uri="{FF2B5EF4-FFF2-40B4-BE49-F238E27FC236}">
                <a16:creationId xmlns:a16="http://schemas.microsoft.com/office/drawing/2014/main" id="{2ED052A2-5E5A-416A-8540-4BCA67C60C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63650"/>
            <a:ext cx="5791200" cy="559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 Box 4">
            <a:extLst>
              <a:ext uri="{FF2B5EF4-FFF2-40B4-BE49-F238E27FC236}">
                <a16:creationId xmlns:a16="http://schemas.microsoft.com/office/drawing/2014/main" id="{4F32F624-A5BF-47DF-BB6A-47B164DD8C5D}"/>
              </a:ext>
            </a:extLst>
          </p:cNvPr>
          <p:cNvSpPr txBox="1">
            <a:spLocks noChangeArrowheads="1"/>
          </p:cNvSpPr>
          <p:nvPr/>
        </p:nvSpPr>
        <p:spPr bwMode="auto">
          <a:xfrm>
            <a:off x="6400800" y="4648200"/>
            <a:ext cx="2743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sym typeface="Arial"/>
              </a:rPr>
              <a:t>Also called </a:t>
            </a:r>
            <a:r>
              <a:rPr kumimoji="0" lang="en-US" altLang="en-US" sz="3200" b="0" i="0" u="sng"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sym typeface="Arial"/>
              </a:rPr>
              <a:t>Tri</a:t>
            </a:r>
            <a:r>
              <a:rPr kumimoji="0" lang="en-US" altLang="en-US" sz="3200" b="0"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sym typeface="Arial"/>
              </a:rPr>
              <a:t>somy 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sym typeface="Arial"/>
              </a:rPr>
              <a:t>(3 of chromosome 18)</a:t>
            </a:r>
          </a:p>
        </p:txBody>
      </p:sp>
    </p:spTree>
    <p:extLst>
      <p:ext uri="{BB962C8B-B14F-4D97-AF65-F5344CB8AC3E}">
        <p14:creationId xmlns:p14="http://schemas.microsoft.com/office/powerpoint/2010/main" val="24717817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5540"/>
                                        </p:tgtEl>
                                        <p:attrNameLst>
                                          <p:attrName>style.visibility</p:attrName>
                                        </p:attrNameLst>
                                      </p:cBhvr>
                                      <p:to>
                                        <p:strVal val="visible"/>
                                      </p:to>
                                    </p:set>
                                    <p:anim calcmode="lin" valueType="num">
                                      <p:cBhvr additive="base">
                                        <p:cTn id="7" dur="500" fill="hold"/>
                                        <p:tgtEl>
                                          <p:spTgt spid="65540"/>
                                        </p:tgtEl>
                                        <p:attrNameLst>
                                          <p:attrName>ppt_x</p:attrName>
                                        </p:attrNameLst>
                                      </p:cBhvr>
                                      <p:tavLst>
                                        <p:tav tm="0">
                                          <p:val>
                                            <p:strVal val="#ppt_x"/>
                                          </p:val>
                                        </p:tav>
                                        <p:tav tm="100000">
                                          <p:val>
                                            <p:strVal val="#ppt_x"/>
                                          </p:val>
                                        </p:tav>
                                      </p:tavLst>
                                    </p:anim>
                                    <p:anim calcmode="lin" valueType="num">
                                      <p:cBhvr additive="base">
                                        <p:cTn id="8" dur="500" fill="hold"/>
                                        <p:tgtEl>
                                          <p:spTgt spid="6554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0"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BBFF1372-848D-436D-9014-21865CB8E9BF}"/>
              </a:ext>
            </a:extLst>
          </p:cNvPr>
          <p:cNvSpPr>
            <a:spLocks noChangeArrowheads="1"/>
          </p:cNvSpPr>
          <p:nvPr/>
        </p:nvSpPr>
        <p:spPr bwMode="auto">
          <a:xfrm>
            <a:off x="457200" y="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A Karyotype of a Person with </a:t>
            </a:r>
            <a:b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4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Patau’s Syndrome</a:t>
            </a:r>
          </a:p>
        </p:txBody>
      </p:sp>
      <p:pic>
        <p:nvPicPr>
          <p:cNvPr id="41987" name="Picture 3" descr="Trisomy13 patau synd">
            <a:extLst>
              <a:ext uri="{FF2B5EF4-FFF2-40B4-BE49-F238E27FC236}">
                <a16:creationId xmlns:a16="http://schemas.microsoft.com/office/drawing/2014/main" id="{69BFB189-3A45-4377-B10A-D7544053F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1249363"/>
            <a:ext cx="6019800" cy="560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4" name="Text Box 4">
            <a:extLst>
              <a:ext uri="{FF2B5EF4-FFF2-40B4-BE49-F238E27FC236}">
                <a16:creationId xmlns:a16="http://schemas.microsoft.com/office/drawing/2014/main" id="{D9E99E1F-6058-49FE-9FBE-624C3A0B3D41}"/>
              </a:ext>
            </a:extLst>
          </p:cNvPr>
          <p:cNvSpPr txBox="1">
            <a:spLocks noChangeArrowheads="1"/>
          </p:cNvSpPr>
          <p:nvPr/>
        </p:nvSpPr>
        <p:spPr bwMode="auto">
          <a:xfrm>
            <a:off x="0" y="4495800"/>
            <a:ext cx="2667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sym typeface="Arial"/>
              </a:rPr>
              <a:t>Also called </a:t>
            </a:r>
            <a:r>
              <a:rPr kumimoji="0" lang="en-US" altLang="en-US" sz="3200" b="0" i="0" u="sng"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sym typeface="Arial"/>
              </a:rPr>
              <a:t>Tri</a:t>
            </a:r>
            <a:r>
              <a:rPr kumimoji="0" lang="en-US" altLang="en-US" sz="3200" b="0"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sym typeface="Arial"/>
              </a:rPr>
              <a:t>somy 13</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sym typeface="Arial"/>
              </a:rPr>
              <a:t>(3 of chromosome 13)</a:t>
            </a:r>
          </a:p>
        </p:txBody>
      </p:sp>
    </p:spTree>
    <p:extLst>
      <p:ext uri="{BB962C8B-B14F-4D97-AF65-F5344CB8AC3E}">
        <p14:creationId xmlns:p14="http://schemas.microsoft.com/office/powerpoint/2010/main" val="4283886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6564"/>
                                        </p:tgtEl>
                                        <p:attrNameLst>
                                          <p:attrName>style.visibility</p:attrName>
                                        </p:attrNameLst>
                                      </p:cBhvr>
                                      <p:to>
                                        <p:strVal val="visible"/>
                                      </p:to>
                                    </p:set>
                                    <p:anim calcmode="lin" valueType="num">
                                      <p:cBhvr additive="base">
                                        <p:cTn id="7" dur="500" fill="hold"/>
                                        <p:tgtEl>
                                          <p:spTgt spid="66564"/>
                                        </p:tgtEl>
                                        <p:attrNameLst>
                                          <p:attrName>ppt_x</p:attrName>
                                        </p:attrNameLst>
                                      </p:cBhvr>
                                      <p:tavLst>
                                        <p:tav tm="0">
                                          <p:val>
                                            <p:strVal val="#ppt_x"/>
                                          </p:val>
                                        </p:tav>
                                        <p:tav tm="100000">
                                          <p:val>
                                            <p:strVal val="#ppt_x"/>
                                          </p:val>
                                        </p:tav>
                                      </p:tavLst>
                                    </p:anim>
                                    <p:anim calcmode="lin" valueType="num">
                                      <p:cBhvr additive="base">
                                        <p:cTn id="8" dur="500" fill="hold"/>
                                        <p:tgtEl>
                                          <p:spTgt spid="6656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793D4EA-A7CF-4926-B512-60D5706E9F91}"/>
              </a:ext>
            </a:extLst>
          </p:cNvPr>
          <p:cNvSpPr>
            <a:spLocks noChangeArrowheads="1"/>
          </p:cNvSpPr>
          <p:nvPr/>
        </p:nvSpPr>
        <p:spPr bwMode="auto">
          <a:xfrm>
            <a:off x="457200" y="0"/>
            <a:ext cx="8229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A Karyotype of a Person with </a:t>
            </a:r>
            <a:br>
              <a:rPr kumimoji="0" lang="en-US" alt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br>
            <a:r>
              <a:rPr kumimoji="0" lang="en-US" altLang="en-US" sz="40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Pr>
              <a:t>Fragile X Syndrome</a:t>
            </a:r>
          </a:p>
        </p:txBody>
      </p:sp>
      <p:pic>
        <p:nvPicPr>
          <p:cNvPr id="45059" name="Picture 4" descr="fragXmale">
            <a:extLst>
              <a:ext uri="{FF2B5EF4-FFF2-40B4-BE49-F238E27FC236}">
                <a16:creationId xmlns:a16="http://schemas.microsoft.com/office/drawing/2014/main" id="{1B1704D7-DB32-4435-A9C0-FAAAEA111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38250"/>
            <a:ext cx="5791200" cy="561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5">
            <a:extLst>
              <a:ext uri="{FF2B5EF4-FFF2-40B4-BE49-F238E27FC236}">
                <a16:creationId xmlns:a16="http://schemas.microsoft.com/office/drawing/2014/main" id="{0978AD0A-50EF-43A4-A0FC-BD817E83DED7}"/>
              </a:ext>
            </a:extLst>
          </p:cNvPr>
          <p:cNvSpPr txBox="1">
            <a:spLocks noChangeArrowheads="1"/>
          </p:cNvSpPr>
          <p:nvPr/>
        </p:nvSpPr>
        <p:spPr bwMode="auto">
          <a:xfrm>
            <a:off x="6172200" y="3048000"/>
            <a:ext cx="2971800" cy="350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333399"/>
                </a:solidFill>
                <a:effectLst/>
                <a:uLnTx/>
                <a:uFillTx/>
                <a:latin typeface="Arial" panose="020B0604020202020204" pitchFamily="34" charset="0"/>
                <a:ea typeface="+mn-ea"/>
                <a:cs typeface="Arial" panose="020B0604020202020204" pitchFamily="34" charset="0"/>
                <a:sym typeface="Arial"/>
              </a:rPr>
              <a:t>A gene on the X chromosome has mutated and does not make a necessary protein.</a:t>
            </a:r>
          </a:p>
        </p:txBody>
      </p:sp>
    </p:spTree>
    <p:extLst>
      <p:ext uri="{BB962C8B-B14F-4D97-AF65-F5344CB8AC3E}">
        <p14:creationId xmlns:p14="http://schemas.microsoft.com/office/powerpoint/2010/main" val="2046335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7589"/>
                                        </p:tgtEl>
                                        <p:attrNameLst>
                                          <p:attrName>style.visibility</p:attrName>
                                        </p:attrNameLst>
                                      </p:cBhvr>
                                      <p:to>
                                        <p:strVal val="visible"/>
                                      </p:to>
                                    </p:set>
                                    <p:anim calcmode="lin" valueType="num">
                                      <p:cBhvr additive="base">
                                        <p:cTn id="7" dur="500" fill="hold"/>
                                        <p:tgtEl>
                                          <p:spTgt spid="67589"/>
                                        </p:tgtEl>
                                        <p:attrNameLst>
                                          <p:attrName>ppt_x</p:attrName>
                                        </p:attrNameLst>
                                      </p:cBhvr>
                                      <p:tavLst>
                                        <p:tav tm="0">
                                          <p:val>
                                            <p:strVal val="#ppt_x"/>
                                          </p:val>
                                        </p:tav>
                                        <p:tav tm="100000">
                                          <p:val>
                                            <p:strVal val="#ppt_x"/>
                                          </p:val>
                                        </p:tav>
                                      </p:tavLst>
                                    </p:anim>
                                    <p:anim calcmode="lin" valueType="num">
                                      <p:cBhvr additive="base">
                                        <p:cTn id="8" dur="500" fill="hold"/>
                                        <p:tgtEl>
                                          <p:spTgt spid="6758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Google Shape;607;p73"/>
          <p:cNvSpPr txBox="1">
            <a:spLocks noGrp="1"/>
          </p:cNvSpPr>
          <p:nvPr>
            <p:ph type="title"/>
          </p:nvPr>
        </p:nvSpPr>
        <p:spPr>
          <a:xfrm>
            <a:off x="457200" y="236650"/>
            <a:ext cx="8229600" cy="838200"/>
          </a:xfrm>
          <a:prstGeom prst="rect">
            <a:avLst/>
          </a:prstGeom>
          <a:solidFill>
            <a:schemeClr val="accent2">
              <a:lumMod val="40000"/>
              <a:lumOff val="60000"/>
            </a:schemeClr>
          </a:solid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200" b="1" dirty="0">
                <a:solidFill>
                  <a:srgbClr val="1717FF"/>
                </a:solidFill>
              </a:rPr>
              <a:t>Human Genetic Patterns of Inheritance</a:t>
            </a:r>
            <a:endParaRPr dirty="0"/>
          </a:p>
        </p:txBody>
      </p:sp>
      <p:sp>
        <p:nvSpPr>
          <p:cNvPr id="608" name="Google Shape;608;p73"/>
          <p:cNvSpPr txBox="1">
            <a:spLocks noGrp="1"/>
          </p:cNvSpPr>
          <p:nvPr>
            <p:ph type="body" idx="1"/>
          </p:nvPr>
        </p:nvSpPr>
        <p:spPr>
          <a:xfrm>
            <a:off x="457200" y="1074850"/>
            <a:ext cx="8229600" cy="5364584"/>
          </a:xfrm>
          <a:prstGeom prst="rect">
            <a:avLst/>
          </a:prstGeom>
          <a:noFill/>
          <a:ln>
            <a:noFill/>
          </a:ln>
        </p:spPr>
        <p:txBody>
          <a:bodyPr spcFirstLastPara="1" wrap="square" lIns="91425" tIns="45700" rIns="91425" bIns="45700" anchor="t" anchorCtr="0">
            <a:noAutofit/>
          </a:bodyPr>
          <a:lstStyle/>
          <a:p>
            <a:pPr marL="0" lvl="0" indent="0" algn="l" rtl="0">
              <a:spcBef>
                <a:spcPts val="1200"/>
              </a:spcBef>
              <a:spcAft>
                <a:spcPts val="0"/>
              </a:spcAft>
              <a:buSzPts val="2400"/>
              <a:buNone/>
            </a:pPr>
            <a:r>
              <a:rPr lang="en-US" dirty="0"/>
              <a:t>REVIEW:</a:t>
            </a:r>
            <a:endParaRPr dirty="0"/>
          </a:p>
          <a:p>
            <a:pPr lvl="1" indent="-450850">
              <a:spcBef>
                <a:spcPts val="2400"/>
              </a:spcBef>
              <a:buSzPts val="2560"/>
            </a:pPr>
            <a:r>
              <a:rPr lang="en-US" sz="3200" b="1" dirty="0">
                <a:solidFill>
                  <a:srgbClr val="FF0000"/>
                </a:solidFill>
              </a:rPr>
              <a:t>Autosomal </a:t>
            </a:r>
            <a:r>
              <a:rPr lang="en-US" sz="3200" b="1" dirty="0">
                <a:solidFill>
                  <a:srgbClr val="1717FF"/>
                </a:solidFill>
              </a:rPr>
              <a:t>Recessive</a:t>
            </a:r>
            <a:r>
              <a:rPr lang="en-US" sz="3200" b="1" dirty="0">
                <a:solidFill>
                  <a:srgbClr val="FF0000"/>
                </a:solidFill>
              </a:rPr>
              <a:t> Inheritance </a:t>
            </a:r>
            <a:r>
              <a:rPr lang="en-US" sz="2400" dirty="0">
                <a:solidFill>
                  <a:srgbClr val="000000"/>
                </a:solidFill>
              </a:rPr>
              <a:t>(Sickle Cell, Phenylketonuria, Cystic Fibrosis</a:t>
            </a:r>
            <a:r>
              <a:rPr lang="en-US" sz="2000" dirty="0">
                <a:solidFill>
                  <a:srgbClr val="000000"/>
                </a:solidFill>
                <a:effectLst>
                  <a:outerShdw blurRad="38100" dist="38100" dir="2700000" algn="tl">
                    <a:srgbClr val="000000">
                      <a:alpha val="43137"/>
                    </a:srgbClr>
                  </a:outerShdw>
                </a:effectLst>
              </a:rPr>
              <a:t>)</a:t>
            </a:r>
            <a:endParaRPr sz="2000" dirty="0">
              <a:solidFill>
                <a:srgbClr val="000000"/>
              </a:solidFill>
            </a:endParaRPr>
          </a:p>
          <a:p>
            <a:pPr lvl="1" indent="-450850">
              <a:spcBef>
                <a:spcPts val="2400"/>
              </a:spcBef>
              <a:buSzPts val="2560"/>
            </a:pPr>
            <a:r>
              <a:rPr lang="en-US" sz="3200" b="1" dirty="0">
                <a:solidFill>
                  <a:srgbClr val="FF0000"/>
                </a:solidFill>
              </a:rPr>
              <a:t>Autosomal </a:t>
            </a:r>
            <a:r>
              <a:rPr lang="en-US" sz="3200" b="1" dirty="0">
                <a:solidFill>
                  <a:srgbClr val="1717FF"/>
                </a:solidFill>
              </a:rPr>
              <a:t>Dominant</a:t>
            </a:r>
            <a:r>
              <a:rPr lang="en-US" sz="3200" b="1" dirty="0">
                <a:solidFill>
                  <a:srgbClr val="FF0000"/>
                </a:solidFill>
              </a:rPr>
              <a:t> Inheritance </a:t>
            </a:r>
            <a:r>
              <a:rPr lang="en-US" sz="2400" dirty="0">
                <a:solidFill>
                  <a:srgbClr val="000000"/>
                </a:solidFill>
              </a:rPr>
              <a:t>(Huntington’s, Achondroplasia, Aneuploidy</a:t>
            </a:r>
            <a:r>
              <a:rPr lang="en-US" sz="2000" dirty="0">
                <a:solidFill>
                  <a:srgbClr val="000000"/>
                </a:solidFill>
                <a:effectLst>
                  <a:outerShdw blurRad="38100" dist="38100" dir="2700000" algn="tl">
                    <a:srgbClr val="000000">
                      <a:alpha val="43137"/>
                    </a:srgbClr>
                  </a:outerShdw>
                </a:effectLst>
              </a:rPr>
              <a:t>)</a:t>
            </a:r>
            <a:endParaRPr lang="en-US" sz="2000" dirty="0">
              <a:solidFill>
                <a:srgbClr val="000000"/>
              </a:solidFill>
            </a:endParaRPr>
          </a:p>
          <a:p>
            <a:pPr lvl="1" indent="-450850" algn="l" rtl="0">
              <a:spcBef>
                <a:spcPts val="2400"/>
              </a:spcBef>
              <a:spcAft>
                <a:spcPts val="0"/>
              </a:spcAft>
              <a:buSzPts val="2560"/>
              <a:buChar char="◻"/>
            </a:pPr>
            <a:r>
              <a:rPr lang="en-US" sz="3200" b="1" dirty="0">
                <a:solidFill>
                  <a:schemeClr val="tx2">
                    <a:lumMod val="60000"/>
                    <a:lumOff val="40000"/>
                  </a:schemeClr>
                </a:solidFill>
              </a:rPr>
              <a:t>Sex-linked</a:t>
            </a:r>
            <a:r>
              <a:rPr lang="en-US" sz="3200" b="1" dirty="0">
                <a:solidFill>
                  <a:srgbClr val="FF0000"/>
                </a:solidFill>
              </a:rPr>
              <a:t> inheritance </a:t>
            </a:r>
            <a:r>
              <a:rPr lang="en-US" sz="2400" dirty="0">
                <a:solidFill>
                  <a:srgbClr val="000000"/>
                </a:solidFill>
              </a:rPr>
              <a:t>(e.g. hemophilia, pattern baldness)</a:t>
            </a:r>
          </a:p>
        </p:txBody>
      </p:sp>
    </p:spTree>
    <p:extLst>
      <p:ext uri="{BB962C8B-B14F-4D97-AF65-F5344CB8AC3E}">
        <p14:creationId xmlns:p14="http://schemas.microsoft.com/office/powerpoint/2010/main" val="139963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08">
                                            <p:txEl>
                                              <p:pRg st="0" end="0"/>
                                            </p:txEl>
                                          </p:spTgt>
                                        </p:tgtEl>
                                        <p:attrNameLst>
                                          <p:attrName>style.visibility</p:attrName>
                                        </p:attrNameLst>
                                      </p:cBhvr>
                                      <p:to>
                                        <p:strVal val="visible"/>
                                      </p:to>
                                    </p:set>
                                    <p:animEffect transition="in" filter="wipe(left)">
                                      <p:cBhvr>
                                        <p:cTn id="7" dur="500"/>
                                        <p:tgtEl>
                                          <p:spTgt spid="6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08">
                                            <p:txEl>
                                              <p:pRg st="1" end="1"/>
                                            </p:txEl>
                                          </p:spTgt>
                                        </p:tgtEl>
                                        <p:attrNameLst>
                                          <p:attrName>style.visibility</p:attrName>
                                        </p:attrNameLst>
                                      </p:cBhvr>
                                      <p:to>
                                        <p:strVal val="visible"/>
                                      </p:to>
                                    </p:set>
                                    <p:animEffect transition="in" filter="wipe(left)">
                                      <p:cBhvr>
                                        <p:cTn id="12" dur="500"/>
                                        <p:tgtEl>
                                          <p:spTgt spid="6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08">
                                            <p:txEl>
                                              <p:pRg st="2" end="2"/>
                                            </p:txEl>
                                          </p:spTgt>
                                        </p:tgtEl>
                                        <p:attrNameLst>
                                          <p:attrName>style.visibility</p:attrName>
                                        </p:attrNameLst>
                                      </p:cBhvr>
                                      <p:to>
                                        <p:strVal val="visible"/>
                                      </p:to>
                                    </p:set>
                                    <p:animEffect transition="in" filter="wipe(left)">
                                      <p:cBhvr>
                                        <p:cTn id="17" dur="500"/>
                                        <p:tgtEl>
                                          <p:spTgt spid="6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08">
                                            <p:txEl>
                                              <p:pRg st="3" end="3"/>
                                            </p:txEl>
                                          </p:spTgt>
                                        </p:tgtEl>
                                        <p:attrNameLst>
                                          <p:attrName>style.visibility</p:attrName>
                                        </p:attrNameLst>
                                      </p:cBhvr>
                                      <p:to>
                                        <p:strVal val="visible"/>
                                      </p:to>
                                    </p:set>
                                    <p:animEffect transition="in" filter="wipe(left)">
                                      <p:cBhvr>
                                        <p:cTn id="22" dur="500"/>
                                        <p:tgtEl>
                                          <p:spTgt spid="60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BFE71-2347-A3B6-F589-0023524F5FA6}"/>
              </a:ext>
            </a:extLst>
          </p:cNvPr>
          <p:cNvSpPr>
            <a:spLocks noGrp="1"/>
          </p:cNvSpPr>
          <p:nvPr>
            <p:ph type="title"/>
          </p:nvPr>
        </p:nvSpPr>
        <p:spPr>
          <a:xfrm>
            <a:off x="457200" y="0"/>
            <a:ext cx="8229600" cy="1143000"/>
          </a:xfrm>
          <a:solidFill>
            <a:srgbClr val="92D050"/>
          </a:solidFill>
        </p:spPr>
        <p:txBody>
          <a:bodyPr/>
          <a:lstStyle/>
          <a:p>
            <a:r>
              <a:rPr lang="en-US" dirty="0"/>
              <a:t>Sex-Linked Traits Review</a:t>
            </a:r>
          </a:p>
        </p:txBody>
      </p:sp>
      <p:sp>
        <p:nvSpPr>
          <p:cNvPr id="3" name="Content Placeholder 2">
            <a:extLst>
              <a:ext uri="{FF2B5EF4-FFF2-40B4-BE49-F238E27FC236}">
                <a16:creationId xmlns:a16="http://schemas.microsoft.com/office/drawing/2014/main" id="{D147DA50-8A43-7428-BF37-DDD298004AC1}"/>
              </a:ext>
            </a:extLst>
          </p:cNvPr>
          <p:cNvSpPr>
            <a:spLocks noGrp="1"/>
          </p:cNvSpPr>
          <p:nvPr>
            <p:ph idx="1"/>
          </p:nvPr>
        </p:nvSpPr>
        <p:spPr>
          <a:xfrm>
            <a:off x="339212" y="1143000"/>
            <a:ext cx="8804787" cy="5715000"/>
          </a:xfrm>
        </p:spPr>
        <p:txBody>
          <a:bodyPr/>
          <a:lstStyle/>
          <a:p>
            <a:pPr marL="344488" marR="0" lvl="3" indent="-341313">
              <a:spcBef>
                <a:spcPts val="600"/>
              </a:spcBef>
              <a:spcAft>
                <a:spcPts val="0"/>
              </a:spcAft>
              <a:buClr>
                <a:srgbClr val="000000"/>
              </a:buClr>
              <a:buFont typeface="+mj-lt"/>
              <a:buAutoNum type="alphaUcPeriod"/>
            </a:pPr>
            <a:r>
              <a:rPr lang="en-US" sz="2400" dirty="0">
                <a:effectLst/>
                <a:latin typeface="Times New Roman" panose="02020603050405020304" pitchFamily="18" charset="0"/>
                <a:ea typeface="Cambria" panose="02040503050406030204" pitchFamily="18" charset="0"/>
                <a:cs typeface="Times New Roman" panose="02020603050405020304" pitchFamily="18" charset="0"/>
              </a:rPr>
              <a:t>Sex-linked traits are produced by genes only on the sex chromosomes (gametes).</a:t>
            </a:r>
          </a:p>
          <a:p>
            <a:pPr marL="344488" marR="0" lvl="3" indent="-341313">
              <a:spcBef>
                <a:spcPts val="600"/>
              </a:spcBef>
              <a:spcAft>
                <a:spcPts val="0"/>
              </a:spcAft>
              <a:buClr>
                <a:srgbClr val="000000"/>
              </a:buClr>
              <a:buFont typeface="+mj-lt"/>
              <a:buAutoNum type="alphaUcPeriod"/>
            </a:pPr>
            <a:r>
              <a:rPr lang="en-US" sz="24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They can be Dominant or Recessive.</a:t>
            </a:r>
            <a:endParaRPr lang="en-US" sz="2400" dirty="0">
              <a:effectLst/>
              <a:latin typeface="Times New Roman" panose="02020603050405020304" pitchFamily="18" charset="0"/>
              <a:ea typeface="Cambria" panose="02040503050406030204" pitchFamily="18" charset="0"/>
              <a:cs typeface="Times New Roman" panose="02020603050405020304" pitchFamily="18" charset="0"/>
            </a:endParaRPr>
          </a:p>
          <a:p>
            <a:pPr marR="0" lvl="2" indent="-454025">
              <a:spcBef>
                <a:spcPts val="600"/>
              </a:spcBef>
              <a:spcAft>
                <a:spcPts val="0"/>
              </a:spcAft>
              <a:buFont typeface="+mj-lt"/>
              <a:buAutoNum type="arabicPeriod"/>
            </a:pPr>
            <a:r>
              <a:rPr lang="en-US"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 = dominant   a = recessive</a:t>
            </a:r>
            <a:endParaRPr lang="en-US" dirty="0">
              <a:effectLst/>
              <a:latin typeface="Times New Roman" panose="02020603050405020304" pitchFamily="18" charset="0"/>
              <a:ea typeface="Cambria" panose="02040503050406030204" pitchFamily="18" charset="0"/>
              <a:cs typeface="Times New Roman" panose="02020603050405020304" pitchFamily="18" charset="0"/>
            </a:endParaRPr>
          </a:p>
          <a:p>
            <a:pPr marR="0" lvl="2" indent="-454025">
              <a:spcBef>
                <a:spcPts val="600"/>
              </a:spcBef>
              <a:spcAft>
                <a:spcPts val="0"/>
              </a:spcAft>
              <a:buFont typeface="+mj-lt"/>
              <a:buAutoNum type="arabicPeriod"/>
            </a:pPr>
            <a:r>
              <a:rPr lang="en-US"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What would be the genotypes of a male and female that have a Sex-linked Dominant trait and do not express the trait?</a:t>
            </a:r>
            <a:endParaRPr lang="en-US" dirty="0">
              <a:effectLst/>
              <a:latin typeface="Times New Roman" panose="02020603050405020304" pitchFamily="18" charset="0"/>
              <a:ea typeface="Cambria" panose="02040503050406030204" pitchFamily="18" charset="0"/>
              <a:cs typeface="Times New Roman" panose="02020603050405020304" pitchFamily="18" charset="0"/>
            </a:endParaRPr>
          </a:p>
          <a:p>
            <a:pPr marL="1484313" marR="0" lvl="3" indent="-346075">
              <a:spcBef>
                <a:spcPts val="600"/>
              </a:spcBef>
              <a:spcAft>
                <a:spcPts val="0"/>
              </a:spcAft>
              <a:buFont typeface="+mj-lt"/>
              <a:buAutoNum type="alphaLcParenR"/>
            </a:pP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Expresses Trait:   Male - X</a:t>
            </a:r>
            <a:r>
              <a:rPr lang="en-US" sz="180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a:t>
            </a: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Y     Female - X</a:t>
            </a:r>
            <a:r>
              <a:rPr lang="en-US" sz="180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a:t>
            </a: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t>
            </a:r>
            <a:r>
              <a:rPr lang="en-US" sz="1800" baseline="30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a:t>
            </a: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or X</a:t>
            </a:r>
            <a:r>
              <a:rPr lang="en-US" sz="180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a:t>
            </a: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t>
            </a:r>
            <a:r>
              <a:rPr lang="en-US" sz="1800" baseline="30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a:t>
            </a: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a:p>
            <a:pPr marL="1484313" marR="0" lvl="3" indent="-346075">
              <a:spcBef>
                <a:spcPts val="600"/>
              </a:spcBef>
              <a:spcAft>
                <a:spcPts val="0"/>
              </a:spcAft>
              <a:buFont typeface="+mj-lt"/>
              <a:buAutoNum type="alphaLcParenR"/>
            </a:pP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No Expression:    Male - </a:t>
            </a:r>
            <a:r>
              <a:rPr lang="en-US"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t>
            </a:r>
            <a:r>
              <a:rPr lang="en-US" sz="1800" baseline="30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a:t>
            </a: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Y      Female - </a:t>
            </a:r>
            <a:r>
              <a:rPr lang="en-US"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t>
            </a:r>
            <a:r>
              <a:rPr lang="en-US" sz="1800" baseline="30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a:t>
            </a: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t>
            </a:r>
            <a:r>
              <a:rPr lang="en-US" sz="1800" baseline="30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a:t>
            </a: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a:p>
            <a:pPr marR="0" lvl="2" indent="-454025">
              <a:spcBef>
                <a:spcPts val="600"/>
              </a:spcBef>
              <a:spcAft>
                <a:spcPts val="0"/>
              </a:spcAft>
              <a:buFont typeface="+mj-lt"/>
              <a:buAutoNum type="arabicPeriod"/>
            </a:pPr>
            <a:r>
              <a:rPr lang="en-US"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What would be the genotypes of a male and female that have a Sex-linked Recessive trait and do not express the trait?</a:t>
            </a:r>
            <a:endParaRPr lang="en-US" dirty="0">
              <a:effectLst/>
              <a:latin typeface="Times New Roman" panose="02020603050405020304" pitchFamily="18" charset="0"/>
              <a:ea typeface="Cambria" panose="02040503050406030204" pitchFamily="18" charset="0"/>
              <a:cs typeface="Times New Roman" panose="02020603050405020304" pitchFamily="18" charset="0"/>
            </a:endParaRPr>
          </a:p>
          <a:p>
            <a:pPr marL="1484313" marR="0" lvl="3" indent="-346075">
              <a:spcBef>
                <a:spcPts val="600"/>
              </a:spcBef>
              <a:spcAft>
                <a:spcPts val="0"/>
              </a:spcAft>
              <a:buFont typeface="+mj-lt"/>
              <a:buAutoNum type="alphaLcParenR"/>
            </a:pP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Expresses Trait:   Male - </a:t>
            </a:r>
            <a:r>
              <a:rPr lang="en-US"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t>
            </a:r>
            <a:r>
              <a:rPr lang="en-US" sz="1800" baseline="30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a:t>
            </a: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Y    Female - </a:t>
            </a:r>
            <a:r>
              <a:rPr lang="en-US"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t>
            </a:r>
            <a:r>
              <a:rPr lang="en-US" sz="1800" baseline="30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a:t>
            </a: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t>
            </a:r>
            <a:r>
              <a:rPr lang="en-US" sz="1800" baseline="30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a:t>
            </a: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a:p>
            <a:pPr marL="1484313" marR="0" lvl="3" indent="-346075">
              <a:spcBef>
                <a:spcPts val="600"/>
              </a:spcBef>
              <a:spcAft>
                <a:spcPts val="0"/>
              </a:spcAft>
              <a:buFont typeface="+mj-lt"/>
              <a:buAutoNum type="alphaLcParenR"/>
            </a:pP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No Expression:     Male - X</a:t>
            </a:r>
            <a:r>
              <a:rPr lang="en-US" sz="180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a:t>
            </a: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Y    Female - X</a:t>
            </a:r>
            <a:r>
              <a:rPr lang="en-US" sz="180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a:t>
            </a: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t>
            </a:r>
            <a:r>
              <a:rPr lang="en-US" sz="1800" baseline="30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a:t>
            </a: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or X</a:t>
            </a:r>
            <a:r>
              <a:rPr lang="en-US" sz="1800" baseline="300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a:t>
            </a: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X</a:t>
            </a:r>
            <a:r>
              <a:rPr lang="en-US" sz="1800" baseline="30000"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a</a:t>
            </a:r>
            <a:r>
              <a:rPr lang="en-US" sz="18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(Carrier)</a:t>
            </a: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a:p>
            <a:pPr marR="0" lvl="2" indent="-454025">
              <a:spcBef>
                <a:spcPts val="600"/>
              </a:spcBef>
              <a:spcAft>
                <a:spcPts val="0"/>
              </a:spcAft>
              <a:buFont typeface="+mj-lt"/>
              <a:buAutoNum type="arabicPeriod"/>
            </a:pPr>
            <a:r>
              <a:rPr lang="en-US"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Most Sex-linked traits are Recessive.</a:t>
            </a:r>
            <a:endParaRPr lang="en-US" sz="1800" dirty="0">
              <a:effectLst/>
              <a:latin typeface="Times New Roman" panose="02020603050405020304" pitchFamily="18" charset="0"/>
              <a:ea typeface="Cambria" panose="020405030504060302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90163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613"/>
        <p:cNvGrpSpPr/>
        <p:nvPr/>
      </p:nvGrpSpPr>
      <p:grpSpPr>
        <a:xfrm>
          <a:off x="0" y="0"/>
          <a:ext cx="0" cy="0"/>
          <a:chOff x="0" y="0"/>
          <a:chExt cx="0" cy="0"/>
        </a:xfrm>
      </p:grpSpPr>
      <p:sp>
        <p:nvSpPr>
          <p:cNvPr id="614" name="Google Shape;614;p74"/>
          <p:cNvSpPr txBox="1">
            <a:spLocks noGrp="1"/>
          </p:cNvSpPr>
          <p:nvPr>
            <p:ph type="title"/>
          </p:nvPr>
        </p:nvSpPr>
        <p:spPr>
          <a:xfrm>
            <a:off x="313267" y="365126"/>
            <a:ext cx="8475133" cy="1040341"/>
          </a:xfrm>
          <a:prstGeom prst="rect">
            <a:avLst/>
          </a:prstGeom>
          <a:solidFill>
            <a:schemeClr val="accent3">
              <a:lumMod val="40000"/>
              <a:lumOff val="60000"/>
            </a:schemeClr>
          </a:solid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200"/>
              <a:buFont typeface="Arial"/>
              <a:buNone/>
            </a:pPr>
            <a:r>
              <a:rPr lang="en-US" sz="3200" dirty="0">
                <a:solidFill>
                  <a:srgbClr val="FF0000"/>
                </a:solidFill>
              </a:rPr>
              <a:t>Genetic Traits </a:t>
            </a:r>
            <a:r>
              <a:rPr lang="en-US" sz="3200" dirty="0">
                <a:solidFill>
                  <a:srgbClr val="0000FF"/>
                </a:solidFill>
              </a:rPr>
              <a:t>in Humans can be tracked through Family </a:t>
            </a:r>
            <a:r>
              <a:rPr lang="en-US" sz="3200" dirty="0">
                <a:solidFill>
                  <a:srgbClr val="FF0000"/>
                </a:solidFill>
              </a:rPr>
              <a:t>Pedigrees</a:t>
            </a:r>
            <a:endParaRPr sz="3200" dirty="0">
              <a:solidFill>
                <a:srgbClr val="FF0000"/>
              </a:solidFill>
            </a:endParaRPr>
          </a:p>
        </p:txBody>
      </p:sp>
      <p:sp>
        <p:nvSpPr>
          <p:cNvPr id="615" name="Google Shape;615;p74"/>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200"/>
              </a:spcBef>
              <a:spcAft>
                <a:spcPts val="0"/>
              </a:spcAft>
              <a:buSzPts val="2800"/>
              <a:buChar char="•"/>
            </a:pPr>
            <a:r>
              <a:rPr lang="en-US" dirty="0"/>
              <a:t>The inheritance of human traits follows Mendel’s laws.</a:t>
            </a:r>
            <a:endParaRPr dirty="0"/>
          </a:p>
          <a:p>
            <a:pPr marL="228600" lvl="0" indent="-228600" algn="l" rtl="0">
              <a:lnSpc>
                <a:spcPct val="100000"/>
              </a:lnSpc>
              <a:spcBef>
                <a:spcPts val="1200"/>
              </a:spcBef>
              <a:spcAft>
                <a:spcPts val="0"/>
              </a:spcAft>
              <a:buSzPts val="2800"/>
              <a:buChar char="•"/>
            </a:pPr>
            <a:r>
              <a:rPr lang="en-US" dirty="0"/>
              <a:t>A </a:t>
            </a:r>
            <a:r>
              <a:rPr lang="en-US" sz="3200" b="1" dirty="0">
                <a:solidFill>
                  <a:srgbClr val="FF0000"/>
                </a:solidFill>
              </a:rPr>
              <a:t>Pedigree</a:t>
            </a:r>
            <a:endParaRPr sz="3200" b="1" dirty="0">
              <a:solidFill>
                <a:srgbClr val="FF0000"/>
              </a:solidFill>
            </a:endParaRPr>
          </a:p>
          <a:p>
            <a:pPr marL="685800" lvl="1" indent="-228600" algn="l" rtl="0">
              <a:lnSpc>
                <a:spcPct val="100000"/>
              </a:lnSpc>
              <a:spcBef>
                <a:spcPts val="1200"/>
              </a:spcBef>
              <a:spcAft>
                <a:spcPts val="0"/>
              </a:spcAft>
              <a:buSzPts val="2600"/>
              <a:buChar char="•"/>
            </a:pPr>
            <a:r>
              <a:rPr lang="en-US" dirty="0"/>
              <a:t>shows the </a:t>
            </a:r>
            <a:r>
              <a:rPr lang="en-US" b="1" dirty="0">
                <a:solidFill>
                  <a:srgbClr val="0000FF"/>
                </a:solidFill>
              </a:rPr>
              <a:t>inheritance of a trait</a:t>
            </a:r>
            <a:r>
              <a:rPr lang="en-US" dirty="0"/>
              <a:t> in a family through multiple generations</a:t>
            </a:r>
            <a:endParaRPr dirty="0"/>
          </a:p>
          <a:p>
            <a:pPr marL="685800" lvl="1" indent="-228600" algn="l" rtl="0">
              <a:lnSpc>
                <a:spcPct val="100000"/>
              </a:lnSpc>
              <a:spcBef>
                <a:spcPts val="1200"/>
              </a:spcBef>
              <a:spcAft>
                <a:spcPts val="0"/>
              </a:spcAft>
              <a:buSzPts val="2600"/>
              <a:buChar char="•"/>
            </a:pPr>
            <a:r>
              <a:rPr lang="en-US" dirty="0"/>
              <a:t>demonstrates </a:t>
            </a:r>
            <a:r>
              <a:rPr lang="en-US" b="1" dirty="0">
                <a:solidFill>
                  <a:srgbClr val="0000FF"/>
                </a:solidFill>
              </a:rPr>
              <a:t>dominant</a:t>
            </a:r>
            <a:r>
              <a:rPr lang="en-US" dirty="0"/>
              <a:t> or </a:t>
            </a:r>
            <a:r>
              <a:rPr lang="en-US" b="1" dirty="0">
                <a:solidFill>
                  <a:srgbClr val="0000FF"/>
                </a:solidFill>
              </a:rPr>
              <a:t>recessive</a:t>
            </a:r>
            <a:r>
              <a:rPr lang="en-US" dirty="0"/>
              <a:t> inheritance, and</a:t>
            </a:r>
            <a:endParaRPr dirty="0"/>
          </a:p>
          <a:p>
            <a:pPr marL="685800" lvl="1" indent="-228600" algn="l" rtl="0">
              <a:lnSpc>
                <a:spcPct val="100000"/>
              </a:lnSpc>
              <a:spcBef>
                <a:spcPts val="1200"/>
              </a:spcBef>
              <a:spcAft>
                <a:spcPts val="0"/>
              </a:spcAft>
              <a:buSzPts val="2600"/>
              <a:buChar char="•"/>
            </a:pPr>
            <a:r>
              <a:rPr lang="en-US" dirty="0"/>
              <a:t>can also be used to deduce genotypes of family members.</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5">
                                            <p:txEl>
                                              <p:pRg st="0" end="0"/>
                                            </p:txEl>
                                          </p:spTgt>
                                        </p:tgtEl>
                                        <p:attrNameLst>
                                          <p:attrName>style.visibility</p:attrName>
                                        </p:attrNameLst>
                                      </p:cBhvr>
                                      <p:to>
                                        <p:strVal val="visible"/>
                                      </p:to>
                                    </p:set>
                                    <p:animEffect transition="in" filter="wipe(left)">
                                      <p:cBhvr>
                                        <p:cTn id="7" dur="500"/>
                                        <p:tgtEl>
                                          <p:spTgt spid="6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5">
                                            <p:txEl>
                                              <p:pRg st="1" end="1"/>
                                            </p:txEl>
                                          </p:spTgt>
                                        </p:tgtEl>
                                        <p:attrNameLst>
                                          <p:attrName>style.visibility</p:attrName>
                                        </p:attrNameLst>
                                      </p:cBhvr>
                                      <p:to>
                                        <p:strVal val="visible"/>
                                      </p:to>
                                    </p:set>
                                    <p:animEffect transition="in" filter="wipe(left)">
                                      <p:cBhvr>
                                        <p:cTn id="12" dur="500"/>
                                        <p:tgtEl>
                                          <p:spTgt spid="6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15">
                                            <p:txEl>
                                              <p:pRg st="2" end="2"/>
                                            </p:txEl>
                                          </p:spTgt>
                                        </p:tgtEl>
                                        <p:attrNameLst>
                                          <p:attrName>style.visibility</p:attrName>
                                        </p:attrNameLst>
                                      </p:cBhvr>
                                      <p:to>
                                        <p:strVal val="visible"/>
                                      </p:to>
                                    </p:set>
                                    <p:animEffect transition="in" filter="wipe(left)">
                                      <p:cBhvr>
                                        <p:cTn id="17" dur="500"/>
                                        <p:tgtEl>
                                          <p:spTgt spid="6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15">
                                            <p:txEl>
                                              <p:pRg st="3" end="3"/>
                                            </p:txEl>
                                          </p:spTgt>
                                        </p:tgtEl>
                                        <p:attrNameLst>
                                          <p:attrName>style.visibility</p:attrName>
                                        </p:attrNameLst>
                                      </p:cBhvr>
                                      <p:to>
                                        <p:strVal val="visible"/>
                                      </p:to>
                                    </p:set>
                                    <p:animEffect transition="in" filter="wipe(left)">
                                      <p:cBhvr>
                                        <p:cTn id="22" dur="500"/>
                                        <p:tgtEl>
                                          <p:spTgt spid="6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15">
                                            <p:txEl>
                                              <p:pRg st="4" end="4"/>
                                            </p:txEl>
                                          </p:spTgt>
                                        </p:tgtEl>
                                        <p:attrNameLst>
                                          <p:attrName>style.visibility</p:attrName>
                                        </p:attrNameLst>
                                      </p:cBhvr>
                                      <p:to>
                                        <p:strVal val="visible"/>
                                      </p:to>
                                    </p:set>
                                    <p:animEffect transition="in" filter="wipe(left)">
                                      <p:cBhvr>
                                        <p:cTn id="27" dur="500"/>
                                        <p:tgtEl>
                                          <p:spTgt spid="6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ASK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274320" tIns="45720" rIns="274320" bIns="45720" numCol="1" anchor="t" anchorCtr="0" compatLnSpc="1">
        <a:prstTxWarp prst="textNoShape">
          <a:avLst/>
        </a:prstTxWarp>
      </a:bodyPr>
      <a:lstStyle>
        <a:defPPr marL="0" marR="0" indent="0" algn="l"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7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5135</Words>
  <Application>Microsoft Office PowerPoint</Application>
  <PresentationFormat>On-screen Show (4:3)</PresentationFormat>
  <Paragraphs>708</Paragraphs>
  <Slides>89</Slides>
  <Notes>53</Notes>
  <HiddenSlides>0</HiddenSlides>
  <MMClips>0</MMClips>
  <ScaleCrop>false</ScaleCrop>
  <HeadingPairs>
    <vt:vector size="6" baseType="variant">
      <vt:variant>
        <vt:lpstr>Fonts Used</vt:lpstr>
      </vt:variant>
      <vt:variant>
        <vt:i4>13</vt:i4>
      </vt:variant>
      <vt:variant>
        <vt:lpstr>Theme</vt:lpstr>
      </vt:variant>
      <vt:variant>
        <vt:i4>14</vt:i4>
      </vt:variant>
      <vt:variant>
        <vt:lpstr>Slide Titles</vt:lpstr>
      </vt:variant>
      <vt:variant>
        <vt:i4>89</vt:i4>
      </vt:variant>
    </vt:vector>
  </HeadingPairs>
  <TitlesOfParts>
    <vt:vector size="116" baseType="lpstr">
      <vt:lpstr>Constantia</vt:lpstr>
      <vt:lpstr>Comic Sans MS</vt:lpstr>
      <vt:lpstr>Arial Unicode MS</vt:lpstr>
      <vt:lpstr>Roboto</vt:lpstr>
      <vt:lpstr>Calibri</vt:lpstr>
      <vt:lpstr>Times New Roman</vt:lpstr>
      <vt:lpstr>Aharoni</vt:lpstr>
      <vt:lpstr>Book Antiqua</vt:lpstr>
      <vt:lpstr>Times</vt:lpstr>
      <vt:lpstr>Wingdings</vt:lpstr>
      <vt:lpstr>Arial Black</vt:lpstr>
      <vt:lpstr>Arial</vt:lpstr>
      <vt:lpstr>Noto Sans Symbols</vt:lpstr>
      <vt:lpstr>Ripple</vt:lpstr>
      <vt:lpstr>1_Pixel</vt:lpstr>
      <vt:lpstr>Office Theme</vt:lpstr>
      <vt:lpstr>28_Blank</vt:lpstr>
      <vt:lpstr>1_Office Theme</vt:lpstr>
      <vt:lpstr>2_Office Theme</vt:lpstr>
      <vt:lpstr>2_Pixel</vt:lpstr>
      <vt:lpstr>3_Office Theme</vt:lpstr>
      <vt:lpstr>4_Office Theme</vt:lpstr>
      <vt:lpstr>VIDEO TEMPLATES</vt:lpstr>
      <vt:lpstr>1_VIDEO TEMPLATES</vt:lpstr>
      <vt:lpstr>TASK TEMPLATES</vt:lpstr>
      <vt:lpstr>Default Design</vt:lpstr>
      <vt:lpstr>79_Blank</vt:lpstr>
      <vt:lpstr>Go to the “Slide Show” shade above</vt:lpstr>
      <vt:lpstr>Chapter 15: Human Genetics</vt:lpstr>
      <vt:lpstr>PowerPoint Presentation</vt:lpstr>
      <vt:lpstr>PowerPoint Presentation</vt:lpstr>
      <vt:lpstr>PowerPoint Presentation</vt:lpstr>
      <vt:lpstr>  Lesson Objectives</vt:lpstr>
      <vt:lpstr>Human Genetics</vt:lpstr>
      <vt:lpstr>Human Genetics</vt:lpstr>
      <vt:lpstr>Genetic Traits in Humans can be tracked through Family Pedigrees</vt:lpstr>
      <vt:lpstr>Pedigree Chart</vt:lpstr>
      <vt:lpstr> How to Read a Pedigree Chart</vt:lpstr>
      <vt:lpstr> Interpreting a Pedigree Chart </vt:lpstr>
      <vt:lpstr> Interpreting a Pedigree Chart </vt:lpstr>
      <vt:lpstr>Human Health Often Relates to Genetics</vt:lpstr>
      <vt:lpstr>Human Health Often Relates to Genetics</vt:lpstr>
      <vt:lpstr>“Genetic Disorders” http://dir.yahoo.com/Health/Diseases_and_Conditions/Genetic_Disorders/ </vt:lpstr>
      <vt:lpstr>“Genetic Disorders” http://dir.yahoo.com/Health/Diseases_and_Conditions/Genetic_Disorders/ </vt:lpstr>
      <vt:lpstr>“Genetic Disorders” http://dir.yahoo.com/Health/Diseases_and_Conditions/Genetic_Disorders/ </vt:lpstr>
      <vt:lpstr>“Genetic Disorders” http://dir.yahoo.com/Health/Diseases_and_Conditions/Genetic_Disorders/ </vt:lpstr>
      <vt:lpstr>“Genetic Disorders” http://dir.yahoo.com/Health/Diseases_and_Conditions/Genetic_Disorders/ </vt:lpstr>
      <vt:lpstr>Technologies provide Insight into one’s Genetic Legacy &amp; Genetically Related Diseases</vt:lpstr>
      <vt:lpstr>Technologies provide Insight into one’s Genetic Legacy &amp; Genetically Related Diseases</vt:lpstr>
      <vt:lpstr>Technologies provide Insight into one’s Genetic Legacy &amp; Genetically Related Diseases</vt:lpstr>
      <vt:lpstr>Technologies provide Insight into one’s Genetic Legacy &amp; Genetically Related Diseases</vt:lpstr>
      <vt:lpstr>Technologies can provide Insight into one’s Genetic Legacy</vt:lpstr>
      <vt:lpstr>Technologies can provide Insight into one’s Genetic Legacy</vt:lpstr>
      <vt:lpstr>Technologies can provide Insight into one’s Genetic Legacy</vt:lpstr>
      <vt:lpstr>Human Genetic Patterns of Inheritance</vt:lpstr>
      <vt:lpstr>Recall Anaphase</vt:lpstr>
      <vt:lpstr>PowerPoint Presentation</vt:lpstr>
      <vt:lpstr>Prior to anaphase the chromosomes are dyed and removed for analysis.</vt:lpstr>
      <vt:lpstr>A Prepared Human Karyotype.</vt:lpstr>
      <vt:lpstr>A Prepared Human Karyotype.</vt:lpstr>
      <vt:lpstr>A Prepared Human Karyotype.</vt:lpstr>
      <vt:lpstr>Can you identify which of the chromosomes are autosomes and which are the sex chromosomes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Spectral Karyotyping (SKY)</vt:lpstr>
      <vt:lpstr>The Telomere</vt:lpstr>
      <vt:lpstr>Karyotype Mapping</vt:lpstr>
      <vt:lpstr>Karyotype Mapping</vt:lpstr>
      <vt:lpstr>Genetic Disorders</vt:lpstr>
      <vt:lpstr>Genetic Disorders</vt:lpstr>
      <vt:lpstr>A Karyotype of a Person with  Down Syndrome</vt:lpstr>
      <vt:lpstr>Commonly Used Terms:  Unaffected, Carriers &amp; Affected</vt:lpstr>
      <vt:lpstr>PowerPoint Presentation</vt:lpstr>
      <vt:lpstr>PowerPoint Presentation</vt:lpstr>
      <vt:lpstr>PowerPoint Presentation</vt:lpstr>
      <vt:lpstr>PowerPoint Presentation</vt:lpstr>
      <vt:lpstr>Many Inherited Traits in Humans are controlled by a Single Gene</vt:lpstr>
      <vt:lpstr>PowerPoint Presentation</vt:lpstr>
      <vt:lpstr>Many Inherited Traits in Humans are controlled by a Single Gene</vt:lpstr>
      <vt:lpstr>PowerPoint Presentation</vt:lpstr>
      <vt:lpstr>Many Inherited Traits in Humans are controlled by a Single Gene</vt:lpstr>
      <vt:lpstr>PowerPoint Presentation</vt:lpstr>
      <vt:lpstr>Sickle Cell Disease</vt:lpstr>
      <vt:lpstr>PowerPoint Presentation</vt:lpstr>
      <vt:lpstr>PowerPoint Presentation</vt:lpstr>
      <vt:lpstr>Heterozygous Advantage</vt:lpstr>
      <vt:lpstr>Heterozygous Advantage</vt:lpstr>
      <vt:lpstr>Heterozygous Advantage</vt:lpstr>
      <vt:lpstr>Phenylketonuria: PKU</vt:lpstr>
      <vt:lpstr>Cystic Fibrosis</vt:lpstr>
      <vt:lpstr>PowerPoint Presentation</vt:lpstr>
      <vt:lpstr>Autosomal Dominant </vt:lpstr>
      <vt:lpstr>PowerPoint Presentation</vt:lpstr>
      <vt:lpstr>Congenital Genetic Diseases</vt:lpstr>
      <vt:lpstr> Aneuploidy (autosomal dominance)</vt:lpstr>
      <vt:lpstr>Aneuploidy caused by Nondisjunction</vt:lpstr>
      <vt:lpstr>Down Syndrome</vt:lpstr>
      <vt:lpstr>PowerPoint Presentation</vt:lpstr>
      <vt:lpstr>How Does Down Syndrome Affect a Child?</vt:lpstr>
      <vt:lpstr>Turner Syndrome</vt:lpstr>
      <vt:lpstr>PowerPoint Presentation</vt:lpstr>
      <vt:lpstr>Klinefelter Syndrome</vt:lpstr>
      <vt:lpstr>PowerPoint Presentation</vt:lpstr>
      <vt:lpstr>PowerPoint Presentation</vt:lpstr>
      <vt:lpstr>PowerPoint Presentation</vt:lpstr>
      <vt:lpstr>PowerPoint Presentation</vt:lpstr>
      <vt:lpstr>PowerPoint Presentation</vt:lpstr>
      <vt:lpstr>PowerPoint Presentation</vt:lpstr>
      <vt:lpstr>Human Genetic Patterns of Inheritance</vt:lpstr>
      <vt:lpstr>Sex-Linked Traits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15: Human Genetics</dc:title>
  <dc:creator>Craig Riesen</dc:creator>
  <cp:lastModifiedBy>Craig Riesen</cp:lastModifiedBy>
  <cp:revision>32</cp:revision>
  <dcterms:modified xsi:type="dcterms:W3CDTF">2023-01-05T19:31:30Z</dcterms:modified>
</cp:coreProperties>
</file>